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5"/>
  </p:notesMasterIdLst>
  <p:sldIdLst>
    <p:sldId id="256" r:id="rId2"/>
    <p:sldId id="261" r:id="rId3"/>
    <p:sldId id="276" r:id="rId4"/>
    <p:sldId id="286" r:id="rId5"/>
    <p:sldId id="275" r:id="rId6"/>
    <p:sldId id="1726" r:id="rId7"/>
    <p:sldId id="282" r:id="rId8"/>
    <p:sldId id="257" r:id="rId9"/>
    <p:sldId id="279" r:id="rId10"/>
    <p:sldId id="280" r:id="rId11"/>
    <p:sldId id="1718" r:id="rId12"/>
    <p:sldId id="262" r:id="rId13"/>
    <p:sldId id="1719" r:id="rId14"/>
    <p:sldId id="283" r:id="rId15"/>
    <p:sldId id="284" r:id="rId16"/>
    <p:sldId id="1720" r:id="rId17"/>
    <p:sldId id="263" r:id="rId18"/>
    <p:sldId id="270" r:id="rId19"/>
    <p:sldId id="1721" r:id="rId20"/>
    <p:sldId id="274" r:id="rId21"/>
    <p:sldId id="277" r:id="rId22"/>
    <p:sldId id="1722" r:id="rId23"/>
    <p:sldId id="265" r:id="rId24"/>
    <p:sldId id="1301" r:id="rId25"/>
    <p:sldId id="1302" r:id="rId26"/>
    <p:sldId id="1303" r:id="rId27"/>
    <p:sldId id="1304" r:id="rId28"/>
    <p:sldId id="260" r:id="rId29"/>
    <p:sldId id="285" r:id="rId30"/>
    <p:sldId id="1717" r:id="rId31"/>
    <p:sldId id="4391" r:id="rId32"/>
    <p:sldId id="4392" r:id="rId33"/>
    <p:sldId id="4393" r:id="rId34"/>
    <p:sldId id="4394" r:id="rId35"/>
    <p:sldId id="4395" r:id="rId36"/>
    <p:sldId id="4396" r:id="rId37"/>
    <p:sldId id="4397" r:id="rId38"/>
    <p:sldId id="4398" r:id="rId39"/>
    <p:sldId id="4399" r:id="rId40"/>
    <p:sldId id="4400" r:id="rId41"/>
    <p:sldId id="4401" r:id="rId42"/>
    <p:sldId id="4402" r:id="rId43"/>
    <p:sldId id="4323" r:id="rId4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4"/>
  </p:normalViewPr>
  <p:slideViewPr>
    <p:cSldViewPr snapToGrid="0" snapToObjects="1"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6AD750-CBD7-4378-B81E-F07006CD1C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762AD86-D9C3-48F5-A8FC-E9EE41357763}">
      <dgm:prSet custT="1"/>
      <dgm:spPr/>
      <dgm:t>
        <a:bodyPr/>
        <a:lstStyle/>
        <a:p>
          <a:pPr algn="ctr"/>
          <a:r>
            <a:rPr lang="en-US" sz="4800" b="1" i="0" baseline="0" dirty="0">
              <a:latin typeface="Arial" panose="020B0604020202020204" pitchFamily="34" charset="0"/>
              <a:cs typeface="Arial" panose="020B0604020202020204" pitchFamily="34" charset="0"/>
            </a:rPr>
            <a:t>AUDITOR GENERAL COVID 19 FINDINGS </a:t>
          </a:r>
          <a:endParaRPr lang="en-US" sz="4800" dirty="0">
            <a:latin typeface="Arial" panose="020B0604020202020204" pitchFamily="34" charset="0"/>
            <a:cs typeface="Arial" panose="020B0604020202020204" pitchFamily="34" charset="0"/>
          </a:endParaRPr>
        </a:p>
      </dgm:t>
    </dgm:pt>
    <dgm:pt modelId="{D5DB2081-8F27-418A-B1CC-2400A5228963}" type="parTrans" cxnId="{ECBCBF58-05A8-4CD6-888B-E2F305A0712A}">
      <dgm:prSet/>
      <dgm:spPr/>
      <dgm:t>
        <a:bodyPr/>
        <a:lstStyle/>
        <a:p>
          <a:endParaRPr lang="en-US"/>
        </a:p>
      </dgm:t>
    </dgm:pt>
    <dgm:pt modelId="{D1430C4D-4D8E-4108-B807-51DA14DEDC81}" type="sibTrans" cxnId="{ECBCBF58-05A8-4CD6-888B-E2F305A0712A}">
      <dgm:prSet/>
      <dgm:spPr/>
      <dgm:t>
        <a:bodyPr/>
        <a:lstStyle/>
        <a:p>
          <a:endParaRPr lang="en-US"/>
        </a:p>
      </dgm:t>
    </dgm:pt>
    <dgm:pt modelId="{9DF080DA-596F-4305-8C88-968D8DED37FA}" type="pres">
      <dgm:prSet presAssocID="{5E6AD750-CBD7-4378-B81E-F07006CD1C6D}" presName="linear" presStyleCnt="0">
        <dgm:presLayoutVars>
          <dgm:animLvl val="lvl"/>
          <dgm:resizeHandles val="exact"/>
        </dgm:presLayoutVars>
      </dgm:prSet>
      <dgm:spPr/>
      <dgm:t>
        <a:bodyPr/>
        <a:lstStyle/>
        <a:p>
          <a:endParaRPr lang="en-US"/>
        </a:p>
      </dgm:t>
    </dgm:pt>
    <dgm:pt modelId="{5A60B535-5DCE-4D4E-B058-03B503424B63}" type="pres">
      <dgm:prSet presAssocID="{1762AD86-D9C3-48F5-A8FC-E9EE41357763}" presName="parentText" presStyleLbl="node1" presStyleIdx="0" presStyleCnt="1">
        <dgm:presLayoutVars>
          <dgm:chMax val="0"/>
          <dgm:bulletEnabled val="1"/>
        </dgm:presLayoutVars>
      </dgm:prSet>
      <dgm:spPr/>
      <dgm:t>
        <a:bodyPr/>
        <a:lstStyle/>
        <a:p>
          <a:endParaRPr lang="en-US"/>
        </a:p>
      </dgm:t>
    </dgm:pt>
  </dgm:ptLst>
  <dgm:cxnLst>
    <dgm:cxn modelId="{ECBCBF58-05A8-4CD6-888B-E2F305A0712A}" srcId="{5E6AD750-CBD7-4378-B81E-F07006CD1C6D}" destId="{1762AD86-D9C3-48F5-A8FC-E9EE41357763}" srcOrd="0" destOrd="0" parTransId="{D5DB2081-8F27-418A-B1CC-2400A5228963}" sibTransId="{D1430C4D-4D8E-4108-B807-51DA14DEDC81}"/>
    <dgm:cxn modelId="{1E75C1E8-BB70-44E1-9EAE-1409415C391F}" type="presOf" srcId="{1762AD86-D9C3-48F5-A8FC-E9EE41357763}" destId="{5A60B535-5DCE-4D4E-B058-03B503424B63}" srcOrd="0" destOrd="0" presId="urn:microsoft.com/office/officeart/2005/8/layout/vList2"/>
    <dgm:cxn modelId="{16A0A992-A580-4E73-8F4C-01FF423E807E}" type="presOf" srcId="{5E6AD750-CBD7-4378-B81E-F07006CD1C6D}" destId="{9DF080DA-596F-4305-8C88-968D8DED37FA}" srcOrd="0" destOrd="0" presId="urn:microsoft.com/office/officeart/2005/8/layout/vList2"/>
    <dgm:cxn modelId="{B0110EE0-5547-4AD3-A20D-0AAC62F25092}" type="presParOf" srcId="{9DF080DA-596F-4305-8C88-968D8DED37FA}" destId="{5A60B535-5DCE-4D4E-B058-03B503424B6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6AD750-CBD7-4378-B81E-F07006CD1C6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762AD86-D9C3-48F5-A8FC-E9EE41357763}">
      <dgm:prSet/>
      <dgm:spPr/>
      <dgm:t>
        <a:bodyPr/>
        <a:lstStyle/>
        <a:p>
          <a:pPr algn="ctr"/>
          <a:r>
            <a:rPr lang="en-US" b="1" i="0" baseline="0" dirty="0"/>
            <a:t>SUPPORT PROVIDED BY GAUTENG COGTA AND GPT</a:t>
          </a:r>
          <a:endParaRPr lang="en-US" dirty="0"/>
        </a:p>
      </dgm:t>
    </dgm:pt>
    <dgm:pt modelId="{D5DB2081-8F27-418A-B1CC-2400A5228963}" type="parTrans" cxnId="{ECBCBF58-05A8-4CD6-888B-E2F305A0712A}">
      <dgm:prSet/>
      <dgm:spPr/>
      <dgm:t>
        <a:bodyPr/>
        <a:lstStyle/>
        <a:p>
          <a:endParaRPr lang="en-US"/>
        </a:p>
      </dgm:t>
    </dgm:pt>
    <dgm:pt modelId="{D1430C4D-4D8E-4108-B807-51DA14DEDC81}" type="sibTrans" cxnId="{ECBCBF58-05A8-4CD6-888B-E2F305A0712A}">
      <dgm:prSet/>
      <dgm:spPr/>
      <dgm:t>
        <a:bodyPr/>
        <a:lstStyle/>
        <a:p>
          <a:endParaRPr lang="en-US"/>
        </a:p>
      </dgm:t>
    </dgm:pt>
    <dgm:pt modelId="{9DF080DA-596F-4305-8C88-968D8DED37FA}" type="pres">
      <dgm:prSet presAssocID="{5E6AD750-CBD7-4378-B81E-F07006CD1C6D}" presName="linear" presStyleCnt="0">
        <dgm:presLayoutVars>
          <dgm:animLvl val="lvl"/>
          <dgm:resizeHandles val="exact"/>
        </dgm:presLayoutVars>
      </dgm:prSet>
      <dgm:spPr/>
      <dgm:t>
        <a:bodyPr/>
        <a:lstStyle/>
        <a:p>
          <a:endParaRPr lang="en-US"/>
        </a:p>
      </dgm:t>
    </dgm:pt>
    <dgm:pt modelId="{5A60B535-5DCE-4D4E-B058-03B503424B63}" type="pres">
      <dgm:prSet presAssocID="{1762AD86-D9C3-48F5-A8FC-E9EE41357763}" presName="parentText" presStyleLbl="node1" presStyleIdx="0" presStyleCnt="1">
        <dgm:presLayoutVars>
          <dgm:chMax val="0"/>
          <dgm:bulletEnabled val="1"/>
        </dgm:presLayoutVars>
      </dgm:prSet>
      <dgm:spPr/>
      <dgm:t>
        <a:bodyPr/>
        <a:lstStyle/>
        <a:p>
          <a:endParaRPr lang="en-US"/>
        </a:p>
      </dgm:t>
    </dgm:pt>
  </dgm:ptLst>
  <dgm:cxnLst>
    <dgm:cxn modelId="{ECBCBF58-05A8-4CD6-888B-E2F305A0712A}" srcId="{5E6AD750-CBD7-4378-B81E-F07006CD1C6D}" destId="{1762AD86-D9C3-48F5-A8FC-E9EE41357763}" srcOrd="0" destOrd="0" parTransId="{D5DB2081-8F27-418A-B1CC-2400A5228963}" sibTransId="{D1430C4D-4D8E-4108-B807-51DA14DEDC81}"/>
    <dgm:cxn modelId="{1E75C1E8-BB70-44E1-9EAE-1409415C391F}" type="presOf" srcId="{1762AD86-D9C3-48F5-A8FC-E9EE41357763}" destId="{5A60B535-5DCE-4D4E-B058-03B503424B63}" srcOrd="0" destOrd="0" presId="urn:microsoft.com/office/officeart/2005/8/layout/vList2"/>
    <dgm:cxn modelId="{16A0A992-A580-4E73-8F4C-01FF423E807E}" type="presOf" srcId="{5E6AD750-CBD7-4378-B81E-F07006CD1C6D}" destId="{9DF080DA-596F-4305-8C88-968D8DED37FA}" srcOrd="0" destOrd="0" presId="urn:microsoft.com/office/officeart/2005/8/layout/vList2"/>
    <dgm:cxn modelId="{B0110EE0-5547-4AD3-A20D-0AAC62F25092}" type="presParOf" srcId="{9DF080DA-596F-4305-8C88-968D8DED37FA}" destId="{5A60B535-5DCE-4D4E-B058-03B503424B6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2054AE-8A5C-4AE8-99B7-B984DE205F4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06826D4-CC34-4B47-80AE-E71774C4B293}">
      <dgm:prSet custT="1"/>
      <dgm:spPr/>
      <dgm:t>
        <a:bodyPr/>
        <a:lstStyle/>
        <a:p>
          <a:r>
            <a:rPr lang="en-US" sz="1600" dirty="0">
              <a:latin typeface="Arial" panose="020B0604020202020204" pitchFamily="34" charset="0"/>
              <a:cs typeface="Arial" panose="020B0604020202020204" pitchFamily="34" charset="0"/>
            </a:rPr>
            <a:t>Asset managements support with focus on GRAP 17 and related GRAP standards</a:t>
          </a:r>
          <a:r>
            <a:rPr lang="en-US" sz="1800" dirty="0">
              <a:latin typeface="Arial" panose="020B0604020202020204" pitchFamily="34" charset="0"/>
              <a:cs typeface="Arial" panose="020B0604020202020204" pitchFamily="34" charset="0"/>
            </a:rPr>
            <a:t>;</a:t>
          </a:r>
        </a:p>
      </dgm:t>
    </dgm:pt>
    <dgm:pt modelId="{A4DD27D7-64CD-4306-B689-B1E1C0A32EA8}" type="parTrans" cxnId="{2139A67D-19D9-454C-891C-13D1C3ACDC2E}">
      <dgm:prSet/>
      <dgm:spPr/>
      <dgm:t>
        <a:bodyPr/>
        <a:lstStyle/>
        <a:p>
          <a:endParaRPr lang="en-US"/>
        </a:p>
      </dgm:t>
    </dgm:pt>
    <dgm:pt modelId="{37980DC6-920A-4495-ADAE-7DBDAEEE98BE}" type="sibTrans" cxnId="{2139A67D-19D9-454C-891C-13D1C3ACDC2E}">
      <dgm:prSet/>
      <dgm:spPr/>
      <dgm:t>
        <a:bodyPr/>
        <a:lstStyle/>
        <a:p>
          <a:endParaRPr lang="en-US"/>
        </a:p>
      </dgm:t>
    </dgm:pt>
    <dgm:pt modelId="{7E6C37E6-0E53-4272-A144-B57C1B377932}">
      <dgm:prSet custT="1"/>
      <dgm:spPr/>
      <dgm:t>
        <a:bodyPr/>
        <a:lstStyle/>
        <a:p>
          <a:r>
            <a:rPr lang="en-ZA" sz="1600" dirty="0">
              <a:latin typeface="Arial" panose="020B0604020202020204" pitchFamily="34" charset="0"/>
              <a:cs typeface="Arial" panose="020B0604020202020204" pitchFamily="34" charset="0"/>
            </a:rPr>
            <a:t>Year-end preparations, review accounting policies, high level </a:t>
          </a:r>
          <a:r>
            <a:rPr lang="en-US" sz="1600" dirty="0">
              <a:latin typeface="Arial" panose="020B0604020202020204" pitchFamily="34" charset="0"/>
              <a:cs typeface="Arial" panose="020B0604020202020204" pitchFamily="34" charset="0"/>
            </a:rPr>
            <a:t>technical reviews of the AFS and asset registers before submission to the AG;</a:t>
          </a:r>
        </a:p>
      </dgm:t>
    </dgm:pt>
    <dgm:pt modelId="{616B81A6-4B90-44B9-BA5D-F74F7540AD2A}" type="parTrans" cxnId="{784F9C64-33C3-453E-9C90-F65B48270DB4}">
      <dgm:prSet/>
      <dgm:spPr/>
      <dgm:t>
        <a:bodyPr/>
        <a:lstStyle/>
        <a:p>
          <a:endParaRPr lang="en-US"/>
        </a:p>
      </dgm:t>
    </dgm:pt>
    <dgm:pt modelId="{B3B28032-F6AD-42E2-BF2B-7357758EDD45}" type="sibTrans" cxnId="{784F9C64-33C3-453E-9C90-F65B48270DB4}">
      <dgm:prSet/>
      <dgm:spPr/>
      <dgm:t>
        <a:bodyPr/>
        <a:lstStyle/>
        <a:p>
          <a:endParaRPr lang="en-US"/>
        </a:p>
      </dgm:t>
    </dgm:pt>
    <dgm:pt modelId="{6EC0D1F7-552F-4A33-A2EE-3380E7B12EC5}">
      <dgm:prSet custT="1"/>
      <dgm:spPr/>
      <dgm:t>
        <a:bodyPr/>
        <a:lstStyle/>
        <a:p>
          <a:r>
            <a:rPr lang="en-ZA" sz="1600" dirty="0">
              <a:latin typeface="Arial" panose="020B0604020202020204" pitchFamily="34" charset="0"/>
              <a:cs typeface="Arial" panose="020B0604020202020204" pitchFamily="34" charset="0"/>
            </a:rPr>
            <a:t>Review of internal audit plans, IA &amp; AC charters and methodologies;</a:t>
          </a:r>
          <a:endParaRPr lang="en-US" sz="1600" dirty="0">
            <a:latin typeface="Arial" panose="020B0604020202020204" pitchFamily="34" charset="0"/>
            <a:cs typeface="Arial" panose="020B0604020202020204" pitchFamily="34" charset="0"/>
          </a:endParaRPr>
        </a:p>
      </dgm:t>
    </dgm:pt>
    <dgm:pt modelId="{72DF4404-CB8E-43BC-9F0A-155FF5A0F168}" type="parTrans" cxnId="{5DFEB660-E96B-4447-9226-7AA9F2DCCEC8}">
      <dgm:prSet/>
      <dgm:spPr/>
      <dgm:t>
        <a:bodyPr/>
        <a:lstStyle/>
        <a:p>
          <a:endParaRPr lang="en-US"/>
        </a:p>
      </dgm:t>
    </dgm:pt>
    <dgm:pt modelId="{91E6C623-DACC-4936-83AD-F1DBA5EEC7F6}" type="sibTrans" cxnId="{5DFEB660-E96B-4447-9226-7AA9F2DCCEC8}">
      <dgm:prSet/>
      <dgm:spPr/>
      <dgm:t>
        <a:bodyPr/>
        <a:lstStyle/>
        <a:p>
          <a:endParaRPr lang="en-US"/>
        </a:p>
      </dgm:t>
    </dgm:pt>
    <dgm:pt modelId="{423F72DF-37EE-4D19-8FC7-4A5377A22AB2}">
      <dgm:prSet custT="1"/>
      <dgm:spPr/>
      <dgm:t>
        <a:bodyPr/>
        <a:lstStyle/>
        <a:p>
          <a:r>
            <a:rPr lang="en-ZA" sz="1600" dirty="0">
              <a:latin typeface="Arial" panose="020B0604020202020204" pitchFamily="34" charset="0"/>
              <a:cs typeface="Arial" panose="020B0604020202020204" pitchFamily="34" charset="0"/>
            </a:rPr>
            <a:t>Continuous technical advice and MFMA compliance monitoring; </a:t>
          </a:r>
          <a:endParaRPr lang="en-US" sz="1600" dirty="0">
            <a:latin typeface="Arial" panose="020B0604020202020204" pitchFamily="34" charset="0"/>
            <a:cs typeface="Arial" panose="020B0604020202020204" pitchFamily="34" charset="0"/>
          </a:endParaRPr>
        </a:p>
      </dgm:t>
    </dgm:pt>
    <dgm:pt modelId="{F7AA85A8-3472-4110-8D69-2CA0F7028993}" type="parTrans" cxnId="{B45E5A52-5C1E-4F9F-92E3-FEAA29A5458B}">
      <dgm:prSet/>
      <dgm:spPr/>
      <dgm:t>
        <a:bodyPr/>
        <a:lstStyle/>
        <a:p>
          <a:endParaRPr lang="en-US"/>
        </a:p>
      </dgm:t>
    </dgm:pt>
    <dgm:pt modelId="{95F72A37-5F98-4726-AFB5-D5058F48FAAB}" type="sibTrans" cxnId="{B45E5A52-5C1E-4F9F-92E3-FEAA29A5458B}">
      <dgm:prSet/>
      <dgm:spPr/>
      <dgm:t>
        <a:bodyPr/>
        <a:lstStyle/>
        <a:p>
          <a:endParaRPr lang="en-US"/>
        </a:p>
      </dgm:t>
    </dgm:pt>
    <dgm:pt modelId="{90964AC9-DF6A-49AC-A0BE-08A4843EB81A}">
      <dgm:prSet custT="1"/>
      <dgm:spPr/>
      <dgm:t>
        <a:bodyPr/>
        <a:lstStyle/>
        <a:p>
          <a:r>
            <a:rPr lang="en-ZA" sz="1600" dirty="0">
              <a:latin typeface="Arial" panose="020B0604020202020204" pitchFamily="34" charset="0"/>
              <a:cs typeface="Arial" panose="020B0604020202020204" pitchFamily="34" charset="0"/>
            </a:rPr>
            <a:t>Promotion of standardisation and uniformity of application of procurement legislation within municipalities through provide wide procurement forums share best practices.</a:t>
          </a:r>
          <a:endParaRPr lang="en-US" sz="1600" dirty="0">
            <a:latin typeface="Arial" panose="020B0604020202020204" pitchFamily="34" charset="0"/>
            <a:cs typeface="Arial" panose="020B0604020202020204" pitchFamily="34" charset="0"/>
          </a:endParaRPr>
        </a:p>
      </dgm:t>
    </dgm:pt>
    <dgm:pt modelId="{1D6189D7-E7F5-42B5-A54B-54B1AA592432}" type="parTrans" cxnId="{6B08291B-CE3D-4082-B198-F9A61629C2F2}">
      <dgm:prSet/>
      <dgm:spPr/>
      <dgm:t>
        <a:bodyPr/>
        <a:lstStyle/>
        <a:p>
          <a:endParaRPr lang="en-US"/>
        </a:p>
      </dgm:t>
    </dgm:pt>
    <dgm:pt modelId="{1678AAC4-327E-4B36-A5B5-059F054F2B5D}" type="sibTrans" cxnId="{6B08291B-CE3D-4082-B198-F9A61629C2F2}">
      <dgm:prSet/>
      <dgm:spPr/>
      <dgm:t>
        <a:bodyPr/>
        <a:lstStyle/>
        <a:p>
          <a:endParaRPr lang="en-US"/>
        </a:p>
      </dgm:t>
    </dgm:pt>
    <dgm:pt modelId="{8F505F5F-F361-4703-91EF-1EBED0CAEE09}">
      <dgm:prSet custT="1"/>
      <dgm:spPr/>
      <dgm:t>
        <a:bodyPr/>
        <a:lstStyle/>
        <a:p>
          <a:r>
            <a:rPr lang="en-ZA" sz="1600" dirty="0">
              <a:latin typeface="Arial" panose="020B0604020202020204" pitchFamily="34" charset="0"/>
              <a:cs typeface="Arial" panose="020B0604020202020204" pitchFamily="34" charset="0"/>
            </a:rPr>
            <a:t>Continuous training on Finance and Governance disciplines to officials and councillors (e.g. MPAC training to strengthen their oversight role)</a:t>
          </a:r>
          <a:endParaRPr lang="en-US" sz="1600" dirty="0">
            <a:latin typeface="Arial" panose="020B0604020202020204" pitchFamily="34" charset="0"/>
            <a:cs typeface="Arial" panose="020B0604020202020204" pitchFamily="34" charset="0"/>
          </a:endParaRPr>
        </a:p>
      </dgm:t>
    </dgm:pt>
    <dgm:pt modelId="{05D2B47F-E951-44CC-A61F-EA4F7A2E10AA}" type="parTrans" cxnId="{0370F646-0E8C-489C-898A-46ABAB96D7F6}">
      <dgm:prSet/>
      <dgm:spPr/>
      <dgm:t>
        <a:bodyPr/>
        <a:lstStyle/>
        <a:p>
          <a:endParaRPr lang="en-US"/>
        </a:p>
      </dgm:t>
    </dgm:pt>
    <dgm:pt modelId="{AC85954D-3D35-4242-8A1F-12335CE6C9B0}" type="sibTrans" cxnId="{0370F646-0E8C-489C-898A-46ABAB96D7F6}">
      <dgm:prSet/>
      <dgm:spPr/>
      <dgm:t>
        <a:bodyPr/>
        <a:lstStyle/>
        <a:p>
          <a:endParaRPr lang="en-US"/>
        </a:p>
      </dgm:t>
    </dgm:pt>
    <dgm:pt modelId="{ACDC07EF-ECD4-4954-9C50-7FA8DAAD4F78}">
      <dgm:prSet custT="1"/>
      <dgm:spPr/>
      <dgm:t>
        <a:bodyPr/>
        <a:lstStyle/>
        <a:p>
          <a:pPr>
            <a:lnSpc>
              <a:spcPct val="100000"/>
            </a:lnSpc>
          </a:pPr>
          <a:r>
            <a:rPr lang="en-US" sz="1600" dirty="0">
              <a:latin typeface="Arial" panose="020B0604020202020204" pitchFamily="34" charset="0"/>
              <a:cs typeface="Arial" panose="020B0604020202020204" pitchFamily="34" charset="0"/>
            </a:rPr>
            <a:t>Support the implementation of the ethics implementation plan and mentor the Ethics Officer through monthly meetings, developing terms of reference for the governance structures; introducing the ethics programme to management and councillors; and reviewing policies that support the ethics function.</a:t>
          </a:r>
        </a:p>
      </dgm:t>
    </dgm:pt>
    <dgm:pt modelId="{C9366478-BF08-4BC7-BC57-BF83B84124D6}" type="parTrans" cxnId="{FD26CD22-089B-430F-8616-021720A2472C}">
      <dgm:prSet/>
      <dgm:spPr/>
      <dgm:t>
        <a:bodyPr/>
        <a:lstStyle/>
        <a:p>
          <a:endParaRPr lang="en-US"/>
        </a:p>
      </dgm:t>
    </dgm:pt>
    <dgm:pt modelId="{80CD400D-4ECD-4FC4-95D8-37AB298C9A9B}" type="sibTrans" cxnId="{FD26CD22-089B-430F-8616-021720A2472C}">
      <dgm:prSet/>
      <dgm:spPr/>
      <dgm:t>
        <a:bodyPr/>
        <a:lstStyle/>
        <a:p>
          <a:endParaRPr lang="en-US"/>
        </a:p>
      </dgm:t>
    </dgm:pt>
    <dgm:pt modelId="{03230D1E-315D-4590-B808-654A1D70FFF0}" type="pres">
      <dgm:prSet presAssocID="{AB2054AE-8A5C-4AE8-99B7-B984DE205F4A}" presName="vert0" presStyleCnt="0">
        <dgm:presLayoutVars>
          <dgm:dir/>
          <dgm:animOne val="branch"/>
          <dgm:animLvl val="lvl"/>
        </dgm:presLayoutVars>
      </dgm:prSet>
      <dgm:spPr/>
      <dgm:t>
        <a:bodyPr/>
        <a:lstStyle/>
        <a:p>
          <a:endParaRPr lang="en-US"/>
        </a:p>
      </dgm:t>
    </dgm:pt>
    <dgm:pt modelId="{806A7CF9-2794-45D9-AFD4-66CBEE9A24DB}" type="pres">
      <dgm:prSet presAssocID="{006826D4-CC34-4B47-80AE-E71774C4B293}" presName="thickLine" presStyleLbl="alignNode1" presStyleIdx="0" presStyleCnt="7"/>
      <dgm:spPr/>
    </dgm:pt>
    <dgm:pt modelId="{A59BCFDE-EA73-4925-8BD4-77F658B70107}" type="pres">
      <dgm:prSet presAssocID="{006826D4-CC34-4B47-80AE-E71774C4B293}" presName="horz1" presStyleCnt="0"/>
      <dgm:spPr/>
    </dgm:pt>
    <dgm:pt modelId="{E919ECE5-B8A0-401B-8FE2-CBCB5A040D69}" type="pres">
      <dgm:prSet presAssocID="{006826D4-CC34-4B47-80AE-E71774C4B293}" presName="tx1" presStyleLbl="revTx" presStyleIdx="0" presStyleCnt="7"/>
      <dgm:spPr/>
      <dgm:t>
        <a:bodyPr/>
        <a:lstStyle/>
        <a:p>
          <a:endParaRPr lang="en-US"/>
        </a:p>
      </dgm:t>
    </dgm:pt>
    <dgm:pt modelId="{92C2C4F7-C465-46CB-A794-84910DCC6199}" type="pres">
      <dgm:prSet presAssocID="{006826D4-CC34-4B47-80AE-E71774C4B293}" presName="vert1" presStyleCnt="0"/>
      <dgm:spPr/>
    </dgm:pt>
    <dgm:pt modelId="{5EC90642-491F-4922-A6C6-60B67F72E972}" type="pres">
      <dgm:prSet presAssocID="{7E6C37E6-0E53-4272-A144-B57C1B377932}" presName="thickLine" presStyleLbl="alignNode1" presStyleIdx="1" presStyleCnt="7" custLinFactNeighborY="-22976"/>
      <dgm:spPr/>
    </dgm:pt>
    <dgm:pt modelId="{4143F579-8309-4808-ADAE-B43D1F493636}" type="pres">
      <dgm:prSet presAssocID="{7E6C37E6-0E53-4272-A144-B57C1B377932}" presName="horz1" presStyleCnt="0"/>
      <dgm:spPr/>
    </dgm:pt>
    <dgm:pt modelId="{889CB2EA-5F58-4A0B-BA90-C54AD000430B}" type="pres">
      <dgm:prSet presAssocID="{7E6C37E6-0E53-4272-A144-B57C1B377932}" presName="tx1" presStyleLbl="revTx" presStyleIdx="1" presStyleCnt="7" custScaleY="91604"/>
      <dgm:spPr/>
      <dgm:t>
        <a:bodyPr/>
        <a:lstStyle/>
        <a:p>
          <a:endParaRPr lang="en-US"/>
        </a:p>
      </dgm:t>
    </dgm:pt>
    <dgm:pt modelId="{54371182-4A93-426C-912B-A7ED50064FBB}" type="pres">
      <dgm:prSet presAssocID="{7E6C37E6-0E53-4272-A144-B57C1B377932}" presName="vert1" presStyleCnt="0"/>
      <dgm:spPr/>
    </dgm:pt>
    <dgm:pt modelId="{B3652C43-0CCF-4A23-BD60-B97A5CEAA854}" type="pres">
      <dgm:prSet presAssocID="{6EC0D1F7-552F-4A33-A2EE-3380E7B12EC5}" presName="thickLine" presStyleLbl="alignNode1" presStyleIdx="2" presStyleCnt="7"/>
      <dgm:spPr/>
    </dgm:pt>
    <dgm:pt modelId="{DD10E611-3066-4262-A0D7-6FCD472B65E8}" type="pres">
      <dgm:prSet presAssocID="{6EC0D1F7-552F-4A33-A2EE-3380E7B12EC5}" presName="horz1" presStyleCnt="0"/>
      <dgm:spPr/>
    </dgm:pt>
    <dgm:pt modelId="{19AC503E-6549-420F-9EB0-EB960E5C70FA}" type="pres">
      <dgm:prSet presAssocID="{6EC0D1F7-552F-4A33-A2EE-3380E7B12EC5}" presName="tx1" presStyleLbl="revTx" presStyleIdx="2" presStyleCnt="7"/>
      <dgm:spPr/>
      <dgm:t>
        <a:bodyPr/>
        <a:lstStyle/>
        <a:p>
          <a:endParaRPr lang="en-US"/>
        </a:p>
      </dgm:t>
    </dgm:pt>
    <dgm:pt modelId="{3D7D90D3-2578-473A-8234-8A9B1B35962E}" type="pres">
      <dgm:prSet presAssocID="{6EC0D1F7-552F-4A33-A2EE-3380E7B12EC5}" presName="vert1" presStyleCnt="0"/>
      <dgm:spPr/>
    </dgm:pt>
    <dgm:pt modelId="{0FAAC3D0-C48A-476D-8AA2-91586F80602A}" type="pres">
      <dgm:prSet presAssocID="{423F72DF-37EE-4D19-8FC7-4A5377A22AB2}" presName="thickLine" presStyleLbl="alignNode1" presStyleIdx="3" presStyleCnt="7"/>
      <dgm:spPr/>
    </dgm:pt>
    <dgm:pt modelId="{908B3E15-26F1-45A0-AD6C-5517211EEF1F}" type="pres">
      <dgm:prSet presAssocID="{423F72DF-37EE-4D19-8FC7-4A5377A22AB2}" presName="horz1" presStyleCnt="0"/>
      <dgm:spPr/>
    </dgm:pt>
    <dgm:pt modelId="{F394F2AC-03AF-4E14-BFCD-626CE4BDC29E}" type="pres">
      <dgm:prSet presAssocID="{423F72DF-37EE-4D19-8FC7-4A5377A22AB2}" presName="tx1" presStyleLbl="revTx" presStyleIdx="3" presStyleCnt="7"/>
      <dgm:spPr/>
      <dgm:t>
        <a:bodyPr/>
        <a:lstStyle/>
        <a:p>
          <a:endParaRPr lang="en-US"/>
        </a:p>
      </dgm:t>
    </dgm:pt>
    <dgm:pt modelId="{FE3D873F-CB98-45A4-9446-21D836E15926}" type="pres">
      <dgm:prSet presAssocID="{423F72DF-37EE-4D19-8FC7-4A5377A22AB2}" presName="vert1" presStyleCnt="0"/>
      <dgm:spPr/>
    </dgm:pt>
    <dgm:pt modelId="{02613852-9877-4D02-9C96-20254936DB65}" type="pres">
      <dgm:prSet presAssocID="{90964AC9-DF6A-49AC-A0BE-08A4843EB81A}" presName="thickLine" presStyleLbl="alignNode1" presStyleIdx="4" presStyleCnt="7"/>
      <dgm:spPr/>
    </dgm:pt>
    <dgm:pt modelId="{7A103BAF-D9FC-4BEB-9DF0-857AFBD3A532}" type="pres">
      <dgm:prSet presAssocID="{90964AC9-DF6A-49AC-A0BE-08A4843EB81A}" presName="horz1" presStyleCnt="0"/>
      <dgm:spPr/>
    </dgm:pt>
    <dgm:pt modelId="{7AC1F7BD-674E-47D0-9A68-936220D520FA}" type="pres">
      <dgm:prSet presAssocID="{90964AC9-DF6A-49AC-A0BE-08A4843EB81A}" presName="tx1" presStyleLbl="revTx" presStyleIdx="4" presStyleCnt="7"/>
      <dgm:spPr/>
      <dgm:t>
        <a:bodyPr/>
        <a:lstStyle/>
        <a:p>
          <a:endParaRPr lang="en-US"/>
        </a:p>
      </dgm:t>
    </dgm:pt>
    <dgm:pt modelId="{446D3AAD-E96C-4C05-AAC2-0379384B11FC}" type="pres">
      <dgm:prSet presAssocID="{90964AC9-DF6A-49AC-A0BE-08A4843EB81A}" presName="vert1" presStyleCnt="0"/>
      <dgm:spPr/>
    </dgm:pt>
    <dgm:pt modelId="{7BC32A56-FDC0-4FC0-975E-C9B13B9B59A1}" type="pres">
      <dgm:prSet presAssocID="{8F505F5F-F361-4703-91EF-1EBED0CAEE09}" presName="thickLine" presStyleLbl="alignNode1" presStyleIdx="5" presStyleCnt="7"/>
      <dgm:spPr/>
    </dgm:pt>
    <dgm:pt modelId="{3F19E1DD-5B57-4254-8AAD-0A20B68284E8}" type="pres">
      <dgm:prSet presAssocID="{8F505F5F-F361-4703-91EF-1EBED0CAEE09}" presName="horz1" presStyleCnt="0"/>
      <dgm:spPr/>
    </dgm:pt>
    <dgm:pt modelId="{A635556A-6310-4E90-9890-D4A6D54B454A}" type="pres">
      <dgm:prSet presAssocID="{8F505F5F-F361-4703-91EF-1EBED0CAEE09}" presName="tx1" presStyleLbl="revTx" presStyleIdx="5" presStyleCnt="7"/>
      <dgm:spPr/>
      <dgm:t>
        <a:bodyPr/>
        <a:lstStyle/>
        <a:p>
          <a:endParaRPr lang="en-US"/>
        </a:p>
      </dgm:t>
    </dgm:pt>
    <dgm:pt modelId="{9EA29EF5-2FB6-4050-8C4B-0F48228633DD}" type="pres">
      <dgm:prSet presAssocID="{8F505F5F-F361-4703-91EF-1EBED0CAEE09}" presName="vert1" presStyleCnt="0"/>
      <dgm:spPr/>
    </dgm:pt>
    <dgm:pt modelId="{ED0F934B-6C96-40DD-ADD1-7B01E37543A2}" type="pres">
      <dgm:prSet presAssocID="{ACDC07EF-ECD4-4954-9C50-7FA8DAAD4F78}" presName="thickLine" presStyleLbl="alignNode1" presStyleIdx="6" presStyleCnt="7"/>
      <dgm:spPr/>
    </dgm:pt>
    <dgm:pt modelId="{3EE9BC69-FA1B-4750-88A3-65F7E7164736}" type="pres">
      <dgm:prSet presAssocID="{ACDC07EF-ECD4-4954-9C50-7FA8DAAD4F78}" presName="horz1" presStyleCnt="0"/>
      <dgm:spPr/>
    </dgm:pt>
    <dgm:pt modelId="{199D3EB3-3FD9-48CA-B53B-8F4B7DBD562A}" type="pres">
      <dgm:prSet presAssocID="{ACDC07EF-ECD4-4954-9C50-7FA8DAAD4F78}" presName="tx1" presStyleLbl="revTx" presStyleIdx="6" presStyleCnt="7"/>
      <dgm:spPr/>
      <dgm:t>
        <a:bodyPr/>
        <a:lstStyle/>
        <a:p>
          <a:endParaRPr lang="en-US"/>
        </a:p>
      </dgm:t>
    </dgm:pt>
    <dgm:pt modelId="{59E0C13C-F71D-4307-8CFC-04B92DB0DFBD}" type="pres">
      <dgm:prSet presAssocID="{ACDC07EF-ECD4-4954-9C50-7FA8DAAD4F78}" presName="vert1" presStyleCnt="0"/>
      <dgm:spPr/>
    </dgm:pt>
  </dgm:ptLst>
  <dgm:cxnLst>
    <dgm:cxn modelId="{CF83A834-017B-4623-8BCA-0BC8179086F9}" type="presOf" srcId="{006826D4-CC34-4B47-80AE-E71774C4B293}" destId="{E919ECE5-B8A0-401B-8FE2-CBCB5A040D69}" srcOrd="0" destOrd="0" presId="urn:microsoft.com/office/officeart/2008/layout/LinedList"/>
    <dgm:cxn modelId="{5C101E9F-FBBA-4E48-A965-A12CB405C76D}" type="presOf" srcId="{7E6C37E6-0E53-4272-A144-B57C1B377932}" destId="{889CB2EA-5F58-4A0B-BA90-C54AD000430B}" srcOrd="0" destOrd="0" presId="urn:microsoft.com/office/officeart/2008/layout/LinedList"/>
    <dgm:cxn modelId="{2139A67D-19D9-454C-891C-13D1C3ACDC2E}" srcId="{AB2054AE-8A5C-4AE8-99B7-B984DE205F4A}" destId="{006826D4-CC34-4B47-80AE-E71774C4B293}" srcOrd="0" destOrd="0" parTransId="{A4DD27D7-64CD-4306-B689-B1E1C0A32EA8}" sibTransId="{37980DC6-920A-4495-ADAE-7DBDAEEE98BE}"/>
    <dgm:cxn modelId="{19AEAE34-761D-4D77-A328-151CD1AA8DC8}" type="presOf" srcId="{423F72DF-37EE-4D19-8FC7-4A5377A22AB2}" destId="{F394F2AC-03AF-4E14-BFCD-626CE4BDC29E}" srcOrd="0" destOrd="0" presId="urn:microsoft.com/office/officeart/2008/layout/LinedList"/>
    <dgm:cxn modelId="{5DFEB660-E96B-4447-9226-7AA9F2DCCEC8}" srcId="{AB2054AE-8A5C-4AE8-99B7-B984DE205F4A}" destId="{6EC0D1F7-552F-4A33-A2EE-3380E7B12EC5}" srcOrd="2" destOrd="0" parTransId="{72DF4404-CB8E-43BC-9F0A-155FF5A0F168}" sibTransId="{91E6C623-DACC-4936-83AD-F1DBA5EEC7F6}"/>
    <dgm:cxn modelId="{15EE715E-DBDB-40C0-8FD2-FDAC4F37BF51}" type="presOf" srcId="{8F505F5F-F361-4703-91EF-1EBED0CAEE09}" destId="{A635556A-6310-4E90-9890-D4A6D54B454A}" srcOrd="0" destOrd="0" presId="urn:microsoft.com/office/officeart/2008/layout/LinedList"/>
    <dgm:cxn modelId="{0370F646-0E8C-489C-898A-46ABAB96D7F6}" srcId="{AB2054AE-8A5C-4AE8-99B7-B984DE205F4A}" destId="{8F505F5F-F361-4703-91EF-1EBED0CAEE09}" srcOrd="5" destOrd="0" parTransId="{05D2B47F-E951-44CC-A61F-EA4F7A2E10AA}" sibTransId="{AC85954D-3D35-4242-8A1F-12335CE6C9B0}"/>
    <dgm:cxn modelId="{B45E5A52-5C1E-4F9F-92E3-FEAA29A5458B}" srcId="{AB2054AE-8A5C-4AE8-99B7-B984DE205F4A}" destId="{423F72DF-37EE-4D19-8FC7-4A5377A22AB2}" srcOrd="3" destOrd="0" parTransId="{F7AA85A8-3472-4110-8D69-2CA0F7028993}" sibTransId="{95F72A37-5F98-4726-AFB5-D5058F48FAAB}"/>
    <dgm:cxn modelId="{F7E868EE-C3EB-4036-B3C5-6310C007EE5C}" type="presOf" srcId="{AB2054AE-8A5C-4AE8-99B7-B984DE205F4A}" destId="{03230D1E-315D-4590-B808-654A1D70FFF0}" srcOrd="0" destOrd="0" presId="urn:microsoft.com/office/officeart/2008/layout/LinedList"/>
    <dgm:cxn modelId="{784F9C64-33C3-453E-9C90-F65B48270DB4}" srcId="{AB2054AE-8A5C-4AE8-99B7-B984DE205F4A}" destId="{7E6C37E6-0E53-4272-A144-B57C1B377932}" srcOrd="1" destOrd="0" parTransId="{616B81A6-4B90-44B9-BA5D-F74F7540AD2A}" sibTransId="{B3B28032-F6AD-42E2-BF2B-7357758EDD45}"/>
    <dgm:cxn modelId="{0E9A5E36-4F84-44B1-874A-88C1306AB43F}" type="presOf" srcId="{6EC0D1F7-552F-4A33-A2EE-3380E7B12EC5}" destId="{19AC503E-6549-420F-9EB0-EB960E5C70FA}" srcOrd="0" destOrd="0" presId="urn:microsoft.com/office/officeart/2008/layout/LinedList"/>
    <dgm:cxn modelId="{BD0E745C-D7B3-477E-AB5A-052A22881474}" type="presOf" srcId="{ACDC07EF-ECD4-4954-9C50-7FA8DAAD4F78}" destId="{199D3EB3-3FD9-48CA-B53B-8F4B7DBD562A}" srcOrd="0" destOrd="0" presId="urn:microsoft.com/office/officeart/2008/layout/LinedList"/>
    <dgm:cxn modelId="{FD26CD22-089B-430F-8616-021720A2472C}" srcId="{AB2054AE-8A5C-4AE8-99B7-B984DE205F4A}" destId="{ACDC07EF-ECD4-4954-9C50-7FA8DAAD4F78}" srcOrd="6" destOrd="0" parTransId="{C9366478-BF08-4BC7-BC57-BF83B84124D6}" sibTransId="{80CD400D-4ECD-4FC4-95D8-37AB298C9A9B}"/>
    <dgm:cxn modelId="{6B08291B-CE3D-4082-B198-F9A61629C2F2}" srcId="{AB2054AE-8A5C-4AE8-99B7-B984DE205F4A}" destId="{90964AC9-DF6A-49AC-A0BE-08A4843EB81A}" srcOrd="4" destOrd="0" parTransId="{1D6189D7-E7F5-42B5-A54B-54B1AA592432}" sibTransId="{1678AAC4-327E-4B36-A5B5-059F054F2B5D}"/>
    <dgm:cxn modelId="{F14F6C7C-D2C3-40DB-81E4-CBF978CC5A77}" type="presOf" srcId="{90964AC9-DF6A-49AC-A0BE-08A4843EB81A}" destId="{7AC1F7BD-674E-47D0-9A68-936220D520FA}" srcOrd="0" destOrd="0" presId="urn:microsoft.com/office/officeart/2008/layout/LinedList"/>
    <dgm:cxn modelId="{ED31A43D-CF40-412E-980C-6E89BF2645E1}" type="presParOf" srcId="{03230D1E-315D-4590-B808-654A1D70FFF0}" destId="{806A7CF9-2794-45D9-AFD4-66CBEE9A24DB}" srcOrd="0" destOrd="0" presId="urn:microsoft.com/office/officeart/2008/layout/LinedList"/>
    <dgm:cxn modelId="{35291E88-0607-4D40-9111-2D977BE3E152}" type="presParOf" srcId="{03230D1E-315D-4590-B808-654A1D70FFF0}" destId="{A59BCFDE-EA73-4925-8BD4-77F658B70107}" srcOrd="1" destOrd="0" presId="urn:microsoft.com/office/officeart/2008/layout/LinedList"/>
    <dgm:cxn modelId="{08D1676D-6C79-4DF5-9D0B-9E6293E892AA}" type="presParOf" srcId="{A59BCFDE-EA73-4925-8BD4-77F658B70107}" destId="{E919ECE5-B8A0-401B-8FE2-CBCB5A040D69}" srcOrd="0" destOrd="0" presId="urn:microsoft.com/office/officeart/2008/layout/LinedList"/>
    <dgm:cxn modelId="{DE75D722-79E7-4CF6-9A65-19C55C583D7B}" type="presParOf" srcId="{A59BCFDE-EA73-4925-8BD4-77F658B70107}" destId="{92C2C4F7-C465-46CB-A794-84910DCC6199}" srcOrd="1" destOrd="0" presId="urn:microsoft.com/office/officeart/2008/layout/LinedList"/>
    <dgm:cxn modelId="{D7D78AF2-4686-47E3-9BA0-2F3DC66503E8}" type="presParOf" srcId="{03230D1E-315D-4590-B808-654A1D70FFF0}" destId="{5EC90642-491F-4922-A6C6-60B67F72E972}" srcOrd="2" destOrd="0" presId="urn:microsoft.com/office/officeart/2008/layout/LinedList"/>
    <dgm:cxn modelId="{9646A6C4-B10E-4572-B01E-48B14A311F78}" type="presParOf" srcId="{03230D1E-315D-4590-B808-654A1D70FFF0}" destId="{4143F579-8309-4808-ADAE-B43D1F493636}" srcOrd="3" destOrd="0" presId="urn:microsoft.com/office/officeart/2008/layout/LinedList"/>
    <dgm:cxn modelId="{D774D39A-66DB-45BE-A204-50A6FA9181A2}" type="presParOf" srcId="{4143F579-8309-4808-ADAE-B43D1F493636}" destId="{889CB2EA-5F58-4A0B-BA90-C54AD000430B}" srcOrd="0" destOrd="0" presId="urn:microsoft.com/office/officeart/2008/layout/LinedList"/>
    <dgm:cxn modelId="{DD95D25A-DDFD-4ABA-83AE-7AACC490432A}" type="presParOf" srcId="{4143F579-8309-4808-ADAE-B43D1F493636}" destId="{54371182-4A93-426C-912B-A7ED50064FBB}" srcOrd="1" destOrd="0" presId="urn:microsoft.com/office/officeart/2008/layout/LinedList"/>
    <dgm:cxn modelId="{5D619663-47E0-4E5B-96D0-09C35CC30FF0}" type="presParOf" srcId="{03230D1E-315D-4590-B808-654A1D70FFF0}" destId="{B3652C43-0CCF-4A23-BD60-B97A5CEAA854}" srcOrd="4" destOrd="0" presId="urn:microsoft.com/office/officeart/2008/layout/LinedList"/>
    <dgm:cxn modelId="{504339EA-CA7F-4BB7-9755-5039792CD122}" type="presParOf" srcId="{03230D1E-315D-4590-B808-654A1D70FFF0}" destId="{DD10E611-3066-4262-A0D7-6FCD472B65E8}" srcOrd="5" destOrd="0" presId="urn:microsoft.com/office/officeart/2008/layout/LinedList"/>
    <dgm:cxn modelId="{1F80F91A-ABC3-424C-90AB-56FB20C2D063}" type="presParOf" srcId="{DD10E611-3066-4262-A0D7-6FCD472B65E8}" destId="{19AC503E-6549-420F-9EB0-EB960E5C70FA}" srcOrd="0" destOrd="0" presId="urn:microsoft.com/office/officeart/2008/layout/LinedList"/>
    <dgm:cxn modelId="{1D91B435-F160-4F17-9FED-753B919117A2}" type="presParOf" srcId="{DD10E611-3066-4262-A0D7-6FCD472B65E8}" destId="{3D7D90D3-2578-473A-8234-8A9B1B35962E}" srcOrd="1" destOrd="0" presId="urn:microsoft.com/office/officeart/2008/layout/LinedList"/>
    <dgm:cxn modelId="{D68F2CFF-D88D-44DB-91A2-7FADDE358597}" type="presParOf" srcId="{03230D1E-315D-4590-B808-654A1D70FFF0}" destId="{0FAAC3D0-C48A-476D-8AA2-91586F80602A}" srcOrd="6" destOrd="0" presId="urn:microsoft.com/office/officeart/2008/layout/LinedList"/>
    <dgm:cxn modelId="{13C3D68B-624F-4C26-BF71-C6DAAE498541}" type="presParOf" srcId="{03230D1E-315D-4590-B808-654A1D70FFF0}" destId="{908B3E15-26F1-45A0-AD6C-5517211EEF1F}" srcOrd="7" destOrd="0" presId="urn:microsoft.com/office/officeart/2008/layout/LinedList"/>
    <dgm:cxn modelId="{075723CD-1E76-48A3-85A0-172382A6C67B}" type="presParOf" srcId="{908B3E15-26F1-45A0-AD6C-5517211EEF1F}" destId="{F394F2AC-03AF-4E14-BFCD-626CE4BDC29E}" srcOrd="0" destOrd="0" presId="urn:microsoft.com/office/officeart/2008/layout/LinedList"/>
    <dgm:cxn modelId="{94AC4F79-5500-4CE0-9172-D3F413A5C685}" type="presParOf" srcId="{908B3E15-26F1-45A0-AD6C-5517211EEF1F}" destId="{FE3D873F-CB98-45A4-9446-21D836E15926}" srcOrd="1" destOrd="0" presId="urn:microsoft.com/office/officeart/2008/layout/LinedList"/>
    <dgm:cxn modelId="{69F271E1-4400-44C0-B0CD-115B86FAEA36}" type="presParOf" srcId="{03230D1E-315D-4590-B808-654A1D70FFF0}" destId="{02613852-9877-4D02-9C96-20254936DB65}" srcOrd="8" destOrd="0" presId="urn:microsoft.com/office/officeart/2008/layout/LinedList"/>
    <dgm:cxn modelId="{420EB804-B50B-4B07-A84C-6E62DD5D0639}" type="presParOf" srcId="{03230D1E-315D-4590-B808-654A1D70FFF0}" destId="{7A103BAF-D9FC-4BEB-9DF0-857AFBD3A532}" srcOrd="9" destOrd="0" presId="urn:microsoft.com/office/officeart/2008/layout/LinedList"/>
    <dgm:cxn modelId="{55DEAA1D-0A92-49CB-BCA7-CBDEB6B0178B}" type="presParOf" srcId="{7A103BAF-D9FC-4BEB-9DF0-857AFBD3A532}" destId="{7AC1F7BD-674E-47D0-9A68-936220D520FA}" srcOrd="0" destOrd="0" presId="urn:microsoft.com/office/officeart/2008/layout/LinedList"/>
    <dgm:cxn modelId="{A4B57D8C-9A52-4932-9678-2569A20D9167}" type="presParOf" srcId="{7A103BAF-D9FC-4BEB-9DF0-857AFBD3A532}" destId="{446D3AAD-E96C-4C05-AAC2-0379384B11FC}" srcOrd="1" destOrd="0" presId="urn:microsoft.com/office/officeart/2008/layout/LinedList"/>
    <dgm:cxn modelId="{B6D136AD-D118-45A9-A59D-4E92F2AD327B}" type="presParOf" srcId="{03230D1E-315D-4590-B808-654A1D70FFF0}" destId="{7BC32A56-FDC0-4FC0-975E-C9B13B9B59A1}" srcOrd="10" destOrd="0" presId="urn:microsoft.com/office/officeart/2008/layout/LinedList"/>
    <dgm:cxn modelId="{4876F0E6-23B1-4B33-9062-16D90E1FE0CF}" type="presParOf" srcId="{03230D1E-315D-4590-B808-654A1D70FFF0}" destId="{3F19E1DD-5B57-4254-8AAD-0A20B68284E8}" srcOrd="11" destOrd="0" presId="urn:microsoft.com/office/officeart/2008/layout/LinedList"/>
    <dgm:cxn modelId="{6A86494D-118D-4C86-A068-E124F227FC55}" type="presParOf" srcId="{3F19E1DD-5B57-4254-8AAD-0A20B68284E8}" destId="{A635556A-6310-4E90-9890-D4A6D54B454A}" srcOrd="0" destOrd="0" presId="urn:microsoft.com/office/officeart/2008/layout/LinedList"/>
    <dgm:cxn modelId="{8B874735-95A4-4110-9EED-6251B2A8C38B}" type="presParOf" srcId="{3F19E1DD-5B57-4254-8AAD-0A20B68284E8}" destId="{9EA29EF5-2FB6-4050-8C4B-0F48228633DD}" srcOrd="1" destOrd="0" presId="urn:microsoft.com/office/officeart/2008/layout/LinedList"/>
    <dgm:cxn modelId="{09BCA089-08E5-4E8B-852D-0413F9B34FB7}" type="presParOf" srcId="{03230D1E-315D-4590-B808-654A1D70FFF0}" destId="{ED0F934B-6C96-40DD-ADD1-7B01E37543A2}" srcOrd="12" destOrd="0" presId="urn:microsoft.com/office/officeart/2008/layout/LinedList"/>
    <dgm:cxn modelId="{5817F998-415B-4B3F-8724-558D120F646B}" type="presParOf" srcId="{03230D1E-315D-4590-B808-654A1D70FFF0}" destId="{3EE9BC69-FA1B-4750-88A3-65F7E7164736}" srcOrd="13" destOrd="0" presId="urn:microsoft.com/office/officeart/2008/layout/LinedList"/>
    <dgm:cxn modelId="{B04C0BC8-E072-423A-9623-D63650B06376}" type="presParOf" srcId="{3EE9BC69-FA1B-4750-88A3-65F7E7164736}" destId="{199D3EB3-3FD9-48CA-B53B-8F4B7DBD562A}" srcOrd="0" destOrd="0" presId="urn:microsoft.com/office/officeart/2008/layout/LinedList"/>
    <dgm:cxn modelId="{3E98ABD1-4A90-4DCD-9C10-C8966EEABD8F}" type="presParOf" srcId="{3EE9BC69-FA1B-4750-88A3-65F7E7164736}" destId="{59E0C13C-F71D-4307-8CFC-04B92DB0DFB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7B6839-784A-4C44-83F3-8691AFF0FD4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83DFA31-2000-41A0-B326-61C8053E4641}">
      <dgm:prSet custT="1"/>
      <dgm:spPr/>
      <dgm:t>
        <a:bodyPr/>
        <a:lstStyle/>
        <a:p>
          <a:r>
            <a:rPr lang="en-US" sz="1600" dirty="0">
              <a:latin typeface="Arial" panose="020B0604020202020204" pitchFamily="34" charset="0"/>
              <a:cs typeface="Arial" panose="020B0604020202020204" pitchFamily="34" charset="0"/>
            </a:rPr>
            <a:t>Provision of Professional Services to Gauteng Municipalities to resolve </a:t>
          </a: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Unauthorized, Irregular, Fruitless and Wasteful (UI&amp;W) Expenditure by undertaking the following activities:</a:t>
          </a:r>
        </a:p>
      </dgm:t>
    </dgm:pt>
    <dgm:pt modelId="{B5B5F8B0-E573-4952-912B-DC5B14778366}" type="parTrans" cxnId="{3137529B-6C15-4296-8BCB-3D981805D118}">
      <dgm:prSet/>
      <dgm:spPr/>
      <dgm:t>
        <a:bodyPr/>
        <a:lstStyle/>
        <a:p>
          <a:endParaRPr lang="en-US"/>
        </a:p>
      </dgm:t>
    </dgm:pt>
    <dgm:pt modelId="{FB927A3A-EF98-4993-9BC3-F0935CF61E12}" type="sibTrans" cxnId="{3137529B-6C15-4296-8BCB-3D981805D118}">
      <dgm:prSet/>
      <dgm:spPr/>
      <dgm:t>
        <a:bodyPr/>
        <a:lstStyle/>
        <a:p>
          <a:endParaRPr lang="en-US"/>
        </a:p>
      </dgm:t>
    </dgm:pt>
    <dgm:pt modelId="{9D1D59AA-7D5A-452A-939C-E03A34B0F652}">
      <dgm:prSet custT="1"/>
      <dgm:spPr/>
      <dgm:t>
        <a:bodyPr/>
        <a:lstStyle/>
        <a:p>
          <a:r>
            <a:rPr lang="en-GB" sz="1600" dirty="0">
              <a:latin typeface="Arial" panose="020B0604020202020204" pitchFamily="34" charset="0"/>
              <a:cs typeface="Arial" panose="020B0604020202020204" pitchFamily="34" charset="0"/>
            </a:rPr>
            <a:t>Assess and analyse the processes in place to identify, prevent, reduce and report identified </a:t>
          </a:r>
          <a:r>
            <a:rPr lang="en-US" sz="1600" dirty="0">
              <a:latin typeface="Arial" panose="020B0604020202020204" pitchFamily="34" charset="0"/>
              <a:cs typeface="Arial" panose="020B0604020202020204" pitchFamily="34" charset="0"/>
            </a:rPr>
            <a:t>unauthorized, irregular, fruitless and wasteful expenditure. Make</a:t>
          </a:r>
          <a:r>
            <a:rPr lang="en-GB" sz="1600" dirty="0">
              <a:latin typeface="Arial" panose="020B0604020202020204" pitchFamily="34" charset="0"/>
              <a:cs typeface="Arial" panose="020B0604020202020204" pitchFamily="34" charset="0"/>
            </a:rPr>
            <a:t> recommendations towards improving the environment; </a:t>
          </a:r>
          <a:endParaRPr lang="en-US" sz="1600" dirty="0">
            <a:latin typeface="Arial" panose="020B0604020202020204" pitchFamily="34" charset="0"/>
            <a:cs typeface="Arial" panose="020B0604020202020204" pitchFamily="34" charset="0"/>
          </a:endParaRPr>
        </a:p>
      </dgm:t>
    </dgm:pt>
    <dgm:pt modelId="{3D07DA73-02D0-45C1-BCF1-571C293F836C}" type="parTrans" cxnId="{26BA78A0-7B20-40BE-BAAC-67B8830D3D44}">
      <dgm:prSet/>
      <dgm:spPr/>
      <dgm:t>
        <a:bodyPr/>
        <a:lstStyle/>
        <a:p>
          <a:endParaRPr lang="en-US"/>
        </a:p>
      </dgm:t>
    </dgm:pt>
    <dgm:pt modelId="{6586A9DF-E4A7-43B0-956C-99A4F3E51556}" type="sibTrans" cxnId="{26BA78A0-7B20-40BE-BAAC-67B8830D3D44}">
      <dgm:prSet/>
      <dgm:spPr/>
      <dgm:t>
        <a:bodyPr/>
        <a:lstStyle/>
        <a:p>
          <a:endParaRPr lang="en-US"/>
        </a:p>
      </dgm:t>
    </dgm:pt>
    <dgm:pt modelId="{4DE0A5D1-209A-451D-BD24-BBA584E2DD78}">
      <dgm:prSet custT="1"/>
      <dgm:spPr/>
      <dgm:t>
        <a:bodyPr/>
        <a:lstStyle/>
        <a:p>
          <a:r>
            <a:rPr lang="en-GB" sz="1600" dirty="0">
              <a:latin typeface="Arial" panose="020B0604020202020204" pitchFamily="34" charset="0"/>
              <a:cs typeface="Arial" panose="020B0604020202020204" pitchFamily="34" charset="0"/>
            </a:rPr>
            <a:t>Assess and analyse the Municipal Audit Outcomes in order to address material findings in the area of </a:t>
          </a:r>
          <a:r>
            <a:rPr lang="en-US" sz="1600" dirty="0">
              <a:latin typeface="Arial" panose="020B0604020202020204" pitchFamily="34" charset="0"/>
              <a:cs typeface="Arial" panose="020B0604020202020204" pitchFamily="34" charset="0"/>
            </a:rPr>
            <a:t>unauthorized, irregular, fruitless and wasteful expenditure in order to</a:t>
          </a:r>
          <a:r>
            <a:rPr lang="en-GB" sz="1600" dirty="0">
              <a:latin typeface="Arial" panose="020B0604020202020204" pitchFamily="34" charset="0"/>
              <a:cs typeface="Arial" panose="020B0604020202020204" pitchFamily="34" charset="0"/>
            </a:rPr>
            <a:t> improve the areas of qualification raised by the Auditor General;</a:t>
          </a:r>
          <a:endParaRPr lang="en-US" sz="1600" dirty="0">
            <a:latin typeface="Arial" panose="020B0604020202020204" pitchFamily="34" charset="0"/>
            <a:cs typeface="Arial" panose="020B0604020202020204" pitchFamily="34" charset="0"/>
          </a:endParaRPr>
        </a:p>
      </dgm:t>
    </dgm:pt>
    <dgm:pt modelId="{C4732869-D829-467B-8857-DB198EE99042}" type="parTrans" cxnId="{3B1D8C0B-82C3-4477-AC87-A406CB2B8B5B}">
      <dgm:prSet/>
      <dgm:spPr/>
      <dgm:t>
        <a:bodyPr/>
        <a:lstStyle/>
        <a:p>
          <a:endParaRPr lang="en-US"/>
        </a:p>
      </dgm:t>
    </dgm:pt>
    <dgm:pt modelId="{6A1779CF-A85A-4D2E-AA3F-158E82F01C07}" type="sibTrans" cxnId="{3B1D8C0B-82C3-4477-AC87-A406CB2B8B5B}">
      <dgm:prSet/>
      <dgm:spPr/>
      <dgm:t>
        <a:bodyPr/>
        <a:lstStyle/>
        <a:p>
          <a:endParaRPr lang="en-US"/>
        </a:p>
      </dgm:t>
    </dgm:pt>
    <dgm:pt modelId="{D0A61F41-ABD3-4F5E-A696-3FDB1B104F1C}">
      <dgm:prSet custT="1"/>
      <dgm:spPr/>
      <dgm:t>
        <a:bodyPr/>
        <a:lstStyle/>
        <a:p>
          <a:pPr>
            <a:lnSpc>
              <a:spcPct val="100000"/>
            </a:lnSpc>
          </a:pPr>
          <a:r>
            <a:rPr lang="en-GB" sz="1600" dirty="0">
              <a:latin typeface="Arial" panose="020B0604020202020204" pitchFamily="34" charset="0"/>
              <a:cs typeface="Arial" panose="020B0604020202020204" pitchFamily="34" charset="0"/>
            </a:rPr>
            <a:t>Assess and analyse the process of recording (registers) and reporting (Council and MEC) on UIF&amp;W to ensure completeness, accuracy and fair presentation (monthly, quarterly and annually);</a:t>
          </a:r>
          <a:endParaRPr lang="en-US" sz="1600" dirty="0">
            <a:latin typeface="Arial" panose="020B0604020202020204" pitchFamily="34" charset="0"/>
            <a:cs typeface="Arial" panose="020B0604020202020204" pitchFamily="34" charset="0"/>
          </a:endParaRPr>
        </a:p>
      </dgm:t>
    </dgm:pt>
    <dgm:pt modelId="{01BC0CBF-B501-4FE5-A8F2-3C19A0DF6D16}" type="parTrans" cxnId="{AF232AAF-5B49-4062-8890-D9AC281C6C9E}">
      <dgm:prSet/>
      <dgm:spPr/>
      <dgm:t>
        <a:bodyPr/>
        <a:lstStyle/>
        <a:p>
          <a:endParaRPr lang="en-US"/>
        </a:p>
      </dgm:t>
    </dgm:pt>
    <dgm:pt modelId="{C705CA1C-A384-4C6E-8960-08ED9CDE7B9B}" type="sibTrans" cxnId="{AF232AAF-5B49-4062-8890-D9AC281C6C9E}">
      <dgm:prSet/>
      <dgm:spPr/>
      <dgm:t>
        <a:bodyPr/>
        <a:lstStyle/>
        <a:p>
          <a:endParaRPr lang="en-US"/>
        </a:p>
      </dgm:t>
    </dgm:pt>
    <dgm:pt modelId="{17D5508D-77C4-4794-89E9-22BD99B1C7D9}" type="pres">
      <dgm:prSet presAssocID="{E27B6839-784A-4C44-83F3-8691AFF0FD4B}" presName="vert0" presStyleCnt="0">
        <dgm:presLayoutVars>
          <dgm:dir/>
          <dgm:animOne val="branch"/>
          <dgm:animLvl val="lvl"/>
        </dgm:presLayoutVars>
      </dgm:prSet>
      <dgm:spPr/>
      <dgm:t>
        <a:bodyPr/>
        <a:lstStyle/>
        <a:p>
          <a:endParaRPr lang="en-US"/>
        </a:p>
      </dgm:t>
    </dgm:pt>
    <dgm:pt modelId="{A5998CC3-B17B-48BF-B79A-E198B20B0F70}" type="pres">
      <dgm:prSet presAssocID="{A83DFA31-2000-41A0-B326-61C8053E4641}" presName="thickLine" presStyleLbl="alignNode1" presStyleIdx="0" presStyleCnt="1"/>
      <dgm:spPr/>
    </dgm:pt>
    <dgm:pt modelId="{A13D3F1C-F70B-4350-A8CD-B902C958C1B3}" type="pres">
      <dgm:prSet presAssocID="{A83DFA31-2000-41A0-B326-61C8053E4641}" presName="horz1" presStyleCnt="0"/>
      <dgm:spPr/>
    </dgm:pt>
    <dgm:pt modelId="{2EA44672-1684-4835-8D7C-EC27E6AC1AFE}" type="pres">
      <dgm:prSet presAssocID="{A83DFA31-2000-41A0-B326-61C8053E4641}" presName="tx1" presStyleLbl="revTx" presStyleIdx="0" presStyleCnt="4" custLinFactNeighborX="-1574"/>
      <dgm:spPr/>
      <dgm:t>
        <a:bodyPr/>
        <a:lstStyle/>
        <a:p>
          <a:endParaRPr lang="en-US"/>
        </a:p>
      </dgm:t>
    </dgm:pt>
    <dgm:pt modelId="{AAAEE9F3-2F31-45BE-8686-89DC7419F856}" type="pres">
      <dgm:prSet presAssocID="{A83DFA31-2000-41A0-B326-61C8053E4641}" presName="vert1" presStyleCnt="0"/>
      <dgm:spPr/>
    </dgm:pt>
    <dgm:pt modelId="{F1402038-E4E5-405E-B898-AACE05873739}" type="pres">
      <dgm:prSet presAssocID="{9D1D59AA-7D5A-452A-939C-E03A34B0F652}" presName="vertSpace2a" presStyleCnt="0"/>
      <dgm:spPr/>
    </dgm:pt>
    <dgm:pt modelId="{928C6CB5-A5F6-4563-9308-88197618A4F9}" type="pres">
      <dgm:prSet presAssocID="{9D1D59AA-7D5A-452A-939C-E03A34B0F652}" presName="horz2" presStyleCnt="0"/>
      <dgm:spPr/>
    </dgm:pt>
    <dgm:pt modelId="{F3032D59-7323-478F-B81C-3334FBDDFA04}" type="pres">
      <dgm:prSet presAssocID="{9D1D59AA-7D5A-452A-939C-E03A34B0F652}" presName="horzSpace2" presStyleCnt="0"/>
      <dgm:spPr/>
    </dgm:pt>
    <dgm:pt modelId="{897C6147-6118-48C8-A94D-2F61F11D129B}" type="pres">
      <dgm:prSet presAssocID="{9D1D59AA-7D5A-452A-939C-E03A34B0F652}" presName="tx2" presStyleLbl="revTx" presStyleIdx="1" presStyleCnt="4"/>
      <dgm:spPr/>
      <dgm:t>
        <a:bodyPr/>
        <a:lstStyle/>
        <a:p>
          <a:endParaRPr lang="en-US"/>
        </a:p>
      </dgm:t>
    </dgm:pt>
    <dgm:pt modelId="{8F2D58BD-9973-428F-A84A-867CEBEB5C0D}" type="pres">
      <dgm:prSet presAssocID="{9D1D59AA-7D5A-452A-939C-E03A34B0F652}" presName="vert2" presStyleCnt="0"/>
      <dgm:spPr/>
    </dgm:pt>
    <dgm:pt modelId="{82BDD86C-62DD-4F26-8D0C-4A56E2CFB508}" type="pres">
      <dgm:prSet presAssocID="{9D1D59AA-7D5A-452A-939C-E03A34B0F652}" presName="thinLine2b" presStyleLbl="callout" presStyleIdx="0" presStyleCnt="3"/>
      <dgm:spPr/>
    </dgm:pt>
    <dgm:pt modelId="{199928AF-634B-45A1-A517-CB1C33F1315B}" type="pres">
      <dgm:prSet presAssocID="{9D1D59AA-7D5A-452A-939C-E03A34B0F652}" presName="vertSpace2b" presStyleCnt="0"/>
      <dgm:spPr/>
    </dgm:pt>
    <dgm:pt modelId="{868194D0-000A-461F-BEB4-84FCAEA150C3}" type="pres">
      <dgm:prSet presAssocID="{4DE0A5D1-209A-451D-BD24-BBA584E2DD78}" presName="horz2" presStyleCnt="0"/>
      <dgm:spPr/>
    </dgm:pt>
    <dgm:pt modelId="{FFF29AEF-E31D-4BDD-80BB-F2BD15434003}" type="pres">
      <dgm:prSet presAssocID="{4DE0A5D1-209A-451D-BD24-BBA584E2DD78}" presName="horzSpace2" presStyleCnt="0"/>
      <dgm:spPr/>
    </dgm:pt>
    <dgm:pt modelId="{A72FDAE6-2B31-4BC8-9926-4B8F50C0C067}" type="pres">
      <dgm:prSet presAssocID="{4DE0A5D1-209A-451D-BD24-BBA584E2DD78}" presName="tx2" presStyleLbl="revTx" presStyleIdx="2" presStyleCnt="4"/>
      <dgm:spPr/>
      <dgm:t>
        <a:bodyPr/>
        <a:lstStyle/>
        <a:p>
          <a:endParaRPr lang="en-US"/>
        </a:p>
      </dgm:t>
    </dgm:pt>
    <dgm:pt modelId="{11CB4A80-F75F-499B-85B5-EAC6096BEC6B}" type="pres">
      <dgm:prSet presAssocID="{4DE0A5D1-209A-451D-BD24-BBA584E2DD78}" presName="vert2" presStyleCnt="0"/>
      <dgm:spPr/>
    </dgm:pt>
    <dgm:pt modelId="{13EDB4C3-A962-481F-AB3F-AA9752E3B8B6}" type="pres">
      <dgm:prSet presAssocID="{4DE0A5D1-209A-451D-BD24-BBA584E2DD78}" presName="thinLine2b" presStyleLbl="callout" presStyleIdx="1" presStyleCnt="3"/>
      <dgm:spPr/>
    </dgm:pt>
    <dgm:pt modelId="{505D013E-4960-4B36-99E5-183516809F8C}" type="pres">
      <dgm:prSet presAssocID="{4DE0A5D1-209A-451D-BD24-BBA584E2DD78}" presName="vertSpace2b" presStyleCnt="0"/>
      <dgm:spPr/>
    </dgm:pt>
    <dgm:pt modelId="{67B7441F-CDA5-4328-A58C-3827325E5C9C}" type="pres">
      <dgm:prSet presAssocID="{D0A61F41-ABD3-4F5E-A696-3FDB1B104F1C}" presName="horz2" presStyleCnt="0"/>
      <dgm:spPr/>
    </dgm:pt>
    <dgm:pt modelId="{D309FE7B-11D9-4AD5-8072-458F2173962B}" type="pres">
      <dgm:prSet presAssocID="{D0A61F41-ABD3-4F5E-A696-3FDB1B104F1C}" presName="horzSpace2" presStyleCnt="0"/>
      <dgm:spPr/>
    </dgm:pt>
    <dgm:pt modelId="{97D05AAA-59D6-4BCE-99FA-CBD9AC5299C9}" type="pres">
      <dgm:prSet presAssocID="{D0A61F41-ABD3-4F5E-A696-3FDB1B104F1C}" presName="tx2" presStyleLbl="revTx" presStyleIdx="3" presStyleCnt="4"/>
      <dgm:spPr/>
      <dgm:t>
        <a:bodyPr/>
        <a:lstStyle/>
        <a:p>
          <a:endParaRPr lang="en-US"/>
        </a:p>
      </dgm:t>
    </dgm:pt>
    <dgm:pt modelId="{B693BD34-DFEC-4C6A-9213-932C308CAE75}" type="pres">
      <dgm:prSet presAssocID="{D0A61F41-ABD3-4F5E-A696-3FDB1B104F1C}" presName="vert2" presStyleCnt="0"/>
      <dgm:spPr/>
    </dgm:pt>
    <dgm:pt modelId="{F8052A68-C19B-46E6-8AF1-F51568830DC2}" type="pres">
      <dgm:prSet presAssocID="{D0A61F41-ABD3-4F5E-A696-3FDB1B104F1C}" presName="thinLine2b" presStyleLbl="callout" presStyleIdx="2" presStyleCnt="3"/>
      <dgm:spPr/>
    </dgm:pt>
    <dgm:pt modelId="{044882D9-DC6F-48F8-9202-7973E5EA954A}" type="pres">
      <dgm:prSet presAssocID="{D0A61F41-ABD3-4F5E-A696-3FDB1B104F1C}" presName="vertSpace2b" presStyleCnt="0"/>
      <dgm:spPr/>
    </dgm:pt>
  </dgm:ptLst>
  <dgm:cxnLst>
    <dgm:cxn modelId="{D890AEAD-5C61-41D8-9ABD-AAE0C7B52D7E}" type="presOf" srcId="{4DE0A5D1-209A-451D-BD24-BBA584E2DD78}" destId="{A72FDAE6-2B31-4BC8-9926-4B8F50C0C067}" srcOrd="0" destOrd="0" presId="urn:microsoft.com/office/officeart/2008/layout/LinedList"/>
    <dgm:cxn modelId="{E6F9C428-B00F-4A23-90DD-40FF08A4F5C9}" type="presOf" srcId="{E27B6839-784A-4C44-83F3-8691AFF0FD4B}" destId="{17D5508D-77C4-4794-89E9-22BD99B1C7D9}" srcOrd="0" destOrd="0" presId="urn:microsoft.com/office/officeart/2008/layout/LinedList"/>
    <dgm:cxn modelId="{047268B9-177D-42B2-8883-7EB3F4354C2A}" type="presOf" srcId="{9D1D59AA-7D5A-452A-939C-E03A34B0F652}" destId="{897C6147-6118-48C8-A94D-2F61F11D129B}" srcOrd="0" destOrd="0" presId="urn:microsoft.com/office/officeart/2008/layout/LinedList"/>
    <dgm:cxn modelId="{26BA78A0-7B20-40BE-BAAC-67B8830D3D44}" srcId="{A83DFA31-2000-41A0-B326-61C8053E4641}" destId="{9D1D59AA-7D5A-452A-939C-E03A34B0F652}" srcOrd="0" destOrd="0" parTransId="{3D07DA73-02D0-45C1-BCF1-571C293F836C}" sibTransId="{6586A9DF-E4A7-43B0-956C-99A4F3E51556}"/>
    <dgm:cxn modelId="{3B1D8C0B-82C3-4477-AC87-A406CB2B8B5B}" srcId="{A83DFA31-2000-41A0-B326-61C8053E4641}" destId="{4DE0A5D1-209A-451D-BD24-BBA584E2DD78}" srcOrd="1" destOrd="0" parTransId="{C4732869-D829-467B-8857-DB198EE99042}" sibTransId="{6A1779CF-A85A-4D2E-AA3F-158E82F01C07}"/>
    <dgm:cxn modelId="{3137529B-6C15-4296-8BCB-3D981805D118}" srcId="{E27B6839-784A-4C44-83F3-8691AFF0FD4B}" destId="{A83DFA31-2000-41A0-B326-61C8053E4641}" srcOrd="0" destOrd="0" parTransId="{B5B5F8B0-E573-4952-912B-DC5B14778366}" sibTransId="{FB927A3A-EF98-4993-9BC3-F0935CF61E12}"/>
    <dgm:cxn modelId="{AF232AAF-5B49-4062-8890-D9AC281C6C9E}" srcId="{A83DFA31-2000-41A0-B326-61C8053E4641}" destId="{D0A61F41-ABD3-4F5E-A696-3FDB1B104F1C}" srcOrd="2" destOrd="0" parTransId="{01BC0CBF-B501-4FE5-A8F2-3C19A0DF6D16}" sibTransId="{C705CA1C-A384-4C6E-8960-08ED9CDE7B9B}"/>
    <dgm:cxn modelId="{DB049F45-E96D-4DD4-9A5F-DCE27498C82B}" type="presOf" srcId="{D0A61F41-ABD3-4F5E-A696-3FDB1B104F1C}" destId="{97D05AAA-59D6-4BCE-99FA-CBD9AC5299C9}" srcOrd="0" destOrd="0" presId="urn:microsoft.com/office/officeart/2008/layout/LinedList"/>
    <dgm:cxn modelId="{5137E3BE-84D2-4ECC-9F3F-B97923D0A5CE}" type="presOf" srcId="{A83DFA31-2000-41A0-B326-61C8053E4641}" destId="{2EA44672-1684-4835-8D7C-EC27E6AC1AFE}" srcOrd="0" destOrd="0" presId="urn:microsoft.com/office/officeart/2008/layout/LinedList"/>
    <dgm:cxn modelId="{3DE8D7D0-1CAA-472C-9D58-6F13CA4403D6}" type="presParOf" srcId="{17D5508D-77C4-4794-89E9-22BD99B1C7D9}" destId="{A5998CC3-B17B-48BF-B79A-E198B20B0F70}" srcOrd="0" destOrd="0" presId="urn:microsoft.com/office/officeart/2008/layout/LinedList"/>
    <dgm:cxn modelId="{FDB007BD-F7DE-4BAC-893E-31D52D2BE3A2}" type="presParOf" srcId="{17D5508D-77C4-4794-89E9-22BD99B1C7D9}" destId="{A13D3F1C-F70B-4350-A8CD-B902C958C1B3}" srcOrd="1" destOrd="0" presId="urn:microsoft.com/office/officeart/2008/layout/LinedList"/>
    <dgm:cxn modelId="{15C26E55-07A8-42FC-8818-F47650179DAF}" type="presParOf" srcId="{A13D3F1C-F70B-4350-A8CD-B902C958C1B3}" destId="{2EA44672-1684-4835-8D7C-EC27E6AC1AFE}" srcOrd="0" destOrd="0" presId="urn:microsoft.com/office/officeart/2008/layout/LinedList"/>
    <dgm:cxn modelId="{E8E11BA8-4B8D-436F-8A5D-D42909542B13}" type="presParOf" srcId="{A13D3F1C-F70B-4350-A8CD-B902C958C1B3}" destId="{AAAEE9F3-2F31-45BE-8686-89DC7419F856}" srcOrd="1" destOrd="0" presId="urn:microsoft.com/office/officeart/2008/layout/LinedList"/>
    <dgm:cxn modelId="{D04B2F41-DAFB-4A97-983D-CFEB23B4DD7D}" type="presParOf" srcId="{AAAEE9F3-2F31-45BE-8686-89DC7419F856}" destId="{F1402038-E4E5-405E-B898-AACE05873739}" srcOrd="0" destOrd="0" presId="urn:microsoft.com/office/officeart/2008/layout/LinedList"/>
    <dgm:cxn modelId="{9B3D11C9-4DB8-47CD-BD48-2D1A29AACE14}" type="presParOf" srcId="{AAAEE9F3-2F31-45BE-8686-89DC7419F856}" destId="{928C6CB5-A5F6-4563-9308-88197618A4F9}" srcOrd="1" destOrd="0" presId="urn:microsoft.com/office/officeart/2008/layout/LinedList"/>
    <dgm:cxn modelId="{F601A893-EB94-4641-9370-6DF6DF597C48}" type="presParOf" srcId="{928C6CB5-A5F6-4563-9308-88197618A4F9}" destId="{F3032D59-7323-478F-B81C-3334FBDDFA04}" srcOrd="0" destOrd="0" presId="urn:microsoft.com/office/officeart/2008/layout/LinedList"/>
    <dgm:cxn modelId="{69EAB7D3-269C-4DB3-9292-7EF27AECD67C}" type="presParOf" srcId="{928C6CB5-A5F6-4563-9308-88197618A4F9}" destId="{897C6147-6118-48C8-A94D-2F61F11D129B}" srcOrd="1" destOrd="0" presId="urn:microsoft.com/office/officeart/2008/layout/LinedList"/>
    <dgm:cxn modelId="{94E209E4-BCD5-467B-B4E6-5336C9957B5E}" type="presParOf" srcId="{928C6CB5-A5F6-4563-9308-88197618A4F9}" destId="{8F2D58BD-9973-428F-A84A-867CEBEB5C0D}" srcOrd="2" destOrd="0" presId="urn:microsoft.com/office/officeart/2008/layout/LinedList"/>
    <dgm:cxn modelId="{6A788628-69EF-4946-98E8-D0D982ADFB96}" type="presParOf" srcId="{AAAEE9F3-2F31-45BE-8686-89DC7419F856}" destId="{82BDD86C-62DD-4F26-8D0C-4A56E2CFB508}" srcOrd="2" destOrd="0" presId="urn:microsoft.com/office/officeart/2008/layout/LinedList"/>
    <dgm:cxn modelId="{D33BF496-984D-46BA-A6B1-05DADAE56AE1}" type="presParOf" srcId="{AAAEE9F3-2F31-45BE-8686-89DC7419F856}" destId="{199928AF-634B-45A1-A517-CB1C33F1315B}" srcOrd="3" destOrd="0" presId="urn:microsoft.com/office/officeart/2008/layout/LinedList"/>
    <dgm:cxn modelId="{5995D896-CE86-4919-B5D7-AB927757B8A7}" type="presParOf" srcId="{AAAEE9F3-2F31-45BE-8686-89DC7419F856}" destId="{868194D0-000A-461F-BEB4-84FCAEA150C3}" srcOrd="4" destOrd="0" presId="urn:microsoft.com/office/officeart/2008/layout/LinedList"/>
    <dgm:cxn modelId="{F326C91A-E5C4-4C3C-90C6-F77E885F2323}" type="presParOf" srcId="{868194D0-000A-461F-BEB4-84FCAEA150C3}" destId="{FFF29AEF-E31D-4BDD-80BB-F2BD15434003}" srcOrd="0" destOrd="0" presId="urn:microsoft.com/office/officeart/2008/layout/LinedList"/>
    <dgm:cxn modelId="{31C27912-BE27-43E5-AA69-0C2B111FDB26}" type="presParOf" srcId="{868194D0-000A-461F-BEB4-84FCAEA150C3}" destId="{A72FDAE6-2B31-4BC8-9926-4B8F50C0C067}" srcOrd="1" destOrd="0" presId="urn:microsoft.com/office/officeart/2008/layout/LinedList"/>
    <dgm:cxn modelId="{556B2CF3-C0AC-4D97-8D66-E5AD3FB335B5}" type="presParOf" srcId="{868194D0-000A-461F-BEB4-84FCAEA150C3}" destId="{11CB4A80-F75F-499B-85B5-EAC6096BEC6B}" srcOrd="2" destOrd="0" presId="urn:microsoft.com/office/officeart/2008/layout/LinedList"/>
    <dgm:cxn modelId="{37F525E1-340F-4A65-AEA8-BD5A6973B08E}" type="presParOf" srcId="{AAAEE9F3-2F31-45BE-8686-89DC7419F856}" destId="{13EDB4C3-A962-481F-AB3F-AA9752E3B8B6}" srcOrd="5" destOrd="0" presId="urn:microsoft.com/office/officeart/2008/layout/LinedList"/>
    <dgm:cxn modelId="{DDB083D2-0103-4F31-9EE6-645BE2AAD050}" type="presParOf" srcId="{AAAEE9F3-2F31-45BE-8686-89DC7419F856}" destId="{505D013E-4960-4B36-99E5-183516809F8C}" srcOrd="6" destOrd="0" presId="urn:microsoft.com/office/officeart/2008/layout/LinedList"/>
    <dgm:cxn modelId="{7791B7E5-8BC6-4CDA-9BE5-EEC2A025799C}" type="presParOf" srcId="{AAAEE9F3-2F31-45BE-8686-89DC7419F856}" destId="{67B7441F-CDA5-4328-A58C-3827325E5C9C}" srcOrd="7" destOrd="0" presId="urn:microsoft.com/office/officeart/2008/layout/LinedList"/>
    <dgm:cxn modelId="{0EDB40CC-4BFC-4E9F-B043-E4B6C489A389}" type="presParOf" srcId="{67B7441F-CDA5-4328-A58C-3827325E5C9C}" destId="{D309FE7B-11D9-4AD5-8072-458F2173962B}" srcOrd="0" destOrd="0" presId="urn:microsoft.com/office/officeart/2008/layout/LinedList"/>
    <dgm:cxn modelId="{286B8B24-ECFF-4250-9F3E-B3F7AF113B7D}" type="presParOf" srcId="{67B7441F-CDA5-4328-A58C-3827325E5C9C}" destId="{97D05AAA-59D6-4BCE-99FA-CBD9AC5299C9}" srcOrd="1" destOrd="0" presId="urn:microsoft.com/office/officeart/2008/layout/LinedList"/>
    <dgm:cxn modelId="{8C8DEA68-0F22-4808-AF0E-9EA22EBC2A49}" type="presParOf" srcId="{67B7441F-CDA5-4328-A58C-3827325E5C9C}" destId="{B693BD34-DFEC-4C6A-9213-932C308CAE75}" srcOrd="2" destOrd="0" presId="urn:microsoft.com/office/officeart/2008/layout/LinedList"/>
    <dgm:cxn modelId="{B5AAC3F9-FCA5-4394-BCD6-1B983535C1D2}" type="presParOf" srcId="{AAAEE9F3-2F31-45BE-8686-89DC7419F856}" destId="{F8052A68-C19B-46E6-8AF1-F51568830DC2}" srcOrd="8" destOrd="0" presId="urn:microsoft.com/office/officeart/2008/layout/LinedList"/>
    <dgm:cxn modelId="{7AC339CD-31EF-4CF7-8319-D101444192C9}" type="presParOf" srcId="{AAAEE9F3-2F31-45BE-8686-89DC7419F856}" destId="{044882D9-DC6F-48F8-9202-7973E5EA954A}"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78EACE-63B3-475D-BD41-7367FDFDF67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D3DE6A1-9505-41A1-AFCC-2BA444FE9333}">
      <dgm:prSet custT="1"/>
      <dgm:spPr/>
      <dgm:t>
        <a:bodyPr/>
        <a:lstStyle/>
        <a:p>
          <a:r>
            <a:rPr lang="en-GB" sz="1600" dirty="0">
              <a:latin typeface="Arial" panose="020B0604020202020204" pitchFamily="34" charset="0"/>
              <a:cs typeface="Arial" panose="020B0604020202020204" pitchFamily="34" charset="0"/>
            </a:rPr>
            <a:t>Assess and analyse municipal policies and make recommendations for policies to have controls in place for the prevention, identification and investigation of unauthorised, irregular, fruitless and wasteful expenditure in line with the National Treasury Circular 68 and the MFMA;  </a:t>
          </a:r>
          <a:endParaRPr lang="en-US" sz="1600" dirty="0">
            <a:latin typeface="Arial" panose="020B0604020202020204" pitchFamily="34" charset="0"/>
            <a:cs typeface="Arial" panose="020B0604020202020204" pitchFamily="34" charset="0"/>
          </a:endParaRPr>
        </a:p>
      </dgm:t>
    </dgm:pt>
    <dgm:pt modelId="{AC1C3881-546B-494B-A527-150972E8FD51}" type="parTrans" cxnId="{5BB2FC2E-7CEA-4A49-82D9-B34B59C0094D}">
      <dgm:prSet/>
      <dgm:spPr/>
      <dgm:t>
        <a:bodyPr/>
        <a:lstStyle/>
        <a:p>
          <a:endParaRPr lang="en-US"/>
        </a:p>
      </dgm:t>
    </dgm:pt>
    <dgm:pt modelId="{228A95DB-69C5-41A7-A8A7-BDD2D66D8B60}" type="sibTrans" cxnId="{5BB2FC2E-7CEA-4A49-82D9-B34B59C0094D}">
      <dgm:prSet/>
      <dgm:spPr/>
      <dgm:t>
        <a:bodyPr/>
        <a:lstStyle/>
        <a:p>
          <a:endParaRPr lang="en-US"/>
        </a:p>
      </dgm:t>
    </dgm:pt>
    <dgm:pt modelId="{F28C5FC1-37C4-4A82-84FC-A49227D52EF1}">
      <dgm:prSet custT="1"/>
      <dgm:spPr/>
      <dgm:t>
        <a:bodyPr/>
        <a:lstStyle/>
        <a:p>
          <a:r>
            <a:rPr lang="en-GB" sz="1600" dirty="0">
              <a:latin typeface="Arial" panose="020B0604020202020204" pitchFamily="34" charset="0"/>
              <a:cs typeface="Arial" panose="020B0604020202020204" pitchFamily="34" charset="0"/>
            </a:rPr>
            <a:t>Support and strengthen the municipal capability to develop effective and innovative controls in dealing with irregular Supply Chain Management contracts in order to address irregular expenditure;</a:t>
          </a:r>
          <a:endParaRPr lang="en-US" sz="1600" dirty="0">
            <a:latin typeface="Arial" panose="020B0604020202020204" pitchFamily="34" charset="0"/>
            <a:cs typeface="Arial" panose="020B0604020202020204" pitchFamily="34" charset="0"/>
          </a:endParaRPr>
        </a:p>
      </dgm:t>
    </dgm:pt>
    <dgm:pt modelId="{873C6852-980D-4091-B63B-86F0A58BD879}" type="parTrans" cxnId="{3F6527E6-CEC1-48FA-8B1C-B9912DDB7DDC}">
      <dgm:prSet/>
      <dgm:spPr/>
      <dgm:t>
        <a:bodyPr/>
        <a:lstStyle/>
        <a:p>
          <a:endParaRPr lang="en-US"/>
        </a:p>
      </dgm:t>
    </dgm:pt>
    <dgm:pt modelId="{37344A29-F93F-4E4E-AAF7-6C2D9E598F54}" type="sibTrans" cxnId="{3F6527E6-CEC1-48FA-8B1C-B9912DDB7DDC}">
      <dgm:prSet/>
      <dgm:spPr/>
      <dgm:t>
        <a:bodyPr/>
        <a:lstStyle/>
        <a:p>
          <a:endParaRPr lang="en-US"/>
        </a:p>
      </dgm:t>
    </dgm:pt>
    <dgm:pt modelId="{6F2CF353-E460-461F-87A7-6833DDC2176B}">
      <dgm:prSet custT="1"/>
      <dgm:spPr/>
      <dgm:t>
        <a:bodyPr/>
        <a:lstStyle/>
        <a:p>
          <a:r>
            <a:rPr lang="en-GB" sz="1600" dirty="0">
              <a:latin typeface="Arial" panose="020B0604020202020204" pitchFamily="34" charset="0"/>
              <a:cs typeface="Arial" panose="020B0604020202020204" pitchFamily="34" charset="0"/>
            </a:rPr>
            <a:t>Support and strengthen the municipal capability to have controls in place for the utilisation of the approved budget in order to eliminate unauthorised expenditure;</a:t>
          </a:r>
          <a:endParaRPr lang="en-US" sz="1600" dirty="0">
            <a:latin typeface="Arial" panose="020B0604020202020204" pitchFamily="34" charset="0"/>
            <a:cs typeface="Arial" panose="020B0604020202020204" pitchFamily="34" charset="0"/>
          </a:endParaRPr>
        </a:p>
      </dgm:t>
    </dgm:pt>
    <dgm:pt modelId="{34501E7F-110F-441B-B30B-1D134611EA93}" type="parTrans" cxnId="{2B64AF6D-7D0A-4244-A271-B3E4FD30F308}">
      <dgm:prSet/>
      <dgm:spPr/>
      <dgm:t>
        <a:bodyPr/>
        <a:lstStyle/>
        <a:p>
          <a:endParaRPr lang="en-US"/>
        </a:p>
      </dgm:t>
    </dgm:pt>
    <dgm:pt modelId="{8909B729-A9E1-457B-AE6D-7358EFD725F3}" type="sibTrans" cxnId="{2B64AF6D-7D0A-4244-A271-B3E4FD30F308}">
      <dgm:prSet/>
      <dgm:spPr/>
      <dgm:t>
        <a:bodyPr/>
        <a:lstStyle/>
        <a:p>
          <a:endParaRPr lang="en-US"/>
        </a:p>
      </dgm:t>
    </dgm:pt>
    <dgm:pt modelId="{F8FF73B5-4B87-490F-AAF0-45F710967AA3}">
      <dgm:prSet custT="1"/>
      <dgm:spPr/>
      <dgm:t>
        <a:bodyPr/>
        <a:lstStyle/>
        <a:p>
          <a:r>
            <a:rPr lang="en-GB" sz="1600" dirty="0">
              <a:latin typeface="Arial" panose="020B0604020202020204" pitchFamily="34" charset="0"/>
              <a:cs typeface="Arial" panose="020B0604020202020204" pitchFamily="34" charset="0"/>
            </a:rPr>
            <a:t>Support and strengthen the municipal capability to develop effective and innovative controls in dealing with fruitless and wasteful expenditure; </a:t>
          </a:r>
          <a:endParaRPr lang="en-US" sz="1600" dirty="0">
            <a:latin typeface="Arial" panose="020B0604020202020204" pitchFamily="34" charset="0"/>
            <a:cs typeface="Arial" panose="020B0604020202020204" pitchFamily="34" charset="0"/>
          </a:endParaRPr>
        </a:p>
      </dgm:t>
    </dgm:pt>
    <dgm:pt modelId="{89D4CC96-734E-4504-9B71-0D005C2C340E}" type="parTrans" cxnId="{C739BEF4-FDA5-4E6B-9477-922BDCCFBD40}">
      <dgm:prSet/>
      <dgm:spPr/>
      <dgm:t>
        <a:bodyPr/>
        <a:lstStyle/>
        <a:p>
          <a:endParaRPr lang="en-US"/>
        </a:p>
      </dgm:t>
    </dgm:pt>
    <dgm:pt modelId="{4ED3FE1A-69A4-42D1-A129-B29FF70561E8}" type="sibTrans" cxnId="{C739BEF4-FDA5-4E6B-9477-922BDCCFBD40}">
      <dgm:prSet/>
      <dgm:spPr/>
      <dgm:t>
        <a:bodyPr/>
        <a:lstStyle/>
        <a:p>
          <a:endParaRPr lang="en-US"/>
        </a:p>
      </dgm:t>
    </dgm:pt>
    <dgm:pt modelId="{5CFA4AE2-6B62-4632-9617-9C89AE78D236}" type="pres">
      <dgm:prSet presAssocID="{4978EACE-63B3-475D-BD41-7367FDFDF67E}" presName="vert0" presStyleCnt="0">
        <dgm:presLayoutVars>
          <dgm:dir/>
          <dgm:animOne val="branch"/>
          <dgm:animLvl val="lvl"/>
        </dgm:presLayoutVars>
      </dgm:prSet>
      <dgm:spPr/>
      <dgm:t>
        <a:bodyPr/>
        <a:lstStyle/>
        <a:p>
          <a:endParaRPr lang="en-US"/>
        </a:p>
      </dgm:t>
    </dgm:pt>
    <dgm:pt modelId="{5D4E191E-0E9D-4ED0-899E-EBF63F7E7579}" type="pres">
      <dgm:prSet presAssocID="{5D3DE6A1-9505-41A1-AFCC-2BA444FE9333}" presName="thickLine" presStyleLbl="alignNode1" presStyleIdx="0" presStyleCnt="4"/>
      <dgm:spPr/>
    </dgm:pt>
    <dgm:pt modelId="{1C8F83F9-B24E-4028-AF60-925D367478AF}" type="pres">
      <dgm:prSet presAssocID="{5D3DE6A1-9505-41A1-AFCC-2BA444FE9333}" presName="horz1" presStyleCnt="0"/>
      <dgm:spPr/>
    </dgm:pt>
    <dgm:pt modelId="{171F14A0-B2E2-4ABC-86ED-C0FCC4F7CCA5}" type="pres">
      <dgm:prSet presAssocID="{5D3DE6A1-9505-41A1-AFCC-2BA444FE9333}" presName="tx1" presStyleLbl="revTx" presStyleIdx="0" presStyleCnt="4"/>
      <dgm:spPr/>
      <dgm:t>
        <a:bodyPr/>
        <a:lstStyle/>
        <a:p>
          <a:endParaRPr lang="en-US"/>
        </a:p>
      </dgm:t>
    </dgm:pt>
    <dgm:pt modelId="{19A7B581-D9C7-46AF-93CC-1F7F5584C76A}" type="pres">
      <dgm:prSet presAssocID="{5D3DE6A1-9505-41A1-AFCC-2BA444FE9333}" presName="vert1" presStyleCnt="0"/>
      <dgm:spPr/>
    </dgm:pt>
    <dgm:pt modelId="{C8D43E19-0B3D-4E10-B63F-8025F0EFA0B4}" type="pres">
      <dgm:prSet presAssocID="{F28C5FC1-37C4-4A82-84FC-A49227D52EF1}" presName="thickLine" presStyleLbl="alignNode1" presStyleIdx="1" presStyleCnt="4"/>
      <dgm:spPr/>
    </dgm:pt>
    <dgm:pt modelId="{B4EA74B7-F90D-453E-8A48-F028C16ACF12}" type="pres">
      <dgm:prSet presAssocID="{F28C5FC1-37C4-4A82-84FC-A49227D52EF1}" presName="horz1" presStyleCnt="0"/>
      <dgm:spPr/>
    </dgm:pt>
    <dgm:pt modelId="{BFD63A20-FFDA-470F-92D3-74A8656B322B}" type="pres">
      <dgm:prSet presAssocID="{F28C5FC1-37C4-4A82-84FC-A49227D52EF1}" presName="tx1" presStyleLbl="revTx" presStyleIdx="1" presStyleCnt="4"/>
      <dgm:spPr/>
      <dgm:t>
        <a:bodyPr/>
        <a:lstStyle/>
        <a:p>
          <a:endParaRPr lang="en-US"/>
        </a:p>
      </dgm:t>
    </dgm:pt>
    <dgm:pt modelId="{ADD347A1-6746-46B1-88C7-F1F17DB30267}" type="pres">
      <dgm:prSet presAssocID="{F28C5FC1-37C4-4A82-84FC-A49227D52EF1}" presName="vert1" presStyleCnt="0"/>
      <dgm:spPr/>
    </dgm:pt>
    <dgm:pt modelId="{74DDC877-7EC4-41A7-BD33-4FDD8884EA4F}" type="pres">
      <dgm:prSet presAssocID="{6F2CF353-E460-461F-87A7-6833DDC2176B}" presName="thickLine" presStyleLbl="alignNode1" presStyleIdx="2" presStyleCnt="4"/>
      <dgm:spPr/>
    </dgm:pt>
    <dgm:pt modelId="{403140D9-6E02-40D5-A8B4-8504E47A37ED}" type="pres">
      <dgm:prSet presAssocID="{6F2CF353-E460-461F-87A7-6833DDC2176B}" presName="horz1" presStyleCnt="0"/>
      <dgm:spPr/>
    </dgm:pt>
    <dgm:pt modelId="{4A3B3A70-9A08-42F9-8B6C-28124E3872CE}" type="pres">
      <dgm:prSet presAssocID="{6F2CF353-E460-461F-87A7-6833DDC2176B}" presName="tx1" presStyleLbl="revTx" presStyleIdx="2" presStyleCnt="4"/>
      <dgm:spPr/>
      <dgm:t>
        <a:bodyPr/>
        <a:lstStyle/>
        <a:p>
          <a:endParaRPr lang="en-US"/>
        </a:p>
      </dgm:t>
    </dgm:pt>
    <dgm:pt modelId="{70E9450E-F3CA-402C-9A3C-13FD876E506D}" type="pres">
      <dgm:prSet presAssocID="{6F2CF353-E460-461F-87A7-6833DDC2176B}" presName="vert1" presStyleCnt="0"/>
      <dgm:spPr/>
    </dgm:pt>
    <dgm:pt modelId="{5A16E8DE-3F44-47AA-9F5C-0E1C16653662}" type="pres">
      <dgm:prSet presAssocID="{F8FF73B5-4B87-490F-AAF0-45F710967AA3}" presName="thickLine" presStyleLbl="alignNode1" presStyleIdx="3" presStyleCnt="4"/>
      <dgm:spPr/>
    </dgm:pt>
    <dgm:pt modelId="{F40E2226-FE7F-4C29-AF85-EE8E0B659769}" type="pres">
      <dgm:prSet presAssocID="{F8FF73B5-4B87-490F-AAF0-45F710967AA3}" presName="horz1" presStyleCnt="0"/>
      <dgm:spPr/>
    </dgm:pt>
    <dgm:pt modelId="{CC126A94-613A-42F6-9DC7-641A00DA103D}" type="pres">
      <dgm:prSet presAssocID="{F8FF73B5-4B87-490F-AAF0-45F710967AA3}" presName="tx1" presStyleLbl="revTx" presStyleIdx="3" presStyleCnt="4"/>
      <dgm:spPr/>
      <dgm:t>
        <a:bodyPr/>
        <a:lstStyle/>
        <a:p>
          <a:endParaRPr lang="en-US"/>
        </a:p>
      </dgm:t>
    </dgm:pt>
    <dgm:pt modelId="{4B0E2B95-2A7E-4255-AA74-636BB7989F4C}" type="pres">
      <dgm:prSet presAssocID="{F8FF73B5-4B87-490F-AAF0-45F710967AA3}" presName="vert1" presStyleCnt="0"/>
      <dgm:spPr/>
    </dgm:pt>
  </dgm:ptLst>
  <dgm:cxnLst>
    <dgm:cxn modelId="{7167F57E-62D1-4845-BB2F-99C0DB96CD4D}" type="presOf" srcId="{F28C5FC1-37C4-4A82-84FC-A49227D52EF1}" destId="{BFD63A20-FFDA-470F-92D3-74A8656B322B}" srcOrd="0" destOrd="0" presId="urn:microsoft.com/office/officeart/2008/layout/LinedList"/>
    <dgm:cxn modelId="{C739BEF4-FDA5-4E6B-9477-922BDCCFBD40}" srcId="{4978EACE-63B3-475D-BD41-7367FDFDF67E}" destId="{F8FF73B5-4B87-490F-AAF0-45F710967AA3}" srcOrd="3" destOrd="0" parTransId="{89D4CC96-734E-4504-9B71-0D005C2C340E}" sibTransId="{4ED3FE1A-69A4-42D1-A129-B29FF70561E8}"/>
    <dgm:cxn modelId="{3F6527E6-CEC1-48FA-8B1C-B9912DDB7DDC}" srcId="{4978EACE-63B3-475D-BD41-7367FDFDF67E}" destId="{F28C5FC1-37C4-4A82-84FC-A49227D52EF1}" srcOrd="1" destOrd="0" parTransId="{873C6852-980D-4091-B63B-86F0A58BD879}" sibTransId="{37344A29-F93F-4E4E-AAF7-6C2D9E598F54}"/>
    <dgm:cxn modelId="{775701F0-ACB2-4B7D-90B1-1840B6A0D6E3}" type="presOf" srcId="{4978EACE-63B3-475D-BD41-7367FDFDF67E}" destId="{5CFA4AE2-6B62-4632-9617-9C89AE78D236}" srcOrd="0" destOrd="0" presId="urn:microsoft.com/office/officeart/2008/layout/LinedList"/>
    <dgm:cxn modelId="{97350E15-2522-4323-9946-8EBF95925400}" type="presOf" srcId="{6F2CF353-E460-461F-87A7-6833DDC2176B}" destId="{4A3B3A70-9A08-42F9-8B6C-28124E3872CE}" srcOrd="0" destOrd="0" presId="urn:microsoft.com/office/officeart/2008/layout/LinedList"/>
    <dgm:cxn modelId="{2B64AF6D-7D0A-4244-A271-B3E4FD30F308}" srcId="{4978EACE-63B3-475D-BD41-7367FDFDF67E}" destId="{6F2CF353-E460-461F-87A7-6833DDC2176B}" srcOrd="2" destOrd="0" parTransId="{34501E7F-110F-441B-B30B-1D134611EA93}" sibTransId="{8909B729-A9E1-457B-AE6D-7358EFD725F3}"/>
    <dgm:cxn modelId="{ECF3E446-463A-49ED-A67B-31165DDC3C40}" type="presOf" srcId="{F8FF73B5-4B87-490F-AAF0-45F710967AA3}" destId="{CC126A94-613A-42F6-9DC7-641A00DA103D}" srcOrd="0" destOrd="0" presId="urn:microsoft.com/office/officeart/2008/layout/LinedList"/>
    <dgm:cxn modelId="{259E172D-6EF0-4E01-B778-F60C9E4003F6}" type="presOf" srcId="{5D3DE6A1-9505-41A1-AFCC-2BA444FE9333}" destId="{171F14A0-B2E2-4ABC-86ED-C0FCC4F7CCA5}" srcOrd="0" destOrd="0" presId="urn:microsoft.com/office/officeart/2008/layout/LinedList"/>
    <dgm:cxn modelId="{5BB2FC2E-7CEA-4A49-82D9-B34B59C0094D}" srcId="{4978EACE-63B3-475D-BD41-7367FDFDF67E}" destId="{5D3DE6A1-9505-41A1-AFCC-2BA444FE9333}" srcOrd="0" destOrd="0" parTransId="{AC1C3881-546B-494B-A527-150972E8FD51}" sibTransId="{228A95DB-69C5-41A7-A8A7-BDD2D66D8B60}"/>
    <dgm:cxn modelId="{96D68ADD-BBF4-40E1-9375-C792EB2241D4}" type="presParOf" srcId="{5CFA4AE2-6B62-4632-9617-9C89AE78D236}" destId="{5D4E191E-0E9D-4ED0-899E-EBF63F7E7579}" srcOrd="0" destOrd="0" presId="urn:microsoft.com/office/officeart/2008/layout/LinedList"/>
    <dgm:cxn modelId="{DCA876C8-72CC-46D3-AF3A-C948E7E97D79}" type="presParOf" srcId="{5CFA4AE2-6B62-4632-9617-9C89AE78D236}" destId="{1C8F83F9-B24E-4028-AF60-925D367478AF}" srcOrd="1" destOrd="0" presId="urn:microsoft.com/office/officeart/2008/layout/LinedList"/>
    <dgm:cxn modelId="{D823D7EA-71C1-4098-B617-767FC3442166}" type="presParOf" srcId="{1C8F83F9-B24E-4028-AF60-925D367478AF}" destId="{171F14A0-B2E2-4ABC-86ED-C0FCC4F7CCA5}" srcOrd="0" destOrd="0" presId="urn:microsoft.com/office/officeart/2008/layout/LinedList"/>
    <dgm:cxn modelId="{97310D9B-3284-47D6-8E21-8283FA5D0F04}" type="presParOf" srcId="{1C8F83F9-B24E-4028-AF60-925D367478AF}" destId="{19A7B581-D9C7-46AF-93CC-1F7F5584C76A}" srcOrd="1" destOrd="0" presId="urn:microsoft.com/office/officeart/2008/layout/LinedList"/>
    <dgm:cxn modelId="{FF7F8571-8B43-41C6-BF38-1B6C9CF55C6A}" type="presParOf" srcId="{5CFA4AE2-6B62-4632-9617-9C89AE78D236}" destId="{C8D43E19-0B3D-4E10-B63F-8025F0EFA0B4}" srcOrd="2" destOrd="0" presId="urn:microsoft.com/office/officeart/2008/layout/LinedList"/>
    <dgm:cxn modelId="{237C3EF8-E9A5-4D1B-8B48-09AAB74F8A40}" type="presParOf" srcId="{5CFA4AE2-6B62-4632-9617-9C89AE78D236}" destId="{B4EA74B7-F90D-453E-8A48-F028C16ACF12}" srcOrd="3" destOrd="0" presId="urn:microsoft.com/office/officeart/2008/layout/LinedList"/>
    <dgm:cxn modelId="{A9470D51-E8B9-41AA-AD71-8D44563417DF}" type="presParOf" srcId="{B4EA74B7-F90D-453E-8A48-F028C16ACF12}" destId="{BFD63A20-FFDA-470F-92D3-74A8656B322B}" srcOrd="0" destOrd="0" presId="urn:microsoft.com/office/officeart/2008/layout/LinedList"/>
    <dgm:cxn modelId="{D7A8CF05-C64F-496A-9F5E-BAFDC42648AD}" type="presParOf" srcId="{B4EA74B7-F90D-453E-8A48-F028C16ACF12}" destId="{ADD347A1-6746-46B1-88C7-F1F17DB30267}" srcOrd="1" destOrd="0" presId="urn:microsoft.com/office/officeart/2008/layout/LinedList"/>
    <dgm:cxn modelId="{0342D7A6-C212-41CA-9BC9-A26A11C0CB8D}" type="presParOf" srcId="{5CFA4AE2-6B62-4632-9617-9C89AE78D236}" destId="{74DDC877-7EC4-41A7-BD33-4FDD8884EA4F}" srcOrd="4" destOrd="0" presId="urn:microsoft.com/office/officeart/2008/layout/LinedList"/>
    <dgm:cxn modelId="{6B1F2AF0-81AE-406A-ADE6-DB530E1A3ECD}" type="presParOf" srcId="{5CFA4AE2-6B62-4632-9617-9C89AE78D236}" destId="{403140D9-6E02-40D5-A8B4-8504E47A37ED}" srcOrd="5" destOrd="0" presId="urn:microsoft.com/office/officeart/2008/layout/LinedList"/>
    <dgm:cxn modelId="{1F3E1C4C-2B79-4FEF-B7D6-02C80919335F}" type="presParOf" srcId="{403140D9-6E02-40D5-A8B4-8504E47A37ED}" destId="{4A3B3A70-9A08-42F9-8B6C-28124E3872CE}" srcOrd="0" destOrd="0" presId="urn:microsoft.com/office/officeart/2008/layout/LinedList"/>
    <dgm:cxn modelId="{AAA5C5DF-972C-4746-97BD-ED7D1A998EB3}" type="presParOf" srcId="{403140D9-6E02-40D5-A8B4-8504E47A37ED}" destId="{70E9450E-F3CA-402C-9A3C-13FD876E506D}" srcOrd="1" destOrd="0" presId="urn:microsoft.com/office/officeart/2008/layout/LinedList"/>
    <dgm:cxn modelId="{C185189A-B1E2-4BA1-9D88-37A1612FF475}" type="presParOf" srcId="{5CFA4AE2-6B62-4632-9617-9C89AE78D236}" destId="{5A16E8DE-3F44-47AA-9F5C-0E1C16653662}" srcOrd="6" destOrd="0" presId="urn:microsoft.com/office/officeart/2008/layout/LinedList"/>
    <dgm:cxn modelId="{2BCF6956-5CEB-40CA-A9FE-C771C8ED12B3}" type="presParOf" srcId="{5CFA4AE2-6B62-4632-9617-9C89AE78D236}" destId="{F40E2226-FE7F-4C29-AF85-EE8E0B659769}" srcOrd="7" destOrd="0" presId="urn:microsoft.com/office/officeart/2008/layout/LinedList"/>
    <dgm:cxn modelId="{393194FD-755A-4A48-A7F2-DCC3DA3D774B}" type="presParOf" srcId="{F40E2226-FE7F-4C29-AF85-EE8E0B659769}" destId="{CC126A94-613A-42F6-9DC7-641A00DA103D}" srcOrd="0" destOrd="0" presId="urn:microsoft.com/office/officeart/2008/layout/LinedList"/>
    <dgm:cxn modelId="{58A48B43-EF20-4D39-8C18-B4BF485927B0}" type="presParOf" srcId="{F40E2226-FE7F-4C29-AF85-EE8E0B659769}" destId="{4B0E2B95-2A7E-4255-AA74-636BB7989F4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9F69F1-9453-4332-A909-B4858A412F06}" type="doc">
      <dgm:prSet loTypeId="urn:microsoft.com/office/officeart/2005/8/layout/StepDownProcess" loCatId="process" qsTypeId="urn:microsoft.com/office/officeart/2005/8/quickstyle/3d3" qsCatId="3D" csTypeId="urn:microsoft.com/office/officeart/2005/8/colors/accent1_2" csCatId="accent1" phldr="1"/>
      <dgm:spPr/>
      <dgm:t>
        <a:bodyPr/>
        <a:lstStyle/>
        <a:p>
          <a:endParaRPr lang="en-US"/>
        </a:p>
      </dgm:t>
    </dgm:pt>
    <dgm:pt modelId="{DA9E21CA-0137-43AA-A9F4-E313FB5C6F59}">
      <dgm:prSet phldrT="[Text]" custT="1"/>
      <dgm:spPr/>
      <dgm:t>
        <a:bodyPr/>
        <a:lstStyle/>
        <a:p>
          <a:r>
            <a:rPr lang="en-US" sz="1000" b="1" dirty="0">
              <a:latin typeface="Arial" panose="020B0604020202020204" pitchFamily="34" charset="0"/>
              <a:cs typeface="Arial" panose="020B0604020202020204" pitchFamily="34" charset="0"/>
            </a:rPr>
            <a:t>NT INSTRUCTION NOTE </a:t>
          </a:r>
          <a:r>
            <a:rPr lang="en-US" sz="1200" b="1" dirty="0">
              <a:latin typeface="Arial" panose="020B0604020202020204" pitchFamily="34" charset="0"/>
              <a:cs typeface="Arial" panose="020B0604020202020204" pitchFamily="34" charset="0"/>
            </a:rPr>
            <a:t>8</a:t>
          </a:r>
          <a:r>
            <a:rPr lang="en-US" sz="1000" b="1" dirty="0">
              <a:latin typeface="Arial" panose="020B0604020202020204" pitchFamily="34" charset="0"/>
              <a:cs typeface="Arial" panose="020B0604020202020204" pitchFamily="34" charset="0"/>
            </a:rPr>
            <a:t> OF 19/20</a:t>
          </a:r>
        </a:p>
      </dgm:t>
    </dgm:pt>
    <dgm:pt modelId="{17F70EA4-790B-49C2-9736-B4838756EF74}" type="parTrans" cxnId="{E16748A9-3250-4D38-81D0-D2DF9F3B0B8E}">
      <dgm:prSet/>
      <dgm:spPr/>
      <dgm:t>
        <a:bodyPr/>
        <a:lstStyle/>
        <a:p>
          <a:endParaRPr lang="en-US">
            <a:latin typeface="Arial" panose="020B0604020202020204" pitchFamily="34" charset="0"/>
            <a:cs typeface="Arial" panose="020B0604020202020204" pitchFamily="34" charset="0"/>
          </a:endParaRPr>
        </a:p>
      </dgm:t>
    </dgm:pt>
    <dgm:pt modelId="{56BE47A6-E068-4F29-AE62-6AAF6AC5B22F}" type="sibTrans" cxnId="{E16748A9-3250-4D38-81D0-D2DF9F3B0B8E}">
      <dgm:prSet/>
      <dgm:spPr/>
      <dgm:t>
        <a:bodyPr/>
        <a:lstStyle/>
        <a:p>
          <a:endParaRPr lang="en-US">
            <a:latin typeface="Arial" panose="020B0604020202020204" pitchFamily="34" charset="0"/>
            <a:cs typeface="Arial" panose="020B0604020202020204" pitchFamily="34" charset="0"/>
          </a:endParaRPr>
        </a:p>
      </dgm:t>
    </dgm:pt>
    <dgm:pt modelId="{DB7AE54C-DBC4-4E95-BAB2-1BE9A6C5E033}">
      <dgm:prSet phldrT="[Text]" custT="1"/>
      <dgm:spPr>
        <a:solidFill>
          <a:srgbClr val="FFC000"/>
        </a:solidFill>
      </dgm:spPr>
      <dgm:t>
        <a:bodyPr/>
        <a:lstStyle/>
        <a:p>
          <a:r>
            <a:rPr lang="en-US" sz="1000" b="1" dirty="0">
              <a:latin typeface="Arial" panose="020B0604020202020204" pitchFamily="34" charset="0"/>
              <a:cs typeface="Arial" panose="020B0604020202020204" pitchFamily="34" charset="0"/>
            </a:rPr>
            <a:t>GPT CIRCULAR </a:t>
          </a:r>
          <a:r>
            <a:rPr lang="en-US" sz="1200" b="1" dirty="0">
              <a:latin typeface="Arial" panose="020B0604020202020204" pitchFamily="34" charset="0"/>
              <a:cs typeface="Arial" panose="020B0604020202020204" pitchFamily="34" charset="0"/>
            </a:rPr>
            <a:t>3</a:t>
          </a:r>
          <a:r>
            <a:rPr lang="en-US" sz="1000" b="1" dirty="0">
              <a:latin typeface="Arial" panose="020B0604020202020204" pitchFamily="34" charset="0"/>
              <a:cs typeface="Arial" panose="020B0604020202020204" pitchFamily="34" charset="0"/>
            </a:rPr>
            <a:t> OF 19/20</a:t>
          </a:r>
        </a:p>
      </dgm:t>
    </dgm:pt>
    <dgm:pt modelId="{057955DF-9AAA-47E6-94D2-04864FDD1989}" type="parTrans" cxnId="{59D59DA7-DCD6-4DB7-907A-616CB06ADFCA}">
      <dgm:prSet/>
      <dgm:spPr/>
      <dgm:t>
        <a:bodyPr/>
        <a:lstStyle/>
        <a:p>
          <a:endParaRPr lang="en-US">
            <a:latin typeface="Arial" panose="020B0604020202020204" pitchFamily="34" charset="0"/>
            <a:cs typeface="Arial" panose="020B0604020202020204" pitchFamily="34" charset="0"/>
          </a:endParaRPr>
        </a:p>
      </dgm:t>
    </dgm:pt>
    <dgm:pt modelId="{3A441FE2-16D0-4AC4-B9A7-BB0F37F3529A}" type="sibTrans" cxnId="{59D59DA7-DCD6-4DB7-907A-616CB06ADFCA}">
      <dgm:prSet/>
      <dgm:spPr/>
      <dgm:t>
        <a:bodyPr/>
        <a:lstStyle/>
        <a:p>
          <a:endParaRPr lang="en-US">
            <a:latin typeface="Arial" panose="020B0604020202020204" pitchFamily="34" charset="0"/>
            <a:cs typeface="Arial" panose="020B0604020202020204" pitchFamily="34" charset="0"/>
          </a:endParaRPr>
        </a:p>
      </dgm:t>
    </dgm:pt>
    <dgm:pt modelId="{EB8690EB-2652-4322-A4C7-D523DE2491E3}">
      <dgm:prSet phldrT="[Text]" custT="1"/>
      <dgm:spPr/>
      <dgm:t>
        <a:bodyPr/>
        <a:lstStyle/>
        <a:p>
          <a:r>
            <a:rPr lang="en-US" sz="900" b="1" dirty="0">
              <a:latin typeface="Arial" panose="020B0604020202020204" pitchFamily="34" charset="0"/>
              <a:cs typeface="Arial" panose="020B0604020202020204" pitchFamily="34" charset="0"/>
            </a:rPr>
            <a:t>NT INSTRUCTION NOTE </a:t>
          </a:r>
          <a:r>
            <a:rPr lang="en-US" sz="1200" b="1" dirty="0">
              <a:latin typeface="Arial" panose="020B0604020202020204" pitchFamily="34" charset="0"/>
              <a:cs typeface="Arial" panose="020B0604020202020204" pitchFamily="34" charset="0"/>
            </a:rPr>
            <a:t>3</a:t>
          </a:r>
          <a:r>
            <a:rPr lang="en-US" sz="900" b="1" dirty="0">
              <a:latin typeface="Arial" panose="020B0604020202020204" pitchFamily="34" charset="0"/>
              <a:cs typeface="Arial" panose="020B0604020202020204" pitchFamily="34" charset="0"/>
            </a:rPr>
            <a:t> OF 20/21</a:t>
          </a:r>
        </a:p>
      </dgm:t>
    </dgm:pt>
    <dgm:pt modelId="{F15BF844-7FF7-43BC-B085-A03ABF995149}" type="parTrans" cxnId="{DD099BFF-3151-4A75-B1A9-FF8DEAF0C466}">
      <dgm:prSet/>
      <dgm:spPr/>
      <dgm:t>
        <a:bodyPr/>
        <a:lstStyle/>
        <a:p>
          <a:endParaRPr lang="en-US">
            <a:latin typeface="Arial" panose="020B0604020202020204" pitchFamily="34" charset="0"/>
            <a:cs typeface="Arial" panose="020B0604020202020204" pitchFamily="34" charset="0"/>
          </a:endParaRPr>
        </a:p>
      </dgm:t>
    </dgm:pt>
    <dgm:pt modelId="{E01919BB-D953-44A5-9B04-E3BD04651108}" type="sibTrans" cxnId="{DD099BFF-3151-4A75-B1A9-FF8DEAF0C466}">
      <dgm:prSet/>
      <dgm:spPr/>
      <dgm:t>
        <a:bodyPr/>
        <a:lstStyle/>
        <a:p>
          <a:endParaRPr lang="en-US">
            <a:latin typeface="Arial" panose="020B0604020202020204" pitchFamily="34" charset="0"/>
            <a:cs typeface="Arial" panose="020B0604020202020204" pitchFamily="34" charset="0"/>
          </a:endParaRPr>
        </a:p>
      </dgm:t>
    </dgm:pt>
    <dgm:pt modelId="{F1344337-316C-4507-9F90-8ED8A3A8D80A}">
      <dgm:prSet custT="1"/>
      <dgm:spPr>
        <a:solidFill>
          <a:srgbClr val="FFC000"/>
        </a:solidFill>
      </dgm:spPr>
      <dgm:t>
        <a:bodyPr/>
        <a:lstStyle/>
        <a:p>
          <a:endParaRPr lang="en-US" sz="1000" b="1"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NT INSTRUCTION NOTE 5 OF 20/21</a:t>
          </a:r>
          <a:endParaRPr lang="en-ZA" sz="1000" b="1"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dgm:t>
    </dgm:pt>
    <dgm:pt modelId="{8A585DB2-C29D-4C6C-ADEA-F9F04A71558B}" type="parTrans" cxnId="{8695079A-8D01-48E5-A14C-29837F2433C7}">
      <dgm:prSet/>
      <dgm:spPr/>
      <dgm:t>
        <a:bodyPr/>
        <a:lstStyle/>
        <a:p>
          <a:endParaRPr lang="en-US">
            <a:latin typeface="Arial" panose="020B0604020202020204" pitchFamily="34" charset="0"/>
            <a:cs typeface="Arial" panose="020B0604020202020204" pitchFamily="34" charset="0"/>
          </a:endParaRPr>
        </a:p>
      </dgm:t>
    </dgm:pt>
    <dgm:pt modelId="{E8E36641-D8C3-48EF-8585-2BB062578D10}" type="sibTrans" cxnId="{8695079A-8D01-48E5-A14C-29837F2433C7}">
      <dgm:prSet/>
      <dgm:spPr/>
      <dgm:t>
        <a:bodyPr/>
        <a:lstStyle/>
        <a:p>
          <a:endParaRPr lang="en-US">
            <a:latin typeface="Arial" panose="020B0604020202020204" pitchFamily="34" charset="0"/>
            <a:cs typeface="Arial" panose="020B0604020202020204" pitchFamily="34" charset="0"/>
          </a:endParaRPr>
        </a:p>
      </dgm:t>
    </dgm:pt>
    <dgm:pt modelId="{B16FA0DB-3A52-46EE-830F-78292AB53F9B}">
      <dgm:prSet phldrT="[Text]" custT="1"/>
      <dgm:spPr>
        <a:solidFill>
          <a:srgbClr val="FFC000"/>
        </a:solidFill>
      </dgm:spPr>
      <dgm:t>
        <a:bodyPr/>
        <a:lstStyle/>
        <a:p>
          <a:r>
            <a:rPr lang="en-US" sz="1000" b="1" dirty="0">
              <a:solidFill>
                <a:schemeClr val="bg1"/>
              </a:solidFill>
              <a:latin typeface="Arial" panose="020B0604020202020204" pitchFamily="34" charset="0"/>
              <a:cs typeface="Arial" panose="020B0604020202020204" pitchFamily="34" charset="0"/>
            </a:rPr>
            <a:t>GPT CIRCULAR 1 OF 20/21</a:t>
          </a:r>
        </a:p>
      </dgm:t>
    </dgm:pt>
    <dgm:pt modelId="{6F81A15E-8DD3-472A-8E2C-F5FFC10DDBB9}" type="parTrans" cxnId="{1F63D4E5-FE56-40DB-960C-3C99DCEE1C73}">
      <dgm:prSet/>
      <dgm:spPr/>
      <dgm:t>
        <a:bodyPr/>
        <a:lstStyle/>
        <a:p>
          <a:endParaRPr lang="en-US"/>
        </a:p>
      </dgm:t>
    </dgm:pt>
    <dgm:pt modelId="{A78CE0F4-C629-4A9C-9089-7C00BB42FDB0}" type="sibTrans" cxnId="{1F63D4E5-FE56-40DB-960C-3C99DCEE1C73}">
      <dgm:prSet/>
      <dgm:spPr/>
      <dgm:t>
        <a:bodyPr/>
        <a:lstStyle/>
        <a:p>
          <a:endParaRPr lang="en-US"/>
        </a:p>
      </dgm:t>
    </dgm:pt>
    <dgm:pt modelId="{3F2C29E6-ED91-4B7B-9FB3-CA0DC0C28155}">
      <dgm:prSet/>
      <dgm:spPr/>
      <dgm:t>
        <a:bodyPr/>
        <a:lstStyle/>
        <a:p>
          <a:endParaRPr lang="en-US" dirty="0"/>
        </a:p>
      </dgm:t>
    </dgm:pt>
    <dgm:pt modelId="{2CEFD2B3-3C2A-4646-9E99-8B0BF3D25857}" type="parTrans" cxnId="{A425F73A-1CB2-4449-9F83-8F15BBAF2AED}">
      <dgm:prSet/>
      <dgm:spPr/>
      <dgm:t>
        <a:bodyPr/>
        <a:lstStyle/>
        <a:p>
          <a:endParaRPr lang="en-US"/>
        </a:p>
      </dgm:t>
    </dgm:pt>
    <dgm:pt modelId="{68A6D223-578C-48B7-92BA-64A2C7EA8F4C}" type="sibTrans" cxnId="{A425F73A-1CB2-4449-9F83-8F15BBAF2AED}">
      <dgm:prSet/>
      <dgm:spPr/>
      <dgm:t>
        <a:bodyPr/>
        <a:lstStyle/>
        <a:p>
          <a:endParaRPr lang="en-US"/>
        </a:p>
      </dgm:t>
    </dgm:pt>
    <dgm:pt modelId="{F1E6F009-23EB-443F-8FDF-C82AD7811483}">
      <dgm:prSet/>
      <dgm:spPr>
        <a:solidFill>
          <a:srgbClr val="FFC000"/>
        </a:solidFill>
      </dgm:spPr>
      <dgm:t>
        <a:bodyPr/>
        <a:lstStyle/>
        <a:p>
          <a:r>
            <a:rPr lang="en-US" b="1" dirty="0">
              <a:solidFill>
                <a:schemeClr val="bg1"/>
              </a:solidFill>
              <a:latin typeface="Arial" panose="020B0604020202020204" pitchFamily="34" charset="0"/>
              <a:cs typeface="Arial" panose="020B0604020202020204" pitchFamily="34" charset="0"/>
            </a:rPr>
            <a:t>GPT CIRCULAR 2 OF 20/21</a:t>
          </a:r>
        </a:p>
      </dgm:t>
    </dgm:pt>
    <dgm:pt modelId="{7C5769CC-1B2D-4C02-9468-5B3F0BC5D910}" type="parTrans" cxnId="{CC1B49AC-EBB6-4FBF-82BA-24DC347A8328}">
      <dgm:prSet/>
      <dgm:spPr/>
      <dgm:t>
        <a:bodyPr/>
        <a:lstStyle/>
        <a:p>
          <a:endParaRPr lang="en-US"/>
        </a:p>
      </dgm:t>
    </dgm:pt>
    <dgm:pt modelId="{BC4A70EF-D3D8-4F88-BE0C-BECE58C90317}" type="sibTrans" cxnId="{CC1B49AC-EBB6-4FBF-82BA-24DC347A8328}">
      <dgm:prSet/>
      <dgm:spPr/>
      <dgm:t>
        <a:bodyPr/>
        <a:lstStyle/>
        <a:p>
          <a:endParaRPr lang="en-US"/>
        </a:p>
      </dgm:t>
    </dgm:pt>
    <dgm:pt modelId="{BB39349D-8BCC-40CE-B0B2-302A43A42C72}" type="pres">
      <dgm:prSet presAssocID="{F29F69F1-9453-4332-A909-B4858A412F06}" presName="rootnode" presStyleCnt="0">
        <dgm:presLayoutVars>
          <dgm:chMax/>
          <dgm:chPref/>
          <dgm:dir/>
          <dgm:animLvl val="lvl"/>
        </dgm:presLayoutVars>
      </dgm:prSet>
      <dgm:spPr/>
      <dgm:t>
        <a:bodyPr/>
        <a:lstStyle/>
        <a:p>
          <a:endParaRPr lang="en-US"/>
        </a:p>
      </dgm:t>
    </dgm:pt>
    <dgm:pt modelId="{3761854A-4494-4C35-A5C4-B55D1AE0DE24}" type="pres">
      <dgm:prSet presAssocID="{DA9E21CA-0137-43AA-A9F4-E313FB5C6F59}" presName="composite" presStyleCnt="0"/>
      <dgm:spPr/>
    </dgm:pt>
    <dgm:pt modelId="{88A3A390-BA33-42B5-B84B-657D0EF83A88}" type="pres">
      <dgm:prSet presAssocID="{DA9E21CA-0137-43AA-A9F4-E313FB5C6F59}" presName="bentUpArrow1" presStyleLbl="alignImgPlace1" presStyleIdx="0" presStyleCnt="5" custScaleY="77106" custLinFactNeighborX="-45457" custLinFactNeighborY="-91564"/>
      <dgm:spPr/>
    </dgm:pt>
    <dgm:pt modelId="{200D355B-7E88-4589-A257-F163ED7CFDD7}" type="pres">
      <dgm:prSet presAssocID="{DA9E21CA-0137-43AA-A9F4-E313FB5C6F59}" presName="ParentText" presStyleLbl="node1" presStyleIdx="0" presStyleCnt="6" custScaleX="139062" custScaleY="100914" custLinFactY="-19" custLinFactNeighborX="-12697" custLinFactNeighborY="-100000">
        <dgm:presLayoutVars>
          <dgm:chMax val="1"/>
          <dgm:chPref val="1"/>
          <dgm:bulletEnabled val="1"/>
        </dgm:presLayoutVars>
      </dgm:prSet>
      <dgm:spPr/>
      <dgm:t>
        <a:bodyPr/>
        <a:lstStyle/>
        <a:p>
          <a:endParaRPr lang="en-US"/>
        </a:p>
      </dgm:t>
    </dgm:pt>
    <dgm:pt modelId="{D29F7A63-D071-460D-9D1A-CD1B532BA50F}" type="pres">
      <dgm:prSet presAssocID="{DA9E21CA-0137-43AA-A9F4-E313FB5C6F59}" presName="ChildText" presStyleLbl="revTx" presStyleIdx="0" presStyleCnt="5" custScaleX="449011" custScaleY="92839" custLinFactX="100000" custLinFactY="-29340" custLinFactNeighborX="109697" custLinFactNeighborY="-100000">
        <dgm:presLayoutVars>
          <dgm:chMax val="0"/>
          <dgm:chPref val="0"/>
          <dgm:bulletEnabled val="1"/>
        </dgm:presLayoutVars>
      </dgm:prSet>
      <dgm:spPr/>
    </dgm:pt>
    <dgm:pt modelId="{E406D4B2-F0BD-48A7-BCB5-0D439F7D8C8E}" type="pres">
      <dgm:prSet presAssocID="{56BE47A6-E068-4F29-AE62-6AAF6AC5B22F}" presName="sibTrans" presStyleCnt="0"/>
      <dgm:spPr/>
    </dgm:pt>
    <dgm:pt modelId="{35E5399A-BB53-4EED-96F8-32FCC12D4F08}" type="pres">
      <dgm:prSet presAssocID="{DB7AE54C-DBC4-4E95-BAB2-1BE9A6C5E033}" presName="composite" presStyleCnt="0"/>
      <dgm:spPr/>
    </dgm:pt>
    <dgm:pt modelId="{80A7E0D6-2D3D-4C86-B1C0-460F165E7E61}" type="pres">
      <dgm:prSet presAssocID="{DB7AE54C-DBC4-4E95-BAB2-1BE9A6C5E033}" presName="bentUpArrow1" presStyleLbl="alignImgPlace1" presStyleIdx="1" presStyleCnt="5" custLinFactX="-56901" custLinFactNeighborX="-100000" custLinFactNeighborY="-68330"/>
      <dgm:spPr/>
    </dgm:pt>
    <dgm:pt modelId="{F925B864-C782-4415-8DBB-61D09AF6F06F}" type="pres">
      <dgm:prSet presAssocID="{DB7AE54C-DBC4-4E95-BAB2-1BE9A6C5E033}" presName="ParentText" presStyleLbl="node1" presStyleIdx="1" presStyleCnt="6" custScaleX="126128" custLinFactNeighborX="-92320" custLinFactNeighborY="-54036">
        <dgm:presLayoutVars>
          <dgm:chMax val="1"/>
          <dgm:chPref val="1"/>
          <dgm:bulletEnabled val="1"/>
        </dgm:presLayoutVars>
      </dgm:prSet>
      <dgm:spPr/>
      <dgm:t>
        <a:bodyPr/>
        <a:lstStyle/>
        <a:p>
          <a:endParaRPr lang="en-US"/>
        </a:p>
      </dgm:t>
    </dgm:pt>
    <dgm:pt modelId="{914E4C63-8C93-471D-AAC8-F406C812F44C}" type="pres">
      <dgm:prSet presAssocID="{DB7AE54C-DBC4-4E95-BAB2-1BE9A6C5E033}" presName="ChildText" presStyleLbl="revTx" presStyleIdx="1" presStyleCnt="5" custScaleX="437470" custLinFactX="32646" custLinFactNeighborX="100000" custLinFactNeighborY="-22009">
        <dgm:presLayoutVars>
          <dgm:chMax val="0"/>
          <dgm:chPref val="0"/>
          <dgm:bulletEnabled val="1"/>
        </dgm:presLayoutVars>
      </dgm:prSet>
      <dgm:spPr/>
    </dgm:pt>
    <dgm:pt modelId="{A5AC9D51-BE0D-4153-9E28-89E342DE8DEA}" type="pres">
      <dgm:prSet presAssocID="{3A441FE2-16D0-4AC4-B9A7-BB0F37F3529A}" presName="sibTrans" presStyleCnt="0"/>
      <dgm:spPr/>
    </dgm:pt>
    <dgm:pt modelId="{8ABC5EA5-9AC5-422A-AE76-11D2E47E42CE}" type="pres">
      <dgm:prSet presAssocID="{EB8690EB-2652-4322-A4C7-D523DE2491E3}" presName="composite" presStyleCnt="0"/>
      <dgm:spPr/>
    </dgm:pt>
    <dgm:pt modelId="{B53ECFC3-8ED0-4919-89F9-87E453003DF1}" type="pres">
      <dgm:prSet presAssocID="{EB8690EB-2652-4322-A4C7-D523DE2491E3}" presName="bentUpArrow1" presStyleLbl="alignImgPlace1" presStyleIdx="2" presStyleCnt="5" custLinFactX="-100000" custLinFactNeighborX="-151550" custLinFactNeighborY="-50283"/>
      <dgm:spPr/>
    </dgm:pt>
    <dgm:pt modelId="{2F73ECF9-1AEB-4537-A998-2FD02FF9EDCF}" type="pres">
      <dgm:prSet presAssocID="{EB8690EB-2652-4322-A4C7-D523DE2491E3}" presName="ParentText" presStyleLbl="node1" presStyleIdx="2" presStyleCnt="6" custScaleX="126186" custLinFactX="-53814" custLinFactNeighborX="-100000" custLinFactNeighborY="-46357">
        <dgm:presLayoutVars>
          <dgm:chMax val="1"/>
          <dgm:chPref val="1"/>
          <dgm:bulletEnabled val="1"/>
        </dgm:presLayoutVars>
      </dgm:prSet>
      <dgm:spPr/>
      <dgm:t>
        <a:bodyPr/>
        <a:lstStyle/>
        <a:p>
          <a:endParaRPr lang="en-US"/>
        </a:p>
      </dgm:t>
    </dgm:pt>
    <dgm:pt modelId="{F03DFD67-679B-4441-9E6E-AC2DF5916139}" type="pres">
      <dgm:prSet presAssocID="{EB8690EB-2652-4322-A4C7-D523DE2491E3}" presName="ChildText" presStyleLbl="revTx" presStyleIdx="2" presStyleCnt="5">
        <dgm:presLayoutVars>
          <dgm:chMax val="0"/>
          <dgm:chPref val="0"/>
          <dgm:bulletEnabled val="1"/>
        </dgm:presLayoutVars>
      </dgm:prSet>
      <dgm:spPr/>
    </dgm:pt>
    <dgm:pt modelId="{82125A5D-89FB-41BE-A274-BA3204FEAAA3}" type="pres">
      <dgm:prSet presAssocID="{E01919BB-D953-44A5-9B04-E3BD04651108}" presName="sibTrans" presStyleCnt="0"/>
      <dgm:spPr/>
    </dgm:pt>
    <dgm:pt modelId="{9C42C9A3-D680-4E51-BCA6-CAB520616E39}" type="pres">
      <dgm:prSet presAssocID="{F1344337-316C-4507-9F90-8ED8A3A8D80A}" presName="composite" presStyleCnt="0"/>
      <dgm:spPr/>
    </dgm:pt>
    <dgm:pt modelId="{716A6B66-1C87-4CF5-8F95-BB720271426D}" type="pres">
      <dgm:prSet presAssocID="{F1344337-316C-4507-9F90-8ED8A3A8D80A}" presName="bentUpArrow1" presStyleLbl="alignImgPlace1" presStyleIdx="3" presStyleCnt="5" custScaleX="86404" custScaleY="135301" custLinFactX="-180500" custLinFactNeighborX="-200000" custLinFactNeighborY="-45962"/>
      <dgm:spPr/>
    </dgm:pt>
    <dgm:pt modelId="{81997423-785C-40B3-ACEE-27AE91020936}" type="pres">
      <dgm:prSet presAssocID="{F1344337-316C-4507-9F90-8ED8A3A8D80A}" presName="ParentText" presStyleLbl="node1" presStyleIdx="3" presStyleCnt="6" custScaleX="138492" custLinFactX="-100000" custLinFactNeighborX="-136214" custLinFactNeighborY="-43007">
        <dgm:presLayoutVars>
          <dgm:chMax val="1"/>
          <dgm:chPref val="1"/>
          <dgm:bulletEnabled val="1"/>
        </dgm:presLayoutVars>
      </dgm:prSet>
      <dgm:spPr/>
      <dgm:t>
        <a:bodyPr/>
        <a:lstStyle/>
        <a:p>
          <a:endParaRPr lang="en-US"/>
        </a:p>
      </dgm:t>
    </dgm:pt>
    <dgm:pt modelId="{59E7BDAC-2C2E-4C5F-B511-0E2B09FC0FA5}" type="pres">
      <dgm:prSet presAssocID="{F1344337-316C-4507-9F90-8ED8A3A8D80A}" presName="ChildText" presStyleLbl="revTx" presStyleIdx="3" presStyleCnt="5">
        <dgm:presLayoutVars>
          <dgm:chMax val="0"/>
          <dgm:chPref val="0"/>
          <dgm:bulletEnabled val="1"/>
        </dgm:presLayoutVars>
      </dgm:prSet>
      <dgm:spPr/>
    </dgm:pt>
    <dgm:pt modelId="{5D20EBB5-D6CF-4377-8891-78C96A61AA6C}" type="pres">
      <dgm:prSet presAssocID="{E8E36641-D8C3-48EF-8585-2BB062578D10}" presName="sibTrans" presStyleCnt="0"/>
      <dgm:spPr/>
    </dgm:pt>
    <dgm:pt modelId="{64B633BF-5903-4749-8C8F-C08BF8679CFF}" type="pres">
      <dgm:prSet presAssocID="{B16FA0DB-3A52-46EE-830F-78292AB53F9B}" presName="composite" presStyleCnt="0"/>
      <dgm:spPr/>
    </dgm:pt>
    <dgm:pt modelId="{2EABA81D-D5AD-4CCF-A852-6F3F11A1D559}" type="pres">
      <dgm:prSet presAssocID="{B16FA0DB-3A52-46EE-830F-78292AB53F9B}" presName="bentUpArrow1" presStyleLbl="alignImgPlace1" presStyleIdx="4" presStyleCnt="5" custLinFactX="-200000" custLinFactNeighborX="-274626" custLinFactNeighborY="-43329"/>
      <dgm:spPr/>
    </dgm:pt>
    <dgm:pt modelId="{B8032DD4-144B-48B0-8F9A-F91A3A1B9A81}" type="pres">
      <dgm:prSet presAssocID="{B16FA0DB-3A52-46EE-830F-78292AB53F9B}" presName="ParentText" presStyleLbl="node1" presStyleIdx="4" presStyleCnt="6" custScaleX="112728" custLinFactX="-119853" custLinFactNeighborX="-200000" custLinFactNeighborY="-39584">
        <dgm:presLayoutVars>
          <dgm:chMax val="1"/>
          <dgm:chPref val="1"/>
          <dgm:bulletEnabled val="1"/>
        </dgm:presLayoutVars>
      </dgm:prSet>
      <dgm:spPr/>
      <dgm:t>
        <a:bodyPr/>
        <a:lstStyle/>
        <a:p>
          <a:endParaRPr lang="en-US"/>
        </a:p>
      </dgm:t>
    </dgm:pt>
    <dgm:pt modelId="{C0DC7A0A-A092-47E8-91BF-FCEB811076A5}" type="pres">
      <dgm:prSet presAssocID="{B16FA0DB-3A52-46EE-830F-78292AB53F9B}" presName="ChildText" presStyleLbl="revTx" presStyleIdx="4" presStyleCnt="5">
        <dgm:presLayoutVars>
          <dgm:chMax val="0"/>
          <dgm:chPref val="0"/>
          <dgm:bulletEnabled val="1"/>
        </dgm:presLayoutVars>
      </dgm:prSet>
      <dgm:spPr/>
      <dgm:t>
        <a:bodyPr/>
        <a:lstStyle/>
        <a:p>
          <a:endParaRPr lang="en-US"/>
        </a:p>
      </dgm:t>
    </dgm:pt>
    <dgm:pt modelId="{6739F193-D30A-4690-9B1D-7EB751EBD258}" type="pres">
      <dgm:prSet presAssocID="{A78CE0F4-C629-4A9C-9089-7C00BB42FDB0}" presName="sibTrans" presStyleCnt="0"/>
      <dgm:spPr/>
    </dgm:pt>
    <dgm:pt modelId="{1F6D909C-44CC-45E8-8148-0CBFF9AD5AF4}" type="pres">
      <dgm:prSet presAssocID="{F1E6F009-23EB-443F-8FDF-C82AD7811483}" presName="composite" presStyleCnt="0"/>
      <dgm:spPr/>
    </dgm:pt>
    <dgm:pt modelId="{0C333111-C443-4F96-8631-FBC7B98D0AE6}" type="pres">
      <dgm:prSet presAssocID="{F1E6F009-23EB-443F-8FDF-C82AD7811483}" presName="ParentText" presStyleLbl="node1" presStyleIdx="5" presStyleCnt="6" custLinFactX="-194901" custLinFactNeighborX="-200000" custLinFactNeighborY="-16588">
        <dgm:presLayoutVars>
          <dgm:chMax val="1"/>
          <dgm:chPref val="1"/>
          <dgm:bulletEnabled val="1"/>
        </dgm:presLayoutVars>
      </dgm:prSet>
      <dgm:spPr/>
      <dgm:t>
        <a:bodyPr/>
        <a:lstStyle/>
        <a:p>
          <a:endParaRPr lang="en-US"/>
        </a:p>
      </dgm:t>
    </dgm:pt>
  </dgm:ptLst>
  <dgm:cxnLst>
    <dgm:cxn modelId="{4DD5FBDF-E7C6-45DA-A8B0-D6ED59607F1A}" type="presOf" srcId="{F1E6F009-23EB-443F-8FDF-C82AD7811483}" destId="{0C333111-C443-4F96-8631-FBC7B98D0AE6}" srcOrd="0" destOrd="0" presId="urn:microsoft.com/office/officeart/2005/8/layout/StepDownProcess"/>
    <dgm:cxn modelId="{C13072EC-8F3F-42C6-9A62-04412A991E85}" type="presOf" srcId="{F1344337-316C-4507-9F90-8ED8A3A8D80A}" destId="{81997423-785C-40B3-ACEE-27AE91020936}" srcOrd="0" destOrd="0" presId="urn:microsoft.com/office/officeart/2005/8/layout/StepDownProcess"/>
    <dgm:cxn modelId="{A9111339-9E4B-46A4-A577-0525123D8D29}" type="presOf" srcId="{EB8690EB-2652-4322-A4C7-D523DE2491E3}" destId="{2F73ECF9-1AEB-4537-A998-2FD02FF9EDCF}" srcOrd="0" destOrd="0" presId="urn:microsoft.com/office/officeart/2005/8/layout/StepDownProcess"/>
    <dgm:cxn modelId="{1F63D4E5-FE56-40DB-960C-3C99DCEE1C73}" srcId="{F29F69F1-9453-4332-A909-B4858A412F06}" destId="{B16FA0DB-3A52-46EE-830F-78292AB53F9B}" srcOrd="4" destOrd="0" parTransId="{6F81A15E-8DD3-472A-8E2C-F5FFC10DDBB9}" sibTransId="{A78CE0F4-C629-4A9C-9089-7C00BB42FDB0}"/>
    <dgm:cxn modelId="{E16748A9-3250-4D38-81D0-D2DF9F3B0B8E}" srcId="{F29F69F1-9453-4332-A909-B4858A412F06}" destId="{DA9E21CA-0137-43AA-A9F4-E313FB5C6F59}" srcOrd="0" destOrd="0" parTransId="{17F70EA4-790B-49C2-9736-B4838756EF74}" sibTransId="{56BE47A6-E068-4F29-AE62-6AAF6AC5B22F}"/>
    <dgm:cxn modelId="{59D59DA7-DCD6-4DB7-907A-616CB06ADFCA}" srcId="{F29F69F1-9453-4332-A909-B4858A412F06}" destId="{DB7AE54C-DBC4-4E95-BAB2-1BE9A6C5E033}" srcOrd="1" destOrd="0" parTransId="{057955DF-9AAA-47E6-94D2-04864FDD1989}" sibTransId="{3A441FE2-16D0-4AC4-B9A7-BB0F37F3529A}"/>
    <dgm:cxn modelId="{8695079A-8D01-48E5-A14C-29837F2433C7}" srcId="{F29F69F1-9453-4332-A909-B4858A412F06}" destId="{F1344337-316C-4507-9F90-8ED8A3A8D80A}" srcOrd="3" destOrd="0" parTransId="{8A585DB2-C29D-4C6C-ADEA-F9F04A71558B}" sibTransId="{E8E36641-D8C3-48EF-8585-2BB062578D10}"/>
    <dgm:cxn modelId="{DD099BFF-3151-4A75-B1A9-FF8DEAF0C466}" srcId="{F29F69F1-9453-4332-A909-B4858A412F06}" destId="{EB8690EB-2652-4322-A4C7-D523DE2491E3}" srcOrd="2" destOrd="0" parTransId="{F15BF844-7FF7-43BC-B085-A03ABF995149}" sibTransId="{E01919BB-D953-44A5-9B04-E3BD04651108}"/>
    <dgm:cxn modelId="{971D6194-A8AD-4BFF-93FC-E162749FBBC3}" type="presOf" srcId="{3F2C29E6-ED91-4B7B-9FB3-CA0DC0C28155}" destId="{C0DC7A0A-A092-47E8-91BF-FCEB811076A5}" srcOrd="0" destOrd="0" presId="urn:microsoft.com/office/officeart/2005/8/layout/StepDownProcess"/>
    <dgm:cxn modelId="{77FE68B0-D97B-47DC-B591-01F736B178F7}" type="presOf" srcId="{B16FA0DB-3A52-46EE-830F-78292AB53F9B}" destId="{B8032DD4-144B-48B0-8F9A-F91A3A1B9A81}" srcOrd="0" destOrd="0" presId="urn:microsoft.com/office/officeart/2005/8/layout/StepDownProcess"/>
    <dgm:cxn modelId="{CC1B49AC-EBB6-4FBF-82BA-24DC347A8328}" srcId="{F29F69F1-9453-4332-A909-B4858A412F06}" destId="{F1E6F009-23EB-443F-8FDF-C82AD7811483}" srcOrd="5" destOrd="0" parTransId="{7C5769CC-1B2D-4C02-9468-5B3F0BC5D910}" sibTransId="{BC4A70EF-D3D8-4F88-BE0C-BECE58C90317}"/>
    <dgm:cxn modelId="{AE0E2F63-2B27-4F39-BA2B-AACB0AC146A3}" type="presOf" srcId="{F29F69F1-9453-4332-A909-B4858A412F06}" destId="{BB39349D-8BCC-40CE-B0B2-302A43A42C72}" srcOrd="0" destOrd="0" presId="urn:microsoft.com/office/officeart/2005/8/layout/StepDownProcess"/>
    <dgm:cxn modelId="{3A543C60-1604-4DA5-8353-4DE93B0B574F}" type="presOf" srcId="{DA9E21CA-0137-43AA-A9F4-E313FB5C6F59}" destId="{200D355B-7E88-4589-A257-F163ED7CFDD7}" srcOrd="0" destOrd="0" presId="urn:microsoft.com/office/officeart/2005/8/layout/StepDownProcess"/>
    <dgm:cxn modelId="{9116C16D-77DC-4E09-AF5B-96B521A765CE}" type="presOf" srcId="{DB7AE54C-DBC4-4E95-BAB2-1BE9A6C5E033}" destId="{F925B864-C782-4415-8DBB-61D09AF6F06F}" srcOrd="0" destOrd="0" presId="urn:microsoft.com/office/officeart/2005/8/layout/StepDownProcess"/>
    <dgm:cxn modelId="{A425F73A-1CB2-4449-9F83-8F15BBAF2AED}" srcId="{B16FA0DB-3A52-46EE-830F-78292AB53F9B}" destId="{3F2C29E6-ED91-4B7B-9FB3-CA0DC0C28155}" srcOrd="0" destOrd="0" parTransId="{2CEFD2B3-3C2A-4646-9E99-8B0BF3D25857}" sibTransId="{68A6D223-578C-48B7-92BA-64A2C7EA8F4C}"/>
    <dgm:cxn modelId="{19EDFBCF-55C9-4F47-9C6C-6245A725A553}" type="presParOf" srcId="{BB39349D-8BCC-40CE-B0B2-302A43A42C72}" destId="{3761854A-4494-4C35-A5C4-B55D1AE0DE24}" srcOrd="0" destOrd="0" presId="urn:microsoft.com/office/officeart/2005/8/layout/StepDownProcess"/>
    <dgm:cxn modelId="{4712BC6B-04D7-4683-B553-7422C210A60C}" type="presParOf" srcId="{3761854A-4494-4C35-A5C4-B55D1AE0DE24}" destId="{88A3A390-BA33-42B5-B84B-657D0EF83A88}" srcOrd="0" destOrd="0" presId="urn:microsoft.com/office/officeart/2005/8/layout/StepDownProcess"/>
    <dgm:cxn modelId="{3415D2F5-EA3A-4447-8904-D0FF73230B09}" type="presParOf" srcId="{3761854A-4494-4C35-A5C4-B55D1AE0DE24}" destId="{200D355B-7E88-4589-A257-F163ED7CFDD7}" srcOrd="1" destOrd="0" presId="urn:microsoft.com/office/officeart/2005/8/layout/StepDownProcess"/>
    <dgm:cxn modelId="{27E0DAB2-9FA4-4567-A3E3-EEE61260CC42}" type="presParOf" srcId="{3761854A-4494-4C35-A5C4-B55D1AE0DE24}" destId="{D29F7A63-D071-460D-9D1A-CD1B532BA50F}" srcOrd="2" destOrd="0" presId="urn:microsoft.com/office/officeart/2005/8/layout/StepDownProcess"/>
    <dgm:cxn modelId="{62DB2D67-63DB-4459-88D8-5442ECB52386}" type="presParOf" srcId="{BB39349D-8BCC-40CE-B0B2-302A43A42C72}" destId="{E406D4B2-F0BD-48A7-BCB5-0D439F7D8C8E}" srcOrd="1" destOrd="0" presId="urn:microsoft.com/office/officeart/2005/8/layout/StepDownProcess"/>
    <dgm:cxn modelId="{75F37663-2382-40AB-AD9C-1F28242BBA70}" type="presParOf" srcId="{BB39349D-8BCC-40CE-B0B2-302A43A42C72}" destId="{35E5399A-BB53-4EED-96F8-32FCC12D4F08}" srcOrd="2" destOrd="0" presId="urn:microsoft.com/office/officeart/2005/8/layout/StepDownProcess"/>
    <dgm:cxn modelId="{49D3B1E1-0038-4362-A918-8FE6988FBEF4}" type="presParOf" srcId="{35E5399A-BB53-4EED-96F8-32FCC12D4F08}" destId="{80A7E0D6-2D3D-4C86-B1C0-460F165E7E61}" srcOrd="0" destOrd="0" presId="urn:microsoft.com/office/officeart/2005/8/layout/StepDownProcess"/>
    <dgm:cxn modelId="{BFB15174-5032-48DF-B046-2B6ED02A5C02}" type="presParOf" srcId="{35E5399A-BB53-4EED-96F8-32FCC12D4F08}" destId="{F925B864-C782-4415-8DBB-61D09AF6F06F}" srcOrd="1" destOrd="0" presId="urn:microsoft.com/office/officeart/2005/8/layout/StepDownProcess"/>
    <dgm:cxn modelId="{9F2EDD9D-7CD2-422A-992B-AEF810DBCEE8}" type="presParOf" srcId="{35E5399A-BB53-4EED-96F8-32FCC12D4F08}" destId="{914E4C63-8C93-471D-AAC8-F406C812F44C}" srcOrd="2" destOrd="0" presId="urn:microsoft.com/office/officeart/2005/8/layout/StepDownProcess"/>
    <dgm:cxn modelId="{E9FDE56C-48D5-49D4-81BF-9BD0E3676F08}" type="presParOf" srcId="{BB39349D-8BCC-40CE-B0B2-302A43A42C72}" destId="{A5AC9D51-BE0D-4153-9E28-89E342DE8DEA}" srcOrd="3" destOrd="0" presId="urn:microsoft.com/office/officeart/2005/8/layout/StepDownProcess"/>
    <dgm:cxn modelId="{DFCFD8EC-F166-4B32-8ABA-29FD0B96CCFF}" type="presParOf" srcId="{BB39349D-8BCC-40CE-B0B2-302A43A42C72}" destId="{8ABC5EA5-9AC5-422A-AE76-11D2E47E42CE}" srcOrd="4" destOrd="0" presId="urn:microsoft.com/office/officeart/2005/8/layout/StepDownProcess"/>
    <dgm:cxn modelId="{54DCD704-F2D1-4CE2-BD05-D3CDAA1CD6D5}" type="presParOf" srcId="{8ABC5EA5-9AC5-422A-AE76-11D2E47E42CE}" destId="{B53ECFC3-8ED0-4919-89F9-87E453003DF1}" srcOrd="0" destOrd="0" presId="urn:microsoft.com/office/officeart/2005/8/layout/StepDownProcess"/>
    <dgm:cxn modelId="{CCFE5417-1CFC-435C-A83F-C4852565D3A2}" type="presParOf" srcId="{8ABC5EA5-9AC5-422A-AE76-11D2E47E42CE}" destId="{2F73ECF9-1AEB-4537-A998-2FD02FF9EDCF}" srcOrd="1" destOrd="0" presId="urn:microsoft.com/office/officeart/2005/8/layout/StepDownProcess"/>
    <dgm:cxn modelId="{40C3998A-00FD-4BBA-83D0-B64F1ECB857D}" type="presParOf" srcId="{8ABC5EA5-9AC5-422A-AE76-11D2E47E42CE}" destId="{F03DFD67-679B-4441-9E6E-AC2DF5916139}" srcOrd="2" destOrd="0" presId="urn:microsoft.com/office/officeart/2005/8/layout/StepDownProcess"/>
    <dgm:cxn modelId="{336B3D12-5E95-41C8-B496-A750704D2E91}" type="presParOf" srcId="{BB39349D-8BCC-40CE-B0B2-302A43A42C72}" destId="{82125A5D-89FB-41BE-A274-BA3204FEAAA3}" srcOrd="5" destOrd="0" presId="urn:microsoft.com/office/officeart/2005/8/layout/StepDownProcess"/>
    <dgm:cxn modelId="{4B4D5C62-84FB-4585-AE58-E3217CA2913E}" type="presParOf" srcId="{BB39349D-8BCC-40CE-B0B2-302A43A42C72}" destId="{9C42C9A3-D680-4E51-BCA6-CAB520616E39}" srcOrd="6" destOrd="0" presId="urn:microsoft.com/office/officeart/2005/8/layout/StepDownProcess"/>
    <dgm:cxn modelId="{4D540B01-A9A6-4A7E-AEFF-A67704DEFAD0}" type="presParOf" srcId="{9C42C9A3-D680-4E51-BCA6-CAB520616E39}" destId="{716A6B66-1C87-4CF5-8F95-BB720271426D}" srcOrd="0" destOrd="0" presId="urn:microsoft.com/office/officeart/2005/8/layout/StepDownProcess"/>
    <dgm:cxn modelId="{6639411E-D740-479A-8450-19D11CC63909}" type="presParOf" srcId="{9C42C9A3-D680-4E51-BCA6-CAB520616E39}" destId="{81997423-785C-40B3-ACEE-27AE91020936}" srcOrd="1" destOrd="0" presId="urn:microsoft.com/office/officeart/2005/8/layout/StepDownProcess"/>
    <dgm:cxn modelId="{125F46C0-BD9C-401F-82B2-2B1D4FDD6C25}" type="presParOf" srcId="{9C42C9A3-D680-4E51-BCA6-CAB520616E39}" destId="{59E7BDAC-2C2E-4C5F-B511-0E2B09FC0FA5}" srcOrd="2" destOrd="0" presId="urn:microsoft.com/office/officeart/2005/8/layout/StepDownProcess"/>
    <dgm:cxn modelId="{C8D80ABE-52E2-4656-8177-6166131819D5}" type="presParOf" srcId="{BB39349D-8BCC-40CE-B0B2-302A43A42C72}" destId="{5D20EBB5-D6CF-4377-8891-78C96A61AA6C}" srcOrd="7" destOrd="0" presId="urn:microsoft.com/office/officeart/2005/8/layout/StepDownProcess"/>
    <dgm:cxn modelId="{31CFF9A9-2134-4878-8DC4-5E304990D9AF}" type="presParOf" srcId="{BB39349D-8BCC-40CE-B0B2-302A43A42C72}" destId="{64B633BF-5903-4749-8C8F-C08BF8679CFF}" srcOrd="8" destOrd="0" presId="urn:microsoft.com/office/officeart/2005/8/layout/StepDownProcess"/>
    <dgm:cxn modelId="{9B398C85-FD91-4977-957B-4DD2B732DBEB}" type="presParOf" srcId="{64B633BF-5903-4749-8C8F-C08BF8679CFF}" destId="{2EABA81D-D5AD-4CCF-A852-6F3F11A1D559}" srcOrd="0" destOrd="0" presId="urn:microsoft.com/office/officeart/2005/8/layout/StepDownProcess"/>
    <dgm:cxn modelId="{502F94DA-1BFF-436B-836F-F53C99CA9E44}" type="presParOf" srcId="{64B633BF-5903-4749-8C8F-C08BF8679CFF}" destId="{B8032DD4-144B-48B0-8F9A-F91A3A1B9A81}" srcOrd="1" destOrd="0" presId="urn:microsoft.com/office/officeart/2005/8/layout/StepDownProcess"/>
    <dgm:cxn modelId="{A1C325A3-BAD3-4525-9BD7-C1352CA0E93B}" type="presParOf" srcId="{64B633BF-5903-4749-8C8F-C08BF8679CFF}" destId="{C0DC7A0A-A092-47E8-91BF-FCEB811076A5}" srcOrd="2" destOrd="0" presId="urn:microsoft.com/office/officeart/2005/8/layout/StepDownProcess"/>
    <dgm:cxn modelId="{8A8EFDD5-E740-45EA-BB21-7CFFC7155CD5}" type="presParOf" srcId="{BB39349D-8BCC-40CE-B0B2-302A43A42C72}" destId="{6739F193-D30A-4690-9B1D-7EB751EBD258}" srcOrd="9" destOrd="0" presId="urn:microsoft.com/office/officeart/2005/8/layout/StepDownProcess"/>
    <dgm:cxn modelId="{939685BA-7DBB-4A10-B75A-F12EB59E844F}" type="presParOf" srcId="{BB39349D-8BCC-40CE-B0B2-302A43A42C72}" destId="{1F6D909C-44CC-45E8-8148-0CBFF9AD5AF4}" srcOrd="10" destOrd="0" presId="urn:microsoft.com/office/officeart/2005/8/layout/StepDownProcess"/>
    <dgm:cxn modelId="{C7AE55DC-10F4-41C4-934D-8C421E386675}" type="presParOf" srcId="{1F6D909C-44CC-45E8-8148-0CBFF9AD5AF4}" destId="{0C333111-C443-4F96-8631-FBC7B98D0AE6}" srcOrd="0" destOrd="0" presId="urn:microsoft.com/office/officeart/2005/8/layout/StepDown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5612899-6E90-4336-AD49-0C93F109E5DE}" type="doc">
      <dgm:prSet loTypeId="urn:microsoft.com/office/officeart/2005/8/layout/StepDownProcess" loCatId="process" qsTypeId="urn:microsoft.com/office/officeart/2005/8/quickstyle/3d3" qsCatId="3D" csTypeId="urn:microsoft.com/office/officeart/2005/8/colors/accent1_2" csCatId="accent1" phldr="1"/>
      <dgm:spPr/>
      <dgm:t>
        <a:bodyPr/>
        <a:lstStyle/>
        <a:p>
          <a:endParaRPr lang="en-US"/>
        </a:p>
      </dgm:t>
    </dgm:pt>
    <dgm:pt modelId="{6F5E5D53-A110-45FD-A0BA-6EE1FA5CD3A6}">
      <dgm:prSet phldrT="[Text]" custT="1"/>
      <dgm:spPr/>
      <dgm:t>
        <a:bodyPr/>
        <a:lstStyle/>
        <a:p>
          <a:r>
            <a:rPr lang="en-US" sz="1200" dirty="0">
              <a:latin typeface="Arial" panose="020B0604020202020204" pitchFamily="34" charset="0"/>
              <a:cs typeface="Arial" panose="020B0604020202020204" pitchFamily="34" charset="0"/>
            </a:rPr>
            <a:t>Circular </a:t>
          </a:r>
          <a:r>
            <a:rPr lang="en-US" sz="1200" dirty="0">
              <a:effectLst/>
              <a:latin typeface="Arial" panose="020B0604020202020204" pitchFamily="34" charset="0"/>
              <a:cs typeface="Arial" panose="020B0604020202020204" pitchFamily="34" charset="0"/>
            </a:rPr>
            <a:t>Tender Publication and Administration Operations During COVID-19 Pandemic</a:t>
          </a:r>
          <a:endParaRPr lang="en-US" sz="1200" dirty="0">
            <a:latin typeface="Arial" panose="020B0604020202020204" pitchFamily="34" charset="0"/>
            <a:cs typeface="Arial" panose="020B0604020202020204" pitchFamily="34" charset="0"/>
          </a:endParaRPr>
        </a:p>
      </dgm:t>
    </dgm:pt>
    <dgm:pt modelId="{82D7B4A4-BBCE-44D1-9B0B-0F94DB669821}" type="parTrans" cxnId="{0613C2C1-4B05-43AE-8D00-7784C2E8DDED}">
      <dgm:prSet/>
      <dgm:spPr/>
      <dgm:t>
        <a:bodyPr/>
        <a:lstStyle/>
        <a:p>
          <a:endParaRPr lang="en-US"/>
        </a:p>
      </dgm:t>
    </dgm:pt>
    <dgm:pt modelId="{A80F423B-13AC-4AF8-97D3-E81F5CD11191}" type="sibTrans" cxnId="{0613C2C1-4B05-43AE-8D00-7784C2E8DDED}">
      <dgm:prSet/>
      <dgm:spPr/>
      <dgm:t>
        <a:bodyPr/>
        <a:lstStyle/>
        <a:p>
          <a:endParaRPr lang="en-US"/>
        </a:p>
      </dgm:t>
    </dgm:pt>
    <dgm:pt modelId="{98125FFB-D5C2-4256-8B6E-06D15F0F70B3}">
      <dgm:prSet phldrT="[Text]" custT="1"/>
      <dgm:spPr/>
      <dgm:t>
        <a:bodyPr/>
        <a:lstStyle/>
        <a:p>
          <a:pPr marL="0" lvl="0" indent="0" algn="ctr" defTabSz="533400">
            <a:lnSpc>
              <a:spcPct val="90000"/>
            </a:lnSpc>
            <a:spcBef>
              <a:spcPct val="0"/>
            </a:spcBef>
            <a:spcAft>
              <a:spcPct val="35000"/>
            </a:spcAft>
            <a:buNone/>
          </a:pPr>
          <a:r>
            <a:rPr lang="en-US" sz="1200" kern="1200" dirty="0">
              <a:solidFill>
                <a:prstClr val="white"/>
              </a:solidFill>
              <a:latin typeface="Arial" panose="020B0604020202020204" pitchFamily="34" charset="0"/>
              <a:ea typeface="+mn-ea"/>
              <a:cs typeface="Arial" panose="020B0604020202020204" pitchFamily="34" charset="0"/>
            </a:rPr>
            <a:t>2nd Amendment to NT Instruction Note No. 05 of 2020/21 </a:t>
          </a:r>
        </a:p>
      </dgm:t>
    </dgm:pt>
    <dgm:pt modelId="{8DD194BC-4B61-4B1E-972D-FE73E6296B2D}" type="parTrans" cxnId="{EAB8263B-4900-44B0-B985-290C9362A7AE}">
      <dgm:prSet/>
      <dgm:spPr/>
      <dgm:t>
        <a:bodyPr/>
        <a:lstStyle/>
        <a:p>
          <a:endParaRPr lang="en-US"/>
        </a:p>
      </dgm:t>
    </dgm:pt>
    <dgm:pt modelId="{A0F4ADF1-D7D4-461E-98AE-783F657E7B3D}" type="sibTrans" cxnId="{EAB8263B-4900-44B0-B985-290C9362A7AE}">
      <dgm:prSet/>
      <dgm:spPr/>
      <dgm:t>
        <a:bodyPr/>
        <a:lstStyle/>
        <a:p>
          <a:endParaRPr lang="en-US"/>
        </a:p>
      </dgm:t>
    </dgm:pt>
    <dgm:pt modelId="{6CEC109D-B09D-4E01-B2E2-71A83C3C0EA5}">
      <dgm:prSet phldrT="[Text]" custT="1"/>
      <dgm:spPr/>
      <dgm:t>
        <a:bodyPr/>
        <a:lstStyle/>
        <a:p>
          <a:pPr marL="0" lvl="0" indent="0" algn="ctr" defTabSz="533400">
            <a:lnSpc>
              <a:spcPct val="90000"/>
            </a:lnSpc>
            <a:spcBef>
              <a:spcPct val="0"/>
            </a:spcBef>
            <a:spcAft>
              <a:spcPct val="35000"/>
            </a:spcAft>
            <a:buNone/>
          </a:pPr>
          <a:r>
            <a:rPr lang="en-US" sz="1200" kern="1200" dirty="0">
              <a:solidFill>
                <a:prstClr val="white"/>
              </a:solidFill>
              <a:latin typeface="Arial" panose="020B0604020202020204" pitchFamily="34" charset="0"/>
              <a:ea typeface="+mn-ea"/>
              <a:cs typeface="Arial" panose="020B0604020202020204" pitchFamily="34" charset="0"/>
            </a:rPr>
            <a:t>Letter </a:t>
          </a:r>
        </a:p>
        <a:p>
          <a:pPr marL="0" lvl="0" indent="0" algn="ctr" defTabSz="533400">
            <a:lnSpc>
              <a:spcPct val="90000"/>
            </a:lnSpc>
            <a:spcBef>
              <a:spcPct val="0"/>
            </a:spcBef>
            <a:spcAft>
              <a:spcPct val="35000"/>
            </a:spcAft>
            <a:buNone/>
          </a:pPr>
          <a:r>
            <a:rPr lang="en-US" sz="1200" kern="1200" dirty="0">
              <a:solidFill>
                <a:prstClr val="white"/>
              </a:solidFill>
              <a:latin typeface="Arial" panose="020B0604020202020204" pitchFamily="34" charset="0"/>
              <a:ea typeface="+mn-ea"/>
              <a:cs typeface="Arial" panose="020B0604020202020204" pitchFamily="34" charset="0"/>
            </a:rPr>
            <a:t>(</a:t>
          </a:r>
          <a:r>
            <a:rPr lang="en-US" sz="1200" kern="1200" dirty="0" err="1">
              <a:solidFill>
                <a:prstClr val="white"/>
              </a:solidFill>
              <a:latin typeface="Arial" panose="020B0604020202020204" pitchFamily="34" charset="0"/>
              <a:ea typeface="+mn-ea"/>
              <a:cs typeface="Arial" panose="020B0604020202020204" pitchFamily="34" charset="0"/>
            </a:rPr>
            <a:t>GPG</a:t>
          </a:r>
          <a:r>
            <a:rPr lang="en-US" sz="1200" kern="1200" dirty="0">
              <a:solidFill>
                <a:prstClr val="white"/>
              </a:solidFill>
              <a:latin typeface="Arial" panose="020B0604020202020204" pitchFamily="34" charset="0"/>
              <a:ea typeface="+mn-ea"/>
              <a:cs typeface="Arial" panose="020B0604020202020204" pitchFamily="34" charset="0"/>
            </a:rPr>
            <a:t> Departments and </a:t>
          </a:r>
          <a:r>
            <a:rPr lang="en-US" sz="1200" kern="1200" dirty="0" err="1">
              <a:solidFill>
                <a:prstClr val="white"/>
              </a:solidFill>
              <a:latin typeface="Arial" panose="020B0604020202020204" pitchFamily="34" charset="0"/>
              <a:ea typeface="+mn-ea"/>
              <a:cs typeface="Arial" panose="020B0604020202020204" pitchFamily="34" charset="0"/>
            </a:rPr>
            <a:t>GPG</a:t>
          </a:r>
          <a:r>
            <a:rPr lang="en-US" sz="1200" kern="1200" dirty="0">
              <a:solidFill>
                <a:prstClr val="white"/>
              </a:solidFill>
              <a:latin typeface="Arial" panose="020B0604020202020204" pitchFamily="34" charset="0"/>
              <a:ea typeface="+mn-ea"/>
              <a:cs typeface="Arial" panose="020B0604020202020204" pitchFamily="34" charset="0"/>
            </a:rPr>
            <a:t> Entities)</a:t>
          </a:r>
        </a:p>
      </dgm:t>
    </dgm:pt>
    <dgm:pt modelId="{A445B274-42EB-451C-95D9-B03A659CF4E8}" type="parTrans" cxnId="{ACFA3FA9-4D49-470B-B594-205DA5030716}">
      <dgm:prSet/>
      <dgm:spPr/>
      <dgm:t>
        <a:bodyPr/>
        <a:lstStyle/>
        <a:p>
          <a:endParaRPr lang="en-US"/>
        </a:p>
      </dgm:t>
    </dgm:pt>
    <dgm:pt modelId="{8D43DAE9-D11E-4373-8F68-417568C5F232}" type="sibTrans" cxnId="{ACFA3FA9-4D49-470B-B594-205DA5030716}">
      <dgm:prSet/>
      <dgm:spPr/>
      <dgm:t>
        <a:bodyPr/>
        <a:lstStyle/>
        <a:p>
          <a:endParaRPr lang="en-US"/>
        </a:p>
      </dgm:t>
    </dgm:pt>
    <dgm:pt modelId="{E7A3DB40-2AE7-45D7-9F7F-59442F329360}">
      <dgm:prSet custT="1"/>
      <dgm:spPr/>
      <dgm:t>
        <a:bodyPr/>
        <a:lstStyle/>
        <a:p>
          <a:pPr marL="0" lvl="0" indent="0" algn="ctr" defTabSz="533400">
            <a:lnSpc>
              <a:spcPct val="90000"/>
            </a:lnSpc>
            <a:spcBef>
              <a:spcPct val="0"/>
            </a:spcBef>
            <a:spcAft>
              <a:spcPct val="35000"/>
            </a:spcAft>
            <a:buNone/>
          </a:pPr>
          <a:r>
            <a:rPr lang="en-US" sz="1200" kern="1200" dirty="0" err="1">
              <a:solidFill>
                <a:prstClr val="white"/>
              </a:solidFill>
              <a:latin typeface="Arial" panose="020B0604020202020204" pitchFamily="34" charset="0"/>
              <a:ea typeface="+mn-ea"/>
              <a:cs typeface="Arial" panose="020B0604020202020204" pitchFamily="34" charset="0"/>
            </a:rPr>
            <a:t>SCM</a:t>
          </a:r>
          <a:r>
            <a:rPr lang="en-US" sz="1200" kern="1200" dirty="0">
              <a:solidFill>
                <a:prstClr val="white"/>
              </a:solidFill>
              <a:latin typeface="Arial" panose="020B0604020202020204" pitchFamily="34" charset="0"/>
              <a:ea typeface="+mn-ea"/>
              <a:cs typeface="Arial" panose="020B0604020202020204" pitchFamily="34" charset="0"/>
            </a:rPr>
            <a:t> Instruction note 11 of 2020/2021</a:t>
          </a:r>
        </a:p>
      </dgm:t>
    </dgm:pt>
    <dgm:pt modelId="{0AAFDDF7-6720-41F6-ABD1-5630B086BA92}" type="parTrans" cxnId="{8E0C48D8-3836-4E4D-AD60-58BE07A58D86}">
      <dgm:prSet/>
      <dgm:spPr/>
      <dgm:t>
        <a:bodyPr/>
        <a:lstStyle/>
        <a:p>
          <a:endParaRPr lang="en-US"/>
        </a:p>
      </dgm:t>
    </dgm:pt>
    <dgm:pt modelId="{F0339EFF-6E71-404A-941E-003F6348EDD7}" type="sibTrans" cxnId="{8E0C48D8-3836-4E4D-AD60-58BE07A58D86}">
      <dgm:prSet/>
      <dgm:spPr/>
      <dgm:t>
        <a:bodyPr/>
        <a:lstStyle/>
        <a:p>
          <a:endParaRPr lang="en-US"/>
        </a:p>
      </dgm:t>
    </dgm:pt>
    <dgm:pt modelId="{1273E537-773A-4CAC-9407-0C6F7B161660}" type="pres">
      <dgm:prSet presAssocID="{95612899-6E90-4336-AD49-0C93F109E5DE}" presName="rootnode" presStyleCnt="0">
        <dgm:presLayoutVars>
          <dgm:chMax/>
          <dgm:chPref/>
          <dgm:dir/>
          <dgm:animLvl val="lvl"/>
        </dgm:presLayoutVars>
      </dgm:prSet>
      <dgm:spPr/>
      <dgm:t>
        <a:bodyPr/>
        <a:lstStyle/>
        <a:p>
          <a:endParaRPr lang="en-US"/>
        </a:p>
      </dgm:t>
    </dgm:pt>
    <dgm:pt modelId="{1FCB562F-DCA7-43D7-A77A-2CEE54219B50}" type="pres">
      <dgm:prSet presAssocID="{6F5E5D53-A110-45FD-A0BA-6EE1FA5CD3A6}" presName="composite" presStyleCnt="0"/>
      <dgm:spPr/>
    </dgm:pt>
    <dgm:pt modelId="{251F8720-F01B-4DCA-B3DA-9A58DB6664BA}" type="pres">
      <dgm:prSet presAssocID="{6F5E5D53-A110-45FD-A0BA-6EE1FA5CD3A6}" presName="bentUpArrow1" presStyleLbl="alignImgPlace1" presStyleIdx="0" presStyleCnt="3"/>
      <dgm:spPr/>
    </dgm:pt>
    <dgm:pt modelId="{9E157F5A-A08D-4DB7-93CC-21E09D7C54F4}" type="pres">
      <dgm:prSet presAssocID="{6F5E5D53-A110-45FD-A0BA-6EE1FA5CD3A6}" presName="ParentText" presStyleLbl="node1" presStyleIdx="0" presStyleCnt="4">
        <dgm:presLayoutVars>
          <dgm:chMax val="1"/>
          <dgm:chPref val="1"/>
          <dgm:bulletEnabled val="1"/>
        </dgm:presLayoutVars>
      </dgm:prSet>
      <dgm:spPr/>
      <dgm:t>
        <a:bodyPr/>
        <a:lstStyle/>
        <a:p>
          <a:endParaRPr lang="en-US"/>
        </a:p>
      </dgm:t>
    </dgm:pt>
    <dgm:pt modelId="{F33C8599-D9BC-4F61-924C-3BFA63ECE8A7}" type="pres">
      <dgm:prSet presAssocID="{6F5E5D53-A110-45FD-A0BA-6EE1FA5CD3A6}" presName="ChildText" presStyleLbl="revTx" presStyleIdx="0" presStyleCnt="3">
        <dgm:presLayoutVars>
          <dgm:chMax val="0"/>
          <dgm:chPref val="0"/>
          <dgm:bulletEnabled val="1"/>
        </dgm:presLayoutVars>
      </dgm:prSet>
      <dgm:spPr/>
    </dgm:pt>
    <dgm:pt modelId="{C314BD99-E143-4F88-AB10-1E435BC6DF70}" type="pres">
      <dgm:prSet presAssocID="{A80F423B-13AC-4AF8-97D3-E81F5CD11191}" presName="sibTrans" presStyleCnt="0"/>
      <dgm:spPr/>
    </dgm:pt>
    <dgm:pt modelId="{681D857B-E619-4B34-A572-05E0F887D30E}" type="pres">
      <dgm:prSet presAssocID="{98125FFB-D5C2-4256-8B6E-06D15F0F70B3}" presName="composite" presStyleCnt="0"/>
      <dgm:spPr/>
    </dgm:pt>
    <dgm:pt modelId="{127E0E91-CC83-46D2-8242-8664D71F0A09}" type="pres">
      <dgm:prSet presAssocID="{98125FFB-D5C2-4256-8B6E-06D15F0F70B3}" presName="bentUpArrow1" presStyleLbl="alignImgPlace1" presStyleIdx="1" presStyleCnt="3"/>
      <dgm:spPr/>
    </dgm:pt>
    <dgm:pt modelId="{D2A16DCB-7DE3-43F4-968E-CAB09CDE34D8}" type="pres">
      <dgm:prSet presAssocID="{98125FFB-D5C2-4256-8B6E-06D15F0F70B3}" presName="ParentText" presStyleLbl="node1" presStyleIdx="1" presStyleCnt="4">
        <dgm:presLayoutVars>
          <dgm:chMax val="1"/>
          <dgm:chPref val="1"/>
          <dgm:bulletEnabled val="1"/>
        </dgm:presLayoutVars>
      </dgm:prSet>
      <dgm:spPr/>
      <dgm:t>
        <a:bodyPr/>
        <a:lstStyle/>
        <a:p>
          <a:endParaRPr lang="en-US"/>
        </a:p>
      </dgm:t>
    </dgm:pt>
    <dgm:pt modelId="{1030D037-787D-46A5-BCFA-CA3D7916A3C6}" type="pres">
      <dgm:prSet presAssocID="{98125FFB-D5C2-4256-8B6E-06D15F0F70B3}" presName="ChildText" presStyleLbl="revTx" presStyleIdx="1" presStyleCnt="3">
        <dgm:presLayoutVars>
          <dgm:chMax val="0"/>
          <dgm:chPref val="0"/>
          <dgm:bulletEnabled val="1"/>
        </dgm:presLayoutVars>
      </dgm:prSet>
      <dgm:spPr/>
    </dgm:pt>
    <dgm:pt modelId="{78B0B1EE-F827-45A4-9A75-F4B71A7A9A6F}" type="pres">
      <dgm:prSet presAssocID="{A0F4ADF1-D7D4-461E-98AE-783F657E7B3D}" presName="sibTrans" presStyleCnt="0"/>
      <dgm:spPr/>
    </dgm:pt>
    <dgm:pt modelId="{BC9D47E5-1A04-46A5-92E8-3DC0E78331DD}" type="pres">
      <dgm:prSet presAssocID="{6CEC109D-B09D-4E01-B2E2-71A83C3C0EA5}" presName="composite" presStyleCnt="0"/>
      <dgm:spPr/>
    </dgm:pt>
    <dgm:pt modelId="{F03EC8A4-8849-4850-8704-BF4019E367AD}" type="pres">
      <dgm:prSet presAssocID="{6CEC109D-B09D-4E01-B2E2-71A83C3C0EA5}" presName="bentUpArrow1" presStyleLbl="alignImgPlace1" presStyleIdx="2" presStyleCnt="3"/>
      <dgm:spPr/>
    </dgm:pt>
    <dgm:pt modelId="{29A0D5FB-CB89-4D5C-B2E3-658A0F4ABB0E}" type="pres">
      <dgm:prSet presAssocID="{6CEC109D-B09D-4E01-B2E2-71A83C3C0EA5}" presName="ParentText" presStyleLbl="node1" presStyleIdx="2" presStyleCnt="4">
        <dgm:presLayoutVars>
          <dgm:chMax val="1"/>
          <dgm:chPref val="1"/>
          <dgm:bulletEnabled val="1"/>
        </dgm:presLayoutVars>
      </dgm:prSet>
      <dgm:spPr/>
      <dgm:t>
        <a:bodyPr/>
        <a:lstStyle/>
        <a:p>
          <a:endParaRPr lang="en-US"/>
        </a:p>
      </dgm:t>
    </dgm:pt>
    <dgm:pt modelId="{E1812CFB-2EF1-4D3F-8EDB-95A29CAC4D25}" type="pres">
      <dgm:prSet presAssocID="{6CEC109D-B09D-4E01-B2E2-71A83C3C0EA5}" presName="ChildText" presStyleLbl="revTx" presStyleIdx="2" presStyleCnt="3">
        <dgm:presLayoutVars>
          <dgm:chMax val="0"/>
          <dgm:chPref val="0"/>
          <dgm:bulletEnabled val="1"/>
        </dgm:presLayoutVars>
      </dgm:prSet>
      <dgm:spPr/>
    </dgm:pt>
    <dgm:pt modelId="{EEB4B81F-8820-4222-B43A-B6339C077433}" type="pres">
      <dgm:prSet presAssocID="{8D43DAE9-D11E-4373-8F68-417568C5F232}" presName="sibTrans" presStyleCnt="0"/>
      <dgm:spPr/>
    </dgm:pt>
    <dgm:pt modelId="{8351BAE2-73EA-44FC-97E4-4F3208FC8849}" type="pres">
      <dgm:prSet presAssocID="{E7A3DB40-2AE7-45D7-9F7F-59442F329360}" presName="composite" presStyleCnt="0"/>
      <dgm:spPr/>
    </dgm:pt>
    <dgm:pt modelId="{5645D427-7B41-49EF-B842-FE0F6E674C3B}" type="pres">
      <dgm:prSet presAssocID="{E7A3DB40-2AE7-45D7-9F7F-59442F329360}" presName="ParentText" presStyleLbl="node1" presStyleIdx="3" presStyleCnt="4">
        <dgm:presLayoutVars>
          <dgm:chMax val="1"/>
          <dgm:chPref val="1"/>
          <dgm:bulletEnabled val="1"/>
        </dgm:presLayoutVars>
      </dgm:prSet>
      <dgm:spPr/>
      <dgm:t>
        <a:bodyPr/>
        <a:lstStyle/>
        <a:p>
          <a:endParaRPr lang="en-US"/>
        </a:p>
      </dgm:t>
    </dgm:pt>
  </dgm:ptLst>
  <dgm:cxnLst>
    <dgm:cxn modelId="{0613C2C1-4B05-43AE-8D00-7784C2E8DDED}" srcId="{95612899-6E90-4336-AD49-0C93F109E5DE}" destId="{6F5E5D53-A110-45FD-A0BA-6EE1FA5CD3A6}" srcOrd="0" destOrd="0" parTransId="{82D7B4A4-BBCE-44D1-9B0B-0F94DB669821}" sibTransId="{A80F423B-13AC-4AF8-97D3-E81F5CD11191}"/>
    <dgm:cxn modelId="{EAB8263B-4900-44B0-B985-290C9362A7AE}" srcId="{95612899-6E90-4336-AD49-0C93F109E5DE}" destId="{98125FFB-D5C2-4256-8B6E-06D15F0F70B3}" srcOrd="1" destOrd="0" parTransId="{8DD194BC-4B61-4B1E-972D-FE73E6296B2D}" sibTransId="{A0F4ADF1-D7D4-461E-98AE-783F657E7B3D}"/>
    <dgm:cxn modelId="{ACFA3FA9-4D49-470B-B594-205DA5030716}" srcId="{95612899-6E90-4336-AD49-0C93F109E5DE}" destId="{6CEC109D-B09D-4E01-B2E2-71A83C3C0EA5}" srcOrd="2" destOrd="0" parTransId="{A445B274-42EB-451C-95D9-B03A659CF4E8}" sibTransId="{8D43DAE9-D11E-4373-8F68-417568C5F232}"/>
    <dgm:cxn modelId="{3F77A9D2-19AF-4C92-AD3C-FFD0051A5161}" type="presOf" srcId="{6CEC109D-B09D-4E01-B2E2-71A83C3C0EA5}" destId="{29A0D5FB-CB89-4D5C-B2E3-658A0F4ABB0E}" srcOrd="0" destOrd="0" presId="urn:microsoft.com/office/officeart/2005/8/layout/StepDownProcess"/>
    <dgm:cxn modelId="{8E0C48D8-3836-4E4D-AD60-58BE07A58D86}" srcId="{95612899-6E90-4336-AD49-0C93F109E5DE}" destId="{E7A3DB40-2AE7-45D7-9F7F-59442F329360}" srcOrd="3" destOrd="0" parTransId="{0AAFDDF7-6720-41F6-ABD1-5630B086BA92}" sibTransId="{F0339EFF-6E71-404A-941E-003F6348EDD7}"/>
    <dgm:cxn modelId="{B6D471D6-B7E6-4823-860C-1731479A1DBE}" type="presOf" srcId="{6F5E5D53-A110-45FD-A0BA-6EE1FA5CD3A6}" destId="{9E157F5A-A08D-4DB7-93CC-21E09D7C54F4}" srcOrd="0" destOrd="0" presId="urn:microsoft.com/office/officeart/2005/8/layout/StepDownProcess"/>
    <dgm:cxn modelId="{818D1C55-04B9-45C3-9803-50CC0BE932C4}" type="presOf" srcId="{E7A3DB40-2AE7-45D7-9F7F-59442F329360}" destId="{5645D427-7B41-49EF-B842-FE0F6E674C3B}" srcOrd="0" destOrd="0" presId="urn:microsoft.com/office/officeart/2005/8/layout/StepDownProcess"/>
    <dgm:cxn modelId="{891FA0FE-BEA4-46A1-98E7-A28B5F30503C}" type="presOf" srcId="{95612899-6E90-4336-AD49-0C93F109E5DE}" destId="{1273E537-773A-4CAC-9407-0C6F7B161660}" srcOrd="0" destOrd="0" presId="urn:microsoft.com/office/officeart/2005/8/layout/StepDownProcess"/>
    <dgm:cxn modelId="{43761696-C64A-4489-BF9F-1FC25692C33E}" type="presOf" srcId="{98125FFB-D5C2-4256-8B6E-06D15F0F70B3}" destId="{D2A16DCB-7DE3-43F4-968E-CAB09CDE34D8}" srcOrd="0" destOrd="0" presId="urn:microsoft.com/office/officeart/2005/8/layout/StepDownProcess"/>
    <dgm:cxn modelId="{5D3F404A-BAE9-4EE6-884D-D3F91C1F4C4B}" type="presParOf" srcId="{1273E537-773A-4CAC-9407-0C6F7B161660}" destId="{1FCB562F-DCA7-43D7-A77A-2CEE54219B50}" srcOrd="0" destOrd="0" presId="urn:microsoft.com/office/officeart/2005/8/layout/StepDownProcess"/>
    <dgm:cxn modelId="{C340EE04-3339-4185-B250-0D0A52D90113}" type="presParOf" srcId="{1FCB562F-DCA7-43D7-A77A-2CEE54219B50}" destId="{251F8720-F01B-4DCA-B3DA-9A58DB6664BA}" srcOrd="0" destOrd="0" presId="urn:microsoft.com/office/officeart/2005/8/layout/StepDownProcess"/>
    <dgm:cxn modelId="{581B3CDE-B007-4863-982F-B013E9AA0B4D}" type="presParOf" srcId="{1FCB562F-DCA7-43D7-A77A-2CEE54219B50}" destId="{9E157F5A-A08D-4DB7-93CC-21E09D7C54F4}" srcOrd="1" destOrd="0" presId="urn:microsoft.com/office/officeart/2005/8/layout/StepDownProcess"/>
    <dgm:cxn modelId="{19AC420C-B8D9-4471-B577-81C2F13D936D}" type="presParOf" srcId="{1FCB562F-DCA7-43D7-A77A-2CEE54219B50}" destId="{F33C8599-D9BC-4F61-924C-3BFA63ECE8A7}" srcOrd="2" destOrd="0" presId="urn:microsoft.com/office/officeart/2005/8/layout/StepDownProcess"/>
    <dgm:cxn modelId="{AF9A6BCC-257A-4C71-9CEC-C6A2CC1C6898}" type="presParOf" srcId="{1273E537-773A-4CAC-9407-0C6F7B161660}" destId="{C314BD99-E143-4F88-AB10-1E435BC6DF70}" srcOrd="1" destOrd="0" presId="urn:microsoft.com/office/officeart/2005/8/layout/StepDownProcess"/>
    <dgm:cxn modelId="{AB6A85F6-9D4C-4DA9-BCF8-AE2F8F396E22}" type="presParOf" srcId="{1273E537-773A-4CAC-9407-0C6F7B161660}" destId="{681D857B-E619-4B34-A572-05E0F887D30E}" srcOrd="2" destOrd="0" presId="urn:microsoft.com/office/officeart/2005/8/layout/StepDownProcess"/>
    <dgm:cxn modelId="{CF6929F2-8FAB-43D1-A640-44BC63F589DF}" type="presParOf" srcId="{681D857B-E619-4B34-A572-05E0F887D30E}" destId="{127E0E91-CC83-46D2-8242-8664D71F0A09}" srcOrd="0" destOrd="0" presId="urn:microsoft.com/office/officeart/2005/8/layout/StepDownProcess"/>
    <dgm:cxn modelId="{4BF84282-0811-4D37-8B10-B07094B44A64}" type="presParOf" srcId="{681D857B-E619-4B34-A572-05E0F887D30E}" destId="{D2A16DCB-7DE3-43F4-968E-CAB09CDE34D8}" srcOrd="1" destOrd="0" presId="urn:microsoft.com/office/officeart/2005/8/layout/StepDownProcess"/>
    <dgm:cxn modelId="{C00C6D7E-CAFC-472F-9D1A-2CC063E55BC2}" type="presParOf" srcId="{681D857B-E619-4B34-A572-05E0F887D30E}" destId="{1030D037-787D-46A5-BCFA-CA3D7916A3C6}" srcOrd="2" destOrd="0" presId="urn:microsoft.com/office/officeart/2005/8/layout/StepDownProcess"/>
    <dgm:cxn modelId="{432A0209-4316-4484-88C9-B931C7A6523F}" type="presParOf" srcId="{1273E537-773A-4CAC-9407-0C6F7B161660}" destId="{78B0B1EE-F827-45A4-9A75-F4B71A7A9A6F}" srcOrd="3" destOrd="0" presId="urn:microsoft.com/office/officeart/2005/8/layout/StepDownProcess"/>
    <dgm:cxn modelId="{09131467-4E17-4B66-8B8D-F3C4FA2ACC6C}" type="presParOf" srcId="{1273E537-773A-4CAC-9407-0C6F7B161660}" destId="{BC9D47E5-1A04-46A5-92E8-3DC0E78331DD}" srcOrd="4" destOrd="0" presId="urn:microsoft.com/office/officeart/2005/8/layout/StepDownProcess"/>
    <dgm:cxn modelId="{ED1D850C-87E8-4A6E-B277-99EF5C9B6CE0}" type="presParOf" srcId="{BC9D47E5-1A04-46A5-92E8-3DC0E78331DD}" destId="{F03EC8A4-8849-4850-8704-BF4019E367AD}" srcOrd="0" destOrd="0" presId="urn:microsoft.com/office/officeart/2005/8/layout/StepDownProcess"/>
    <dgm:cxn modelId="{4A0D8C3C-932C-488C-BAD7-7EB73C98CB76}" type="presParOf" srcId="{BC9D47E5-1A04-46A5-92E8-3DC0E78331DD}" destId="{29A0D5FB-CB89-4D5C-B2E3-658A0F4ABB0E}" srcOrd="1" destOrd="0" presId="urn:microsoft.com/office/officeart/2005/8/layout/StepDownProcess"/>
    <dgm:cxn modelId="{32BA0AC7-6B12-45ED-8201-AF320500A5F2}" type="presParOf" srcId="{BC9D47E5-1A04-46A5-92E8-3DC0E78331DD}" destId="{E1812CFB-2EF1-4D3F-8EDB-95A29CAC4D25}" srcOrd="2" destOrd="0" presId="urn:microsoft.com/office/officeart/2005/8/layout/StepDownProcess"/>
    <dgm:cxn modelId="{7A4377F4-61C1-4B17-919E-136DE24A620D}" type="presParOf" srcId="{1273E537-773A-4CAC-9407-0C6F7B161660}" destId="{EEB4B81F-8820-4222-B43A-B6339C077433}" srcOrd="5" destOrd="0" presId="urn:microsoft.com/office/officeart/2005/8/layout/StepDownProcess"/>
    <dgm:cxn modelId="{314DDCD6-2103-4201-93BA-6D5FBD3166BF}" type="presParOf" srcId="{1273E537-773A-4CAC-9407-0C6F7B161660}" destId="{8351BAE2-73EA-44FC-97E4-4F3208FC8849}" srcOrd="6" destOrd="0" presId="urn:microsoft.com/office/officeart/2005/8/layout/StepDownProcess"/>
    <dgm:cxn modelId="{B200ADCF-6BD3-4DA4-A013-01786B966EE8}" type="presParOf" srcId="{8351BAE2-73EA-44FC-97E4-4F3208FC8849}" destId="{5645D427-7B41-49EF-B842-FE0F6E674C3B}"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0B535-5DCE-4D4E-B058-03B503424B63}">
      <dsp:nvSpPr>
        <dsp:cNvPr id="0" name=""/>
        <dsp:cNvSpPr/>
      </dsp:nvSpPr>
      <dsp:spPr>
        <a:xfrm>
          <a:off x="0" y="609394"/>
          <a:ext cx="8169275" cy="182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b="1" i="0" kern="1200" baseline="0" dirty="0">
              <a:latin typeface="Arial" panose="020B0604020202020204" pitchFamily="34" charset="0"/>
              <a:cs typeface="Arial" panose="020B0604020202020204" pitchFamily="34" charset="0"/>
            </a:rPr>
            <a:t>AUDITOR GENERAL COVID 19 FINDINGS </a:t>
          </a:r>
          <a:endParaRPr lang="en-US" sz="4800" kern="1200" dirty="0">
            <a:latin typeface="Arial" panose="020B0604020202020204" pitchFamily="34" charset="0"/>
            <a:cs typeface="Arial" panose="020B0604020202020204" pitchFamily="34" charset="0"/>
          </a:endParaRPr>
        </a:p>
      </dsp:txBody>
      <dsp:txXfrm>
        <a:off x="89099" y="698493"/>
        <a:ext cx="7991077" cy="1647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0B535-5DCE-4D4E-B058-03B503424B63}">
      <dsp:nvSpPr>
        <dsp:cNvPr id="0" name=""/>
        <dsp:cNvSpPr/>
      </dsp:nvSpPr>
      <dsp:spPr>
        <a:xfrm>
          <a:off x="0" y="9769"/>
          <a:ext cx="8169275" cy="30244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b="1" i="0" kern="1200" baseline="0" dirty="0"/>
            <a:t>SUPPORT PROVIDED BY GAUTENG COGTA AND GPT</a:t>
          </a:r>
          <a:endParaRPr lang="en-US" sz="5500" kern="1200" dirty="0"/>
        </a:p>
      </dsp:txBody>
      <dsp:txXfrm>
        <a:off x="147641" y="157410"/>
        <a:ext cx="7873993" cy="2729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A7CF9-2794-45D9-AFD4-66CBEE9A24DB}">
      <dsp:nvSpPr>
        <dsp:cNvPr id="0" name=""/>
        <dsp:cNvSpPr/>
      </dsp:nvSpPr>
      <dsp:spPr>
        <a:xfrm>
          <a:off x="0" y="983"/>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19ECE5-B8A0-401B-8FE2-CBCB5A040D69}">
      <dsp:nvSpPr>
        <dsp:cNvPr id="0" name=""/>
        <dsp:cNvSpPr/>
      </dsp:nvSpPr>
      <dsp:spPr>
        <a:xfrm>
          <a:off x="0" y="983"/>
          <a:ext cx="10609261" cy="683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a:latin typeface="Arial" panose="020B0604020202020204" pitchFamily="34" charset="0"/>
              <a:cs typeface="Arial" panose="020B0604020202020204" pitchFamily="34" charset="0"/>
            </a:rPr>
            <a:t>Asset managements support with focus on GRAP 17 and related GRAP standards</a:t>
          </a:r>
          <a:r>
            <a:rPr lang="en-US" sz="1800" kern="1200" dirty="0">
              <a:latin typeface="Arial" panose="020B0604020202020204" pitchFamily="34" charset="0"/>
              <a:cs typeface="Arial" panose="020B0604020202020204" pitchFamily="34" charset="0"/>
            </a:rPr>
            <a:t>;</a:t>
          </a:r>
        </a:p>
      </dsp:txBody>
      <dsp:txXfrm>
        <a:off x="0" y="983"/>
        <a:ext cx="10609261" cy="683428"/>
      </dsp:txXfrm>
    </dsp:sp>
    <dsp:sp modelId="{5EC90642-491F-4922-A6C6-60B67F72E972}">
      <dsp:nvSpPr>
        <dsp:cNvPr id="0" name=""/>
        <dsp:cNvSpPr/>
      </dsp:nvSpPr>
      <dsp:spPr>
        <a:xfrm>
          <a:off x="0" y="540571"/>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9CB2EA-5F58-4A0B-BA90-C54AD000430B}">
      <dsp:nvSpPr>
        <dsp:cNvPr id="0" name=""/>
        <dsp:cNvSpPr/>
      </dsp:nvSpPr>
      <dsp:spPr>
        <a:xfrm>
          <a:off x="0" y="684412"/>
          <a:ext cx="10609261" cy="626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a:latin typeface="Arial" panose="020B0604020202020204" pitchFamily="34" charset="0"/>
              <a:cs typeface="Arial" panose="020B0604020202020204" pitchFamily="34" charset="0"/>
            </a:rPr>
            <a:t>Year-end preparations, review accounting policies, high level </a:t>
          </a:r>
          <a:r>
            <a:rPr lang="en-US" sz="1600" kern="1200" dirty="0">
              <a:latin typeface="Arial" panose="020B0604020202020204" pitchFamily="34" charset="0"/>
              <a:cs typeface="Arial" panose="020B0604020202020204" pitchFamily="34" charset="0"/>
            </a:rPr>
            <a:t>technical reviews of the AFS and asset registers before submission to the AG;</a:t>
          </a:r>
        </a:p>
      </dsp:txBody>
      <dsp:txXfrm>
        <a:off x="0" y="684412"/>
        <a:ext cx="10609261" cy="626047"/>
      </dsp:txXfrm>
    </dsp:sp>
    <dsp:sp modelId="{B3652C43-0CCF-4A23-BD60-B97A5CEAA854}">
      <dsp:nvSpPr>
        <dsp:cNvPr id="0" name=""/>
        <dsp:cNvSpPr/>
      </dsp:nvSpPr>
      <dsp:spPr>
        <a:xfrm>
          <a:off x="0" y="1310460"/>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C503E-6549-420F-9EB0-EB960E5C70FA}">
      <dsp:nvSpPr>
        <dsp:cNvPr id="0" name=""/>
        <dsp:cNvSpPr/>
      </dsp:nvSpPr>
      <dsp:spPr>
        <a:xfrm>
          <a:off x="0" y="1310460"/>
          <a:ext cx="10609261" cy="683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a:latin typeface="Arial" panose="020B0604020202020204" pitchFamily="34" charset="0"/>
              <a:cs typeface="Arial" panose="020B0604020202020204" pitchFamily="34" charset="0"/>
            </a:rPr>
            <a:t>Review of internal audit plans, IA &amp; AC charters and methodologies;</a:t>
          </a:r>
          <a:endParaRPr lang="en-US" sz="1600" kern="1200" dirty="0">
            <a:latin typeface="Arial" panose="020B0604020202020204" pitchFamily="34" charset="0"/>
            <a:cs typeface="Arial" panose="020B0604020202020204" pitchFamily="34" charset="0"/>
          </a:endParaRPr>
        </a:p>
      </dsp:txBody>
      <dsp:txXfrm>
        <a:off x="0" y="1310460"/>
        <a:ext cx="10609261" cy="683428"/>
      </dsp:txXfrm>
    </dsp:sp>
    <dsp:sp modelId="{0FAAC3D0-C48A-476D-8AA2-91586F80602A}">
      <dsp:nvSpPr>
        <dsp:cNvPr id="0" name=""/>
        <dsp:cNvSpPr/>
      </dsp:nvSpPr>
      <dsp:spPr>
        <a:xfrm>
          <a:off x="0" y="1993888"/>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94F2AC-03AF-4E14-BFCD-626CE4BDC29E}">
      <dsp:nvSpPr>
        <dsp:cNvPr id="0" name=""/>
        <dsp:cNvSpPr/>
      </dsp:nvSpPr>
      <dsp:spPr>
        <a:xfrm>
          <a:off x="0" y="1993888"/>
          <a:ext cx="10609261" cy="683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a:latin typeface="Arial" panose="020B0604020202020204" pitchFamily="34" charset="0"/>
              <a:cs typeface="Arial" panose="020B0604020202020204" pitchFamily="34" charset="0"/>
            </a:rPr>
            <a:t>Continuous technical advice and MFMA compliance monitoring; </a:t>
          </a:r>
          <a:endParaRPr lang="en-US" sz="1600" kern="1200" dirty="0">
            <a:latin typeface="Arial" panose="020B0604020202020204" pitchFamily="34" charset="0"/>
            <a:cs typeface="Arial" panose="020B0604020202020204" pitchFamily="34" charset="0"/>
          </a:endParaRPr>
        </a:p>
      </dsp:txBody>
      <dsp:txXfrm>
        <a:off x="0" y="1993888"/>
        <a:ext cx="10609261" cy="683428"/>
      </dsp:txXfrm>
    </dsp:sp>
    <dsp:sp modelId="{02613852-9877-4D02-9C96-20254936DB65}">
      <dsp:nvSpPr>
        <dsp:cNvPr id="0" name=""/>
        <dsp:cNvSpPr/>
      </dsp:nvSpPr>
      <dsp:spPr>
        <a:xfrm>
          <a:off x="0" y="2677316"/>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C1F7BD-674E-47D0-9A68-936220D520FA}">
      <dsp:nvSpPr>
        <dsp:cNvPr id="0" name=""/>
        <dsp:cNvSpPr/>
      </dsp:nvSpPr>
      <dsp:spPr>
        <a:xfrm>
          <a:off x="0" y="2677316"/>
          <a:ext cx="10609261" cy="683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a:latin typeface="Arial" panose="020B0604020202020204" pitchFamily="34" charset="0"/>
              <a:cs typeface="Arial" panose="020B0604020202020204" pitchFamily="34" charset="0"/>
            </a:rPr>
            <a:t>Promotion of standardisation and uniformity of application of procurement legislation within municipalities through provide wide procurement forums share best practices.</a:t>
          </a:r>
          <a:endParaRPr lang="en-US" sz="1600" kern="1200" dirty="0">
            <a:latin typeface="Arial" panose="020B0604020202020204" pitchFamily="34" charset="0"/>
            <a:cs typeface="Arial" panose="020B0604020202020204" pitchFamily="34" charset="0"/>
          </a:endParaRPr>
        </a:p>
      </dsp:txBody>
      <dsp:txXfrm>
        <a:off x="0" y="2677316"/>
        <a:ext cx="10609261" cy="683428"/>
      </dsp:txXfrm>
    </dsp:sp>
    <dsp:sp modelId="{7BC32A56-FDC0-4FC0-975E-C9B13B9B59A1}">
      <dsp:nvSpPr>
        <dsp:cNvPr id="0" name=""/>
        <dsp:cNvSpPr/>
      </dsp:nvSpPr>
      <dsp:spPr>
        <a:xfrm>
          <a:off x="0" y="3360745"/>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5556A-6310-4E90-9890-D4A6D54B454A}">
      <dsp:nvSpPr>
        <dsp:cNvPr id="0" name=""/>
        <dsp:cNvSpPr/>
      </dsp:nvSpPr>
      <dsp:spPr>
        <a:xfrm>
          <a:off x="0" y="3360745"/>
          <a:ext cx="10609261" cy="683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a:latin typeface="Arial" panose="020B0604020202020204" pitchFamily="34" charset="0"/>
              <a:cs typeface="Arial" panose="020B0604020202020204" pitchFamily="34" charset="0"/>
            </a:rPr>
            <a:t>Continuous training on Finance and Governance disciplines to officials and councillors (e.g. MPAC training to strengthen their oversight role)</a:t>
          </a:r>
          <a:endParaRPr lang="en-US" sz="1600" kern="1200" dirty="0">
            <a:latin typeface="Arial" panose="020B0604020202020204" pitchFamily="34" charset="0"/>
            <a:cs typeface="Arial" panose="020B0604020202020204" pitchFamily="34" charset="0"/>
          </a:endParaRPr>
        </a:p>
      </dsp:txBody>
      <dsp:txXfrm>
        <a:off x="0" y="3360745"/>
        <a:ext cx="10609261" cy="683428"/>
      </dsp:txXfrm>
    </dsp:sp>
    <dsp:sp modelId="{ED0F934B-6C96-40DD-ADD1-7B01E37543A2}">
      <dsp:nvSpPr>
        <dsp:cNvPr id="0" name=""/>
        <dsp:cNvSpPr/>
      </dsp:nvSpPr>
      <dsp:spPr>
        <a:xfrm>
          <a:off x="0" y="4044173"/>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9D3EB3-3FD9-48CA-B53B-8F4B7DBD562A}">
      <dsp:nvSpPr>
        <dsp:cNvPr id="0" name=""/>
        <dsp:cNvSpPr/>
      </dsp:nvSpPr>
      <dsp:spPr>
        <a:xfrm>
          <a:off x="0" y="4044173"/>
          <a:ext cx="10609261" cy="683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100000"/>
            </a:lnSpc>
            <a:spcBef>
              <a:spcPct val="0"/>
            </a:spcBef>
            <a:spcAft>
              <a:spcPct val="35000"/>
            </a:spcAft>
          </a:pPr>
          <a:r>
            <a:rPr lang="en-US" sz="1600" kern="1200" dirty="0">
              <a:latin typeface="Arial" panose="020B0604020202020204" pitchFamily="34" charset="0"/>
              <a:cs typeface="Arial" panose="020B0604020202020204" pitchFamily="34" charset="0"/>
            </a:rPr>
            <a:t>Support the implementation of the ethics implementation plan and mentor the Ethics Officer through monthly meetings, developing terms of reference for the governance structures; introducing the ethics programme to management and councillors; and reviewing policies that support the ethics function.</a:t>
          </a:r>
        </a:p>
      </dsp:txBody>
      <dsp:txXfrm>
        <a:off x="0" y="4044173"/>
        <a:ext cx="10609261" cy="6834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998CC3-B17B-48BF-B79A-E198B20B0F70}">
      <dsp:nvSpPr>
        <dsp:cNvPr id="0" name=""/>
        <dsp:cNvSpPr/>
      </dsp:nvSpPr>
      <dsp:spPr>
        <a:xfrm>
          <a:off x="0" y="0"/>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A44672-1684-4835-8D7C-EC27E6AC1AFE}">
      <dsp:nvSpPr>
        <dsp:cNvPr id="0" name=""/>
        <dsp:cNvSpPr/>
      </dsp:nvSpPr>
      <dsp:spPr>
        <a:xfrm>
          <a:off x="0" y="0"/>
          <a:ext cx="2121852" cy="4611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a:latin typeface="Arial" panose="020B0604020202020204" pitchFamily="34" charset="0"/>
              <a:cs typeface="Arial" panose="020B0604020202020204" pitchFamily="34" charset="0"/>
            </a:rPr>
            <a:t>Provision of Professional Services to Gauteng Municipalities to resolve </a:t>
          </a:r>
        </a:p>
        <a:p>
          <a:pPr lvl="0" algn="l" defTabSz="711200">
            <a:lnSpc>
              <a:spcPct val="90000"/>
            </a:lnSpc>
            <a:spcBef>
              <a:spcPct val="0"/>
            </a:spcBef>
            <a:spcAft>
              <a:spcPct val="35000"/>
            </a:spcAft>
          </a:pPr>
          <a:endParaRPr lang="en-US" sz="1600" kern="1200" dirty="0">
            <a:latin typeface="Arial" panose="020B0604020202020204" pitchFamily="34" charset="0"/>
            <a:cs typeface="Arial" panose="020B0604020202020204" pitchFamily="34" charset="0"/>
          </a:endParaRPr>
        </a:p>
        <a:p>
          <a:pPr lvl="0" algn="l" defTabSz="711200">
            <a:lnSpc>
              <a:spcPct val="90000"/>
            </a:lnSpc>
            <a:spcBef>
              <a:spcPct val="0"/>
            </a:spcBef>
            <a:spcAft>
              <a:spcPct val="35000"/>
            </a:spcAft>
          </a:pPr>
          <a:endParaRPr lang="en-US" sz="1600" kern="1200" dirty="0">
            <a:latin typeface="Arial" panose="020B0604020202020204" pitchFamily="34" charset="0"/>
            <a:cs typeface="Arial" panose="020B0604020202020204" pitchFamily="34" charset="0"/>
          </a:endParaRPr>
        </a:p>
        <a:p>
          <a:pPr lvl="0" algn="l" defTabSz="711200">
            <a:lnSpc>
              <a:spcPct val="90000"/>
            </a:lnSpc>
            <a:spcBef>
              <a:spcPct val="0"/>
            </a:spcBef>
            <a:spcAft>
              <a:spcPct val="35000"/>
            </a:spcAft>
          </a:pPr>
          <a:r>
            <a:rPr lang="en-US" sz="1600" kern="1200" dirty="0">
              <a:latin typeface="Arial" panose="020B0604020202020204" pitchFamily="34" charset="0"/>
              <a:cs typeface="Arial" panose="020B0604020202020204" pitchFamily="34" charset="0"/>
            </a:rPr>
            <a:t>Unauthorized, Irregular, Fruitless and Wasteful (UI&amp;W) Expenditure by undertaking the following activities:</a:t>
          </a:r>
        </a:p>
      </dsp:txBody>
      <dsp:txXfrm>
        <a:off x="0" y="0"/>
        <a:ext cx="2121852" cy="4611210"/>
      </dsp:txXfrm>
    </dsp:sp>
    <dsp:sp modelId="{897C6147-6118-48C8-A94D-2F61F11D129B}">
      <dsp:nvSpPr>
        <dsp:cNvPr id="0" name=""/>
        <dsp:cNvSpPr/>
      </dsp:nvSpPr>
      <dsp:spPr>
        <a:xfrm>
          <a:off x="2280991" y="72050"/>
          <a:ext cx="8328269" cy="1441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latin typeface="Arial" panose="020B0604020202020204" pitchFamily="34" charset="0"/>
              <a:cs typeface="Arial" panose="020B0604020202020204" pitchFamily="34" charset="0"/>
            </a:rPr>
            <a:t>Assess and analyse the processes in place to identify, prevent, reduce and report identified </a:t>
          </a:r>
          <a:r>
            <a:rPr lang="en-US" sz="1600" kern="1200" dirty="0">
              <a:latin typeface="Arial" panose="020B0604020202020204" pitchFamily="34" charset="0"/>
              <a:cs typeface="Arial" panose="020B0604020202020204" pitchFamily="34" charset="0"/>
            </a:rPr>
            <a:t>unauthorized, irregular, fruitless and wasteful expenditure. Make</a:t>
          </a:r>
          <a:r>
            <a:rPr lang="en-GB" sz="1600" kern="1200" dirty="0">
              <a:latin typeface="Arial" panose="020B0604020202020204" pitchFamily="34" charset="0"/>
              <a:cs typeface="Arial" panose="020B0604020202020204" pitchFamily="34" charset="0"/>
            </a:rPr>
            <a:t> recommendations towards improving the environment; </a:t>
          </a:r>
          <a:endParaRPr lang="en-US" sz="1600" kern="1200" dirty="0">
            <a:latin typeface="Arial" panose="020B0604020202020204" pitchFamily="34" charset="0"/>
            <a:cs typeface="Arial" panose="020B0604020202020204" pitchFamily="34" charset="0"/>
          </a:endParaRPr>
        </a:p>
      </dsp:txBody>
      <dsp:txXfrm>
        <a:off x="2280991" y="72050"/>
        <a:ext cx="8328269" cy="1441003"/>
      </dsp:txXfrm>
    </dsp:sp>
    <dsp:sp modelId="{82BDD86C-62DD-4F26-8D0C-4A56E2CFB508}">
      <dsp:nvSpPr>
        <dsp:cNvPr id="0" name=""/>
        <dsp:cNvSpPr/>
      </dsp:nvSpPr>
      <dsp:spPr>
        <a:xfrm>
          <a:off x="2121852" y="1513053"/>
          <a:ext cx="8487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2FDAE6-2B31-4BC8-9926-4B8F50C0C067}">
      <dsp:nvSpPr>
        <dsp:cNvPr id="0" name=""/>
        <dsp:cNvSpPr/>
      </dsp:nvSpPr>
      <dsp:spPr>
        <a:xfrm>
          <a:off x="2280991" y="1585103"/>
          <a:ext cx="8328269" cy="1441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latin typeface="Arial" panose="020B0604020202020204" pitchFamily="34" charset="0"/>
              <a:cs typeface="Arial" panose="020B0604020202020204" pitchFamily="34" charset="0"/>
            </a:rPr>
            <a:t>Assess and analyse the Municipal Audit Outcomes in order to address material findings in the area of </a:t>
          </a:r>
          <a:r>
            <a:rPr lang="en-US" sz="1600" kern="1200" dirty="0">
              <a:latin typeface="Arial" panose="020B0604020202020204" pitchFamily="34" charset="0"/>
              <a:cs typeface="Arial" panose="020B0604020202020204" pitchFamily="34" charset="0"/>
            </a:rPr>
            <a:t>unauthorized, irregular, fruitless and wasteful expenditure in order to</a:t>
          </a:r>
          <a:r>
            <a:rPr lang="en-GB" sz="1600" kern="1200" dirty="0">
              <a:latin typeface="Arial" panose="020B0604020202020204" pitchFamily="34" charset="0"/>
              <a:cs typeface="Arial" panose="020B0604020202020204" pitchFamily="34" charset="0"/>
            </a:rPr>
            <a:t> improve the areas of qualification raised by the Auditor General;</a:t>
          </a:r>
          <a:endParaRPr lang="en-US" sz="1600" kern="1200" dirty="0">
            <a:latin typeface="Arial" panose="020B0604020202020204" pitchFamily="34" charset="0"/>
            <a:cs typeface="Arial" panose="020B0604020202020204" pitchFamily="34" charset="0"/>
          </a:endParaRPr>
        </a:p>
      </dsp:txBody>
      <dsp:txXfrm>
        <a:off x="2280991" y="1585103"/>
        <a:ext cx="8328269" cy="1441003"/>
      </dsp:txXfrm>
    </dsp:sp>
    <dsp:sp modelId="{13EDB4C3-A962-481F-AB3F-AA9752E3B8B6}">
      <dsp:nvSpPr>
        <dsp:cNvPr id="0" name=""/>
        <dsp:cNvSpPr/>
      </dsp:nvSpPr>
      <dsp:spPr>
        <a:xfrm>
          <a:off x="2121852" y="3026106"/>
          <a:ext cx="8487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D05AAA-59D6-4BCE-99FA-CBD9AC5299C9}">
      <dsp:nvSpPr>
        <dsp:cNvPr id="0" name=""/>
        <dsp:cNvSpPr/>
      </dsp:nvSpPr>
      <dsp:spPr>
        <a:xfrm>
          <a:off x="2280991" y="3098156"/>
          <a:ext cx="8328269" cy="1441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100000"/>
            </a:lnSpc>
            <a:spcBef>
              <a:spcPct val="0"/>
            </a:spcBef>
            <a:spcAft>
              <a:spcPct val="35000"/>
            </a:spcAft>
          </a:pPr>
          <a:r>
            <a:rPr lang="en-GB" sz="1600" kern="1200" dirty="0">
              <a:latin typeface="Arial" panose="020B0604020202020204" pitchFamily="34" charset="0"/>
              <a:cs typeface="Arial" panose="020B0604020202020204" pitchFamily="34" charset="0"/>
            </a:rPr>
            <a:t>Assess and analyse the process of recording (registers) and reporting (Council and MEC) on UIF&amp;W to ensure completeness, accuracy and fair presentation (monthly, quarterly and annually);</a:t>
          </a:r>
          <a:endParaRPr lang="en-US" sz="1600" kern="1200" dirty="0">
            <a:latin typeface="Arial" panose="020B0604020202020204" pitchFamily="34" charset="0"/>
            <a:cs typeface="Arial" panose="020B0604020202020204" pitchFamily="34" charset="0"/>
          </a:endParaRPr>
        </a:p>
      </dsp:txBody>
      <dsp:txXfrm>
        <a:off x="2280991" y="3098156"/>
        <a:ext cx="8328269" cy="1441003"/>
      </dsp:txXfrm>
    </dsp:sp>
    <dsp:sp modelId="{F8052A68-C19B-46E6-8AF1-F51568830DC2}">
      <dsp:nvSpPr>
        <dsp:cNvPr id="0" name=""/>
        <dsp:cNvSpPr/>
      </dsp:nvSpPr>
      <dsp:spPr>
        <a:xfrm>
          <a:off x="2121852" y="4539159"/>
          <a:ext cx="8487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E191E-0E9D-4ED0-899E-EBF63F7E7579}">
      <dsp:nvSpPr>
        <dsp:cNvPr id="0" name=""/>
        <dsp:cNvSpPr/>
      </dsp:nvSpPr>
      <dsp:spPr>
        <a:xfrm>
          <a:off x="0" y="0"/>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1F14A0-B2E2-4ABC-86ED-C0FCC4F7CCA5}">
      <dsp:nvSpPr>
        <dsp:cNvPr id="0" name=""/>
        <dsp:cNvSpPr/>
      </dsp:nvSpPr>
      <dsp:spPr>
        <a:xfrm>
          <a:off x="0" y="0"/>
          <a:ext cx="10609261" cy="115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latin typeface="Arial" panose="020B0604020202020204" pitchFamily="34" charset="0"/>
              <a:cs typeface="Arial" panose="020B0604020202020204" pitchFamily="34" charset="0"/>
            </a:rPr>
            <a:t>Assess and analyse municipal policies and make recommendations for policies to have controls in place for the prevention, identification and investigation of unauthorised, irregular, fruitless and wasteful expenditure in line with the National Treasury Circular 68 and the MFMA;  </a:t>
          </a:r>
          <a:endParaRPr lang="en-US" sz="1600" kern="1200" dirty="0">
            <a:latin typeface="Arial" panose="020B0604020202020204" pitchFamily="34" charset="0"/>
            <a:cs typeface="Arial" panose="020B0604020202020204" pitchFamily="34" charset="0"/>
          </a:endParaRPr>
        </a:p>
      </dsp:txBody>
      <dsp:txXfrm>
        <a:off x="0" y="0"/>
        <a:ext cx="10609261" cy="1152802"/>
      </dsp:txXfrm>
    </dsp:sp>
    <dsp:sp modelId="{C8D43E19-0B3D-4E10-B63F-8025F0EFA0B4}">
      <dsp:nvSpPr>
        <dsp:cNvPr id="0" name=""/>
        <dsp:cNvSpPr/>
      </dsp:nvSpPr>
      <dsp:spPr>
        <a:xfrm>
          <a:off x="0" y="1152802"/>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D63A20-FFDA-470F-92D3-74A8656B322B}">
      <dsp:nvSpPr>
        <dsp:cNvPr id="0" name=""/>
        <dsp:cNvSpPr/>
      </dsp:nvSpPr>
      <dsp:spPr>
        <a:xfrm>
          <a:off x="0" y="1152802"/>
          <a:ext cx="10609261" cy="115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latin typeface="Arial" panose="020B0604020202020204" pitchFamily="34" charset="0"/>
              <a:cs typeface="Arial" panose="020B0604020202020204" pitchFamily="34" charset="0"/>
            </a:rPr>
            <a:t>Support and strengthen the municipal capability to develop effective and innovative controls in dealing with irregular Supply Chain Management contracts in order to address irregular expenditure;</a:t>
          </a:r>
          <a:endParaRPr lang="en-US" sz="1600" kern="1200" dirty="0">
            <a:latin typeface="Arial" panose="020B0604020202020204" pitchFamily="34" charset="0"/>
            <a:cs typeface="Arial" panose="020B0604020202020204" pitchFamily="34" charset="0"/>
          </a:endParaRPr>
        </a:p>
      </dsp:txBody>
      <dsp:txXfrm>
        <a:off x="0" y="1152802"/>
        <a:ext cx="10609261" cy="1152802"/>
      </dsp:txXfrm>
    </dsp:sp>
    <dsp:sp modelId="{74DDC877-7EC4-41A7-BD33-4FDD8884EA4F}">
      <dsp:nvSpPr>
        <dsp:cNvPr id="0" name=""/>
        <dsp:cNvSpPr/>
      </dsp:nvSpPr>
      <dsp:spPr>
        <a:xfrm>
          <a:off x="0" y="2305604"/>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3B3A70-9A08-42F9-8B6C-28124E3872CE}">
      <dsp:nvSpPr>
        <dsp:cNvPr id="0" name=""/>
        <dsp:cNvSpPr/>
      </dsp:nvSpPr>
      <dsp:spPr>
        <a:xfrm>
          <a:off x="0" y="2305605"/>
          <a:ext cx="10609261" cy="115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latin typeface="Arial" panose="020B0604020202020204" pitchFamily="34" charset="0"/>
              <a:cs typeface="Arial" panose="020B0604020202020204" pitchFamily="34" charset="0"/>
            </a:rPr>
            <a:t>Support and strengthen the municipal capability to have controls in place for the utilisation of the approved budget in order to eliminate unauthorised expenditure;</a:t>
          </a:r>
          <a:endParaRPr lang="en-US" sz="1600" kern="1200" dirty="0">
            <a:latin typeface="Arial" panose="020B0604020202020204" pitchFamily="34" charset="0"/>
            <a:cs typeface="Arial" panose="020B0604020202020204" pitchFamily="34" charset="0"/>
          </a:endParaRPr>
        </a:p>
      </dsp:txBody>
      <dsp:txXfrm>
        <a:off x="0" y="2305605"/>
        <a:ext cx="10609261" cy="1152802"/>
      </dsp:txXfrm>
    </dsp:sp>
    <dsp:sp modelId="{5A16E8DE-3F44-47AA-9F5C-0E1C16653662}">
      <dsp:nvSpPr>
        <dsp:cNvPr id="0" name=""/>
        <dsp:cNvSpPr/>
      </dsp:nvSpPr>
      <dsp:spPr>
        <a:xfrm>
          <a:off x="0" y="3458407"/>
          <a:ext cx="106092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126A94-613A-42F6-9DC7-641A00DA103D}">
      <dsp:nvSpPr>
        <dsp:cNvPr id="0" name=""/>
        <dsp:cNvSpPr/>
      </dsp:nvSpPr>
      <dsp:spPr>
        <a:xfrm>
          <a:off x="0" y="3458407"/>
          <a:ext cx="10609261" cy="1152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latin typeface="Arial" panose="020B0604020202020204" pitchFamily="34" charset="0"/>
              <a:cs typeface="Arial" panose="020B0604020202020204" pitchFamily="34" charset="0"/>
            </a:rPr>
            <a:t>Support and strengthen the municipal capability to develop effective and innovative controls in dealing with fruitless and wasteful expenditure; </a:t>
          </a:r>
          <a:endParaRPr lang="en-US" sz="1600" kern="1200" dirty="0">
            <a:latin typeface="Arial" panose="020B0604020202020204" pitchFamily="34" charset="0"/>
            <a:cs typeface="Arial" panose="020B0604020202020204" pitchFamily="34" charset="0"/>
          </a:endParaRPr>
        </a:p>
      </dsp:txBody>
      <dsp:txXfrm>
        <a:off x="0" y="3458407"/>
        <a:ext cx="10609261" cy="11528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3A390-BA33-42B5-B84B-657D0EF83A88}">
      <dsp:nvSpPr>
        <dsp:cNvPr id="0" name=""/>
        <dsp:cNvSpPr/>
      </dsp:nvSpPr>
      <dsp:spPr>
        <a:xfrm rot="5400000">
          <a:off x="190268" y="515737"/>
          <a:ext cx="463607" cy="68451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200D355B-7E88-4589-A257-F163ED7CFDD7}">
      <dsp:nvSpPr>
        <dsp:cNvPr id="0" name=""/>
        <dsp:cNvSpPr/>
      </dsp:nvSpPr>
      <dsp:spPr>
        <a:xfrm>
          <a:off x="0" y="0"/>
          <a:ext cx="1407539" cy="714959"/>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latin typeface="Arial" panose="020B0604020202020204" pitchFamily="34" charset="0"/>
              <a:cs typeface="Arial" panose="020B0604020202020204" pitchFamily="34" charset="0"/>
            </a:rPr>
            <a:t>NT INSTRUCTION NOTE </a:t>
          </a:r>
          <a:r>
            <a:rPr lang="en-US" sz="1200" b="1" kern="1200" dirty="0">
              <a:latin typeface="Arial" panose="020B0604020202020204" pitchFamily="34" charset="0"/>
              <a:cs typeface="Arial" panose="020B0604020202020204" pitchFamily="34" charset="0"/>
            </a:rPr>
            <a:t>8</a:t>
          </a:r>
          <a:r>
            <a:rPr lang="en-US" sz="1000" b="1" kern="1200" dirty="0">
              <a:latin typeface="Arial" panose="020B0604020202020204" pitchFamily="34" charset="0"/>
              <a:cs typeface="Arial" panose="020B0604020202020204" pitchFamily="34" charset="0"/>
            </a:rPr>
            <a:t> OF 19/20</a:t>
          </a:r>
        </a:p>
      </dsp:txBody>
      <dsp:txXfrm>
        <a:off x="34908" y="34908"/>
        <a:ext cx="1337723" cy="645143"/>
      </dsp:txXfrm>
    </dsp:sp>
    <dsp:sp modelId="{D29F7A63-D071-460D-9D1A-CD1B532BA50F}">
      <dsp:nvSpPr>
        <dsp:cNvPr id="0" name=""/>
        <dsp:cNvSpPr/>
      </dsp:nvSpPr>
      <dsp:spPr>
        <a:xfrm>
          <a:off x="1544535" y="0"/>
          <a:ext cx="3305411" cy="531622"/>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0A7E0D6-2D3D-4C86-B1C0-460F165E7E61}">
      <dsp:nvSpPr>
        <dsp:cNvPr id="0" name=""/>
        <dsp:cNvSpPr/>
      </dsp:nvSpPr>
      <dsp:spPr>
        <a:xfrm rot="5400000">
          <a:off x="902712" y="1382469"/>
          <a:ext cx="601259" cy="68451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F925B864-C782-4415-8DBB-61D09AF6F06F}">
      <dsp:nvSpPr>
        <dsp:cNvPr id="0" name=""/>
        <dsp:cNvSpPr/>
      </dsp:nvSpPr>
      <dsp:spPr>
        <a:xfrm>
          <a:off x="750760" y="743965"/>
          <a:ext cx="1276626" cy="708484"/>
        </a:xfrm>
        <a:prstGeom prst="roundRect">
          <a:avLst>
            <a:gd name="adj" fmla="val 16670"/>
          </a:avLst>
        </a:prstGeom>
        <a:solidFill>
          <a:srgbClr val="FFC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latin typeface="Arial" panose="020B0604020202020204" pitchFamily="34" charset="0"/>
              <a:cs typeface="Arial" panose="020B0604020202020204" pitchFamily="34" charset="0"/>
            </a:rPr>
            <a:t>GPT CIRCULAR </a:t>
          </a:r>
          <a:r>
            <a:rPr lang="en-US" sz="1200" b="1" kern="1200" dirty="0">
              <a:latin typeface="Arial" panose="020B0604020202020204" pitchFamily="34" charset="0"/>
              <a:cs typeface="Arial" panose="020B0604020202020204" pitchFamily="34" charset="0"/>
            </a:rPr>
            <a:t>3</a:t>
          </a:r>
          <a:r>
            <a:rPr lang="en-US" sz="1000" b="1" kern="1200" dirty="0">
              <a:latin typeface="Arial" panose="020B0604020202020204" pitchFamily="34" charset="0"/>
              <a:cs typeface="Arial" panose="020B0604020202020204" pitchFamily="34" charset="0"/>
            </a:rPr>
            <a:t> OF 19/20</a:t>
          </a:r>
        </a:p>
      </dsp:txBody>
      <dsp:txXfrm>
        <a:off x="785352" y="778557"/>
        <a:ext cx="1207442" cy="639300"/>
      </dsp:txXfrm>
    </dsp:sp>
    <dsp:sp modelId="{914E4C63-8C93-471D-AAC8-F406C812F44C}">
      <dsp:nvSpPr>
        <dsp:cNvPr id="0" name=""/>
        <dsp:cNvSpPr/>
      </dsp:nvSpPr>
      <dsp:spPr>
        <a:xfrm>
          <a:off x="2563919" y="1068342"/>
          <a:ext cx="3220452" cy="572628"/>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53ECFC3-8ED0-4919-89F9-87E453003DF1}">
      <dsp:nvSpPr>
        <dsp:cNvPr id="0" name=""/>
        <dsp:cNvSpPr/>
      </dsp:nvSpPr>
      <dsp:spPr>
        <a:xfrm rot="5400000">
          <a:off x="1743966" y="2286840"/>
          <a:ext cx="601259" cy="68451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2F73ECF9-1AEB-4537-A998-2FD02FF9EDCF}">
      <dsp:nvSpPr>
        <dsp:cNvPr id="0" name=""/>
        <dsp:cNvSpPr/>
      </dsp:nvSpPr>
      <dsp:spPr>
        <a:xfrm>
          <a:off x="1617183" y="1594231"/>
          <a:ext cx="1277213" cy="708484"/>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a:latin typeface="Arial" panose="020B0604020202020204" pitchFamily="34" charset="0"/>
              <a:cs typeface="Arial" panose="020B0604020202020204" pitchFamily="34" charset="0"/>
            </a:rPr>
            <a:t>NT INSTRUCTION NOTE </a:t>
          </a:r>
          <a:r>
            <a:rPr lang="en-US" sz="1200" b="1" kern="1200" dirty="0">
              <a:latin typeface="Arial" panose="020B0604020202020204" pitchFamily="34" charset="0"/>
              <a:cs typeface="Arial" panose="020B0604020202020204" pitchFamily="34" charset="0"/>
            </a:rPr>
            <a:t>3</a:t>
          </a:r>
          <a:r>
            <a:rPr lang="en-US" sz="900" b="1" kern="1200" dirty="0">
              <a:latin typeface="Arial" panose="020B0604020202020204" pitchFamily="34" charset="0"/>
              <a:cs typeface="Arial" panose="020B0604020202020204" pitchFamily="34" charset="0"/>
            </a:rPr>
            <a:t> OF 20/21</a:t>
          </a:r>
        </a:p>
      </dsp:txBody>
      <dsp:txXfrm>
        <a:off x="1651775" y="1628823"/>
        <a:ext cx="1208029" cy="639300"/>
      </dsp:txXfrm>
    </dsp:sp>
    <dsp:sp modelId="{F03DFD67-679B-4441-9E6E-AC2DF5916139}">
      <dsp:nvSpPr>
        <dsp:cNvPr id="0" name=""/>
        <dsp:cNvSpPr/>
      </dsp:nvSpPr>
      <dsp:spPr>
        <a:xfrm>
          <a:off x="4318728" y="1990233"/>
          <a:ext cx="736153" cy="572628"/>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16A6B66-1C87-4CF5-8F95-BB720271426D}">
      <dsp:nvSpPr>
        <dsp:cNvPr id="0" name=""/>
        <dsp:cNvSpPr/>
      </dsp:nvSpPr>
      <dsp:spPr>
        <a:xfrm rot="5400000">
          <a:off x="2404038" y="3155215"/>
          <a:ext cx="813510" cy="591446"/>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81997423-785C-40B3-ACEE-27AE91020936}">
      <dsp:nvSpPr>
        <dsp:cNvPr id="0" name=""/>
        <dsp:cNvSpPr/>
      </dsp:nvSpPr>
      <dsp:spPr>
        <a:xfrm>
          <a:off x="2369755" y="2413827"/>
          <a:ext cx="1401770" cy="708484"/>
        </a:xfrm>
        <a:prstGeom prst="roundRect">
          <a:avLst>
            <a:gd name="adj" fmla="val 16670"/>
          </a:avLst>
        </a:prstGeom>
        <a:solidFill>
          <a:srgbClr val="FFC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US" sz="1000" b="1" kern="1200" dirty="0">
            <a:latin typeface="Arial" panose="020B0604020202020204" pitchFamily="34" charset="0"/>
            <a:cs typeface="Arial" panose="020B0604020202020204" pitchFamily="34" charset="0"/>
          </a:endParaRPr>
        </a:p>
        <a:p>
          <a:pPr lvl="0" algn="ctr" defTabSz="444500">
            <a:lnSpc>
              <a:spcPct val="90000"/>
            </a:lnSpc>
            <a:spcBef>
              <a:spcPct val="0"/>
            </a:spcBef>
            <a:spcAft>
              <a:spcPct val="35000"/>
            </a:spcAft>
          </a:pPr>
          <a:r>
            <a:rPr lang="en-US" sz="1000" b="1" kern="1200" dirty="0">
              <a:latin typeface="Arial" panose="020B0604020202020204" pitchFamily="34" charset="0"/>
              <a:cs typeface="Arial" panose="020B0604020202020204" pitchFamily="34" charset="0"/>
            </a:rPr>
            <a:t>NT INSTRUCTION NOTE 5 OF 20/21</a:t>
          </a:r>
          <a:endParaRPr lang="en-ZA" sz="1000" b="1" kern="1200" dirty="0">
            <a:latin typeface="Arial" panose="020B0604020202020204" pitchFamily="34" charset="0"/>
            <a:cs typeface="Arial" panose="020B0604020202020204" pitchFamily="34" charset="0"/>
          </a:endParaRPr>
        </a:p>
        <a:p>
          <a:pPr lvl="0" algn="ctr" defTabSz="444500">
            <a:lnSpc>
              <a:spcPct val="90000"/>
            </a:lnSpc>
            <a:spcBef>
              <a:spcPct val="0"/>
            </a:spcBef>
            <a:spcAft>
              <a:spcPct val="35000"/>
            </a:spcAft>
          </a:pPr>
          <a:endParaRPr lang="en-US" sz="800" kern="1200" dirty="0">
            <a:latin typeface="Arial" panose="020B0604020202020204" pitchFamily="34" charset="0"/>
            <a:cs typeface="Arial" panose="020B0604020202020204" pitchFamily="34" charset="0"/>
          </a:endParaRPr>
        </a:p>
      </dsp:txBody>
      <dsp:txXfrm>
        <a:off x="2404347" y="2448419"/>
        <a:ext cx="1332586" cy="639300"/>
      </dsp:txXfrm>
    </dsp:sp>
    <dsp:sp modelId="{59E7BDAC-2C2E-4C5F-B511-0E2B09FC0FA5}">
      <dsp:nvSpPr>
        <dsp:cNvPr id="0" name=""/>
        <dsp:cNvSpPr/>
      </dsp:nvSpPr>
      <dsp:spPr>
        <a:xfrm>
          <a:off x="5967604" y="2786094"/>
          <a:ext cx="736153" cy="572628"/>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EABA81D-D5AD-4CCF-A852-6F3F11A1D559}">
      <dsp:nvSpPr>
        <dsp:cNvPr id="0" name=""/>
        <dsp:cNvSpPr/>
      </dsp:nvSpPr>
      <dsp:spPr>
        <a:xfrm rot="5400000">
          <a:off x="3322069" y="4026500"/>
          <a:ext cx="601259" cy="68451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B8032DD4-144B-48B0-8F9A-F91A3A1B9A81}">
      <dsp:nvSpPr>
        <dsp:cNvPr id="0" name=""/>
        <dsp:cNvSpPr/>
      </dsp:nvSpPr>
      <dsp:spPr>
        <a:xfrm>
          <a:off x="3109786" y="3340065"/>
          <a:ext cx="1140995" cy="708484"/>
        </a:xfrm>
        <a:prstGeom prst="roundRect">
          <a:avLst>
            <a:gd name="adj" fmla="val 16670"/>
          </a:avLst>
        </a:prstGeom>
        <a:solidFill>
          <a:srgbClr val="FFC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latin typeface="Arial" panose="020B0604020202020204" pitchFamily="34" charset="0"/>
              <a:cs typeface="Arial" panose="020B0604020202020204" pitchFamily="34" charset="0"/>
            </a:rPr>
            <a:t>GPT CIRCULAR 1 OF 20/21</a:t>
          </a:r>
        </a:p>
      </dsp:txBody>
      <dsp:txXfrm>
        <a:off x="3144378" y="3374657"/>
        <a:ext cx="1071811" cy="639300"/>
      </dsp:txXfrm>
    </dsp:sp>
    <dsp:sp modelId="{C0DC7A0A-A092-47E8-91BF-FCEB811076A5}">
      <dsp:nvSpPr>
        <dsp:cNvPr id="0" name=""/>
        <dsp:cNvSpPr/>
      </dsp:nvSpPr>
      <dsp:spPr>
        <a:xfrm>
          <a:off x="7423815" y="3688081"/>
          <a:ext cx="736153" cy="572628"/>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endParaRPr lang="en-US" sz="900" kern="1200" dirty="0"/>
        </a:p>
      </dsp:txBody>
      <dsp:txXfrm>
        <a:off x="7423815" y="3688081"/>
        <a:ext cx="736153" cy="572628"/>
      </dsp:txXfrm>
    </dsp:sp>
    <dsp:sp modelId="{0C333111-C443-4F96-8631-FBC7B98D0AE6}">
      <dsp:nvSpPr>
        <dsp:cNvPr id="0" name=""/>
        <dsp:cNvSpPr/>
      </dsp:nvSpPr>
      <dsp:spPr>
        <a:xfrm>
          <a:off x="3936773" y="4298849"/>
          <a:ext cx="1012167" cy="708484"/>
        </a:xfrm>
        <a:prstGeom prst="roundRect">
          <a:avLst>
            <a:gd name="adj" fmla="val 16670"/>
          </a:avLst>
        </a:prstGeom>
        <a:solidFill>
          <a:srgbClr val="FFC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solidFill>
                <a:schemeClr val="bg1"/>
              </a:solidFill>
              <a:latin typeface="Arial" panose="020B0604020202020204" pitchFamily="34" charset="0"/>
              <a:cs typeface="Arial" panose="020B0604020202020204" pitchFamily="34" charset="0"/>
            </a:rPr>
            <a:t>GPT CIRCULAR 2 OF 20/21</a:t>
          </a:r>
        </a:p>
      </dsp:txBody>
      <dsp:txXfrm>
        <a:off x="3971365" y="4333441"/>
        <a:ext cx="942983" cy="6393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F8720-F01B-4DCA-B3DA-9A58DB6664BA}">
      <dsp:nvSpPr>
        <dsp:cNvPr id="0" name=""/>
        <dsp:cNvSpPr/>
      </dsp:nvSpPr>
      <dsp:spPr>
        <a:xfrm rot="5400000">
          <a:off x="964861" y="888273"/>
          <a:ext cx="780097" cy="888113"/>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9E157F5A-A08D-4DB7-93CC-21E09D7C54F4}">
      <dsp:nvSpPr>
        <dsp:cNvPr id="0" name=""/>
        <dsp:cNvSpPr/>
      </dsp:nvSpPr>
      <dsp:spPr>
        <a:xfrm>
          <a:off x="758182" y="23520"/>
          <a:ext cx="1313224" cy="919214"/>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latin typeface="Arial" panose="020B0604020202020204" pitchFamily="34" charset="0"/>
              <a:cs typeface="Arial" panose="020B0604020202020204" pitchFamily="34" charset="0"/>
            </a:rPr>
            <a:t>Circular </a:t>
          </a:r>
          <a:r>
            <a:rPr lang="en-US" sz="1200" kern="1200" dirty="0">
              <a:effectLst/>
              <a:latin typeface="Arial" panose="020B0604020202020204" pitchFamily="34" charset="0"/>
              <a:cs typeface="Arial" panose="020B0604020202020204" pitchFamily="34" charset="0"/>
            </a:rPr>
            <a:t>Tender Publication and Administration Operations During COVID-19 Pandemic</a:t>
          </a:r>
          <a:endParaRPr lang="en-US" sz="1200" kern="1200" dirty="0">
            <a:latin typeface="Arial" panose="020B0604020202020204" pitchFamily="34" charset="0"/>
            <a:cs typeface="Arial" panose="020B0604020202020204" pitchFamily="34" charset="0"/>
          </a:endParaRPr>
        </a:p>
      </dsp:txBody>
      <dsp:txXfrm>
        <a:off x="803062" y="68400"/>
        <a:ext cx="1223464" cy="829454"/>
      </dsp:txXfrm>
    </dsp:sp>
    <dsp:sp modelId="{F33C8599-D9BC-4F61-924C-3BFA63ECE8A7}">
      <dsp:nvSpPr>
        <dsp:cNvPr id="0" name=""/>
        <dsp:cNvSpPr/>
      </dsp:nvSpPr>
      <dsp:spPr>
        <a:xfrm>
          <a:off x="2071407" y="111188"/>
          <a:ext cx="955114" cy="74295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7E0E91-CC83-46D2-8242-8664D71F0A09}">
      <dsp:nvSpPr>
        <dsp:cNvPr id="0" name=""/>
        <dsp:cNvSpPr/>
      </dsp:nvSpPr>
      <dsp:spPr>
        <a:xfrm rot="5400000">
          <a:off x="2053664" y="1920855"/>
          <a:ext cx="780097" cy="888113"/>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D2A16DCB-7DE3-43F4-968E-CAB09CDE34D8}">
      <dsp:nvSpPr>
        <dsp:cNvPr id="0" name=""/>
        <dsp:cNvSpPr/>
      </dsp:nvSpPr>
      <dsp:spPr>
        <a:xfrm>
          <a:off x="1846985" y="1056101"/>
          <a:ext cx="1313224" cy="919214"/>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white"/>
              </a:solidFill>
              <a:latin typeface="Arial" panose="020B0604020202020204" pitchFamily="34" charset="0"/>
              <a:ea typeface="+mn-ea"/>
              <a:cs typeface="Arial" panose="020B0604020202020204" pitchFamily="34" charset="0"/>
            </a:rPr>
            <a:t>2nd Amendment to NT Instruction Note No. 05 of 2020/21 </a:t>
          </a:r>
        </a:p>
      </dsp:txBody>
      <dsp:txXfrm>
        <a:off x="1891865" y="1100981"/>
        <a:ext cx="1223464" cy="829454"/>
      </dsp:txXfrm>
    </dsp:sp>
    <dsp:sp modelId="{1030D037-787D-46A5-BCFA-CA3D7916A3C6}">
      <dsp:nvSpPr>
        <dsp:cNvPr id="0" name=""/>
        <dsp:cNvSpPr/>
      </dsp:nvSpPr>
      <dsp:spPr>
        <a:xfrm>
          <a:off x="3160210" y="1143769"/>
          <a:ext cx="955114" cy="74295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03EC8A4-8849-4850-8704-BF4019E367AD}">
      <dsp:nvSpPr>
        <dsp:cNvPr id="0" name=""/>
        <dsp:cNvSpPr/>
      </dsp:nvSpPr>
      <dsp:spPr>
        <a:xfrm rot="5400000">
          <a:off x="3142467" y="2953437"/>
          <a:ext cx="780097" cy="888113"/>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29A0D5FB-CB89-4D5C-B2E3-658A0F4ABB0E}">
      <dsp:nvSpPr>
        <dsp:cNvPr id="0" name=""/>
        <dsp:cNvSpPr/>
      </dsp:nvSpPr>
      <dsp:spPr>
        <a:xfrm>
          <a:off x="2935789" y="2088683"/>
          <a:ext cx="1313224" cy="919214"/>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white"/>
              </a:solidFill>
              <a:latin typeface="Arial" panose="020B0604020202020204" pitchFamily="34" charset="0"/>
              <a:ea typeface="+mn-ea"/>
              <a:cs typeface="Arial" panose="020B0604020202020204" pitchFamily="34" charset="0"/>
            </a:rPr>
            <a:t>Letter </a:t>
          </a:r>
        </a:p>
        <a:p>
          <a:pPr marL="0" lvl="0" indent="0" algn="ctr" defTabSz="533400">
            <a:lnSpc>
              <a:spcPct val="90000"/>
            </a:lnSpc>
            <a:spcBef>
              <a:spcPct val="0"/>
            </a:spcBef>
            <a:spcAft>
              <a:spcPct val="35000"/>
            </a:spcAft>
            <a:buNone/>
          </a:pPr>
          <a:r>
            <a:rPr lang="en-US" sz="1200" kern="1200" dirty="0">
              <a:solidFill>
                <a:prstClr val="white"/>
              </a:solidFill>
              <a:latin typeface="Arial" panose="020B0604020202020204" pitchFamily="34" charset="0"/>
              <a:ea typeface="+mn-ea"/>
              <a:cs typeface="Arial" panose="020B0604020202020204" pitchFamily="34" charset="0"/>
            </a:rPr>
            <a:t>(</a:t>
          </a:r>
          <a:r>
            <a:rPr lang="en-US" sz="1200" kern="1200" dirty="0" err="1">
              <a:solidFill>
                <a:prstClr val="white"/>
              </a:solidFill>
              <a:latin typeface="Arial" panose="020B0604020202020204" pitchFamily="34" charset="0"/>
              <a:ea typeface="+mn-ea"/>
              <a:cs typeface="Arial" panose="020B0604020202020204" pitchFamily="34" charset="0"/>
            </a:rPr>
            <a:t>GPG</a:t>
          </a:r>
          <a:r>
            <a:rPr lang="en-US" sz="1200" kern="1200" dirty="0">
              <a:solidFill>
                <a:prstClr val="white"/>
              </a:solidFill>
              <a:latin typeface="Arial" panose="020B0604020202020204" pitchFamily="34" charset="0"/>
              <a:ea typeface="+mn-ea"/>
              <a:cs typeface="Arial" panose="020B0604020202020204" pitchFamily="34" charset="0"/>
            </a:rPr>
            <a:t> Departments and </a:t>
          </a:r>
          <a:r>
            <a:rPr lang="en-US" sz="1200" kern="1200" dirty="0" err="1">
              <a:solidFill>
                <a:prstClr val="white"/>
              </a:solidFill>
              <a:latin typeface="Arial" panose="020B0604020202020204" pitchFamily="34" charset="0"/>
              <a:ea typeface="+mn-ea"/>
              <a:cs typeface="Arial" panose="020B0604020202020204" pitchFamily="34" charset="0"/>
            </a:rPr>
            <a:t>GPG</a:t>
          </a:r>
          <a:r>
            <a:rPr lang="en-US" sz="1200" kern="1200" dirty="0">
              <a:solidFill>
                <a:prstClr val="white"/>
              </a:solidFill>
              <a:latin typeface="Arial" panose="020B0604020202020204" pitchFamily="34" charset="0"/>
              <a:ea typeface="+mn-ea"/>
              <a:cs typeface="Arial" panose="020B0604020202020204" pitchFamily="34" charset="0"/>
            </a:rPr>
            <a:t> Entities)</a:t>
          </a:r>
        </a:p>
      </dsp:txBody>
      <dsp:txXfrm>
        <a:off x="2980669" y="2133563"/>
        <a:ext cx="1223464" cy="829454"/>
      </dsp:txXfrm>
    </dsp:sp>
    <dsp:sp modelId="{E1812CFB-2EF1-4D3F-8EDB-95A29CAC4D25}">
      <dsp:nvSpPr>
        <dsp:cNvPr id="0" name=""/>
        <dsp:cNvSpPr/>
      </dsp:nvSpPr>
      <dsp:spPr>
        <a:xfrm>
          <a:off x="4249014" y="2176351"/>
          <a:ext cx="955114" cy="74295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645D427-7B41-49EF-B842-FE0F6E674C3B}">
      <dsp:nvSpPr>
        <dsp:cNvPr id="0" name=""/>
        <dsp:cNvSpPr/>
      </dsp:nvSpPr>
      <dsp:spPr>
        <a:xfrm>
          <a:off x="4024592" y="3121264"/>
          <a:ext cx="1313224" cy="919214"/>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solidFill>
                <a:prstClr val="white"/>
              </a:solidFill>
              <a:latin typeface="Arial" panose="020B0604020202020204" pitchFamily="34" charset="0"/>
              <a:ea typeface="+mn-ea"/>
              <a:cs typeface="Arial" panose="020B0604020202020204" pitchFamily="34" charset="0"/>
            </a:rPr>
            <a:t>SCM</a:t>
          </a:r>
          <a:r>
            <a:rPr lang="en-US" sz="1200" kern="1200" dirty="0">
              <a:solidFill>
                <a:prstClr val="white"/>
              </a:solidFill>
              <a:latin typeface="Arial" panose="020B0604020202020204" pitchFamily="34" charset="0"/>
              <a:ea typeface="+mn-ea"/>
              <a:cs typeface="Arial" panose="020B0604020202020204" pitchFamily="34" charset="0"/>
            </a:rPr>
            <a:t> Instruction note 11 of 2020/2021</a:t>
          </a:r>
        </a:p>
      </dsp:txBody>
      <dsp:txXfrm>
        <a:off x="4069472" y="3166144"/>
        <a:ext cx="1223464" cy="8294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26C2FBD-EA1F-450A-B0BE-E7C11F43B9A4}" type="datetimeFigureOut">
              <a:rPr lang="en-US" smtClean="0"/>
              <a:t>8/17/2021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0289FBF-1984-444F-8456-DFE803A8B97C}" type="slidenum">
              <a:rPr lang="en-US" smtClean="0"/>
              <a:t>‹#›</a:t>
            </a:fld>
            <a:endParaRPr lang="en-US"/>
          </a:p>
        </p:txBody>
      </p:sp>
    </p:spTree>
    <p:extLst>
      <p:ext uri="{BB962C8B-B14F-4D97-AF65-F5344CB8AC3E}">
        <p14:creationId xmlns:p14="http://schemas.microsoft.com/office/powerpoint/2010/main" val="3600871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8AC228-7A4D-444C-B4DB-C8C4FEF58CE8}"/>
              </a:ext>
            </a:extLst>
          </p:cNvPr>
          <p:cNvSpPr>
            <a:spLocks noGrp="1"/>
          </p:cNvSpPr>
          <p:nvPr>
            <p:ph type="dt" sz="half" idx="10"/>
          </p:nvPr>
        </p:nvSpPr>
        <p:spPr/>
        <p:txBody>
          <a:bodyPr/>
          <a:lstStyle/>
          <a:p>
            <a:fld id="{84FFC546-810E-4CAE-A490-A58DEE8A34EE}" type="datetime1">
              <a:rPr lang="en-US" smtClean="0"/>
              <a:t>8/17/2021</a:t>
            </a:fld>
            <a:endParaRPr lang="en-US"/>
          </a:p>
        </p:txBody>
      </p:sp>
      <p:sp>
        <p:nvSpPr>
          <p:cNvPr id="5" name="Footer Placeholder 4">
            <a:extLst>
              <a:ext uri="{FF2B5EF4-FFF2-40B4-BE49-F238E27FC236}">
                <a16:creationId xmlns:a16="http://schemas.microsoft.com/office/drawing/2014/main" id="{9A2296C4-46E2-0249-8326-A17EF63D7A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D3E94-F3B7-9142-985F-1C9BC8C8B2C0}"/>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298376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40DD-B301-CE47-8EBA-F1968330B8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36CC58-A0C6-1D49-AF4F-FA15B02A69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36E7D5-7962-9943-9C51-8DEE3898596F}"/>
              </a:ext>
            </a:extLst>
          </p:cNvPr>
          <p:cNvSpPr>
            <a:spLocks noGrp="1"/>
          </p:cNvSpPr>
          <p:nvPr>
            <p:ph type="dt" sz="half" idx="10"/>
          </p:nvPr>
        </p:nvSpPr>
        <p:spPr/>
        <p:txBody>
          <a:bodyPr/>
          <a:lstStyle/>
          <a:p>
            <a:fld id="{72D46984-4882-4D2D-B617-21D720423AA0}" type="datetime1">
              <a:rPr lang="en-US" smtClean="0"/>
              <a:t>8/17/2021</a:t>
            </a:fld>
            <a:endParaRPr lang="en-US"/>
          </a:p>
        </p:txBody>
      </p:sp>
      <p:sp>
        <p:nvSpPr>
          <p:cNvPr id="5" name="Footer Placeholder 4">
            <a:extLst>
              <a:ext uri="{FF2B5EF4-FFF2-40B4-BE49-F238E27FC236}">
                <a16:creationId xmlns:a16="http://schemas.microsoft.com/office/drawing/2014/main" id="{072FFB0C-1476-E144-A21F-257C13005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4D7F3-91CE-094B-9245-32A82FE66840}"/>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204430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3E9BE9-E661-9C44-A08F-6E8D10ED92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A2B67C-8A2E-9C41-9C83-C257E7253F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75CA7-BB76-9D47-83FF-28D883B909B4}"/>
              </a:ext>
            </a:extLst>
          </p:cNvPr>
          <p:cNvSpPr>
            <a:spLocks noGrp="1"/>
          </p:cNvSpPr>
          <p:nvPr>
            <p:ph type="dt" sz="half" idx="10"/>
          </p:nvPr>
        </p:nvSpPr>
        <p:spPr/>
        <p:txBody>
          <a:bodyPr/>
          <a:lstStyle/>
          <a:p>
            <a:fld id="{4F9FF47F-8F3B-4317-BE61-12E43FA8C082}" type="datetime1">
              <a:rPr lang="en-US" smtClean="0"/>
              <a:t>8/17/2021</a:t>
            </a:fld>
            <a:endParaRPr lang="en-US"/>
          </a:p>
        </p:txBody>
      </p:sp>
      <p:sp>
        <p:nvSpPr>
          <p:cNvPr id="5" name="Footer Placeholder 4">
            <a:extLst>
              <a:ext uri="{FF2B5EF4-FFF2-40B4-BE49-F238E27FC236}">
                <a16:creationId xmlns:a16="http://schemas.microsoft.com/office/drawing/2014/main" id="{7FE8CC69-2B58-A54A-9FD7-C51C0C50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0B03F-3F45-9942-8CEC-4BB7C2CB01C3}"/>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579164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7"/>
            <a:ext cx="10585327" cy="4735285"/>
          </a:xfrm>
        </p:spPr>
        <p:txBody>
          <a:bodyPr anchor="ctr">
            <a:normAutofit/>
          </a:bodyPr>
          <a:lstStyle>
            <a:lvl1pPr marL="0" indent="0" algn="ctr">
              <a:buNone/>
              <a:defRPr sz="24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6" name="Slide Number Placeholder 5">
            <a:extLst>
              <a:ext uri="{FF2B5EF4-FFF2-40B4-BE49-F238E27FC236}">
                <a16:creationId xmlns:a16="http://schemas.microsoft.com/office/drawing/2014/main" id="{F243C567-B1DB-4F4C-8A16-8F8DF5E66D80}"/>
              </a:ext>
            </a:extLst>
          </p:cNvPr>
          <p:cNvSpPr txBox="1">
            <a:spLocks/>
          </p:cNvSpPr>
          <p:nvPr userDrawn="1"/>
        </p:nvSpPr>
        <p:spPr>
          <a:xfrm>
            <a:off x="6079076" y="471429"/>
            <a:ext cx="606749" cy="365125"/>
          </a:xfrm>
          <a:prstGeom prst="rect">
            <a:avLst/>
          </a:prstGeom>
        </p:spPr>
        <p:txBody>
          <a:bodyPr/>
          <a:lstStyle>
            <a:defPPr>
              <a:defRPr lang="en-US"/>
            </a:defPPr>
            <a:lvl1pPr marL="0" algn="l" defTabSz="457200" rtl="0" eaLnBrk="1" latinLnBrk="0" hangingPunct="1">
              <a:defRPr sz="1400" b="0" i="0" kern="1200">
                <a:solidFill>
                  <a:schemeClr val="tx1"/>
                </a:solidFill>
                <a:latin typeface="Calibri" panose="020F050202020403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3862CD-2CE4-D846-9F15-15300DCE1BBC}" type="slidenum">
              <a:rPr lang="en-US" sz="1050" smtClean="0"/>
              <a:pPr/>
              <a:t>‹#›</a:t>
            </a:fld>
            <a:endParaRPr lang="en-US" sz="1050" dirty="0"/>
          </a:p>
        </p:txBody>
      </p:sp>
      <p:sp>
        <p:nvSpPr>
          <p:cNvPr id="7" name="Rectangle 6"/>
          <p:cNvSpPr/>
          <p:nvPr userDrawn="1"/>
        </p:nvSpPr>
        <p:spPr>
          <a:xfrm>
            <a:off x="0" y="1087398"/>
            <a:ext cx="12192000" cy="488663"/>
          </a:xfrm>
          <a:prstGeom prst="rect">
            <a:avLst/>
          </a:prstGeom>
          <a:solidFill>
            <a:srgbClr val="005AA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ZA" sz="135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7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79E92-3FDF-A240-B6CE-70E6265305DD}"/>
              </a:ext>
            </a:extLst>
          </p:cNvPr>
          <p:cNvSpPr>
            <a:spLocks noGrp="1"/>
          </p:cNvSpPr>
          <p:nvPr>
            <p:ph type="dt" sz="half" idx="10"/>
          </p:nvPr>
        </p:nvSpPr>
        <p:spPr/>
        <p:txBody>
          <a:bodyPr/>
          <a:lstStyle/>
          <a:p>
            <a:fld id="{A180019A-F455-4792-8271-7377E41C57B1}" type="datetime1">
              <a:rPr lang="en-US" smtClean="0"/>
              <a:t>8/17/2021</a:t>
            </a:fld>
            <a:endParaRPr lang="en-US"/>
          </a:p>
        </p:txBody>
      </p:sp>
      <p:sp>
        <p:nvSpPr>
          <p:cNvPr id="5" name="Footer Placeholder 4">
            <a:extLst>
              <a:ext uri="{FF2B5EF4-FFF2-40B4-BE49-F238E27FC236}">
                <a16:creationId xmlns:a16="http://schemas.microsoft.com/office/drawing/2014/main" id="{A3071710-2810-9D43-87D5-A169F601A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E31593-6630-AB46-A8DA-AF59781E34D6}"/>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391440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06F0-B307-9C4F-8BBD-347F997A28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036F73-99FF-B04A-8A26-482AA3BB2E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FB28FF-E219-364C-858F-612F98B88939}"/>
              </a:ext>
            </a:extLst>
          </p:cNvPr>
          <p:cNvSpPr>
            <a:spLocks noGrp="1"/>
          </p:cNvSpPr>
          <p:nvPr>
            <p:ph type="dt" sz="half" idx="10"/>
          </p:nvPr>
        </p:nvSpPr>
        <p:spPr/>
        <p:txBody>
          <a:bodyPr/>
          <a:lstStyle/>
          <a:p>
            <a:fld id="{3C9388EB-59D5-4B6A-B495-7D7766A17135}" type="datetime1">
              <a:rPr lang="en-US" smtClean="0"/>
              <a:t>8/17/2021</a:t>
            </a:fld>
            <a:endParaRPr lang="en-US"/>
          </a:p>
        </p:txBody>
      </p:sp>
      <p:sp>
        <p:nvSpPr>
          <p:cNvPr id="5" name="Footer Placeholder 4">
            <a:extLst>
              <a:ext uri="{FF2B5EF4-FFF2-40B4-BE49-F238E27FC236}">
                <a16:creationId xmlns:a16="http://schemas.microsoft.com/office/drawing/2014/main" id="{EB7E407B-025D-B547-A7DF-1DE211CE1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05565-D9C1-A44E-A8B7-EF35B573F856}"/>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354420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4AA1-7BEB-3449-A88C-5860C94C4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6042E4-655F-B446-BC2D-8471BFD8FB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F4B82B-4F3B-7D46-90A6-84D18C62BF1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0E3CB9-E9BA-9F42-93A8-D17955065B6E}"/>
              </a:ext>
            </a:extLst>
          </p:cNvPr>
          <p:cNvSpPr>
            <a:spLocks noGrp="1"/>
          </p:cNvSpPr>
          <p:nvPr>
            <p:ph type="dt" sz="half" idx="10"/>
          </p:nvPr>
        </p:nvSpPr>
        <p:spPr/>
        <p:txBody>
          <a:bodyPr/>
          <a:lstStyle/>
          <a:p>
            <a:fld id="{2703AF1B-545B-4923-BE3B-77255C27F36A}" type="datetime1">
              <a:rPr lang="en-US" smtClean="0"/>
              <a:t>8/17/2021</a:t>
            </a:fld>
            <a:endParaRPr lang="en-US"/>
          </a:p>
        </p:txBody>
      </p:sp>
      <p:sp>
        <p:nvSpPr>
          <p:cNvPr id="6" name="Footer Placeholder 5">
            <a:extLst>
              <a:ext uri="{FF2B5EF4-FFF2-40B4-BE49-F238E27FC236}">
                <a16:creationId xmlns:a16="http://schemas.microsoft.com/office/drawing/2014/main" id="{B0F98063-1220-F04D-B7AC-6AF00BC8A9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5CDCBF-A87F-3447-B383-1CF04308C638}"/>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336906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A6B9-1CD8-B74C-B440-1E35354426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6C2597-EA4A-314F-A04F-5329B1EED2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174A36-EBEB-4346-B050-58ECEB04C9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85912A-64A9-6740-A984-DAAFED9DB0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AFB61E-57EA-3B4F-89CC-548D05913B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92DFC3-7BA8-5144-81C6-BB942C6767F7}"/>
              </a:ext>
            </a:extLst>
          </p:cNvPr>
          <p:cNvSpPr>
            <a:spLocks noGrp="1"/>
          </p:cNvSpPr>
          <p:nvPr>
            <p:ph type="dt" sz="half" idx="10"/>
          </p:nvPr>
        </p:nvSpPr>
        <p:spPr/>
        <p:txBody>
          <a:bodyPr/>
          <a:lstStyle/>
          <a:p>
            <a:fld id="{905A8A2F-D3E0-4278-8215-8116F0D9F354}" type="datetime1">
              <a:rPr lang="en-US" smtClean="0"/>
              <a:t>8/17/2021</a:t>
            </a:fld>
            <a:endParaRPr lang="en-US"/>
          </a:p>
        </p:txBody>
      </p:sp>
      <p:sp>
        <p:nvSpPr>
          <p:cNvPr id="8" name="Footer Placeholder 7">
            <a:extLst>
              <a:ext uri="{FF2B5EF4-FFF2-40B4-BE49-F238E27FC236}">
                <a16:creationId xmlns:a16="http://schemas.microsoft.com/office/drawing/2014/main" id="{020D7DF1-662A-5840-B104-EED1A5D04F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56DF1A-7318-304C-AD25-AE777CB607D2}"/>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409602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C41D-AC01-C445-A198-59F66105BE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029B8-1DF3-054D-995C-8EF72D5E0BBA}"/>
              </a:ext>
            </a:extLst>
          </p:cNvPr>
          <p:cNvSpPr>
            <a:spLocks noGrp="1"/>
          </p:cNvSpPr>
          <p:nvPr>
            <p:ph type="dt" sz="half" idx="10"/>
          </p:nvPr>
        </p:nvSpPr>
        <p:spPr/>
        <p:txBody>
          <a:bodyPr/>
          <a:lstStyle/>
          <a:p>
            <a:fld id="{B780F7C1-ECB0-428F-AA0B-EA42F71F1FEC}" type="datetime1">
              <a:rPr lang="en-US" smtClean="0"/>
              <a:t>8/17/2021</a:t>
            </a:fld>
            <a:endParaRPr lang="en-US"/>
          </a:p>
        </p:txBody>
      </p:sp>
      <p:sp>
        <p:nvSpPr>
          <p:cNvPr id="4" name="Footer Placeholder 3">
            <a:extLst>
              <a:ext uri="{FF2B5EF4-FFF2-40B4-BE49-F238E27FC236}">
                <a16:creationId xmlns:a16="http://schemas.microsoft.com/office/drawing/2014/main" id="{33C4D052-59AE-0342-BF9E-15C92025EF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3C3EBE-99DB-7B41-9B2F-DF7F6F713DA6}"/>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94154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B44514-69C8-1949-BD14-DA2B51E338C4}"/>
              </a:ext>
            </a:extLst>
          </p:cNvPr>
          <p:cNvSpPr>
            <a:spLocks noGrp="1"/>
          </p:cNvSpPr>
          <p:nvPr>
            <p:ph type="dt" sz="half" idx="10"/>
          </p:nvPr>
        </p:nvSpPr>
        <p:spPr/>
        <p:txBody>
          <a:bodyPr/>
          <a:lstStyle/>
          <a:p>
            <a:fld id="{2D7D7A28-21FB-4D79-AC0A-7D62A75D41FF}" type="datetime1">
              <a:rPr lang="en-US" smtClean="0"/>
              <a:t>8/17/2021</a:t>
            </a:fld>
            <a:endParaRPr lang="en-US"/>
          </a:p>
        </p:txBody>
      </p:sp>
      <p:sp>
        <p:nvSpPr>
          <p:cNvPr id="3" name="Footer Placeholder 2">
            <a:extLst>
              <a:ext uri="{FF2B5EF4-FFF2-40B4-BE49-F238E27FC236}">
                <a16:creationId xmlns:a16="http://schemas.microsoft.com/office/drawing/2014/main" id="{CA322A42-9D9A-7F42-B4C5-DB13A8E4AD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9DFB4F-58B2-E347-A756-CD5720AEA04E}"/>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178193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F4F57-8F76-8142-9860-9125675207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D233FE-862A-CC42-A993-A6D75B88A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C4CA7-E2CE-304C-9476-1D8CB617C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B6B9B7-3721-B04A-895E-7056BCC6DF83}"/>
              </a:ext>
            </a:extLst>
          </p:cNvPr>
          <p:cNvSpPr>
            <a:spLocks noGrp="1"/>
          </p:cNvSpPr>
          <p:nvPr>
            <p:ph type="dt" sz="half" idx="10"/>
          </p:nvPr>
        </p:nvSpPr>
        <p:spPr/>
        <p:txBody>
          <a:bodyPr/>
          <a:lstStyle/>
          <a:p>
            <a:fld id="{570B34A5-0D3A-4EB2-9468-7E21AFC29896}" type="datetime1">
              <a:rPr lang="en-US" smtClean="0"/>
              <a:t>8/17/2021</a:t>
            </a:fld>
            <a:endParaRPr lang="en-US"/>
          </a:p>
        </p:txBody>
      </p:sp>
      <p:sp>
        <p:nvSpPr>
          <p:cNvPr id="6" name="Footer Placeholder 5">
            <a:extLst>
              <a:ext uri="{FF2B5EF4-FFF2-40B4-BE49-F238E27FC236}">
                <a16:creationId xmlns:a16="http://schemas.microsoft.com/office/drawing/2014/main" id="{7273E616-F77B-6B45-BEFB-56A880816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E5F501-FE20-BF44-9734-F9C22C235DE3}"/>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389006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CB5C-10CE-0B4A-8187-5AC4A7DAE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BADF69-BAF3-0642-9AD0-A2501E8EBB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9765372-C29A-9E4F-A3FA-89BE60828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9AF9B6-148F-9A4E-8E96-9EE109396E49}"/>
              </a:ext>
            </a:extLst>
          </p:cNvPr>
          <p:cNvSpPr>
            <a:spLocks noGrp="1"/>
          </p:cNvSpPr>
          <p:nvPr>
            <p:ph type="dt" sz="half" idx="10"/>
          </p:nvPr>
        </p:nvSpPr>
        <p:spPr/>
        <p:txBody>
          <a:bodyPr/>
          <a:lstStyle/>
          <a:p>
            <a:fld id="{82F51AB9-1467-4ACD-8259-06AFB0E430A3}" type="datetime1">
              <a:rPr lang="en-US" smtClean="0"/>
              <a:t>8/17/2021</a:t>
            </a:fld>
            <a:endParaRPr lang="en-US"/>
          </a:p>
        </p:txBody>
      </p:sp>
      <p:sp>
        <p:nvSpPr>
          <p:cNvPr id="6" name="Footer Placeholder 5">
            <a:extLst>
              <a:ext uri="{FF2B5EF4-FFF2-40B4-BE49-F238E27FC236}">
                <a16:creationId xmlns:a16="http://schemas.microsoft.com/office/drawing/2014/main" id="{7ABFEBB7-D2DC-B243-B20F-DB10DE2547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51723-A71D-CF41-9B04-729288AF03BF}"/>
              </a:ext>
            </a:extLst>
          </p:cNvPr>
          <p:cNvSpPr>
            <a:spLocks noGrp="1"/>
          </p:cNvSpPr>
          <p:nvPr>
            <p:ph type="sldNum" sz="quarter" idx="12"/>
          </p:nvPr>
        </p:nvSpPr>
        <p:spPr/>
        <p:txBody>
          <a:bodyPr/>
          <a:lstStyle/>
          <a:p>
            <a:fld id="{22F75B58-574D-2C4D-B57C-2E4EC4916D89}" type="slidenum">
              <a:rPr lang="en-US" smtClean="0"/>
              <a:t>‹#›</a:t>
            </a:fld>
            <a:endParaRPr lang="en-US"/>
          </a:p>
        </p:txBody>
      </p:sp>
    </p:spTree>
    <p:extLst>
      <p:ext uri="{BB962C8B-B14F-4D97-AF65-F5344CB8AC3E}">
        <p14:creationId xmlns:p14="http://schemas.microsoft.com/office/powerpoint/2010/main" val="27697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18450-D14F-AA4B-B7ED-60AF89AF83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7AAC6-7966-4457-8144-9238AA7BF19E}" type="datetime1">
              <a:rPr lang="en-US" smtClean="0"/>
              <a:t>8/17/2021</a:t>
            </a:fld>
            <a:endParaRPr lang="en-US"/>
          </a:p>
        </p:txBody>
      </p:sp>
      <p:sp>
        <p:nvSpPr>
          <p:cNvPr id="5" name="Footer Placeholder 4">
            <a:extLst>
              <a:ext uri="{FF2B5EF4-FFF2-40B4-BE49-F238E27FC236}">
                <a16:creationId xmlns:a16="http://schemas.microsoft.com/office/drawing/2014/main" id="{1A61A729-5833-3C48-AD8A-FBA934893F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139953-471C-D545-9C3C-AA30F07052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75B58-574D-2C4D-B57C-2E4EC4916D89}" type="slidenum">
              <a:rPr lang="en-US" smtClean="0"/>
              <a:t>‹#›</a:t>
            </a:fld>
            <a:endParaRPr lang="en-US"/>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image" Target="../media/image6.png"/><Relationship Id="rId5" Type="http://schemas.openxmlformats.org/officeDocument/2006/relationships/diagramQuickStyle" Target="../diagrams/quickStyle6.xml"/><Relationship Id="rId10" Type="http://schemas.openxmlformats.org/officeDocument/2006/relationships/image" Target="../media/image5.png"/><Relationship Id="rId4" Type="http://schemas.openxmlformats.org/officeDocument/2006/relationships/diagramLayout" Target="../diagrams/layout6.xml"/><Relationship Id="rId9"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287676" y="31206"/>
            <a:ext cx="11188558" cy="1934345"/>
          </a:xfrm>
        </p:spPr>
        <p:txBody>
          <a:bodyPr>
            <a:normAutofit/>
          </a:bodyPr>
          <a:lstStyle/>
          <a:p>
            <a:pPr>
              <a:defRPr/>
            </a:pPr>
            <a:r>
              <a:rPr lang="en-US" sz="4000" b="1" kern="0" dirty="0">
                <a:solidFill>
                  <a:schemeClr val="bg1"/>
                </a:solidFill>
                <a:latin typeface="Arial" panose="020B0604020202020204" pitchFamily="34" charset="0"/>
                <a:cs typeface="Arial" panose="020B0604020202020204" pitchFamily="34" charset="0"/>
                <a:sym typeface="Exo"/>
              </a:rPr>
              <a:t>DEPARTMENT OF </a:t>
            </a:r>
            <a:r>
              <a:rPr lang="en-US" sz="4000" b="1" kern="0" dirty="0">
                <a:solidFill>
                  <a:schemeClr val="bg1"/>
                </a:solidFill>
                <a:latin typeface="Arial" panose="020B0604020202020204" pitchFamily="34" charset="0"/>
                <a:cs typeface="Arial" panose="020B0604020202020204" pitchFamily="34" charset="0"/>
                <a:sym typeface="Arial"/>
              </a:rPr>
              <a:t>URBAN PLANNING, COOPERATIVE GOVERNANCE AND TRADITIONAL AFFAIRS</a:t>
            </a:r>
            <a:endParaRPr lang="en-US" sz="4000" kern="0" dirty="0">
              <a:solidFill>
                <a:schemeClr val="bg1"/>
              </a:solidFill>
              <a:latin typeface="Arial" panose="020B0604020202020204" pitchFamily="34" charset="0"/>
              <a:ea typeface="Exo"/>
              <a:cs typeface="Arial" panose="020B0604020202020204" pitchFamily="34" charset="0"/>
              <a:sym typeface="Exo"/>
            </a:endParaRPr>
          </a:p>
        </p:txBody>
      </p:sp>
      <p:sp>
        <p:nvSpPr>
          <p:cNvPr id="3" name="Subtitle 2">
            <a:extLst>
              <a:ext uri="{FF2B5EF4-FFF2-40B4-BE49-F238E27FC236}">
                <a16:creationId xmlns:a16="http://schemas.microsoft.com/office/drawing/2014/main" id="{D0C774AC-01B6-654B-896A-6F5992115CC0}"/>
              </a:ext>
            </a:extLst>
          </p:cNvPr>
          <p:cNvSpPr>
            <a:spLocks noGrp="1"/>
          </p:cNvSpPr>
          <p:nvPr>
            <p:ph type="subTitle" idx="1"/>
          </p:nvPr>
        </p:nvSpPr>
        <p:spPr>
          <a:xfrm>
            <a:off x="1524000" y="2151527"/>
            <a:ext cx="9144000" cy="2141502"/>
          </a:xfrm>
          <a:ln>
            <a:solidFill>
              <a:schemeClr val="bg1"/>
            </a:solidFill>
          </a:ln>
        </p:spPr>
        <p:txBody>
          <a:bodyPr>
            <a:noAutofit/>
          </a:bodyPr>
          <a:lstStyle/>
          <a:p>
            <a:r>
              <a:rPr lang="en-US" altLang="en-US" sz="2000" b="1" dirty="0">
                <a:solidFill>
                  <a:schemeClr val="accent4">
                    <a:lumMod val="60000"/>
                    <a:lumOff val="40000"/>
                  </a:schemeClr>
                </a:solidFill>
                <a:latin typeface="Arial" panose="020B0604020202020204" pitchFamily="34" charset="0"/>
                <a:cs typeface="Arial" panose="020B0604020202020204" pitchFamily="34" charset="0"/>
                <a:sym typeface="Exo" charset="0"/>
              </a:rPr>
              <a:t>PORTFOLIO COMMITTEE ON CoGTA:</a:t>
            </a:r>
          </a:p>
          <a:p>
            <a:r>
              <a:rPr lang="en-US" altLang="en-US" sz="2000" b="1" dirty="0">
                <a:solidFill>
                  <a:schemeClr val="bg1"/>
                </a:solidFill>
                <a:latin typeface="Arial" panose="020B0604020202020204" pitchFamily="34" charset="0"/>
                <a:cs typeface="Arial" panose="020B0604020202020204" pitchFamily="34" charset="0"/>
                <a:sym typeface="Exo" charset="0"/>
              </a:rPr>
              <a:t>AUDITOR-GENERAL’S SPECIAL REPORT ON COVID-19 EXPENDITURE</a:t>
            </a:r>
          </a:p>
          <a:p>
            <a:r>
              <a:rPr lang="en-US" altLang="en-US" sz="2000" b="1" dirty="0">
                <a:solidFill>
                  <a:schemeClr val="bg1"/>
                </a:solidFill>
                <a:latin typeface="Arial" panose="020B0604020202020204" pitchFamily="34" charset="0"/>
                <a:cs typeface="Arial" panose="020B0604020202020204" pitchFamily="34" charset="0"/>
                <a:sym typeface="Exo" charset="0"/>
              </a:rPr>
              <a:t>AND</a:t>
            </a:r>
          </a:p>
          <a:p>
            <a:r>
              <a:rPr lang="en-US" sz="2000" b="1" dirty="0">
                <a:solidFill>
                  <a:schemeClr val="bg1"/>
                </a:solidFill>
                <a:latin typeface="Arial" panose="020B0604020202020204" pitchFamily="34" charset="0"/>
                <a:cs typeface="Arial" panose="020B0604020202020204" pitchFamily="34" charset="0"/>
              </a:rPr>
              <a:t>SUPPORT TO THE PROVINCIAL DEPARTMENTS AND ENTITIES DURING – COVID-19 PANDEMIC.</a:t>
            </a:r>
          </a:p>
          <a:p>
            <a:endParaRPr lang="en-US" altLang="en-US" sz="2000" b="1" dirty="0">
              <a:solidFill>
                <a:srgbClr val="FFC000"/>
              </a:solidFill>
              <a:latin typeface="Arial" panose="020B0604020202020204" pitchFamily="34" charset="0"/>
              <a:cs typeface="Arial" panose="020B0604020202020204" pitchFamily="34" charset="0"/>
              <a:sym typeface="Exo" charset="0"/>
            </a:endParaRPr>
          </a:p>
          <a:p>
            <a:r>
              <a:rPr lang="en-US" altLang="en-US" sz="2000" b="1" dirty="0">
                <a:solidFill>
                  <a:schemeClr val="bg1"/>
                </a:solidFill>
                <a:latin typeface="Arial" panose="020B0604020202020204" pitchFamily="34" charset="0"/>
                <a:cs typeface="Arial" panose="020B0604020202020204" pitchFamily="34" charset="0"/>
                <a:sym typeface="Exo" charset="0"/>
              </a:rPr>
              <a:t>16 August 2021</a:t>
            </a:r>
          </a:p>
        </p:txBody>
      </p:sp>
    </p:spTree>
    <p:extLst>
      <p:ext uri="{BB962C8B-B14F-4D97-AF65-F5344CB8AC3E}">
        <p14:creationId xmlns:p14="http://schemas.microsoft.com/office/powerpoint/2010/main" val="404711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700" b="1" dirty="0">
                <a:solidFill>
                  <a:schemeClr val="bg1"/>
                </a:solidFill>
                <a:latin typeface="Arial" panose="020B0604020202020204" pitchFamily="34" charset="0"/>
                <a:cs typeface="Arial" panose="020B0604020202020204" pitchFamily="34" charset="0"/>
              </a:rPr>
              <a:t>CITY OF JOHANNESBURG METROPOLITAN MUNICIPALITY</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85499165"/>
              </p:ext>
            </p:extLst>
          </p:nvPr>
        </p:nvGraphicFramePr>
        <p:xfrm>
          <a:off x="1440731" y="1665774"/>
          <a:ext cx="10528662" cy="5134270"/>
        </p:xfrm>
        <a:graphic>
          <a:graphicData uri="http://schemas.openxmlformats.org/drawingml/2006/table">
            <a:tbl>
              <a:tblPr/>
              <a:tblGrid>
                <a:gridCol w="1789612">
                  <a:extLst>
                    <a:ext uri="{9D8B030D-6E8A-4147-A177-3AD203B41FA5}">
                      <a16:colId xmlns:a16="http://schemas.microsoft.com/office/drawing/2014/main" val="3905499081"/>
                    </a:ext>
                  </a:extLst>
                </a:gridCol>
                <a:gridCol w="4506685">
                  <a:extLst>
                    <a:ext uri="{9D8B030D-6E8A-4147-A177-3AD203B41FA5}">
                      <a16:colId xmlns:a16="http://schemas.microsoft.com/office/drawing/2014/main" val="1988316599"/>
                    </a:ext>
                  </a:extLst>
                </a:gridCol>
                <a:gridCol w="2507352">
                  <a:extLst>
                    <a:ext uri="{9D8B030D-6E8A-4147-A177-3AD203B41FA5}">
                      <a16:colId xmlns:a16="http://schemas.microsoft.com/office/drawing/2014/main" val="2687594354"/>
                    </a:ext>
                  </a:extLst>
                </a:gridCol>
                <a:gridCol w="1725013">
                  <a:extLst>
                    <a:ext uri="{9D8B030D-6E8A-4147-A177-3AD203B41FA5}">
                      <a16:colId xmlns:a16="http://schemas.microsoft.com/office/drawing/2014/main" val="4167870319"/>
                    </a:ext>
                  </a:extLst>
                </a:gridCol>
              </a:tblGrid>
              <a:tr h="434806">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Recommendation </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1182264">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Excessive/inflated prices paid for goods and services relating to covid-19</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0" u="none" strike="noStrike" dirty="0">
                          <a:solidFill>
                            <a:srgbClr val="000000"/>
                          </a:solidFill>
                          <a:effectLst/>
                          <a:latin typeface="Arial" panose="020B0604020202020204" pitchFamily="34" charset="0"/>
                          <a:cs typeface="Arial" panose="020B0604020202020204" pitchFamily="34" charset="0"/>
                        </a:rPr>
                        <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0" u="none" strike="noStrike" dirty="0">
                          <a:solidFill>
                            <a:srgbClr val="000000"/>
                          </a:solidFill>
                          <a:effectLst/>
                          <a:latin typeface="Arial" panose="020B0604020202020204" pitchFamily="34" charset="0"/>
                          <a:cs typeface="Arial" panose="020B0604020202020204" pitchFamily="34" charset="0"/>
                        </a:rPr>
                        <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0" u="none" strike="noStrike" dirty="0">
                          <a:solidFill>
                            <a:srgbClr val="000000"/>
                          </a:solidFill>
                          <a:effectLst/>
                          <a:latin typeface="Arial" panose="020B0604020202020204" pitchFamily="34" charset="0"/>
                          <a:cs typeface="Arial" panose="020B0604020202020204" pitchFamily="34" charset="0"/>
                        </a:rPr>
                        <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0" u="none" strike="noStrike" dirty="0">
                          <a:solidFill>
                            <a:srgbClr val="000000"/>
                          </a:solidFill>
                          <a:effectLst/>
                          <a:latin typeface="Arial" panose="020B0604020202020204" pitchFamily="34" charset="0"/>
                          <a:cs typeface="Arial" panose="020B0604020202020204" pitchFamily="34" charset="0"/>
                        </a:rPr>
                        <a:t/>
                      </a:r>
                      <a:br>
                        <a:rPr lang="en-US" sz="1600" b="0" i="0" u="none" strike="noStrike" dirty="0">
                          <a:solidFill>
                            <a:srgbClr val="000000"/>
                          </a:solidFill>
                          <a:effectLst/>
                          <a:latin typeface="Arial" panose="020B0604020202020204" pitchFamily="34" charset="0"/>
                          <a:cs typeface="Arial" panose="020B0604020202020204" pitchFamily="34" charset="0"/>
                        </a:rPr>
                      </a:b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We encourage municipalities to ensure that, even when deviating from the required procurement processes, infrastructure goods and services are procured economically. </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0" u="none" strike="noStrike" dirty="0">
                          <a:solidFill>
                            <a:srgbClr val="000000"/>
                          </a:solidFill>
                          <a:effectLst/>
                          <a:latin typeface="Arial" panose="020B0604020202020204" pitchFamily="34" charset="0"/>
                          <a:cs typeface="Arial" panose="020B0604020202020204" pitchFamily="34" charset="0"/>
                        </a:rPr>
                        <a:t/>
                      </a:r>
                      <a:br>
                        <a:rPr lang="en-US" sz="1600" b="0" i="0" u="none" strike="noStrike" dirty="0">
                          <a:solidFill>
                            <a:srgbClr val="000000"/>
                          </a:solidFill>
                          <a:effectLst/>
                          <a:latin typeface="Arial" panose="020B0604020202020204" pitchFamily="34" charset="0"/>
                          <a:cs typeface="Arial" panose="020B0604020202020204" pitchFamily="34" charset="0"/>
                        </a:rPr>
                      </a:br>
                      <a:r>
                        <a:rPr lang="en-US" sz="1600" b="0" i="0" u="none" strike="noStrike" dirty="0">
                          <a:solidFill>
                            <a:srgbClr val="000000"/>
                          </a:solidFill>
                          <a:effectLst/>
                          <a:latin typeface="Arial" panose="020B0604020202020204" pitchFamily="34" charset="0"/>
                          <a:cs typeface="Arial" panose="020B0604020202020204" pitchFamily="34" charset="0"/>
                        </a:rPr>
                        <a:t>In addition, municipalities should ensure that the specifications for what they require are clearly defined before any award is made to a supplier. This will ensure that no subsequent price adjustments are required for the service provider or supplier to perform the service or supply the goods.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No action provided</a:t>
                      </a:r>
                    </a:p>
                    <a:p>
                      <a:pPr algn="l" fontAlgn="t"/>
                      <a:endParaRPr lang="en-US" sz="1600" b="0" i="0" u="none" strike="noStrike" dirty="0">
                        <a:solidFill>
                          <a:srgbClr val="000000"/>
                        </a:solidFill>
                        <a:effectLst/>
                        <a:latin typeface="Arial" panose="020B0604020202020204" pitchFamily="34" charset="0"/>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ZA" sz="1600" kern="1200" dirty="0">
                          <a:solidFill>
                            <a:schemeClr val="tx1"/>
                          </a:solidFill>
                          <a:effectLst/>
                          <a:latin typeface="Arial" panose="020B0604020202020204" pitchFamily="34" charset="0"/>
                          <a:ea typeface="+mn-ea"/>
                          <a:cs typeface="Arial" panose="020B0604020202020204" pitchFamily="34" charset="0"/>
                        </a:rPr>
                        <a:t>The procurement was in line with the Built-environment Standard System of Measuring Building Works 1999, a Sum of Contingences, is a provision for the contract price adjustment and other expenditure which cannot be determined during the preparation of the Bills of Quantities (BOQ) and shall be given in the summary, at the end of the BOQ. This is the contingency utilised at Madala Hostel.</a:t>
                      </a:r>
                      <a:endParaRPr lang="en-US" sz="1600" kern="1200" dirty="0">
                        <a:solidFill>
                          <a:schemeClr val="tx1"/>
                        </a:solidFill>
                        <a:effectLst/>
                        <a:latin typeface="Arial" panose="020B0604020202020204" pitchFamily="34" charset="0"/>
                        <a:ea typeface="+mn-ea"/>
                        <a:cs typeface="Arial" panose="020B0604020202020204" pitchFamily="34" charset="0"/>
                      </a:endParaRPr>
                    </a:p>
                    <a:p>
                      <a:pPr algn="l" fontAlgn="t"/>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Municipal</a:t>
                      </a:r>
                      <a:r>
                        <a:rPr lang="en-US" sz="1600" b="0" i="0" u="none" strike="noStrike" baseline="0" dirty="0">
                          <a:solidFill>
                            <a:srgbClr val="000000"/>
                          </a:solidFill>
                          <a:effectLst/>
                          <a:latin typeface="Arial" panose="020B0604020202020204" pitchFamily="34" charset="0"/>
                          <a:cs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cs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567620"/>
                  </a:ext>
                </a:extLst>
              </a:tr>
            </a:tbl>
          </a:graphicData>
        </a:graphic>
      </p:graphicFrame>
      <p:sp>
        <p:nvSpPr>
          <p:cNvPr id="3" name="Slide Number Placeholder 2">
            <a:extLst>
              <a:ext uri="{FF2B5EF4-FFF2-40B4-BE49-F238E27FC236}">
                <a16:creationId xmlns:a16="http://schemas.microsoft.com/office/drawing/2014/main" id="{89E8EB77-37F9-46E9-B1BE-CFCDD5ED9456}"/>
              </a:ext>
            </a:extLst>
          </p:cNvPr>
          <p:cNvSpPr>
            <a:spLocks noGrp="1"/>
          </p:cNvSpPr>
          <p:nvPr>
            <p:ph type="sldNum" sz="quarter" idx="12"/>
          </p:nvPr>
        </p:nvSpPr>
        <p:spPr/>
        <p:txBody>
          <a:bodyPr/>
          <a:lstStyle/>
          <a:p>
            <a:fld id="{22F75B58-574D-2C4D-B57C-2E4EC4916D89}" type="slidenum">
              <a:rPr lang="en-US" smtClean="0"/>
              <a:t>10</a:t>
            </a:fld>
            <a:endParaRPr lang="en-US"/>
          </a:p>
        </p:txBody>
      </p:sp>
    </p:spTree>
    <p:extLst>
      <p:ext uri="{BB962C8B-B14F-4D97-AF65-F5344CB8AC3E}">
        <p14:creationId xmlns:p14="http://schemas.microsoft.com/office/powerpoint/2010/main" val="3942358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Autofit/>
          </a:bodyPr>
          <a:lstStyle/>
          <a:p>
            <a:r>
              <a:rPr lang="en-US" sz="2700" b="1" dirty="0">
                <a:solidFill>
                  <a:schemeClr val="bg1"/>
                </a:solidFill>
                <a:latin typeface="Arial" panose="020B0604020202020204" pitchFamily="34" charset="0"/>
                <a:cs typeface="Arial" panose="020B0604020202020204" pitchFamily="34" charset="0"/>
              </a:rPr>
              <a:t>CITY OF JOHANNESBURG METROPOLITAN MUNICIPALITY</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64394012"/>
              </p:ext>
            </p:extLst>
          </p:nvPr>
        </p:nvGraphicFramePr>
        <p:xfrm>
          <a:off x="1340284" y="1565753"/>
          <a:ext cx="10623478" cy="5386382"/>
        </p:xfrm>
        <a:graphic>
          <a:graphicData uri="http://schemas.openxmlformats.org/drawingml/2006/table">
            <a:tbl>
              <a:tblPr/>
              <a:tblGrid>
                <a:gridCol w="1884428">
                  <a:extLst>
                    <a:ext uri="{9D8B030D-6E8A-4147-A177-3AD203B41FA5}">
                      <a16:colId xmlns:a16="http://schemas.microsoft.com/office/drawing/2014/main" val="3905499081"/>
                    </a:ext>
                  </a:extLst>
                </a:gridCol>
                <a:gridCol w="4506685">
                  <a:extLst>
                    <a:ext uri="{9D8B030D-6E8A-4147-A177-3AD203B41FA5}">
                      <a16:colId xmlns:a16="http://schemas.microsoft.com/office/drawing/2014/main" val="1988316599"/>
                    </a:ext>
                  </a:extLst>
                </a:gridCol>
                <a:gridCol w="2664823">
                  <a:extLst>
                    <a:ext uri="{9D8B030D-6E8A-4147-A177-3AD203B41FA5}">
                      <a16:colId xmlns:a16="http://schemas.microsoft.com/office/drawing/2014/main" val="2687594354"/>
                    </a:ext>
                  </a:extLst>
                </a:gridCol>
                <a:gridCol w="1567542">
                  <a:extLst>
                    <a:ext uri="{9D8B030D-6E8A-4147-A177-3AD203B41FA5}">
                      <a16:colId xmlns:a16="http://schemas.microsoft.com/office/drawing/2014/main" val="4167870319"/>
                    </a:ext>
                  </a:extLst>
                </a:gridCol>
              </a:tblGrid>
              <a:tr h="500057">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Recommendation </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3937018">
                <a:tc>
                  <a:txBody>
                    <a:bodyPr/>
                    <a:lstStyle/>
                    <a:p>
                      <a:pPr algn="l" fontAlgn="t"/>
                      <a:r>
                        <a:rPr lang="en-US" sz="1600" b="0" i="0" u="none" strike="noStrike" dirty="0">
                          <a:solidFill>
                            <a:srgbClr val="000000"/>
                          </a:solidFill>
                          <a:effectLst/>
                          <a:latin typeface="Arial" panose="020B0604020202020204" pitchFamily="34" charset="0"/>
                        </a:rPr>
                        <a:t>Funds allocated for covid-19-related initiatives were not used for intended purpose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Municipalities should ensure that funds that are earmarked for covid-19 purposes are only used for covid-19 initiatives. </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Monitoring and review of compliance with relevant legislation will assist municipalities in ensuring that the funds are spent for their intended purpose.</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Municipalities should also consider the definition of irregular expenditure as per the Municipal Finance Management Act and disclose all expenditure incurred that meets this definition in their accounting records.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Register and disclosure will be updated. </a:t>
                      </a:r>
                    </a:p>
                    <a:p>
                      <a:pPr algn="l" fontAlgn="t"/>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In future timeous reporting and review of irregular expenditure register and supporting</a:t>
                      </a:r>
                      <a:r>
                        <a:rPr lang="en-US" sz="1600" b="0" i="0" u="none" strike="noStrike" baseline="0" dirty="0">
                          <a:solidFill>
                            <a:srgbClr val="000000"/>
                          </a:solidFill>
                          <a:effectLst/>
                          <a:latin typeface="Arial" panose="020B0604020202020204" pitchFamily="34" charset="0"/>
                        </a:rPr>
                        <a:t> </a:t>
                      </a:r>
                      <a:r>
                        <a:rPr lang="en-US" sz="1600" b="0" i="0" u="none" strike="noStrike" dirty="0">
                          <a:solidFill>
                            <a:srgbClr val="000000"/>
                          </a:solidFill>
                          <a:effectLst/>
                          <a:latin typeface="Arial" panose="020B0604020202020204" pitchFamily="34" charset="0"/>
                        </a:rPr>
                        <a:t>documents will be undertaken by management.</a:t>
                      </a:r>
                    </a:p>
                    <a:p>
                      <a:pPr algn="l" fontAlgn="t"/>
                      <a:endParaRPr lang="en-US" sz="1600" b="0" i="0" u="none" strike="noStrike" dirty="0">
                        <a:solidFill>
                          <a:srgbClr val="000000"/>
                        </a:solidFill>
                        <a:effectLst/>
                        <a:latin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Due to the ever-changing requirements for COVID 19 , Existing projects were repurposed for COVID 19 thus minor upgrades became necessary to get the buildings usable before allocating people. COVID expenditure was incurred in that light.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567620"/>
                  </a:ext>
                </a:extLst>
              </a:tr>
            </a:tbl>
          </a:graphicData>
        </a:graphic>
      </p:graphicFrame>
      <p:sp>
        <p:nvSpPr>
          <p:cNvPr id="3" name="Slide Number Placeholder 2">
            <a:extLst>
              <a:ext uri="{FF2B5EF4-FFF2-40B4-BE49-F238E27FC236}">
                <a16:creationId xmlns:a16="http://schemas.microsoft.com/office/drawing/2014/main" id="{89E8EB77-37F9-46E9-B1BE-CFCDD5ED9456}"/>
              </a:ext>
            </a:extLst>
          </p:cNvPr>
          <p:cNvSpPr>
            <a:spLocks noGrp="1"/>
          </p:cNvSpPr>
          <p:nvPr>
            <p:ph type="sldNum" sz="quarter" idx="12"/>
          </p:nvPr>
        </p:nvSpPr>
        <p:spPr/>
        <p:txBody>
          <a:bodyPr/>
          <a:lstStyle/>
          <a:p>
            <a:fld id="{22F75B58-574D-2C4D-B57C-2E4EC4916D89}" type="slidenum">
              <a:rPr lang="en-US" smtClean="0"/>
              <a:t>11</a:t>
            </a:fld>
            <a:endParaRPr lang="en-US"/>
          </a:p>
        </p:txBody>
      </p:sp>
    </p:spTree>
    <p:extLst>
      <p:ext uri="{BB962C8B-B14F-4D97-AF65-F5344CB8AC3E}">
        <p14:creationId xmlns:p14="http://schemas.microsoft.com/office/powerpoint/2010/main" val="2286194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CITY OF TSHWANE METROPOLITAN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87997929"/>
              </p:ext>
            </p:extLst>
          </p:nvPr>
        </p:nvGraphicFramePr>
        <p:xfrm>
          <a:off x="1340284" y="1565753"/>
          <a:ext cx="10629109" cy="3982292"/>
        </p:xfrm>
        <a:graphic>
          <a:graphicData uri="http://schemas.openxmlformats.org/drawingml/2006/table">
            <a:tbl>
              <a:tblPr/>
              <a:tblGrid>
                <a:gridCol w="1919234">
                  <a:extLst>
                    <a:ext uri="{9D8B030D-6E8A-4147-A177-3AD203B41FA5}">
                      <a16:colId xmlns:a16="http://schemas.microsoft.com/office/drawing/2014/main" val="3905499081"/>
                    </a:ext>
                  </a:extLst>
                </a:gridCol>
                <a:gridCol w="4379239">
                  <a:extLst>
                    <a:ext uri="{9D8B030D-6E8A-4147-A177-3AD203B41FA5}">
                      <a16:colId xmlns:a16="http://schemas.microsoft.com/office/drawing/2014/main" val="1988316599"/>
                    </a:ext>
                  </a:extLst>
                </a:gridCol>
                <a:gridCol w="2359186">
                  <a:extLst>
                    <a:ext uri="{9D8B030D-6E8A-4147-A177-3AD203B41FA5}">
                      <a16:colId xmlns:a16="http://schemas.microsoft.com/office/drawing/2014/main" val="2687594354"/>
                    </a:ext>
                  </a:extLst>
                </a:gridCol>
                <a:gridCol w="1971450">
                  <a:extLst>
                    <a:ext uri="{9D8B030D-6E8A-4147-A177-3AD203B41FA5}">
                      <a16:colId xmlns:a16="http://schemas.microsoft.com/office/drawing/2014/main" val="4167870319"/>
                    </a:ext>
                  </a:extLst>
                </a:gridCol>
              </a:tblGrid>
              <a:tr h="430867">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Recommendation </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3551425">
                <a:tc>
                  <a:txBody>
                    <a:bodyPr/>
                    <a:lstStyle/>
                    <a:p>
                      <a:pPr algn="l" fontAlgn="t"/>
                      <a:r>
                        <a:rPr lang="en-US" sz="1600" b="1" i="0" u="none" strike="noStrike" dirty="0">
                          <a:solidFill>
                            <a:srgbClr val="000000"/>
                          </a:solidFill>
                          <a:effectLst/>
                          <a:latin typeface="Arial" panose="020B0604020202020204" pitchFamily="34" charset="0"/>
                        </a:rPr>
                        <a:t>Expenditure and procurement related limitations: </a:t>
                      </a:r>
                      <a:br>
                        <a:rPr lang="en-US" sz="1600" b="1"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Some procurement documentation was not provided for auditing, (R 502 800)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We recommend that management implement controls to ensure that the supporting documentation needed for audit purposes is obtained, filed and secured in a manner that enables the municipality to support any transaction entered into.</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t>
                      </a:r>
                    </a:p>
                    <a:p>
                      <a:pPr algn="l" fontAlgn="t"/>
                      <a:r>
                        <a:rPr lang="en-US" sz="1600" b="0" i="0" u="none" strike="noStrike" dirty="0">
                          <a:solidFill>
                            <a:srgbClr val="000000"/>
                          </a:solidFill>
                          <a:effectLst/>
                          <a:latin typeface="Arial" panose="020B0604020202020204" pitchFamily="34" charset="0"/>
                        </a:rPr>
                        <a:t>All procurement processes and transactions undertaken by the municipality need to be appropriately supported with valid, accurate and complete records, and all transactions must be supported by a paper or electronic trail.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Audit readiness approach to be facilitated by the Director Contracts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567620"/>
                  </a:ext>
                </a:extLst>
              </a:tr>
            </a:tbl>
          </a:graphicData>
        </a:graphic>
      </p:graphicFrame>
      <p:sp>
        <p:nvSpPr>
          <p:cNvPr id="3" name="Slide Number Placeholder 2">
            <a:extLst>
              <a:ext uri="{FF2B5EF4-FFF2-40B4-BE49-F238E27FC236}">
                <a16:creationId xmlns:a16="http://schemas.microsoft.com/office/drawing/2014/main" id="{8E81583F-319B-42D1-A591-E39980848B93}"/>
              </a:ext>
            </a:extLst>
          </p:cNvPr>
          <p:cNvSpPr>
            <a:spLocks noGrp="1"/>
          </p:cNvSpPr>
          <p:nvPr>
            <p:ph type="sldNum" sz="quarter" idx="12"/>
          </p:nvPr>
        </p:nvSpPr>
        <p:spPr/>
        <p:txBody>
          <a:bodyPr/>
          <a:lstStyle/>
          <a:p>
            <a:fld id="{22F75B58-574D-2C4D-B57C-2E4EC4916D89}" type="slidenum">
              <a:rPr lang="en-US" smtClean="0"/>
              <a:t>12</a:t>
            </a:fld>
            <a:endParaRPr lang="en-US"/>
          </a:p>
        </p:txBody>
      </p:sp>
    </p:spTree>
    <p:extLst>
      <p:ext uri="{BB962C8B-B14F-4D97-AF65-F5344CB8AC3E}">
        <p14:creationId xmlns:p14="http://schemas.microsoft.com/office/powerpoint/2010/main" val="11573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CITY OF TSHWANE METROPOLITAN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4272103"/>
              </p:ext>
            </p:extLst>
          </p:nvPr>
        </p:nvGraphicFramePr>
        <p:xfrm>
          <a:off x="1308295" y="1565753"/>
          <a:ext cx="10560651" cy="5073310"/>
        </p:xfrm>
        <a:graphic>
          <a:graphicData uri="http://schemas.openxmlformats.org/drawingml/2006/table">
            <a:tbl>
              <a:tblPr/>
              <a:tblGrid>
                <a:gridCol w="1951223">
                  <a:extLst>
                    <a:ext uri="{9D8B030D-6E8A-4147-A177-3AD203B41FA5}">
                      <a16:colId xmlns:a16="http://schemas.microsoft.com/office/drawing/2014/main" val="3905499081"/>
                    </a:ext>
                  </a:extLst>
                </a:gridCol>
                <a:gridCol w="4379239">
                  <a:extLst>
                    <a:ext uri="{9D8B030D-6E8A-4147-A177-3AD203B41FA5}">
                      <a16:colId xmlns:a16="http://schemas.microsoft.com/office/drawing/2014/main" val="1988316599"/>
                    </a:ext>
                  </a:extLst>
                </a:gridCol>
                <a:gridCol w="2359186">
                  <a:extLst>
                    <a:ext uri="{9D8B030D-6E8A-4147-A177-3AD203B41FA5}">
                      <a16:colId xmlns:a16="http://schemas.microsoft.com/office/drawing/2014/main" val="2687594354"/>
                    </a:ext>
                  </a:extLst>
                </a:gridCol>
                <a:gridCol w="1871003">
                  <a:extLst>
                    <a:ext uri="{9D8B030D-6E8A-4147-A177-3AD203B41FA5}">
                      <a16:colId xmlns:a16="http://schemas.microsoft.com/office/drawing/2014/main" val="4167870319"/>
                    </a:ext>
                  </a:extLst>
                </a:gridCol>
              </a:tblGrid>
              <a:tr h="270368">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Recommendation </a:t>
                      </a:r>
                    </a:p>
                    <a:p>
                      <a:pPr algn="ctr" fontAlgn="ctr"/>
                      <a:endParaRPr lang="en-US" sz="14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4520229">
                <a:tc>
                  <a:txBody>
                    <a:bodyPr/>
                    <a:lstStyle/>
                    <a:p>
                      <a:pPr algn="l" fontAlgn="t"/>
                      <a:r>
                        <a:rPr lang="en-US" sz="1600" b="0" i="0" u="none" strike="noStrike" dirty="0">
                          <a:solidFill>
                            <a:srgbClr val="000000"/>
                          </a:solidFill>
                          <a:effectLst/>
                          <a:latin typeface="Arial" panose="020B0604020202020204" pitchFamily="34" charset="0"/>
                        </a:rPr>
                        <a:t>Excessive prices paid for covid-19 goods and services as PPE items procured at prices above National Treasury market-related prices</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Municipalities must implement a formal process to compare the prices quoted and/or charged by the suppliers to the prices regarded by the National Treasury as market related before placing orders for PPE items with suppliers. If PPE items are ordered from suppliers at prices above those stipulated by the National Treasury, justifiable reasons must be provided and documented, and approval must be granted at the appropriate level.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Municipalities should investigate orders where they procured PPE items from suppliers at prices above those regarded by the National Treasury as market related during the pandemic. The municipalities should also take appropriate corrective actions or refer such orders to the relevant public body for further investigation.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err="1">
                          <a:solidFill>
                            <a:srgbClr val="000000"/>
                          </a:solidFill>
                          <a:effectLst/>
                          <a:latin typeface="Arial" panose="020B0604020202020204" pitchFamily="34" charset="0"/>
                        </a:rPr>
                        <a:t>Utilisation</a:t>
                      </a:r>
                      <a:r>
                        <a:rPr lang="en-US" sz="1600" b="0" i="0" u="none" strike="noStrike" dirty="0">
                          <a:solidFill>
                            <a:srgbClr val="000000"/>
                          </a:solidFill>
                          <a:effectLst/>
                          <a:latin typeface="Arial" panose="020B0604020202020204" pitchFamily="34" charset="0"/>
                        </a:rPr>
                        <a:t> of Transversal contract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a:t>
                      </a:r>
                    </a:p>
                    <a:p>
                      <a:pPr algn="l" fontAlgn="t"/>
                      <a:r>
                        <a:rPr lang="en-US" sz="1600" b="0" i="0" u="none" strike="noStrike" baseline="0" dirty="0">
                          <a:solidFill>
                            <a:srgbClr val="000000"/>
                          </a:solidFill>
                          <a:effectLst/>
                          <a:latin typeface="Arial" panose="020B0604020202020204" pitchFamily="34" charset="0"/>
                        </a:rPr>
                        <a:t> </a:t>
                      </a: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567620"/>
                  </a:ext>
                </a:extLst>
              </a:tr>
            </a:tbl>
          </a:graphicData>
        </a:graphic>
      </p:graphicFrame>
      <p:sp>
        <p:nvSpPr>
          <p:cNvPr id="3" name="Slide Number Placeholder 2">
            <a:extLst>
              <a:ext uri="{FF2B5EF4-FFF2-40B4-BE49-F238E27FC236}">
                <a16:creationId xmlns:a16="http://schemas.microsoft.com/office/drawing/2014/main" id="{8E81583F-319B-42D1-A591-E39980848B93}"/>
              </a:ext>
            </a:extLst>
          </p:cNvPr>
          <p:cNvSpPr>
            <a:spLocks noGrp="1"/>
          </p:cNvSpPr>
          <p:nvPr>
            <p:ph type="sldNum" sz="quarter" idx="12"/>
          </p:nvPr>
        </p:nvSpPr>
        <p:spPr/>
        <p:txBody>
          <a:bodyPr/>
          <a:lstStyle/>
          <a:p>
            <a:fld id="{22F75B58-574D-2C4D-B57C-2E4EC4916D89}" type="slidenum">
              <a:rPr lang="en-US" smtClean="0"/>
              <a:t>13</a:t>
            </a:fld>
            <a:endParaRPr lang="en-US"/>
          </a:p>
        </p:txBody>
      </p:sp>
    </p:spTree>
    <p:extLst>
      <p:ext uri="{BB962C8B-B14F-4D97-AF65-F5344CB8AC3E}">
        <p14:creationId xmlns:p14="http://schemas.microsoft.com/office/powerpoint/2010/main" val="3840753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CITY OF TSHWANE METROPOLITAN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17856060"/>
              </p:ext>
            </p:extLst>
          </p:nvPr>
        </p:nvGraphicFramePr>
        <p:xfrm>
          <a:off x="1358538" y="1601208"/>
          <a:ext cx="10528662" cy="5073310"/>
        </p:xfrm>
        <a:graphic>
          <a:graphicData uri="http://schemas.openxmlformats.org/drawingml/2006/table">
            <a:tbl>
              <a:tblPr/>
              <a:tblGrid>
                <a:gridCol w="1789612">
                  <a:extLst>
                    <a:ext uri="{9D8B030D-6E8A-4147-A177-3AD203B41FA5}">
                      <a16:colId xmlns:a16="http://schemas.microsoft.com/office/drawing/2014/main" val="3905499081"/>
                    </a:ext>
                  </a:extLst>
                </a:gridCol>
                <a:gridCol w="4950821">
                  <a:extLst>
                    <a:ext uri="{9D8B030D-6E8A-4147-A177-3AD203B41FA5}">
                      <a16:colId xmlns:a16="http://schemas.microsoft.com/office/drawing/2014/main" val="1988316599"/>
                    </a:ext>
                  </a:extLst>
                </a:gridCol>
                <a:gridCol w="2220687">
                  <a:extLst>
                    <a:ext uri="{9D8B030D-6E8A-4147-A177-3AD203B41FA5}">
                      <a16:colId xmlns:a16="http://schemas.microsoft.com/office/drawing/2014/main" val="2687594354"/>
                    </a:ext>
                  </a:extLst>
                </a:gridCol>
                <a:gridCol w="1567542">
                  <a:extLst>
                    <a:ext uri="{9D8B030D-6E8A-4147-A177-3AD203B41FA5}">
                      <a16:colId xmlns:a16="http://schemas.microsoft.com/office/drawing/2014/main" val="4167870319"/>
                    </a:ext>
                  </a:extLst>
                </a:gridCol>
              </a:tblGrid>
              <a:tr h="358221">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Recommendation </a:t>
                      </a:r>
                    </a:p>
                    <a:p>
                      <a:pPr algn="ctr" fontAlgn="ctr"/>
                      <a:endParaRPr lang="en-US" sz="14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513706">
                <a:tc>
                  <a:txBody>
                    <a:bodyPr/>
                    <a:lstStyle/>
                    <a:p>
                      <a:pPr algn="l" fontAlgn="t"/>
                      <a:r>
                        <a:rPr lang="en-US" sz="1600" b="0" i="0" u="none" strike="noStrike" dirty="0">
                          <a:solidFill>
                            <a:srgbClr val="000000"/>
                          </a:solidFill>
                          <a:effectLst/>
                          <a:latin typeface="Arial" panose="020B0604020202020204" pitchFamily="34" charset="0"/>
                        </a:rPr>
                        <a:t>Awards made to officials employed by the state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Municipalities should ensure that they comply with the circulars issued by the National Treasury when procuring PPE items. This includes making the relevant adjustments to standard operating procedures and communicating with the staff involved in the deviations, based on the National Treasury circulars.</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Requests for quotations and tender specifications should include the specifications of PPE items as prescribed by the World Health Organization, the Department of Health and the Department of Trade, Industry and Competition. Management should only consider suppliers that provide the required declaration of interest. </a:t>
                      </a:r>
                    </a:p>
                    <a:p>
                      <a:pPr algn="l" fontAlgn="t"/>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If any false declaration is made, the municipalities should investigate the declaration and take appropriate action.</a:t>
                      </a:r>
                    </a:p>
                    <a:p>
                      <a:pPr algn="l" fontAlgn="t"/>
                      <a:endParaRPr lang="en-US" sz="16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No action provided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CoGTA following up on the action to be followed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131714"/>
                  </a:ext>
                </a:extLst>
              </a:tr>
            </a:tbl>
          </a:graphicData>
        </a:graphic>
      </p:graphicFrame>
      <p:sp>
        <p:nvSpPr>
          <p:cNvPr id="3" name="Slide Number Placeholder 2">
            <a:extLst>
              <a:ext uri="{FF2B5EF4-FFF2-40B4-BE49-F238E27FC236}">
                <a16:creationId xmlns:a16="http://schemas.microsoft.com/office/drawing/2014/main" id="{EFF7BAA1-EC32-4617-9E65-657037156A57}"/>
              </a:ext>
            </a:extLst>
          </p:cNvPr>
          <p:cNvSpPr>
            <a:spLocks noGrp="1"/>
          </p:cNvSpPr>
          <p:nvPr>
            <p:ph type="sldNum" sz="quarter" idx="12"/>
          </p:nvPr>
        </p:nvSpPr>
        <p:spPr/>
        <p:txBody>
          <a:bodyPr/>
          <a:lstStyle/>
          <a:p>
            <a:fld id="{22F75B58-574D-2C4D-B57C-2E4EC4916D89}" type="slidenum">
              <a:rPr lang="en-US" smtClean="0"/>
              <a:t>14</a:t>
            </a:fld>
            <a:endParaRPr lang="en-US"/>
          </a:p>
        </p:txBody>
      </p:sp>
    </p:spTree>
    <p:extLst>
      <p:ext uri="{BB962C8B-B14F-4D97-AF65-F5344CB8AC3E}">
        <p14:creationId xmlns:p14="http://schemas.microsoft.com/office/powerpoint/2010/main" val="86131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CITY OF TSHWANE METROPOLITAN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93787493"/>
              </p:ext>
            </p:extLst>
          </p:nvPr>
        </p:nvGraphicFramePr>
        <p:xfrm>
          <a:off x="1349411" y="1625609"/>
          <a:ext cx="10528662" cy="4959996"/>
        </p:xfrm>
        <a:graphic>
          <a:graphicData uri="http://schemas.openxmlformats.org/drawingml/2006/table">
            <a:tbl>
              <a:tblPr/>
              <a:tblGrid>
                <a:gridCol w="1789612">
                  <a:extLst>
                    <a:ext uri="{9D8B030D-6E8A-4147-A177-3AD203B41FA5}">
                      <a16:colId xmlns:a16="http://schemas.microsoft.com/office/drawing/2014/main" val="3905499081"/>
                    </a:ext>
                  </a:extLst>
                </a:gridCol>
                <a:gridCol w="4982089">
                  <a:extLst>
                    <a:ext uri="{9D8B030D-6E8A-4147-A177-3AD203B41FA5}">
                      <a16:colId xmlns:a16="http://schemas.microsoft.com/office/drawing/2014/main" val="1988316599"/>
                    </a:ext>
                  </a:extLst>
                </a:gridCol>
                <a:gridCol w="2189419">
                  <a:extLst>
                    <a:ext uri="{9D8B030D-6E8A-4147-A177-3AD203B41FA5}">
                      <a16:colId xmlns:a16="http://schemas.microsoft.com/office/drawing/2014/main" val="2687594354"/>
                    </a:ext>
                  </a:extLst>
                </a:gridCol>
                <a:gridCol w="1567542">
                  <a:extLst>
                    <a:ext uri="{9D8B030D-6E8A-4147-A177-3AD203B41FA5}">
                      <a16:colId xmlns:a16="http://schemas.microsoft.com/office/drawing/2014/main" val="4167870319"/>
                    </a:ext>
                  </a:extLst>
                </a:gridCol>
              </a:tblGrid>
              <a:tr h="201570">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Recommendation </a:t>
                      </a:r>
                    </a:p>
                    <a:p>
                      <a:pPr algn="ctr" fontAlgn="ctr"/>
                      <a:endParaRPr lang="en-US" sz="14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4529171">
                <a:tc>
                  <a:txBody>
                    <a:bodyPr/>
                    <a:lstStyle/>
                    <a:p>
                      <a:pPr algn="l" fontAlgn="t"/>
                      <a:r>
                        <a:rPr lang="en-US" sz="1600" b="0" i="0" u="none" strike="noStrike" dirty="0">
                          <a:solidFill>
                            <a:srgbClr val="000000"/>
                          </a:solidFill>
                          <a:effectLst/>
                          <a:latin typeface="Arial" panose="020B0604020202020204" pitchFamily="34" charset="0"/>
                        </a:rPr>
                        <a:t>Unhygienic and unsafe conditions created due to non-maintenance of chemical toilets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Municipalities should ensure that sufficient staff are allocated to regularly monitor the toilet services delivered by the service providers.</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Municipalities should also compile a comprehensive checklist for monitoring the chemical toilets that includes, at least:</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the existence of the toilet</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determination of whether the toilet structure is in an acceptable condition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consideration of whether the toilet has been serviced</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consideration of whether the toilet is stable and secured to the ground.</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The municipalities should also ensure that the invoices are supported by adequate proof of services rendered (attendance registers signed by independent staff) before the service providers are paid.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No action provided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CoGTA following up on the action to be followed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041772"/>
                  </a:ext>
                </a:extLst>
              </a:tr>
            </a:tbl>
          </a:graphicData>
        </a:graphic>
      </p:graphicFrame>
      <p:sp>
        <p:nvSpPr>
          <p:cNvPr id="3" name="Slide Number Placeholder 2">
            <a:extLst>
              <a:ext uri="{FF2B5EF4-FFF2-40B4-BE49-F238E27FC236}">
                <a16:creationId xmlns:a16="http://schemas.microsoft.com/office/drawing/2014/main" id="{DC85FEB7-6245-4294-8CAE-55D511365760}"/>
              </a:ext>
            </a:extLst>
          </p:cNvPr>
          <p:cNvSpPr>
            <a:spLocks noGrp="1"/>
          </p:cNvSpPr>
          <p:nvPr>
            <p:ph type="sldNum" sz="quarter" idx="12"/>
          </p:nvPr>
        </p:nvSpPr>
        <p:spPr/>
        <p:txBody>
          <a:bodyPr/>
          <a:lstStyle/>
          <a:p>
            <a:fld id="{22F75B58-574D-2C4D-B57C-2E4EC4916D89}" type="slidenum">
              <a:rPr lang="en-US" smtClean="0"/>
              <a:t>15</a:t>
            </a:fld>
            <a:endParaRPr lang="en-US"/>
          </a:p>
        </p:txBody>
      </p:sp>
    </p:spTree>
    <p:extLst>
      <p:ext uri="{BB962C8B-B14F-4D97-AF65-F5344CB8AC3E}">
        <p14:creationId xmlns:p14="http://schemas.microsoft.com/office/powerpoint/2010/main" val="228414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CITY OF TSHWANE METROPOLITAN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25749972"/>
              </p:ext>
            </p:extLst>
          </p:nvPr>
        </p:nvGraphicFramePr>
        <p:xfrm>
          <a:off x="1340284" y="1600918"/>
          <a:ext cx="10721578" cy="4055239"/>
        </p:xfrm>
        <a:graphic>
          <a:graphicData uri="http://schemas.openxmlformats.org/drawingml/2006/table">
            <a:tbl>
              <a:tblPr/>
              <a:tblGrid>
                <a:gridCol w="1822403">
                  <a:extLst>
                    <a:ext uri="{9D8B030D-6E8A-4147-A177-3AD203B41FA5}">
                      <a16:colId xmlns:a16="http://schemas.microsoft.com/office/drawing/2014/main" val="3905499081"/>
                    </a:ext>
                  </a:extLst>
                </a:gridCol>
                <a:gridCol w="4873722">
                  <a:extLst>
                    <a:ext uri="{9D8B030D-6E8A-4147-A177-3AD203B41FA5}">
                      <a16:colId xmlns:a16="http://schemas.microsoft.com/office/drawing/2014/main" val="1988316599"/>
                    </a:ext>
                  </a:extLst>
                </a:gridCol>
                <a:gridCol w="2429189">
                  <a:extLst>
                    <a:ext uri="{9D8B030D-6E8A-4147-A177-3AD203B41FA5}">
                      <a16:colId xmlns:a16="http://schemas.microsoft.com/office/drawing/2014/main" val="2687594354"/>
                    </a:ext>
                  </a:extLst>
                </a:gridCol>
                <a:gridCol w="1596264">
                  <a:extLst>
                    <a:ext uri="{9D8B030D-6E8A-4147-A177-3AD203B41FA5}">
                      <a16:colId xmlns:a16="http://schemas.microsoft.com/office/drawing/2014/main" val="4167870319"/>
                    </a:ext>
                  </a:extLst>
                </a:gridCol>
              </a:tblGrid>
              <a:tr h="637374">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Recommendation </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3053956">
                <a:tc>
                  <a:txBody>
                    <a:bodyPr/>
                    <a:lstStyle/>
                    <a:p>
                      <a:pPr algn="l" fontAlgn="t"/>
                      <a:r>
                        <a:rPr lang="en-US" sz="1600" b="0" i="0" u="none" strike="noStrike" dirty="0">
                          <a:solidFill>
                            <a:srgbClr val="000000"/>
                          </a:solidFill>
                          <a:effectLst/>
                          <a:latin typeface="Arial" panose="020B0604020202020204" pitchFamily="34" charset="0"/>
                        </a:rPr>
                        <a:t>Spending of covid-19 funding for non-covid-19 purposes, (R102 722 208)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Municipalities should ensure compliance with applicable laws and regulations and put measures in place to avoid incurring fruitless and wasteful expenditure.</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Municipalities should ensure that expenditure relating to conditional grants adheres to the relevant requirements of the Division of Revenue Act.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No action provided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041772"/>
                  </a:ext>
                </a:extLst>
              </a:tr>
            </a:tbl>
          </a:graphicData>
        </a:graphic>
      </p:graphicFrame>
      <p:sp>
        <p:nvSpPr>
          <p:cNvPr id="3" name="Slide Number Placeholder 2">
            <a:extLst>
              <a:ext uri="{FF2B5EF4-FFF2-40B4-BE49-F238E27FC236}">
                <a16:creationId xmlns:a16="http://schemas.microsoft.com/office/drawing/2014/main" id="{DC85FEB7-6245-4294-8CAE-55D511365760}"/>
              </a:ext>
            </a:extLst>
          </p:cNvPr>
          <p:cNvSpPr>
            <a:spLocks noGrp="1"/>
          </p:cNvSpPr>
          <p:nvPr>
            <p:ph type="sldNum" sz="quarter" idx="12"/>
          </p:nvPr>
        </p:nvSpPr>
        <p:spPr/>
        <p:txBody>
          <a:bodyPr/>
          <a:lstStyle/>
          <a:p>
            <a:fld id="{22F75B58-574D-2C4D-B57C-2E4EC4916D89}" type="slidenum">
              <a:rPr lang="en-US" smtClean="0"/>
              <a:t>16</a:t>
            </a:fld>
            <a:endParaRPr lang="en-US"/>
          </a:p>
        </p:txBody>
      </p:sp>
    </p:spTree>
    <p:extLst>
      <p:ext uri="{BB962C8B-B14F-4D97-AF65-F5344CB8AC3E}">
        <p14:creationId xmlns:p14="http://schemas.microsoft.com/office/powerpoint/2010/main" val="1141499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CITY OF EKURHULENI METROPOLITAN MUNICIPALITY</a:t>
            </a:r>
          </a:p>
        </p:txBody>
      </p:sp>
      <p:graphicFrame>
        <p:nvGraphicFramePr>
          <p:cNvPr id="5" name="Table 4"/>
          <p:cNvGraphicFramePr>
            <a:graphicFrameLocks noGrp="1"/>
          </p:cNvGraphicFramePr>
          <p:nvPr>
            <p:extLst>
              <p:ext uri="{D42A27DB-BD31-4B8C-83A1-F6EECF244321}">
                <p14:modId xmlns:p14="http://schemas.microsoft.com/office/powerpoint/2010/main" val="1405581332"/>
              </p:ext>
            </p:extLst>
          </p:nvPr>
        </p:nvGraphicFramePr>
        <p:xfrm>
          <a:off x="1362390" y="1565753"/>
          <a:ext cx="10528662" cy="5073310"/>
        </p:xfrm>
        <a:graphic>
          <a:graphicData uri="http://schemas.openxmlformats.org/drawingml/2006/table">
            <a:tbl>
              <a:tblPr/>
              <a:tblGrid>
                <a:gridCol w="1737360">
                  <a:extLst>
                    <a:ext uri="{9D8B030D-6E8A-4147-A177-3AD203B41FA5}">
                      <a16:colId xmlns:a16="http://schemas.microsoft.com/office/drawing/2014/main" val="3905499081"/>
                    </a:ext>
                  </a:extLst>
                </a:gridCol>
                <a:gridCol w="4062549">
                  <a:extLst>
                    <a:ext uri="{9D8B030D-6E8A-4147-A177-3AD203B41FA5}">
                      <a16:colId xmlns:a16="http://schemas.microsoft.com/office/drawing/2014/main" val="1988316599"/>
                    </a:ext>
                  </a:extLst>
                </a:gridCol>
                <a:gridCol w="3082081">
                  <a:extLst>
                    <a:ext uri="{9D8B030D-6E8A-4147-A177-3AD203B41FA5}">
                      <a16:colId xmlns:a16="http://schemas.microsoft.com/office/drawing/2014/main" val="2687594354"/>
                    </a:ext>
                  </a:extLst>
                </a:gridCol>
                <a:gridCol w="1646672">
                  <a:extLst>
                    <a:ext uri="{9D8B030D-6E8A-4147-A177-3AD203B41FA5}">
                      <a16:colId xmlns:a16="http://schemas.microsoft.com/office/drawing/2014/main" val="4167870319"/>
                    </a:ext>
                  </a:extLst>
                </a:gridCol>
              </a:tblGrid>
              <a:tr h="210834">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Recommendation </a:t>
                      </a:r>
                    </a:p>
                    <a:p>
                      <a:pPr algn="ctr" fontAlgn="ctr"/>
                      <a:endParaRPr lang="en-US" sz="14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4500923">
                <a:tc>
                  <a:txBody>
                    <a:bodyPr/>
                    <a:lstStyle/>
                    <a:p>
                      <a:pPr algn="l" fontAlgn="t"/>
                      <a:r>
                        <a:rPr lang="en-US" sz="1600" b="0" i="0" u="none" strike="noStrike" dirty="0">
                          <a:solidFill>
                            <a:srgbClr val="000000"/>
                          </a:solidFill>
                          <a:effectLst/>
                          <a:latin typeface="Arial" panose="020B0604020202020204" pitchFamily="34" charset="0"/>
                        </a:rPr>
                        <a:t>Municipality not following required procurement processes for covid-19 expenditure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To drive efficient and equitable procurement, SCM units should be staffed with competent, uncompromised individuals.</a:t>
                      </a:r>
                    </a:p>
                    <a:p>
                      <a:pPr algn="l" fontAlgn="t"/>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Management should ensure that deviations from normal procurement process are justified prior to approval.</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Management should investigate matters further to quantify all the awards where service providers were allocated inequitable work and reflect the expenditure as irregular.</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Management should ensure that proper processes are put in place to ensure that there is proper and complete documentation attached to confirm the work done before payment is made. </a:t>
                      </a:r>
                    </a:p>
                    <a:p>
                      <a:pPr algn="l" fontAlgn="t"/>
                      <a:endParaRPr lang="en-US" sz="16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Matter referred to forensic investigation by MPAC for consequence management to be implemented.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46423"/>
                  </a:ext>
                </a:extLst>
              </a:tr>
            </a:tbl>
          </a:graphicData>
        </a:graphic>
      </p:graphicFrame>
      <p:sp>
        <p:nvSpPr>
          <p:cNvPr id="3" name="Slide Number Placeholder 2">
            <a:extLst>
              <a:ext uri="{FF2B5EF4-FFF2-40B4-BE49-F238E27FC236}">
                <a16:creationId xmlns:a16="http://schemas.microsoft.com/office/drawing/2014/main" id="{C63D292E-E018-4A30-A973-D5CC501A6D7E}"/>
              </a:ext>
            </a:extLst>
          </p:cNvPr>
          <p:cNvSpPr>
            <a:spLocks noGrp="1"/>
          </p:cNvSpPr>
          <p:nvPr>
            <p:ph type="sldNum" sz="quarter" idx="12"/>
          </p:nvPr>
        </p:nvSpPr>
        <p:spPr/>
        <p:txBody>
          <a:bodyPr/>
          <a:lstStyle/>
          <a:p>
            <a:fld id="{22F75B58-574D-2C4D-B57C-2E4EC4916D89}" type="slidenum">
              <a:rPr lang="en-US" smtClean="0"/>
              <a:t>17</a:t>
            </a:fld>
            <a:endParaRPr lang="en-US"/>
          </a:p>
        </p:txBody>
      </p:sp>
    </p:spTree>
    <p:extLst>
      <p:ext uri="{BB962C8B-B14F-4D97-AF65-F5344CB8AC3E}">
        <p14:creationId xmlns:p14="http://schemas.microsoft.com/office/powerpoint/2010/main" val="1129689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SEDIBENG DISTRICT MUNICIPALITY</a:t>
            </a:r>
          </a:p>
        </p:txBody>
      </p:sp>
      <p:graphicFrame>
        <p:nvGraphicFramePr>
          <p:cNvPr id="5" name="Table 4"/>
          <p:cNvGraphicFramePr>
            <a:graphicFrameLocks noGrp="1"/>
          </p:cNvGraphicFramePr>
          <p:nvPr>
            <p:extLst>
              <p:ext uri="{D42A27DB-BD31-4B8C-83A1-F6EECF244321}">
                <p14:modId xmlns:p14="http://schemas.microsoft.com/office/powerpoint/2010/main" val="2611606700"/>
              </p:ext>
            </p:extLst>
          </p:nvPr>
        </p:nvGraphicFramePr>
        <p:xfrm>
          <a:off x="1340284" y="1565753"/>
          <a:ext cx="10546915" cy="4158910"/>
        </p:xfrm>
        <a:graphic>
          <a:graphicData uri="http://schemas.openxmlformats.org/drawingml/2006/table">
            <a:tbl>
              <a:tblPr/>
              <a:tblGrid>
                <a:gridCol w="2121373">
                  <a:extLst>
                    <a:ext uri="{9D8B030D-6E8A-4147-A177-3AD203B41FA5}">
                      <a16:colId xmlns:a16="http://schemas.microsoft.com/office/drawing/2014/main" val="3905499081"/>
                    </a:ext>
                  </a:extLst>
                </a:gridCol>
                <a:gridCol w="3500846">
                  <a:extLst>
                    <a:ext uri="{9D8B030D-6E8A-4147-A177-3AD203B41FA5}">
                      <a16:colId xmlns:a16="http://schemas.microsoft.com/office/drawing/2014/main" val="1988316599"/>
                    </a:ext>
                  </a:extLst>
                </a:gridCol>
                <a:gridCol w="3002907">
                  <a:extLst>
                    <a:ext uri="{9D8B030D-6E8A-4147-A177-3AD203B41FA5}">
                      <a16:colId xmlns:a16="http://schemas.microsoft.com/office/drawing/2014/main" val="2687594354"/>
                    </a:ext>
                  </a:extLst>
                </a:gridCol>
                <a:gridCol w="1921789">
                  <a:extLst>
                    <a:ext uri="{9D8B030D-6E8A-4147-A177-3AD203B41FA5}">
                      <a16:colId xmlns:a16="http://schemas.microsoft.com/office/drawing/2014/main" val="4167870319"/>
                    </a:ext>
                  </a:extLst>
                </a:gridCol>
              </a:tblGrid>
              <a:tr h="343364">
                <a:tc>
                  <a:txBody>
                    <a:bodyPr/>
                    <a:lstStyle/>
                    <a:p>
                      <a:pPr algn="ctr" fontAlgn="ctr"/>
                      <a:r>
                        <a:rPr lang="en-US" sz="16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Recommendation </a:t>
                      </a:r>
                    </a:p>
                    <a:p>
                      <a:pPr algn="ctr" fontAlgn="ctr"/>
                      <a:endParaRPr lang="en-US" sz="16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1967466">
                <a:tc>
                  <a:txBody>
                    <a:bodyPr/>
                    <a:lstStyle/>
                    <a:p>
                      <a:pPr algn="l" fontAlgn="t"/>
                      <a:r>
                        <a:rPr lang="en-GB" sz="1600" b="0" i="0" u="none" strike="noStrike" dirty="0">
                          <a:solidFill>
                            <a:srgbClr val="000000"/>
                          </a:solidFill>
                          <a:effectLst/>
                          <a:latin typeface="Arial" panose="020B0604020202020204" pitchFamily="34" charset="0"/>
                        </a:rPr>
                        <a:t>Non-Compliance with the municipal Supply Chain regulation to COVID-19 deviations. </a:t>
                      </a:r>
                    </a:p>
                    <a:p>
                      <a:pPr algn="l" fontAlgn="t"/>
                      <a:endParaRPr lang="en-GB" sz="1600" b="0" i="0" u="none" strike="noStrike" dirty="0">
                        <a:solidFill>
                          <a:srgbClr val="000000"/>
                        </a:solidFill>
                        <a:effectLst/>
                        <a:latin typeface="Arial" panose="020B0604020202020204" pitchFamily="34" charset="0"/>
                      </a:endParaRPr>
                    </a:p>
                    <a:p>
                      <a:pPr algn="l" fontAlgn="t"/>
                      <a:r>
                        <a:rPr lang="en-GB" sz="1600" b="0" i="0" u="none" strike="noStrike" dirty="0">
                          <a:solidFill>
                            <a:srgbClr val="000000"/>
                          </a:solidFill>
                          <a:effectLst/>
                          <a:latin typeface="Arial" panose="020B0604020202020204" pitchFamily="34" charset="0"/>
                        </a:rPr>
                        <a:t>The following non-compliances to the supply chain regulation relating to deviations have been identified. As a result, this results in non-compliance with MFMA and municipal supply chain regulations.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The municipality should that ensure they implement a plan that addresses at least (not limited to) the following requirements PPE needs including the type and quantities of PPE per employee profiles, this will also include</a:t>
                      </a:r>
                      <a:r>
                        <a:rPr lang="en-US" sz="1600" b="0" i="0" u="none" strike="noStrike" baseline="0" dirty="0">
                          <a:solidFill>
                            <a:srgbClr val="000000"/>
                          </a:solidFill>
                          <a:effectLst/>
                          <a:latin typeface="Arial" panose="020B0604020202020204" pitchFamily="34" charset="0"/>
                        </a:rPr>
                        <a:t> </a:t>
                      </a:r>
                      <a:r>
                        <a:rPr lang="en-US" sz="1600" b="0" i="0" u="none" strike="noStrike" dirty="0">
                          <a:solidFill>
                            <a:srgbClr val="000000"/>
                          </a:solidFill>
                          <a:effectLst/>
                          <a:latin typeface="Arial" panose="020B0604020202020204" pitchFamily="34" charset="0"/>
                        </a:rPr>
                        <a:t>proper specifications of PPE on orders according to the PPE needs</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Management will request soft copies of declarations for future transactions.</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46423"/>
                  </a:ext>
                </a:extLst>
              </a:tr>
            </a:tbl>
          </a:graphicData>
        </a:graphic>
      </p:graphicFrame>
      <p:sp>
        <p:nvSpPr>
          <p:cNvPr id="3" name="Slide Number Placeholder 2">
            <a:extLst>
              <a:ext uri="{FF2B5EF4-FFF2-40B4-BE49-F238E27FC236}">
                <a16:creationId xmlns:a16="http://schemas.microsoft.com/office/drawing/2014/main" id="{27ECD1C7-D4E3-4214-86E4-FD7C2AFF334D}"/>
              </a:ext>
            </a:extLst>
          </p:cNvPr>
          <p:cNvSpPr>
            <a:spLocks noGrp="1"/>
          </p:cNvSpPr>
          <p:nvPr>
            <p:ph type="sldNum" sz="quarter" idx="12"/>
          </p:nvPr>
        </p:nvSpPr>
        <p:spPr/>
        <p:txBody>
          <a:bodyPr/>
          <a:lstStyle/>
          <a:p>
            <a:fld id="{22F75B58-574D-2C4D-B57C-2E4EC4916D89}" type="slidenum">
              <a:rPr lang="en-US" smtClean="0"/>
              <a:t>18</a:t>
            </a:fld>
            <a:endParaRPr lang="en-US"/>
          </a:p>
        </p:txBody>
      </p:sp>
    </p:spTree>
    <p:extLst>
      <p:ext uri="{BB962C8B-B14F-4D97-AF65-F5344CB8AC3E}">
        <p14:creationId xmlns:p14="http://schemas.microsoft.com/office/powerpoint/2010/main" val="4117576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SEDIBENG DISTRICT MUNICIPALITY </a:t>
            </a:r>
          </a:p>
        </p:txBody>
      </p:sp>
      <p:graphicFrame>
        <p:nvGraphicFramePr>
          <p:cNvPr id="5" name="Table 4"/>
          <p:cNvGraphicFramePr>
            <a:graphicFrameLocks noGrp="1"/>
          </p:cNvGraphicFramePr>
          <p:nvPr>
            <p:extLst>
              <p:ext uri="{D42A27DB-BD31-4B8C-83A1-F6EECF244321}">
                <p14:modId xmlns:p14="http://schemas.microsoft.com/office/powerpoint/2010/main" val="586656585"/>
              </p:ext>
            </p:extLst>
          </p:nvPr>
        </p:nvGraphicFramePr>
        <p:xfrm>
          <a:off x="1340284" y="1565753"/>
          <a:ext cx="10546915" cy="4393258"/>
        </p:xfrm>
        <a:graphic>
          <a:graphicData uri="http://schemas.openxmlformats.org/drawingml/2006/table">
            <a:tbl>
              <a:tblPr/>
              <a:tblGrid>
                <a:gridCol w="2121373">
                  <a:extLst>
                    <a:ext uri="{9D8B030D-6E8A-4147-A177-3AD203B41FA5}">
                      <a16:colId xmlns:a16="http://schemas.microsoft.com/office/drawing/2014/main" val="3905499081"/>
                    </a:ext>
                  </a:extLst>
                </a:gridCol>
                <a:gridCol w="3500846">
                  <a:extLst>
                    <a:ext uri="{9D8B030D-6E8A-4147-A177-3AD203B41FA5}">
                      <a16:colId xmlns:a16="http://schemas.microsoft.com/office/drawing/2014/main" val="1988316599"/>
                    </a:ext>
                  </a:extLst>
                </a:gridCol>
                <a:gridCol w="3239588">
                  <a:extLst>
                    <a:ext uri="{9D8B030D-6E8A-4147-A177-3AD203B41FA5}">
                      <a16:colId xmlns:a16="http://schemas.microsoft.com/office/drawing/2014/main" val="2687594354"/>
                    </a:ext>
                  </a:extLst>
                </a:gridCol>
                <a:gridCol w="1685108">
                  <a:extLst>
                    <a:ext uri="{9D8B030D-6E8A-4147-A177-3AD203B41FA5}">
                      <a16:colId xmlns:a16="http://schemas.microsoft.com/office/drawing/2014/main" val="4167870319"/>
                    </a:ext>
                  </a:extLst>
                </a:gridCol>
              </a:tblGrid>
              <a:tr h="593418">
                <a:tc>
                  <a:txBody>
                    <a:bodyPr/>
                    <a:lstStyle/>
                    <a:p>
                      <a:pPr algn="ctr" fontAlgn="ctr"/>
                      <a:r>
                        <a:rPr lang="en-US" sz="1600" b="1" i="0" u="none" strike="noStrike" dirty="0">
                          <a:solidFill>
                            <a:srgbClr val="000000"/>
                          </a:solidFill>
                          <a:effectLst/>
                          <a:latin typeface="Arial" panose="020B0604020202020204" pitchFamily="34" charset="0"/>
                        </a:rPr>
                        <a:t>Finding</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a:solidFill>
                            <a:srgbClr val="000000"/>
                          </a:solidFill>
                          <a:effectLst/>
                          <a:latin typeface="Arial" panose="020B0604020202020204" pitchFamily="34" charset="0"/>
                        </a:rPr>
                        <a:t>Recommendation </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Action by the municipality</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CoGTA Comment</a:t>
                      </a:r>
                    </a:p>
                  </a:txBody>
                  <a:tcPr marL="4105" marR="4105" marT="41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3799840">
                <a:tc>
                  <a:txBody>
                    <a:bodyPr/>
                    <a:lstStyle/>
                    <a:p>
                      <a:pPr algn="l" fontAlgn="t"/>
                      <a:r>
                        <a:rPr lang="en-US" sz="1600" b="0" i="0" u="none" strike="noStrike" dirty="0">
                          <a:solidFill>
                            <a:srgbClr val="000000"/>
                          </a:solidFill>
                          <a:effectLst/>
                          <a:latin typeface="Arial" panose="020B0604020202020204" pitchFamily="34" charset="0"/>
                        </a:rPr>
                        <a:t>Various non-compliance on Covid-19 deviations.</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The municipality should ensure they implement a plan that addresses at least (not limited to) the following requirements PPE needs including the type and quantities of PPE per employee profiles, this will also include</a:t>
                      </a:r>
                      <a:r>
                        <a:rPr lang="en-US" sz="1600" b="0" i="0" u="none" strike="noStrike" baseline="0" dirty="0">
                          <a:solidFill>
                            <a:srgbClr val="000000"/>
                          </a:solidFill>
                          <a:effectLst/>
                          <a:latin typeface="Arial" panose="020B0604020202020204" pitchFamily="34" charset="0"/>
                        </a:rPr>
                        <a:t> </a:t>
                      </a:r>
                      <a:r>
                        <a:rPr lang="en-US" sz="1600" b="0" i="0" u="none" strike="noStrike" dirty="0">
                          <a:solidFill>
                            <a:srgbClr val="000000"/>
                          </a:solidFill>
                          <a:effectLst/>
                          <a:latin typeface="Arial" panose="020B0604020202020204" pitchFamily="34" charset="0"/>
                        </a:rPr>
                        <a:t>proper specifications of PPE on orders according to the PPE needs</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Management will request soft copies of declarations for future transactions.</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46423"/>
                  </a:ext>
                </a:extLst>
              </a:tr>
            </a:tbl>
          </a:graphicData>
        </a:graphic>
      </p:graphicFrame>
      <p:sp>
        <p:nvSpPr>
          <p:cNvPr id="3" name="Slide Number Placeholder 2">
            <a:extLst>
              <a:ext uri="{FF2B5EF4-FFF2-40B4-BE49-F238E27FC236}">
                <a16:creationId xmlns:a16="http://schemas.microsoft.com/office/drawing/2014/main" id="{27ECD1C7-D4E3-4214-86E4-FD7C2AFF334D}"/>
              </a:ext>
            </a:extLst>
          </p:cNvPr>
          <p:cNvSpPr>
            <a:spLocks noGrp="1"/>
          </p:cNvSpPr>
          <p:nvPr>
            <p:ph type="sldNum" sz="quarter" idx="12"/>
          </p:nvPr>
        </p:nvSpPr>
        <p:spPr/>
        <p:txBody>
          <a:bodyPr/>
          <a:lstStyle/>
          <a:p>
            <a:fld id="{22F75B58-574D-2C4D-B57C-2E4EC4916D89}" type="slidenum">
              <a:rPr lang="en-US" smtClean="0"/>
              <a:t>19</a:t>
            </a:fld>
            <a:endParaRPr lang="en-US"/>
          </a:p>
        </p:txBody>
      </p:sp>
    </p:spTree>
    <p:extLst>
      <p:ext uri="{BB962C8B-B14F-4D97-AF65-F5344CB8AC3E}">
        <p14:creationId xmlns:p14="http://schemas.microsoft.com/office/powerpoint/2010/main" val="90754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TABLE OF CONTENT</a:t>
            </a:r>
          </a:p>
        </p:txBody>
      </p:sp>
      <p:sp>
        <p:nvSpPr>
          <p:cNvPr id="3" name="Rectangle 2"/>
          <p:cNvSpPr/>
          <p:nvPr/>
        </p:nvSpPr>
        <p:spPr>
          <a:xfrm>
            <a:off x="1340284" y="1565753"/>
            <a:ext cx="10586105" cy="4801314"/>
          </a:xfrm>
          <a:prstGeom prst="rect">
            <a:avLst/>
          </a:prstGeom>
        </p:spPr>
        <p:txBody>
          <a:bodyPr wrap="square">
            <a:spAutoFit/>
          </a:bodyPr>
          <a:lstStyle/>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latin typeface="Arial" panose="020B0604020202020204" pitchFamily="34" charset="0"/>
            </a:endParaRPr>
          </a:p>
          <a:p>
            <a:endParaRPr lang="en-US" dirty="0"/>
          </a:p>
        </p:txBody>
      </p:sp>
      <p:sp>
        <p:nvSpPr>
          <p:cNvPr id="4" name="Rectangle 3"/>
          <p:cNvSpPr/>
          <p:nvPr/>
        </p:nvSpPr>
        <p:spPr>
          <a:xfrm>
            <a:off x="1340284" y="1746438"/>
            <a:ext cx="10586105" cy="4524315"/>
          </a:xfrm>
          <a:prstGeom prst="rect">
            <a:avLst/>
          </a:prstGeom>
        </p:spPr>
        <p:txBody>
          <a:bodyPr wrap="square">
            <a:spAutoFit/>
          </a:bodyPr>
          <a:lstStyle/>
          <a:p>
            <a:pPr marL="457200" indent="-457200" algn="just">
              <a:buFont typeface="+mj-lt"/>
              <a:buAutoNum type="arabicPeriod"/>
            </a:pPr>
            <a:r>
              <a:rPr lang="en-US" sz="2400" dirty="0">
                <a:latin typeface="Arial" panose="020B0604020202020204" pitchFamily="34" charset="0"/>
                <a:ea typeface="Calibri" panose="020F0502020204030204" pitchFamily="34" charset="0"/>
              </a:rPr>
              <a:t>Introduction and purpose.</a:t>
            </a:r>
          </a:p>
          <a:p>
            <a:pPr marL="342900" indent="-342900" algn="just">
              <a:buFont typeface="+mj-lt"/>
              <a:buAutoNum type="arabicPeriod"/>
            </a:pPr>
            <a:endParaRPr lang="en-US" sz="2400" dirty="0">
              <a:latin typeface="Arial" panose="020B0604020202020204" pitchFamily="34" charset="0"/>
              <a:ea typeface="Calibri" panose="020F0502020204030204" pitchFamily="34" charset="0"/>
            </a:endParaRPr>
          </a:p>
          <a:p>
            <a:pPr marL="457200" indent="-457200" algn="just">
              <a:buFont typeface="+mj-lt"/>
              <a:buAutoNum type="arabicPeriod"/>
            </a:pPr>
            <a:r>
              <a:rPr lang="en-US" sz="2400" dirty="0">
                <a:latin typeface="Arial" panose="020B0604020202020204" pitchFamily="34" charset="0"/>
                <a:ea typeface="Calibri" panose="020F0502020204030204" pitchFamily="34" charset="0"/>
              </a:rPr>
              <a:t>Background.</a:t>
            </a:r>
          </a:p>
          <a:p>
            <a:pPr marL="457200" indent="-457200" algn="just">
              <a:buFont typeface="+mj-lt"/>
              <a:buAutoNum type="arabicPeriod"/>
            </a:pPr>
            <a:endParaRPr lang="en-US" sz="2400" dirty="0">
              <a:latin typeface="Arial" panose="020B0604020202020204" pitchFamily="34" charset="0"/>
              <a:ea typeface="Calibri" panose="020F0502020204030204" pitchFamily="34" charset="0"/>
            </a:endParaRPr>
          </a:p>
          <a:p>
            <a:pPr marL="457200" indent="-457200" algn="just">
              <a:buFont typeface="+mj-lt"/>
              <a:buAutoNum type="arabicPeriod"/>
            </a:pPr>
            <a:r>
              <a:rPr lang="en-US" sz="2400" dirty="0">
                <a:latin typeface="Arial" panose="020B0604020202020204" pitchFamily="34" charset="0"/>
                <a:ea typeface="Calibri" panose="020F0502020204030204" pitchFamily="34" charset="0"/>
              </a:rPr>
              <a:t>The Overall 2019/20 audit outcomes.</a:t>
            </a:r>
          </a:p>
          <a:p>
            <a:pPr marL="457200" indent="-457200" algn="just">
              <a:buFont typeface="+mj-lt"/>
              <a:buAutoNum type="arabicPeriod"/>
            </a:pPr>
            <a:endParaRPr lang="en-US" sz="2400" dirty="0">
              <a:latin typeface="Arial" panose="020B0604020202020204" pitchFamily="34" charset="0"/>
              <a:ea typeface="Calibri" panose="020F0502020204030204" pitchFamily="34" charset="0"/>
            </a:endParaRPr>
          </a:p>
          <a:p>
            <a:pPr marL="457200" indent="-457200" algn="just">
              <a:buFont typeface="+mj-lt"/>
              <a:buAutoNum type="arabicPeriod"/>
            </a:pPr>
            <a:r>
              <a:rPr lang="en-US" sz="2400" dirty="0">
                <a:latin typeface="Arial" panose="020B0604020202020204" pitchFamily="34" charset="0"/>
                <a:ea typeface="Calibri" panose="020F0502020204030204" pitchFamily="34" charset="0"/>
              </a:rPr>
              <a:t> Auditor General COVID-19 Expenditure.</a:t>
            </a:r>
          </a:p>
          <a:p>
            <a:pPr marL="457200" indent="-457200" algn="just">
              <a:buFont typeface="+mj-lt"/>
              <a:buAutoNum type="arabicPeriod"/>
            </a:pPr>
            <a:endParaRPr lang="en-US" sz="2400" dirty="0">
              <a:latin typeface="Arial" panose="020B0604020202020204" pitchFamily="34" charset="0"/>
              <a:ea typeface="Calibri" panose="020F0502020204030204" pitchFamily="34" charset="0"/>
            </a:endParaRPr>
          </a:p>
          <a:p>
            <a:pPr marL="457200" indent="-457200" algn="just">
              <a:buFont typeface="+mj-lt"/>
              <a:buAutoNum type="arabicPeriod"/>
            </a:pPr>
            <a:r>
              <a:rPr lang="en-US" sz="2400" dirty="0">
                <a:latin typeface="Arial" panose="020B0604020202020204" pitchFamily="34" charset="0"/>
                <a:ea typeface="Calibri" panose="020F0502020204030204" pitchFamily="34" charset="0"/>
              </a:rPr>
              <a:t>GPG Department Findings and Support on COVI-19 Expenditure.</a:t>
            </a:r>
          </a:p>
          <a:p>
            <a:pPr marL="457200" indent="-457200" algn="just">
              <a:buFont typeface="+mj-lt"/>
              <a:buAutoNum type="arabicPeriod"/>
            </a:pPr>
            <a:endParaRPr lang="en-US" sz="2400" dirty="0">
              <a:latin typeface="Arial" panose="020B0604020202020204" pitchFamily="34" charset="0"/>
              <a:ea typeface="Calibri" panose="020F0502020204030204" pitchFamily="34" charset="0"/>
            </a:endParaRPr>
          </a:p>
          <a:p>
            <a:pPr marL="457200" indent="-457200" algn="just">
              <a:buFont typeface="+mj-lt"/>
              <a:buAutoNum type="arabicPeriod"/>
            </a:pPr>
            <a:r>
              <a:rPr lang="en-US" sz="2400" dirty="0">
                <a:latin typeface="Arial" panose="020B0604020202020204" pitchFamily="34" charset="0"/>
                <a:ea typeface="Calibri" panose="020F0502020204030204" pitchFamily="34" charset="0"/>
              </a:rPr>
              <a:t>Recommendations.</a:t>
            </a:r>
          </a:p>
          <a:p>
            <a:pPr marL="342900" indent="-342900" algn="just">
              <a:buFont typeface="+mj-lt"/>
              <a:buAutoNum type="arabicPeriod"/>
            </a:pPr>
            <a:endParaRPr lang="en-US" sz="2400" dirty="0">
              <a:latin typeface="Arial" panose="020B0604020202020204" pitchFamily="34" charset="0"/>
              <a:ea typeface="Calibri" panose="020F0502020204030204" pitchFamily="34" charset="0"/>
            </a:endParaRPr>
          </a:p>
        </p:txBody>
      </p:sp>
      <p:sp>
        <p:nvSpPr>
          <p:cNvPr id="5" name="Slide Number Placeholder 4">
            <a:extLst>
              <a:ext uri="{FF2B5EF4-FFF2-40B4-BE49-F238E27FC236}">
                <a16:creationId xmlns:a16="http://schemas.microsoft.com/office/drawing/2014/main" id="{5535CCC7-DECD-41BE-ACA2-0B288E140AC1}"/>
              </a:ext>
            </a:extLst>
          </p:cNvPr>
          <p:cNvSpPr>
            <a:spLocks noGrp="1"/>
          </p:cNvSpPr>
          <p:nvPr>
            <p:ph type="sldNum" sz="quarter" idx="12"/>
          </p:nvPr>
        </p:nvSpPr>
        <p:spPr/>
        <p:txBody>
          <a:bodyPr/>
          <a:lstStyle/>
          <a:p>
            <a:fld id="{22F75B58-574D-2C4D-B57C-2E4EC4916D89}" type="slidenum">
              <a:rPr lang="en-US" smtClean="0"/>
              <a:t>2</a:t>
            </a:fld>
            <a:endParaRPr lang="en-US"/>
          </a:p>
        </p:txBody>
      </p:sp>
    </p:spTree>
    <p:extLst>
      <p:ext uri="{BB962C8B-B14F-4D97-AF65-F5344CB8AC3E}">
        <p14:creationId xmlns:p14="http://schemas.microsoft.com/office/powerpoint/2010/main" val="75918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EMFULENI LOCAL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69260112"/>
              </p:ext>
            </p:extLst>
          </p:nvPr>
        </p:nvGraphicFramePr>
        <p:xfrm>
          <a:off x="1358538" y="1565753"/>
          <a:ext cx="10528662" cy="4885010"/>
        </p:xfrm>
        <a:graphic>
          <a:graphicData uri="http://schemas.openxmlformats.org/drawingml/2006/table">
            <a:tbl>
              <a:tblPr/>
              <a:tblGrid>
                <a:gridCol w="1632635">
                  <a:extLst>
                    <a:ext uri="{9D8B030D-6E8A-4147-A177-3AD203B41FA5}">
                      <a16:colId xmlns:a16="http://schemas.microsoft.com/office/drawing/2014/main" val="3905499081"/>
                    </a:ext>
                  </a:extLst>
                </a:gridCol>
                <a:gridCol w="2662788">
                  <a:extLst>
                    <a:ext uri="{9D8B030D-6E8A-4147-A177-3AD203B41FA5}">
                      <a16:colId xmlns:a16="http://schemas.microsoft.com/office/drawing/2014/main" val="1988316599"/>
                    </a:ext>
                  </a:extLst>
                </a:gridCol>
                <a:gridCol w="4373442">
                  <a:extLst>
                    <a:ext uri="{9D8B030D-6E8A-4147-A177-3AD203B41FA5}">
                      <a16:colId xmlns:a16="http://schemas.microsoft.com/office/drawing/2014/main" val="2687594354"/>
                    </a:ext>
                  </a:extLst>
                </a:gridCol>
                <a:gridCol w="1859797">
                  <a:extLst>
                    <a:ext uri="{9D8B030D-6E8A-4147-A177-3AD203B41FA5}">
                      <a16:colId xmlns:a16="http://schemas.microsoft.com/office/drawing/2014/main" val="4167870319"/>
                    </a:ext>
                  </a:extLst>
                </a:gridCol>
              </a:tblGrid>
              <a:tr h="341564">
                <a:tc>
                  <a:txBody>
                    <a:bodyPr/>
                    <a:lstStyle/>
                    <a:p>
                      <a:pPr algn="ctr" fontAlgn="ctr"/>
                      <a:r>
                        <a:rPr lang="en-US" sz="16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Recommendation </a:t>
                      </a:r>
                    </a:p>
                    <a:p>
                      <a:pPr algn="ctr" fontAlgn="ctr"/>
                      <a:endParaRPr lang="en-US" sz="16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6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3187710">
                <a:tc>
                  <a:txBody>
                    <a:bodyPr/>
                    <a:lstStyle/>
                    <a:p>
                      <a:pPr algn="l" fontAlgn="t"/>
                      <a:r>
                        <a:rPr lang="en-US" sz="1600" b="0" i="0" u="none" strike="noStrike" dirty="0">
                          <a:solidFill>
                            <a:srgbClr val="000000"/>
                          </a:solidFill>
                          <a:effectLst/>
                          <a:latin typeface="Arial" panose="020B0604020202020204" pitchFamily="34" charset="0"/>
                        </a:rPr>
                        <a:t>No COVID-19 needs identification plan during the period March to June 2020</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The municipality should ensure they implement a plan that addresses at least (not limited to) the following requirements PPE needs including the type and quantities of PPE per employee profiles, this will also include</a:t>
                      </a:r>
                      <a:r>
                        <a:rPr lang="en-US" sz="1600" b="0" i="0" u="none" strike="noStrike" baseline="0" dirty="0">
                          <a:solidFill>
                            <a:srgbClr val="000000"/>
                          </a:solidFill>
                          <a:effectLst/>
                          <a:latin typeface="Arial" panose="020B0604020202020204" pitchFamily="34" charset="0"/>
                        </a:rPr>
                        <a:t> </a:t>
                      </a:r>
                      <a:r>
                        <a:rPr lang="en-US" sz="1600" b="0" i="0" u="none" strike="noStrike" dirty="0">
                          <a:solidFill>
                            <a:srgbClr val="000000"/>
                          </a:solidFill>
                          <a:effectLst/>
                          <a:latin typeface="Arial" panose="020B0604020202020204" pitchFamily="34" charset="0"/>
                        </a:rPr>
                        <a:t>proper specifications of PPE on orders according to the PPE needs</a:t>
                      </a:r>
                      <a:br>
                        <a:rPr lang="en-US" sz="1600" b="0" i="0" u="none" strike="noStrike" dirty="0">
                          <a:solidFill>
                            <a:srgbClr val="000000"/>
                          </a:solidFill>
                          <a:effectLst/>
                          <a:latin typeface="Arial" panose="020B0604020202020204" pitchFamily="34" charset="0"/>
                        </a:rPr>
                      </a:b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Review of the COVID19 Readiness Plan to incorporate the issues raised by the AG. Report on the implementation of the Plan, periodically.</a:t>
                      </a:r>
                    </a:p>
                    <a:p>
                      <a:pPr algn="l" fontAlgn="t"/>
                      <a:endParaRPr lang="en-US" sz="1600" b="0" i="0" u="none" strike="noStrike" dirty="0">
                        <a:solidFill>
                          <a:srgbClr val="000000"/>
                        </a:solidFill>
                        <a:effectLst/>
                        <a:latin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The Municipality has developed the Workplace Readiness Plan and review it on ad hoc basis in line with the Disaster Management Regulations. Covid-19 Risk Assessment is underway to further guide the implementation of the Workplace Readiness Plan.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The Municipality  Covid-19 Risk Assessment is underway to further guide the implementation of the Workplace Readiness Plan. The purchase order was issued on the 23 July 2021 to </a:t>
                      </a:r>
                      <a:r>
                        <a:rPr lang="en-US" sz="1600" b="0" i="0" u="none" strike="noStrike" dirty="0" err="1">
                          <a:solidFill>
                            <a:srgbClr val="000000"/>
                          </a:solidFill>
                          <a:effectLst/>
                          <a:latin typeface="Arial" panose="020B0604020202020204" pitchFamily="34" charset="0"/>
                        </a:rPr>
                        <a:t>Seitaodi</a:t>
                      </a:r>
                      <a:r>
                        <a:rPr lang="en-US" sz="1600" b="0" i="0" u="none" strike="noStrike" dirty="0">
                          <a:solidFill>
                            <a:srgbClr val="000000"/>
                          </a:solidFill>
                          <a:effectLst/>
                          <a:latin typeface="Arial" panose="020B0604020202020204" pitchFamily="34" charset="0"/>
                        </a:rPr>
                        <a:t> Trading CC  for conducting the COVID-19 risk assessment of the municipality.</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CoGTA will monitor the implementation of the action by the municipality and the recommendations of AGSA.</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46423"/>
                  </a:ext>
                </a:extLst>
              </a:tr>
            </a:tbl>
          </a:graphicData>
        </a:graphic>
      </p:graphicFrame>
      <p:sp>
        <p:nvSpPr>
          <p:cNvPr id="3" name="Slide Number Placeholder 2">
            <a:extLst>
              <a:ext uri="{FF2B5EF4-FFF2-40B4-BE49-F238E27FC236}">
                <a16:creationId xmlns:a16="http://schemas.microsoft.com/office/drawing/2014/main" id="{7A3FDF1B-0728-49DA-9C7F-DE2CAC25C372}"/>
              </a:ext>
            </a:extLst>
          </p:cNvPr>
          <p:cNvSpPr>
            <a:spLocks noGrp="1"/>
          </p:cNvSpPr>
          <p:nvPr>
            <p:ph type="sldNum" sz="quarter" idx="12"/>
          </p:nvPr>
        </p:nvSpPr>
        <p:spPr/>
        <p:txBody>
          <a:bodyPr/>
          <a:lstStyle/>
          <a:p>
            <a:fld id="{22F75B58-574D-2C4D-B57C-2E4EC4916D89}" type="slidenum">
              <a:rPr lang="en-US" smtClean="0"/>
              <a:t>20</a:t>
            </a:fld>
            <a:endParaRPr lang="en-US"/>
          </a:p>
        </p:txBody>
      </p:sp>
    </p:spTree>
    <p:extLst>
      <p:ext uri="{BB962C8B-B14F-4D97-AF65-F5344CB8AC3E}">
        <p14:creationId xmlns:p14="http://schemas.microsoft.com/office/powerpoint/2010/main" val="1814500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EMFULENI LOCAL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057596719"/>
              </p:ext>
            </p:extLst>
          </p:nvPr>
        </p:nvGraphicFramePr>
        <p:xfrm>
          <a:off x="1469204" y="1663603"/>
          <a:ext cx="10417995" cy="4889115"/>
        </p:xfrm>
        <a:graphic>
          <a:graphicData uri="http://schemas.openxmlformats.org/drawingml/2006/table">
            <a:tbl>
              <a:tblPr/>
              <a:tblGrid>
                <a:gridCol w="1676952">
                  <a:extLst>
                    <a:ext uri="{9D8B030D-6E8A-4147-A177-3AD203B41FA5}">
                      <a16:colId xmlns:a16="http://schemas.microsoft.com/office/drawing/2014/main" val="3905499081"/>
                    </a:ext>
                  </a:extLst>
                </a:gridCol>
                <a:gridCol w="3068664">
                  <a:extLst>
                    <a:ext uri="{9D8B030D-6E8A-4147-A177-3AD203B41FA5}">
                      <a16:colId xmlns:a16="http://schemas.microsoft.com/office/drawing/2014/main" val="1988316599"/>
                    </a:ext>
                  </a:extLst>
                </a:gridCol>
                <a:gridCol w="2557221">
                  <a:extLst>
                    <a:ext uri="{9D8B030D-6E8A-4147-A177-3AD203B41FA5}">
                      <a16:colId xmlns:a16="http://schemas.microsoft.com/office/drawing/2014/main" val="2687594354"/>
                    </a:ext>
                  </a:extLst>
                </a:gridCol>
                <a:gridCol w="3115158">
                  <a:extLst>
                    <a:ext uri="{9D8B030D-6E8A-4147-A177-3AD203B41FA5}">
                      <a16:colId xmlns:a16="http://schemas.microsoft.com/office/drawing/2014/main" val="4167870319"/>
                    </a:ext>
                  </a:extLst>
                </a:gridCol>
              </a:tblGrid>
              <a:tr h="382512">
                <a:tc>
                  <a:txBody>
                    <a:bodyPr/>
                    <a:lstStyle/>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Recommendation </a:t>
                      </a:r>
                    </a:p>
                    <a:p>
                      <a:pPr algn="l"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1395381">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PPE not procured at prices regarded by the National Treasury as market related</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Management should ensure compliance with the National Treasury instructions/circulars on procurement of PPE.</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Management to utilize Transversal Contract when procuring COVID PPE through appointed service providers by National Treasury.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Municipal</a:t>
                      </a:r>
                      <a:r>
                        <a:rPr lang="en-US" sz="1600" b="0" i="0" u="none" strike="noStrike" baseline="0" dirty="0">
                          <a:solidFill>
                            <a:srgbClr val="000000"/>
                          </a:solidFill>
                          <a:effectLst/>
                          <a:latin typeface="Arial" panose="020B0604020202020204" pitchFamily="34" charset="0"/>
                          <a:cs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cs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cs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692202"/>
                  </a:ext>
                </a:extLst>
              </a:tr>
              <a:tr h="2213517">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PPE Orders were not always clear on specifications per the National Treasury definitions of what constitutes PPE</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The municipality should make use of available guides on types and of PPEs. These guides are available from Treasury, World Health Organization, the Department of Trade and Industry and to some extent the National Regulator for Compulsory Specifications for type and quality of PPE to use on different needs.</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The procurement of PPE to be centralized in the OHS department using the National Treasury transversal contracts. </a:t>
                      </a:r>
                    </a:p>
                    <a:p>
                      <a:pPr algn="l" fontAlgn="t"/>
                      <a:endParaRPr lang="en-US" sz="1600" b="0" i="0" u="none" strike="noStrike" dirty="0">
                        <a:solidFill>
                          <a:srgbClr val="000000"/>
                        </a:solidFill>
                        <a:effectLst/>
                        <a:latin typeface="Arial" panose="020B0604020202020204" pitchFamily="34" charset="0"/>
                        <a:cs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COVID 19 PPE for financial year 2021/22 will be bought through SCM as stock item</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cs typeface="Arial" panose="020B0604020202020204" pitchFamily="34" charset="0"/>
                        </a:rPr>
                        <a:t>CoGTA will monitor the implementation of the action by the municipality and the recommendations of AGSA.</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303421"/>
                  </a:ext>
                </a:extLst>
              </a:tr>
            </a:tbl>
          </a:graphicData>
        </a:graphic>
      </p:graphicFrame>
      <p:sp>
        <p:nvSpPr>
          <p:cNvPr id="3" name="Slide Number Placeholder 2">
            <a:extLst>
              <a:ext uri="{FF2B5EF4-FFF2-40B4-BE49-F238E27FC236}">
                <a16:creationId xmlns:a16="http://schemas.microsoft.com/office/drawing/2014/main" id="{7C3FA721-F99E-4D24-8A12-7E4E333AB91D}"/>
              </a:ext>
            </a:extLst>
          </p:cNvPr>
          <p:cNvSpPr>
            <a:spLocks noGrp="1"/>
          </p:cNvSpPr>
          <p:nvPr>
            <p:ph type="sldNum" sz="quarter" idx="12"/>
          </p:nvPr>
        </p:nvSpPr>
        <p:spPr/>
        <p:txBody>
          <a:bodyPr/>
          <a:lstStyle/>
          <a:p>
            <a:fld id="{22F75B58-574D-2C4D-B57C-2E4EC4916D89}" type="slidenum">
              <a:rPr lang="en-US" smtClean="0"/>
              <a:t>21</a:t>
            </a:fld>
            <a:endParaRPr lang="en-US"/>
          </a:p>
        </p:txBody>
      </p:sp>
    </p:spTree>
    <p:extLst>
      <p:ext uri="{BB962C8B-B14F-4D97-AF65-F5344CB8AC3E}">
        <p14:creationId xmlns:p14="http://schemas.microsoft.com/office/powerpoint/2010/main" val="2606877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EMFULENI LOCAL MUNICIPALITY</a:t>
            </a:r>
          </a:p>
        </p:txBody>
      </p:sp>
      <p:sp>
        <p:nvSpPr>
          <p:cNvPr id="5"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750516711"/>
              </p:ext>
            </p:extLst>
          </p:nvPr>
        </p:nvGraphicFramePr>
        <p:xfrm>
          <a:off x="1340284" y="1725595"/>
          <a:ext cx="10631322" cy="3909650"/>
        </p:xfrm>
        <a:graphic>
          <a:graphicData uri="http://schemas.openxmlformats.org/drawingml/2006/table">
            <a:tbl>
              <a:tblPr/>
              <a:tblGrid>
                <a:gridCol w="2177831">
                  <a:extLst>
                    <a:ext uri="{9D8B030D-6E8A-4147-A177-3AD203B41FA5}">
                      <a16:colId xmlns:a16="http://schemas.microsoft.com/office/drawing/2014/main" val="3905499081"/>
                    </a:ext>
                  </a:extLst>
                </a:gridCol>
                <a:gridCol w="2526224">
                  <a:extLst>
                    <a:ext uri="{9D8B030D-6E8A-4147-A177-3AD203B41FA5}">
                      <a16:colId xmlns:a16="http://schemas.microsoft.com/office/drawing/2014/main" val="1988316599"/>
                    </a:ext>
                  </a:extLst>
                </a:gridCol>
                <a:gridCol w="3994369">
                  <a:extLst>
                    <a:ext uri="{9D8B030D-6E8A-4147-A177-3AD203B41FA5}">
                      <a16:colId xmlns:a16="http://schemas.microsoft.com/office/drawing/2014/main" val="2687594354"/>
                    </a:ext>
                  </a:extLst>
                </a:gridCol>
                <a:gridCol w="1932898">
                  <a:extLst>
                    <a:ext uri="{9D8B030D-6E8A-4147-A177-3AD203B41FA5}">
                      <a16:colId xmlns:a16="http://schemas.microsoft.com/office/drawing/2014/main" val="4167870319"/>
                    </a:ext>
                  </a:extLst>
                </a:gridCol>
              </a:tblGrid>
              <a:tr h="382512">
                <a:tc>
                  <a:txBody>
                    <a:bodyPr/>
                    <a:lstStyle/>
                    <a:p>
                      <a:pPr algn="l" fontAlgn="ctr">
                        <a:lnSpc>
                          <a:spcPct val="100000"/>
                        </a:lnSpc>
                      </a:pPr>
                      <a:r>
                        <a:rPr lang="en-US" sz="16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lnSpc>
                          <a:spcPct val="100000"/>
                        </a:lnSpc>
                      </a:pPr>
                      <a:r>
                        <a:rPr lang="en-US" sz="1600" b="1" i="0" u="none" strike="noStrike">
                          <a:solidFill>
                            <a:srgbClr val="000000"/>
                          </a:solidFill>
                          <a:effectLst/>
                          <a:latin typeface="Arial" panose="020B0604020202020204" pitchFamily="34" charset="0"/>
                        </a:rPr>
                        <a:t>Recommendation </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lnSpc>
                          <a:spcPct val="100000"/>
                        </a:lnSpc>
                      </a:pPr>
                      <a:r>
                        <a:rPr lang="en-US" sz="1600" b="1" i="0" u="none" strike="noStrike" dirty="0">
                          <a:solidFill>
                            <a:srgbClr val="000000"/>
                          </a:solidFill>
                          <a:effectLst/>
                          <a:latin typeface="Arial" panose="020B0604020202020204" pitchFamily="34" charset="0"/>
                        </a:rPr>
                        <a:t>Action by the municipality</a:t>
                      </a:r>
                    </a:p>
                    <a:p>
                      <a:pPr algn="l" fontAlgn="ctr">
                        <a:lnSpc>
                          <a:spcPct val="100000"/>
                        </a:lnSpc>
                      </a:pPr>
                      <a:endParaRPr lang="en-US" sz="16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lnSpc>
                          <a:spcPct val="100000"/>
                        </a:lnSpc>
                      </a:pPr>
                      <a:r>
                        <a:rPr lang="en-US" sz="16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2213517">
                <a:tc>
                  <a:txBody>
                    <a:bodyPr/>
                    <a:lstStyle/>
                    <a:p>
                      <a:pPr algn="l" fontAlgn="t">
                        <a:lnSpc>
                          <a:spcPct val="100000"/>
                        </a:lnSpc>
                      </a:pPr>
                      <a:r>
                        <a:rPr lang="en-US" sz="1600" b="0" i="0" u="none" strike="noStrike" dirty="0">
                          <a:solidFill>
                            <a:srgbClr val="000000"/>
                          </a:solidFill>
                          <a:effectLst/>
                          <a:latin typeface="Arial" panose="020B0604020202020204" pitchFamily="34" charset="0"/>
                        </a:rPr>
                        <a:t>COVID 19 expenditure as reported to Treasury could not be reconciled to the general ledger COAF 10</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lnSpc>
                          <a:spcPct val="100000"/>
                        </a:lnSpc>
                      </a:pPr>
                      <a:r>
                        <a:rPr lang="en-US" sz="1600" b="0" i="0" u="none" strike="noStrike" dirty="0" err="1">
                          <a:solidFill>
                            <a:srgbClr val="000000"/>
                          </a:solidFill>
                          <a:effectLst/>
                          <a:latin typeface="Arial" panose="020B0604020202020204" pitchFamily="34" charset="0"/>
                        </a:rPr>
                        <a:t>mSCOA</a:t>
                      </a:r>
                      <a:r>
                        <a:rPr lang="en-US" sz="1600" b="0" i="0" u="none" strike="noStrike" dirty="0">
                          <a:solidFill>
                            <a:srgbClr val="000000"/>
                          </a:solidFill>
                          <a:effectLst/>
                          <a:latin typeface="Arial" panose="020B0604020202020204" pitchFamily="34" charset="0"/>
                        </a:rPr>
                        <a:t> Circular 9 should be applied to create the appropriate vote numbers for Covid-19 reporting. This will ensure that Covid-19 related expenditure incurred is appropriately reported to National Treasury.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lnSpc>
                          <a:spcPct val="100000"/>
                        </a:lnSpc>
                      </a:pPr>
                      <a:r>
                        <a:rPr lang="en-US" sz="1600" b="0" i="0" u="none" strike="noStrike" dirty="0" err="1">
                          <a:solidFill>
                            <a:srgbClr val="000000"/>
                          </a:solidFill>
                          <a:effectLst/>
                          <a:latin typeface="Arial" panose="020B0604020202020204" pitchFamily="34" charset="0"/>
                        </a:rPr>
                        <a:t>mSCOA</a:t>
                      </a:r>
                      <a:r>
                        <a:rPr lang="en-US" sz="1600" b="0" i="0" u="none" strike="noStrike" dirty="0">
                          <a:solidFill>
                            <a:srgbClr val="000000"/>
                          </a:solidFill>
                          <a:effectLst/>
                          <a:latin typeface="Arial" panose="020B0604020202020204" pitchFamily="34" charset="0"/>
                        </a:rPr>
                        <a:t> Circular 9 will be applied to create the appropriate vote numbers for Covid-19 reporting.</a:t>
                      </a:r>
                    </a:p>
                    <a:p>
                      <a:pPr algn="l" fontAlgn="t">
                        <a:lnSpc>
                          <a:spcPct val="100000"/>
                        </a:lnSpc>
                      </a:pPr>
                      <a:endParaRPr lang="en-US" sz="1600" b="0" i="0" u="none" strike="noStrike" dirty="0">
                        <a:solidFill>
                          <a:srgbClr val="000000"/>
                        </a:solidFill>
                        <a:effectLst/>
                        <a:latin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This will be reported as such in the CMFR consolidated report as a limitation as we were unable to determine the actual Covid expenditure for the periods 15 March</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to 30 June 2020 and 1 July to 31 December 2020. </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latin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ELM reporting to NT was not valid, accurate and complete.</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lnSpc>
                          <a:spcPct val="100000"/>
                        </a:lnSpc>
                      </a:pPr>
                      <a:r>
                        <a:rPr lang="en-US" sz="1600" b="0" i="0" u="none" strike="noStrike" dirty="0">
                          <a:solidFill>
                            <a:srgbClr val="000000"/>
                          </a:solidFill>
                          <a:effectLst/>
                          <a:latin typeface="Arial" panose="020B0604020202020204" pitchFamily="34" charset="0"/>
                        </a:rPr>
                        <a:t>CoGTA will monitor the implementation of the action by the municipality and the recommendations of AGSA.</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303421"/>
                  </a:ext>
                </a:extLst>
              </a:tr>
            </a:tbl>
          </a:graphicData>
        </a:graphic>
      </p:graphicFrame>
      <p:sp>
        <p:nvSpPr>
          <p:cNvPr id="3" name="Slide Number Placeholder 2">
            <a:extLst>
              <a:ext uri="{FF2B5EF4-FFF2-40B4-BE49-F238E27FC236}">
                <a16:creationId xmlns:a16="http://schemas.microsoft.com/office/drawing/2014/main" id="{7C3FA721-F99E-4D24-8A12-7E4E333AB91D}"/>
              </a:ext>
            </a:extLst>
          </p:cNvPr>
          <p:cNvSpPr>
            <a:spLocks noGrp="1"/>
          </p:cNvSpPr>
          <p:nvPr>
            <p:ph type="sldNum" sz="quarter" idx="12"/>
          </p:nvPr>
        </p:nvSpPr>
        <p:spPr/>
        <p:txBody>
          <a:bodyPr/>
          <a:lstStyle/>
          <a:p>
            <a:fld id="{22F75B58-574D-2C4D-B57C-2E4EC4916D89}" type="slidenum">
              <a:rPr lang="en-US" smtClean="0"/>
              <a:t>22</a:t>
            </a:fld>
            <a:endParaRPr lang="en-US"/>
          </a:p>
        </p:txBody>
      </p:sp>
    </p:spTree>
    <p:extLst>
      <p:ext uri="{BB962C8B-B14F-4D97-AF65-F5344CB8AC3E}">
        <p14:creationId xmlns:p14="http://schemas.microsoft.com/office/powerpoint/2010/main" val="784511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RAND WEST CITY LOCAL MUNICIPALITY</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16745471"/>
              </p:ext>
            </p:extLst>
          </p:nvPr>
        </p:nvGraphicFramePr>
        <p:xfrm>
          <a:off x="1340284" y="1725593"/>
          <a:ext cx="10546915" cy="3361010"/>
        </p:xfrm>
        <a:graphic>
          <a:graphicData uri="http://schemas.openxmlformats.org/drawingml/2006/table">
            <a:tbl>
              <a:tblPr/>
              <a:tblGrid>
                <a:gridCol w="1429042">
                  <a:extLst>
                    <a:ext uri="{9D8B030D-6E8A-4147-A177-3AD203B41FA5}">
                      <a16:colId xmlns:a16="http://schemas.microsoft.com/office/drawing/2014/main" val="3905499081"/>
                    </a:ext>
                  </a:extLst>
                </a:gridCol>
                <a:gridCol w="2873828">
                  <a:extLst>
                    <a:ext uri="{9D8B030D-6E8A-4147-A177-3AD203B41FA5}">
                      <a16:colId xmlns:a16="http://schemas.microsoft.com/office/drawing/2014/main" val="1988316599"/>
                    </a:ext>
                  </a:extLst>
                </a:gridCol>
                <a:gridCol w="4441372">
                  <a:extLst>
                    <a:ext uri="{9D8B030D-6E8A-4147-A177-3AD203B41FA5}">
                      <a16:colId xmlns:a16="http://schemas.microsoft.com/office/drawing/2014/main" val="2687594354"/>
                    </a:ext>
                  </a:extLst>
                </a:gridCol>
                <a:gridCol w="1802673">
                  <a:extLst>
                    <a:ext uri="{9D8B030D-6E8A-4147-A177-3AD203B41FA5}">
                      <a16:colId xmlns:a16="http://schemas.microsoft.com/office/drawing/2014/main" val="4167870319"/>
                    </a:ext>
                  </a:extLst>
                </a:gridCol>
              </a:tblGrid>
              <a:tr h="343364">
                <a:tc>
                  <a:txBody>
                    <a:bodyPr/>
                    <a:lstStyle/>
                    <a:p>
                      <a:pPr algn="l"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1400" b="1" i="0" u="none" strike="noStrike" dirty="0">
                          <a:solidFill>
                            <a:srgbClr val="000000"/>
                          </a:solidFill>
                          <a:effectLst/>
                          <a:latin typeface="Arial" panose="020B0604020202020204" pitchFamily="34" charset="0"/>
                        </a:rPr>
                        <a:t>Recommendation </a:t>
                      </a:r>
                    </a:p>
                    <a:p>
                      <a:pPr algn="l" fontAlgn="ctr"/>
                      <a:endParaRPr lang="en-US" sz="14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2580544">
                <a:tc>
                  <a:txBody>
                    <a:bodyPr/>
                    <a:lstStyle/>
                    <a:p>
                      <a:pPr algn="l" fontAlgn="t"/>
                      <a:r>
                        <a:rPr lang="en-GB" sz="1600" b="0" i="0" u="none" strike="noStrike" dirty="0">
                          <a:solidFill>
                            <a:srgbClr val="000000"/>
                          </a:solidFill>
                          <a:effectLst/>
                          <a:latin typeface="Arial" panose="020B0604020202020204" pitchFamily="34" charset="0"/>
                        </a:rPr>
                        <a:t>Covid-19 funding spent for non-covid-19 purpose.</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GB" sz="1600" b="0" i="0" u="none" strike="noStrike" dirty="0">
                          <a:solidFill>
                            <a:srgbClr val="000000"/>
                          </a:solidFill>
                          <a:effectLst/>
                          <a:latin typeface="Arial" panose="020B0604020202020204" pitchFamily="34" charset="0"/>
                        </a:rPr>
                        <a:t>Municipalities should ensure compliance with applicable laws and regulations and put measures in place to avoid incurring fruitless and wasteful expenditure.</a:t>
                      </a:r>
                    </a:p>
                    <a:p>
                      <a:pPr algn="l" fontAlgn="t"/>
                      <a:endParaRPr lang="en-GB" sz="1600" b="0" i="0" u="none" strike="noStrike" dirty="0">
                        <a:solidFill>
                          <a:srgbClr val="000000"/>
                        </a:solidFill>
                        <a:effectLst/>
                        <a:latin typeface="Arial" panose="020B0604020202020204" pitchFamily="34" charset="0"/>
                      </a:endParaRPr>
                    </a:p>
                    <a:p>
                      <a:pPr algn="l" fontAlgn="t"/>
                      <a:r>
                        <a:rPr lang="en-GB" sz="1600" b="0" i="0" u="none" strike="noStrike" dirty="0">
                          <a:solidFill>
                            <a:srgbClr val="000000"/>
                          </a:solidFill>
                          <a:effectLst/>
                          <a:latin typeface="Arial" panose="020B0604020202020204" pitchFamily="34" charset="0"/>
                        </a:rPr>
                        <a:t>Municipalities should ensure that expenditure relating to conditional grants adheres to the relevant requirements of the Division of Revenue Act.</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The issue has been referred to MPAC for investigation</a:t>
                      </a:r>
                    </a:p>
                    <a:p>
                      <a:pPr algn="l" fontAlgn="t"/>
                      <a:endParaRPr lang="en-GB" sz="1600" b="0" i="0" u="none" strike="noStrike" dirty="0">
                        <a:solidFill>
                          <a:srgbClr val="000000"/>
                        </a:solidFill>
                        <a:effectLst/>
                        <a:latin typeface="Arial" panose="020B0604020202020204" pitchFamily="34" charset="0"/>
                      </a:endParaRPr>
                    </a:p>
                    <a:p>
                      <a:pPr algn="l" fontAlgn="t"/>
                      <a:endParaRPr lang="en-GB" sz="1600" b="0" i="0" u="none" strike="noStrike" dirty="0">
                        <a:solidFill>
                          <a:srgbClr val="000000"/>
                        </a:solidFill>
                        <a:effectLst/>
                        <a:latin typeface="Arial" panose="020B0604020202020204" pitchFamily="34" charset="0"/>
                      </a:endParaRPr>
                    </a:p>
                    <a:p>
                      <a:pPr algn="l" fontAlgn="t"/>
                      <a:r>
                        <a:rPr lang="en-GB" sz="1600" b="0" i="0" u="none" strike="noStrike" dirty="0">
                          <a:solidFill>
                            <a:srgbClr val="000000"/>
                          </a:solidFill>
                          <a:effectLst/>
                          <a:latin typeface="Arial" panose="020B0604020202020204" pitchFamily="34" charset="0"/>
                        </a:rPr>
                        <a:t>Update the unauthorised expenditure opening balance.</a:t>
                      </a:r>
                    </a:p>
                    <a:p>
                      <a:pPr algn="l" fontAlgn="t"/>
                      <a:endParaRPr lang="en-GB" sz="1600" b="0" i="0" u="none" strike="noStrike" dirty="0">
                        <a:solidFill>
                          <a:srgbClr val="000000"/>
                        </a:solidFill>
                        <a:effectLst/>
                        <a:latin typeface="Arial" panose="020B0604020202020204" pitchFamily="34" charset="0"/>
                      </a:endParaRPr>
                    </a:p>
                    <a:p>
                      <a:pPr algn="l" fontAlgn="t"/>
                      <a:r>
                        <a:rPr lang="en-GB" sz="1600" b="0" i="0" u="none" strike="noStrike" dirty="0">
                          <a:solidFill>
                            <a:srgbClr val="000000"/>
                          </a:solidFill>
                          <a:effectLst/>
                          <a:latin typeface="Arial" panose="020B0604020202020204" pitchFamily="34" charset="0"/>
                        </a:rPr>
                        <a:t>Reconcile the 2020/21 grants register against each invoice to ensure that spending is per the DoRA requirements.</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CoGTA will monitor the implementation of the action by the municipality and the recommendations of AGSA.</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46423"/>
                  </a:ext>
                </a:extLst>
              </a:tr>
            </a:tbl>
          </a:graphicData>
        </a:graphic>
      </p:graphicFrame>
      <p:sp>
        <p:nvSpPr>
          <p:cNvPr id="8" name="TextBox 7">
            <a:extLst>
              <a:ext uri="{FF2B5EF4-FFF2-40B4-BE49-F238E27FC236}">
                <a16:creationId xmlns:a16="http://schemas.microsoft.com/office/drawing/2014/main" id="{EBC39AAC-BF41-486E-A43B-3EEA0D68C0E2}"/>
              </a:ext>
            </a:extLst>
          </p:cNvPr>
          <p:cNvSpPr txBox="1"/>
          <p:nvPr/>
        </p:nvSpPr>
        <p:spPr>
          <a:xfrm>
            <a:off x="1249124" y="5474672"/>
            <a:ext cx="10729234" cy="830997"/>
          </a:xfrm>
          <a:prstGeom prst="rect">
            <a:avLst/>
          </a:prstGeom>
          <a:solidFill>
            <a:srgbClr val="004C9A">
              <a:lumMod val="40000"/>
              <a:lumOff val="60000"/>
            </a:srgbClr>
          </a:solidFill>
          <a:effectLst>
            <a:innerShdw blurRad="114300">
              <a:prstClr val="black"/>
            </a:innerShdw>
          </a:effectLst>
        </p:spPr>
        <p:txBody>
          <a:bodyPr wrap="square" rtlCol="0">
            <a:spAutoFit/>
          </a:bodyPr>
          <a:lstStyle/>
          <a:p>
            <a:pPr marR="0" lvl="0" algn="just" defTabSz="914400" eaLnBrk="1" fontAlgn="auto" latinLnBrk="0" hangingPunct="1">
              <a:lnSpc>
                <a:spcPct val="100000"/>
              </a:lnSpc>
              <a:spcBef>
                <a:spcPts val="0"/>
              </a:spcBef>
              <a:spcAft>
                <a:spcPts val="0"/>
              </a:spcAft>
              <a:buClrTx/>
              <a:buSzTx/>
              <a:tabLst/>
              <a:defRPr/>
            </a:pPr>
            <a:r>
              <a:rPr kumimoji="0" lang="en-US" sz="1600" b="1" i="1" u="none" strike="noStrike" kern="0" cap="none" spc="0" normalizeH="0" baseline="0" noProof="0" dirty="0">
                <a:ln>
                  <a:noFill/>
                </a:ln>
                <a:solidFill>
                  <a:prstClr val="black"/>
                </a:solidFill>
                <a:effectLst/>
                <a:uLnTx/>
                <a:uFillTx/>
                <a:latin typeface="Arial" panose="020B0604020202020204"/>
              </a:rPr>
              <a:t>*The municipality is addressing the matter with the office of the AG as there are still disagreements on the finding.*</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0" cap="none" spc="0" normalizeH="0" baseline="0" noProof="0" dirty="0">
              <a:ln>
                <a:noFill/>
              </a:ln>
              <a:solidFill>
                <a:prstClr val="black"/>
              </a:solidFill>
              <a:effectLst/>
              <a:uLnTx/>
              <a:uFillTx/>
              <a:latin typeface="Arial" panose="020B0604020202020204"/>
            </a:endParaRPr>
          </a:p>
        </p:txBody>
      </p:sp>
      <p:sp>
        <p:nvSpPr>
          <p:cNvPr id="3" name="Slide Number Placeholder 2">
            <a:extLst>
              <a:ext uri="{FF2B5EF4-FFF2-40B4-BE49-F238E27FC236}">
                <a16:creationId xmlns:a16="http://schemas.microsoft.com/office/drawing/2014/main" id="{75EA0C33-1BF5-48C0-8007-77F7C960D8F7}"/>
              </a:ext>
            </a:extLst>
          </p:cNvPr>
          <p:cNvSpPr>
            <a:spLocks noGrp="1"/>
          </p:cNvSpPr>
          <p:nvPr>
            <p:ph type="sldNum" sz="quarter" idx="12"/>
          </p:nvPr>
        </p:nvSpPr>
        <p:spPr/>
        <p:txBody>
          <a:bodyPr/>
          <a:lstStyle/>
          <a:p>
            <a:fld id="{22F75B58-574D-2C4D-B57C-2E4EC4916D89}" type="slidenum">
              <a:rPr lang="en-US" smtClean="0"/>
              <a:t>23</a:t>
            </a:fld>
            <a:endParaRPr lang="en-US"/>
          </a:p>
        </p:txBody>
      </p:sp>
    </p:spTree>
    <p:extLst>
      <p:ext uri="{BB962C8B-B14F-4D97-AF65-F5344CB8AC3E}">
        <p14:creationId xmlns:p14="http://schemas.microsoft.com/office/powerpoint/2010/main" val="525092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CC97676-8F5F-4E69-8D37-BCC0600FB715}"/>
              </a:ext>
            </a:extLst>
          </p:cNvPr>
          <p:cNvGraphicFramePr/>
          <p:nvPr>
            <p:extLst>
              <p:ext uri="{D42A27DB-BD31-4B8C-83A1-F6EECF244321}">
                <p14:modId xmlns:p14="http://schemas.microsoft.com/office/powerpoint/2010/main" val="1332058597"/>
              </p:ext>
            </p:extLst>
          </p:nvPr>
        </p:nvGraphicFramePr>
        <p:xfrm>
          <a:off x="2316164" y="2213812"/>
          <a:ext cx="8169275" cy="3043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7D155E0-7F6B-4F12-B0E1-14D73A34C4D1}"/>
              </a:ext>
            </a:extLst>
          </p:cNvPr>
          <p:cNvSpPr>
            <a:spLocks noGrp="1"/>
          </p:cNvSpPr>
          <p:nvPr>
            <p:ph type="sldNum" sz="quarter" idx="12"/>
          </p:nvPr>
        </p:nvSpPr>
        <p:spPr/>
        <p:txBody>
          <a:bodyPr/>
          <a:lstStyle/>
          <a:p>
            <a:fld id="{22F75B58-574D-2C4D-B57C-2E4EC4916D89}" type="slidenum">
              <a:rPr lang="en-US" smtClean="0"/>
              <a:t>24</a:t>
            </a:fld>
            <a:endParaRPr lang="en-US"/>
          </a:p>
        </p:txBody>
      </p:sp>
    </p:spTree>
    <p:extLst>
      <p:ext uri="{BB962C8B-B14F-4D97-AF65-F5344CB8AC3E}">
        <p14:creationId xmlns:p14="http://schemas.microsoft.com/office/powerpoint/2010/main" val="2050362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29142" y="1137204"/>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SUPPORT PROVIDED</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546916" cy="486587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7" name="Content Placeholder 2">
            <a:extLst>
              <a:ext uri="{FF2B5EF4-FFF2-40B4-BE49-F238E27FC236}">
                <a16:creationId xmlns:a16="http://schemas.microsoft.com/office/drawing/2014/main" id="{C37E1864-62CF-4713-B0EA-D6683522A8CB}"/>
              </a:ext>
            </a:extLst>
          </p:cNvPr>
          <p:cNvGraphicFramePr>
            <a:graphicFrameLocks/>
          </p:cNvGraphicFramePr>
          <p:nvPr>
            <p:extLst>
              <p:ext uri="{D42A27DB-BD31-4B8C-83A1-F6EECF244321}">
                <p14:modId xmlns:p14="http://schemas.microsoft.com/office/powerpoint/2010/main" val="2418518263"/>
              </p:ext>
            </p:extLst>
          </p:nvPr>
        </p:nvGraphicFramePr>
        <p:xfrm>
          <a:off x="1340284" y="1565752"/>
          <a:ext cx="10609261" cy="4728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546528B8-E7DC-4C8E-AD53-B7283DE4F9E6}"/>
              </a:ext>
            </a:extLst>
          </p:cNvPr>
          <p:cNvSpPr>
            <a:spLocks noGrp="1"/>
          </p:cNvSpPr>
          <p:nvPr>
            <p:ph type="sldNum" sz="quarter" idx="12"/>
          </p:nvPr>
        </p:nvSpPr>
        <p:spPr/>
        <p:txBody>
          <a:bodyPr/>
          <a:lstStyle/>
          <a:p>
            <a:fld id="{22F75B58-574D-2C4D-B57C-2E4EC4916D89}" type="slidenum">
              <a:rPr lang="en-US" smtClean="0"/>
              <a:t>25</a:t>
            </a:fld>
            <a:endParaRPr lang="en-US"/>
          </a:p>
        </p:txBody>
      </p:sp>
    </p:spTree>
    <p:extLst>
      <p:ext uri="{BB962C8B-B14F-4D97-AF65-F5344CB8AC3E}">
        <p14:creationId xmlns:p14="http://schemas.microsoft.com/office/powerpoint/2010/main" val="3451847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SUPPORT PROVIDED</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2E4E667D-BAE3-4081-964E-C696E469908C}"/>
              </a:ext>
            </a:extLst>
          </p:cNvPr>
          <p:cNvGraphicFramePr>
            <a:graphicFrameLocks/>
          </p:cNvGraphicFramePr>
          <p:nvPr>
            <p:extLst>
              <p:ext uri="{D42A27DB-BD31-4B8C-83A1-F6EECF244321}">
                <p14:modId xmlns:p14="http://schemas.microsoft.com/office/powerpoint/2010/main" val="2859804642"/>
              </p:ext>
            </p:extLst>
          </p:nvPr>
        </p:nvGraphicFramePr>
        <p:xfrm>
          <a:off x="1340283" y="1565753"/>
          <a:ext cx="10609261" cy="46112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231EE7E0-2631-469F-B0DE-1F3D66BCEA54}"/>
              </a:ext>
            </a:extLst>
          </p:cNvPr>
          <p:cNvSpPr>
            <a:spLocks noGrp="1"/>
          </p:cNvSpPr>
          <p:nvPr>
            <p:ph type="sldNum" sz="quarter" idx="12"/>
          </p:nvPr>
        </p:nvSpPr>
        <p:spPr/>
        <p:txBody>
          <a:bodyPr/>
          <a:lstStyle/>
          <a:p>
            <a:fld id="{22F75B58-574D-2C4D-B57C-2E4EC4916D89}" type="slidenum">
              <a:rPr lang="en-US" smtClean="0"/>
              <a:t>26</a:t>
            </a:fld>
            <a:endParaRPr lang="en-US"/>
          </a:p>
        </p:txBody>
      </p:sp>
    </p:spTree>
    <p:extLst>
      <p:ext uri="{BB962C8B-B14F-4D97-AF65-F5344CB8AC3E}">
        <p14:creationId xmlns:p14="http://schemas.microsoft.com/office/powerpoint/2010/main" val="4034288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SUPPORT PROVIDED</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6" name="Content Placeholder 2">
            <a:extLst>
              <a:ext uri="{FF2B5EF4-FFF2-40B4-BE49-F238E27FC236}">
                <a16:creationId xmlns:a16="http://schemas.microsoft.com/office/drawing/2014/main" id="{31A281BE-2FD7-4CB6-90EE-11A6FD40FCFE}"/>
              </a:ext>
            </a:extLst>
          </p:cNvPr>
          <p:cNvGraphicFramePr>
            <a:graphicFrameLocks/>
          </p:cNvGraphicFramePr>
          <p:nvPr>
            <p:extLst>
              <p:ext uri="{D42A27DB-BD31-4B8C-83A1-F6EECF244321}">
                <p14:modId xmlns:p14="http://schemas.microsoft.com/office/powerpoint/2010/main" val="3555521690"/>
              </p:ext>
            </p:extLst>
          </p:nvPr>
        </p:nvGraphicFramePr>
        <p:xfrm>
          <a:off x="1340283" y="1565753"/>
          <a:ext cx="10609261" cy="46112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A013139-0D0B-48C1-89AA-322667EE4363}"/>
              </a:ext>
            </a:extLst>
          </p:cNvPr>
          <p:cNvSpPr>
            <a:spLocks noGrp="1"/>
          </p:cNvSpPr>
          <p:nvPr>
            <p:ph type="sldNum" sz="quarter" idx="12"/>
          </p:nvPr>
        </p:nvSpPr>
        <p:spPr/>
        <p:txBody>
          <a:bodyPr/>
          <a:lstStyle/>
          <a:p>
            <a:fld id="{22F75B58-574D-2C4D-B57C-2E4EC4916D89}" type="slidenum">
              <a:rPr lang="en-US" smtClean="0"/>
              <a:t>27</a:t>
            </a:fld>
            <a:endParaRPr lang="en-US"/>
          </a:p>
        </p:txBody>
      </p:sp>
    </p:spTree>
    <p:extLst>
      <p:ext uri="{BB962C8B-B14F-4D97-AF65-F5344CB8AC3E}">
        <p14:creationId xmlns:p14="http://schemas.microsoft.com/office/powerpoint/2010/main" val="3549348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ZA" sz="2800" b="1" dirty="0">
                <a:solidFill>
                  <a:schemeClr val="bg1"/>
                </a:solidFill>
                <a:latin typeface="Arial" panose="020B0604020202020204" pitchFamily="34" charset="0"/>
                <a:cs typeface="Arial" panose="020B0604020202020204" pitchFamily="34" charset="0"/>
              </a:rPr>
              <a:t>RECOMMENDATIONS</a:t>
            </a:r>
            <a:endParaRPr lang="en-US" sz="2800" b="1" dirty="0">
              <a:solidFill>
                <a:schemeClr val="bg1"/>
              </a:solidFill>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4" name="Content Placeholder 7">
            <a:extLst>
              <a:ext uri="{FF2B5EF4-FFF2-40B4-BE49-F238E27FC236}">
                <a16:creationId xmlns:a16="http://schemas.microsoft.com/office/drawing/2014/main" id="{DEF91338-FDA7-E24E-9EBC-A7DDC8CEA185}"/>
              </a:ext>
            </a:extLst>
          </p:cNvPr>
          <p:cNvSpPr txBox="1">
            <a:spLocks/>
          </p:cNvSpPr>
          <p:nvPr/>
        </p:nvSpPr>
        <p:spPr>
          <a:xfrm>
            <a:off x="1340284" y="1565752"/>
            <a:ext cx="10013516" cy="49003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1600" dirty="0">
                <a:latin typeface="Arial" panose="020B0604020202020204" pitchFamily="34" charset="0"/>
                <a:cs typeface="Arial" panose="020B0604020202020204" pitchFamily="34" charset="0"/>
              </a:rPr>
              <a:t>The department through various IGR Forums (OPCA PCC, CFO and MMC Forums) continues to monitor the implementation of the recommendations below in order to assist municipalities to identify control weaknesses and implement corrective measures as recommended by the AGSA. </a:t>
            </a:r>
          </a:p>
          <a:p>
            <a:pPr marL="0" indent="0" algn="just">
              <a:lnSpc>
                <a:spcPct val="100000"/>
              </a:lnSpc>
              <a:spcBef>
                <a:spcPts val="0"/>
              </a:spcBef>
              <a:buNone/>
            </a:pPr>
            <a:endParaRPr lang="en-US" sz="1600" b="1" dirty="0">
              <a:latin typeface="Arial" panose="020B0604020202020204" pitchFamily="34" charset="0"/>
              <a:cs typeface="Arial" panose="020B0604020202020204" pitchFamily="34" charset="0"/>
            </a:endParaRPr>
          </a:p>
          <a:p>
            <a:pPr marL="0" indent="0" algn="just">
              <a:lnSpc>
                <a:spcPct val="100000"/>
              </a:lnSpc>
              <a:spcBef>
                <a:spcPts val="0"/>
              </a:spcBef>
              <a:buNone/>
            </a:pPr>
            <a:r>
              <a:rPr lang="en-US" sz="1600" b="1" dirty="0">
                <a:latin typeface="Arial" panose="020B0604020202020204" pitchFamily="34" charset="0"/>
                <a:cs typeface="Arial" panose="020B0604020202020204" pitchFamily="34" charset="0"/>
              </a:rPr>
              <a:t>The recommendations cover the following areas: </a:t>
            </a:r>
          </a:p>
          <a:p>
            <a:pPr marL="0" indent="0" algn="just">
              <a:lnSpc>
                <a:spcPct val="100000"/>
              </a:lnSpc>
              <a:spcBef>
                <a:spcPts val="0"/>
              </a:spcBef>
              <a:buNone/>
            </a:pPr>
            <a:endParaRPr lang="en-US" sz="1600" b="1" dirty="0">
              <a:latin typeface="Arial" panose="020B0604020202020204" pitchFamily="34" charset="0"/>
              <a:cs typeface="Arial" panose="020B0604020202020204" pitchFamily="34" charset="0"/>
            </a:endParaRPr>
          </a:p>
          <a:p>
            <a:pPr marL="285750" indent="-285750" algn="just">
              <a:lnSpc>
                <a:spcPct val="100000"/>
              </a:lnSpc>
              <a:spcBef>
                <a:spcPts val="0"/>
              </a:spcBef>
            </a:pPr>
            <a:r>
              <a:rPr lang="en-US" sz="1600" b="1" dirty="0">
                <a:latin typeface="Arial" panose="020B0604020202020204" pitchFamily="34" charset="0"/>
                <a:cs typeface="Arial" panose="020B0604020202020204" pitchFamily="34" charset="0"/>
              </a:rPr>
              <a:t>Misstatements in the Annual Financial Statements and Annual Performance Reports and non-compliance</a:t>
            </a:r>
          </a:p>
          <a:p>
            <a:pPr algn="just">
              <a:lnSpc>
                <a:spcPct val="100000"/>
              </a:lnSpc>
              <a:spcBef>
                <a:spcPts val="0"/>
              </a:spcBef>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Comprehensive review of Annual Financial Statements by management prior to submission and on a quarterly basis to enable more robust review by year end;</a:t>
            </a:r>
          </a:p>
          <a:p>
            <a:pPr lvl="1" algn="just">
              <a:lnSpc>
                <a:spcPct val="100000"/>
              </a:lnSpc>
              <a:spcBef>
                <a:spcPts val="0"/>
              </a:spcBef>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Actions plans should be monitored and implemented timeously to curb recurrence of the repeat matters highlighted.</a:t>
            </a:r>
          </a:p>
          <a:p>
            <a:pPr lvl="1" algn="just">
              <a:lnSpc>
                <a:spcPct val="100000"/>
              </a:lnSpc>
              <a:spcBef>
                <a:spcPts val="0"/>
              </a:spcBef>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Internal audit to perform follow up audit on the implementation of action plans</a:t>
            </a:r>
          </a:p>
          <a:p>
            <a:pPr lvl="1" algn="just">
              <a:lnSpc>
                <a:spcPct val="100000"/>
              </a:lnSpc>
              <a:spcBef>
                <a:spcPts val="0"/>
              </a:spcBef>
              <a:buFont typeface="Wingdings" panose="05000000000000000000" pitchFamily="2" charset="2"/>
              <a:buChar char="q"/>
            </a:pPr>
            <a:endParaRPr lang="en-ZA"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ZA" sz="1600" dirty="0">
                <a:latin typeface="Arial" panose="020B0604020202020204" pitchFamily="34" charset="0"/>
                <a:cs typeface="Arial" panose="020B0604020202020204" pitchFamily="34" charset="0"/>
              </a:rPr>
              <a:t>It is also recommended that management should develop and implement proper record keeping systems to ensure that documents and records are properly filed and easily retrievable in the area of contract management. </a:t>
            </a:r>
          </a:p>
        </p:txBody>
      </p:sp>
      <p:sp>
        <p:nvSpPr>
          <p:cNvPr id="3" name="Slide Number Placeholder 2">
            <a:extLst>
              <a:ext uri="{FF2B5EF4-FFF2-40B4-BE49-F238E27FC236}">
                <a16:creationId xmlns:a16="http://schemas.microsoft.com/office/drawing/2014/main" id="{680F2252-132D-4638-AA43-8CA20780C92C}"/>
              </a:ext>
            </a:extLst>
          </p:cNvPr>
          <p:cNvSpPr>
            <a:spLocks noGrp="1"/>
          </p:cNvSpPr>
          <p:nvPr>
            <p:ph type="sldNum" sz="quarter" idx="12"/>
          </p:nvPr>
        </p:nvSpPr>
        <p:spPr/>
        <p:txBody>
          <a:bodyPr/>
          <a:lstStyle/>
          <a:p>
            <a:fld id="{22F75B58-574D-2C4D-B57C-2E4EC4916D89}" type="slidenum">
              <a:rPr lang="en-US" smtClean="0"/>
              <a:t>28</a:t>
            </a:fld>
            <a:endParaRPr lang="en-US"/>
          </a:p>
        </p:txBody>
      </p:sp>
    </p:spTree>
    <p:extLst>
      <p:ext uri="{BB962C8B-B14F-4D97-AF65-F5344CB8AC3E}">
        <p14:creationId xmlns:p14="http://schemas.microsoft.com/office/powerpoint/2010/main" val="259598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ZA" sz="2800" b="1" dirty="0">
                <a:solidFill>
                  <a:schemeClr val="bg1"/>
                </a:solidFill>
                <a:latin typeface="Arial" panose="020B0604020202020204" pitchFamily="34" charset="0"/>
                <a:cs typeface="Arial" panose="020B0604020202020204" pitchFamily="34" charset="0"/>
              </a:rPr>
              <a:t>RECOMMENDATIONS</a:t>
            </a:r>
            <a:endParaRPr lang="en-US" sz="2800" b="1" dirty="0">
              <a:solidFill>
                <a:schemeClr val="bg1"/>
              </a:solidFill>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4" name="Content Placeholder 7">
            <a:extLst>
              <a:ext uri="{FF2B5EF4-FFF2-40B4-BE49-F238E27FC236}">
                <a16:creationId xmlns:a16="http://schemas.microsoft.com/office/drawing/2014/main" id="{DEF91338-FDA7-E24E-9EBC-A7DDC8CEA185}"/>
              </a:ext>
            </a:extLst>
          </p:cNvPr>
          <p:cNvSpPr txBox="1">
            <a:spLocks/>
          </p:cNvSpPr>
          <p:nvPr/>
        </p:nvSpPr>
        <p:spPr>
          <a:xfrm>
            <a:off x="1340284" y="1565752"/>
            <a:ext cx="10013516" cy="49003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lnSpc>
                <a:spcPct val="100000"/>
              </a:lnSpc>
              <a:spcBef>
                <a:spcPts val="0"/>
              </a:spcBef>
            </a:pPr>
            <a:r>
              <a:rPr lang="en-US" sz="1600" b="1" dirty="0">
                <a:latin typeface="Arial" panose="020B0604020202020204" pitchFamily="34" charset="0"/>
                <a:cs typeface="Arial" panose="020B0604020202020204" pitchFamily="34" charset="0"/>
              </a:rPr>
              <a:t>Non-compliance with Laws and regulations (procurement and contract management)</a:t>
            </a:r>
          </a:p>
          <a:p>
            <a:pPr marL="285750" indent="-285750" algn="just">
              <a:lnSpc>
                <a:spcPct val="100000"/>
              </a:lnSpc>
              <a:spcBef>
                <a:spcPts val="0"/>
              </a:spcBef>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Capacitation of bid committee members and improvement of technical skills where necessary in bid committees and project management field.</a:t>
            </a:r>
          </a:p>
          <a:p>
            <a:pPr lvl="1" algn="just">
              <a:lnSpc>
                <a:spcPct val="100000"/>
              </a:lnSpc>
              <a:spcBef>
                <a:spcPts val="0"/>
              </a:spcBef>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Relook into contracting probity auditors for the processes of SCM and procurements to identify/detect early non -compliance and transgressions.</a:t>
            </a:r>
          </a:p>
          <a:p>
            <a:pPr lvl="1" algn="just">
              <a:lnSpc>
                <a:spcPct val="100000"/>
              </a:lnSpc>
              <a:spcBef>
                <a:spcPts val="0"/>
              </a:spcBef>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Review of municipal policies and relook at centralization of some SCM related and finance  function.</a:t>
            </a:r>
          </a:p>
          <a:p>
            <a:pPr lvl="1" algn="just">
              <a:lnSpc>
                <a:spcPct val="100000"/>
              </a:lnSpc>
              <a:spcBef>
                <a:spcPts val="0"/>
              </a:spcBef>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Capacitate SCM and Finance to ensure internal controls  and proper segregation of duties are in place.</a:t>
            </a:r>
          </a:p>
          <a:p>
            <a:pPr lvl="1" algn="just">
              <a:lnSpc>
                <a:spcPct val="100000"/>
              </a:lnSpc>
              <a:spcBef>
                <a:spcPts val="0"/>
              </a:spcBef>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Management should put in place effective compliance monitoring mechanisms that would be able to detect and correct instances on non-compliance before occurrence, these can include timely reviews and compliance checks by delegated officials with requisite skills..</a:t>
            </a:r>
          </a:p>
          <a:p>
            <a:pPr lvl="1" algn="just">
              <a:lnSpc>
                <a:spcPct val="100000"/>
              </a:lnSpc>
              <a:spcBef>
                <a:spcPts val="0"/>
              </a:spcBef>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US" sz="1600" dirty="0">
                <a:latin typeface="Arial" panose="020B0604020202020204" pitchFamily="34" charset="0"/>
                <a:cs typeface="Arial" panose="020B0604020202020204" pitchFamily="34" charset="0"/>
              </a:rPr>
              <a:t>AGSA also recommended that management should develop and implement proper record keeping systems to ensure that documents and records are properly filed and easily retrievable in the area of contract management. </a:t>
            </a:r>
          </a:p>
          <a:p>
            <a:pPr marL="628650" lvl="1" indent="-171450" algn="just">
              <a:lnSpc>
                <a:spcPct val="100000"/>
              </a:lnSpc>
              <a:spcBef>
                <a:spcPts val="0"/>
              </a:spcBef>
            </a:pPr>
            <a:endParaRPr lang="en-US" sz="15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500" dirty="0">
              <a:latin typeface="Arial" panose="020B0604020202020204" pitchFamily="34" charset="0"/>
              <a:cs typeface="Arial" panose="020B0604020202020204" pitchFamily="34" charset="0"/>
            </a:endParaRPr>
          </a:p>
          <a:p>
            <a:pPr marL="457200" lvl="1" indent="0" algn="just">
              <a:lnSpc>
                <a:spcPct val="100000"/>
              </a:lnSpc>
              <a:spcBef>
                <a:spcPts val="0"/>
              </a:spcBef>
              <a:buFont typeface="Arial" panose="020B0604020202020204" pitchFamily="34" charset="0"/>
              <a:buNone/>
            </a:pPr>
            <a:endParaRPr lang="en-ZA" sz="15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5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8EE55E55-C281-4F91-B5AC-E66ABB0D1708}"/>
              </a:ext>
            </a:extLst>
          </p:cNvPr>
          <p:cNvSpPr>
            <a:spLocks noGrp="1"/>
          </p:cNvSpPr>
          <p:nvPr>
            <p:ph type="sldNum" sz="quarter" idx="12"/>
          </p:nvPr>
        </p:nvSpPr>
        <p:spPr/>
        <p:txBody>
          <a:bodyPr/>
          <a:lstStyle/>
          <a:p>
            <a:fld id="{22F75B58-574D-2C4D-B57C-2E4EC4916D89}" type="slidenum">
              <a:rPr lang="en-US" smtClean="0"/>
              <a:t>29</a:t>
            </a:fld>
            <a:endParaRPr lang="en-US"/>
          </a:p>
        </p:txBody>
      </p:sp>
    </p:spTree>
    <p:extLst>
      <p:ext uri="{BB962C8B-B14F-4D97-AF65-F5344CB8AC3E}">
        <p14:creationId xmlns:p14="http://schemas.microsoft.com/office/powerpoint/2010/main" val="148719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INTRODUCTION AND PURPOSE</a:t>
            </a:r>
          </a:p>
        </p:txBody>
      </p:sp>
      <p:sp>
        <p:nvSpPr>
          <p:cNvPr id="3" name="Rectangle 2"/>
          <p:cNvSpPr/>
          <p:nvPr/>
        </p:nvSpPr>
        <p:spPr>
          <a:xfrm>
            <a:off x="1340284" y="1764834"/>
            <a:ext cx="10586105" cy="3139321"/>
          </a:xfrm>
          <a:prstGeom prst="rect">
            <a:avLst/>
          </a:prstGeom>
        </p:spPr>
        <p:txBody>
          <a:bodyPr wrap="square">
            <a:spAutoFit/>
          </a:bodyPr>
          <a:lstStyle/>
          <a:p>
            <a:pPr algn="just"/>
            <a:r>
              <a:rPr lang="en-US" dirty="0">
                <a:latin typeface="Arial" panose="020B0604020202020204" pitchFamily="34" charset="0"/>
                <a:ea typeface="Calibri" panose="020F0502020204030204" pitchFamily="34" charset="0"/>
              </a:rPr>
              <a:t>The purpose of this report is to inform the Portfolio Committee of the: -</a:t>
            </a:r>
          </a:p>
          <a:p>
            <a:pPr marL="285750" indent="-285750" algn="just">
              <a:buFont typeface="Arial" panose="020B0604020202020204" pitchFamily="34" charset="0"/>
              <a:buChar char="•"/>
            </a:pPr>
            <a:endParaRPr lang="en-US" dirty="0">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r>
              <a:rPr lang="en-US" dirty="0">
                <a:latin typeface="Arial" panose="020B0604020202020204" pitchFamily="34" charset="0"/>
                <a:ea typeface="Calibri" panose="020F0502020204030204" pitchFamily="34" charset="0"/>
              </a:rPr>
              <a:t>Implementation of the recommendations by the AG and consequence management on findings made regarding the COVID-19 Expenditure by Gauteng Municipalities. </a:t>
            </a:r>
          </a:p>
          <a:p>
            <a:pPr algn="just"/>
            <a:endParaRPr lang="en-US" dirty="0">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r>
              <a:rPr lang="en-US" dirty="0">
                <a:latin typeface="Arial" panose="020B0604020202020204" pitchFamily="34" charset="0"/>
                <a:ea typeface="Calibri" panose="020F0502020204030204" pitchFamily="34" charset="0"/>
              </a:rPr>
              <a:t>The fact that overall, the municipal action plans are not adequate in addressing the Covid-19 findings raised by AGSA. There are no indications that investigations will be conducted and furthermore, the action plans do not indicate consequence management to be taken against identified transgressors. </a:t>
            </a:r>
          </a:p>
          <a:p>
            <a:pPr marL="285750" indent="-285750" algn="just">
              <a:buFont typeface="Arial" panose="020B0604020202020204" pitchFamily="34" charset="0"/>
              <a:buChar char="•"/>
            </a:pPr>
            <a:endParaRPr lang="en-US" dirty="0">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r>
              <a:rPr lang="en-US" dirty="0">
                <a:latin typeface="Arial" panose="020B0604020202020204" pitchFamily="34" charset="0"/>
                <a:cs typeface="Arial" panose="020B0604020202020204" pitchFamily="34" charset="0"/>
              </a:rPr>
              <a:t>Support provided to the Gauteng Provincial Departments and Entities During – Covid-19 Pandemic.</a:t>
            </a:r>
            <a:endParaRPr lang="en-US" dirty="0">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105B5472-F599-496C-938F-817936447746}"/>
              </a:ext>
            </a:extLst>
          </p:cNvPr>
          <p:cNvSpPr>
            <a:spLocks noGrp="1"/>
          </p:cNvSpPr>
          <p:nvPr>
            <p:ph type="sldNum" sz="quarter" idx="12"/>
          </p:nvPr>
        </p:nvSpPr>
        <p:spPr/>
        <p:txBody>
          <a:bodyPr/>
          <a:lstStyle/>
          <a:p>
            <a:fld id="{22F75B58-574D-2C4D-B57C-2E4EC4916D89}" type="slidenum">
              <a:rPr lang="en-US" smtClean="0"/>
              <a:t>3</a:t>
            </a:fld>
            <a:endParaRPr lang="en-US"/>
          </a:p>
        </p:txBody>
      </p:sp>
    </p:spTree>
    <p:extLst>
      <p:ext uri="{BB962C8B-B14F-4D97-AF65-F5344CB8AC3E}">
        <p14:creationId xmlns:p14="http://schemas.microsoft.com/office/powerpoint/2010/main" val="3486657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ZA" sz="2800" b="1" dirty="0">
                <a:solidFill>
                  <a:schemeClr val="bg1"/>
                </a:solidFill>
                <a:latin typeface="Arial" panose="020B0604020202020204" pitchFamily="34" charset="0"/>
                <a:cs typeface="Arial" panose="020B0604020202020204" pitchFamily="34" charset="0"/>
              </a:rPr>
              <a:t>RECOMMENDATIONS</a:t>
            </a:r>
            <a:endParaRPr lang="en-US" sz="2800" b="1" dirty="0">
              <a:solidFill>
                <a:schemeClr val="bg1"/>
              </a:solidFill>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4" name="Content Placeholder 7">
            <a:extLst>
              <a:ext uri="{FF2B5EF4-FFF2-40B4-BE49-F238E27FC236}">
                <a16:creationId xmlns:a16="http://schemas.microsoft.com/office/drawing/2014/main" id="{DEF91338-FDA7-E24E-9EBC-A7DDC8CEA185}"/>
              </a:ext>
            </a:extLst>
          </p:cNvPr>
          <p:cNvSpPr txBox="1">
            <a:spLocks/>
          </p:cNvSpPr>
          <p:nvPr/>
        </p:nvSpPr>
        <p:spPr>
          <a:xfrm>
            <a:off x="1340284" y="1565752"/>
            <a:ext cx="10013516" cy="49003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lnSpc>
                <a:spcPct val="100000"/>
              </a:lnSpc>
              <a:spcBef>
                <a:spcPts val="0"/>
              </a:spcBef>
              <a:buNone/>
            </a:pPr>
            <a:endParaRPr lang="en-US" sz="1500" dirty="0">
              <a:latin typeface="Arial" panose="020B0604020202020204" pitchFamily="34" charset="0"/>
              <a:cs typeface="Arial" panose="020B0604020202020204" pitchFamily="34" charset="0"/>
            </a:endParaRPr>
          </a:p>
          <a:p>
            <a:pPr marL="171450" indent="-171450" algn="just">
              <a:lnSpc>
                <a:spcPct val="100000"/>
              </a:lnSpc>
              <a:spcBef>
                <a:spcPts val="0"/>
              </a:spcBef>
            </a:pPr>
            <a:r>
              <a:rPr lang="en-US" sz="1600" b="1" dirty="0">
                <a:latin typeface="Arial" panose="020B0604020202020204" pitchFamily="34" charset="0"/>
                <a:cs typeface="Arial" panose="020B0604020202020204" pitchFamily="34" charset="0"/>
              </a:rPr>
              <a:t>Consequence Management  </a:t>
            </a:r>
          </a:p>
          <a:p>
            <a:pPr marL="171450" indent="-171450" algn="just">
              <a:lnSpc>
                <a:spcPct val="100000"/>
              </a:lnSpc>
              <a:spcBef>
                <a:spcPts val="0"/>
              </a:spcBef>
            </a:pPr>
            <a:endParaRPr lang="en-US" sz="1600" b="1"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ZA" sz="1600" dirty="0">
                <a:latin typeface="Arial" panose="020B0604020202020204" pitchFamily="34" charset="0"/>
                <a:cs typeface="Arial" panose="020B0604020202020204" pitchFamily="34" charset="0"/>
              </a:rPr>
              <a:t>To improve audit outcomes, the accounting officer should ensure that appropriate consequence management is implemented for transgressions with legislation and repeat findings in order to prevent the municipality from stagnation/regression in audit outcomes.</a:t>
            </a:r>
          </a:p>
          <a:p>
            <a:pPr lvl="1" algn="just">
              <a:lnSpc>
                <a:spcPct val="100000"/>
              </a:lnSpc>
              <a:spcBef>
                <a:spcPts val="0"/>
              </a:spcBef>
              <a:buFont typeface="Wingdings" panose="05000000000000000000" pitchFamily="2" charset="2"/>
              <a:buChar char="q"/>
            </a:pPr>
            <a:endParaRPr lang="en-ZA" sz="1600" dirty="0">
              <a:latin typeface="Arial" panose="020B060402020202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q"/>
            </a:pPr>
            <a:r>
              <a:rPr lang="en-ZA" sz="1600" dirty="0">
                <a:latin typeface="Arial" panose="020B0604020202020204" pitchFamily="34" charset="0"/>
                <a:cs typeface="Arial" panose="020B0604020202020204" pitchFamily="34" charset="0"/>
              </a:rPr>
              <a:t>Municipalities need to improve on the consequence management processes as we have noted that majority of the investigations to determine whether an official should be held liable are taking significantly longer than expected. The delays in finalisation of investigations prolongs the process of implementing consequence management steps such as disciplinary action, recoveries and or condoning of the irregular expenditure incurred.</a:t>
            </a:r>
          </a:p>
          <a:p>
            <a:pPr marL="628650" lvl="1" indent="-171450" algn="just">
              <a:lnSpc>
                <a:spcPct val="100000"/>
              </a:lnSpc>
              <a:spcBef>
                <a:spcPts val="0"/>
              </a:spcBef>
            </a:pPr>
            <a:endParaRPr lang="en-US" sz="15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500" dirty="0">
              <a:latin typeface="Arial" panose="020B0604020202020204" pitchFamily="34" charset="0"/>
              <a:cs typeface="Arial" panose="020B0604020202020204" pitchFamily="34" charset="0"/>
            </a:endParaRPr>
          </a:p>
          <a:p>
            <a:pPr marL="457200" lvl="1" indent="0" algn="just">
              <a:lnSpc>
                <a:spcPct val="100000"/>
              </a:lnSpc>
              <a:spcBef>
                <a:spcPts val="0"/>
              </a:spcBef>
              <a:buFont typeface="Arial" panose="020B0604020202020204" pitchFamily="34" charset="0"/>
              <a:buNone/>
            </a:pPr>
            <a:endParaRPr lang="en-ZA" sz="15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5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DF5628A-CAAF-41E0-A54A-E8A8ACFE7E8E}"/>
              </a:ext>
            </a:extLst>
          </p:cNvPr>
          <p:cNvSpPr>
            <a:spLocks noGrp="1"/>
          </p:cNvSpPr>
          <p:nvPr>
            <p:ph type="sldNum" sz="quarter" idx="12"/>
          </p:nvPr>
        </p:nvSpPr>
        <p:spPr/>
        <p:txBody>
          <a:bodyPr/>
          <a:lstStyle/>
          <a:p>
            <a:fld id="{22F75B58-574D-2C4D-B57C-2E4EC4916D89}" type="slidenum">
              <a:rPr lang="en-US" smtClean="0"/>
              <a:t>30</a:t>
            </a:fld>
            <a:endParaRPr lang="en-US"/>
          </a:p>
        </p:txBody>
      </p:sp>
    </p:spTree>
    <p:extLst>
      <p:ext uri="{BB962C8B-B14F-4D97-AF65-F5344CB8AC3E}">
        <p14:creationId xmlns:p14="http://schemas.microsoft.com/office/powerpoint/2010/main" val="4077217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DF5628A-CAAF-41E0-A54A-E8A8ACFE7E8E}"/>
              </a:ext>
            </a:extLst>
          </p:cNvPr>
          <p:cNvSpPr>
            <a:spLocks noGrp="1"/>
          </p:cNvSpPr>
          <p:nvPr>
            <p:ph type="sldNum" sz="quarter" idx="12"/>
          </p:nvPr>
        </p:nvSpPr>
        <p:spPr/>
        <p:txBody>
          <a:bodyPr/>
          <a:lstStyle/>
          <a:p>
            <a:fld id="{22F75B58-574D-2C4D-B57C-2E4EC4916D89}" type="slidenum">
              <a:rPr lang="en-US" smtClean="0"/>
              <a:t>31</a:t>
            </a:fld>
            <a:endParaRPr lang="en-US"/>
          </a:p>
        </p:txBody>
      </p:sp>
      <p:sp>
        <p:nvSpPr>
          <p:cNvPr id="6" name="Rectangle 5">
            <a:extLst>
              <a:ext uri="{FF2B5EF4-FFF2-40B4-BE49-F238E27FC236}">
                <a16:creationId xmlns:a16="http://schemas.microsoft.com/office/drawing/2014/main" id="{F18A5F91-AD05-4421-9FDF-634319133AAA}"/>
              </a:ext>
            </a:extLst>
          </p:cNvPr>
          <p:cNvSpPr/>
          <p:nvPr/>
        </p:nvSpPr>
        <p:spPr>
          <a:xfrm>
            <a:off x="1466850" y="1855986"/>
            <a:ext cx="9258300" cy="3170099"/>
          </a:xfrm>
          <a:prstGeom prst="rect">
            <a:avLst/>
          </a:prstGeom>
          <a:solidFill>
            <a:schemeClr val="accent1"/>
          </a:solidFill>
        </p:spPr>
        <p:txBody>
          <a:bodyPr wrap="square">
            <a:spAutoFit/>
          </a:bodyPr>
          <a:lstStyle/>
          <a:p>
            <a:pPr algn="ctr"/>
            <a:endParaRPr lang="en-US" sz="2000" dirty="0">
              <a:solidFill>
                <a:schemeClr val="bg1"/>
              </a:solidFill>
              <a:latin typeface="Arial" panose="020B0604020202020204" pitchFamily="34" charset="0"/>
              <a:cs typeface="Arial" panose="020B0604020202020204" pitchFamily="34" charset="0"/>
            </a:endParaRPr>
          </a:p>
          <a:p>
            <a:pPr algn="ctr"/>
            <a:endParaRPr lang="en-US" sz="2000" dirty="0">
              <a:solidFill>
                <a:schemeClr val="bg1"/>
              </a:solidFill>
              <a:latin typeface="Arial" panose="020B0604020202020204" pitchFamily="34" charset="0"/>
              <a:cs typeface="Arial" panose="020B0604020202020204" pitchFamily="34" charset="0"/>
            </a:endParaRPr>
          </a:p>
          <a:p>
            <a:pPr algn="ctr"/>
            <a:r>
              <a:rPr lang="en-US" sz="2000" dirty="0">
                <a:solidFill>
                  <a:schemeClr val="bg1"/>
                </a:solidFill>
                <a:latin typeface="Arial" panose="020B0604020202020204" pitchFamily="34" charset="0"/>
                <a:cs typeface="Arial" panose="020B0604020202020204" pitchFamily="34" charset="0"/>
              </a:rPr>
              <a:t>GAUTENG PROVINCIAL TREASURY (GPT) </a:t>
            </a:r>
          </a:p>
          <a:p>
            <a:pPr algn="ctr"/>
            <a:r>
              <a:rPr lang="en-US" sz="2000" dirty="0">
                <a:solidFill>
                  <a:schemeClr val="bg1"/>
                </a:solidFill>
                <a:latin typeface="Arial" panose="020B0604020202020204" pitchFamily="34" charset="0"/>
                <a:cs typeface="Arial" panose="020B0604020202020204" pitchFamily="34" charset="0"/>
              </a:rPr>
              <a:t/>
            </a:r>
            <a:br>
              <a:rPr lang="en-US" sz="2000" dirty="0">
                <a:solidFill>
                  <a:schemeClr val="bg1"/>
                </a:solidFill>
                <a:latin typeface="Arial" panose="020B0604020202020204" pitchFamily="34" charset="0"/>
                <a:cs typeface="Arial" panose="020B0604020202020204" pitchFamily="34" charset="0"/>
              </a:rPr>
            </a:br>
            <a:r>
              <a:rPr lang="en-US" sz="2000" dirty="0">
                <a:solidFill>
                  <a:schemeClr val="bg1"/>
                </a:solidFill>
                <a:latin typeface="Arial" panose="020B0604020202020204" pitchFamily="34" charset="0"/>
                <a:cs typeface="Arial" panose="020B0604020202020204" pitchFamily="34" charset="0"/>
              </a:rPr>
              <a:t>SUPPORT TO THE PROVINCIAL DEPARTMENTS AND ENTITIES </a:t>
            </a:r>
          </a:p>
          <a:p>
            <a:pPr algn="ctr"/>
            <a:endParaRPr lang="en-US" sz="2000" dirty="0">
              <a:solidFill>
                <a:schemeClr val="bg1"/>
              </a:solidFill>
              <a:latin typeface="Arial" panose="020B0604020202020204" pitchFamily="34" charset="0"/>
              <a:cs typeface="Arial" panose="020B0604020202020204" pitchFamily="34" charset="0"/>
            </a:endParaRPr>
          </a:p>
          <a:p>
            <a:pPr algn="ctr"/>
            <a:r>
              <a:rPr lang="en-US" sz="2000" dirty="0">
                <a:solidFill>
                  <a:schemeClr val="bg1"/>
                </a:solidFill>
                <a:latin typeface="Arial" panose="020B0604020202020204" pitchFamily="34" charset="0"/>
                <a:cs typeface="Arial" panose="020B0604020202020204" pitchFamily="34" charset="0"/>
              </a:rPr>
              <a:t>DURING – COVID-19 PANDEMIC</a:t>
            </a:r>
          </a:p>
          <a:p>
            <a:pPr algn="ctr"/>
            <a:endParaRPr lang="en-US" sz="2000" dirty="0">
              <a:solidFill>
                <a:schemeClr val="bg1"/>
              </a:solidFill>
              <a:latin typeface="Arial" panose="020B0604020202020204" pitchFamily="34" charset="0"/>
              <a:cs typeface="Arial" panose="020B0604020202020204" pitchFamily="34" charset="0"/>
            </a:endParaRPr>
          </a:p>
          <a:p>
            <a:pPr algn="ctr"/>
            <a:endParaRPr lang="en-US" sz="2000" dirty="0">
              <a:solidFill>
                <a:schemeClr val="bg1"/>
              </a:solidFill>
              <a:latin typeface="Arial" panose="020B0604020202020204" pitchFamily="34" charset="0"/>
              <a:cs typeface="Arial" panose="020B0604020202020204" pitchFamily="34" charset="0"/>
            </a:endParaRPr>
          </a:p>
          <a:p>
            <a:pPr algn="ct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004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DF5628A-CAAF-41E0-A54A-E8A8ACFE7E8E}"/>
              </a:ext>
            </a:extLst>
          </p:cNvPr>
          <p:cNvSpPr>
            <a:spLocks noGrp="1"/>
          </p:cNvSpPr>
          <p:nvPr>
            <p:ph type="sldNum" sz="quarter" idx="12"/>
          </p:nvPr>
        </p:nvSpPr>
        <p:spPr/>
        <p:txBody>
          <a:bodyPr/>
          <a:lstStyle/>
          <a:p>
            <a:fld id="{22F75B58-574D-2C4D-B57C-2E4EC4916D89}" type="slidenum">
              <a:rPr lang="en-US" smtClean="0"/>
              <a:t>32</a:t>
            </a:fld>
            <a:endParaRPr lang="en-US"/>
          </a:p>
        </p:txBody>
      </p:sp>
      <p:sp>
        <p:nvSpPr>
          <p:cNvPr id="5" name="Title 1">
            <a:extLst>
              <a:ext uri="{FF2B5EF4-FFF2-40B4-BE49-F238E27FC236}">
                <a16:creationId xmlns:a16="http://schemas.microsoft.com/office/drawing/2014/main" id="{893F1BCA-A069-459D-A4E2-8B1926B39472}"/>
              </a:ext>
            </a:extLst>
          </p:cNvPr>
          <p:cNvSpPr>
            <a:spLocks noGrp="1"/>
          </p:cNvSpPr>
          <p:nvPr>
            <p:ph type="title"/>
          </p:nvPr>
        </p:nvSpPr>
        <p:spPr>
          <a:xfrm>
            <a:off x="1618073" y="1155316"/>
            <a:ext cx="10684879" cy="325577"/>
          </a:xfrm>
        </p:spPr>
        <p:txBody>
          <a:bodyPr>
            <a:normAutofit fontScale="90000"/>
          </a:bodyPr>
          <a:lstStyle/>
          <a:p>
            <a:r>
              <a:rPr lang="en-US" sz="2000" b="1" dirty="0">
                <a:solidFill>
                  <a:schemeClr val="bg1"/>
                </a:solidFill>
                <a:latin typeface="Arial" panose="020B0604020202020204" pitchFamily="34" charset="0"/>
                <a:cs typeface="Arial" panose="020B0604020202020204" pitchFamily="34" charset="0"/>
              </a:rPr>
              <a:t>LEGISLATIONS THAT GOVERNS GPT </a:t>
            </a:r>
          </a:p>
        </p:txBody>
      </p:sp>
      <p:sp>
        <p:nvSpPr>
          <p:cNvPr id="7" name="Rectangle 6">
            <a:extLst>
              <a:ext uri="{FF2B5EF4-FFF2-40B4-BE49-F238E27FC236}">
                <a16:creationId xmlns:a16="http://schemas.microsoft.com/office/drawing/2014/main" id="{28DE3A6B-D6EF-4DC7-A5A8-0268037F4430}"/>
              </a:ext>
            </a:extLst>
          </p:cNvPr>
          <p:cNvSpPr/>
          <p:nvPr/>
        </p:nvSpPr>
        <p:spPr>
          <a:xfrm>
            <a:off x="1502123" y="1737406"/>
            <a:ext cx="1704273" cy="3724119"/>
          </a:xfrm>
          <a:prstGeom prst="rect">
            <a:avLst/>
          </a:prstGeom>
          <a:solidFill>
            <a:srgbClr val="1F497D"/>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PFMA &amp; MFMA:  Functions and Powers of Provincial Treasuries</a:t>
            </a:r>
          </a:p>
        </p:txBody>
      </p:sp>
      <p:sp>
        <p:nvSpPr>
          <p:cNvPr id="9" name="Content Placeholder 6">
            <a:extLst>
              <a:ext uri="{FF2B5EF4-FFF2-40B4-BE49-F238E27FC236}">
                <a16:creationId xmlns:a16="http://schemas.microsoft.com/office/drawing/2014/main" id="{7F56446D-6DE9-4325-87DF-7275459A3A5A}"/>
              </a:ext>
            </a:extLst>
          </p:cNvPr>
          <p:cNvSpPr txBox="1">
            <a:spLocks/>
          </p:cNvSpPr>
          <p:nvPr/>
        </p:nvSpPr>
        <p:spPr>
          <a:xfrm>
            <a:off x="3380919" y="1807635"/>
            <a:ext cx="7972881" cy="3590105"/>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24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000" b="0" i="0" u="none" strike="noStrike" kern="1200" cap="none" spc="0" normalizeH="0" baseline="0" noProof="0" dirty="0">
              <a:ln>
                <a:noFill/>
              </a:ln>
              <a:solidFill>
                <a:schemeClr val="tx1"/>
              </a:solidFill>
              <a:effectLst/>
              <a:uLnTx/>
              <a:uFillTx/>
              <a:latin typeface="Calibri"/>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3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PFMA</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Sec 18(1) (c) Provincial Treasury must promote and enforce t</a:t>
            </a:r>
            <a:r>
              <a:rPr kumimoji="0" lang="en-US" sz="13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ransparency </a:t>
            </a: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and </a:t>
            </a:r>
            <a:r>
              <a:rPr kumimoji="0" lang="en-US" sz="13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effective manageme</a:t>
            </a: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nt in respect or revenue, </a:t>
            </a:r>
            <a:r>
              <a:rPr kumimoji="0" lang="en-US" sz="13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expenditure</a:t>
            </a:r>
            <a:r>
              <a:rPr kumimoji="0" lang="en-US" sz="13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assets and liabilities of provincial departments and provincial public entities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Sec.18 (2) A Provincial Treasury </a:t>
            </a:r>
            <a:r>
              <a:rPr kumimoji="0" lang="en-US" sz="1300" b="0"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must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d) </a:t>
            </a:r>
            <a:r>
              <a:rPr kumimoji="0" lang="en-US" sz="13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monitor and assess the implementation of the national and provincial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3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norms and standards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e) May assist the provincial depts and public Entities in building their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3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capacity </a:t>
            </a: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efficient , effective and transparent financial management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3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MFMA: </a:t>
            </a:r>
            <a:r>
              <a:rPr kumimoji="0" lang="en-US" sz="13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S3(b) Provincial Treasury must in accordance with the prescribed framework, promote the object of the Act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a:ln>
                <a:noFill/>
              </a:ln>
              <a:solidFill>
                <a:schemeClr val="tx1"/>
              </a:solidFill>
              <a:effectLst/>
              <a:uLnTx/>
              <a:uFillTx/>
              <a:latin typeface="Calibri"/>
              <a:ea typeface="+mn-ea"/>
              <a:cs typeface="+mn-cs"/>
            </a:endParaRPr>
          </a:p>
        </p:txBody>
      </p:sp>
      <p:cxnSp>
        <p:nvCxnSpPr>
          <p:cNvPr id="10" name="Straight Connector 9">
            <a:extLst>
              <a:ext uri="{FF2B5EF4-FFF2-40B4-BE49-F238E27FC236}">
                <a16:creationId xmlns:a16="http://schemas.microsoft.com/office/drawing/2014/main" id="{CF2698D8-0D50-45D5-ABE1-1AA4E243A824}"/>
              </a:ext>
            </a:extLst>
          </p:cNvPr>
          <p:cNvCxnSpPr>
            <a:cxnSpLocks/>
          </p:cNvCxnSpPr>
          <p:nvPr/>
        </p:nvCxnSpPr>
        <p:spPr>
          <a:xfrm>
            <a:off x="1551516" y="4431317"/>
            <a:ext cx="1654880" cy="0"/>
          </a:xfrm>
          <a:prstGeom prst="line">
            <a:avLst/>
          </a:prstGeom>
          <a:noFill/>
          <a:ln w="25400" cap="flat" cmpd="sng" algn="ctr">
            <a:solidFill>
              <a:srgbClr val="4F81BD"/>
            </a:solidFill>
            <a:prstDash val="sysDot"/>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449142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DF5628A-CAAF-41E0-A54A-E8A8ACFE7E8E}"/>
              </a:ext>
            </a:extLst>
          </p:cNvPr>
          <p:cNvSpPr>
            <a:spLocks noGrp="1"/>
          </p:cNvSpPr>
          <p:nvPr>
            <p:ph type="sldNum" sz="quarter" idx="12"/>
          </p:nvPr>
        </p:nvSpPr>
        <p:spPr/>
        <p:txBody>
          <a:bodyPr/>
          <a:lstStyle/>
          <a:p>
            <a:fld id="{22F75B58-574D-2C4D-B57C-2E4EC4916D89}" type="slidenum">
              <a:rPr lang="en-US" smtClean="0"/>
              <a:t>33</a:t>
            </a:fld>
            <a:endParaRPr lang="en-US"/>
          </a:p>
        </p:txBody>
      </p:sp>
      <p:sp>
        <p:nvSpPr>
          <p:cNvPr id="11" name="TextBox 10">
            <a:extLst>
              <a:ext uri="{FF2B5EF4-FFF2-40B4-BE49-F238E27FC236}">
                <a16:creationId xmlns:a16="http://schemas.microsoft.com/office/drawing/2014/main" id="{117B50C9-2AEE-4CF9-AE6B-63B94D68AE55}"/>
              </a:ext>
            </a:extLst>
          </p:cNvPr>
          <p:cNvSpPr txBox="1"/>
          <p:nvPr/>
        </p:nvSpPr>
        <p:spPr>
          <a:xfrm>
            <a:off x="2592404" y="2213812"/>
            <a:ext cx="7618396" cy="2062103"/>
          </a:xfrm>
          <a:prstGeom prst="rect">
            <a:avLst/>
          </a:prstGeom>
          <a:solidFill>
            <a:srgbClr val="1F497D"/>
          </a:solidFill>
          <a:ln w="25400" cap="flat" cmpd="sng" algn="ctr">
            <a:solidFill>
              <a:srgbClr val="4F81BD"/>
            </a:solidFill>
            <a:prstDash val="solid"/>
          </a:ln>
          <a:effectLst/>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HOW DO WE PROVIDE OVERSIGHT AND SUPPORT TO </a:t>
            </a:r>
            <a:r>
              <a:rPr kumimoji="0" lang="en-US" sz="2400" b="0" i="0" u="none" strike="noStrike" kern="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GPG</a:t>
            </a:r>
            <a:r>
              <a:rPr kumimoji="0" lang="en-US" sz="24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INSTITUTIONS ON SCM RELATED MATTERS DURING COVID-19 PANDEMIC</a:t>
            </a:r>
            <a:endParaRPr kumimoji="0" lang="en-US" sz="2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12" name="Picture 11">
            <a:extLst>
              <a:ext uri="{FF2B5EF4-FFF2-40B4-BE49-F238E27FC236}">
                <a16:creationId xmlns:a16="http://schemas.microsoft.com/office/drawing/2014/main" id="{ECD851DB-22C8-45DE-B906-913C9D14ECB0}"/>
              </a:ext>
            </a:extLst>
          </p:cNvPr>
          <p:cNvPicPr>
            <a:picLocks noChangeAspect="1"/>
          </p:cNvPicPr>
          <p:nvPr/>
        </p:nvPicPr>
        <p:blipFill>
          <a:blip r:embed="rId3"/>
          <a:stretch>
            <a:fillRect/>
          </a:stretch>
        </p:blipFill>
        <p:spPr>
          <a:xfrm rot="19556452">
            <a:off x="9122308" y="4232443"/>
            <a:ext cx="2484922" cy="1729934"/>
          </a:xfrm>
          <a:prstGeom prst="rect">
            <a:avLst/>
          </a:prstGeom>
        </p:spPr>
      </p:pic>
    </p:spTree>
    <p:extLst>
      <p:ext uri="{BB962C8B-B14F-4D97-AF65-F5344CB8AC3E}">
        <p14:creationId xmlns:p14="http://schemas.microsoft.com/office/powerpoint/2010/main" val="2294354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DF5628A-CAAF-41E0-A54A-E8A8ACFE7E8E}"/>
              </a:ext>
            </a:extLst>
          </p:cNvPr>
          <p:cNvSpPr>
            <a:spLocks noGrp="1"/>
          </p:cNvSpPr>
          <p:nvPr>
            <p:ph type="sldNum" sz="quarter" idx="12"/>
          </p:nvPr>
        </p:nvSpPr>
        <p:spPr/>
        <p:txBody>
          <a:bodyPr/>
          <a:lstStyle/>
          <a:p>
            <a:fld id="{22F75B58-574D-2C4D-B57C-2E4EC4916D89}" type="slidenum">
              <a:rPr lang="en-US" smtClean="0"/>
              <a:t>34</a:t>
            </a:fld>
            <a:endParaRPr lang="en-US"/>
          </a:p>
        </p:txBody>
      </p:sp>
      <p:sp>
        <p:nvSpPr>
          <p:cNvPr id="6" name="TextBox 5">
            <a:extLst>
              <a:ext uri="{FF2B5EF4-FFF2-40B4-BE49-F238E27FC236}">
                <a16:creationId xmlns:a16="http://schemas.microsoft.com/office/drawing/2014/main" id="{AC684D88-235F-40C8-AC43-C26A208948F9}"/>
              </a:ext>
            </a:extLst>
          </p:cNvPr>
          <p:cNvSpPr txBox="1"/>
          <p:nvPr/>
        </p:nvSpPr>
        <p:spPr>
          <a:xfrm>
            <a:off x="2146480" y="2234112"/>
            <a:ext cx="8311166" cy="2308324"/>
          </a:xfrm>
          <a:prstGeom prst="rect">
            <a:avLst/>
          </a:prstGeom>
          <a:solidFill>
            <a:srgbClr val="1F497D"/>
          </a:solidFill>
          <a:ln w="25400" cap="flat" cmpd="sng" algn="ctr">
            <a:solidFill>
              <a:srgbClr val="4F81BD"/>
            </a:solidFill>
            <a:prstDash val="solid"/>
          </a:ln>
          <a:effectLst/>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PROVISION OF GUIDANCE ON PROCUREMENT OF COVID-19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RELATED GOODS AND SERVICES THROUGH ISSUING OF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CIRCULARS AND SCM INSTRUCTION NOTES TO MINIMIZE SUPPLY 	  CHAIN IRREGULARITIES. </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67592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3"/>
            <a:ext cx="10013516" cy="4611210"/>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DF5628A-CAAF-41E0-A54A-E8A8ACFE7E8E}"/>
              </a:ext>
            </a:extLst>
          </p:cNvPr>
          <p:cNvSpPr>
            <a:spLocks noGrp="1"/>
          </p:cNvSpPr>
          <p:nvPr>
            <p:ph type="sldNum" sz="quarter" idx="12"/>
          </p:nvPr>
        </p:nvSpPr>
        <p:spPr/>
        <p:txBody>
          <a:bodyPr/>
          <a:lstStyle/>
          <a:p>
            <a:fld id="{22F75B58-574D-2C4D-B57C-2E4EC4916D89}" type="slidenum">
              <a:rPr lang="en-US" smtClean="0"/>
              <a:t>35</a:t>
            </a:fld>
            <a:endParaRPr lang="en-US"/>
          </a:p>
        </p:txBody>
      </p:sp>
      <p:sp>
        <p:nvSpPr>
          <p:cNvPr id="5" name="Title 1">
            <a:extLst>
              <a:ext uri="{FF2B5EF4-FFF2-40B4-BE49-F238E27FC236}">
                <a16:creationId xmlns:a16="http://schemas.microsoft.com/office/drawing/2014/main" id="{1814B4CE-5B65-4564-B8B7-28DC763F29AE}"/>
              </a:ext>
            </a:extLst>
          </p:cNvPr>
          <p:cNvSpPr>
            <a:spLocks noGrp="1"/>
          </p:cNvSpPr>
          <p:nvPr>
            <p:ph type="title"/>
          </p:nvPr>
        </p:nvSpPr>
        <p:spPr>
          <a:xfrm>
            <a:off x="838199" y="986805"/>
            <a:ext cx="11079997" cy="703883"/>
          </a:xfrm>
        </p:spPr>
        <p:txBody>
          <a:bodyPr>
            <a:noAutofit/>
          </a:bodyPr>
          <a:lstStyle/>
          <a:p>
            <a:pPr algn="r"/>
            <a:r>
              <a:rPr lang="en-US" sz="2000" b="1" dirty="0">
                <a:solidFill>
                  <a:schemeClr val="bg1"/>
                </a:solidFill>
              </a:rPr>
              <a:t>ISSUED </a:t>
            </a:r>
            <a:r>
              <a:rPr lang="en-US" sz="2000" b="1" dirty="0" err="1">
                <a:solidFill>
                  <a:schemeClr val="bg1"/>
                </a:solidFill>
              </a:rPr>
              <a:t>SCM</a:t>
            </a:r>
            <a:r>
              <a:rPr lang="en-US" sz="2000" b="1" dirty="0">
                <a:solidFill>
                  <a:schemeClr val="bg1"/>
                </a:solidFill>
              </a:rPr>
              <a:t> LEGISLATIVE PRESCRIPTS AND CIRCULARS RELATED TOCOVID-19 </a:t>
            </a:r>
          </a:p>
        </p:txBody>
      </p:sp>
      <p:graphicFrame>
        <p:nvGraphicFramePr>
          <p:cNvPr id="7" name="Diagram 6">
            <a:extLst>
              <a:ext uri="{FF2B5EF4-FFF2-40B4-BE49-F238E27FC236}">
                <a16:creationId xmlns:a16="http://schemas.microsoft.com/office/drawing/2014/main" id="{63E075C0-608C-4A33-A62B-4AE5E34EFB5A}"/>
              </a:ext>
            </a:extLst>
          </p:cNvPr>
          <p:cNvGraphicFramePr/>
          <p:nvPr/>
        </p:nvGraphicFramePr>
        <p:xfrm>
          <a:off x="1675142" y="1336614"/>
          <a:ext cx="8946841" cy="5521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BAD9E895-6628-4993-BF2D-5104289B4776}"/>
              </a:ext>
            </a:extLst>
          </p:cNvPr>
          <p:cNvSpPr txBox="1"/>
          <p:nvPr/>
        </p:nvSpPr>
        <p:spPr>
          <a:xfrm>
            <a:off x="3123088" y="1563030"/>
            <a:ext cx="4523644" cy="461665"/>
          </a:xfrm>
          <a:prstGeom prst="rect">
            <a:avLst/>
          </a:prstGeom>
          <a:noFill/>
        </p:spPr>
        <p:txBody>
          <a:bodyPr wrap="square" rtlCol="0">
            <a:spAutoFit/>
          </a:bodyPr>
          <a:lstStyle/>
          <a:p>
            <a:pPr defTabSz="457200"/>
            <a:r>
              <a:rPr lang="en-US" sz="1200" b="1" dirty="0">
                <a:solidFill>
                  <a:srgbClr val="1F497D"/>
                </a:solidFill>
                <a:latin typeface="Arial" panose="020B0604020202020204" pitchFamily="34" charset="0"/>
                <a:cs typeface="Arial" panose="020B0604020202020204" pitchFamily="34" charset="0"/>
              </a:rPr>
              <a:t>19</a:t>
            </a:r>
            <a:r>
              <a:rPr lang="en-US" sz="1200" b="1" u="sng" dirty="0">
                <a:solidFill>
                  <a:srgbClr val="1F497D"/>
                </a:solidFill>
                <a:latin typeface="Arial" panose="020B0604020202020204" pitchFamily="34" charset="0"/>
                <a:cs typeface="Arial" panose="020B0604020202020204" pitchFamily="34" charset="0"/>
              </a:rPr>
              <a:t> </a:t>
            </a:r>
            <a:r>
              <a:rPr lang="en-US" sz="1200" b="1" dirty="0">
                <a:solidFill>
                  <a:srgbClr val="1F497D"/>
                </a:solidFill>
                <a:latin typeface="Arial" panose="020B0604020202020204" pitchFamily="34" charset="0"/>
                <a:cs typeface="Arial" panose="020B0604020202020204" pitchFamily="34" charset="0"/>
              </a:rPr>
              <a:t>March 2020 – 15 April 2020.</a:t>
            </a:r>
          </a:p>
          <a:p>
            <a:pPr defTabSz="457200">
              <a:defRPr/>
            </a:pPr>
            <a:r>
              <a:rPr lang="en-US" sz="1200" dirty="0">
                <a:solidFill>
                  <a:srgbClr val="1F497D"/>
                </a:solidFill>
                <a:latin typeface="Arial" panose="020B0604020202020204" pitchFamily="34" charset="0"/>
                <a:cs typeface="Arial" panose="020B0604020202020204" pitchFamily="34" charset="0"/>
              </a:rPr>
              <a:t>Transversal Contract Prices &amp; Negotiated Supplier Prices</a:t>
            </a:r>
            <a:endParaRPr lang="en-ZA" sz="1200" dirty="0">
              <a:solidFill>
                <a:srgbClr val="1F497D"/>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51A296E-B97B-49A7-BC2E-93493ACE7954}"/>
              </a:ext>
            </a:extLst>
          </p:cNvPr>
          <p:cNvSpPr txBox="1"/>
          <p:nvPr/>
        </p:nvSpPr>
        <p:spPr>
          <a:xfrm>
            <a:off x="3811992" y="2091756"/>
            <a:ext cx="5578258" cy="461665"/>
          </a:xfrm>
          <a:prstGeom prst="rect">
            <a:avLst/>
          </a:prstGeom>
          <a:noFill/>
        </p:spPr>
        <p:txBody>
          <a:bodyPr wrap="square" rtlCol="0">
            <a:spAutoFit/>
          </a:bodyPr>
          <a:lstStyle/>
          <a:p>
            <a:pPr defTabSz="457200">
              <a:defRPr/>
            </a:pPr>
            <a:r>
              <a:rPr lang="en-US" sz="1200" b="1" dirty="0">
                <a:solidFill>
                  <a:srgbClr val="1F497D"/>
                </a:solidFill>
                <a:latin typeface="Arial" panose="020B0604020202020204" pitchFamily="34" charset="0"/>
                <a:cs typeface="Arial" panose="020B0604020202020204" pitchFamily="34" charset="0"/>
              </a:rPr>
              <a:t>31 March 2020 – 8 May 2020</a:t>
            </a:r>
          </a:p>
          <a:p>
            <a:pPr defTabSz="457200">
              <a:defRPr/>
            </a:pPr>
            <a:r>
              <a:rPr lang="en-US" sz="1200" dirty="0">
                <a:solidFill>
                  <a:srgbClr val="1F497D"/>
                </a:solidFill>
                <a:latin typeface="Arial" panose="020B0604020202020204" pitchFamily="34" charset="0"/>
                <a:cs typeface="Arial" panose="020B0604020202020204" pitchFamily="34" charset="0"/>
              </a:rPr>
              <a:t>Centralization of procurement of PPE item</a:t>
            </a:r>
            <a:r>
              <a:rPr lang="en-US" sz="1200" dirty="0">
                <a:solidFill>
                  <a:srgbClr val="1F497D"/>
                </a:solidFill>
                <a:latin typeface="Arial" panose="020B0604020202020204" pitchFamily="34" charset="0"/>
                <a:cs typeface="Arial" panose="020B0604020202020204" pitchFamily="34" charset="0"/>
                <a:sym typeface="Wingdings" panose="05000000000000000000" pitchFamily="2" charset="2"/>
              </a:rPr>
              <a:t></a:t>
            </a:r>
            <a:r>
              <a:rPr lang="en-US" sz="1200" dirty="0">
                <a:solidFill>
                  <a:srgbClr val="1F497D"/>
                </a:solidFill>
                <a:latin typeface="Arial" panose="020B0604020202020204" pitchFamily="34" charset="0"/>
                <a:cs typeface="Arial" panose="020B0604020202020204" pitchFamily="34" charset="0"/>
              </a:rPr>
              <a:t>s at Dept of Health</a:t>
            </a:r>
          </a:p>
        </p:txBody>
      </p:sp>
      <p:sp>
        <p:nvSpPr>
          <p:cNvPr id="11" name="TextBox 10">
            <a:extLst>
              <a:ext uri="{FF2B5EF4-FFF2-40B4-BE49-F238E27FC236}">
                <a16:creationId xmlns:a16="http://schemas.microsoft.com/office/drawing/2014/main" id="{42B4E3FB-E574-427E-98B9-ECF79E9E3831}"/>
              </a:ext>
            </a:extLst>
          </p:cNvPr>
          <p:cNvSpPr txBox="1"/>
          <p:nvPr/>
        </p:nvSpPr>
        <p:spPr>
          <a:xfrm>
            <a:off x="4607051" y="2721593"/>
            <a:ext cx="5384190" cy="646331"/>
          </a:xfrm>
          <a:prstGeom prst="rect">
            <a:avLst/>
          </a:prstGeom>
          <a:noFill/>
        </p:spPr>
        <p:txBody>
          <a:bodyPr wrap="square" rtlCol="0">
            <a:spAutoFit/>
          </a:bodyPr>
          <a:lstStyle/>
          <a:p>
            <a:pPr defTabSz="457200">
              <a:defRPr/>
            </a:pPr>
            <a:r>
              <a:rPr lang="en-ZA" sz="1200" b="1" dirty="0">
                <a:solidFill>
                  <a:srgbClr val="1F497D"/>
                </a:solidFill>
                <a:latin typeface="Arial" panose="020B0604020202020204" pitchFamily="34" charset="0"/>
                <a:cs typeface="Arial" panose="020B0604020202020204" pitchFamily="34" charset="0"/>
              </a:rPr>
              <a:t>15 April 2020 – 28 April 2020</a:t>
            </a:r>
          </a:p>
          <a:p>
            <a:pPr defTabSz="457200">
              <a:defRPr/>
            </a:pPr>
            <a:r>
              <a:rPr lang="en-ZA" sz="1200" b="1" dirty="0">
                <a:solidFill>
                  <a:srgbClr val="1F497D"/>
                </a:solidFill>
                <a:latin typeface="Arial" panose="020B0604020202020204" pitchFamily="34" charset="0"/>
                <a:cs typeface="Arial" panose="020B0604020202020204" pitchFamily="34" charset="0"/>
              </a:rPr>
              <a:t> </a:t>
            </a:r>
            <a:r>
              <a:rPr lang="en-ZA" sz="1200" dirty="0">
                <a:solidFill>
                  <a:srgbClr val="1F497D"/>
                </a:solidFill>
                <a:latin typeface="Arial" panose="020B0604020202020204" pitchFamily="34" charset="0"/>
                <a:cs typeface="Arial" panose="020B0604020202020204" pitchFamily="34" charset="0"/>
              </a:rPr>
              <a:t>Centralized emergency procurement process – National Health &amp;  IHS</a:t>
            </a:r>
          </a:p>
          <a:p>
            <a:pPr marL="171450" indent="-171450" defTabSz="457200">
              <a:buFont typeface="Arial" panose="020B0604020202020204" pitchFamily="34" charset="0"/>
              <a:buChar char="•"/>
              <a:defRPr/>
            </a:pPr>
            <a:endParaRPr lang="en-ZA" sz="1200" dirty="0">
              <a:solidFill>
                <a:prstClr val="black"/>
              </a:solidFill>
              <a:latin typeface="Calibri"/>
            </a:endParaRPr>
          </a:p>
        </p:txBody>
      </p:sp>
      <p:sp>
        <p:nvSpPr>
          <p:cNvPr id="12" name="TextBox 11">
            <a:extLst>
              <a:ext uri="{FF2B5EF4-FFF2-40B4-BE49-F238E27FC236}">
                <a16:creationId xmlns:a16="http://schemas.microsoft.com/office/drawing/2014/main" id="{1BC2B0DF-76A8-412F-9906-0D9C017F4D5C}"/>
              </a:ext>
            </a:extLst>
          </p:cNvPr>
          <p:cNvSpPr txBox="1"/>
          <p:nvPr/>
        </p:nvSpPr>
        <p:spPr>
          <a:xfrm>
            <a:off x="5572563" y="3645176"/>
            <a:ext cx="4771940" cy="1015663"/>
          </a:xfrm>
          <a:prstGeom prst="rect">
            <a:avLst/>
          </a:prstGeom>
          <a:noFill/>
        </p:spPr>
        <p:txBody>
          <a:bodyPr wrap="square" rtlCol="0">
            <a:spAutoFit/>
          </a:bodyPr>
          <a:lstStyle/>
          <a:p>
            <a:pPr indent="-171450" defTabSz="457200">
              <a:buFont typeface="Arial" panose="020B0604020202020204" pitchFamily="34" charset="0"/>
              <a:buChar char="•"/>
              <a:defRPr/>
            </a:pPr>
            <a:r>
              <a:rPr lang="en-US" sz="1200" b="1" dirty="0">
                <a:solidFill>
                  <a:srgbClr val="1F497D"/>
                </a:solidFill>
                <a:latin typeface="Arial" panose="020B0604020202020204" pitchFamily="34" charset="0"/>
                <a:cs typeface="Arial" panose="020B0604020202020204" pitchFamily="34" charset="0"/>
              </a:rPr>
              <a:t>28 April 2020 – Currently Valid</a:t>
            </a:r>
          </a:p>
          <a:p>
            <a:pPr indent="-171450" defTabSz="457200">
              <a:buFont typeface="Arial" panose="020B0604020202020204" pitchFamily="34" charset="0"/>
              <a:buChar char="•"/>
              <a:defRPr/>
            </a:pPr>
            <a:r>
              <a:rPr lang="en-US" sz="1200" dirty="0">
                <a:solidFill>
                  <a:srgbClr val="1F497D"/>
                </a:solidFill>
                <a:latin typeface="Arial" panose="020B0604020202020204" pitchFamily="34" charset="0"/>
                <a:cs typeface="Arial" panose="020B0604020202020204" pitchFamily="34" charset="0"/>
              </a:rPr>
              <a:t>Emergency delegations to Accounting Officers</a:t>
            </a:r>
          </a:p>
          <a:p>
            <a:pPr indent="-171450" defTabSz="457200">
              <a:buFont typeface="Arial" panose="020B0604020202020204" pitchFamily="34" charset="0"/>
              <a:buChar char="•"/>
              <a:defRPr/>
            </a:pPr>
            <a:r>
              <a:rPr lang="en-US" sz="1200" dirty="0">
                <a:solidFill>
                  <a:srgbClr val="1F497D"/>
                </a:solidFill>
                <a:latin typeface="Arial" panose="020B0604020202020204" pitchFamily="34" charset="0"/>
                <a:cs typeface="Arial" panose="020B0604020202020204" pitchFamily="34" charset="0"/>
              </a:rPr>
              <a:t>Increased thresholds for contract variations</a:t>
            </a:r>
          </a:p>
          <a:p>
            <a:pPr indent="-171450" defTabSz="457200">
              <a:buFont typeface="Arial" panose="020B0604020202020204" pitchFamily="34" charset="0"/>
              <a:buChar char="•"/>
              <a:defRPr/>
            </a:pPr>
            <a:r>
              <a:rPr lang="en-US" sz="1200" dirty="0">
                <a:solidFill>
                  <a:srgbClr val="1F497D"/>
                </a:solidFill>
                <a:latin typeface="Arial" panose="020B0604020202020204" pitchFamily="34" charset="0"/>
                <a:cs typeface="Arial" panose="020B0604020202020204" pitchFamily="34" charset="0"/>
              </a:rPr>
              <a:t>PPE items and cloth masks with the maximum prices  </a:t>
            </a:r>
          </a:p>
          <a:p>
            <a:pPr defTabSz="457200">
              <a:defRPr/>
            </a:pPr>
            <a:r>
              <a:rPr lang="en-US" sz="1200" dirty="0">
                <a:solidFill>
                  <a:srgbClr val="1F497D"/>
                </a:solidFill>
                <a:latin typeface="Arial" panose="020B0604020202020204" pitchFamily="34" charset="0"/>
                <a:cs typeface="Arial" panose="020B0604020202020204" pitchFamily="34" charset="0"/>
              </a:rPr>
              <a:t>    from the listed suppliers (standardization). </a:t>
            </a:r>
          </a:p>
        </p:txBody>
      </p:sp>
      <p:sp>
        <p:nvSpPr>
          <p:cNvPr id="13" name="TextBox 12">
            <a:extLst>
              <a:ext uri="{FF2B5EF4-FFF2-40B4-BE49-F238E27FC236}">
                <a16:creationId xmlns:a16="http://schemas.microsoft.com/office/drawing/2014/main" id="{5C32988B-B30D-4A0F-B589-E534B6300726}"/>
              </a:ext>
            </a:extLst>
          </p:cNvPr>
          <p:cNvSpPr txBox="1"/>
          <p:nvPr/>
        </p:nvSpPr>
        <p:spPr>
          <a:xfrm>
            <a:off x="6733019" y="5364194"/>
            <a:ext cx="4117435" cy="1569660"/>
          </a:xfrm>
          <a:prstGeom prst="rect">
            <a:avLst/>
          </a:prstGeom>
          <a:noFill/>
        </p:spPr>
        <p:txBody>
          <a:bodyPr wrap="square" rtlCol="0">
            <a:spAutoFit/>
          </a:bodyPr>
          <a:lstStyle/>
          <a:p>
            <a:pPr indent="-171450" defTabSz="457200">
              <a:buFont typeface="Arial" panose="020B0604020202020204" pitchFamily="34" charset="0"/>
              <a:buChar char="•"/>
              <a:defRPr/>
            </a:pPr>
            <a:endParaRPr lang="en-US" sz="1200" b="1" dirty="0">
              <a:solidFill>
                <a:srgbClr val="1F497D"/>
              </a:solidFill>
              <a:latin typeface="Arial" panose="020B0604020202020204" pitchFamily="34" charset="0"/>
              <a:cs typeface="Arial" panose="020B0604020202020204" pitchFamily="34" charset="0"/>
            </a:endParaRPr>
          </a:p>
          <a:p>
            <a:pPr indent="-171450" defTabSz="457200">
              <a:buFont typeface="Arial" panose="020B0604020202020204" pitchFamily="34" charset="0"/>
              <a:buChar char="•"/>
              <a:defRPr/>
            </a:pPr>
            <a:r>
              <a:rPr lang="en-US" sz="900" dirty="0">
                <a:solidFill>
                  <a:srgbClr val="1F497D"/>
                </a:solidFill>
                <a:latin typeface="Arial" panose="020B0604020202020204" pitchFamily="34" charset="0"/>
                <a:cs typeface="Arial" panose="020B0604020202020204" pitchFamily="34" charset="0"/>
              </a:rPr>
              <a:t>Circular 1 repealed by circular 2</a:t>
            </a:r>
          </a:p>
          <a:p>
            <a:pPr indent="-171450" defTabSz="457200">
              <a:buFont typeface="Arial" panose="020B0604020202020204" pitchFamily="34" charset="0"/>
              <a:buChar char="•"/>
              <a:defRPr/>
            </a:pPr>
            <a:r>
              <a:rPr lang="en-US" sz="900" dirty="0">
                <a:solidFill>
                  <a:srgbClr val="1F497D"/>
                </a:solidFill>
                <a:latin typeface="Arial" panose="020B0604020202020204" pitchFamily="34" charset="0"/>
                <a:cs typeface="Arial" panose="020B0604020202020204" pitchFamily="34" charset="0"/>
              </a:rPr>
              <a:t>Currently valid (Aligned to    </a:t>
            </a:r>
          </a:p>
          <a:p>
            <a:pPr defTabSz="457200">
              <a:defRPr/>
            </a:pPr>
            <a:r>
              <a:rPr lang="en-US" sz="900" dirty="0">
                <a:solidFill>
                  <a:srgbClr val="1F497D"/>
                </a:solidFill>
                <a:latin typeface="Arial" panose="020B0604020202020204" pitchFamily="34" charset="0"/>
                <a:cs typeface="Arial" panose="020B0604020202020204" pitchFamily="34" charset="0"/>
              </a:rPr>
              <a:t>    NT 5 of 20/21)</a:t>
            </a:r>
          </a:p>
          <a:p>
            <a:pPr indent="-171450" defTabSz="457200">
              <a:buFont typeface="Arial" panose="020B0604020202020204" pitchFamily="34" charset="0"/>
              <a:buChar char="•"/>
              <a:defRPr/>
            </a:pPr>
            <a:r>
              <a:rPr lang="en-US" sz="900" dirty="0">
                <a:solidFill>
                  <a:srgbClr val="1F497D"/>
                </a:solidFill>
                <a:latin typeface="Arial" panose="020B0604020202020204" pitchFamily="34" charset="0"/>
                <a:cs typeface="Arial" panose="020B0604020202020204" pitchFamily="34" charset="0"/>
              </a:rPr>
              <a:t>Decentralization of procurement of PPE items from    </a:t>
            </a:r>
          </a:p>
          <a:p>
            <a:pPr defTabSz="457200">
              <a:defRPr/>
            </a:pPr>
            <a:r>
              <a:rPr lang="en-US" sz="900" dirty="0">
                <a:solidFill>
                  <a:srgbClr val="1F497D"/>
                </a:solidFill>
                <a:latin typeface="Arial" panose="020B0604020202020204" pitchFamily="34" charset="0"/>
                <a:cs typeface="Arial" panose="020B0604020202020204" pitchFamily="34" charset="0"/>
              </a:rPr>
              <a:t>    Dept of Health </a:t>
            </a:r>
            <a:r>
              <a:rPr lang="en-US" sz="900" b="1" dirty="0">
                <a:solidFill>
                  <a:srgbClr val="1F497D"/>
                </a:solidFill>
                <a:latin typeface="Arial" panose="020B0604020202020204" pitchFamily="34" charset="0"/>
                <a:cs typeface="Arial" panose="020B0604020202020204" pitchFamily="34" charset="0"/>
              </a:rPr>
              <a:t>(1 July 2020)</a:t>
            </a:r>
          </a:p>
          <a:p>
            <a:pPr indent="-171450" defTabSz="457200">
              <a:buFont typeface="Arial" panose="020B0604020202020204" pitchFamily="34" charset="0"/>
              <a:buChar char="•"/>
              <a:defRPr/>
            </a:pPr>
            <a:r>
              <a:rPr lang="en-US" sz="900" dirty="0">
                <a:solidFill>
                  <a:srgbClr val="1F497D"/>
                </a:solidFill>
                <a:latin typeface="Arial" panose="020B0604020202020204" pitchFamily="34" charset="0"/>
                <a:cs typeface="Arial" panose="020B0604020202020204" pitchFamily="34" charset="0"/>
              </a:rPr>
              <a:t>Emergency delegations to AO in line with PFMA       </a:t>
            </a:r>
          </a:p>
          <a:p>
            <a:pPr defTabSz="457200">
              <a:defRPr/>
            </a:pPr>
            <a:r>
              <a:rPr lang="en-US" sz="900" dirty="0">
                <a:solidFill>
                  <a:srgbClr val="1F497D"/>
                </a:solidFill>
                <a:latin typeface="Arial" panose="020B0604020202020204" pitchFamily="34" charset="0"/>
                <a:cs typeface="Arial" panose="020B0604020202020204" pitchFamily="34" charset="0"/>
              </a:rPr>
              <a:t>    requirements </a:t>
            </a:r>
          </a:p>
          <a:p>
            <a:pPr indent="-171450" defTabSz="457200">
              <a:buFont typeface="Arial" panose="020B0604020202020204" pitchFamily="34" charset="0"/>
              <a:buChar char="•"/>
              <a:defRPr/>
            </a:pPr>
            <a:r>
              <a:rPr lang="en-US" sz="900" dirty="0">
                <a:solidFill>
                  <a:srgbClr val="1F497D"/>
                </a:solidFill>
                <a:latin typeface="Arial" panose="020B0604020202020204" pitchFamily="34" charset="0"/>
                <a:cs typeface="Arial" panose="020B0604020202020204" pitchFamily="34" charset="0"/>
              </a:rPr>
              <a:t>Guidelines on the tender Publications and </a:t>
            </a:r>
          </a:p>
          <a:p>
            <a:pPr defTabSz="457200">
              <a:defRPr/>
            </a:pPr>
            <a:r>
              <a:rPr lang="en-US" sz="900" dirty="0">
                <a:solidFill>
                  <a:srgbClr val="1F497D"/>
                </a:solidFill>
                <a:latin typeface="Arial" panose="020B0604020202020204" pitchFamily="34" charset="0"/>
                <a:cs typeface="Arial" panose="020B0604020202020204" pitchFamily="34" charset="0"/>
              </a:rPr>
              <a:t>    Open Tender Procedures </a:t>
            </a:r>
            <a:r>
              <a:rPr lang="en-US" sz="900" b="1" dirty="0">
                <a:solidFill>
                  <a:srgbClr val="1F497D"/>
                </a:solidFill>
                <a:latin typeface="Arial" panose="020B0604020202020204" pitchFamily="34" charset="0"/>
                <a:cs typeface="Arial" panose="020B0604020202020204" pitchFamily="34" charset="0"/>
              </a:rPr>
              <a:t>(1 July 2020</a:t>
            </a:r>
            <a:r>
              <a:rPr lang="en-US" sz="1200" b="1" dirty="0">
                <a:solidFill>
                  <a:srgbClr val="1F497D"/>
                </a:solidFill>
                <a:latin typeface="Arial" panose="020B0604020202020204" pitchFamily="34" charset="0"/>
                <a:cs typeface="Arial" panose="020B0604020202020204" pitchFamily="34" charset="0"/>
              </a:rPr>
              <a:t>)</a:t>
            </a:r>
          </a:p>
        </p:txBody>
      </p:sp>
      <p:sp>
        <p:nvSpPr>
          <p:cNvPr id="14" name="Multiplication Sign 13">
            <a:extLst>
              <a:ext uri="{FF2B5EF4-FFF2-40B4-BE49-F238E27FC236}">
                <a16:creationId xmlns:a16="http://schemas.microsoft.com/office/drawing/2014/main" id="{02A6D9F4-7C52-4650-ABFB-CC036A26268C}"/>
              </a:ext>
            </a:extLst>
          </p:cNvPr>
          <p:cNvSpPr/>
          <p:nvPr/>
        </p:nvSpPr>
        <p:spPr>
          <a:xfrm>
            <a:off x="3254298" y="3387365"/>
            <a:ext cx="365442" cy="325539"/>
          </a:xfrm>
          <a:prstGeom prst="mathMultiply">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ZA" dirty="0">
              <a:solidFill>
                <a:prstClr val="white"/>
              </a:solidFill>
              <a:latin typeface="Calibri"/>
            </a:endParaRPr>
          </a:p>
        </p:txBody>
      </p:sp>
      <p:sp>
        <p:nvSpPr>
          <p:cNvPr id="15" name="TextBox 14">
            <a:extLst>
              <a:ext uri="{FF2B5EF4-FFF2-40B4-BE49-F238E27FC236}">
                <a16:creationId xmlns:a16="http://schemas.microsoft.com/office/drawing/2014/main" id="{F6020A05-7020-4505-A147-2F2B5A69DC04}"/>
              </a:ext>
            </a:extLst>
          </p:cNvPr>
          <p:cNvSpPr txBox="1"/>
          <p:nvPr/>
        </p:nvSpPr>
        <p:spPr>
          <a:xfrm>
            <a:off x="1966748" y="5969146"/>
            <a:ext cx="1014608" cy="276999"/>
          </a:xfrm>
          <a:prstGeom prst="rect">
            <a:avLst/>
          </a:prstGeom>
          <a:noFill/>
        </p:spPr>
        <p:txBody>
          <a:bodyPr wrap="square" rtlCol="0">
            <a:spAutoFit/>
          </a:bodyPr>
          <a:lstStyle/>
          <a:p>
            <a:pPr defTabSz="457200">
              <a:defRPr/>
            </a:pPr>
            <a:r>
              <a:rPr lang="en-US" sz="1200" dirty="0">
                <a:solidFill>
                  <a:prstClr val="black"/>
                </a:solidFill>
                <a:latin typeface="Arial" panose="020B0604020202020204" pitchFamily="34" charset="0"/>
                <a:cs typeface="Arial" panose="020B0604020202020204" pitchFamily="34" charset="0"/>
              </a:rPr>
              <a:t>Repealed</a:t>
            </a:r>
            <a:endParaRPr lang="en-ZA" sz="1200" dirty="0">
              <a:solidFill>
                <a:prstClr val="black"/>
              </a:solidFill>
              <a:latin typeface="Arial" panose="020B0604020202020204" pitchFamily="34" charset="0"/>
              <a:cs typeface="Arial" panose="020B0604020202020204" pitchFamily="34" charset="0"/>
            </a:endParaRPr>
          </a:p>
        </p:txBody>
      </p:sp>
      <p:sp>
        <p:nvSpPr>
          <p:cNvPr id="16" name="Multiplication Sign 15">
            <a:extLst>
              <a:ext uri="{FF2B5EF4-FFF2-40B4-BE49-F238E27FC236}">
                <a16:creationId xmlns:a16="http://schemas.microsoft.com/office/drawing/2014/main" id="{0B0F8096-0C66-491C-8452-33630400ACC8}"/>
              </a:ext>
            </a:extLst>
          </p:cNvPr>
          <p:cNvSpPr/>
          <p:nvPr/>
        </p:nvSpPr>
        <p:spPr>
          <a:xfrm>
            <a:off x="1613453" y="5929643"/>
            <a:ext cx="448786" cy="392835"/>
          </a:xfrm>
          <a:prstGeom prst="mathMultiply">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ZA" dirty="0">
              <a:solidFill>
                <a:prstClr val="white"/>
              </a:solidFill>
              <a:latin typeface="Calibri"/>
            </a:endParaRPr>
          </a:p>
        </p:txBody>
      </p:sp>
      <p:pic>
        <p:nvPicPr>
          <p:cNvPr id="17" name="Picture 16">
            <a:extLst>
              <a:ext uri="{FF2B5EF4-FFF2-40B4-BE49-F238E27FC236}">
                <a16:creationId xmlns:a16="http://schemas.microsoft.com/office/drawing/2014/main" id="{6F2CD471-47E0-4107-8DF8-BD37676D6F70}"/>
              </a:ext>
            </a:extLst>
          </p:cNvPr>
          <p:cNvPicPr>
            <a:picLocks noChangeAspect="1"/>
          </p:cNvPicPr>
          <p:nvPr/>
        </p:nvPicPr>
        <p:blipFill>
          <a:blip r:embed="rId8">
            <a:duotone>
              <a:schemeClr val="accent3">
                <a:shade val="45000"/>
                <a:satMod val="135000"/>
              </a:schemeClr>
              <a:prstClr val="white"/>
            </a:duotone>
            <a:extLst>
              <a:ext uri="{BEBA8EAE-BF5A-486C-A8C5-ECC9F3942E4B}">
                <a14:imgProps xmlns:a14="http://schemas.microsoft.com/office/drawing/2010/main">
                  <a14:imgLayer r:embed="rId9">
                    <a14:imgEffect>
                      <a14:artisticCutout/>
                    </a14:imgEffect>
                  </a14:imgLayer>
                </a14:imgProps>
              </a:ext>
            </a:extLst>
          </a:blip>
          <a:stretch>
            <a:fillRect/>
          </a:stretch>
        </p:blipFill>
        <p:spPr>
          <a:xfrm>
            <a:off x="1400746" y="6285648"/>
            <a:ext cx="705769" cy="578126"/>
          </a:xfrm>
          <a:prstGeom prst="rect">
            <a:avLst/>
          </a:prstGeom>
        </p:spPr>
      </p:pic>
      <p:sp>
        <p:nvSpPr>
          <p:cNvPr id="18" name="TextBox 17">
            <a:extLst>
              <a:ext uri="{FF2B5EF4-FFF2-40B4-BE49-F238E27FC236}">
                <a16:creationId xmlns:a16="http://schemas.microsoft.com/office/drawing/2014/main" id="{C961F38D-6753-4080-B89E-74A93E60CCC8}"/>
              </a:ext>
            </a:extLst>
          </p:cNvPr>
          <p:cNvSpPr txBox="1"/>
          <p:nvPr/>
        </p:nvSpPr>
        <p:spPr>
          <a:xfrm>
            <a:off x="1908068" y="6388652"/>
            <a:ext cx="705770" cy="276999"/>
          </a:xfrm>
          <a:prstGeom prst="rect">
            <a:avLst/>
          </a:prstGeom>
          <a:noFill/>
        </p:spPr>
        <p:txBody>
          <a:bodyPr wrap="square" rtlCol="0">
            <a:spAutoFit/>
          </a:bodyPr>
          <a:lstStyle/>
          <a:p>
            <a:pPr defTabSz="457200">
              <a:defRPr/>
            </a:pPr>
            <a:r>
              <a:rPr lang="en-US" sz="1200" dirty="0">
                <a:solidFill>
                  <a:prstClr val="black"/>
                </a:solidFill>
                <a:latin typeface="Arial" panose="020B0604020202020204" pitchFamily="34" charset="0"/>
                <a:cs typeface="Arial" panose="020B0604020202020204" pitchFamily="34" charset="0"/>
              </a:rPr>
              <a:t>Valid</a:t>
            </a:r>
            <a:endParaRPr lang="en-ZA" sz="1200" dirty="0">
              <a:solidFill>
                <a:prstClr val="black"/>
              </a:solidFill>
              <a:latin typeface="Arial" panose="020B0604020202020204" pitchFamily="34" charset="0"/>
              <a:cs typeface="Arial" panose="020B0604020202020204" pitchFamily="34" charset="0"/>
            </a:endParaRPr>
          </a:p>
        </p:txBody>
      </p:sp>
      <p:sp>
        <p:nvSpPr>
          <p:cNvPr id="19" name="Slide Number Placeholder 3">
            <a:extLst>
              <a:ext uri="{FF2B5EF4-FFF2-40B4-BE49-F238E27FC236}">
                <a16:creationId xmlns:a16="http://schemas.microsoft.com/office/drawing/2014/main" id="{91541F8F-782D-4E46-A1BA-B0AC64C34D41}"/>
              </a:ext>
            </a:extLst>
          </p:cNvPr>
          <p:cNvSpPr txBox="1">
            <a:spLocks/>
          </p:cNvSpPr>
          <p:nvPr/>
        </p:nvSpPr>
        <p:spPr>
          <a:xfrm>
            <a:off x="10372344" y="655949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fld id="{093862CD-2CE4-D846-9F15-15300DCE1BBC}" type="slidenum">
              <a:rPr lang="en-US" sz="1800" smtClean="0">
                <a:solidFill>
                  <a:prstClr val="black"/>
                </a:solidFill>
                <a:latin typeface="Calibri"/>
              </a:rPr>
              <a:pPr defTabSz="457200">
                <a:defRPr/>
              </a:pPr>
              <a:t>35</a:t>
            </a:fld>
            <a:endParaRPr lang="en-US" sz="1800" dirty="0">
              <a:solidFill>
                <a:prstClr val="black"/>
              </a:solidFill>
              <a:latin typeface="Calibri"/>
            </a:endParaRPr>
          </a:p>
        </p:txBody>
      </p:sp>
      <p:sp>
        <p:nvSpPr>
          <p:cNvPr id="20" name="TextBox 19">
            <a:extLst>
              <a:ext uri="{FF2B5EF4-FFF2-40B4-BE49-F238E27FC236}">
                <a16:creationId xmlns:a16="http://schemas.microsoft.com/office/drawing/2014/main" id="{92BEA5C7-4C02-4283-BFD3-F0D691D2EEA5}"/>
              </a:ext>
            </a:extLst>
          </p:cNvPr>
          <p:cNvSpPr txBox="1"/>
          <p:nvPr/>
        </p:nvSpPr>
        <p:spPr>
          <a:xfrm>
            <a:off x="1675141" y="3297394"/>
            <a:ext cx="1661710" cy="1569660"/>
          </a:xfrm>
          <a:prstGeom prst="rect">
            <a:avLst/>
          </a:prstGeom>
          <a:noFill/>
          <a:ln>
            <a:solidFill>
              <a:schemeClr val="tx1"/>
            </a:solidFill>
            <a:prstDash val="sysDash"/>
          </a:ln>
        </p:spPr>
        <p:txBody>
          <a:bodyPr wrap="square" rtlCol="0">
            <a:spAutoFit/>
          </a:bodyPr>
          <a:lstStyle/>
          <a:p>
            <a:pPr defTabSz="457200"/>
            <a:r>
              <a:rPr lang="en-US" sz="1200" b="1" dirty="0">
                <a:solidFill>
                  <a:srgbClr val="1F497D"/>
                </a:solidFill>
                <a:latin typeface="Arial" panose="020B0604020202020204" pitchFamily="34" charset="0"/>
                <a:cs typeface="Arial" panose="020B0604020202020204" pitchFamily="34" charset="0"/>
              </a:rPr>
              <a:t>23/04/ 2020- </a:t>
            </a:r>
            <a:r>
              <a:rPr lang="en-US" sz="1200" dirty="0">
                <a:solidFill>
                  <a:srgbClr val="1F497D"/>
                </a:solidFill>
                <a:latin typeface="Arial" panose="020B0604020202020204" pitchFamily="34" charset="0"/>
                <a:cs typeface="Arial" panose="020B0604020202020204" pitchFamily="34" charset="0"/>
              </a:rPr>
              <a:t>Memo issued by the Premier to all the provincial MECs emphasizing the adherence to clean governance during the COVID- 19 pandemic</a:t>
            </a:r>
          </a:p>
        </p:txBody>
      </p:sp>
      <p:sp>
        <p:nvSpPr>
          <p:cNvPr id="21" name="TextBox 20">
            <a:extLst>
              <a:ext uri="{FF2B5EF4-FFF2-40B4-BE49-F238E27FC236}">
                <a16:creationId xmlns:a16="http://schemas.microsoft.com/office/drawing/2014/main" id="{B665446E-DF6C-432F-BDF2-B94F924D6B76}"/>
              </a:ext>
            </a:extLst>
          </p:cNvPr>
          <p:cNvSpPr txBox="1"/>
          <p:nvPr/>
        </p:nvSpPr>
        <p:spPr>
          <a:xfrm>
            <a:off x="2842309" y="5292548"/>
            <a:ext cx="1661710" cy="1384995"/>
          </a:xfrm>
          <a:prstGeom prst="rect">
            <a:avLst/>
          </a:prstGeom>
          <a:solidFill>
            <a:srgbClr val="FFC000"/>
          </a:solidFill>
          <a:ln>
            <a:solidFill>
              <a:schemeClr val="tx1"/>
            </a:solidFill>
            <a:prstDash val="sysDash"/>
          </a:ln>
        </p:spPr>
        <p:txBody>
          <a:bodyPr wrap="square" rtlCol="0">
            <a:spAutoFit/>
          </a:bodyPr>
          <a:lstStyle/>
          <a:p>
            <a:pPr defTabSz="457200"/>
            <a:r>
              <a:rPr lang="en-US" sz="1200" b="1" dirty="0">
                <a:solidFill>
                  <a:srgbClr val="1F497D"/>
                </a:solidFill>
                <a:latin typeface="Arial" panose="020B0604020202020204" pitchFamily="34" charset="0"/>
                <a:cs typeface="Arial" panose="020B0604020202020204" pitchFamily="34" charset="0"/>
              </a:rPr>
              <a:t>13/08 2020-</a:t>
            </a:r>
            <a:r>
              <a:rPr lang="en-US" sz="1200" dirty="0">
                <a:solidFill>
                  <a:srgbClr val="1F497D"/>
                </a:solidFill>
                <a:latin typeface="Arial" panose="020B0604020202020204" pitchFamily="34" charset="0"/>
                <a:cs typeface="Arial" panose="020B0604020202020204" pitchFamily="34" charset="0"/>
              </a:rPr>
              <a:t> Letter issued by GPT to all the provincial Departments –ending the emergency procurement immediately</a:t>
            </a:r>
          </a:p>
        </p:txBody>
      </p:sp>
      <p:sp>
        <p:nvSpPr>
          <p:cNvPr id="22" name="Multiplication Sign 21">
            <a:extLst>
              <a:ext uri="{FF2B5EF4-FFF2-40B4-BE49-F238E27FC236}">
                <a16:creationId xmlns:a16="http://schemas.microsoft.com/office/drawing/2014/main" id="{77134BE7-D695-45F5-A140-65F43ADCF150}"/>
              </a:ext>
            </a:extLst>
          </p:cNvPr>
          <p:cNvSpPr/>
          <p:nvPr/>
        </p:nvSpPr>
        <p:spPr>
          <a:xfrm>
            <a:off x="2486072" y="2502929"/>
            <a:ext cx="365442" cy="325539"/>
          </a:xfrm>
          <a:prstGeom prst="mathMultiply">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ZA" dirty="0">
              <a:solidFill>
                <a:prstClr val="white"/>
              </a:solidFill>
              <a:latin typeface="Calibri"/>
            </a:endParaRPr>
          </a:p>
        </p:txBody>
      </p:sp>
      <p:sp>
        <p:nvSpPr>
          <p:cNvPr id="23" name="Multiplication Sign 22">
            <a:extLst>
              <a:ext uri="{FF2B5EF4-FFF2-40B4-BE49-F238E27FC236}">
                <a16:creationId xmlns:a16="http://schemas.microsoft.com/office/drawing/2014/main" id="{8A43E71D-05B0-4AE5-8FDF-AE3C262F4E22}"/>
              </a:ext>
            </a:extLst>
          </p:cNvPr>
          <p:cNvSpPr/>
          <p:nvPr/>
        </p:nvSpPr>
        <p:spPr>
          <a:xfrm>
            <a:off x="1966748" y="1792044"/>
            <a:ext cx="365442" cy="325539"/>
          </a:xfrm>
          <a:prstGeom prst="mathMultiply">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ZA" dirty="0">
              <a:solidFill>
                <a:prstClr val="white"/>
              </a:solidFill>
              <a:latin typeface="Calibri"/>
            </a:endParaRPr>
          </a:p>
        </p:txBody>
      </p:sp>
      <p:pic>
        <p:nvPicPr>
          <p:cNvPr id="24" name="Picture 23">
            <a:extLst>
              <a:ext uri="{FF2B5EF4-FFF2-40B4-BE49-F238E27FC236}">
                <a16:creationId xmlns:a16="http://schemas.microsoft.com/office/drawing/2014/main" id="{340B9FD1-6C81-4902-9127-A7C41C3E4ECF}"/>
              </a:ext>
            </a:extLst>
          </p:cNvPr>
          <p:cNvPicPr>
            <a:picLocks noChangeAspect="1"/>
          </p:cNvPicPr>
          <p:nvPr/>
        </p:nvPicPr>
        <p:blipFill>
          <a:blip r:embed="rId10"/>
          <a:stretch>
            <a:fillRect/>
          </a:stretch>
        </p:blipFill>
        <p:spPr>
          <a:xfrm>
            <a:off x="5018376" y="6058671"/>
            <a:ext cx="1191259" cy="818696"/>
          </a:xfrm>
          <a:prstGeom prst="rect">
            <a:avLst/>
          </a:prstGeom>
        </p:spPr>
      </p:pic>
      <p:pic>
        <p:nvPicPr>
          <p:cNvPr id="25" name="Picture 24">
            <a:extLst>
              <a:ext uri="{FF2B5EF4-FFF2-40B4-BE49-F238E27FC236}">
                <a16:creationId xmlns:a16="http://schemas.microsoft.com/office/drawing/2014/main" id="{F7F3199B-40A6-42B6-9F7F-E85FB4B4DE92}"/>
              </a:ext>
            </a:extLst>
          </p:cNvPr>
          <p:cNvPicPr>
            <a:picLocks noChangeAspect="1"/>
          </p:cNvPicPr>
          <p:nvPr/>
        </p:nvPicPr>
        <p:blipFill>
          <a:blip r:embed="rId10"/>
          <a:stretch>
            <a:fillRect/>
          </a:stretch>
        </p:blipFill>
        <p:spPr>
          <a:xfrm>
            <a:off x="3737075" y="6322477"/>
            <a:ext cx="707197" cy="579170"/>
          </a:xfrm>
          <a:prstGeom prst="rect">
            <a:avLst/>
          </a:prstGeom>
        </p:spPr>
      </p:pic>
      <p:pic>
        <p:nvPicPr>
          <p:cNvPr id="26" name="Picture 25">
            <a:extLst>
              <a:ext uri="{FF2B5EF4-FFF2-40B4-BE49-F238E27FC236}">
                <a16:creationId xmlns:a16="http://schemas.microsoft.com/office/drawing/2014/main" id="{6751E590-14F4-48B4-B4B9-E3F28A38683D}"/>
              </a:ext>
            </a:extLst>
          </p:cNvPr>
          <p:cNvPicPr>
            <a:picLocks noChangeAspect="1"/>
          </p:cNvPicPr>
          <p:nvPr/>
        </p:nvPicPr>
        <p:blipFill>
          <a:blip r:embed="rId11"/>
          <a:stretch>
            <a:fillRect/>
          </a:stretch>
        </p:blipFill>
        <p:spPr>
          <a:xfrm>
            <a:off x="4622101" y="5181036"/>
            <a:ext cx="396274" cy="377985"/>
          </a:xfrm>
          <a:prstGeom prst="rect">
            <a:avLst/>
          </a:prstGeom>
        </p:spPr>
      </p:pic>
      <p:sp>
        <p:nvSpPr>
          <p:cNvPr id="27" name="Multiplication Sign 26">
            <a:extLst>
              <a:ext uri="{FF2B5EF4-FFF2-40B4-BE49-F238E27FC236}">
                <a16:creationId xmlns:a16="http://schemas.microsoft.com/office/drawing/2014/main" id="{DA35939E-2A7F-4191-B2EC-F1FF4B6DC9E5}"/>
              </a:ext>
            </a:extLst>
          </p:cNvPr>
          <p:cNvSpPr/>
          <p:nvPr/>
        </p:nvSpPr>
        <p:spPr>
          <a:xfrm>
            <a:off x="3967299" y="4188331"/>
            <a:ext cx="448786" cy="392835"/>
          </a:xfrm>
          <a:prstGeom prst="mathMultiply">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ZA" dirty="0">
              <a:solidFill>
                <a:prstClr val="white"/>
              </a:solidFill>
              <a:latin typeface="Calibri"/>
            </a:endParaRPr>
          </a:p>
        </p:txBody>
      </p:sp>
    </p:spTree>
    <p:extLst>
      <p:ext uri="{BB962C8B-B14F-4D97-AF65-F5344CB8AC3E}">
        <p14:creationId xmlns:p14="http://schemas.microsoft.com/office/powerpoint/2010/main" val="4197998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771C14B2-AFD3-473B-9392-E81AC87A1EFC}"/>
              </a:ext>
            </a:extLst>
          </p:cNvPr>
          <p:cNvSpPr>
            <a:spLocks noGrp="1"/>
          </p:cNvSpPr>
          <p:nvPr>
            <p:ph type="title"/>
          </p:nvPr>
        </p:nvSpPr>
        <p:spPr>
          <a:xfrm>
            <a:off x="1342196" y="6311605"/>
            <a:ext cx="8013659" cy="325577"/>
          </a:xfrm>
        </p:spPr>
        <p:txBody>
          <a:bodyPr>
            <a:noAutofit/>
          </a:bodyPr>
          <a:lstStyle/>
          <a:p>
            <a:r>
              <a:rPr lang="en-US" sz="1600" dirty="0">
                <a:solidFill>
                  <a:schemeClr val="bg1"/>
                </a:solidFill>
              </a:rPr>
              <a:t>SCM</a:t>
            </a:r>
            <a:r>
              <a:rPr lang="en-US" sz="1600" dirty="0"/>
              <a:t> LEGISLATIVE PRESCRIPTS AND CIRCULARS RELATED TO COVID-19 </a:t>
            </a:r>
          </a:p>
        </p:txBody>
      </p:sp>
      <p:sp>
        <p:nvSpPr>
          <p:cNvPr id="30" name="TextBox 29">
            <a:extLst>
              <a:ext uri="{FF2B5EF4-FFF2-40B4-BE49-F238E27FC236}">
                <a16:creationId xmlns:a16="http://schemas.microsoft.com/office/drawing/2014/main" id="{564ADE17-AF31-469C-84DD-AAA2FB6892B4}"/>
              </a:ext>
            </a:extLst>
          </p:cNvPr>
          <p:cNvSpPr txBox="1"/>
          <p:nvPr/>
        </p:nvSpPr>
        <p:spPr>
          <a:xfrm>
            <a:off x="4647103" y="1821869"/>
            <a:ext cx="5034545" cy="504625"/>
          </a:xfrm>
          <a:prstGeom prst="rect">
            <a:avLst/>
          </a:prstGeom>
          <a:noFill/>
        </p:spPr>
        <p:txBody>
          <a:bodyPr wrap="square" rtlCol="0">
            <a:spAutoFit/>
          </a:bodyPr>
          <a:lstStyle/>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23 July 2020</a:t>
            </a:r>
            <a:endPar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endParaRPr>
          </a:p>
          <a:p>
            <a:pPr defTabSz="457200">
              <a:lnSpc>
                <a:spcPct val="115000"/>
              </a:lnSpc>
            </a:pPr>
            <a:r>
              <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rPr>
              <a:t>Tender Guidelines</a:t>
            </a:r>
          </a:p>
        </p:txBody>
      </p:sp>
      <p:sp>
        <p:nvSpPr>
          <p:cNvPr id="31" name="TextBox 30">
            <a:extLst>
              <a:ext uri="{FF2B5EF4-FFF2-40B4-BE49-F238E27FC236}">
                <a16:creationId xmlns:a16="http://schemas.microsoft.com/office/drawing/2014/main" id="{8C42F5F3-564B-4708-A505-9CF01DC74C0E}"/>
              </a:ext>
            </a:extLst>
          </p:cNvPr>
          <p:cNvSpPr txBox="1"/>
          <p:nvPr/>
        </p:nvSpPr>
        <p:spPr>
          <a:xfrm>
            <a:off x="6789434" y="3856142"/>
            <a:ext cx="4309866" cy="711413"/>
          </a:xfrm>
          <a:prstGeom prst="rect">
            <a:avLst/>
          </a:prstGeom>
          <a:noFill/>
        </p:spPr>
        <p:txBody>
          <a:bodyPr wrap="square" rtlCol="0">
            <a:spAutoFit/>
          </a:bodyPr>
          <a:lstStyle/>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21 August 2020</a:t>
            </a:r>
            <a:endPar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endParaRP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Public Disclosure of </a:t>
            </a:r>
            <a:r>
              <a:rPr lang="en-US" sz="1200" b="1" dirty="0" err="1">
                <a:solidFill>
                  <a:srgbClr val="1F497D"/>
                </a:solidFill>
                <a:latin typeface="Arial" panose="020B0604020202020204" pitchFamily="34" charset="0"/>
                <a:cs typeface="Arial" panose="020B0604020202020204" pitchFamily="34" charset="0"/>
              </a:rPr>
              <a:t>COVID</a:t>
            </a:r>
            <a:r>
              <a:rPr lang="en-US" sz="1200" b="1" dirty="0">
                <a:solidFill>
                  <a:srgbClr val="1F497D"/>
                </a:solidFill>
                <a:latin typeface="Arial" panose="020B0604020202020204" pitchFamily="34" charset="0"/>
                <a:cs typeface="Arial" panose="020B0604020202020204" pitchFamily="34" charset="0"/>
              </a:rPr>
              <a:t> -19</a:t>
            </a: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Procurement Spend Transactions</a:t>
            </a:r>
            <a:endPar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endParaRPr>
          </a:p>
        </p:txBody>
      </p:sp>
      <p:sp>
        <p:nvSpPr>
          <p:cNvPr id="32" name="Slide Number Placeholder 3">
            <a:extLst>
              <a:ext uri="{FF2B5EF4-FFF2-40B4-BE49-F238E27FC236}">
                <a16:creationId xmlns:a16="http://schemas.microsoft.com/office/drawing/2014/main" id="{67E3B717-F0F0-44D5-991F-3D83EB4A2792}"/>
              </a:ext>
            </a:extLst>
          </p:cNvPr>
          <p:cNvSpPr>
            <a:spLocks noGrp="1"/>
          </p:cNvSpPr>
          <p:nvPr>
            <p:ph type="sldNum" sz="quarter" idx="12"/>
          </p:nvPr>
        </p:nvSpPr>
        <p:spPr>
          <a:xfrm>
            <a:off x="10372344" y="6559495"/>
            <a:ext cx="2133600" cy="365125"/>
          </a:xfrm>
        </p:spPr>
        <p:txBody>
          <a:bodyPr/>
          <a:lstStyle/>
          <a:p>
            <a:pPr defTabSz="457200">
              <a:defRPr/>
            </a:pPr>
            <a:fld id="{093862CD-2CE4-D846-9F15-15300DCE1BBC}" type="slidenum">
              <a:rPr lang="en-US" sz="1800">
                <a:solidFill>
                  <a:prstClr val="black"/>
                </a:solidFill>
                <a:latin typeface="Calibri"/>
              </a:rPr>
              <a:pPr defTabSz="457200">
                <a:defRPr/>
              </a:pPr>
              <a:t>36</a:t>
            </a:fld>
            <a:endParaRPr lang="en-US" sz="1800" dirty="0">
              <a:solidFill>
                <a:prstClr val="black"/>
              </a:solidFill>
              <a:latin typeface="Calibri"/>
            </a:endParaRPr>
          </a:p>
        </p:txBody>
      </p:sp>
      <p:graphicFrame>
        <p:nvGraphicFramePr>
          <p:cNvPr id="33" name="Diagram 32">
            <a:extLst>
              <a:ext uri="{FF2B5EF4-FFF2-40B4-BE49-F238E27FC236}">
                <a16:creationId xmlns:a16="http://schemas.microsoft.com/office/drawing/2014/main" id="{AAAA38B1-4431-4A2B-BDD6-316962CC9EB8}"/>
              </a:ext>
            </a:extLst>
          </p:cNvPr>
          <p:cNvGraphicFramePr/>
          <p:nvPr/>
        </p:nvGraphicFramePr>
        <p:xfrm>
          <a:off x="2301026" y="177478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 name="TextBox 33">
            <a:extLst>
              <a:ext uri="{FF2B5EF4-FFF2-40B4-BE49-F238E27FC236}">
                <a16:creationId xmlns:a16="http://schemas.microsoft.com/office/drawing/2014/main" id="{6718FD75-1A48-432D-823B-ECAB5F424150}"/>
              </a:ext>
            </a:extLst>
          </p:cNvPr>
          <p:cNvSpPr txBox="1"/>
          <p:nvPr/>
        </p:nvSpPr>
        <p:spPr>
          <a:xfrm>
            <a:off x="5644388" y="2804899"/>
            <a:ext cx="4309866" cy="711413"/>
          </a:xfrm>
          <a:prstGeom prst="rect">
            <a:avLst/>
          </a:prstGeom>
          <a:noFill/>
        </p:spPr>
        <p:txBody>
          <a:bodyPr wrap="square" rtlCol="0">
            <a:spAutoFit/>
          </a:bodyPr>
          <a:lstStyle/>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23 July 2020</a:t>
            </a:r>
            <a:endPar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endParaRP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Update of Price List and </a:t>
            </a: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Suppliers Lists</a:t>
            </a:r>
            <a:endPar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D139D63E-7434-4235-910B-29AACD09422A}"/>
              </a:ext>
            </a:extLst>
          </p:cNvPr>
          <p:cNvSpPr txBox="1"/>
          <p:nvPr/>
        </p:nvSpPr>
        <p:spPr>
          <a:xfrm>
            <a:off x="1390309" y="1102061"/>
            <a:ext cx="10429010" cy="307777"/>
          </a:xfrm>
          <a:prstGeom prst="rect">
            <a:avLst/>
          </a:prstGeom>
          <a:noFill/>
        </p:spPr>
        <p:txBody>
          <a:bodyPr wrap="square" rtlCol="0">
            <a:spAutoFit/>
          </a:bodyPr>
          <a:lstStyle/>
          <a:p>
            <a:pPr defTabSz="457200"/>
            <a:r>
              <a:rPr lang="en-US" sz="1400" b="1" dirty="0">
                <a:solidFill>
                  <a:prstClr val="white"/>
                </a:solidFill>
                <a:latin typeface="Arial" panose="020B0604020202020204" pitchFamily="34" charset="0"/>
                <a:cs typeface="Arial" panose="020B0604020202020204" pitchFamily="34" charset="0"/>
              </a:rPr>
              <a:t>ISSUED SUPPLY CHAIN MANAGEMENT LEGISLATIVE PRESCRIPTS AND CIRCULARS RELATED TOCOVID-19 </a:t>
            </a:r>
            <a:endParaRPr lang="en-US" sz="1400" b="1" dirty="0">
              <a:solidFill>
                <a:prstClr val="white"/>
              </a:solidFill>
              <a:latin typeface="Calibri"/>
            </a:endParaRPr>
          </a:p>
        </p:txBody>
      </p:sp>
      <p:sp>
        <p:nvSpPr>
          <p:cNvPr id="36" name="TextBox 35">
            <a:extLst>
              <a:ext uri="{FF2B5EF4-FFF2-40B4-BE49-F238E27FC236}">
                <a16:creationId xmlns:a16="http://schemas.microsoft.com/office/drawing/2014/main" id="{229C0649-3CA5-45D9-86B1-EB6A21F4EC51}"/>
              </a:ext>
            </a:extLst>
          </p:cNvPr>
          <p:cNvSpPr txBox="1"/>
          <p:nvPr/>
        </p:nvSpPr>
        <p:spPr>
          <a:xfrm>
            <a:off x="7664433" y="4907385"/>
            <a:ext cx="4309866" cy="1348511"/>
          </a:xfrm>
          <a:prstGeom prst="rect">
            <a:avLst/>
          </a:prstGeom>
          <a:noFill/>
        </p:spPr>
        <p:txBody>
          <a:bodyPr wrap="square" rtlCol="0">
            <a:spAutoFit/>
          </a:bodyPr>
          <a:lstStyle/>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25 August 2020</a:t>
            </a:r>
            <a:endPar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endParaRP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Procurement in response </a:t>
            </a: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to National State of Disaster </a:t>
            </a: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regarding COVID-19 </a:t>
            </a:r>
            <a:r>
              <a:rPr lang="en-US" sz="1200" b="1" dirty="0" err="1">
                <a:solidFill>
                  <a:srgbClr val="1F497D"/>
                </a:solidFill>
                <a:latin typeface="Arial" panose="020B0604020202020204" pitchFamily="34" charset="0"/>
                <a:cs typeface="Arial" panose="020B0604020202020204" pitchFamily="34" charset="0"/>
              </a:rPr>
              <a:t>Pademic</a:t>
            </a:r>
            <a:r>
              <a:rPr lang="en-US" sz="1200" b="1" dirty="0">
                <a:solidFill>
                  <a:srgbClr val="1F497D"/>
                </a:solidFill>
                <a:latin typeface="Arial" panose="020B0604020202020204" pitchFamily="34" charset="0"/>
                <a:cs typeface="Arial" panose="020B0604020202020204" pitchFamily="34" charset="0"/>
              </a:rPr>
              <a:t> </a:t>
            </a: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and repeal of Instruction </a:t>
            </a:r>
          </a:p>
          <a:p>
            <a:pPr defTabSz="457200">
              <a:lnSpc>
                <a:spcPct val="115000"/>
              </a:lnSpc>
            </a:pPr>
            <a:r>
              <a:rPr lang="en-US" sz="1200" b="1" dirty="0">
                <a:solidFill>
                  <a:srgbClr val="1F497D"/>
                </a:solidFill>
                <a:latin typeface="Arial" panose="020B0604020202020204" pitchFamily="34" charset="0"/>
                <a:cs typeface="Arial" panose="020B0604020202020204" pitchFamily="34" charset="0"/>
              </a:rPr>
              <a:t>note 05 of 20/21</a:t>
            </a:r>
            <a:endParaRPr lang="en-US" sz="1200" b="1" dirty="0">
              <a:solidFill>
                <a:srgbClr val="1F497D"/>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34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547B26F7-0846-4265-A4A6-E5909FBEB981}"/>
              </a:ext>
            </a:extLst>
          </p:cNvPr>
          <p:cNvSpPr txBox="1"/>
          <p:nvPr/>
        </p:nvSpPr>
        <p:spPr>
          <a:xfrm>
            <a:off x="2807983" y="2978031"/>
            <a:ext cx="7883059" cy="1477328"/>
          </a:xfrm>
          <a:prstGeom prst="rect">
            <a:avLst/>
          </a:prstGeom>
          <a:solidFill>
            <a:srgbClr val="1F497D"/>
          </a:solidFill>
          <a:ln w="25400" cap="flat" cmpd="sng" algn="ctr">
            <a:solidFill>
              <a:srgbClr val="4F81BD"/>
            </a:solidFill>
            <a:prstDash val="solid"/>
          </a:ln>
          <a:effectLst/>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PROVISION OF OVERSIGHT AND SUPPORT RELATING TO THE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PROCUREMENT OF COVID-19 GOODS AND SERVICES</a:t>
            </a:r>
            <a:endParaRPr kumimoji="0" lang="en-US" sz="1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507094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35B5794-9B4C-402E-8313-201E3EBBCEEE}"/>
              </a:ext>
            </a:extLst>
          </p:cNvPr>
          <p:cNvSpPr txBox="1">
            <a:spLocks/>
          </p:cNvSpPr>
          <p:nvPr/>
        </p:nvSpPr>
        <p:spPr>
          <a:xfrm>
            <a:off x="1363133" y="1126559"/>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ZA" sz="1800">
                <a:ea typeface="Verdana" panose="020B0604030504040204" pitchFamily="34" charset="0"/>
              </a:rPr>
              <a:t>SUPPORT OFFERED TO DEPARTMENTS DURING LOCKDOWN PERIOD</a:t>
            </a:r>
            <a:endParaRPr lang="en-ZA" sz="1800" dirty="0">
              <a:ea typeface="Verdana" panose="020B0604030504040204" pitchFamily="34" charset="0"/>
            </a:endParaRPr>
          </a:p>
        </p:txBody>
      </p:sp>
      <p:graphicFrame>
        <p:nvGraphicFramePr>
          <p:cNvPr id="4" name="Table 3">
            <a:extLst>
              <a:ext uri="{FF2B5EF4-FFF2-40B4-BE49-F238E27FC236}">
                <a16:creationId xmlns:a16="http://schemas.microsoft.com/office/drawing/2014/main" id="{0909746D-0515-42E3-9FD6-33E2CB7B2E99}"/>
              </a:ext>
            </a:extLst>
          </p:cNvPr>
          <p:cNvGraphicFramePr>
            <a:graphicFrameLocks/>
          </p:cNvGraphicFramePr>
          <p:nvPr/>
        </p:nvGraphicFramePr>
        <p:xfrm>
          <a:off x="1363133" y="1624051"/>
          <a:ext cx="10490200" cy="4667420"/>
        </p:xfrm>
        <a:graphic>
          <a:graphicData uri="http://schemas.openxmlformats.org/drawingml/2006/table">
            <a:tbl>
              <a:tblPr firstRow="1" bandRow="1"/>
              <a:tblGrid>
                <a:gridCol w="2588407">
                  <a:extLst>
                    <a:ext uri="{9D8B030D-6E8A-4147-A177-3AD203B41FA5}">
                      <a16:colId xmlns:a16="http://schemas.microsoft.com/office/drawing/2014/main" val="3525814153"/>
                    </a:ext>
                  </a:extLst>
                </a:gridCol>
                <a:gridCol w="7901793">
                  <a:extLst>
                    <a:ext uri="{9D8B030D-6E8A-4147-A177-3AD203B41FA5}">
                      <a16:colId xmlns:a16="http://schemas.microsoft.com/office/drawing/2014/main" val="3559683705"/>
                    </a:ext>
                  </a:extLst>
                </a:gridCol>
              </a:tblGrid>
              <a:tr h="38169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latin typeface="Arial" panose="020B0604020202020204" pitchFamily="34" charset="0"/>
                          <a:cs typeface="Arial" panose="020B0604020202020204" pitchFamily="34" charset="0"/>
                        </a:rPr>
                        <a:t>FUNCTION </a:t>
                      </a:r>
                      <a:endParaRPr lang="en-ZA" sz="18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ZA" sz="1800" dirty="0">
                          <a:latin typeface="Arial" panose="020B0604020202020204" pitchFamily="34" charset="0"/>
                          <a:cs typeface="Arial" panose="020B0604020202020204" pitchFamily="34" charset="0"/>
                        </a:rPr>
                        <a:t>ACTIVITY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4271548958"/>
                  </a:ext>
                </a:extLst>
              </a:tr>
              <a:tr h="90244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a:solidFill>
                            <a:schemeClr val="tx2"/>
                          </a:solidFill>
                          <a:latin typeface="Arial" panose="020B0604020202020204" pitchFamily="34" charset="0"/>
                          <a:cs typeface="Arial" panose="020B0604020202020204" pitchFamily="34" charset="0"/>
                        </a:rPr>
                        <a:t>Open Tender Procedure (OTP) ACTIVITIES</a:t>
                      </a:r>
                      <a:endParaRPr lang="en-ZA" sz="1200" b="1" dirty="0">
                        <a:solidFill>
                          <a:schemeClr val="tx2"/>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solidFill>
                            <a:schemeClr val="tx2"/>
                          </a:solidFill>
                          <a:latin typeface="Arial" panose="020B0604020202020204" pitchFamily="34" charset="0"/>
                          <a:cs typeface="Arial" panose="020B0604020202020204" pitchFamily="34" charset="0"/>
                        </a:rPr>
                        <a:t>Electronic Review of all open tender processes with the assistance of Probity auditors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solidFill>
                            <a:schemeClr val="tx2"/>
                          </a:solidFill>
                          <a:latin typeface="Arial" panose="020B0604020202020204" pitchFamily="34" charset="0"/>
                          <a:cs typeface="Arial" panose="020B0604020202020204" pitchFamily="34" charset="0"/>
                        </a:rPr>
                        <a:t>Review of probity audit reports for issuing to depts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dirty="0">
                        <a:solidFill>
                          <a:schemeClr val="tx2"/>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64063289"/>
                  </a:ext>
                </a:extLst>
              </a:tr>
              <a:tr h="6192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a:solidFill>
                            <a:schemeClr val="tx2"/>
                          </a:solidFill>
                          <a:latin typeface="Arial" panose="020B0604020202020204" pitchFamily="34" charset="0"/>
                          <a:cs typeface="Arial" panose="020B0604020202020204" pitchFamily="34" charset="0"/>
                        </a:rPr>
                        <a:t>SUPPLIER MANAGEMENT </a:t>
                      </a:r>
                      <a:endParaRPr lang="en-ZA" sz="1200" b="1" dirty="0">
                        <a:solidFill>
                          <a:schemeClr val="tx2"/>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0" indent="-285750">
                        <a:buFont typeface="Arial" panose="020B0604020202020204" pitchFamily="34" charset="0"/>
                        <a:buChar char="•"/>
                      </a:pPr>
                      <a:r>
                        <a:rPr lang="en-US" sz="1400" kern="1200" dirty="0">
                          <a:solidFill>
                            <a:schemeClr val="tx2"/>
                          </a:solidFill>
                          <a:effectLst/>
                          <a:latin typeface="Arial" panose="020B0604020202020204" pitchFamily="34" charset="0"/>
                          <a:ea typeface="+mn-ea"/>
                          <a:cs typeface="Arial" panose="020B0604020202020204" pitchFamily="34" charset="0"/>
                        </a:rPr>
                        <a:t>Resolve Web-cycle queries from GPG departments regarding vendor tax matters,  update any changes on supplier profile to ensure supplier payments are made on time </a:t>
                      </a:r>
                      <a:endParaRPr lang="en-ZA" sz="1400" kern="1200" dirty="0">
                        <a:solidFill>
                          <a:schemeClr val="tx2"/>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400" kern="1200" dirty="0">
                          <a:solidFill>
                            <a:schemeClr val="tx2"/>
                          </a:solidFill>
                          <a:effectLst/>
                          <a:latin typeface="Arial" panose="020B0604020202020204" pitchFamily="34" charset="0"/>
                          <a:ea typeface="+mn-ea"/>
                          <a:cs typeface="Arial" panose="020B0604020202020204" pitchFamily="34" charset="0"/>
                        </a:rPr>
                        <a:t>SAP vendor updates and SAP supplier registrations (daily)</a:t>
                      </a:r>
                      <a:endParaRPr lang="en-ZA" sz="1400" kern="1200" dirty="0">
                        <a:solidFill>
                          <a:schemeClr val="tx2"/>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400" kern="1200" dirty="0">
                          <a:solidFill>
                            <a:schemeClr val="tx2"/>
                          </a:solidFill>
                          <a:effectLst/>
                          <a:latin typeface="Arial" panose="020B0604020202020204" pitchFamily="34" charset="0"/>
                          <a:ea typeface="+mn-ea"/>
                          <a:cs typeface="Arial" panose="020B0604020202020204" pitchFamily="34" charset="0"/>
                        </a:rPr>
                        <a:t>Assisting suppliers with </a:t>
                      </a:r>
                      <a:r>
                        <a:rPr lang="en-US" sz="1400" kern="1200" dirty="0" err="1">
                          <a:solidFill>
                            <a:schemeClr val="tx2"/>
                          </a:solidFill>
                          <a:effectLst/>
                          <a:latin typeface="Arial" panose="020B0604020202020204" pitchFamily="34" charset="0"/>
                          <a:ea typeface="+mn-ea"/>
                          <a:cs typeface="Arial" panose="020B0604020202020204" pitchFamily="34" charset="0"/>
                        </a:rPr>
                        <a:t>CSD</a:t>
                      </a:r>
                      <a:r>
                        <a:rPr lang="en-US" sz="1400" kern="1200" dirty="0">
                          <a:solidFill>
                            <a:schemeClr val="tx2"/>
                          </a:solidFill>
                          <a:effectLst/>
                          <a:latin typeface="Arial" panose="020B0604020202020204" pitchFamily="34" charset="0"/>
                          <a:ea typeface="+mn-ea"/>
                          <a:cs typeface="Arial" panose="020B0604020202020204" pitchFamily="34" charset="0"/>
                        </a:rPr>
                        <a:t> registration (daily- particularly those supplying PPE)</a:t>
                      </a:r>
                      <a:endParaRPr lang="en-ZA" sz="1400" kern="1200" dirty="0">
                        <a:solidFill>
                          <a:schemeClr val="tx2"/>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US" sz="1400" kern="1200" dirty="0">
                          <a:solidFill>
                            <a:schemeClr val="tx2"/>
                          </a:solidFill>
                          <a:effectLst/>
                          <a:latin typeface="Arial" panose="020B0604020202020204" pitchFamily="34" charset="0"/>
                          <a:ea typeface="+mn-ea"/>
                          <a:cs typeface="Arial" panose="020B0604020202020204" pitchFamily="34" charset="0"/>
                        </a:rPr>
                        <a:t>Providing CIPC reports and CSD reports on request to the departments to ensure that conflict of interest is managed and suppliers are compliant (CSD and SARS)</a:t>
                      </a:r>
                    </a:p>
                    <a:p>
                      <a:pPr marL="0" indent="0">
                        <a:buFont typeface="Arial" panose="020B0604020202020204" pitchFamily="34" charset="0"/>
                        <a:buNone/>
                      </a:pPr>
                      <a:endParaRPr lang="en-ZA" sz="1400" dirty="0">
                        <a:solidFill>
                          <a:schemeClr val="tx2"/>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319253873"/>
                  </a:ext>
                </a:extLst>
              </a:tr>
              <a:tr h="84983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a:solidFill>
                            <a:schemeClr val="tx2"/>
                          </a:solidFill>
                          <a:latin typeface="Arial" panose="020B0604020202020204" pitchFamily="34" charset="0"/>
                          <a:cs typeface="Arial" panose="020B0604020202020204" pitchFamily="34" charset="0"/>
                        </a:rPr>
                        <a:t>GPT OVERSIGHT</a:t>
                      </a:r>
                      <a:endParaRPr lang="en-ZA" sz="1200" b="1" dirty="0">
                        <a:solidFill>
                          <a:schemeClr val="tx2"/>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ZA" sz="1400" dirty="0">
                          <a:solidFill>
                            <a:schemeClr val="tx2"/>
                          </a:solidFill>
                          <a:latin typeface="Arial" panose="020B0604020202020204" pitchFamily="34" charset="0"/>
                          <a:cs typeface="Arial" panose="020B0604020202020204" pitchFamily="34" charset="0"/>
                        </a:rPr>
                        <a:t>Procurement deviation requests and reports are received and handled to ensure compliance</a:t>
                      </a:r>
                    </a:p>
                    <a:p>
                      <a:pPr marL="285750" indent="-285750">
                        <a:buFont typeface="Arial" panose="020B0604020202020204" pitchFamily="34" charset="0"/>
                        <a:buChar char="•"/>
                      </a:pPr>
                      <a:r>
                        <a:rPr lang="en-ZA" sz="1400" dirty="0">
                          <a:solidFill>
                            <a:schemeClr val="tx2"/>
                          </a:solidFill>
                          <a:latin typeface="Arial" panose="020B0604020202020204" pitchFamily="34" charset="0"/>
                          <a:cs typeface="Arial" panose="020B0604020202020204" pitchFamily="34" charset="0"/>
                        </a:rPr>
                        <a:t>SCM Stream Committee appointed by GPT was established to provide guidance to the department of  Health on matters relating to procurement of COVID-19 PPE</a:t>
                      </a:r>
                    </a:p>
                    <a:p>
                      <a:pPr marL="285750" indent="-285750">
                        <a:buFont typeface="Arial" panose="020B0604020202020204" pitchFamily="34" charset="0"/>
                        <a:buChar char="•"/>
                      </a:pPr>
                      <a:r>
                        <a:rPr lang="en-ZA" sz="1400" dirty="0">
                          <a:solidFill>
                            <a:schemeClr val="tx2"/>
                          </a:solidFill>
                          <a:latin typeface="Arial" panose="020B0604020202020204" pitchFamily="34" charset="0"/>
                          <a:cs typeface="Arial" panose="020B0604020202020204" pitchFamily="34" charset="0"/>
                        </a:rPr>
                        <a:t>Compliance assessments are conducted on COVID-19 related procurement. Feedback is  provided to the departments for Accounting Officers and CFOs to take corrective actions</a:t>
                      </a:r>
                    </a:p>
                    <a:p>
                      <a:pPr marL="285750" indent="-285750">
                        <a:buFont typeface="Arial" panose="020B0604020202020204" pitchFamily="34" charset="0"/>
                        <a:buChar char="•"/>
                      </a:pPr>
                      <a:r>
                        <a:rPr lang="en-ZA" sz="1400" dirty="0">
                          <a:solidFill>
                            <a:schemeClr val="tx2"/>
                          </a:solidFill>
                          <a:latin typeface="Arial" panose="020B0604020202020204" pitchFamily="34" charset="0"/>
                          <a:cs typeface="Arial" panose="020B0604020202020204" pitchFamily="34" charset="0"/>
                        </a:rPr>
                        <a:t>GPT assists with the necessary contract extensions</a:t>
                      </a:r>
                    </a:p>
                    <a:p>
                      <a:pPr marL="285750" indent="-285750">
                        <a:buFont typeface="Arial" panose="020B0604020202020204" pitchFamily="34" charset="0"/>
                        <a:buChar char="•"/>
                      </a:pPr>
                      <a:r>
                        <a:rPr lang="en-US" sz="1400" dirty="0">
                          <a:solidFill>
                            <a:schemeClr val="tx2"/>
                          </a:solidFill>
                          <a:latin typeface="Arial" panose="020B0604020202020204" pitchFamily="34" charset="0"/>
                          <a:cs typeface="Arial" panose="020B0604020202020204" pitchFamily="34" charset="0"/>
                        </a:rPr>
                        <a:t>Engagements with NT are on going regarding transversal contracts particularly Health commodities.</a:t>
                      </a:r>
                      <a:endParaRPr lang="en-ZA" sz="1400" dirty="0">
                        <a:solidFill>
                          <a:schemeClr val="tx2"/>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753290512"/>
                  </a:ext>
                </a:extLst>
              </a:tr>
            </a:tbl>
          </a:graphicData>
        </a:graphic>
      </p:graphicFrame>
    </p:spTree>
    <p:extLst>
      <p:ext uri="{BB962C8B-B14F-4D97-AF65-F5344CB8AC3E}">
        <p14:creationId xmlns:p14="http://schemas.microsoft.com/office/powerpoint/2010/main" val="941551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D806E03-387D-4E28-B9EB-CE0C710CF120}"/>
              </a:ext>
            </a:extLst>
          </p:cNvPr>
          <p:cNvSpPr txBox="1">
            <a:spLocks/>
          </p:cNvSpPr>
          <p:nvPr/>
        </p:nvSpPr>
        <p:spPr>
          <a:xfrm>
            <a:off x="1370830" y="1154280"/>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ZA" sz="1800" dirty="0">
                <a:ea typeface="Verdana" panose="020B0604030504040204" pitchFamily="34" charset="0"/>
              </a:rPr>
              <a:t>PSCM ACTIVITIES DURING LOCKDOWN PERIOD</a:t>
            </a:r>
          </a:p>
        </p:txBody>
      </p:sp>
      <p:graphicFrame>
        <p:nvGraphicFramePr>
          <p:cNvPr id="6" name="Table 4">
            <a:extLst>
              <a:ext uri="{FF2B5EF4-FFF2-40B4-BE49-F238E27FC236}">
                <a16:creationId xmlns:a16="http://schemas.microsoft.com/office/drawing/2014/main" id="{5161BACF-11F0-4E5A-B04E-F8E2154BE030}"/>
              </a:ext>
            </a:extLst>
          </p:cNvPr>
          <p:cNvGraphicFramePr>
            <a:graphicFrameLocks noGrp="1"/>
          </p:cNvGraphicFramePr>
          <p:nvPr>
            <p:ph idx="1"/>
            <p:extLst>
              <p:ext uri="{D42A27DB-BD31-4B8C-83A1-F6EECF244321}">
                <p14:modId xmlns:p14="http://schemas.microsoft.com/office/powerpoint/2010/main" val="3076038678"/>
              </p:ext>
            </p:extLst>
          </p:nvPr>
        </p:nvGraphicFramePr>
        <p:xfrm>
          <a:off x="1367079" y="1608698"/>
          <a:ext cx="10718799" cy="3643052"/>
        </p:xfrm>
        <a:graphic>
          <a:graphicData uri="http://schemas.openxmlformats.org/drawingml/2006/table">
            <a:tbl>
              <a:tblPr firstRow="1" bandRow="1">
                <a:tableStyleId>{5C22544A-7EE6-4342-B048-85BDC9FD1C3A}</a:tableStyleId>
              </a:tblPr>
              <a:tblGrid>
                <a:gridCol w="2644813">
                  <a:extLst>
                    <a:ext uri="{9D8B030D-6E8A-4147-A177-3AD203B41FA5}">
                      <a16:colId xmlns:a16="http://schemas.microsoft.com/office/drawing/2014/main" val="3525814153"/>
                    </a:ext>
                  </a:extLst>
                </a:gridCol>
                <a:gridCol w="8073986">
                  <a:extLst>
                    <a:ext uri="{9D8B030D-6E8A-4147-A177-3AD203B41FA5}">
                      <a16:colId xmlns:a16="http://schemas.microsoft.com/office/drawing/2014/main" val="3559683705"/>
                    </a:ext>
                  </a:extLst>
                </a:gridCol>
              </a:tblGrid>
              <a:tr h="381692">
                <a:tc>
                  <a:txBody>
                    <a:bodyPr/>
                    <a:lstStyle/>
                    <a:p>
                      <a:r>
                        <a:rPr lang="en-US" sz="1800" dirty="0">
                          <a:latin typeface="Arial" panose="020B0604020202020204" pitchFamily="34" charset="0"/>
                          <a:cs typeface="Arial" panose="020B0604020202020204" pitchFamily="34" charset="0"/>
                        </a:rPr>
                        <a:t>FUNCTION </a:t>
                      </a:r>
                      <a:endParaRPr lang="en-ZA" sz="1800" dirty="0">
                        <a:latin typeface="Arial" panose="020B0604020202020204" pitchFamily="34" charset="0"/>
                        <a:cs typeface="Arial" panose="020B0604020202020204" pitchFamily="34" charset="0"/>
                      </a:endParaRPr>
                    </a:p>
                  </a:txBody>
                  <a:tcPr/>
                </a:tc>
                <a:tc>
                  <a:txBody>
                    <a:bodyPr/>
                    <a:lstStyle/>
                    <a:p>
                      <a:r>
                        <a:rPr lang="en-ZA" sz="1800" dirty="0">
                          <a:latin typeface="Arial" panose="020B0604020202020204" pitchFamily="34" charset="0"/>
                          <a:cs typeface="Arial" panose="020B0604020202020204" pitchFamily="34" charset="0"/>
                        </a:rPr>
                        <a:t>ACTIVITY</a:t>
                      </a:r>
                    </a:p>
                  </a:txBody>
                  <a:tcPr/>
                </a:tc>
                <a:extLst>
                  <a:ext uri="{0D108BD9-81ED-4DB2-BD59-A6C34878D82A}">
                    <a16:rowId xmlns:a16="http://schemas.microsoft.com/office/drawing/2014/main" val="4271548958"/>
                  </a:ext>
                </a:extLst>
              </a:tr>
              <a:tr h="849832">
                <a:tc>
                  <a:txBody>
                    <a:bodyPr/>
                    <a:lstStyle/>
                    <a:p>
                      <a:r>
                        <a:rPr lang="en-US" sz="1600" b="1" dirty="0">
                          <a:solidFill>
                            <a:schemeClr val="tx2"/>
                          </a:solidFill>
                          <a:latin typeface="Arial" panose="020B0604020202020204" pitchFamily="34" charset="0"/>
                          <a:cs typeface="Arial" panose="020B0604020202020204" pitchFamily="34" charset="0"/>
                        </a:rPr>
                        <a:t>GPT OVERSIGHT:</a:t>
                      </a:r>
                    </a:p>
                    <a:p>
                      <a:r>
                        <a:rPr lang="en-US" sz="1600" b="1" dirty="0">
                          <a:solidFill>
                            <a:schemeClr val="tx2"/>
                          </a:solidFill>
                          <a:latin typeface="Arial" panose="020B0604020202020204" pitchFamily="34" charset="0"/>
                          <a:cs typeface="Arial" panose="020B0604020202020204" pitchFamily="34" charset="0"/>
                        </a:rPr>
                        <a:t>SUPLLY CHAIN MANAGEMENT STREAM </a:t>
                      </a:r>
                      <a:endParaRPr lang="en-ZA" sz="1600" b="1" dirty="0">
                        <a:solidFill>
                          <a:schemeClr val="tx2"/>
                        </a:solidFill>
                        <a:latin typeface="Arial" panose="020B0604020202020204" pitchFamily="34" charset="0"/>
                        <a:cs typeface="Arial" panose="020B0604020202020204" pitchFamily="34" charset="0"/>
                      </a:endParaRPr>
                    </a:p>
                  </a:txBody>
                  <a:tcPr/>
                </a:tc>
                <a:tc>
                  <a:txBody>
                    <a:bodyPr/>
                    <a:lstStyle/>
                    <a:p>
                      <a:r>
                        <a:rPr lang="en-US" sz="1600" dirty="0">
                          <a:solidFill>
                            <a:schemeClr val="tx2"/>
                          </a:solidFill>
                          <a:latin typeface="Arial" panose="020B0604020202020204" pitchFamily="34" charset="0"/>
                          <a:cs typeface="Arial" panose="020B0604020202020204" pitchFamily="34" charset="0"/>
                        </a:rPr>
                        <a:t>Advise the department of Health on procurement matters related to </a:t>
                      </a:r>
                      <a:r>
                        <a:rPr lang="en-US" sz="1600" dirty="0" err="1">
                          <a:solidFill>
                            <a:schemeClr val="tx2"/>
                          </a:solidFill>
                          <a:latin typeface="Arial" panose="020B0604020202020204" pitchFamily="34" charset="0"/>
                          <a:cs typeface="Arial" panose="020B0604020202020204" pitchFamily="34" charset="0"/>
                        </a:rPr>
                        <a:t>COVID</a:t>
                      </a:r>
                      <a:r>
                        <a:rPr lang="en-US" sz="1600" dirty="0">
                          <a:solidFill>
                            <a:schemeClr val="tx2"/>
                          </a:solidFill>
                          <a:latin typeface="Arial" panose="020B0604020202020204" pitchFamily="34" charset="0"/>
                          <a:cs typeface="Arial" panose="020B0604020202020204" pitchFamily="34" charset="0"/>
                        </a:rPr>
                        <a:t>-19 procurement</a:t>
                      </a:r>
                    </a:p>
                    <a:p>
                      <a:pPr marL="0" indent="0">
                        <a:buNone/>
                      </a:pPr>
                      <a:endParaRPr lang="en-US" sz="1600" dirty="0">
                        <a:solidFill>
                          <a:schemeClr val="tx2"/>
                        </a:solidFill>
                        <a:latin typeface="Arial" panose="020B0604020202020204" pitchFamily="34" charset="0"/>
                        <a:cs typeface="Arial" panose="020B0604020202020204" pitchFamily="34" charset="0"/>
                      </a:endParaRPr>
                    </a:p>
                    <a:p>
                      <a:r>
                        <a:rPr lang="en-US" sz="1600" dirty="0">
                          <a:solidFill>
                            <a:schemeClr val="tx2"/>
                          </a:solidFill>
                          <a:latin typeface="Arial" panose="020B0604020202020204" pitchFamily="34" charset="0"/>
                          <a:cs typeface="Arial" panose="020B0604020202020204" pitchFamily="34" charset="0"/>
                        </a:rPr>
                        <a:t>Analyze the  weekly commitments and expenditure and reported weekly.</a:t>
                      </a:r>
                    </a:p>
                    <a:p>
                      <a:endParaRPr lang="en-US" sz="1600" dirty="0">
                        <a:solidFill>
                          <a:schemeClr val="tx2"/>
                        </a:solidFill>
                        <a:latin typeface="Arial" panose="020B0604020202020204" pitchFamily="34" charset="0"/>
                        <a:cs typeface="Arial" panose="020B0604020202020204" pitchFamily="34" charset="0"/>
                      </a:endParaRPr>
                    </a:p>
                    <a:p>
                      <a:r>
                        <a:rPr lang="en-US" sz="1600" dirty="0">
                          <a:solidFill>
                            <a:schemeClr val="tx2"/>
                          </a:solidFill>
                          <a:latin typeface="Arial" panose="020B0604020202020204" pitchFamily="34" charset="0"/>
                          <a:cs typeface="Arial" panose="020B0604020202020204" pitchFamily="34" charset="0"/>
                        </a:rPr>
                        <a:t>Some of the findings :</a:t>
                      </a:r>
                    </a:p>
                    <a:p>
                      <a:pPr marL="285750" indent="-285750">
                        <a:buFont typeface="Arial" panose="020B0604020202020204" pitchFamily="34" charset="0"/>
                        <a:buChar char="•"/>
                      </a:pPr>
                      <a:r>
                        <a:rPr lang="en-US" sz="1600" dirty="0">
                          <a:solidFill>
                            <a:schemeClr val="tx2"/>
                          </a:solidFill>
                          <a:latin typeface="Arial" panose="020B0604020202020204" pitchFamily="34" charset="0"/>
                          <a:cs typeface="Arial" panose="020B0604020202020204" pitchFamily="34" charset="0"/>
                        </a:rPr>
                        <a:t>Usage of COVID-19 Cost Centre for non-</a:t>
                      </a:r>
                      <a:r>
                        <a:rPr lang="en-US" sz="1600" dirty="0" err="1">
                          <a:solidFill>
                            <a:schemeClr val="tx2"/>
                          </a:solidFill>
                          <a:latin typeface="Arial" panose="020B0604020202020204" pitchFamily="34" charset="0"/>
                          <a:cs typeface="Arial" panose="020B0604020202020204" pitchFamily="34" charset="0"/>
                        </a:rPr>
                        <a:t>COVID</a:t>
                      </a:r>
                      <a:r>
                        <a:rPr lang="en-US" sz="1600" dirty="0">
                          <a:solidFill>
                            <a:schemeClr val="tx2"/>
                          </a:solidFill>
                          <a:latin typeface="Arial" panose="020B0604020202020204" pitchFamily="34" charset="0"/>
                          <a:cs typeface="Arial" panose="020B0604020202020204" pitchFamily="34" charset="0"/>
                        </a:rPr>
                        <a:t> related items</a:t>
                      </a:r>
                    </a:p>
                    <a:p>
                      <a:pPr marL="285750" indent="-285750">
                        <a:buFont typeface="Arial" panose="020B0604020202020204" pitchFamily="34" charset="0"/>
                        <a:buChar char="•"/>
                      </a:pPr>
                      <a:r>
                        <a:rPr lang="en-US" sz="1600" dirty="0">
                          <a:solidFill>
                            <a:schemeClr val="tx2"/>
                          </a:solidFill>
                          <a:latin typeface="Arial" panose="020B0604020202020204" pitchFamily="34" charset="0"/>
                          <a:cs typeface="Arial" panose="020B0604020202020204" pitchFamily="34" charset="0"/>
                        </a:rPr>
                        <a:t>Procuring outside the centralized ERP system</a:t>
                      </a:r>
                    </a:p>
                    <a:p>
                      <a:pPr marL="285750" indent="-285750">
                        <a:buFont typeface="Arial" panose="020B0604020202020204" pitchFamily="34" charset="0"/>
                        <a:buChar char="•"/>
                      </a:pPr>
                      <a:r>
                        <a:rPr lang="en-US" sz="1600" dirty="0">
                          <a:solidFill>
                            <a:schemeClr val="tx2"/>
                          </a:solidFill>
                          <a:latin typeface="Arial" panose="020B0604020202020204" pitchFamily="34" charset="0"/>
                          <a:cs typeface="Arial" panose="020B0604020202020204" pitchFamily="34" charset="0"/>
                        </a:rPr>
                        <a:t>Payment through sundry accounts which is linked to usage of suppliers not registered on </a:t>
                      </a:r>
                      <a:r>
                        <a:rPr lang="en-US" sz="1600" dirty="0" err="1">
                          <a:solidFill>
                            <a:schemeClr val="tx2"/>
                          </a:solidFill>
                          <a:latin typeface="Arial" panose="020B0604020202020204" pitchFamily="34" charset="0"/>
                          <a:cs typeface="Arial" panose="020B0604020202020204" pitchFamily="34" charset="0"/>
                        </a:rPr>
                        <a:t>CSD</a:t>
                      </a:r>
                      <a:r>
                        <a:rPr lang="en-US" sz="1600" dirty="0">
                          <a:solidFill>
                            <a:schemeClr val="tx2"/>
                          </a:solidFill>
                          <a:latin typeface="Arial" panose="020B0604020202020204" pitchFamily="34" charset="0"/>
                          <a:cs typeface="Arial" panose="020B0604020202020204" pitchFamily="34" charset="0"/>
                        </a:rPr>
                        <a:t> or SAP</a:t>
                      </a:r>
                    </a:p>
                    <a:p>
                      <a:pPr marL="285750" indent="-285750">
                        <a:buFont typeface="Arial" panose="020B0604020202020204" pitchFamily="34" charset="0"/>
                        <a:buChar char="•"/>
                      </a:pPr>
                      <a:r>
                        <a:rPr lang="en-US" sz="1600" dirty="0">
                          <a:solidFill>
                            <a:schemeClr val="tx2"/>
                          </a:solidFill>
                          <a:latin typeface="Arial" panose="020B0604020202020204" pitchFamily="34" charset="0"/>
                          <a:cs typeface="Arial" panose="020B0604020202020204" pitchFamily="34" charset="0"/>
                        </a:rPr>
                        <a:t>Non-compliant transactions identified on SAP</a:t>
                      </a:r>
                    </a:p>
                    <a:p>
                      <a:pPr lvl="3">
                        <a:buFontTx/>
                        <a:buChar char="-"/>
                      </a:pPr>
                      <a:endParaRPr lang="en-US" sz="1600" dirty="0">
                        <a:solidFill>
                          <a:schemeClr val="tx2"/>
                        </a:solidFill>
                        <a:latin typeface="Arial" panose="020B0604020202020204" pitchFamily="34" charset="0"/>
                        <a:cs typeface="Arial" panose="020B0604020202020204" pitchFamily="34" charset="0"/>
                      </a:endParaRPr>
                    </a:p>
                    <a:p>
                      <a:endParaRPr lang="en-ZA" sz="1600" dirty="0">
                        <a:solidFill>
                          <a:schemeClr val="tx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3290512"/>
                  </a:ext>
                </a:extLst>
              </a:tr>
            </a:tbl>
          </a:graphicData>
        </a:graphic>
      </p:graphicFrame>
      <p:sp>
        <p:nvSpPr>
          <p:cNvPr id="7" name="TextBox 6">
            <a:extLst>
              <a:ext uri="{FF2B5EF4-FFF2-40B4-BE49-F238E27FC236}">
                <a16:creationId xmlns:a16="http://schemas.microsoft.com/office/drawing/2014/main" id="{B3BABF2D-68A7-44E1-9773-56210DA37C61}"/>
              </a:ext>
            </a:extLst>
          </p:cNvPr>
          <p:cNvSpPr txBox="1"/>
          <p:nvPr/>
        </p:nvSpPr>
        <p:spPr>
          <a:xfrm>
            <a:off x="1367079" y="5062223"/>
            <a:ext cx="10680700" cy="1631216"/>
          </a:xfrm>
          <a:prstGeom prst="rect">
            <a:avLst/>
          </a:prstGeom>
          <a:solidFill>
            <a:sysClr val="window" lastClr="FFFFFF"/>
          </a:solidFill>
          <a:ln w="25400" cap="flat" cmpd="sng" algn="ctr">
            <a:solidFill>
              <a:srgbClr val="4F81BD"/>
            </a:solidFill>
            <a:prstDash val="sysDash"/>
          </a:ln>
          <a:effectLst/>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Desktop compliance assessments </a:t>
            </a:r>
            <a:r>
              <a:rPr lang="en-US" sz="1600" kern="0" dirty="0">
                <a:solidFill>
                  <a:srgbClr val="1F497D"/>
                </a:solidFill>
                <a:latin typeface="Arial" panose="020B0604020202020204" pitchFamily="34" charset="0"/>
                <a:cs typeface="Arial" panose="020B0604020202020204" pitchFamily="34" charset="0"/>
              </a:rPr>
              <a:t>are</a:t>
            </a:r>
            <a:r>
              <a:rPr kumimoji="0" lang="en-US" sz="1600" b="0"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conducted, and focus is on the following;</a:t>
            </a:r>
          </a:p>
          <a:p>
            <a:pPr marL="742950" marR="0" lvl="1"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Emergency procurement process and pricing</a:t>
            </a:r>
            <a:r>
              <a:rPr kumimoji="0" lang="en-US" sz="1600" b="0" i="0" u="none" strike="noStrike" kern="0" cap="none" spc="0" normalizeH="0" baseline="0" noProof="0" dirty="0">
                <a:ln>
                  <a:noFill/>
                </a:ln>
                <a:solidFill>
                  <a:prstClr val="black"/>
                </a:solidFill>
                <a:effectLst/>
                <a:uLnTx/>
                <a:uFillTx/>
                <a:latin typeface="Calibri"/>
                <a:ea typeface="+mn-ea"/>
                <a:cs typeface="+mn-cs"/>
              </a:rPr>
              <a:t>  </a:t>
            </a:r>
            <a:r>
              <a:rPr kumimoji="0" lang="en-US" sz="1600" b="1" i="0" u="none" strike="noStrike" kern="0" cap="none" spc="0" normalizeH="0" baseline="0" noProof="0" dirty="0">
                <a:ln>
                  <a:noFill/>
                </a:ln>
                <a:solidFill>
                  <a:srgbClr val="1F497D"/>
                </a:solidFill>
                <a:effectLst/>
                <a:uLnTx/>
                <a:uFillTx/>
                <a:latin typeface="Calibri"/>
                <a:ea typeface="+mn-ea"/>
                <a:cs typeface="+mn-cs"/>
              </a:rPr>
              <a:t>(Whether PPE prices were equal to or higher than the prices prescribed by the National Treasury)</a:t>
            </a:r>
            <a:r>
              <a:rPr kumimoji="0" lang="en-US" sz="1600" b="0" i="0" u="none" strike="noStrike" kern="0" cap="none" spc="0" normalizeH="0" baseline="0" noProof="0" dirty="0">
                <a:ln>
                  <a:noFill/>
                </a:ln>
                <a:solidFill>
                  <a:prstClr val="black"/>
                </a:solidFill>
                <a:effectLst/>
                <a:uLnTx/>
                <a:uFillTx/>
                <a:latin typeface="Calibri"/>
                <a:ea typeface="+mn-ea"/>
                <a:cs typeface="+mn-cs"/>
              </a:rPr>
              <a:t>. </a:t>
            </a:r>
            <a:endParaRPr kumimoji="0" lang="en-US" sz="1600" b="1"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742950" marR="0" lvl="1"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Issued RFQ with closing date</a:t>
            </a:r>
          </a:p>
          <a:p>
            <a:pPr marL="742950" marR="0" lvl="1"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Received quotes</a:t>
            </a:r>
          </a:p>
          <a:p>
            <a:pPr marL="742950" marR="0" lvl="1"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Evaluation of quotes (price and B-BBEE compliance)</a:t>
            </a: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714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BACKGROUND</a:t>
            </a:r>
          </a:p>
        </p:txBody>
      </p:sp>
      <p:sp>
        <p:nvSpPr>
          <p:cNvPr id="3" name="Rectangle 2"/>
          <p:cNvSpPr/>
          <p:nvPr/>
        </p:nvSpPr>
        <p:spPr>
          <a:xfrm>
            <a:off x="1340284" y="1764834"/>
            <a:ext cx="10586105" cy="3693319"/>
          </a:xfrm>
          <a:prstGeom prst="rect">
            <a:avLst/>
          </a:prstGeom>
        </p:spPr>
        <p:txBody>
          <a:bodyPr wrap="square">
            <a:spAutoFit/>
          </a:bodyPr>
          <a:lstStyle/>
          <a:p>
            <a:pPr algn="just"/>
            <a:r>
              <a:rPr lang="en-US" dirty="0">
                <a:latin typeface="Arial" panose="020B0604020202020204" pitchFamily="34" charset="0"/>
                <a:ea typeface="Calibri" panose="020F0502020204030204" pitchFamily="34" charset="0"/>
              </a:rPr>
              <a:t>The Auditor General of South Africa undertook an audit of the COVID-19 Expenditure based on the COVID Relief Fund provided by Government as a response to address the outbreak of the novel coronavirus. </a:t>
            </a:r>
          </a:p>
          <a:p>
            <a:pPr marL="342900" indent="-342900" algn="just">
              <a:buFont typeface="Arial" panose="020B0604020202020204" pitchFamily="34" charset="0"/>
              <a:buChar char="•"/>
            </a:pPr>
            <a:endParaRPr lang="en-US" dirty="0">
              <a:latin typeface="Arial" panose="020B0604020202020204" pitchFamily="34" charset="0"/>
              <a:ea typeface="Calibri" panose="020F0502020204030204" pitchFamily="34" charset="0"/>
            </a:endParaRPr>
          </a:p>
          <a:p>
            <a:pPr algn="just"/>
            <a:r>
              <a:rPr lang="en-US" b="1" dirty="0">
                <a:latin typeface="Arial" panose="020B0604020202020204" pitchFamily="34" charset="0"/>
                <a:ea typeface="Calibri" panose="020F0502020204030204" pitchFamily="34" charset="0"/>
              </a:rPr>
              <a:t>Various findings were made on six (6) Gauteng Municipalities, namely:</a:t>
            </a:r>
          </a:p>
          <a:p>
            <a:pPr algn="just"/>
            <a:endParaRPr lang="en-US" b="1" dirty="0">
              <a:latin typeface="Arial" panose="020B0604020202020204" pitchFamily="34" charset="0"/>
              <a:ea typeface="Calibri" panose="020F0502020204030204" pitchFamily="34" charset="0"/>
            </a:endParaRPr>
          </a:p>
          <a:p>
            <a:pPr marL="342900" indent="-342900" algn="just">
              <a:buFont typeface="Arial" panose="020B0604020202020204" pitchFamily="34" charset="0"/>
              <a:buChar char="•"/>
            </a:pPr>
            <a:r>
              <a:rPr lang="en-US" dirty="0">
                <a:latin typeface="Arial" panose="020B0604020202020204" pitchFamily="34" charset="0"/>
                <a:ea typeface="Calibri" panose="020F0502020204030204" pitchFamily="34" charset="0"/>
              </a:rPr>
              <a:t> City of Joburg Metro, City of Tshwane Metro, City of Ekurhuleni Metro, Sedibeng </a:t>
            </a:r>
          </a:p>
          <a:p>
            <a:pPr algn="just"/>
            <a:r>
              <a:rPr lang="en-US" dirty="0">
                <a:latin typeface="Arial" panose="020B0604020202020204" pitchFamily="34" charset="0"/>
                <a:ea typeface="Calibri" panose="020F0502020204030204" pitchFamily="34" charset="0"/>
              </a:rPr>
              <a:t>      District,   Emfuleni and Randwest City Local Municipalities. </a:t>
            </a:r>
          </a:p>
          <a:p>
            <a:pPr marL="342900" indent="-342900" algn="just">
              <a:buFont typeface="Arial" panose="020B0604020202020204" pitchFamily="34" charset="0"/>
              <a:buChar char="•"/>
            </a:pPr>
            <a:endParaRPr lang="en-US" dirty="0">
              <a:latin typeface="Arial" panose="020B0604020202020204" pitchFamily="34" charset="0"/>
              <a:ea typeface="Calibri" panose="020F0502020204030204" pitchFamily="34" charset="0"/>
            </a:endParaRPr>
          </a:p>
          <a:p>
            <a:pPr marL="342900" indent="-342900" algn="just">
              <a:buFont typeface="Arial" panose="020B0604020202020204" pitchFamily="34" charset="0"/>
              <a:buChar char="•"/>
            </a:pPr>
            <a:r>
              <a:rPr lang="en-US" dirty="0">
                <a:latin typeface="Arial" panose="020B0604020202020204" pitchFamily="34" charset="0"/>
                <a:ea typeface="Calibri" panose="020F0502020204030204" pitchFamily="34" charset="0"/>
              </a:rPr>
              <a:t>These findings range from non-compliance with procurement process, spending of COVID 19 funds for non-COVID19 related activities and weaknesses in controls over the procured goods and services. </a:t>
            </a:r>
          </a:p>
          <a:p>
            <a:pPr algn="just"/>
            <a:endParaRPr lang="en-US" dirty="0">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4AD00D9-63F5-42CE-B484-5AB20A94A4A3}"/>
              </a:ext>
            </a:extLst>
          </p:cNvPr>
          <p:cNvSpPr>
            <a:spLocks noGrp="1"/>
          </p:cNvSpPr>
          <p:nvPr>
            <p:ph type="sldNum" sz="quarter" idx="12"/>
          </p:nvPr>
        </p:nvSpPr>
        <p:spPr/>
        <p:txBody>
          <a:bodyPr/>
          <a:lstStyle/>
          <a:p>
            <a:fld id="{22F75B58-574D-2C4D-B57C-2E4EC4916D89}" type="slidenum">
              <a:rPr lang="en-US" smtClean="0"/>
              <a:t>4</a:t>
            </a:fld>
            <a:endParaRPr lang="en-US"/>
          </a:p>
        </p:txBody>
      </p:sp>
    </p:spTree>
    <p:extLst>
      <p:ext uri="{BB962C8B-B14F-4D97-AF65-F5344CB8AC3E}">
        <p14:creationId xmlns:p14="http://schemas.microsoft.com/office/powerpoint/2010/main" val="22627947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F92ABC9-35E8-4AB5-BD21-D0315362E882}"/>
              </a:ext>
            </a:extLst>
          </p:cNvPr>
          <p:cNvSpPr txBox="1">
            <a:spLocks/>
          </p:cNvSpPr>
          <p:nvPr/>
        </p:nvSpPr>
        <p:spPr>
          <a:xfrm>
            <a:off x="1507121" y="1149158"/>
            <a:ext cx="1068487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SCM CHALLENGES EXPERIENCED DURING COVID-19 LOCKDOWN PERIOD AND GPT’S RESPONSE TO SUPPORT DEPARTMENTS</a:t>
            </a:r>
            <a:endPar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9" name="Text Placeholder 3">
            <a:extLst>
              <a:ext uri="{FF2B5EF4-FFF2-40B4-BE49-F238E27FC236}">
                <a16:creationId xmlns:a16="http://schemas.microsoft.com/office/drawing/2014/main" id="{1D1F45F9-E92A-4E9B-9089-1BC181F68058}"/>
              </a:ext>
            </a:extLst>
          </p:cNvPr>
          <p:cNvSpPr txBox="1">
            <a:spLocks/>
          </p:cNvSpPr>
          <p:nvPr/>
        </p:nvSpPr>
        <p:spPr>
          <a:xfrm>
            <a:off x="1240366" y="1649197"/>
            <a:ext cx="4986867" cy="330408"/>
          </a:xfrm>
          <a:prstGeom prst="rect">
            <a:avLst/>
          </a:prstGeom>
          <a:solidFill>
            <a:sysClr val="window" lastClr="FFFFFF"/>
          </a:solidFill>
          <a:ln w="3175" cap="flat" cmpd="sng" algn="ctr">
            <a:solidFill>
              <a:srgbClr val="4F81BD"/>
            </a:solidFill>
            <a:prstDash val="solid"/>
            <a:miter lim="800000"/>
          </a:ln>
          <a:effectLst/>
        </p:spPr>
        <p:txBody>
          <a:bodyPr vert="horz" lIns="91440" tIns="45720" rIns="91440" bIns="45720" rtlCol="0" anchor="b">
            <a:noAutofit/>
          </a:bodyPr>
          <a:lstStyle>
            <a:lvl1pPr marL="0" indent="0" algn="l" defTabSz="457200" rtl="0" eaLnBrk="1" latinLnBrk="0" hangingPunct="1">
              <a:spcBef>
                <a:spcPct val="20000"/>
              </a:spcBef>
              <a:buFont typeface="Arial"/>
              <a:buNone/>
              <a:defRPr sz="2000" b="1" kern="1200">
                <a:solidFill>
                  <a:schemeClr val="dk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dk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dk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dk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dk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dk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dk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dk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dk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400" b="1" i="0" u="none" strike="noStrike" kern="1200" cap="none" spc="0" normalizeH="0" baseline="0" noProof="0">
                <a:ln>
                  <a:noFill/>
                </a:ln>
                <a:solidFill>
                  <a:srgbClr val="1F497D"/>
                </a:solidFill>
                <a:effectLst/>
                <a:uLnTx/>
                <a:uFillTx/>
                <a:latin typeface="Arial" panose="020B0604020202020204" pitchFamily="34" charset="0"/>
                <a:ea typeface="+mn-ea"/>
                <a:cs typeface="Arial" panose="020B0604020202020204" pitchFamily="34" charset="0"/>
              </a:rPr>
              <a:t>CHALLENGES</a:t>
            </a:r>
            <a:endParaRPr kumimoji="0" lang="en-ZA" sz="14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10" name="Content Placeholder 2">
            <a:extLst>
              <a:ext uri="{FF2B5EF4-FFF2-40B4-BE49-F238E27FC236}">
                <a16:creationId xmlns:a16="http://schemas.microsoft.com/office/drawing/2014/main" id="{7A77B50D-5A6A-4DE1-B877-80AD32B140A8}"/>
              </a:ext>
            </a:extLst>
          </p:cNvPr>
          <p:cNvSpPr txBox="1">
            <a:spLocks/>
          </p:cNvSpPr>
          <p:nvPr/>
        </p:nvSpPr>
        <p:spPr>
          <a:xfrm>
            <a:off x="1206500" y="2023105"/>
            <a:ext cx="5016500" cy="4834895"/>
          </a:xfrm>
          <a:prstGeom prst="rect">
            <a:avLst/>
          </a:prstGeom>
          <a:solidFill>
            <a:sysClr val="window" lastClr="FFFFFF"/>
          </a:solidFill>
          <a:ln w="3175" cap="flat" cmpd="sng" algn="ctr">
            <a:solidFill>
              <a:srgbClr val="4F81BD"/>
            </a:solidFill>
            <a:prstDash val="solid"/>
            <a:miter lim="800000"/>
          </a:ln>
          <a:effectLst/>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24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dk1"/>
                </a:solidFill>
                <a:latin typeface="+mn-lt"/>
                <a:ea typeface="+mn-ea"/>
                <a:cs typeface="+mn-cs"/>
              </a:defRPr>
            </a:lvl9pPr>
          </a:lstStyle>
          <a:p>
            <a:pPr marL="342900" marR="0" lvl="0" indent="-342900" algn="l" defTabSz="457200" rtl="0" eaLnBrk="1" fontAlgn="auto" latinLnBrk="0" hangingPunct="1">
              <a:lnSpc>
                <a:spcPct val="120000"/>
              </a:lnSpc>
              <a:spcBef>
                <a:spcPct val="20000"/>
              </a:spcBef>
              <a:spcAft>
                <a:spcPts val="0"/>
              </a:spcAft>
              <a:buClrTx/>
              <a:buSzTx/>
              <a:buFont typeface="Arial"/>
              <a:buChar char="•"/>
              <a:tabLst/>
              <a:defRPr/>
            </a:pPr>
            <a:r>
              <a:rPr kumimoji="0" lang="en-US" sz="56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Lack of a demand plans </a:t>
            </a:r>
            <a:r>
              <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for COVID-19 procurement</a:t>
            </a:r>
          </a:p>
          <a:p>
            <a:pPr marL="628650" marR="0" lvl="0" indent="-571500" algn="l" defTabSz="457200" rtl="0" eaLnBrk="1" fontAlgn="auto" latinLnBrk="0" hangingPunct="1">
              <a:lnSpc>
                <a:spcPct val="120000"/>
              </a:lnSpc>
              <a:spcBef>
                <a:spcPct val="20000"/>
              </a:spcBef>
              <a:spcAft>
                <a:spcPts val="0"/>
              </a:spcAft>
              <a:buClrTx/>
              <a:buSzTx/>
              <a:buFont typeface="Arial"/>
              <a:buChar char="•"/>
              <a:tabLst/>
              <a:defRPr/>
            </a:pPr>
            <a:endPar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57150" marR="0" lvl="0" indent="0" algn="l" defTabSz="457200" rtl="0" eaLnBrk="1" fontAlgn="auto" latinLnBrk="0" hangingPunct="1">
              <a:lnSpc>
                <a:spcPct val="120000"/>
              </a:lnSpc>
              <a:spcBef>
                <a:spcPct val="20000"/>
              </a:spcBef>
              <a:spcAft>
                <a:spcPts val="0"/>
              </a:spcAft>
              <a:buClrTx/>
              <a:buSzTx/>
              <a:buNone/>
              <a:tabLst/>
              <a:defRPr/>
            </a:pPr>
            <a:endParaRPr lang="en-US" sz="5600" dirty="0">
              <a:solidFill>
                <a:srgbClr val="1F497D"/>
              </a:solidFill>
              <a:latin typeface="Arial" panose="020B0604020202020204" pitchFamily="34" charset="0"/>
              <a:cs typeface="Arial" panose="020B0604020202020204" pitchFamily="34" charset="0"/>
            </a:endParaRPr>
          </a:p>
          <a:p>
            <a:pPr marL="57150" marR="0" lvl="0" indent="0" algn="l" defTabSz="457200" rtl="0" eaLnBrk="1" fontAlgn="auto" latinLnBrk="0" hangingPunct="1">
              <a:lnSpc>
                <a:spcPct val="120000"/>
              </a:lnSpc>
              <a:spcBef>
                <a:spcPct val="20000"/>
              </a:spcBef>
              <a:spcAft>
                <a:spcPts val="0"/>
              </a:spcAft>
              <a:buClrTx/>
              <a:buSzTx/>
              <a:buNone/>
              <a:tabLst/>
              <a:defRPr/>
            </a:pPr>
            <a:endPar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20000"/>
              </a:lnSpc>
              <a:spcBef>
                <a:spcPct val="20000"/>
              </a:spcBef>
              <a:spcAft>
                <a:spcPts val="0"/>
              </a:spcAft>
              <a:buClrTx/>
              <a:buSzTx/>
              <a:buFont typeface="Arial"/>
              <a:buChar char="•"/>
              <a:tabLst/>
              <a:defRPr/>
            </a:pPr>
            <a:r>
              <a:rPr kumimoji="0" lang="en-US" sz="56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The imbalance between the stock ordered and goods  received</a:t>
            </a:r>
            <a:r>
              <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More items were  ordered yet the department was not receiving enough deliveries. It was noted that, in the beginning of COVID-19 lockdown period, </a:t>
            </a:r>
            <a:r>
              <a:rPr kumimoji="0" lang="en-US" sz="5600" b="0" i="0" u="none" strike="noStrike" kern="1200" cap="none" spc="0" normalizeH="0" baseline="0" noProof="0" dirty="0" err="1">
                <a:ln>
                  <a:noFill/>
                </a:ln>
                <a:solidFill>
                  <a:srgbClr val="1F497D"/>
                </a:solidFill>
                <a:effectLst/>
                <a:uLnTx/>
                <a:uFillTx/>
                <a:latin typeface="Arial" panose="020B0604020202020204" pitchFamily="34" charset="0"/>
                <a:ea typeface="+mn-ea"/>
                <a:cs typeface="Arial" panose="020B0604020202020204" pitchFamily="34" charset="0"/>
              </a:rPr>
              <a:t>GDoH</a:t>
            </a:r>
            <a:r>
              <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appointed service providers strictly based on stock availability without price determination. </a:t>
            </a:r>
          </a:p>
          <a:p>
            <a:pPr marL="274320" marR="0" lvl="0" indent="-571500" algn="l" defTabSz="457200" rtl="0" eaLnBrk="1" fontAlgn="auto" latinLnBrk="0" hangingPunct="1">
              <a:lnSpc>
                <a:spcPct val="120000"/>
              </a:lnSpc>
              <a:spcBef>
                <a:spcPct val="20000"/>
              </a:spcBef>
              <a:spcAft>
                <a:spcPts val="0"/>
              </a:spcAft>
              <a:buClrTx/>
              <a:buSzTx/>
              <a:buFont typeface="Arial"/>
              <a:buChar char="•"/>
              <a:tabLst/>
              <a:defRPr/>
            </a:pPr>
            <a:endPar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20000"/>
              </a:lnSpc>
              <a:spcBef>
                <a:spcPct val="20000"/>
              </a:spcBef>
              <a:spcAft>
                <a:spcPts val="0"/>
              </a:spcAft>
              <a:buClrTx/>
              <a:buSzTx/>
              <a:buFont typeface="Arial"/>
              <a:buChar char="•"/>
              <a:tabLst/>
              <a:defRPr/>
            </a:pPr>
            <a:r>
              <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Utilizing </a:t>
            </a:r>
            <a:r>
              <a:rPr kumimoji="0" lang="en-US" sz="56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suppliers not registered on the National Treasury’s Central Supplier Database </a:t>
            </a:r>
          </a:p>
          <a:p>
            <a:pPr marL="0" marR="0" lvl="0" indent="0" algn="l" defTabSz="457200" rtl="0" eaLnBrk="1" fontAlgn="auto" latinLnBrk="0" hangingPunct="1">
              <a:lnSpc>
                <a:spcPct val="120000"/>
              </a:lnSpc>
              <a:spcBef>
                <a:spcPct val="20000"/>
              </a:spcBef>
              <a:spcAft>
                <a:spcPts val="0"/>
              </a:spcAft>
              <a:buClrTx/>
              <a:buSzTx/>
              <a:buFont typeface="Arial"/>
              <a:buNone/>
              <a:tabLst/>
              <a:defRPr/>
            </a:pPr>
            <a:endPar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20000"/>
              </a:lnSpc>
              <a:spcBef>
                <a:spcPct val="20000"/>
              </a:spcBef>
              <a:spcAft>
                <a:spcPts val="0"/>
              </a:spcAft>
              <a:buClrTx/>
              <a:buSzTx/>
              <a:buFont typeface="Arial"/>
              <a:buNone/>
              <a:tabLst/>
              <a:defRPr/>
            </a:pPr>
            <a:endPar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20000"/>
              </a:lnSpc>
              <a:spcBef>
                <a:spcPct val="20000"/>
              </a:spcBef>
              <a:spcAft>
                <a:spcPts val="0"/>
              </a:spcAft>
              <a:buClrTx/>
              <a:buSzTx/>
              <a:buFont typeface="Arial"/>
              <a:buChar char="•"/>
              <a:tabLst/>
              <a:defRPr/>
            </a:pPr>
            <a:r>
              <a:rPr kumimoji="0" lang="en-US" sz="56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Utilizing suppliers whose </a:t>
            </a:r>
            <a:r>
              <a:rPr kumimoji="0" lang="en-US" sz="56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tax matters were not in order. </a:t>
            </a:r>
          </a:p>
          <a:p>
            <a:pPr marL="5715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4300" b="0" i="0" u="none" strike="noStrike" kern="1200" cap="none" spc="0" normalizeH="0" baseline="0" noProof="0" dirty="0">
              <a:ln>
                <a:noFill/>
              </a:ln>
              <a:solidFill>
                <a:srgbClr val="1F497D"/>
              </a:solidFill>
              <a:effectLst/>
              <a:uLnTx/>
              <a:uFillTx/>
              <a:latin typeface="Calibri"/>
              <a:ea typeface="+mn-ea"/>
              <a:cs typeface="+mn-cs"/>
            </a:endParaRPr>
          </a:p>
          <a:p>
            <a:pPr marL="457200" marR="0" lvl="1" indent="0" algn="l" defTabSz="457200" rtl="0" eaLnBrk="1" fontAlgn="auto" latinLnBrk="0" hangingPunct="1">
              <a:lnSpc>
                <a:spcPct val="100000"/>
              </a:lnSpc>
              <a:spcBef>
                <a:spcPct val="20000"/>
              </a:spcBef>
              <a:spcAft>
                <a:spcPts val="0"/>
              </a:spcAft>
              <a:buClrTx/>
              <a:buSzTx/>
              <a:buFont typeface="Arial"/>
              <a:buNone/>
              <a:tabLst/>
              <a:defRPr/>
            </a:pPr>
            <a:r>
              <a:rPr kumimoji="0" lang="en-US" sz="3400" b="0" i="0" u="none" strike="noStrike" kern="1200" cap="none" spc="0" normalizeH="0" baseline="0" noProof="0" dirty="0">
                <a:ln>
                  <a:noFill/>
                </a:ln>
                <a:solidFill>
                  <a:srgbClr val="1F497D"/>
                </a:solidFill>
                <a:effectLst/>
                <a:uLnTx/>
                <a:uFillTx/>
                <a:latin typeface="Calibri"/>
                <a:ea typeface="+mn-ea"/>
                <a:cs typeface="+mn-cs"/>
              </a:rPr>
              <a: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1" name="Text Placeholder 4">
            <a:extLst>
              <a:ext uri="{FF2B5EF4-FFF2-40B4-BE49-F238E27FC236}">
                <a16:creationId xmlns:a16="http://schemas.microsoft.com/office/drawing/2014/main" id="{42EB98C5-C085-4176-8DD2-A3E44BA596AB}"/>
              </a:ext>
            </a:extLst>
          </p:cNvPr>
          <p:cNvSpPr txBox="1">
            <a:spLocks/>
          </p:cNvSpPr>
          <p:nvPr/>
        </p:nvSpPr>
        <p:spPr>
          <a:xfrm>
            <a:off x="6400801" y="1633219"/>
            <a:ext cx="5528732" cy="369896"/>
          </a:xfrm>
          <a:prstGeom prst="rect">
            <a:avLst/>
          </a:prstGeom>
          <a:solidFill>
            <a:sysClr val="window" lastClr="FFFFFF"/>
          </a:solidFill>
          <a:ln w="3175" cap="flat" cmpd="sng" algn="ctr">
            <a:solidFill>
              <a:srgbClr val="4F81BD"/>
            </a:solidFill>
            <a:prstDash val="solid"/>
            <a:miter lim="800000"/>
          </a:ln>
          <a:effectLst/>
        </p:spPr>
        <p:txBody>
          <a:bodyPr vert="horz" lIns="91440" tIns="45720" rIns="91440" bIns="45720" rtlCol="0" anchor="b">
            <a:noAutofit/>
          </a:bodyPr>
          <a:lstStyle>
            <a:lvl1pPr marL="0" indent="0" algn="l" defTabSz="457200" rtl="0" eaLnBrk="1" latinLnBrk="0" hangingPunct="1">
              <a:spcBef>
                <a:spcPct val="20000"/>
              </a:spcBef>
              <a:buFont typeface="Arial"/>
              <a:buNone/>
              <a:defRPr sz="2000" b="1" kern="1200">
                <a:solidFill>
                  <a:schemeClr val="dk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dk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dk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dk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dk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dk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dk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dk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dk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400" b="1" i="0" u="none" strike="noStrike" kern="1200" cap="none" spc="0" normalizeH="0" baseline="0" noProof="0">
                <a:ln>
                  <a:noFill/>
                </a:ln>
                <a:solidFill>
                  <a:srgbClr val="1F497D"/>
                </a:solidFill>
                <a:effectLst/>
                <a:uLnTx/>
                <a:uFillTx/>
                <a:latin typeface="Arial" panose="020B0604020202020204" pitchFamily="34" charset="0"/>
                <a:ea typeface="+mn-ea"/>
                <a:cs typeface="Arial" panose="020B0604020202020204" pitchFamily="34" charset="0"/>
              </a:rPr>
              <a:t>MITIGATION MEASURES</a:t>
            </a:r>
            <a:endParaRPr kumimoji="0" lang="en-ZA" sz="14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12" name="Content Placeholder 5">
            <a:extLst>
              <a:ext uri="{FF2B5EF4-FFF2-40B4-BE49-F238E27FC236}">
                <a16:creationId xmlns:a16="http://schemas.microsoft.com/office/drawing/2014/main" id="{AA1A894C-0650-46B0-9A45-3911505671D3}"/>
              </a:ext>
            </a:extLst>
          </p:cNvPr>
          <p:cNvSpPr txBox="1">
            <a:spLocks/>
          </p:cNvSpPr>
          <p:nvPr/>
        </p:nvSpPr>
        <p:spPr>
          <a:xfrm>
            <a:off x="6400801" y="2046022"/>
            <a:ext cx="5528732" cy="4834895"/>
          </a:xfrm>
          <a:prstGeom prst="rect">
            <a:avLst/>
          </a:prstGeom>
          <a:solidFill>
            <a:sysClr val="window" lastClr="FFFFFF"/>
          </a:solidFill>
          <a:ln w="3175" cap="flat" cmpd="sng" algn="ctr">
            <a:solidFill>
              <a:srgbClr val="4F81BD"/>
            </a:solidFill>
            <a:prstDash val="solid"/>
            <a:miter lim="800000"/>
          </a:ln>
          <a:effectLst/>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dk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4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GPT circular 3 of 2019/20 </a:t>
            </a: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was issued and amongst other,  provided guidance on how to procure from the centralized system, including demand management.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GPT instructed Department of Health to </a:t>
            </a:r>
            <a:r>
              <a:rPr kumimoji="0" lang="en-US" sz="14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cancel long outstanding commitments and purchase orders where deliveries were still pending</a:t>
            </a: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US" sz="1400" dirty="0">
              <a:solidFill>
                <a:srgbClr val="1F497D"/>
              </a:solidFill>
              <a:latin typeface="Arial" panose="020B0604020202020204" pitchFamily="34" charset="0"/>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Circular 3 of 2019/20 emphasized the use of suppliers who are registered on CSD when procuring COVID-19 goods and services .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Tax compliance was covered in GPT Circular 3 of 2019/20. This emphasis was based on NT Instruction Note 4A of 2016/2017 as well as NT Instruction Note 3 of 2014/2015) that allows suppliers to submit SARS pin conde to be able to verify real-time data</a:t>
            </a:r>
            <a:endParaRPr kumimoji="0" lang="en-ZA"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71778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AE9048-0E31-465D-B147-0177FCC6216E}"/>
              </a:ext>
            </a:extLst>
          </p:cNvPr>
          <p:cNvSpPr txBox="1">
            <a:spLocks/>
          </p:cNvSpPr>
          <p:nvPr/>
        </p:nvSpPr>
        <p:spPr>
          <a:xfrm>
            <a:off x="1507121" y="1149158"/>
            <a:ext cx="1068487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SCM CHALLENGES EXPERIENCED DURING COVID-19 LOCKDOWN PERIOD AND GPT’S RESPONSE TO SUPPORT DEPARTMENTS</a:t>
            </a:r>
            <a:endPar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13" name="Text Placeholder 3">
            <a:extLst>
              <a:ext uri="{FF2B5EF4-FFF2-40B4-BE49-F238E27FC236}">
                <a16:creationId xmlns:a16="http://schemas.microsoft.com/office/drawing/2014/main" id="{3E58D9C0-66E7-4187-A5D1-3A325C9A00DC}"/>
              </a:ext>
            </a:extLst>
          </p:cNvPr>
          <p:cNvSpPr txBox="1">
            <a:spLocks/>
          </p:cNvSpPr>
          <p:nvPr/>
        </p:nvSpPr>
        <p:spPr>
          <a:xfrm>
            <a:off x="1210737" y="1586249"/>
            <a:ext cx="5007185" cy="449984"/>
          </a:xfrm>
          <a:prstGeom prst="rect">
            <a:avLst/>
          </a:prstGeom>
          <a:solidFill>
            <a:sysClr val="window" lastClr="FFFFFF"/>
          </a:solidFill>
          <a:ln w="3175" cap="flat" cmpd="sng" algn="ctr">
            <a:solidFill>
              <a:srgbClr val="4F81BD"/>
            </a:solidFill>
            <a:prstDash val="solid"/>
            <a:miter lim="800000"/>
          </a:ln>
          <a:effectLst/>
        </p:spPr>
        <p:txBody>
          <a:bodyPr vert="horz" lIns="91440" tIns="45720" rIns="91440" bIns="45720" rtlCol="0" anchor="b">
            <a:normAutofit/>
          </a:bodyPr>
          <a:lstStyle>
            <a:lvl1pPr marL="0" indent="0" algn="l" defTabSz="457200" rtl="0" eaLnBrk="1" latinLnBrk="0" hangingPunct="1">
              <a:spcBef>
                <a:spcPct val="20000"/>
              </a:spcBef>
              <a:buFont typeface="Arial"/>
              <a:buNone/>
              <a:defRPr sz="2000" b="1" kern="1200">
                <a:solidFill>
                  <a:schemeClr val="dk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dk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dk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dk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dk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dk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dk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dk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dk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1" i="0" u="none" strike="noStrike" kern="1200" cap="none" spc="0" normalizeH="0" baseline="0" noProof="0">
                <a:ln>
                  <a:noFill/>
                </a:ln>
                <a:solidFill>
                  <a:srgbClr val="1F497D"/>
                </a:solidFill>
                <a:effectLst/>
                <a:uLnTx/>
                <a:uFillTx/>
                <a:latin typeface="Arial" panose="020B0604020202020204" pitchFamily="34" charset="0"/>
                <a:ea typeface="+mn-ea"/>
                <a:cs typeface="Arial" panose="020B0604020202020204" pitchFamily="34" charset="0"/>
              </a:rPr>
              <a:t>CHALLENGES</a:t>
            </a:r>
            <a:endParaRPr kumimoji="0" lang="en-ZA" sz="16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14" name="Text Placeholder 4">
            <a:extLst>
              <a:ext uri="{FF2B5EF4-FFF2-40B4-BE49-F238E27FC236}">
                <a16:creationId xmlns:a16="http://schemas.microsoft.com/office/drawing/2014/main" id="{6E27DD7E-A855-4C30-B834-8236B3FF6984}"/>
              </a:ext>
            </a:extLst>
          </p:cNvPr>
          <p:cNvSpPr txBox="1">
            <a:spLocks/>
          </p:cNvSpPr>
          <p:nvPr/>
        </p:nvSpPr>
        <p:spPr>
          <a:xfrm>
            <a:off x="6355338" y="1585288"/>
            <a:ext cx="5630713" cy="449985"/>
          </a:xfrm>
          <a:prstGeom prst="rect">
            <a:avLst/>
          </a:prstGeom>
          <a:solidFill>
            <a:sysClr val="window" lastClr="FFFFFF"/>
          </a:solidFill>
          <a:ln w="3175" cap="flat" cmpd="sng" algn="ctr">
            <a:solidFill>
              <a:srgbClr val="4F81BD"/>
            </a:solidFill>
            <a:prstDash val="solid"/>
            <a:miter lim="800000"/>
          </a:ln>
          <a:effectLst/>
        </p:spPr>
        <p:txBody>
          <a:bodyPr vert="horz" lIns="91440" tIns="45720" rIns="91440" bIns="45720" rtlCol="0" anchor="b">
            <a:noAutofit/>
          </a:bodyPr>
          <a:lstStyle>
            <a:lvl1pPr marL="0" indent="0" algn="l" defTabSz="457200" rtl="0" eaLnBrk="1" latinLnBrk="0" hangingPunct="1">
              <a:spcBef>
                <a:spcPct val="20000"/>
              </a:spcBef>
              <a:buFont typeface="Arial"/>
              <a:buNone/>
              <a:defRPr sz="2000" b="1" kern="1200">
                <a:solidFill>
                  <a:schemeClr val="dk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dk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dk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dk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dk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dk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dk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dk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dk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1" i="0" u="none" strike="noStrike" kern="1200" cap="none" spc="0" normalizeH="0" baseline="0" noProof="0">
                <a:ln>
                  <a:noFill/>
                </a:ln>
                <a:solidFill>
                  <a:srgbClr val="1F497D"/>
                </a:solidFill>
                <a:effectLst/>
                <a:uLnTx/>
                <a:uFillTx/>
                <a:latin typeface="Arial" panose="020B0604020202020204" pitchFamily="34" charset="0"/>
                <a:ea typeface="+mn-ea"/>
                <a:cs typeface="Arial" panose="020B0604020202020204" pitchFamily="34" charset="0"/>
              </a:rPr>
              <a:t>MITIGATION MEASURES</a:t>
            </a:r>
            <a:endParaRPr kumimoji="0" lang="en-ZA" sz="16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p:txBody>
      </p:sp>
      <p:sp>
        <p:nvSpPr>
          <p:cNvPr id="15" name="Content Placeholder 5">
            <a:extLst>
              <a:ext uri="{FF2B5EF4-FFF2-40B4-BE49-F238E27FC236}">
                <a16:creationId xmlns:a16="http://schemas.microsoft.com/office/drawing/2014/main" id="{D9BEC8C3-C941-484C-870D-C81131AC407D}"/>
              </a:ext>
            </a:extLst>
          </p:cNvPr>
          <p:cNvSpPr txBox="1">
            <a:spLocks/>
          </p:cNvSpPr>
          <p:nvPr/>
        </p:nvSpPr>
        <p:spPr>
          <a:xfrm>
            <a:off x="6339840" y="2036233"/>
            <a:ext cx="5671345" cy="4597400"/>
          </a:xfrm>
          <a:prstGeom prst="rect">
            <a:avLst/>
          </a:prstGeom>
          <a:solidFill>
            <a:sysClr val="window" lastClr="FFFFFF"/>
          </a:solidFill>
          <a:ln w="3175" cap="flat" cmpd="sng" algn="ctr">
            <a:solidFill>
              <a:srgbClr val="4F81BD"/>
            </a:solidFill>
            <a:prstDash val="solid"/>
            <a:miter lim="800000"/>
          </a:ln>
          <a:effectLst/>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dk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GPT instructed </a:t>
            </a:r>
            <a:r>
              <a:rPr kumimoji="0" lang="en-US" sz="1400" b="0" i="0" u="none" strike="noStrike" kern="1200" cap="none" spc="0" normalizeH="0" baseline="0" noProof="0" dirty="0" err="1">
                <a:ln>
                  <a:noFill/>
                </a:ln>
                <a:solidFill>
                  <a:srgbClr val="1F497D"/>
                </a:solidFill>
                <a:effectLst/>
                <a:uLnTx/>
                <a:uFillTx/>
                <a:latin typeface="Arial" panose="020B0604020202020204" pitchFamily="34" charset="0"/>
                <a:ea typeface="+mn-ea"/>
                <a:cs typeface="Arial" panose="020B0604020202020204" pitchFamily="34" charset="0"/>
              </a:rPr>
              <a:t>GDoH</a:t>
            </a: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 to use the procurement system and cancel long outstanding commitments and manual purchase orders, where deliveries were still pending and issue new RFQ’s to ensure compliance with s217 of the Constitution and proper account of transactions.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GPT Circular 3 of 2019/20; Circular 1 of 2020; Circular 2 of 2020;  that indicates that  SCM Compliance Assessment Letters; National Treasury Practice Note 08 of 2007/2008.</a:t>
            </a:r>
          </a:p>
          <a:p>
            <a:pPr marL="0" marR="0" lvl="0" indent="0" algn="l" defTabSz="457200" rtl="0" eaLnBrk="1" fontAlgn="auto" latinLnBrk="0" hangingPunct="1">
              <a:lnSpc>
                <a:spcPct val="100000"/>
              </a:lnSpc>
              <a:spcBef>
                <a:spcPct val="20000"/>
              </a:spcBef>
              <a:spcAft>
                <a:spcPts val="0"/>
              </a:spcAft>
              <a:buClrTx/>
              <a:buSzTx/>
              <a:buNone/>
              <a:tabLst/>
              <a:defRPr/>
            </a:pPr>
            <a:endPar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1400" dirty="0">
                <a:solidFill>
                  <a:srgbClr val="1F497D"/>
                </a:solidFill>
                <a:latin typeface="Arial" panose="020B0604020202020204" pitchFamily="34" charset="0"/>
                <a:cs typeface="Arial" panose="020B0604020202020204" pitchFamily="34" charset="0"/>
              </a:rPr>
              <a:t>Departments must ensure compliance DTI list of designated commodities when procuring goods and services to promote local suppliers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Compliance assessment includes tracing of transactions to </a:t>
            </a:r>
            <a:r>
              <a:rPr lang="en-US" sz="1400" dirty="0">
                <a:solidFill>
                  <a:srgbClr val="1F497D"/>
                </a:solidFill>
                <a:latin typeface="Arial" panose="020B0604020202020204" pitchFamily="34" charset="0"/>
                <a:cs typeface="Arial" panose="020B0604020202020204" pitchFamily="34" charset="0"/>
              </a:rPr>
              <a:t>financial ledgers and confirm if they are captured against correct budget lines. </a:t>
            </a:r>
            <a:r>
              <a:rPr kumimoji="0" lang="en-US" sz="1400" b="0"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Escalation through letters to AOs and CFOs with recommendations for corrections.</a:t>
            </a:r>
          </a:p>
        </p:txBody>
      </p:sp>
      <p:sp>
        <p:nvSpPr>
          <p:cNvPr id="16" name="Content Placeholder 2">
            <a:extLst>
              <a:ext uri="{FF2B5EF4-FFF2-40B4-BE49-F238E27FC236}">
                <a16:creationId xmlns:a16="http://schemas.microsoft.com/office/drawing/2014/main" id="{B886794A-619F-4339-8C21-4379CDBB852F}"/>
              </a:ext>
            </a:extLst>
          </p:cNvPr>
          <p:cNvSpPr txBox="1">
            <a:spLocks/>
          </p:cNvSpPr>
          <p:nvPr/>
        </p:nvSpPr>
        <p:spPr>
          <a:xfrm>
            <a:off x="1210734" y="2036233"/>
            <a:ext cx="5007188" cy="4632960"/>
          </a:xfrm>
          <a:prstGeom prst="rect">
            <a:avLst/>
          </a:prstGeom>
          <a:ln w="3175" cap="flat" cmpd="sng" algn="ctr">
            <a:solidFill>
              <a:schemeClr val="accent1"/>
            </a:solidFill>
            <a:prstDash val="solid"/>
            <a:miter lim="800000"/>
          </a:ln>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defTabSz="457200">
              <a:lnSpc>
                <a:spcPct val="100000"/>
              </a:lnSpc>
              <a:spcBef>
                <a:spcPct val="20000"/>
              </a:spcBef>
              <a:buFont typeface="Arial"/>
            </a:pPr>
            <a:r>
              <a:rPr lang="en-US" sz="1600" dirty="0">
                <a:solidFill>
                  <a:srgbClr val="1F497D"/>
                </a:solidFill>
                <a:latin typeface="Arial" panose="020B0604020202020204" pitchFamily="34" charset="0"/>
                <a:cs typeface="Arial" panose="020B0604020202020204" pitchFamily="34" charset="0"/>
              </a:rPr>
              <a:t>Usage of commitment letters by the Department of Health  emanating from non-compliant SCM process</a:t>
            </a:r>
          </a:p>
          <a:p>
            <a:pPr defTabSz="457200">
              <a:lnSpc>
                <a:spcPct val="100000"/>
              </a:lnSpc>
              <a:spcBef>
                <a:spcPct val="20000"/>
              </a:spcBef>
              <a:buFont typeface="Arial"/>
            </a:pPr>
            <a:endParaRPr lang="en-US" sz="1600" dirty="0">
              <a:solidFill>
                <a:srgbClr val="1F497D"/>
              </a:solidFill>
              <a:latin typeface="Arial" panose="020B0604020202020204" pitchFamily="34" charset="0"/>
              <a:cs typeface="Arial" panose="020B0604020202020204" pitchFamily="34" charset="0"/>
            </a:endParaRPr>
          </a:p>
          <a:p>
            <a:pPr defTabSz="457200">
              <a:lnSpc>
                <a:spcPct val="100000"/>
              </a:lnSpc>
              <a:spcBef>
                <a:spcPct val="20000"/>
              </a:spcBef>
              <a:buFont typeface="Arial"/>
            </a:pPr>
            <a:r>
              <a:rPr lang="en-US" sz="1600" dirty="0">
                <a:solidFill>
                  <a:srgbClr val="1F497D"/>
                </a:solidFill>
                <a:latin typeface="Arial" panose="020B0604020202020204" pitchFamily="34" charset="0"/>
                <a:cs typeface="Arial" panose="020B0604020202020204" pitchFamily="34" charset="0"/>
              </a:rPr>
              <a:t>Non- reporting of emergency procurement and price deviations for transaction</a:t>
            </a:r>
          </a:p>
          <a:p>
            <a:pPr marL="0" indent="0" defTabSz="457200">
              <a:lnSpc>
                <a:spcPct val="100000"/>
              </a:lnSpc>
              <a:spcBef>
                <a:spcPct val="20000"/>
              </a:spcBef>
              <a:buFont typeface="Arial"/>
              <a:buNone/>
            </a:pPr>
            <a:endParaRPr lang="en-US" sz="1600" dirty="0">
              <a:solidFill>
                <a:srgbClr val="1F497D"/>
              </a:solidFill>
              <a:latin typeface="Arial" panose="020B0604020202020204" pitchFamily="34" charset="0"/>
              <a:cs typeface="Arial" panose="020B0604020202020204" pitchFamily="34" charset="0"/>
            </a:endParaRPr>
          </a:p>
          <a:p>
            <a:pPr defTabSz="457200">
              <a:lnSpc>
                <a:spcPct val="100000"/>
              </a:lnSpc>
              <a:spcBef>
                <a:spcPct val="20000"/>
              </a:spcBef>
              <a:buFont typeface="Arial"/>
            </a:pPr>
            <a:r>
              <a:rPr lang="en-US" sz="1600" dirty="0">
                <a:solidFill>
                  <a:srgbClr val="1F497D"/>
                </a:solidFill>
                <a:latin typeface="Arial" panose="020B0604020202020204" pitchFamily="34" charset="0"/>
                <a:cs typeface="Arial" panose="020B0604020202020204" pitchFamily="34" charset="0"/>
              </a:rPr>
              <a:t>Non usage of local content SBD  forms for Uniform and Textiles commodities (PPE) </a:t>
            </a:r>
          </a:p>
          <a:p>
            <a:pPr marL="0" indent="0" defTabSz="457200">
              <a:lnSpc>
                <a:spcPct val="100000"/>
              </a:lnSpc>
              <a:spcBef>
                <a:spcPct val="20000"/>
              </a:spcBef>
              <a:buNone/>
            </a:pPr>
            <a:endParaRPr lang="en-US" sz="1600" dirty="0">
              <a:solidFill>
                <a:srgbClr val="1F497D"/>
              </a:solidFill>
              <a:latin typeface="Arial" panose="020B0604020202020204" pitchFamily="34" charset="0"/>
              <a:cs typeface="Arial" panose="020B0604020202020204" pitchFamily="34" charset="0"/>
            </a:endParaRPr>
          </a:p>
          <a:p>
            <a:pPr marL="0" indent="0" defTabSz="457200">
              <a:lnSpc>
                <a:spcPct val="100000"/>
              </a:lnSpc>
              <a:spcBef>
                <a:spcPct val="20000"/>
              </a:spcBef>
              <a:buNone/>
            </a:pPr>
            <a:endParaRPr lang="en-US" sz="1600" dirty="0">
              <a:solidFill>
                <a:srgbClr val="1F497D"/>
              </a:solidFill>
              <a:latin typeface="Arial" panose="020B0604020202020204" pitchFamily="34" charset="0"/>
              <a:cs typeface="Arial" panose="020B0604020202020204" pitchFamily="34" charset="0"/>
            </a:endParaRPr>
          </a:p>
          <a:p>
            <a:pPr defTabSz="457200">
              <a:lnSpc>
                <a:spcPct val="100000"/>
              </a:lnSpc>
              <a:spcBef>
                <a:spcPct val="20000"/>
              </a:spcBef>
              <a:buFont typeface="Arial"/>
            </a:pPr>
            <a:r>
              <a:rPr lang="en-US" sz="1600" dirty="0">
                <a:solidFill>
                  <a:srgbClr val="1F497D"/>
                </a:solidFill>
                <a:latin typeface="Arial" panose="020B0604020202020204" pitchFamily="34" charset="0"/>
                <a:cs typeface="Arial" panose="020B0604020202020204" pitchFamily="34" charset="0"/>
              </a:rPr>
              <a:t>Misallocation of COVID-19 transactions using  wrong budget allocations and wrong material numbers/ items when procuring COVID-19 goods and services </a:t>
            </a:r>
          </a:p>
          <a:p>
            <a:pPr marL="57150" indent="0">
              <a:buFont typeface="Arial" panose="020B0604020202020204" pitchFamily="34" charset="0"/>
              <a:buNone/>
            </a:pPr>
            <a:endParaRPr lang="en-US" sz="4300" dirty="0">
              <a:solidFill>
                <a:schemeClr val="tx2"/>
              </a:solidFill>
            </a:endParaRPr>
          </a:p>
          <a:p>
            <a:pPr marL="457200" lvl="1" indent="0">
              <a:buFont typeface="Arial" panose="020B0604020202020204" pitchFamily="34" charset="0"/>
              <a:buNone/>
            </a:pPr>
            <a:endParaRPr lang="en-US" sz="3400" dirty="0">
              <a:solidFill>
                <a:schemeClr val="tx2"/>
              </a:solidFill>
            </a:endParaRPr>
          </a:p>
          <a:p>
            <a:endParaRPr lang="en-US" dirty="0"/>
          </a:p>
        </p:txBody>
      </p:sp>
    </p:spTree>
    <p:extLst>
      <p:ext uri="{BB962C8B-B14F-4D97-AF65-F5344CB8AC3E}">
        <p14:creationId xmlns:p14="http://schemas.microsoft.com/office/powerpoint/2010/main" val="4187237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AE9048-0E31-465D-B147-0177FCC6216E}"/>
              </a:ext>
            </a:extLst>
          </p:cNvPr>
          <p:cNvSpPr txBox="1">
            <a:spLocks/>
          </p:cNvSpPr>
          <p:nvPr/>
        </p:nvSpPr>
        <p:spPr>
          <a:xfrm>
            <a:off x="1352140" y="1149158"/>
            <a:ext cx="10684879" cy="3651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RECOMMENDATIONS</a:t>
            </a:r>
          </a:p>
        </p:txBody>
      </p:sp>
      <p:graphicFrame>
        <p:nvGraphicFramePr>
          <p:cNvPr id="8" name="Table 4">
            <a:extLst>
              <a:ext uri="{FF2B5EF4-FFF2-40B4-BE49-F238E27FC236}">
                <a16:creationId xmlns:a16="http://schemas.microsoft.com/office/drawing/2014/main" id="{EE9BEB22-909A-4E9E-B6A4-F72BD6997489}"/>
              </a:ext>
            </a:extLst>
          </p:cNvPr>
          <p:cNvGraphicFramePr>
            <a:graphicFrameLocks noGrp="1"/>
          </p:cNvGraphicFramePr>
          <p:nvPr>
            <p:ph idx="1"/>
            <p:extLst>
              <p:ext uri="{D42A27DB-BD31-4B8C-83A1-F6EECF244321}">
                <p14:modId xmlns:p14="http://schemas.microsoft.com/office/powerpoint/2010/main" val="386086415"/>
              </p:ext>
            </p:extLst>
          </p:nvPr>
        </p:nvGraphicFramePr>
        <p:xfrm>
          <a:off x="1367079" y="1608698"/>
          <a:ext cx="10718799" cy="2529840"/>
        </p:xfrm>
        <a:graphic>
          <a:graphicData uri="http://schemas.openxmlformats.org/drawingml/2006/table">
            <a:tbl>
              <a:tblPr firstRow="1" bandRow="1">
                <a:tableStyleId>{5C22544A-7EE6-4342-B048-85BDC9FD1C3A}</a:tableStyleId>
              </a:tblPr>
              <a:tblGrid>
                <a:gridCol w="10718799">
                  <a:extLst>
                    <a:ext uri="{9D8B030D-6E8A-4147-A177-3AD203B41FA5}">
                      <a16:colId xmlns:a16="http://schemas.microsoft.com/office/drawing/2014/main" val="3525814153"/>
                    </a:ext>
                  </a:extLst>
                </a:gridCol>
              </a:tblGrid>
              <a:tr h="1231524">
                <a:tc>
                  <a:txBody>
                    <a:bodyPr/>
                    <a:lstStyle/>
                    <a:p>
                      <a:r>
                        <a:rPr lang="en-ZA" sz="2000" dirty="0">
                          <a:solidFill>
                            <a:schemeClr val="tx1"/>
                          </a:solidFill>
                          <a:latin typeface="Arial" panose="020B0604020202020204" pitchFamily="34" charset="0"/>
                          <a:cs typeface="Arial" panose="020B0604020202020204" pitchFamily="34" charset="0"/>
                        </a:rPr>
                        <a:t>It is recommended that the Committee Notes the Reports on the :- </a:t>
                      </a:r>
                      <a:r>
                        <a:rPr lang="en-US" sz="2000" dirty="0">
                          <a:solidFill>
                            <a:schemeClr val="tx1"/>
                          </a:solidFill>
                          <a:latin typeface="Arial" panose="020B0604020202020204" pitchFamily="34" charset="0"/>
                          <a:ea typeface="Calibri" panose="020F0502020204030204" pitchFamily="34" charset="0"/>
                        </a:rPr>
                        <a:t> </a:t>
                      </a:r>
                    </a:p>
                    <a:p>
                      <a:endParaRPr lang="en-US" sz="2000" dirty="0">
                        <a:solidFill>
                          <a:schemeClr val="tx1"/>
                        </a:solidFill>
                        <a:latin typeface="Arial" panose="020B0604020202020204" pitchFamily="34" charset="0"/>
                        <a:ea typeface="Calibri" panose="020F0502020204030204" pitchFamily="34" charset="0"/>
                      </a:endParaRPr>
                    </a:p>
                    <a:p>
                      <a:pPr marL="342900" indent="-342900">
                        <a:buFont typeface="+mj-lt"/>
                        <a:buAutoNum type="arabicPeriod"/>
                      </a:pPr>
                      <a:r>
                        <a:rPr lang="en-US" sz="2000" dirty="0">
                          <a:solidFill>
                            <a:schemeClr val="tx1"/>
                          </a:solidFill>
                          <a:latin typeface="Arial" panose="020B0604020202020204" pitchFamily="34" charset="0"/>
                          <a:ea typeface="Calibri" panose="020F0502020204030204" pitchFamily="34" charset="0"/>
                        </a:rPr>
                        <a:t>Implementation of the recommendations by the AG and consequence management on findings made regarding the COVID-19 Expenditure by Gauteng Municipalities. </a:t>
                      </a:r>
                    </a:p>
                    <a:p>
                      <a:pPr marL="342900" indent="-342900">
                        <a:buFont typeface="+mj-lt"/>
                        <a:buAutoNum type="arabicPeriod"/>
                      </a:pPr>
                      <a:endParaRPr lang="en-US" sz="20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sz="2000" dirty="0">
                          <a:solidFill>
                            <a:schemeClr val="tx1"/>
                          </a:solidFill>
                          <a:latin typeface="Arial" panose="020B0604020202020204" pitchFamily="34" charset="0"/>
                          <a:cs typeface="Arial" panose="020B0604020202020204" pitchFamily="34" charset="0"/>
                        </a:rPr>
                        <a:t>Support to the Provincial Departments and Entities During – Covid-19 Pandemic.</a:t>
                      </a:r>
                    </a:p>
                    <a:p>
                      <a:pPr marL="342900" indent="-342900">
                        <a:buFont typeface="+mj-lt"/>
                        <a:buAutoNum type="arabicPeriod"/>
                      </a:pPr>
                      <a:endParaRPr lang="en-US" sz="2000" dirty="0">
                        <a:solidFill>
                          <a:schemeClr val="tx1"/>
                        </a:solidFill>
                        <a:latin typeface="Arial" panose="020B0604020202020204" pitchFamily="34" charset="0"/>
                        <a:ea typeface="Calibri" panose="020F0502020204030204" pitchFamily="34" charset="0"/>
                      </a:endParaRPr>
                    </a:p>
                    <a:p>
                      <a:pPr marL="342900" indent="-342900">
                        <a:buFont typeface="+mj-lt"/>
                        <a:buAutoNum type="arabicPeriod"/>
                      </a:pPr>
                      <a:endParaRPr lang="en-ZA" sz="200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4271548958"/>
                  </a:ext>
                </a:extLst>
              </a:tr>
            </a:tbl>
          </a:graphicData>
        </a:graphic>
      </p:graphicFrame>
    </p:spTree>
    <p:extLst>
      <p:ext uri="{BB962C8B-B14F-4D97-AF65-F5344CB8AC3E}">
        <p14:creationId xmlns:p14="http://schemas.microsoft.com/office/powerpoint/2010/main" val="437212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210051" y="3128963"/>
            <a:ext cx="3650456" cy="715581"/>
          </a:xfrm>
          <a:prstGeom prst="rect">
            <a:avLst/>
          </a:prstGeom>
        </p:spPr>
        <p:txBody>
          <a:bodyPr wrap="square">
            <a:spAutoFit/>
          </a:bodyPr>
          <a:lstStyle/>
          <a:p>
            <a:pPr algn="ctr" defTabSz="457200"/>
            <a:r>
              <a:rPr lang="en-GB" sz="4050" b="1" dirty="0">
                <a:solidFill>
                  <a:prstClr val="black"/>
                </a:solidFill>
                <a:latin typeface="Arial" panose="020B0604020202020204" pitchFamily="34" charset="0"/>
                <a:cs typeface="Arial" panose="020B0604020202020204" pitchFamily="34" charset="0"/>
              </a:rPr>
              <a:t>THANK YOU</a:t>
            </a:r>
          </a:p>
        </p:txBody>
      </p:sp>
      <p:pic>
        <p:nvPicPr>
          <p:cNvPr id="3" name="Picture 2" descr="C:\Users\16212860\AppData\Local\Microsoft\Windows\Temporary Internet Files\Content.IE5\A4RI2AL7\Thank-you-pinned-note[1].png">
            <a:extLst>
              <a:ext uri="{FF2B5EF4-FFF2-40B4-BE49-F238E27FC236}">
                <a16:creationId xmlns:a16="http://schemas.microsoft.com/office/drawing/2014/main" id="{AEE89CD7-75AD-4682-A252-05094C4BDDC0}"/>
              </a:ext>
            </a:extLst>
          </p:cNvPr>
          <p:cNvPicPr>
            <a:picLocks noChangeAspect="1" noChangeArrowheads="1"/>
          </p:cNvPicPr>
          <p:nvPr/>
        </p:nvPicPr>
        <p:blipFill>
          <a:blip r:embed="rId2"/>
          <a:srcRect/>
          <a:stretch>
            <a:fillRect/>
          </a:stretch>
        </p:blipFill>
        <p:spPr bwMode="auto">
          <a:xfrm>
            <a:off x="3496103" y="1799441"/>
            <a:ext cx="5768152" cy="2659043"/>
          </a:xfrm>
          <a:prstGeom prst="rect">
            <a:avLst/>
          </a:prstGeom>
          <a:noFill/>
        </p:spPr>
      </p:pic>
      <p:pic>
        <p:nvPicPr>
          <p:cNvPr id="4" name="Picture 4" descr="C:\Users\16212860\AppData\Local\Microsoft\Windows\Temporary Internet Files\Content.IE5\A4RI2AL7\questions_graphic[1].jpg">
            <a:extLst>
              <a:ext uri="{FF2B5EF4-FFF2-40B4-BE49-F238E27FC236}">
                <a16:creationId xmlns:a16="http://schemas.microsoft.com/office/drawing/2014/main" id="{E487E4C5-239E-47D5-9AC6-2CF580798D30}"/>
              </a:ext>
            </a:extLst>
          </p:cNvPr>
          <p:cNvPicPr>
            <a:picLocks noChangeAspect="1" noChangeArrowheads="1"/>
          </p:cNvPicPr>
          <p:nvPr/>
        </p:nvPicPr>
        <p:blipFill>
          <a:blip r:embed="rId3"/>
          <a:srcRect/>
          <a:stretch>
            <a:fillRect/>
          </a:stretch>
        </p:blipFill>
        <p:spPr bwMode="auto">
          <a:xfrm>
            <a:off x="5186503" y="4295335"/>
            <a:ext cx="2785363" cy="1757462"/>
          </a:xfrm>
          <a:prstGeom prst="rect">
            <a:avLst/>
          </a:prstGeom>
          <a:noFill/>
        </p:spPr>
      </p:pic>
    </p:spTree>
    <p:extLst>
      <p:ext uri="{BB962C8B-B14F-4D97-AF65-F5344CB8AC3E}">
        <p14:creationId xmlns:p14="http://schemas.microsoft.com/office/powerpoint/2010/main" val="54691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OVERALL AUDIT OUTCOMES</a:t>
            </a:r>
          </a:p>
        </p:txBody>
      </p:sp>
      <p:graphicFrame>
        <p:nvGraphicFramePr>
          <p:cNvPr id="4" name="Table 3"/>
          <p:cNvGraphicFramePr>
            <a:graphicFrameLocks noGrp="1"/>
          </p:cNvGraphicFramePr>
          <p:nvPr>
            <p:extLst>
              <p:ext uri="{D42A27DB-BD31-4B8C-83A1-F6EECF244321}">
                <p14:modId xmlns:p14="http://schemas.microsoft.com/office/powerpoint/2010/main" val="3152089582"/>
              </p:ext>
            </p:extLst>
          </p:nvPr>
        </p:nvGraphicFramePr>
        <p:xfrm>
          <a:off x="1340283" y="1596993"/>
          <a:ext cx="10573042" cy="5148454"/>
        </p:xfrm>
        <a:graphic>
          <a:graphicData uri="http://schemas.openxmlformats.org/drawingml/2006/table">
            <a:tbl>
              <a:tblPr firstRow="1" firstCol="1" bandRow="1"/>
              <a:tblGrid>
                <a:gridCol w="2656951">
                  <a:extLst>
                    <a:ext uri="{9D8B030D-6E8A-4147-A177-3AD203B41FA5}">
                      <a16:colId xmlns:a16="http://schemas.microsoft.com/office/drawing/2014/main" val="1628230137"/>
                    </a:ext>
                  </a:extLst>
                </a:gridCol>
                <a:gridCol w="1959429">
                  <a:extLst>
                    <a:ext uri="{9D8B030D-6E8A-4147-A177-3AD203B41FA5}">
                      <a16:colId xmlns:a16="http://schemas.microsoft.com/office/drawing/2014/main" val="3293773503"/>
                    </a:ext>
                  </a:extLst>
                </a:gridCol>
                <a:gridCol w="5956662">
                  <a:extLst>
                    <a:ext uri="{9D8B030D-6E8A-4147-A177-3AD203B41FA5}">
                      <a16:colId xmlns:a16="http://schemas.microsoft.com/office/drawing/2014/main" val="1376673466"/>
                    </a:ext>
                  </a:extLst>
                </a:gridCol>
              </a:tblGrid>
              <a:tr h="65312">
                <a:tc gridSpan="3">
                  <a:txBody>
                    <a:bodyPr/>
                    <a:lstStyle/>
                    <a:p>
                      <a:pPr marL="0" marR="0" algn="ctr">
                        <a:lnSpc>
                          <a:spcPct val="115000"/>
                        </a:lnSpc>
                        <a:spcBef>
                          <a:spcPts val="0"/>
                        </a:spcBef>
                        <a:spcAft>
                          <a:spcPts val="0"/>
                        </a:spcAft>
                      </a:pPr>
                      <a:r>
                        <a:rPr lang="en-US"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2019/20 AUDIT FINDINGS</a:t>
                      </a:r>
                    </a:p>
                    <a:p>
                      <a:pPr marL="0" marR="0" algn="ctr">
                        <a:lnSpc>
                          <a:spcPct val="115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193475"/>
                  </a:ext>
                </a:extLst>
              </a:tr>
              <a:tr h="33780">
                <a:tc>
                  <a:txBody>
                    <a:bodyPr/>
                    <a:lstStyle/>
                    <a:p>
                      <a:pPr marL="0" marR="0" algn="just">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NAME OF MUNICIPALITY</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just">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AUDIT OUTCOMES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just">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AREAS OF IMPROVEMENT</a:t>
                      </a:r>
                    </a:p>
                    <a:p>
                      <a:pPr marL="0" marR="0" algn="just">
                        <a:lnSpc>
                          <a:spcPct val="115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60311991"/>
                  </a:ext>
                </a:extLst>
              </a:tr>
              <a:tr h="436733">
                <a:tc>
                  <a:txBody>
                    <a:bodyPr/>
                    <a:lstStyle/>
                    <a:p>
                      <a:pPr marL="0" marR="0" algn="just">
                        <a:lnSpc>
                          <a:spcPct val="115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Ekurhuleni Metro</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Clean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Financial statements were free from misstatement.</a:t>
                      </a:r>
                    </a:p>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Annual performance report was supported by valid, accurate and complete information. </a:t>
                      </a:r>
                    </a:p>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There was no material non-compliance with laws and regulations.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9522574"/>
                  </a:ext>
                </a:extLst>
              </a:tr>
              <a:tr h="170350">
                <a:tc>
                  <a:txBody>
                    <a:bodyPr/>
                    <a:lstStyle/>
                    <a:p>
                      <a:pPr marL="0" marR="0" algn="just">
                        <a:lnSpc>
                          <a:spcPct val="115000"/>
                        </a:lnSpc>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City of Tshwane Metro</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Unqualified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None, stagnant.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895319"/>
                  </a:ext>
                </a:extLst>
              </a:tr>
              <a:tr h="170350">
                <a:tc>
                  <a:txBody>
                    <a:bodyPr/>
                    <a:lstStyle/>
                    <a:p>
                      <a:pPr marL="0" marR="0" algn="just">
                        <a:lnSpc>
                          <a:spcPct val="115000"/>
                        </a:lnSpc>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City of Johannesburg Metro</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Unqualified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42900" marR="0" lvl="0" indent="-342900" algn="l">
                        <a:spcBef>
                          <a:spcPts val="0"/>
                        </a:spcBef>
                        <a:spcAft>
                          <a:spcPts val="0"/>
                        </a:spcAft>
                        <a:buFont typeface="Arial" panose="020B0604020202020204" pitchFamily="34" charset="0"/>
                        <a:buChar char="•"/>
                      </a:pPr>
                      <a:r>
                        <a:rPr lang="en-US" sz="1600">
                          <a:effectLst/>
                          <a:latin typeface="Arial" panose="020B0604020202020204" pitchFamily="34" charset="0"/>
                          <a:ea typeface="Times New Roman" panose="02020603050405020304" pitchFamily="18" charset="0"/>
                          <a:cs typeface="Arial" panose="020B0604020202020204" pitchFamily="34" charset="0"/>
                        </a:rPr>
                        <a:t>None, stagnant.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339446"/>
                  </a:ext>
                </a:extLst>
              </a:tr>
              <a:tr h="170350">
                <a:tc>
                  <a:txBody>
                    <a:bodyPr/>
                    <a:lstStyle/>
                    <a:p>
                      <a:pPr marL="0" marR="0" algn="just">
                        <a:lnSpc>
                          <a:spcPct val="115000"/>
                        </a:lnSpc>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Sedibeng District</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Unqualified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None, stagnant.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0610216"/>
                  </a:ext>
                </a:extLst>
              </a:tr>
              <a:tr h="170350">
                <a:tc>
                  <a:txBody>
                    <a:bodyPr/>
                    <a:lstStyle/>
                    <a:p>
                      <a:pPr marL="0" marR="0" algn="just">
                        <a:lnSpc>
                          <a:spcPct val="115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Midvaal Local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Clean </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Sustained clean audit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199996"/>
                  </a:ext>
                </a:extLst>
              </a:tr>
              <a:tr h="592522">
                <a:tc>
                  <a:txBody>
                    <a:bodyPr/>
                    <a:lstStyle/>
                    <a:p>
                      <a:pPr marL="0" marR="0" algn="just">
                        <a:lnSpc>
                          <a:spcPct val="115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Lesedi Local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Unqualified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Financial statements were free from misstatement.</a:t>
                      </a:r>
                    </a:p>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Annual performance report was supported by valid, accurate and complete information.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348792"/>
                  </a:ext>
                </a:extLst>
              </a:tr>
              <a:tr h="170350">
                <a:tc>
                  <a:txBody>
                    <a:bodyPr/>
                    <a:lstStyle/>
                    <a:p>
                      <a:pPr marL="0" marR="0" algn="just">
                        <a:lnSpc>
                          <a:spcPct val="115000"/>
                        </a:lnSpc>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Emfuleni Local</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Regressed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372870"/>
                  </a:ext>
                </a:extLst>
              </a:tr>
              <a:tr h="740652">
                <a:tc>
                  <a:txBody>
                    <a:bodyPr/>
                    <a:lstStyle/>
                    <a:p>
                      <a:pPr marL="0" marR="0" algn="just">
                        <a:lnSpc>
                          <a:spcPct val="115000"/>
                        </a:lnSpc>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West Rand District</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Unqualified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Financial statements were free from misstatement.</a:t>
                      </a:r>
                    </a:p>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Annual performance report was supported by valid, accurate and complete information. </a:t>
                      </a:r>
                    </a:p>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The district entity received a clean audit.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2927"/>
                  </a:ext>
                </a:extLst>
              </a:tr>
            </a:tbl>
          </a:graphicData>
        </a:graphic>
      </p:graphicFrame>
      <p:sp>
        <p:nvSpPr>
          <p:cNvPr id="3" name="Slide Number Placeholder 2">
            <a:extLst>
              <a:ext uri="{FF2B5EF4-FFF2-40B4-BE49-F238E27FC236}">
                <a16:creationId xmlns:a16="http://schemas.microsoft.com/office/drawing/2014/main" id="{578BEA8A-9B10-429F-8756-3AA59B516CCF}"/>
              </a:ext>
            </a:extLst>
          </p:cNvPr>
          <p:cNvSpPr>
            <a:spLocks noGrp="1"/>
          </p:cNvSpPr>
          <p:nvPr>
            <p:ph type="sldNum" sz="quarter" idx="12"/>
          </p:nvPr>
        </p:nvSpPr>
        <p:spPr/>
        <p:txBody>
          <a:bodyPr/>
          <a:lstStyle/>
          <a:p>
            <a:fld id="{22F75B58-574D-2C4D-B57C-2E4EC4916D89}" type="slidenum">
              <a:rPr lang="en-US" smtClean="0"/>
              <a:t>5</a:t>
            </a:fld>
            <a:endParaRPr lang="en-US"/>
          </a:p>
        </p:txBody>
      </p:sp>
    </p:spTree>
    <p:extLst>
      <p:ext uri="{BB962C8B-B14F-4D97-AF65-F5344CB8AC3E}">
        <p14:creationId xmlns:p14="http://schemas.microsoft.com/office/powerpoint/2010/main" val="18528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OVERALL AUDIT OUTCOMES</a:t>
            </a:r>
          </a:p>
        </p:txBody>
      </p:sp>
      <p:graphicFrame>
        <p:nvGraphicFramePr>
          <p:cNvPr id="4" name="Table 3"/>
          <p:cNvGraphicFramePr>
            <a:graphicFrameLocks noGrp="1"/>
          </p:cNvGraphicFramePr>
          <p:nvPr>
            <p:extLst>
              <p:ext uri="{D42A27DB-BD31-4B8C-83A1-F6EECF244321}">
                <p14:modId xmlns:p14="http://schemas.microsoft.com/office/powerpoint/2010/main" val="2706812236"/>
              </p:ext>
            </p:extLst>
          </p:nvPr>
        </p:nvGraphicFramePr>
        <p:xfrm>
          <a:off x="1340283" y="1658985"/>
          <a:ext cx="10573042" cy="4269204"/>
        </p:xfrm>
        <a:graphic>
          <a:graphicData uri="http://schemas.openxmlformats.org/drawingml/2006/table">
            <a:tbl>
              <a:tblPr firstRow="1" firstCol="1" bandRow="1"/>
              <a:tblGrid>
                <a:gridCol w="2656951">
                  <a:extLst>
                    <a:ext uri="{9D8B030D-6E8A-4147-A177-3AD203B41FA5}">
                      <a16:colId xmlns:a16="http://schemas.microsoft.com/office/drawing/2014/main" val="1628230137"/>
                    </a:ext>
                  </a:extLst>
                </a:gridCol>
                <a:gridCol w="1959429">
                  <a:extLst>
                    <a:ext uri="{9D8B030D-6E8A-4147-A177-3AD203B41FA5}">
                      <a16:colId xmlns:a16="http://schemas.microsoft.com/office/drawing/2014/main" val="3293773503"/>
                    </a:ext>
                  </a:extLst>
                </a:gridCol>
                <a:gridCol w="5956662">
                  <a:extLst>
                    <a:ext uri="{9D8B030D-6E8A-4147-A177-3AD203B41FA5}">
                      <a16:colId xmlns:a16="http://schemas.microsoft.com/office/drawing/2014/main" val="1376673466"/>
                    </a:ext>
                  </a:extLst>
                </a:gridCol>
              </a:tblGrid>
              <a:tr h="576788">
                <a:tc gridSpan="3">
                  <a:txBody>
                    <a:bodyPr/>
                    <a:lstStyle/>
                    <a:p>
                      <a:pPr marL="0" marR="0" algn="ctr">
                        <a:lnSpc>
                          <a:spcPct val="115000"/>
                        </a:lnSpc>
                        <a:spcBef>
                          <a:spcPts val="0"/>
                        </a:spcBef>
                        <a:spcAft>
                          <a:spcPts val="0"/>
                        </a:spcAft>
                      </a:pPr>
                      <a:r>
                        <a:rPr lang="en-US"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2019/20 AUDIT FINDINGS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193475"/>
                  </a:ext>
                </a:extLst>
              </a:tr>
              <a:tr h="576788">
                <a:tc>
                  <a:txBody>
                    <a:bodyPr/>
                    <a:lstStyle/>
                    <a:p>
                      <a:pPr marL="0" marR="0" algn="just">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NAME OF MUNICIPALITY</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just">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AUDIT OUTCOMES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just">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AREAS OF IMPROVEMENT</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660311991"/>
                  </a:ext>
                </a:extLst>
              </a:tr>
              <a:tr h="1879655">
                <a:tc>
                  <a:txBody>
                    <a:bodyPr/>
                    <a:lstStyle/>
                    <a:p>
                      <a:pPr marL="0" marR="0" algn="just">
                        <a:lnSpc>
                          <a:spcPct val="115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Mogale City Local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Unqualified</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Financial statements were free from misstatement.</a:t>
                      </a:r>
                    </a:p>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Annual performance report was supported by valid, accurate and complete information.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9522574"/>
                  </a:ext>
                </a:extLst>
              </a:tr>
              <a:tr h="659185">
                <a:tc>
                  <a:txBody>
                    <a:bodyPr/>
                    <a:lstStyle/>
                    <a:p>
                      <a:pPr marL="0" marR="0" algn="just">
                        <a:lnSpc>
                          <a:spcPct val="115000"/>
                        </a:lnSpc>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Merafong City Local</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Unqualified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None, stagnant.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895319"/>
                  </a:ext>
                </a:extLst>
              </a:tr>
              <a:tr h="576788">
                <a:tc>
                  <a:txBody>
                    <a:bodyPr/>
                    <a:lstStyle/>
                    <a:p>
                      <a:pPr marL="0" marR="0" algn="just">
                        <a:lnSpc>
                          <a:spcPct val="115000"/>
                        </a:lnSpc>
                        <a:spcBef>
                          <a:spcPts val="0"/>
                        </a:spcBef>
                        <a:spcAft>
                          <a:spcPts val="0"/>
                        </a:spcAft>
                      </a:pPr>
                      <a:r>
                        <a:rPr lang="en-US" sz="1600">
                          <a:solidFill>
                            <a:srgbClr val="000000"/>
                          </a:solidFill>
                          <a:effectLst/>
                          <a:latin typeface="Arial" panose="020B0604020202020204" pitchFamily="34" charset="0"/>
                          <a:ea typeface="Calibri" panose="020F0502020204030204" pitchFamily="34" charset="0"/>
                          <a:cs typeface="Arial" panose="020B0604020202020204" pitchFamily="34" charset="0"/>
                        </a:rPr>
                        <a:t>Rand West City Local</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Qualified</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58364" marR="58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342900" marR="0" lvl="0" indent="-342900" algn="l">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Regressed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339446"/>
                  </a:ext>
                </a:extLst>
              </a:tr>
            </a:tbl>
          </a:graphicData>
        </a:graphic>
      </p:graphicFrame>
      <p:sp>
        <p:nvSpPr>
          <p:cNvPr id="3" name="Slide Number Placeholder 2">
            <a:extLst>
              <a:ext uri="{FF2B5EF4-FFF2-40B4-BE49-F238E27FC236}">
                <a16:creationId xmlns:a16="http://schemas.microsoft.com/office/drawing/2014/main" id="{578BEA8A-9B10-429F-8756-3AA59B516CCF}"/>
              </a:ext>
            </a:extLst>
          </p:cNvPr>
          <p:cNvSpPr>
            <a:spLocks noGrp="1"/>
          </p:cNvSpPr>
          <p:nvPr>
            <p:ph type="sldNum" sz="quarter" idx="12"/>
          </p:nvPr>
        </p:nvSpPr>
        <p:spPr/>
        <p:txBody>
          <a:bodyPr/>
          <a:lstStyle/>
          <a:p>
            <a:fld id="{22F75B58-574D-2C4D-B57C-2E4EC4916D89}" type="slidenum">
              <a:rPr lang="en-US" smtClean="0"/>
              <a:t>6</a:t>
            </a:fld>
            <a:endParaRPr lang="en-US"/>
          </a:p>
        </p:txBody>
      </p:sp>
    </p:spTree>
    <p:extLst>
      <p:ext uri="{BB962C8B-B14F-4D97-AF65-F5344CB8AC3E}">
        <p14:creationId xmlns:p14="http://schemas.microsoft.com/office/powerpoint/2010/main" val="2140345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CC97676-8F5F-4E69-8D37-BCC0600FB715}"/>
              </a:ext>
            </a:extLst>
          </p:cNvPr>
          <p:cNvGraphicFramePr/>
          <p:nvPr>
            <p:extLst>
              <p:ext uri="{D42A27DB-BD31-4B8C-83A1-F6EECF244321}">
                <p14:modId xmlns:p14="http://schemas.microsoft.com/office/powerpoint/2010/main" val="2806408503"/>
              </p:ext>
            </p:extLst>
          </p:nvPr>
        </p:nvGraphicFramePr>
        <p:xfrm>
          <a:off x="2316164" y="2213812"/>
          <a:ext cx="8169275" cy="3043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1AA268C-F5D1-48D2-B040-B04FEBF9A758}"/>
              </a:ext>
            </a:extLst>
          </p:cNvPr>
          <p:cNvSpPr>
            <a:spLocks noGrp="1"/>
          </p:cNvSpPr>
          <p:nvPr>
            <p:ph type="sldNum" sz="quarter" idx="12"/>
          </p:nvPr>
        </p:nvSpPr>
        <p:spPr/>
        <p:txBody>
          <a:bodyPr/>
          <a:lstStyle/>
          <a:p>
            <a:fld id="{22F75B58-574D-2C4D-B57C-2E4EC4916D89}" type="slidenum">
              <a:rPr lang="en-US" smtClean="0"/>
              <a:t>7</a:t>
            </a:fld>
            <a:endParaRPr lang="en-US"/>
          </a:p>
        </p:txBody>
      </p:sp>
    </p:spTree>
    <p:extLst>
      <p:ext uri="{BB962C8B-B14F-4D97-AF65-F5344CB8AC3E}">
        <p14:creationId xmlns:p14="http://schemas.microsoft.com/office/powerpoint/2010/main" val="250050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400" b="1" dirty="0">
                <a:solidFill>
                  <a:schemeClr val="bg1"/>
                </a:solidFill>
                <a:latin typeface="Arial" panose="020B0604020202020204" pitchFamily="34" charset="0"/>
                <a:cs typeface="Arial" panose="020B0604020202020204" pitchFamily="34" charset="0"/>
              </a:rPr>
              <a:t>CITY OF JOHANNESBURG METROPOLITAN MUNICIPALITY</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39891769"/>
              </p:ext>
            </p:extLst>
          </p:nvPr>
        </p:nvGraphicFramePr>
        <p:xfrm>
          <a:off x="1358537" y="1733628"/>
          <a:ext cx="10528662" cy="4585630"/>
        </p:xfrm>
        <a:graphic>
          <a:graphicData uri="http://schemas.openxmlformats.org/drawingml/2006/table">
            <a:tbl>
              <a:tblPr/>
              <a:tblGrid>
                <a:gridCol w="2594485">
                  <a:extLst>
                    <a:ext uri="{9D8B030D-6E8A-4147-A177-3AD203B41FA5}">
                      <a16:colId xmlns:a16="http://schemas.microsoft.com/office/drawing/2014/main" val="3905499081"/>
                    </a:ext>
                  </a:extLst>
                </a:gridCol>
                <a:gridCol w="3283801">
                  <a:extLst>
                    <a:ext uri="{9D8B030D-6E8A-4147-A177-3AD203B41FA5}">
                      <a16:colId xmlns:a16="http://schemas.microsoft.com/office/drawing/2014/main" val="1988316599"/>
                    </a:ext>
                  </a:extLst>
                </a:gridCol>
                <a:gridCol w="2821577">
                  <a:extLst>
                    <a:ext uri="{9D8B030D-6E8A-4147-A177-3AD203B41FA5}">
                      <a16:colId xmlns:a16="http://schemas.microsoft.com/office/drawing/2014/main" val="2687594354"/>
                    </a:ext>
                  </a:extLst>
                </a:gridCol>
                <a:gridCol w="1828799">
                  <a:extLst>
                    <a:ext uri="{9D8B030D-6E8A-4147-A177-3AD203B41FA5}">
                      <a16:colId xmlns:a16="http://schemas.microsoft.com/office/drawing/2014/main" val="4167870319"/>
                    </a:ext>
                  </a:extLst>
                </a:gridCol>
              </a:tblGrid>
              <a:tr h="341564">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a:solidFill>
                            <a:srgbClr val="000000"/>
                          </a:solidFill>
                          <a:effectLst/>
                          <a:latin typeface="Arial" panose="020B0604020202020204" pitchFamily="34" charset="0"/>
                        </a:rPr>
                        <a:t>Recommendation </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p>
                      <a:pPr algn="ctr" fontAlgn="ctr"/>
                      <a:endParaRPr lang="en-US" sz="1400" b="1"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1062570">
                <a:tc>
                  <a:txBody>
                    <a:bodyPr/>
                    <a:lstStyle/>
                    <a:p>
                      <a:pPr algn="l" fontAlgn="t"/>
                      <a:r>
                        <a:rPr lang="en-US" sz="1600" b="1" i="0" u="none" strike="noStrike" dirty="0">
                          <a:solidFill>
                            <a:srgbClr val="000000"/>
                          </a:solidFill>
                          <a:effectLst/>
                          <a:latin typeface="Arial" panose="020B0604020202020204" pitchFamily="34" charset="0"/>
                        </a:rPr>
                        <a:t>Expenditure and procurement related limitations:</a:t>
                      </a:r>
                    </a:p>
                    <a:p>
                      <a:pPr algn="l" fontAlgn="t"/>
                      <a:endParaRPr lang="en-US" sz="1600" b="1"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No supporting documentation was provided regarding the details of who had verified that goods and services were delivered. </a:t>
                      </a:r>
                    </a:p>
                    <a:p>
                      <a:pPr algn="l" fontAlgn="t"/>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We could therefore not confirm if the goods were actually received. The spending relates to the entity’s own funding. Amount of R 3, 4 million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We recommend that management implement controls to ensure that the supporting documentation needed for audit purposes is obtained, filed and secured in a manner that enables the municipality to support any transaction entered into. </a:t>
                      </a:r>
                    </a:p>
                    <a:p>
                      <a:pPr algn="l" fontAlgn="t"/>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All procurement processes and transactions undertaken by the municipality need to be appropriately supported with valid,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accurate and complete records, and all transactions must be supported by a paper or electronic trail.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Management will improve record keeping to prevent the reoccurrence of the finding in future.</a:t>
                      </a:r>
                    </a:p>
                    <a:p>
                      <a:pPr algn="l" fontAlgn="t"/>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The goods that were delivered can be physically verified, however AG did not request physical verification. </a:t>
                      </a:r>
                    </a:p>
                    <a:p>
                      <a:pPr algn="l" fontAlgn="t"/>
                      <a:endParaRPr lang="en-US" sz="16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CoGTA will monitor the implementation of the action by the municipality and the recommendations of AGSA.</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46423"/>
                  </a:ext>
                </a:extLst>
              </a:tr>
            </a:tbl>
          </a:graphicData>
        </a:graphic>
      </p:graphicFrame>
      <p:sp>
        <p:nvSpPr>
          <p:cNvPr id="3" name="Slide Number Placeholder 2">
            <a:extLst>
              <a:ext uri="{FF2B5EF4-FFF2-40B4-BE49-F238E27FC236}">
                <a16:creationId xmlns:a16="http://schemas.microsoft.com/office/drawing/2014/main" id="{4B739564-8F81-4F63-95CF-4E0180E200C1}"/>
              </a:ext>
            </a:extLst>
          </p:cNvPr>
          <p:cNvSpPr>
            <a:spLocks noGrp="1"/>
          </p:cNvSpPr>
          <p:nvPr>
            <p:ph type="sldNum" sz="quarter" idx="12"/>
          </p:nvPr>
        </p:nvSpPr>
        <p:spPr/>
        <p:txBody>
          <a:bodyPr/>
          <a:lstStyle/>
          <a:p>
            <a:fld id="{22F75B58-574D-2C4D-B57C-2E4EC4916D89}" type="slidenum">
              <a:rPr lang="en-US" smtClean="0"/>
              <a:t>8</a:t>
            </a:fld>
            <a:endParaRPr lang="en-US"/>
          </a:p>
        </p:txBody>
      </p:sp>
    </p:spTree>
    <p:extLst>
      <p:ext uri="{BB962C8B-B14F-4D97-AF65-F5344CB8AC3E}">
        <p14:creationId xmlns:p14="http://schemas.microsoft.com/office/powerpoint/2010/main" val="10352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AE3-C4E3-7648-9B5A-D724B79884AB}"/>
              </a:ext>
            </a:extLst>
          </p:cNvPr>
          <p:cNvSpPr>
            <a:spLocks noGrp="1"/>
          </p:cNvSpPr>
          <p:nvPr>
            <p:ph type="title"/>
          </p:nvPr>
        </p:nvSpPr>
        <p:spPr>
          <a:xfrm>
            <a:off x="1340284" y="1077238"/>
            <a:ext cx="10013515" cy="488515"/>
          </a:xfrm>
        </p:spPr>
        <p:txBody>
          <a:bodyPr>
            <a:normAutofit/>
          </a:bodyPr>
          <a:lstStyle/>
          <a:p>
            <a:r>
              <a:rPr lang="en-US" sz="2400" b="1" dirty="0">
                <a:solidFill>
                  <a:schemeClr val="bg1"/>
                </a:solidFill>
                <a:latin typeface="Arial" panose="020B0604020202020204" pitchFamily="34" charset="0"/>
                <a:cs typeface="Arial" panose="020B0604020202020204" pitchFamily="34" charset="0"/>
              </a:rPr>
              <a:t>CITY OF JOHANNESBURG METROPOLITAN MUNICIPALITY</a:t>
            </a:r>
          </a:p>
        </p:txBody>
      </p:sp>
      <p:sp>
        <p:nvSpPr>
          <p:cNvPr id="4" name="Content Placeholder 7">
            <a:extLst>
              <a:ext uri="{FF2B5EF4-FFF2-40B4-BE49-F238E27FC236}">
                <a16:creationId xmlns:a16="http://schemas.microsoft.com/office/drawing/2014/main" id="{DEF91338-FDA7-E24E-9EBC-A7DDC8CEA185}"/>
              </a:ext>
            </a:extLst>
          </p:cNvPr>
          <p:cNvSpPr>
            <a:spLocks noGrp="1"/>
          </p:cNvSpPr>
          <p:nvPr>
            <p:ph idx="1"/>
          </p:nvPr>
        </p:nvSpPr>
        <p:spPr>
          <a:xfrm>
            <a:off x="1340284" y="1565752"/>
            <a:ext cx="10546916" cy="5017927"/>
          </a:xfrm>
        </p:spPr>
        <p:txBody>
          <a:bodyPr>
            <a:noAutofit/>
          </a:bodyPr>
          <a:lstStyle/>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a:p>
            <a:pPr marL="457200" lvl="1" indent="0" algn="just">
              <a:lnSpc>
                <a:spcPct val="100000"/>
              </a:lnSpc>
              <a:spcBef>
                <a:spcPts val="0"/>
              </a:spcBef>
              <a:buNone/>
            </a:pPr>
            <a:endParaRPr lang="en-ZA" sz="1600" dirty="0">
              <a:latin typeface="Arial" panose="020B0604020202020204" pitchFamily="34" charset="0"/>
              <a:cs typeface="Arial" panose="020B0604020202020204" pitchFamily="34" charset="0"/>
            </a:endParaRPr>
          </a:p>
          <a:p>
            <a:pPr marL="628650" lvl="1" indent="-171450" algn="just">
              <a:lnSpc>
                <a:spcPct val="100000"/>
              </a:lnSpc>
              <a:spcBef>
                <a:spcPts val="0"/>
              </a:spcBef>
            </a:pPr>
            <a:endParaRPr lang="en-US" sz="16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22739161"/>
              </p:ext>
            </p:extLst>
          </p:nvPr>
        </p:nvGraphicFramePr>
        <p:xfrm>
          <a:off x="1358537" y="1695236"/>
          <a:ext cx="10528662" cy="4871843"/>
        </p:xfrm>
        <a:graphic>
          <a:graphicData uri="http://schemas.openxmlformats.org/drawingml/2006/table">
            <a:tbl>
              <a:tblPr/>
              <a:tblGrid>
                <a:gridCol w="1789612">
                  <a:extLst>
                    <a:ext uri="{9D8B030D-6E8A-4147-A177-3AD203B41FA5}">
                      <a16:colId xmlns:a16="http://schemas.microsoft.com/office/drawing/2014/main" val="3905499081"/>
                    </a:ext>
                  </a:extLst>
                </a:gridCol>
                <a:gridCol w="4088674">
                  <a:extLst>
                    <a:ext uri="{9D8B030D-6E8A-4147-A177-3AD203B41FA5}">
                      <a16:colId xmlns:a16="http://schemas.microsoft.com/office/drawing/2014/main" val="1988316599"/>
                    </a:ext>
                  </a:extLst>
                </a:gridCol>
                <a:gridCol w="2961062">
                  <a:extLst>
                    <a:ext uri="{9D8B030D-6E8A-4147-A177-3AD203B41FA5}">
                      <a16:colId xmlns:a16="http://schemas.microsoft.com/office/drawing/2014/main" val="2687594354"/>
                    </a:ext>
                  </a:extLst>
                </a:gridCol>
                <a:gridCol w="1689314">
                  <a:extLst>
                    <a:ext uri="{9D8B030D-6E8A-4147-A177-3AD203B41FA5}">
                      <a16:colId xmlns:a16="http://schemas.microsoft.com/office/drawing/2014/main" val="4167870319"/>
                    </a:ext>
                  </a:extLst>
                </a:gridCol>
              </a:tblGrid>
              <a:tr h="473198">
                <a:tc>
                  <a:txBody>
                    <a:bodyPr/>
                    <a:lstStyle/>
                    <a:p>
                      <a:pPr algn="ctr" fontAlgn="ctr"/>
                      <a:r>
                        <a:rPr lang="en-US" sz="1400" b="1" i="0" u="none" strike="noStrike" dirty="0">
                          <a:solidFill>
                            <a:srgbClr val="000000"/>
                          </a:solidFill>
                          <a:effectLst/>
                          <a:latin typeface="Arial" panose="020B0604020202020204" pitchFamily="34" charset="0"/>
                        </a:rPr>
                        <a:t>Finding</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a:solidFill>
                            <a:srgbClr val="000000"/>
                          </a:solidFill>
                          <a:effectLst/>
                          <a:latin typeface="Arial" panose="020B0604020202020204" pitchFamily="34" charset="0"/>
                        </a:rPr>
                        <a:t>Recommendation </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Action by the municipality</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Arial" panose="020B0604020202020204" pitchFamily="34" charset="0"/>
                        </a:rPr>
                        <a:t>CoGTA Comment</a:t>
                      </a: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9535005"/>
                  </a:ext>
                </a:extLst>
              </a:tr>
              <a:tr h="3215265">
                <a:tc>
                  <a:txBody>
                    <a:bodyPr/>
                    <a:lstStyle/>
                    <a:p>
                      <a:pPr algn="l" fontAlgn="t"/>
                      <a:r>
                        <a:rPr lang="en-US" sz="1600" b="0" i="0" u="none" strike="noStrike" dirty="0">
                          <a:solidFill>
                            <a:srgbClr val="000000"/>
                          </a:solidFill>
                          <a:effectLst/>
                          <a:latin typeface="Arial" panose="020B0604020202020204" pitchFamily="34" charset="0"/>
                        </a:rPr>
                        <a:t>Municipality not following required procurement processes for covid-19 expenditure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US" sz="1600" b="0" i="0" u="none" strike="noStrike" dirty="0">
                          <a:solidFill>
                            <a:srgbClr val="000000"/>
                          </a:solidFill>
                          <a:effectLst/>
                          <a:latin typeface="Arial" panose="020B0604020202020204" pitchFamily="34" charset="0"/>
                        </a:rPr>
                        <a:t>Municipalities should ensure that they comply with the circulars issued by the National Treasury when procuring PPE items. </a:t>
                      </a:r>
                    </a:p>
                    <a:p>
                      <a:pPr algn="l" fontAlgn="t"/>
                      <a:endParaRPr lang="en-US" sz="1600" b="0" i="0" u="none" strike="noStrike" dirty="0">
                        <a:solidFill>
                          <a:srgbClr val="000000"/>
                        </a:solidFill>
                        <a:effectLst/>
                        <a:latin typeface="Arial" panose="020B0604020202020204" pitchFamily="34" charset="0"/>
                      </a:endParaRPr>
                    </a:p>
                    <a:p>
                      <a:pPr algn="l" fontAlgn="t"/>
                      <a:r>
                        <a:rPr lang="en-US" sz="1600" b="0" i="0" u="none" strike="noStrike" dirty="0">
                          <a:solidFill>
                            <a:srgbClr val="000000"/>
                          </a:solidFill>
                          <a:effectLst/>
                          <a:latin typeface="Arial" panose="020B0604020202020204" pitchFamily="34" charset="0"/>
                        </a:rPr>
                        <a:t>This includes making the relevant adjustments to standard operating procedures and communicating with the staff involved in the deviations, based on the National Treasury circulars.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
                      </a:r>
                      <a:br>
                        <a:rPr lang="en-US" sz="1600" b="0"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Requests for quotations and tender specifications should include the specifications of PPE items as prescribed by the World Health Organization, the Department of Health and the Department of Trade, Industry and Competition. </a:t>
                      </a:r>
                    </a:p>
                    <a:p>
                      <a:pPr algn="l" fontAlgn="t"/>
                      <a:endParaRPr lang="en-US" sz="16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Arial" panose="020B0604020202020204" pitchFamily="34" charset="0"/>
                        </a:rPr>
                        <a:t>With COVID 19 emergency procurement circular having been withdrawn the CoJ and its entities are now following normal procurement in line with applicable regulations including those of World Health Organization, the Department of Health and the Department of Trade, Industry and Competition. </a:t>
                      </a:r>
                    </a:p>
                    <a:p>
                      <a:pPr algn="l" fontAlgn="t"/>
                      <a:endParaRPr lang="en-US" sz="16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Arial" panose="020B0604020202020204" pitchFamily="34" charset="0"/>
                        </a:rPr>
                        <a:t>Municipal</a:t>
                      </a:r>
                      <a:r>
                        <a:rPr lang="en-US" sz="1600" b="0" i="0" u="none" strike="noStrike" baseline="0" dirty="0">
                          <a:solidFill>
                            <a:srgbClr val="000000"/>
                          </a:solidFill>
                          <a:effectLst/>
                          <a:latin typeface="Arial" panose="020B0604020202020204" pitchFamily="34" charset="0"/>
                        </a:rPr>
                        <a:t> action does not adequately address the finding and recommendations made by the AGSA. </a:t>
                      </a:r>
                    </a:p>
                    <a:p>
                      <a:pPr algn="l" fontAlgn="t"/>
                      <a:endParaRPr lang="en-US" sz="1600" b="0" i="0" u="none" strike="noStrike" baseline="0" dirty="0">
                        <a:solidFill>
                          <a:srgbClr val="000000"/>
                        </a:solidFill>
                        <a:effectLst/>
                        <a:latin typeface="Arial" panose="020B0604020202020204" pitchFamily="34" charset="0"/>
                      </a:endParaRPr>
                    </a:p>
                    <a:p>
                      <a:pPr algn="l" fontAlgn="t"/>
                      <a:r>
                        <a:rPr lang="en-US" sz="1600" b="0" i="0" u="none" strike="noStrike" baseline="0" dirty="0">
                          <a:solidFill>
                            <a:srgbClr val="000000"/>
                          </a:solidFill>
                          <a:effectLst/>
                          <a:latin typeface="Arial" panose="020B0604020202020204" pitchFamily="34" charset="0"/>
                        </a:rPr>
                        <a:t>CoGTA will recommend that MPAC reviews the action of the municipality.</a:t>
                      </a:r>
                      <a:endParaRPr lang="en-US" sz="1600" b="0" i="0" u="none" strike="noStrike" dirty="0">
                        <a:solidFill>
                          <a:srgbClr val="000000"/>
                        </a:solidFill>
                        <a:effectLst/>
                        <a:latin typeface="Arial" panose="020B0604020202020204" pitchFamily="34" charset="0"/>
                      </a:endParaRPr>
                    </a:p>
                  </a:txBody>
                  <a:tcPr marL="4105" marR="4105" marT="41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887263"/>
                  </a:ext>
                </a:extLst>
              </a:tr>
            </a:tbl>
          </a:graphicData>
        </a:graphic>
      </p:graphicFrame>
      <p:sp>
        <p:nvSpPr>
          <p:cNvPr id="3" name="Slide Number Placeholder 2">
            <a:extLst>
              <a:ext uri="{FF2B5EF4-FFF2-40B4-BE49-F238E27FC236}">
                <a16:creationId xmlns:a16="http://schemas.microsoft.com/office/drawing/2014/main" id="{B035D1B7-5503-4B9E-945D-8B24A1571D15}"/>
              </a:ext>
            </a:extLst>
          </p:cNvPr>
          <p:cNvSpPr>
            <a:spLocks noGrp="1"/>
          </p:cNvSpPr>
          <p:nvPr>
            <p:ph type="sldNum" sz="quarter" idx="12"/>
          </p:nvPr>
        </p:nvSpPr>
        <p:spPr/>
        <p:txBody>
          <a:bodyPr/>
          <a:lstStyle/>
          <a:p>
            <a:fld id="{22F75B58-574D-2C4D-B57C-2E4EC4916D89}" type="slidenum">
              <a:rPr lang="en-US" smtClean="0"/>
              <a:t>9</a:t>
            </a:fld>
            <a:endParaRPr lang="en-US"/>
          </a:p>
        </p:txBody>
      </p:sp>
    </p:spTree>
    <p:extLst>
      <p:ext uri="{BB962C8B-B14F-4D97-AF65-F5344CB8AC3E}">
        <p14:creationId xmlns:p14="http://schemas.microsoft.com/office/powerpoint/2010/main" val="4127213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presentation template for Executive Council meeting" id="{A0E43C66-CDEA-4C38-BD2E-FB3809B4EE52}" vid="{BBEB7A15-C2DC-4262-A4C6-4DE4A11747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GRAP 17 Support</Template>
  <TotalTime>647</TotalTime>
  <Words>4491</Words>
  <Application>Microsoft Office PowerPoint</Application>
  <PresentationFormat>Widescreen</PresentationFormat>
  <Paragraphs>597</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Calibri Light</vt:lpstr>
      <vt:lpstr>Exo</vt:lpstr>
      <vt:lpstr>Times New Roman</vt:lpstr>
      <vt:lpstr>Verdana</vt:lpstr>
      <vt:lpstr>Wingdings</vt:lpstr>
      <vt:lpstr>Office Theme</vt:lpstr>
      <vt:lpstr>DEPARTMENT OF URBAN PLANNING, COOPERATIVE GOVERNANCE AND TRADITIONAL AFFAIRS</vt:lpstr>
      <vt:lpstr>TABLE OF CONTENT</vt:lpstr>
      <vt:lpstr>INTRODUCTION AND PURPOSE</vt:lpstr>
      <vt:lpstr>BACKGROUND</vt:lpstr>
      <vt:lpstr>OVERALL AUDIT OUTCOMES</vt:lpstr>
      <vt:lpstr>OVERALL AUDIT OUTCOMES</vt:lpstr>
      <vt:lpstr>PowerPoint Presentation</vt:lpstr>
      <vt:lpstr>CITY OF JOHANNESBURG METROPOLITAN MUNICIPALITY</vt:lpstr>
      <vt:lpstr>CITY OF JOHANNESBURG METROPOLITAN MUNICIPALITY</vt:lpstr>
      <vt:lpstr>CITY OF JOHANNESBURG METROPOLITAN MUNICIPALITY</vt:lpstr>
      <vt:lpstr>CITY OF JOHANNESBURG METROPOLITAN MUNICIPALITY</vt:lpstr>
      <vt:lpstr>CITY OF TSHWANE METROPOLITAN MUNICIPALITY</vt:lpstr>
      <vt:lpstr>CITY OF TSHWANE METROPOLITAN MUNICIPALITY</vt:lpstr>
      <vt:lpstr>CITY OF TSHWANE METROPOLITAN MUNICIPALITY</vt:lpstr>
      <vt:lpstr>CITY OF TSHWANE METROPOLITAN MUNICIPALITY</vt:lpstr>
      <vt:lpstr>CITY OF TSHWANE METROPOLITAN MUNICIPALITY</vt:lpstr>
      <vt:lpstr>CITY OF EKURHULENI METROPOLITAN MUNICIPALITY</vt:lpstr>
      <vt:lpstr>SEDIBENG DISTRICT MUNICIPALITY</vt:lpstr>
      <vt:lpstr>SEDIBENG DISTRICT MUNICIPALITY </vt:lpstr>
      <vt:lpstr>EMFULENI LOCAL MUNICIPALITY</vt:lpstr>
      <vt:lpstr>EMFULENI LOCAL MUNICIPALITY</vt:lpstr>
      <vt:lpstr>EMFULENI LOCAL MUNICIPALITY</vt:lpstr>
      <vt:lpstr>RAND WEST CITY LOCAL MUNICIPALITY</vt:lpstr>
      <vt:lpstr>PowerPoint Presentation</vt:lpstr>
      <vt:lpstr>SUPPORT PROVIDED</vt:lpstr>
      <vt:lpstr>SUPPORT PROVIDED</vt:lpstr>
      <vt:lpstr>SUPPORT PROVIDED</vt:lpstr>
      <vt:lpstr>RECOMMENDATIONS</vt:lpstr>
      <vt:lpstr>RECOMMENDATIONS</vt:lpstr>
      <vt:lpstr>RECOMMENDATIONS</vt:lpstr>
      <vt:lpstr>PowerPoint Presentation</vt:lpstr>
      <vt:lpstr>LEGISLATIONS THAT GOVERNS GPT </vt:lpstr>
      <vt:lpstr>PowerPoint Presentation</vt:lpstr>
      <vt:lpstr>PowerPoint Presentation</vt:lpstr>
      <vt:lpstr>ISSUED SCM LEGISLATIVE PRESCRIPTS AND CIRCULARS RELATED TOCOVID-19 </vt:lpstr>
      <vt:lpstr>SCM LEGISLATIVE PRESCRIPTS AND CIRCULARS RELATED TO COVID-19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MANAGEMENT SUPPORT</dc:title>
  <dc:creator>Busakwe, Thozama (COGTA)</dc:creator>
  <cp:lastModifiedBy>Shereen Cassiem</cp:lastModifiedBy>
  <cp:revision>87</cp:revision>
  <cp:lastPrinted>2021-08-17T15:49:51Z</cp:lastPrinted>
  <dcterms:created xsi:type="dcterms:W3CDTF">2021-05-30T20:34:42Z</dcterms:created>
  <dcterms:modified xsi:type="dcterms:W3CDTF">2021-08-17T19:35:08Z</dcterms:modified>
</cp:coreProperties>
</file>