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7" r:id="rId3"/>
  </p:sldMasterIdLst>
  <p:notesMasterIdLst>
    <p:notesMasterId r:id="rId48"/>
  </p:notesMasterIdLst>
  <p:handoutMasterIdLst>
    <p:handoutMasterId r:id="rId49"/>
  </p:handoutMasterIdLst>
  <p:sldIdLst>
    <p:sldId id="291" r:id="rId4"/>
    <p:sldId id="370" r:id="rId5"/>
    <p:sldId id="323" r:id="rId6"/>
    <p:sldId id="378" r:id="rId7"/>
    <p:sldId id="377" r:id="rId8"/>
    <p:sldId id="414" r:id="rId9"/>
    <p:sldId id="434" r:id="rId10"/>
    <p:sldId id="413" r:id="rId11"/>
    <p:sldId id="435" r:id="rId12"/>
    <p:sldId id="411" r:id="rId13"/>
    <p:sldId id="407" r:id="rId14"/>
    <p:sldId id="408" r:id="rId15"/>
    <p:sldId id="409" r:id="rId16"/>
    <p:sldId id="436" r:id="rId17"/>
    <p:sldId id="417" r:id="rId18"/>
    <p:sldId id="432" r:id="rId19"/>
    <p:sldId id="433" r:id="rId20"/>
    <p:sldId id="421" r:id="rId21"/>
    <p:sldId id="441" r:id="rId22"/>
    <p:sldId id="452" r:id="rId23"/>
    <p:sldId id="443" r:id="rId24"/>
    <p:sldId id="444" r:id="rId25"/>
    <p:sldId id="445" r:id="rId26"/>
    <p:sldId id="446" r:id="rId27"/>
    <p:sldId id="447" r:id="rId28"/>
    <p:sldId id="448" r:id="rId29"/>
    <p:sldId id="449" r:id="rId30"/>
    <p:sldId id="450" r:id="rId31"/>
    <p:sldId id="438" r:id="rId32"/>
    <p:sldId id="439" r:id="rId33"/>
    <p:sldId id="440" r:id="rId34"/>
    <p:sldId id="420" r:id="rId35"/>
    <p:sldId id="425" r:id="rId36"/>
    <p:sldId id="426" r:id="rId37"/>
    <p:sldId id="427" r:id="rId38"/>
    <p:sldId id="428" r:id="rId39"/>
    <p:sldId id="429" r:id="rId40"/>
    <p:sldId id="430" r:id="rId41"/>
    <p:sldId id="431" r:id="rId42"/>
    <p:sldId id="437" r:id="rId43"/>
    <p:sldId id="453" r:id="rId44"/>
    <p:sldId id="451" r:id="rId45"/>
    <p:sldId id="454" r:id="rId46"/>
    <p:sldId id="296" r:id="rId4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A6A6A6"/>
    <a:srgbClr val="4A90D0"/>
    <a:srgbClr val="4F79CA"/>
    <a:srgbClr val="2F4B81"/>
    <a:srgbClr val="009900"/>
    <a:srgbClr val="B0B5B0"/>
    <a:srgbClr val="0579CC"/>
    <a:srgbClr val="014929"/>
    <a:srgbClr val="056F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5405" autoAdjust="0"/>
  </p:normalViewPr>
  <p:slideViewPr>
    <p:cSldViewPr snapToGrid="0">
      <p:cViewPr varScale="1">
        <p:scale>
          <a:sx n="81" d="100"/>
          <a:sy n="81" d="100"/>
        </p:scale>
        <p:origin x="1068"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Sheet1!$A$2</c:f>
              <c:strCache>
                <c:ptCount val="1"/>
                <c:pt idx="0">
                  <c:v>Achieved</c:v>
                </c:pt>
              </c:strCache>
            </c:strRef>
          </c:tx>
          <c:spPr>
            <a:solidFill>
              <a:srgbClr val="006600"/>
            </a:solidFill>
            <a:ln>
              <a:noFill/>
            </a:ln>
            <a:effectLst/>
            <a:sp3d/>
          </c:spPr>
          <c:invertIfNegative val="0"/>
          <c:cat>
            <c:strRef>
              <c:f>Sheet1!$B$1:$E$1</c:f>
              <c:strCache>
                <c:ptCount val="4"/>
                <c:pt idx="0">
                  <c:v>Q1</c:v>
                </c:pt>
                <c:pt idx="1">
                  <c:v>Q2</c:v>
                </c:pt>
                <c:pt idx="2">
                  <c:v>Q3</c:v>
                </c:pt>
                <c:pt idx="3">
                  <c:v>Q4</c:v>
                </c:pt>
              </c:strCache>
            </c:strRef>
          </c:cat>
          <c:val>
            <c:numRef>
              <c:f>Sheet1!$B$2:$E$2</c:f>
              <c:numCache>
                <c:formatCode>General</c:formatCode>
                <c:ptCount val="4"/>
                <c:pt idx="0">
                  <c:v>11</c:v>
                </c:pt>
                <c:pt idx="1">
                  <c:v>7</c:v>
                </c:pt>
                <c:pt idx="2">
                  <c:v>8</c:v>
                </c:pt>
                <c:pt idx="3">
                  <c:v>24</c:v>
                </c:pt>
              </c:numCache>
            </c:numRef>
          </c:val>
          <c:extLst>
            <c:ext xmlns:c16="http://schemas.microsoft.com/office/drawing/2014/chart" uri="{C3380CC4-5D6E-409C-BE32-E72D297353CC}">
              <c16:uniqueId val="{00000000-0025-415D-8EF4-77B844D403C6}"/>
            </c:ext>
          </c:extLst>
        </c:ser>
        <c:ser>
          <c:idx val="1"/>
          <c:order val="1"/>
          <c:tx>
            <c:strRef>
              <c:f>Sheet1!$A$3</c:f>
              <c:strCache>
                <c:ptCount val="1"/>
                <c:pt idx="0">
                  <c:v>Not Achieved</c:v>
                </c:pt>
              </c:strCache>
            </c:strRef>
          </c:tx>
          <c:spPr>
            <a:solidFill>
              <a:srgbClr val="C00000"/>
            </a:solidFill>
            <a:ln>
              <a:noFill/>
            </a:ln>
            <a:effectLst/>
            <a:sp3d/>
          </c:spPr>
          <c:invertIfNegative val="0"/>
          <c:cat>
            <c:strRef>
              <c:f>Sheet1!$B$1:$E$1</c:f>
              <c:strCache>
                <c:ptCount val="4"/>
                <c:pt idx="0">
                  <c:v>Q1</c:v>
                </c:pt>
                <c:pt idx="1">
                  <c:v>Q2</c:v>
                </c:pt>
                <c:pt idx="2">
                  <c:v>Q3</c:v>
                </c:pt>
                <c:pt idx="3">
                  <c:v>Q4</c:v>
                </c:pt>
              </c:strCache>
            </c:strRef>
          </c:cat>
          <c:val>
            <c:numRef>
              <c:f>Sheet1!$B$3:$E$3</c:f>
              <c:numCache>
                <c:formatCode>General</c:formatCode>
                <c:ptCount val="4"/>
                <c:pt idx="0">
                  <c:v>4</c:v>
                </c:pt>
                <c:pt idx="1">
                  <c:v>7</c:v>
                </c:pt>
                <c:pt idx="2">
                  <c:v>5</c:v>
                </c:pt>
                <c:pt idx="3">
                  <c:v>13</c:v>
                </c:pt>
              </c:numCache>
            </c:numRef>
          </c:val>
          <c:extLst>
            <c:ext xmlns:c16="http://schemas.microsoft.com/office/drawing/2014/chart" uri="{C3380CC4-5D6E-409C-BE32-E72D297353CC}">
              <c16:uniqueId val="{00000001-0025-415D-8EF4-77B844D403C6}"/>
            </c:ext>
          </c:extLst>
        </c:ser>
        <c:ser>
          <c:idx val="2"/>
          <c:order val="2"/>
          <c:tx>
            <c:strRef>
              <c:f>Sheet1!$A$4</c:f>
              <c:strCache>
                <c:ptCount val="1"/>
                <c:pt idx="0">
                  <c:v>Total per Q</c:v>
                </c:pt>
              </c:strCache>
            </c:strRef>
          </c:tx>
          <c:spPr>
            <a:gradFill>
              <a:gsLst>
                <a:gs pos="100000">
                  <a:schemeClr val="accent3">
                    <a:alpha val="0"/>
                  </a:schemeClr>
                </a:gs>
                <a:gs pos="50000">
                  <a:schemeClr val="accent3"/>
                </a:gs>
              </a:gsLst>
              <a:lin ang="5400000" scaled="0"/>
            </a:gradFill>
            <a:ln>
              <a:noFill/>
            </a:ln>
            <a:effectLst/>
            <a:sp3d/>
          </c:spPr>
          <c:invertIfNegative val="0"/>
          <c:cat>
            <c:strRef>
              <c:f>Sheet1!$B$1:$E$1</c:f>
              <c:strCache>
                <c:ptCount val="4"/>
                <c:pt idx="0">
                  <c:v>Q1</c:v>
                </c:pt>
                <c:pt idx="1">
                  <c:v>Q2</c:v>
                </c:pt>
                <c:pt idx="2">
                  <c:v>Q3</c:v>
                </c:pt>
                <c:pt idx="3">
                  <c:v>Q4</c:v>
                </c:pt>
              </c:strCache>
            </c:strRef>
          </c:cat>
          <c:val>
            <c:numRef>
              <c:f>Sheet1!$B$4:$E$4</c:f>
              <c:numCache>
                <c:formatCode>General</c:formatCode>
                <c:ptCount val="4"/>
                <c:pt idx="0">
                  <c:v>15</c:v>
                </c:pt>
                <c:pt idx="1">
                  <c:v>14</c:v>
                </c:pt>
                <c:pt idx="2">
                  <c:v>13</c:v>
                </c:pt>
                <c:pt idx="3">
                  <c:v>37</c:v>
                </c:pt>
              </c:numCache>
            </c:numRef>
          </c:val>
          <c:extLst>
            <c:ext xmlns:c16="http://schemas.microsoft.com/office/drawing/2014/chart" uri="{C3380CC4-5D6E-409C-BE32-E72D297353CC}">
              <c16:uniqueId val="{00000002-0025-415D-8EF4-77B844D403C6}"/>
            </c:ext>
          </c:extLst>
        </c:ser>
        <c:dLbls>
          <c:showLegendKey val="0"/>
          <c:showVal val="0"/>
          <c:showCatName val="0"/>
          <c:showSerName val="0"/>
          <c:showPercent val="0"/>
          <c:showBubbleSize val="0"/>
        </c:dLbls>
        <c:gapWidth val="75"/>
        <c:shape val="box"/>
        <c:axId val="182228928"/>
        <c:axId val="182229488"/>
        <c:axId val="0"/>
      </c:bar3DChart>
      <c:catAx>
        <c:axId val="1822289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2229488"/>
        <c:crosses val="autoZero"/>
        <c:auto val="1"/>
        <c:lblAlgn val="ctr"/>
        <c:lblOffset val="100"/>
        <c:noMultiLvlLbl val="0"/>
      </c:catAx>
      <c:valAx>
        <c:axId val="182229488"/>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2228928"/>
        <c:crosses val="autoZero"/>
        <c:crossBetween val="between"/>
      </c:valAx>
      <c:spPr>
        <a:noFill/>
        <a:ln>
          <a:noFill/>
        </a:ln>
        <a:effectLst/>
      </c:spPr>
    </c:plotArea>
    <c:legend>
      <c:legendPos val="b"/>
      <c:layout>
        <c:manualLayout>
          <c:xMode val="edge"/>
          <c:yMode val="edge"/>
          <c:x val="0.28330323361542797"/>
          <c:y val="5.5690350949996949E-2"/>
          <c:w val="0.39199141142238858"/>
          <c:h val="8.139672179410285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Sheet1!$A$2</c:f>
              <c:strCache>
                <c:ptCount val="1"/>
                <c:pt idx="0">
                  <c:v>Achieved</c:v>
                </c:pt>
              </c:strCache>
            </c:strRef>
          </c:tx>
          <c:spPr>
            <a:solidFill>
              <a:srgbClr val="006600"/>
            </a:solidFill>
            <a:ln>
              <a:noFill/>
            </a:ln>
            <a:effectLst/>
            <a:sp3d/>
          </c:spPr>
          <c:invertIfNegative val="0"/>
          <c:cat>
            <c:strRef>
              <c:f>Sheet1!$B$1:$F$1</c:f>
              <c:strCache>
                <c:ptCount val="5"/>
                <c:pt idx="0">
                  <c:v>FY2016/17</c:v>
                </c:pt>
                <c:pt idx="1">
                  <c:v>FY2017/18</c:v>
                </c:pt>
                <c:pt idx="2">
                  <c:v>FY2018/19</c:v>
                </c:pt>
                <c:pt idx="3">
                  <c:v>FY2019/20</c:v>
                </c:pt>
                <c:pt idx="4">
                  <c:v>FY2020/21</c:v>
                </c:pt>
              </c:strCache>
            </c:strRef>
          </c:cat>
          <c:val>
            <c:numRef>
              <c:f>Sheet1!$B$2:$F$2</c:f>
              <c:numCache>
                <c:formatCode>General</c:formatCode>
                <c:ptCount val="5"/>
                <c:pt idx="0">
                  <c:v>62</c:v>
                </c:pt>
                <c:pt idx="1">
                  <c:v>64</c:v>
                </c:pt>
                <c:pt idx="2">
                  <c:v>67</c:v>
                </c:pt>
                <c:pt idx="3">
                  <c:v>57</c:v>
                </c:pt>
                <c:pt idx="4">
                  <c:v>25</c:v>
                </c:pt>
              </c:numCache>
            </c:numRef>
          </c:val>
          <c:extLst>
            <c:ext xmlns:c16="http://schemas.microsoft.com/office/drawing/2014/chart" uri="{C3380CC4-5D6E-409C-BE32-E72D297353CC}">
              <c16:uniqueId val="{00000000-6F6A-4514-9016-BB3D870D0AAF}"/>
            </c:ext>
          </c:extLst>
        </c:ser>
        <c:ser>
          <c:idx val="1"/>
          <c:order val="1"/>
          <c:tx>
            <c:strRef>
              <c:f>Sheet1!$A$3</c:f>
              <c:strCache>
                <c:ptCount val="1"/>
                <c:pt idx="0">
                  <c:v>Not Achieved</c:v>
                </c:pt>
              </c:strCache>
            </c:strRef>
          </c:tx>
          <c:spPr>
            <a:solidFill>
              <a:srgbClr val="C00000"/>
            </a:solidFill>
            <a:ln>
              <a:noFill/>
            </a:ln>
            <a:effectLst/>
            <a:sp3d/>
          </c:spPr>
          <c:invertIfNegative val="0"/>
          <c:cat>
            <c:strRef>
              <c:f>Sheet1!$B$1:$F$1</c:f>
              <c:strCache>
                <c:ptCount val="5"/>
                <c:pt idx="0">
                  <c:v>FY2016/17</c:v>
                </c:pt>
                <c:pt idx="1">
                  <c:v>FY2017/18</c:v>
                </c:pt>
                <c:pt idx="2">
                  <c:v>FY2018/19</c:v>
                </c:pt>
                <c:pt idx="3">
                  <c:v>FY2019/20</c:v>
                </c:pt>
                <c:pt idx="4">
                  <c:v>FY2020/21</c:v>
                </c:pt>
              </c:strCache>
            </c:strRef>
          </c:cat>
          <c:val>
            <c:numRef>
              <c:f>Sheet1!$B$3:$F$3</c:f>
              <c:numCache>
                <c:formatCode>General</c:formatCode>
                <c:ptCount val="5"/>
                <c:pt idx="0">
                  <c:v>33</c:v>
                </c:pt>
                <c:pt idx="1">
                  <c:v>36</c:v>
                </c:pt>
                <c:pt idx="2">
                  <c:v>30</c:v>
                </c:pt>
                <c:pt idx="3">
                  <c:v>21</c:v>
                </c:pt>
                <c:pt idx="4">
                  <c:v>13</c:v>
                </c:pt>
              </c:numCache>
            </c:numRef>
          </c:val>
          <c:extLst>
            <c:ext xmlns:c16="http://schemas.microsoft.com/office/drawing/2014/chart" uri="{C3380CC4-5D6E-409C-BE32-E72D297353CC}">
              <c16:uniqueId val="{00000001-6F6A-4514-9016-BB3D870D0AAF}"/>
            </c:ext>
          </c:extLst>
        </c:ser>
        <c:ser>
          <c:idx val="2"/>
          <c:order val="2"/>
          <c:tx>
            <c:strRef>
              <c:f>Sheet1!$A$4</c:f>
              <c:strCache>
                <c:ptCount val="1"/>
                <c:pt idx="0">
                  <c:v>Total per Annum</c:v>
                </c:pt>
              </c:strCache>
            </c:strRef>
          </c:tx>
          <c:spPr>
            <a:gradFill>
              <a:gsLst>
                <a:gs pos="100000">
                  <a:schemeClr val="accent3">
                    <a:alpha val="0"/>
                  </a:schemeClr>
                </a:gs>
                <a:gs pos="50000">
                  <a:schemeClr val="accent3"/>
                </a:gs>
              </a:gsLst>
              <a:lin ang="5400000" scaled="0"/>
            </a:gradFill>
            <a:ln>
              <a:noFill/>
            </a:ln>
            <a:effectLst/>
            <a:sp3d/>
          </c:spPr>
          <c:invertIfNegative val="0"/>
          <c:cat>
            <c:strRef>
              <c:f>Sheet1!$B$1:$F$1</c:f>
              <c:strCache>
                <c:ptCount val="5"/>
                <c:pt idx="0">
                  <c:v>FY2016/17</c:v>
                </c:pt>
                <c:pt idx="1">
                  <c:v>FY2017/18</c:v>
                </c:pt>
                <c:pt idx="2">
                  <c:v>FY2018/19</c:v>
                </c:pt>
                <c:pt idx="3">
                  <c:v>FY2019/20</c:v>
                </c:pt>
                <c:pt idx="4">
                  <c:v>FY2020/21</c:v>
                </c:pt>
              </c:strCache>
            </c:strRef>
          </c:cat>
          <c:val>
            <c:numRef>
              <c:f>Sheet1!$B$4:$F$4</c:f>
              <c:numCache>
                <c:formatCode>General</c:formatCode>
                <c:ptCount val="5"/>
                <c:pt idx="0">
                  <c:v>95</c:v>
                </c:pt>
                <c:pt idx="1">
                  <c:v>100</c:v>
                </c:pt>
                <c:pt idx="2">
                  <c:v>97</c:v>
                </c:pt>
                <c:pt idx="3">
                  <c:v>78</c:v>
                </c:pt>
                <c:pt idx="4">
                  <c:v>38</c:v>
                </c:pt>
              </c:numCache>
            </c:numRef>
          </c:val>
          <c:extLst>
            <c:ext xmlns:c16="http://schemas.microsoft.com/office/drawing/2014/chart" uri="{C3380CC4-5D6E-409C-BE32-E72D297353CC}">
              <c16:uniqueId val="{00000002-6F6A-4514-9016-BB3D870D0AAF}"/>
            </c:ext>
          </c:extLst>
        </c:ser>
        <c:dLbls>
          <c:showLegendKey val="0"/>
          <c:showVal val="0"/>
          <c:showCatName val="0"/>
          <c:showSerName val="0"/>
          <c:showPercent val="0"/>
          <c:showBubbleSize val="0"/>
        </c:dLbls>
        <c:gapWidth val="75"/>
        <c:shape val="box"/>
        <c:axId val="290343280"/>
        <c:axId val="290343840"/>
        <c:axId val="0"/>
      </c:bar3DChart>
      <c:catAx>
        <c:axId val="2903432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90343840"/>
        <c:crosses val="autoZero"/>
        <c:auto val="1"/>
        <c:lblAlgn val="ctr"/>
        <c:lblOffset val="100"/>
        <c:noMultiLvlLbl val="0"/>
      </c:catAx>
      <c:valAx>
        <c:axId val="290343840"/>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0343280"/>
        <c:crosses val="autoZero"/>
        <c:crossBetween val="between"/>
      </c:valAx>
      <c:spPr>
        <a:noFill/>
        <a:ln>
          <a:noFill/>
        </a:ln>
        <a:effectLst/>
      </c:spPr>
    </c:plotArea>
    <c:legend>
      <c:legendPos val="b"/>
      <c:layout>
        <c:manualLayout>
          <c:xMode val="edge"/>
          <c:yMode val="edge"/>
          <c:x val="0.26847946634237474"/>
          <c:y val="2.9393962606283513E-3"/>
          <c:w val="0.55769412343712799"/>
          <c:h val="8.139672179410285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Sheet1!$A$2</c:f>
              <c:strCache>
                <c:ptCount val="1"/>
                <c:pt idx="0">
                  <c:v>Achieved</c:v>
                </c:pt>
              </c:strCache>
            </c:strRef>
          </c:tx>
          <c:spPr>
            <a:solidFill>
              <a:srgbClr val="006600"/>
            </a:solidFill>
            <a:ln>
              <a:noFill/>
            </a:ln>
            <a:effectLst/>
            <a:sp3d/>
          </c:spPr>
          <c:invertIfNegative val="0"/>
          <c:cat>
            <c:strRef>
              <c:f>Sheet1!$B$1:$E$1</c:f>
              <c:strCache>
                <c:ptCount val="4"/>
                <c:pt idx="0">
                  <c:v>Q1</c:v>
                </c:pt>
                <c:pt idx="1">
                  <c:v>Q2</c:v>
                </c:pt>
                <c:pt idx="2">
                  <c:v>Q3</c:v>
                </c:pt>
                <c:pt idx="3">
                  <c:v>Q4</c:v>
                </c:pt>
              </c:strCache>
            </c:strRef>
          </c:cat>
          <c:val>
            <c:numRef>
              <c:f>Sheet1!$B$2:$E$2</c:f>
              <c:numCache>
                <c:formatCode>General</c:formatCode>
                <c:ptCount val="4"/>
                <c:pt idx="0">
                  <c:v>7</c:v>
                </c:pt>
              </c:numCache>
            </c:numRef>
          </c:val>
          <c:extLst>
            <c:ext xmlns:c16="http://schemas.microsoft.com/office/drawing/2014/chart" uri="{C3380CC4-5D6E-409C-BE32-E72D297353CC}">
              <c16:uniqueId val="{00000000-0025-415D-8EF4-77B844D403C6}"/>
            </c:ext>
          </c:extLst>
        </c:ser>
        <c:ser>
          <c:idx val="1"/>
          <c:order val="1"/>
          <c:tx>
            <c:strRef>
              <c:f>Sheet1!$A$3</c:f>
              <c:strCache>
                <c:ptCount val="1"/>
                <c:pt idx="0">
                  <c:v>Not Achieved</c:v>
                </c:pt>
              </c:strCache>
            </c:strRef>
          </c:tx>
          <c:spPr>
            <a:solidFill>
              <a:srgbClr val="C00000"/>
            </a:solidFill>
            <a:ln>
              <a:noFill/>
            </a:ln>
            <a:effectLst/>
            <a:sp3d/>
          </c:spPr>
          <c:invertIfNegative val="0"/>
          <c:cat>
            <c:strRef>
              <c:f>Sheet1!$B$1:$E$1</c:f>
              <c:strCache>
                <c:ptCount val="4"/>
                <c:pt idx="0">
                  <c:v>Q1</c:v>
                </c:pt>
                <c:pt idx="1">
                  <c:v>Q2</c:v>
                </c:pt>
                <c:pt idx="2">
                  <c:v>Q3</c:v>
                </c:pt>
                <c:pt idx="3">
                  <c:v>Q4</c:v>
                </c:pt>
              </c:strCache>
            </c:strRef>
          </c:cat>
          <c:val>
            <c:numRef>
              <c:f>Sheet1!$B$3:$E$3</c:f>
              <c:numCache>
                <c:formatCode>General</c:formatCode>
                <c:ptCount val="4"/>
                <c:pt idx="0">
                  <c:v>5</c:v>
                </c:pt>
              </c:numCache>
            </c:numRef>
          </c:val>
          <c:extLst>
            <c:ext xmlns:c16="http://schemas.microsoft.com/office/drawing/2014/chart" uri="{C3380CC4-5D6E-409C-BE32-E72D297353CC}">
              <c16:uniqueId val="{00000001-0025-415D-8EF4-77B844D403C6}"/>
            </c:ext>
          </c:extLst>
        </c:ser>
        <c:ser>
          <c:idx val="2"/>
          <c:order val="2"/>
          <c:tx>
            <c:strRef>
              <c:f>Sheet1!$A$4</c:f>
              <c:strCache>
                <c:ptCount val="1"/>
                <c:pt idx="0">
                  <c:v>Total per Q</c:v>
                </c:pt>
              </c:strCache>
            </c:strRef>
          </c:tx>
          <c:spPr>
            <a:gradFill>
              <a:gsLst>
                <a:gs pos="100000">
                  <a:schemeClr val="accent3">
                    <a:alpha val="0"/>
                  </a:schemeClr>
                </a:gs>
                <a:gs pos="50000">
                  <a:schemeClr val="accent3"/>
                </a:gs>
              </a:gsLst>
              <a:lin ang="5400000" scaled="0"/>
            </a:gradFill>
            <a:ln>
              <a:noFill/>
            </a:ln>
            <a:effectLst/>
            <a:sp3d/>
          </c:spPr>
          <c:invertIfNegative val="0"/>
          <c:cat>
            <c:strRef>
              <c:f>Sheet1!$B$1:$E$1</c:f>
              <c:strCache>
                <c:ptCount val="4"/>
                <c:pt idx="0">
                  <c:v>Q1</c:v>
                </c:pt>
                <c:pt idx="1">
                  <c:v>Q2</c:v>
                </c:pt>
                <c:pt idx="2">
                  <c:v>Q3</c:v>
                </c:pt>
                <c:pt idx="3">
                  <c:v>Q4</c:v>
                </c:pt>
              </c:strCache>
            </c:strRef>
          </c:cat>
          <c:val>
            <c:numRef>
              <c:f>Sheet1!$B$4:$E$4</c:f>
              <c:numCache>
                <c:formatCode>General</c:formatCode>
                <c:ptCount val="4"/>
                <c:pt idx="0">
                  <c:v>12</c:v>
                </c:pt>
                <c:pt idx="1">
                  <c:v>14</c:v>
                </c:pt>
                <c:pt idx="2">
                  <c:v>12</c:v>
                </c:pt>
                <c:pt idx="3">
                  <c:v>28</c:v>
                </c:pt>
              </c:numCache>
            </c:numRef>
          </c:val>
          <c:extLst>
            <c:ext xmlns:c16="http://schemas.microsoft.com/office/drawing/2014/chart" uri="{C3380CC4-5D6E-409C-BE32-E72D297353CC}">
              <c16:uniqueId val="{00000002-0025-415D-8EF4-77B844D403C6}"/>
            </c:ext>
          </c:extLst>
        </c:ser>
        <c:dLbls>
          <c:showLegendKey val="0"/>
          <c:showVal val="0"/>
          <c:showCatName val="0"/>
          <c:showSerName val="0"/>
          <c:showPercent val="0"/>
          <c:showBubbleSize val="0"/>
        </c:dLbls>
        <c:gapWidth val="75"/>
        <c:shape val="box"/>
        <c:axId val="293915776"/>
        <c:axId val="293916336"/>
        <c:axId val="0"/>
      </c:bar3DChart>
      <c:catAx>
        <c:axId val="29391577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93916336"/>
        <c:crosses val="autoZero"/>
        <c:auto val="1"/>
        <c:lblAlgn val="ctr"/>
        <c:lblOffset val="100"/>
        <c:noMultiLvlLbl val="0"/>
      </c:catAx>
      <c:valAx>
        <c:axId val="293916336"/>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3915776"/>
        <c:crosses val="autoZero"/>
        <c:crossBetween val="between"/>
      </c:valAx>
      <c:spPr>
        <a:noFill/>
        <a:ln>
          <a:noFill/>
        </a:ln>
        <a:effectLst/>
      </c:spPr>
    </c:plotArea>
    <c:legend>
      <c:legendPos val="b"/>
      <c:layout>
        <c:manualLayout>
          <c:xMode val="edge"/>
          <c:yMode val="edge"/>
          <c:x val="0.28330323361542797"/>
          <c:y val="5.5690350949996949E-2"/>
          <c:w val="0.39199141142238858"/>
          <c:h val="8.139672179410285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927979964842955E-2"/>
          <c:y val="0.11637881896944824"/>
          <c:w val="0.88983493007526671"/>
          <c:h val="0.79748102729463877"/>
        </c:manualLayout>
      </c:layout>
      <c:doughnutChart>
        <c:varyColors val="1"/>
        <c:ser>
          <c:idx val="0"/>
          <c:order val="0"/>
          <c:tx>
            <c:strRef>
              <c:f>Sheet1!$B$1</c:f>
              <c:strCache>
                <c:ptCount val="1"/>
                <c:pt idx="0">
                  <c:v>Sales</c:v>
                </c:pt>
              </c:strCache>
            </c:strRef>
          </c:tx>
          <c:spPr>
            <a:solidFill>
              <a:srgbClr val="2F4B81"/>
            </a:solidFill>
            <a:ln w="41275">
              <a:noFill/>
            </a:ln>
            <a:effectLst>
              <a:outerShdw blurRad="50800" dist="50800" dir="5400000" algn="ctr" rotWithShape="0">
                <a:sysClr val="window" lastClr="FFFFFF"/>
              </a:outerShdw>
            </a:effectLst>
          </c:spPr>
          <c:dPt>
            <c:idx val="0"/>
            <c:bubble3D val="0"/>
            <c:spPr>
              <a:solidFill>
                <a:srgbClr val="A50021"/>
              </a:solidFill>
              <a:ln w="41275">
                <a:noFill/>
              </a:ln>
              <a:effectLst>
                <a:outerShdw blurRad="50800" dist="50800" dir="5400000" algn="ctr" rotWithShape="0">
                  <a:sysClr val="window" lastClr="FFFFFF"/>
                </a:outerShdw>
              </a:effectLst>
            </c:spPr>
            <c:extLst>
              <c:ext xmlns:c16="http://schemas.microsoft.com/office/drawing/2014/chart" uri="{C3380CC4-5D6E-409C-BE32-E72D297353CC}">
                <c16:uniqueId val="{00000001-DB73-4D86-BB37-3E7CC8A21766}"/>
              </c:ext>
            </c:extLst>
          </c:dPt>
          <c:dPt>
            <c:idx val="1"/>
            <c:bubble3D val="0"/>
            <c:spPr>
              <a:solidFill>
                <a:srgbClr val="FF0000"/>
              </a:solidFill>
              <a:ln w="41275">
                <a:noFill/>
              </a:ln>
              <a:effectLst>
                <a:outerShdw blurRad="50800" dist="50800" dir="5400000" algn="ctr" rotWithShape="0">
                  <a:sysClr val="window" lastClr="FFFFFF"/>
                </a:outerShdw>
              </a:effectLst>
            </c:spPr>
            <c:extLst>
              <c:ext xmlns:c16="http://schemas.microsoft.com/office/drawing/2014/chart" uri="{C3380CC4-5D6E-409C-BE32-E72D297353CC}">
                <c16:uniqueId val="{00000005-DB73-4D86-BB37-3E7CC8A21766}"/>
              </c:ext>
            </c:extLst>
          </c:dPt>
          <c:dPt>
            <c:idx val="2"/>
            <c:bubble3D val="0"/>
            <c:spPr>
              <a:solidFill>
                <a:srgbClr val="A6A6A6"/>
              </a:solidFill>
              <a:ln w="41275">
                <a:noFill/>
              </a:ln>
              <a:effectLst>
                <a:outerShdw blurRad="50800" dist="50800" dir="5400000" algn="ctr" rotWithShape="0">
                  <a:sysClr val="window" lastClr="FFFFFF"/>
                </a:outerShdw>
              </a:effectLst>
            </c:spPr>
            <c:extLst>
              <c:ext xmlns:c16="http://schemas.microsoft.com/office/drawing/2014/chart" uri="{C3380CC4-5D6E-409C-BE32-E72D297353CC}">
                <c16:uniqueId val="{00000003-DB73-4D86-BB37-3E7CC8A21766}"/>
              </c:ext>
            </c:extLst>
          </c:dPt>
          <c:dPt>
            <c:idx val="3"/>
            <c:bubble3D val="0"/>
            <c:spPr>
              <a:solidFill>
                <a:srgbClr val="4472C4">
                  <a:lumMod val="60000"/>
                  <a:lumOff val="40000"/>
                </a:srgbClr>
              </a:solidFill>
              <a:ln w="41275">
                <a:noFill/>
              </a:ln>
              <a:effectLst>
                <a:outerShdw blurRad="50800" dist="50800" dir="5400000" algn="ctr" rotWithShape="0">
                  <a:sysClr val="window" lastClr="FFFFFF"/>
                </a:outerShdw>
              </a:effectLst>
            </c:spPr>
            <c:extLst>
              <c:ext xmlns:c16="http://schemas.microsoft.com/office/drawing/2014/chart" uri="{C3380CC4-5D6E-409C-BE32-E72D297353CC}">
                <c16:uniqueId val="{00000006-DB73-4D86-BB37-3E7CC8A21766}"/>
              </c:ext>
            </c:extLst>
          </c:dPt>
          <c:dLbls>
            <c:dLbl>
              <c:idx val="0"/>
              <c:layout>
                <c:manualLayout>
                  <c:x val="0.17078190726291104"/>
                  <c:y val="-8.3581694464110512E-2"/>
                </c:manualLayout>
              </c:layout>
              <c:tx>
                <c:rich>
                  <a:bodyPr wrap="square" lIns="38100" tIns="19050" rIns="38100" bIns="19050" anchor="ctr">
                    <a:noAutofit/>
                  </a:bodyPr>
                  <a:lstStyle/>
                  <a:p>
                    <a:pPr>
                      <a:defRPr sz="1400" b="1">
                        <a:solidFill>
                          <a:schemeClr val="tx1"/>
                        </a:solidFill>
                        <a:effectLst>
                          <a:outerShdw blurRad="38100" dist="38100" dir="2700000" algn="tl">
                            <a:srgbClr val="000000">
                              <a:alpha val="43137"/>
                            </a:srgbClr>
                          </a:outerShdw>
                        </a:effectLst>
                      </a:defRPr>
                    </a:pPr>
                    <a:fld id="{8898035B-804A-4FDC-AB59-942361DC6B7C}" type="CATEGORYNAME">
                      <a:rPr lang="en-US" sz="1400" b="1" smtClean="0">
                        <a:solidFill>
                          <a:schemeClr val="tx1"/>
                        </a:solidFill>
                        <a:effectLst/>
                      </a:rPr>
                      <a:pPr>
                        <a:defRPr sz="1400" b="1">
                          <a:solidFill>
                            <a:schemeClr val="tx1"/>
                          </a:solidFill>
                          <a:effectLst>
                            <a:outerShdw blurRad="38100" dist="38100" dir="2700000" algn="tl">
                              <a:srgbClr val="000000">
                                <a:alpha val="43137"/>
                              </a:srgbClr>
                            </a:outerShdw>
                          </a:effectLst>
                        </a:defRPr>
                      </a:pPr>
                      <a:t>[CATEGORY NAME]</a:t>
                    </a:fld>
                    <a:r>
                      <a:rPr lang="en-US" sz="1400" b="1" baseline="0" dirty="0">
                        <a:solidFill>
                          <a:schemeClr val="tx1"/>
                        </a:solidFill>
                        <a:effectLst/>
                      </a:rPr>
                      <a:t> - </a:t>
                    </a:r>
                    <a:fld id="{CD1D1580-FB80-45B0-B17D-70D08AE4E39B}" type="VALUE">
                      <a:rPr lang="en-US" sz="1400" b="1" strike="noStrike" baseline="0" smtClean="0">
                        <a:solidFill>
                          <a:schemeClr val="tx1"/>
                        </a:solidFill>
                        <a:effectLst/>
                      </a:rPr>
                      <a:pPr>
                        <a:defRPr sz="1400" b="1">
                          <a:solidFill>
                            <a:schemeClr val="tx1"/>
                          </a:solidFill>
                          <a:effectLst>
                            <a:outerShdw blurRad="38100" dist="38100" dir="2700000" algn="tl">
                              <a:srgbClr val="000000">
                                <a:alpha val="43137"/>
                              </a:srgbClr>
                            </a:outerShdw>
                          </a:effectLst>
                        </a:defRPr>
                      </a:pPr>
                      <a:t>[VALUE]</a:t>
                    </a:fld>
                    <a:r>
                      <a:rPr lang="en-US" sz="1400" b="1" strike="noStrike" baseline="0" dirty="0">
                        <a:solidFill>
                          <a:schemeClr val="tx1"/>
                        </a:solidFill>
                        <a:effectLst/>
                      </a:rPr>
                      <a:t> </a:t>
                    </a:r>
                  </a:p>
                </c:rich>
              </c:tx>
              <c:spPr>
                <a:noFill/>
                <a:ln>
                  <a:noFill/>
                </a:ln>
                <a:effectLst/>
              </c:spPr>
              <c:showLegendKey val="0"/>
              <c:showVal val="1"/>
              <c:showCatName val="1"/>
              <c:showSerName val="0"/>
              <c:showPercent val="0"/>
              <c:showBubbleSize val="0"/>
              <c:extLst>
                <c:ext xmlns:c15="http://schemas.microsoft.com/office/drawing/2012/chart" uri="{CE6537A1-D6FC-4f65-9D91-7224C49458BB}">
                  <c15:layout>
                    <c:manualLayout>
                      <c:w val="0.27408598012596419"/>
                      <c:h val="0.12270331697244305"/>
                    </c:manualLayout>
                  </c15:layout>
                  <c15:dlblFieldTable/>
                  <c15:showDataLabelsRange val="0"/>
                </c:ext>
                <c:ext xmlns:c16="http://schemas.microsoft.com/office/drawing/2014/chart" uri="{C3380CC4-5D6E-409C-BE32-E72D297353CC}">
                  <c16:uniqueId val="{00000001-DB73-4D86-BB37-3E7CC8A21766}"/>
                </c:ext>
              </c:extLst>
            </c:dLbl>
            <c:dLbl>
              <c:idx val="1"/>
              <c:layout>
                <c:manualLayout>
                  <c:x val="0.20392066673154929"/>
                  <c:y val="0.14773175613799494"/>
                </c:manualLayout>
              </c:layout>
              <c:tx>
                <c:rich>
                  <a:bodyPr wrap="square" lIns="38100" tIns="19050" rIns="38100" bIns="19050" anchor="ctr">
                    <a:spAutoFit/>
                  </a:bodyPr>
                  <a:lstStyle/>
                  <a:p>
                    <a:pPr>
                      <a:defRPr sz="1400" b="1">
                        <a:solidFill>
                          <a:schemeClr val="tx1"/>
                        </a:solidFill>
                      </a:defRPr>
                    </a:pPr>
                    <a:fld id="{21A94E79-EE0D-430E-A56C-22FDB196822F}" type="CATEGORYNAME">
                      <a:rPr lang="en-US" sz="1400" b="1" smtClean="0">
                        <a:solidFill>
                          <a:schemeClr val="tx1"/>
                        </a:solidFill>
                      </a:rPr>
                      <a:pPr>
                        <a:defRPr sz="1400" b="1">
                          <a:solidFill>
                            <a:schemeClr val="tx1"/>
                          </a:solidFill>
                        </a:defRPr>
                      </a:pPr>
                      <a:t>[CATEGORY NAME]</a:t>
                    </a:fld>
                    <a:r>
                      <a:rPr lang="en-US" sz="1400" b="1" baseline="0" dirty="0">
                        <a:solidFill>
                          <a:schemeClr val="tx1"/>
                        </a:solidFill>
                      </a:rPr>
                      <a:t> - </a:t>
                    </a:r>
                    <a:fld id="{34C701D5-AB24-47D2-AB47-431717F17ED7}" type="VALUE">
                      <a:rPr lang="en-US" sz="1400" b="1" baseline="0" smtClean="0">
                        <a:solidFill>
                          <a:schemeClr val="tx1"/>
                        </a:solidFill>
                      </a:rPr>
                      <a:pPr>
                        <a:defRPr sz="1400" b="1">
                          <a:solidFill>
                            <a:schemeClr val="tx1"/>
                          </a:solidFill>
                        </a:defRPr>
                      </a:pPr>
                      <a:t>[VALUE]</a:t>
                    </a:fld>
                    <a:endParaRPr lang="en-US" sz="1400" b="1" baseline="0" dirty="0">
                      <a:solidFill>
                        <a:schemeClr val="tx1"/>
                      </a:solidFill>
                    </a:endParaRPr>
                  </a:p>
                </c:rich>
              </c:tx>
              <c:spPr>
                <a:noFill/>
                <a:ln>
                  <a:noFill/>
                </a:ln>
                <a:effectLst/>
              </c:spPr>
              <c:showLegendKey val="0"/>
              <c:showVal val="1"/>
              <c:showCatName val="1"/>
              <c:showSerName val="0"/>
              <c:showPercent val="0"/>
              <c:showBubbleSize val="0"/>
              <c:extLst>
                <c:ext xmlns:c15="http://schemas.microsoft.com/office/drawing/2012/chart" uri="{CE6537A1-D6FC-4f65-9D91-7224C49458BB}">
                  <c15:layout>
                    <c:manualLayout>
                      <c:w val="0.30250931562634131"/>
                      <c:h val="0.14348957313155067"/>
                    </c:manualLayout>
                  </c15:layout>
                  <c15:dlblFieldTable/>
                  <c15:showDataLabelsRange val="0"/>
                </c:ext>
                <c:ext xmlns:c16="http://schemas.microsoft.com/office/drawing/2014/chart" uri="{C3380CC4-5D6E-409C-BE32-E72D297353CC}">
                  <c16:uniqueId val="{00000005-DB73-4D86-BB37-3E7CC8A21766}"/>
                </c:ext>
              </c:extLst>
            </c:dLbl>
            <c:dLbl>
              <c:idx val="2"/>
              <c:layout>
                <c:manualLayout>
                  <c:x val="-0.12272314805051301"/>
                  <c:y val="0.14611835789223063"/>
                </c:manualLayout>
              </c:layout>
              <c:tx>
                <c:rich>
                  <a:bodyPr wrap="square" lIns="38100" tIns="19050" rIns="38100" bIns="19050" anchor="ctr">
                    <a:spAutoFit/>
                  </a:bodyPr>
                  <a:lstStyle/>
                  <a:p>
                    <a:pPr>
                      <a:defRPr sz="1400" b="1">
                        <a:solidFill>
                          <a:schemeClr val="tx1"/>
                        </a:solidFill>
                      </a:defRPr>
                    </a:pPr>
                    <a:fld id="{9B5D06E9-378D-44C3-913C-4E81631C0C66}" type="CATEGORYNAME">
                      <a:rPr lang="en-US" sz="1400" b="1" smtClean="0">
                        <a:solidFill>
                          <a:schemeClr val="tx1"/>
                        </a:solidFill>
                      </a:rPr>
                      <a:pPr>
                        <a:defRPr sz="1400" b="1">
                          <a:solidFill>
                            <a:schemeClr val="tx1"/>
                          </a:solidFill>
                        </a:defRPr>
                      </a:pPr>
                      <a:t>[CATEGORY NAME]</a:t>
                    </a:fld>
                    <a:r>
                      <a:rPr lang="en-US" sz="1400" b="1" dirty="0">
                        <a:solidFill>
                          <a:schemeClr val="tx1"/>
                        </a:solidFill>
                      </a:rPr>
                      <a:t> -</a:t>
                    </a:r>
                    <a:r>
                      <a:rPr lang="en-US" sz="1400" b="1" baseline="0" dirty="0">
                        <a:solidFill>
                          <a:schemeClr val="tx1"/>
                        </a:solidFill>
                      </a:rPr>
                      <a:t> </a:t>
                    </a:r>
                    <a:fld id="{FF36D219-B0D1-4F85-81AA-9BDA73686C3C}" type="VALUE">
                      <a:rPr lang="en-US" sz="1400" b="1" baseline="0" smtClean="0">
                        <a:solidFill>
                          <a:schemeClr val="tx1"/>
                        </a:solidFill>
                      </a:rPr>
                      <a:pPr>
                        <a:defRPr sz="1400" b="1">
                          <a:solidFill>
                            <a:schemeClr val="tx1"/>
                          </a:solidFill>
                        </a:defRPr>
                      </a:pPr>
                      <a:t>[VALUE]</a:t>
                    </a:fld>
                    <a:endParaRPr lang="en-US" sz="1400" b="1" baseline="0" dirty="0">
                      <a:solidFill>
                        <a:schemeClr val="tx1"/>
                      </a:solidFill>
                    </a:endParaRPr>
                  </a:p>
                </c:rich>
              </c:tx>
              <c:spPr>
                <a:noFill/>
                <a:ln>
                  <a:noFill/>
                </a:ln>
                <a:effectLst/>
              </c:sp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B73-4D86-BB37-3E7CC8A21766}"/>
                </c:ext>
              </c:extLst>
            </c:dLbl>
            <c:dLbl>
              <c:idx val="3"/>
              <c:layout>
                <c:manualLayout>
                  <c:x val="-0.18310853057411586"/>
                  <c:y val="-0.13253562494308196"/>
                </c:manualLayout>
              </c:layout>
              <c:tx>
                <c:rich>
                  <a:bodyPr wrap="square" lIns="38100" tIns="19050" rIns="38100" bIns="19050" anchor="ctr">
                    <a:noAutofit/>
                  </a:bodyPr>
                  <a:lstStyle/>
                  <a:p>
                    <a:pPr>
                      <a:defRPr sz="1400" b="1">
                        <a:solidFill>
                          <a:schemeClr val="tx1"/>
                        </a:solidFill>
                      </a:defRPr>
                    </a:pPr>
                    <a:fld id="{FCB949E2-105B-4A56-B615-050BD0380D25}" type="CATEGORYNAME">
                      <a:rPr lang="en-US" sz="1400" b="1" smtClean="0">
                        <a:solidFill>
                          <a:schemeClr val="tx1"/>
                        </a:solidFill>
                      </a:rPr>
                      <a:pPr>
                        <a:defRPr sz="1400" b="1">
                          <a:solidFill>
                            <a:schemeClr val="tx1"/>
                          </a:solidFill>
                        </a:defRPr>
                      </a:pPr>
                      <a:t>[CATEGORY NAME]</a:t>
                    </a:fld>
                    <a:r>
                      <a:rPr lang="en-US" sz="1400" b="1" baseline="0" dirty="0">
                        <a:solidFill>
                          <a:schemeClr val="tx1"/>
                        </a:solidFill>
                      </a:rPr>
                      <a:t> - </a:t>
                    </a:r>
                    <a:fld id="{61E1F55D-B9E0-4FF1-BDE5-98D56A647584}" type="VALUE">
                      <a:rPr lang="en-US" sz="1400" b="1" baseline="0" smtClean="0">
                        <a:solidFill>
                          <a:schemeClr val="tx1"/>
                        </a:solidFill>
                      </a:rPr>
                      <a:pPr>
                        <a:defRPr sz="1400" b="1">
                          <a:solidFill>
                            <a:schemeClr val="tx1"/>
                          </a:solidFill>
                        </a:defRPr>
                      </a:pPr>
                      <a:t>[VALUE]</a:t>
                    </a:fld>
                    <a:endParaRPr lang="en-US" sz="1400" b="1" baseline="0" dirty="0">
                      <a:solidFill>
                        <a:schemeClr val="tx1"/>
                      </a:solidFill>
                    </a:endParaRPr>
                  </a:p>
                </c:rich>
              </c:tx>
              <c:spPr>
                <a:noFill/>
                <a:ln>
                  <a:noFill/>
                </a:ln>
                <a:effectLst/>
              </c:spPr>
              <c:showLegendKey val="0"/>
              <c:showVal val="1"/>
              <c:showCatName val="1"/>
              <c:showSerName val="0"/>
              <c:showPercent val="0"/>
              <c:showBubbleSize val="0"/>
              <c:extLst>
                <c:ext xmlns:c15="http://schemas.microsoft.com/office/drawing/2012/chart" uri="{CE6537A1-D6FC-4f65-9D91-7224C49458BB}">
                  <c15:layout>
                    <c:manualLayout>
                      <c:w val="0.29869930242332521"/>
                      <c:h val="0.18548806006673968"/>
                    </c:manualLayout>
                  </c15:layout>
                  <c15:dlblFieldTable/>
                  <c15:showDataLabelsRange val="0"/>
                </c:ext>
                <c:ext xmlns:c16="http://schemas.microsoft.com/office/drawing/2014/chart" uri="{C3380CC4-5D6E-409C-BE32-E72D297353CC}">
                  <c16:uniqueId val="{00000006-DB73-4D86-BB37-3E7CC8A21766}"/>
                </c:ext>
              </c:extLst>
            </c:dLbl>
            <c:spPr>
              <a:noFill/>
              <a:ln>
                <a:noFill/>
              </a:ln>
              <a:effectLst/>
            </c:spPr>
            <c:txPr>
              <a:bodyPr wrap="square" lIns="38100" tIns="19050" rIns="38100" bIns="19050" anchor="ctr">
                <a:spAutoFit/>
              </a:bodyPr>
              <a:lstStyle/>
              <a:p>
                <a:pPr>
                  <a:defRPr sz="1400" b="1"/>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Sheet1!$A$2:$A$5</c:f>
              <c:strCache>
                <c:ptCount val="4"/>
                <c:pt idx="0">
                  <c:v>External / Strategic Interventions</c:v>
                </c:pt>
                <c:pt idx="1">
                  <c:v>Funding / Resource Challenges</c:v>
                </c:pt>
                <c:pt idx="2">
                  <c:v>Projects</c:v>
                </c:pt>
                <c:pt idx="3">
                  <c:v>Internal Departmental Processes</c:v>
                </c:pt>
              </c:strCache>
            </c:strRef>
          </c:cat>
          <c:val>
            <c:numRef>
              <c:f>Sheet1!$B$2:$B$5</c:f>
              <c:numCache>
                <c:formatCode>General</c:formatCode>
                <c:ptCount val="4"/>
                <c:pt idx="0">
                  <c:v>5</c:v>
                </c:pt>
                <c:pt idx="1">
                  <c:v>7</c:v>
                </c:pt>
                <c:pt idx="2">
                  <c:v>1</c:v>
                </c:pt>
                <c:pt idx="3">
                  <c:v>9</c:v>
                </c:pt>
              </c:numCache>
            </c:numRef>
          </c:val>
          <c:extLst>
            <c:ext xmlns:c16="http://schemas.microsoft.com/office/drawing/2014/chart" uri="{C3380CC4-5D6E-409C-BE32-E72D297353CC}">
              <c16:uniqueId val="{00000007-DB73-4D86-BB37-3E7CC8A21766}"/>
            </c:ext>
          </c:extLst>
        </c:ser>
        <c:dLbls>
          <c:showLegendKey val="0"/>
          <c:showVal val="0"/>
          <c:showCatName val="0"/>
          <c:showSerName val="0"/>
          <c:showPercent val="1"/>
          <c:showBubbleSize val="0"/>
          <c:showLeaderLines val="0"/>
        </c:dLbls>
        <c:firstSliceAng val="0"/>
        <c:holeSize val="50"/>
      </c:doughnutChart>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0.41123</cdr:x>
      <cdr:y>0.31425</cdr:y>
    </cdr:from>
    <cdr:to>
      <cdr:x>0.64533</cdr:x>
      <cdr:y>0.71858</cdr:y>
    </cdr:to>
    <cdr:sp macro="" textlink="">
      <cdr:nvSpPr>
        <cdr:cNvPr id="2" name="Oval 1">
          <a:extLst xmlns:a="http://schemas.openxmlformats.org/drawingml/2006/main">
            <a:ext uri="{FF2B5EF4-FFF2-40B4-BE49-F238E27FC236}">
              <a16:creationId xmlns:a16="http://schemas.microsoft.com/office/drawing/2014/main" id="{A2C91754-8839-4308-AAC5-FB2CB3105022}"/>
            </a:ext>
          </a:extLst>
        </cdr:cNvPr>
        <cdr:cNvSpPr/>
      </cdr:nvSpPr>
      <cdr:spPr>
        <a:xfrm xmlns:a="http://schemas.openxmlformats.org/drawingml/2006/main">
          <a:off x="3156666" y="1402850"/>
          <a:ext cx="1796995" cy="1804946"/>
        </a:xfrm>
        <a:prstGeom xmlns:a="http://schemas.openxmlformats.org/drawingml/2006/main" prst="ellipse">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GB" sz="19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TOTAL: </a:t>
          </a:r>
          <a:r>
            <a:rPr lang="en-GB" sz="19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22</a:t>
          </a:r>
          <a:endParaRPr lang="en-GB" sz="19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5"/>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5"/>
          </a:xfrm>
          <a:prstGeom prst="rect">
            <a:avLst/>
          </a:prstGeom>
        </p:spPr>
        <p:txBody>
          <a:bodyPr vert="horz" lIns="93177" tIns="46589" rIns="93177" bIns="46589" rtlCol="0"/>
          <a:lstStyle>
            <a:lvl1pPr algn="r">
              <a:defRPr sz="1200"/>
            </a:lvl1pPr>
          </a:lstStyle>
          <a:p>
            <a:fld id="{555F12B5-37C5-4E14-9293-F6949D308B93}" type="datetimeFigureOut">
              <a:rPr lang="en-GB" smtClean="0"/>
              <a:t>17/08/2021</a:t>
            </a:fld>
            <a:endParaRPr lang="en-GB"/>
          </a:p>
        </p:txBody>
      </p:sp>
      <p:sp>
        <p:nvSpPr>
          <p:cNvPr id="4" name="Footer Placeholder 3"/>
          <p:cNvSpPr>
            <a:spLocks noGrp="1"/>
          </p:cNvSpPr>
          <p:nvPr>
            <p:ph type="ftr" sz="quarter" idx="2"/>
          </p:nvPr>
        </p:nvSpPr>
        <p:spPr>
          <a:xfrm>
            <a:off x="0" y="9428584"/>
            <a:ext cx="2945659" cy="498054"/>
          </a:xfrm>
          <a:prstGeom prst="rect">
            <a:avLst/>
          </a:prstGeom>
        </p:spPr>
        <p:txBody>
          <a:bodyPr vert="horz" lIns="93177" tIns="46589" rIns="93177" bIns="46589"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4"/>
          </a:xfrm>
          <a:prstGeom prst="rect">
            <a:avLst/>
          </a:prstGeom>
        </p:spPr>
        <p:txBody>
          <a:bodyPr vert="horz" lIns="93177" tIns="46589" rIns="93177" bIns="46589" rtlCol="0" anchor="b"/>
          <a:lstStyle>
            <a:lvl1pPr algn="r">
              <a:defRPr sz="1200"/>
            </a:lvl1pPr>
          </a:lstStyle>
          <a:p>
            <a:fld id="{D2C682DD-DAA9-4A1C-9A9D-6687605C8BFF}" type="slidenum">
              <a:rPr lang="en-GB" smtClean="0"/>
              <a:t>‹#›</a:t>
            </a:fld>
            <a:endParaRPr lang="en-GB"/>
          </a:p>
        </p:txBody>
      </p:sp>
    </p:spTree>
    <p:extLst>
      <p:ext uri="{BB962C8B-B14F-4D97-AF65-F5344CB8AC3E}">
        <p14:creationId xmlns:p14="http://schemas.microsoft.com/office/powerpoint/2010/main" val="2042116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FB00C6C4-89A1-4272-8843-CD4700DF5F54}" type="datetimeFigureOut">
              <a:rPr lang="en-ZA" smtClean="0"/>
              <a:t>2021/08/17</a:t>
            </a:fld>
            <a:endParaRPr lang="en-ZA"/>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738D7C5-73F5-4D9B-A4C8-3E226CD1AF11}" type="slidenum">
              <a:rPr lang="en-ZA" smtClean="0"/>
              <a:t>‹#›</a:t>
            </a:fld>
            <a:endParaRPr lang="en-ZA"/>
          </a:p>
        </p:txBody>
      </p:sp>
    </p:spTree>
    <p:extLst>
      <p:ext uri="{BB962C8B-B14F-4D97-AF65-F5344CB8AC3E}">
        <p14:creationId xmlns:p14="http://schemas.microsoft.com/office/powerpoint/2010/main" val="2697403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A209AB-54BA-4DE2-A4CD-3A1DB9EDCF74}" type="slidenum">
              <a:rPr lang="en-ZA" smtClean="0"/>
              <a:t>4</a:t>
            </a:fld>
            <a:endParaRPr lang="en-ZA"/>
          </a:p>
        </p:txBody>
      </p:sp>
    </p:spTree>
    <p:extLst>
      <p:ext uri="{BB962C8B-B14F-4D97-AF65-F5344CB8AC3E}">
        <p14:creationId xmlns:p14="http://schemas.microsoft.com/office/powerpoint/2010/main" val="2396317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A209AB-54BA-4DE2-A4CD-3A1DB9EDCF74}" type="slidenum">
              <a:rPr lang="en-ZA" smtClean="0"/>
              <a:t>5</a:t>
            </a:fld>
            <a:endParaRPr lang="en-ZA"/>
          </a:p>
        </p:txBody>
      </p:sp>
    </p:spTree>
    <p:extLst>
      <p:ext uri="{BB962C8B-B14F-4D97-AF65-F5344CB8AC3E}">
        <p14:creationId xmlns:p14="http://schemas.microsoft.com/office/powerpoint/2010/main" val="1260942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68A209AB-54BA-4DE2-A4CD-3A1DB9EDCF74}" type="slidenum">
              <a:rPr lang="en-ZA" smtClean="0"/>
              <a:t>11</a:t>
            </a:fld>
            <a:endParaRPr lang="en-ZA"/>
          </a:p>
        </p:txBody>
      </p:sp>
    </p:spTree>
    <p:extLst>
      <p:ext uri="{BB962C8B-B14F-4D97-AF65-F5344CB8AC3E}">
        <p14:creationId xmlns:p14="http://schemas.microsoft.com/office/powerpoint/2010/main" val="321804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A209AB-54BA-4DE2-A4CD-3A1DB9EDCF74}" type="slidenum">
              <a:rPr lang="en-ZA" smtClean="0"/>
              <a:t>12</a:t>
            </a:fld>
            <a:endParaRPr lang="en-ZA"/>
          </a:p>
        </p:txBody>
      </p:sp>
    </p:spTree>
    <p:extLst>
      <p:ext uri="{BB962C8B-B14F-4D97-AF65-F5344CB8AC3E}">
        <p14:creationId xmlns:p14="http://schemas.microsoft.com/office/powerpoint/2010/main" val="1218883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A209AB-54BA-4DE2-A4CD-3A1DB9EDCF74}" type="slidenum">
              <a:rPr lang="en-ZA" smtClean="0"/>
              <a:t>13</a:t>
            </a:fld>
            <a:endParaRPr lang="en-ZA"/>
          </a:p>
        </p:txBody>
      </p:sp>
    </p:spTree>
    <p:extLst>
      <p:ext uri="{BB962C8B-B14F-4D97-AF65-F5344CB8AC3E}">
        <p14:creationId xmlns:p14="http://schemas.microsoft.com/office/powerpoint/2010/main" val="1870792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A209AB-54BA-4DE2-A4CD-3A1DB9EDCF74}" type="slidenum">
              <a:rPr lang="en-ZA" smtClean="0"/>
              <a:t>44</a:t>
            </a:fld>
            <a:endParaRPr lang="en-ZA"/>
          </a:p>
        </p:txBody>
      </p:sp>
    </p:spTree>
    <p:extLst>
      <p:ext uri="{BB962C8B-B14F-4D97-AF65-F5344CB8AC3E}">
        <p14:creationId xmlns:p14="http://schemas.microsoft.com/office/powerpoint/2010/main" val="517589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B3DA3F-58B1-453C-866A-2C31CB231A63}" type="datetimeFigureOut">
              <a:rPr lang="en-ZA" smtClean="0"/>
              <a:t>2021/08/17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A270D2B-0835-49A3-ACEE-56E9604391EE}" type="slidenum">
              <a:rPr lang="en-ZA" smtClean="0"/>
              <a:t>‹#›</a:t>
            </a:fld>
            <a:endParaRPr lang="en-ZA"/>
          </a:p>
        </p:txBody>
      </p:sp>
    </p:spTree>
    <p:extLst>
      <p:ext uri="{BB962C8B-B14F-4D97-AF65-F5344CB8AC3E}">
        <p14:creationId xmlns:p14="http://schemas.microsoft.com/office/powerpoint/2010/main" val="67179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B3DA3F-58B1-453C-866A-2C31CB231A63}" type="datetimeFigureOut">
              <a:rPr lang="en-ZA" smtClean="0"/>
              <a:t>2021/08/17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A270D2B-0835-49A3-ACEE-56E9604391EE}" type="slidenum">
              <a:rPr lang="en-ZA" smtClean="0"/>
              <a:t>‹#›</a:t>
            </a:fld>
            <a:endParaRPr lang="en-ZA"/>
          </a:p>
        </p:txBody>
      </p:sp>
    </p:spTree>
    <p:extLst>
      <p:ext uri="{BB962C8B-B14F-4D97-AF65-F5344CB8AC3E}">
        <p14:creationId xmlns:p14="http://schemas.microsoft.com/office/powerpoint/2010/main" val="1628636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B3DA3F-58B1-453C-866A-2C31CB231A63}" type="datetimeFigureOut">
              <a:rPr lang="en-ZA" smtClean="0"/>
              <a:t>2021/08/17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A270D2B-0835-49A3-ACEE-56E9604391EE}" type="slidenum">
              <a:rPr lang="en-ZA" smtClean="0"/>
              <a:t>‹#›</a:t>
            </a:fld>
            <a:endParaRPr lang="en-ZA"/>
          </a:p>
        </p:txBody>
      </p:sp>
    </p:spTree>
    <p:extLst>
      <p:ext uri="{BB962C8B-B14F-4D97-AF65-F5344CB8AC3E}">
        <p14:creationId xmlns:p14="http://schemas.microsoft.com/office/powerpoint/2010/main" val="2440753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954" b="1">
                <a:solidFill>
                  <a:schemeClr val="bg2"/>
                </a:solidFill>
                <a:effectLst/>
              </a:defRPr>
            </a:lvl1pPr>
          </a:lstStyle>
          <a:p>
            <a:r>
              <a:rPr lang="en-US" dirty="0"/>
              <a:t>Click to edit Master title style</a:t>
            </a:r>
            <a:endParaRPr lang="en-ZA" dirty="0"/>
          </a:p>
        </p:txBody>
      </p:sp>
      <p:sp>
        <p:nvSpPr>
          <p:cNvPr id="3" name="Content Placeholder 2"/>
          <p:cNvSpPr>
            <a:spLocks noGrp="1"/>
          </p:cNvSpPr>
          <p:nvPr>
            <p:ph idx="1"/>
          </p:nvPr>
        </p:nvSpPr>
        <p:spPr/>
        <p:txBody>
          <a:bodyPr/>
          <a:lstStyle>
            <a:lvl1pPr>
              <a:defRPr>
                <a:solidFill>
                  <a:schemeClr val="bg2"/>
                </a:solidFill>
                <a:effectLst/>
              </a:defRPr>
            </a:lvl1pPr>
            <a:lvl2pPr>
              <a:defRPr>
                <a:solidFill>
                  <a:schemeClr val="bg2"/>
                </a:solidFill>
                <a:effectLst/>
              </a:defRPr>
            </a:lvl2pPr>
            <a:lvl3pPr>
              <a:defRPr>
                <a:solidFill>
                  <a:schemeClr val="bg2"/>
                </a:solidFill>
                <a:effectLst/>
              </a:defRPr>
            </a:lvl3pPr>
            <a:lvl4pPr>
              <a:defRPr>
                <a:solidFill>
                  <a:schemeClr val="bg2"/>
                </a:solidFill>
                <a:effectLst/>
              </a:defRPr>
            </a:lvl4pPr>
            <a:lvl5pPr>
              <a:defRPr>
                <a:solidFill>
                  <a:schemeClr val="bg2"/>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Rectangle 3"/>
          <p:cNvSpPr>
            <a:spLocks noGrp="1" noChangeArrowheads="1"/>
          </p:cNvSpPr>
          <p:nvPr>
            <p:ph type="ftr" sz="quarter" idx="10"/>
          </p:nvPr>
        </p:nvSpPr>
        <p:spPr>
          <a:ln/>
        </p:spPr>
        <p:txBody>
          <a:bodyPr/>
          <a:lstStyle>
            <a:lvl1pPr>
              <a:defRPr>
                <a:latin typeface="Arial" pitchFamily="34" charset="0"/>
                <a:cs typeface="Arial" pitchFamily="34" charset="0"/>
              </a:defRPr>
            </a:lvl1pPr>
          </a:lstStyle>
          <a:p>
            <a:pPr>
              <a:defRPr/>
            </a:pPr>
            <a:r>
              <a:rPr lang="en-US">
                <a:solidFill>
                  <a:prstClr val="black"/>
                </a:solidFill>
              </a:rPr>
              <a:t>RESTRICTED</a:t>
            </a:r>
            <a:endParaRPr lang="en-US" dirty="0">
              <a:solidFill>
                <a:prstClr val="black"/>
              </a:solidFill>
            </a:endParaRPr>
          </a:p>
        </p:txBody>
      </p:sp>
      <p:sp>
        <p:nvSpPr>
          <p:cNvPr id="5" name="Rectangle 4"/>
          <p:cNvSpPr>
            <a:spLocks noGrp="1" noChangeArrowheads="1"/>
          </p:cNvSpPr>
          <p:nvPr>
            <p:ph type="sldNum" sz="quarter" idx="11"/>
          </p:nvPr>
        </p:nvSpPr>
        <p:spPr>
          <a:ln/>
        </p:spPr>
        <p:txBody>
          <a:bodyPr/>
          <a:lstStyle>
            <a:lvl1pPr>
              <a:defRPr>
                <a:latin typeface="Arial" pitchFamily="34" charset="0"/>
                <a:cs typeface="Arial" pitchFamily="34" charset="0"/>
              </a:defRPr>
            </a:lvl1pPr>
          </a:lstStyle>
          <a:p>
            <a:pPr>
              <a:defRPr/>
            </a:pPr>
            <a:fld id="{A435E877-8877-4687-8C36-80F9BEB75CF6}"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89177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p:spTree>
      <p:nvGrpSpPr>
        <p:cNvPr id="1" name=""/>
        <p:cNvGrpSpPr/>
        <p:nvPr/>
      </p:nvGrpSpPr>
      <p:grpSpPr>
        <a:xfrm>
          <a:off x="0" y="0"/>
          <a:ext cx="0" cy="0"/>
          <a:chOff x="0" y="0"/>
          <a:chExt cx="0" cy="0"/>
        </a:xfrm>
      </p:grpSpPr>
      <p:pic>
        <p:nvPicPr>
          <p:cNvPr id="6" name="Picture 6" descr="G:\COA-Photoshop.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94400"/>
            <a:ext cx="9144000"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0"/>
          <p:cNvSpPr/>
          <p:nvPr userDrawn="1"/>
        </p:nvSpPr>
        <p:spPr>
          <a:xfrm>
            <a:off x="0" y="7"/>
            <a:ext cx="9144000" cy="5084763"/>
          </a:xfrm>
          <a:prstGeom prst="rect">
            <a:avLst/>
          </a:prstGeom>
          <a:no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defTabSz="844083">
              <a:defRPr/>
            </a:pPr>
            <a:endParaRPr lang="en-US" sz="1662">
              <a:solidFill>
                <a:prstClr val="black"/>
              </a:solidFill>
            </a:endParaRPr>
          </a:p>
        </p:txBody>
      </p:sp>
      <p:sp>
        <p:nvSpPr>
          <p:cNvPr id="7" name="Rectangle 15"/>
          <p:cNvSpPr>
            <a:spLocks noGrp="1"/>
          </p:cNvSpPr>
          <p:nvPr>
            <p:ph type="sldNum" sz="quarter" idx="10"/>
          </p:nvPr>
        </p:nvSpPr>
        <p:spPr/>
        <p:txBody>
          <a:bodyPr/>
          <a:lstStyle>
            <a:lvl1pPr>
              <a:defRPr sz="1108">
                <a:latin typeface="Arial" panose="020B0604020202020204" pitchFamily="34" charset="0"/>
                <a:cs typeface="Arial" panose="020B0604020202020204" pitchFamily="34" charset="0"/>
              </a:defRPr>
            </a:lvl1pPr>
            <a:extLst/>
          </a:lstStyle>
          <a:p>
            <a:pPr>
              <a:defRPr/>
            </a:pPr>
            <a:fld id="{55C916AF-1DF0-4DE0-AFEC-5E20B4260D2F}" type="slidenum">
              <a:rPr lang="en-US" smtClean="0">
                <a:solidFill>
                  <a:prstClr val="black"/>
                </a:solidFill>
              </a:rPr>
              <a:pPr>
                <a:defRPr/>
              </a:pPr>
              <a:t>‹#›</a:t>
            </a:fld>
            <a:endParaRPr lang="en-US" dirty="0">
              <a:solidFill>
                <a:prstClr val="black"/>
              </a:solidFill>
            </a:endParaRPr>
          </a:p>
        </p:txBody>
      </p:sp>
      <p:sp>
        <p:nvSpPr>
          <p:cNvPr id="8" name="Rectangle 16"/>
          <p:cNvSpPr>
            <a:spLocks noGrp="1"/>
          </p:cNvSpPr>
          <p:nvPr>
            <p:ph type="ftr" sz="quarter" idx="11"/>
          </p:nvPr>
        </p:nvSpPr>
        <p:spPr/>
        <p:txBody>
          <a:bodyPr/>
          <a:lstStyle>
            <a:lvl1pPr>
              <a:defRPr>
                <a:latin typeface="Arial" pitchFamily="34" charset="0"/>
                <a:cs typeface="Arial" pitchFamily="34" charset="0"/>
              </a:defRPr>
            </a:lvl1pPr>
          </a:lstStyle>
          <a:p>
            <a:pPr>
              <a:defRPr/>
            </a:pPr>
            <a:r>
              <a:rPr lang="en-US" dirty="0">
                <a:solidFill>
                  <a:prstClr val="black"/>
                </a:solidFill>
              </a:rPr>
              <a:t>RESTRICTED</a:t>
            </a:r>
          </a:p>
        </p:txBody>
      </p:sp>
    </p:spTree>
    <p:extLst>
      <p:ext uri="{BB962C8B-B14F-4D97-AF65-F5344CB8AC3E}">
        <p14:creationId xmlns:p14="http://schemas.microsoft.com/office/powerpoint/2010/main" val="647783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Rectangle 15"/>
          <p:cNvSpPr>
            <a:spLocks noGrp="1"/>
          </p:cNvSpPr>
          <p:nvPr>
            <p:ph type="sldNum" sz="quarter" idx="10"/>
          </p:nvPr>
        </p:nvSpPr>
        <p:spPr>
          <a:xfrm>
            <a:off x="8027378" y="6477000"/>
            <a:ext cx="1021374" cy="304800"/>
          </a:xfrm>
        </p:spPr>
        <p:txBody>
          <a:bodyPr/>
          <a:lstStyle>
            <a:lvl1pPr>
              <a:defRPr sz="1108">
                <a:latin typeface="Arial" pitchFamily="34" charset="0"/>
                <a:cs typeface="Arial" pitchFamily="34" charset="0"/>
              </a:defRPr>
            </a:lvl1pPr>
          </a:lstStyle>
          <a:p>
            <a:pPr>
              <a:defRPr/>
            </a:pPr>
            <a:fld id="{347967F4-BC60-47BA-B9E8-40AABF95C781}" type="slidenum">
              <a:rPr lang="en-US" smtClean="0">
                <a:solidFill>
                  <a:prstClr val="black"/>
                </a:solidFill>
              </a:rPr>
              <a:pPr>
                <a:defRPr/>
              </a:pPr>
              <a:t>‹#›</a:t>
            </a:fld>
            <a:endParaRPr lang="en-US">
              <a:solidFill>
                <a:prstClr val="black"/>
              </a:solidFill>
            </a:endParaRPr>
          </a:p>
        </p:txBody>
      </p:sp>
      <p:sp>
        <p:nvSpPr>
          <p:cNvPr id="3" name="Rectangle 16"/>
          <p:cNvSpPr>
            <a:spLocks noGrp="1"/>
          </p:cNvSpPr>
          <p:nvPr>
            <p:ph type="ftr" sz="quarter" idx="11"/>
          </p:nvPr>
        </p:nvSpPr>
        <p:spPr>
          <a:xfrm>
            <a:off x="2705100" y="6477000"/>
            <a:ext cx="3733800" cy="304800"/>
          </a:xfrm>
        </p:spPr>
        <p:txBody>
          <a:bodyPr/>
          <a:lstStyle>
            <a:lvl1pPr>
              <a:defRPr sz="1108">
                <a:latin typeface="Arial" pitchFamily="34" charset="0"/>
                <a:cs typeface="Arial" pitchFamily="34" charset="0"/>
              </a:defRPr>
            </a:lvl1pPr>
          </a:lstStyle>
          <a:p>
            <a:pPr>
              <a:defRPr/>
            </a:pPr>
            <a:r>
              <a:rPr lang="en-US">
                <a:solidFill>
                  <a:prstClr val="black"/>
                </a:solidFill>
              </a:rPr>
              <a:t>RESTRICTED</a:t>
            </a:r>
            <a:endParaRPr lang="en-US" dirty="0">
              <a:solidFill>
                <a:prstClr val="black"/>
              </a:solidFill>
            </a:endParaRPr>
          </a:p>
        </p:txBody>
      </p:sp>
    </p:spTree>
    <p:extLst>
      <p:ext uri="{BB962C8B-B14F-4D97-AF65-F5344CB8AC3E}">
        <p14:creationId xmlns:p14="http://schemas.microsoft.com/office/powerpoint/2010/main" val="3956841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3" name="Rectangle 15"/>
          <p:cNvSpPr>
            <a:spLocks noGrp="1"/>
          </p:cNvSpPr>
          <p:nvPr>
            <p:ph type="sldNum" sz="quarter" idx="10"/>
          </p:nvPr>
        </p:nvSpPr>
        <p:spPr>
          <a:xfrm>
            <a:off x="8027378" y="6477000"/>
            <a:ext cx="1021374" cy="304800"/>
          </a:xfrm>
        </p:spPr>
        <p:txBody>
          <a:bodyPr/>
          <a:lstStyle>
            <a:lvl1pPr>
              <a:defRPr sz="1108">
                <a:latin typeface="Arial" pitchFamily="34" charset="0"/>
                <a:cs typeface="Arial" pitchFamily="34" charset="0"/>
              </a:defRPr>
            </a:lvl1pPr>
          </a:lstStyle>
          <a:p>
            <a:pPr>
              <a:defRPr/>
            </a:pPr>
            <a:fld id="{347967F4-BC60-47BA-B9E8-40AABF95C781}" type="slidenum">
              <a:rPr lang="en-US" smtClean="0">
                <a:solidFill>
                  <a:prstClr val="black"/>
                </a:solidFill>
              </a:rPr>
              <a:pPr>
                <a:defRPr/>
              </a:pPr>
              <a:t>‹#›</a:t>
            </a:fld>
            <a:endParaRPr lang="en-US">
              <a:solidFill>
                <a:prstClr val="black"/>
              </a:solidFill>
            </a:endParaRPr>
          </a:p>
        </p:txBody>
      </p:sp>
      <p:sp>
        <p:nvSpPr>
          <p:cNvPr id="4" name="Rectangle 16"/>
          <p:cNvSpPr>
            <a:spLocks noGrp="1"/>
          </p:cNvSpPr>
          <p:nvPr>
            <p:ph type="ftr" sz="quarter" idx="11"/>
          </p:nvPr>
        </p:nvSpPr>
        <p:spPr>
          <a:xfrm>
            <a:off x="2705100" y="6477000"/>
            <a:ext cx="3733800" cy="304800"/>
          </a:xfrm>
        </p:spPr>
        <p:txBody>
          <a:bodyPr/>
          <a:lstStyle>
            <a:lvl1pPr>
              <a:defRPr sz="1108">
                <a:latin typeface="Arial" pitchFamily="34" charset="0"/>
                <a:cs typeface="Arial" pitchFamily="34" charset="0"/>
              </a:defRPr>
            </a:lvl1pPr>
          </a:lstStyle>
          <a:p>
            <a:pPr>
              <a:defRPr/>
            </a:pPr>
            <a:r>
              <a:rPr lang="en-US">
                <a:solidFill>
                  <a:prstClr val="black"/>
                </a:solidFill>
              </a:rPr>
              <a:t>RESTRICTED</a:t>
            </a:r>
            <a:endParaRPr lang="en-US" dirty="0">
              <a:solidFill>
                <a:prstClr val="black"/>
              </a:solidFill>
            </a:endParaRPr>
          </a:p>
        </p:txBody>
      </p:sp>
    </p:spTree>
    <p:extLst>
      <p:ext uri="{BB962C8B-B14F-4D97-AF65-F5344CB8AC3E}">
        <p14:creationId xmlns:p14="http://schemas.microsoft.com/office/powerpoint/2010/main" val="991075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544210-0073-47A0-B8E2-8EE608C34078}" type="datetimeFigureOut">
              <a:rPr lang="en-GB" smtClean="0">
                <a:solidFill>
                  <a:prstClr val="black">
                    <a:tint val="75000"/>
                  </a:prstClr>
                </a:solidFill>
              </a:rPr>
              <a:pPr/>
              <a:t>17/08/2021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902F72D-02C7-41FA-87D3-E79E37AA2B1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55222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544210-0073-47A0-B8E2-8EE608C34078}" type="datetimeFigureOut">
              <a:rPr lang="en-GB" smtClean="0">
                <a:solidFill>
                  <a:prstClr val="black">
                    <a:tint val="75000"/>
                  </a:prstClr>
                </a:solidFill>
              </a:rPr>
              <a:pPr/>
              <a:t>17/08/2021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902F72D-02C7-41FA-87D3-E79E37AA2B1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378383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544210-0073-47A0-B8E2-8EE608C34078}" type="datetimeFigureOut">
              <a:rPr lang="en-GB" smtClean="0">
                <a:solidFill>
                  <a:prstClr val="black">
                    <a:tint val="75000"/>
                  </a:prstClr>
                </a:solidFill>
              </a:rPr>
              <a:pPr/>
              <a:t>17/08/2021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902F72D-02C7-41FA-87D3-E79E37AA2B1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67004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544210-0073-47A0-B8E2-8EE608C34078}" type="datetimeFigureOut">
              <a:rPr lang="en-GB" smtClean="0">
                <a:solidFill>
                  <a:prstClr val="black">
                    <a:tint val="75000"/>
                  </a:prstClr>
                </a:solidFill>
              </a:rPr>
              <a:pPr/>
              <a:t>17/08/2021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902F72D-02C7-41FA-87D3-E79E37AA2B1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86544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B3DA3F-58B1-453C-866A-2C31CB231A63}" type="datetimeFigureOut">
              <a:rPr lang="en-ZA" smtClean="0"/>
              <a:t>2021/08/17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A270D2B-0835-49A3-ACEE-56E9604391EE}" type="slidenum">
              <a:rPr lang="en-ZA" smtClean="0"/>
              <a:t>‹#›</a:t>
            </a:fld>
            <a:endParaRPr lang="en-ZA"/>
          </a:p>
        </p:txBody>
      </p:sp>
    </p:spTree>
    <p:extLst>
      <p:ext uri="{BB962C8B-B14F-4D97-AF65-F5344CB8AC3E}">
        <p14:creationId xmlns:p14="http://schemas.microsoft.com/office/powerpoint/2010/main" val="30598189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544210-0073-47A0-B8E2-8EE608C34078}" type="datetimeFigureOut">
              <a:rPr lang="en-GB" smtClean="0">
                <a:solidFill>
                  <a:prstClr val="black">
                    <a:tint val="75000"/>
                  </a:prstClr>
                </a:solidFill>
              </a:rPr>
              <a:pPr/>
              <a:t>17/08/2021</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902F72D-02C7-41FA-87D3-E79E37AA2B1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028886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544210-0073-47A0-B8E2-8EE608C34078}" type="datetimeFigureOut">
              <a:rPr lang="en-GB" smtClean="0">
                <a:solidFill>
                  <a:prstClr val="black">
                    <a:tint val="75000"/>
                  </a:prstClr>
                </a:solidFill>
              </a:rPr>
              <a:pPr/>
              <a:t>17/08/2021</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902F72D-02C7-41FA-87D3-E79E37AA2B1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15418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44210-0073-47A0-B8E2-8EE608C34078}" type="datetimeFigureOut">
              <a:rPr lang="en-GB" smtClean="0">
                <a:solidFill>
                  <a:prstClr val="black">
                    <a:tint val="75000"/>
                  </a:prstClr>
                </a:solidFill>
              </a:rPr>
              <a:pPr/>
              <a:t>17/08/2021</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902F72D-02C7-41FA-87D3-E79E37AA2B1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480030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544210-0073-47A0-B8E2-8EE608C34078}" type="datetimeFigureOut">
              <a:rPr lang="en-GB" smtClean="0">
                <a:solidFill>
                  <a:prstClr val="black">
                    <a:tint val="75000"/>
                  </a:prstClr>
                </a:solidFill>
              </a:rPr>
              <a:pPr/>
              <a:t>17/08/2021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902F72D-02C7-41FA-87D3-E79E37AA2B1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542141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544210-0073-47A0-B8E2-8EE608C34078}" type="datetimeFigureOut">
              <a:rPr lang="en-GB" smtClean="0">
                <a:solidFill>
                  <a:prstClr val="black">
                    <a:tint val="75000"/>
                  </a:prstClr>
                </a:solidFill>
              </a:rPr>
              <a:pPr/>
              <a:t>17/08/2021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902F72D-02C7-41FA-87D3-E79E37AA2B1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2015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544210-0073-47A0-B8E2-8EE608C34078}" type="datetimeFigureOut">
              <a:rPr lang="en-GB" smtClean="0">
                <a:solidFill>
                  <a:prstClr val="black">
                    <a:tint val="75000"/>
                  </a:prstClr>
                </a:solidFill>
              </a:rPr>
              <a:pPr/>
              <a:t>17/08/2021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902F72D-02C7-41FA-87D3-E79E37AA2B1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71981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544210-0073-47A0-B8E2-8EE608C34078}" type="datetimeFigureOut">
              <a:rPr lang="en-GB" smtClean="0">
                <a:solidFill>
                  <a:prstClr val="black">
                    <a:tint val="75000"/>
                  </a:prstClr>
                </a:solidFill>
              </a:rPr>
              <a:pPr/>
              <a:t>17/08/2021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902F72D-02C7-41FA-87D3-E79E37AA2B1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15162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B3DA3F-58B1-453C-866A-2C31CB231A63}" type="datetimeFigureOut">
              <a:rPr lang="en-ZA" smtClean="0"/>
              <a:t>2021/08/17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A270D2B-0835-49A3-ACEE-56E9604391EE}" type="slidenum">
              <a:rPr lang="en-ZA" smtClean="0"/>
              <a:t>‹#›</a:t>
            </a:fld>
            <a:endParaRPr lang="en-ZA"/>
          </a:p>
        </p:txBody>
      </p:sp>
    </p:spTree>
    <p:extLst>
      <p:ext uri="{BB962C8B-B14F-4D97-AF65-F5344CB8AC3E}">
        <p14:creationId xmlns:p14="http://schemas.microsoft.com/office/powerpoint/2010/main" val="1812786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B3DA3F-58B1-453C-866A-2C31CB231A63}" type="datetimeFigureOut">
              <a:rPr lang="en-ZA" smtClean="0"/>
              <a:t>2021/08/17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A270D2B-0835-49A3-ACEE-56E9604391EE}" type="slidenum">
              <a:rPr lang="en-ZA" smtClean="0"/>
              <a:t>‹#›</a:t>
            </a:fld>
            <a:endParaRPr lang="en-ZA"/>
          </a:p>
        </p:txBody>
      </p:sp>
    </p:spTree>
    <p:extLst>
      <p:ext uri="{BB962C8B-B14F-4D97-AF65-F5344CB8AC3E}">
        <p14:creationId xmlns:p14="http://schemas.microsoft.com/office/powerpoint/2010/main" val="1477937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B3DA3F-58B1-453C-866A-2C31CB231A63}" type="datetimeFigureOut">
              <a:rPr lang="en-ZA" smtClean="0"/>
              <a:t>2021/08/17</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7A270D2B-0835-49A3-ACEE-56E9604391EE}" type="slidenum">
              <a:rPr lang="en-ZA" smtClean="0"/>
              <a:t>‹#›</a:t>
            </a:fld>
            <a:endParaRPr lang="en-ZA"/>
          </a:p>
        </p:txBody>
      </p:sp>
    </p:spTree>
    <p:extLst>
      <p:ext uri="{BB962C8B-B14F-4D97-AF65-F5344CB8AC3E}">
        <p14:creationId xmlns:p14="http://schemas.microsoft.com/office/powerpoint/2010/main" val="3101719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B3DA3F-58B1-453C-866A-2C31CB231A63}" type="datetimeFigureOut">
              <a:rPr lang="en-ZA" smtClean="0"/>
              <a:t>2021/08/17</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7A270D2B-0835-49A3-ACEE-56E9604391EE}" type="slidenum">
              <a:rPr lang="en-ZA" smtClean="0"/>
              <a:t>‹#›</a:t>
            </a:fld>
            <a:endParaRPr lang="en-ZA"/>
          </a:p>
        </p:txBody>
      </p:sp>
    </p:spTree>
    <p:extLst>
      <p:ext uri="{BB962C8B-B14F-4D97-AF65-F5344CB8AC3E}">
        <p14:creationId xmlns:p14="http://schemas.microsoft.com/office/powerpoint/2010/main" val="1552393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B3DA3F-58B1-453C-866A-2C31CB231A63}" type="datetimeFigureOut">
              <a:rPr lang="en-ZA" smtClean="0"/>
              <a:t>2021/08/17</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7A270D2B-0835-49A3-ACEE-56E9604391EE}" type="slidenum">
              <a:rPr lang="en-ZA" smtClean="0"/>
              <a:t>‹#›</a:t>
            </a:fld>
            <a:endParaRPr lang="en-ZA"/>
          </a:p>
        </p:txBody>
      </p:sp>
    </p:spTree>
    <p:extLst>
      <p:ext uri="{BB962C8B-B14F-4D97-AF65-F5344CB8AC3E}">
        <p14:creationId xmlns:p14="http://schemas.microsoft.com/office/powerpoint/2010/main" val="2834517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B3DA3F-58B1-453C-866A-2C31CB231A63}" type="datetimeFigureOut">
              <a:rPr lang="en-ZA" smtClean="0"/>
              <a:t>2021/08/17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A270D2B-0835-49A3-ACEE-56E9604391EE}" type="slidenum">
              <a:rPr lang="en-ZA" smtClean="0"/>
              <a:t>‹#›</a:t>
            </a:fld>
            <a:endParaRPr lang="en-ZA"/>
          </a:p>
        </p:txBody>
      </p:sp>
    </p:spTree>
    <p:extLst>
      <p:ext uri="{BB962C8B-B14F-4D97-AF65-F5344CB8AC3E}">
        <p14:creationId xmlns:p14="http://schemas.microsoft.com/office/powerpoint/2010/main" val="925751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B3DA3F-58B1-453C-866A-2C31CB231A63}" type="datetimeFigureOut">
              <a:rPr lang="en-ZA" smtClean="0"/>
              <a:t>2021/08/17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A270D2B-0835-49A3-ACEE-56E9604391EE}" type="slidenum">
              <a:rPr lang="en-ZA" smtClean="0"/>
              <a:t>‹#›</a:t>
            </a:fld>
            <a:endParaRPr lang="en-ZA"/>
          </a:p>
        </p:txBody>
      </p:sp>
    </p:spTree>
    <p:extLst>
      <p:ext uri="{BB962C8B-B14F-4D97-AF65-F5344CB8AC3E}">
        <p14:creationId xmlns:p14="http://schemas.microsoft.com/office/powerpoint/2010/main" val="224627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B3DA3F-58B1-453C-866A-2C31CB231A63}" type="datetimeFigureOut">
              <a:rPr lang="en-ZA" smtClean="0"/>
              <a:t>2021/08/17</a:t>
            </a:fld>
            <a:endParaRPr lang="en-Z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70D2B-0835-49A3-ACEE-56E9604391EE}" type="slidenum">
              <a:rPr lang="en-ZA" smtClean="0"/>
              <a:t>‹#›</a:t>
            </a:fld>
            <a:endParaRPr lang="en-ZA"/>
          </a:p>
        </p:txBody>
      </p:sp>
    </p:spTree>
    <p:extLst>
      <p:ext uri="{BB962C8B-B14F-4D97-AF65-F5344CB8AC3E}">
        <p14:creationId xmlns:p14="http://schemas.microsoft.com/office/powerpoint/2010/main" val="2736439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7" name="Picture 6" descr="G:\COA-Photoshop.jp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5994400"/>
            <a:ext cx="9144000"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9731" name="Rectangle 3"/>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defRPr sz="1108">
                <a:solidFill>
                  <a:srgbClr val="006600"/>
                </a:solidFill>
                <a:cs typeface="Arial" pitchFamily="34" charset="0"/>
              </a:defRPr>
            </a:lvl1pPr>
          </a:lstStyle>
          <a:p>
            <a:pPr defTabSz="844083" fontAlgn="base">
              <a:spcBef>
                <a:spcPct val="0"/>
              </a:spcBef>
              <a:spcAft>
                <a:spcPct val="0"/>
              </a:spcAft>
              <a:defRPr/>
            </a:pPr>
            <a:r>
              <a:rPr lang="en-US">
                <a:solidFill>
                  <a:prstClr val="black"/>
                </a:solidFill>
                <a:latin typeface="Arial" pitchFamily="34" charset="0"/>
              </a:rPr>
              <a:t>RESTRICTED</a:t>
            </a:r>
            <a:endParaRPr lang="en-US" dirty="0">
              <a:solidFill>
                <a:prstClr val="black"/>
              </a:solidFill>
              <a:latin typeface="Arial" pitchFamily="34" charset="0"/>
            </a:endParaRPr>
          </a:p>
        </p:txBody>
      </p:sp>
      <p:sp>
        <p:nvSpPr>
          <p:cNvPr id="329732" name="Rectangle 4"/>
          <p:cNvSpPr>
            <a:spLocks noGrp="1" noChangeArrowheads="1"/>
          </p:cNvSpPr>
          <p:nvPr>
            <p:ph type="sldNum" sz="quarter" idx="4"/>
          </p:nvPr>
        </p:nvSpPr>
        <p:spPr bwMode="auto">
          <a:xfrm>
            <a:off x="6948264"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108">
                <a:solidFill>
                  <a:schemeClr val="bg2"/>
                </a:solidFill>
                <a:latin typeface="Arial" pitchFamily="34" charset="0"/>
                <a:cs typeface="Arial" pitchFamily="34" charset="0"/>
              </a:defRPr>
            </a:lvl1pPr>
          </a:lstStyle>
          <a:p>
            <a:pPr defTabSz="844083" fontAlgn="base">
              <a:spcBef>
                <a:spcPct val="0"/>
              </a:spcBef>
              <a:spcAft>
                <a:spcPct val="0"/>
              </a:spcAft>
              <a:defRPr/>
            </a:pPr>
            <a:fld id="{323D7853-DBEF-4228-89DD-C265517686E6}" type="slidenum">
              <a:rPr lang="en-US" smtClean="0">
                <a:solidFill>
                  <a:prstClr val="black"/>
                </a:solidFill>
              </a:rPr>
              <a:pPr defTabSz="844083" fontAlgn="base">
                <a:spcBef>
                  <a:spcPct val="0"/>
                </a:spcBef>
                <a:spcAft>
                  <a:spcPct val="0"/>
                </a:spcAft>
                <a:defRPr/>
              </a:pPr>
              <a:t>‹#›</a:t>
            </a:fld>
            <a:endParaRPr lang="en-US" dirty="0">
              <a:solidFill>
                <a:prstClr val="black"/>
              </a:solidFill>
            </a:endParaRPr>
          </a:p>
        </p:txBody>
      </p:sp>
      <p:sp>
        <p:nvSpPr>
          <p:cNvPr id="329733" name="Rectangle 5"/>
          <p:cNvSpPr>
            <a:spLocks noGrp="1" noChangeArrowheads="1"/>
          </p:cNvSpPr>
          <p:nvPr>
            <p:ph type="body" idx="1"/>
          </p:nvPr>
        </p:nvSpPr>
        <p:spPr bwMode="auto">
          <a:xfrm>
            <a:off x="457200" y="1340774"/>
            <a:ext cx="8229600" cy="4726657"/>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9734" name="Rectangle 6"/>
          <p:cNvSpPr>
            <a:spLocks noGrp="1" noChangeArrowheads="1"/>
          </p:cNvSpPr>
          <p:nvPr>
            <p:ph type="title"/>
          </p:nvPr>
        </p:nvSpPr>
        <p:spPr bwMode="auto">
          <a:xfrm>
            <a:off x="457200" y="277819"/>
            <a:ext cx="8229600" cy="1139825"/>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1612386920"/>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dt="0"/>
  <p:txStyles>
    <p:titleStyle>
      <a:lvl1pPr algn="ctr" rtl="0" eaLnBrk="0" fontAlgn="base" hangingPunct="0">
        <a:spcBef>
          <a:spcPct val="0"/>
        </a:spcBef>
        <a:spcAft>
          <a:spcPct val="0"/>
        </a:spcAft>
        <a:defRPr sz="4062">
          <a:solidFill>
            <a:schemeClr val="tx1"/>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62">
          <a:solidFill>
            <a:schemeClr val="tx1"/>
          </a:solidFill>
          <a:effectLst>
            <a:outerShdw blurRad="38100" dist="38100" dir="2700000" algn="tl">
              <a:srgbClr val="000000"/>
            </a:outerShdw>
          </a:effectLst>
          <a:latin typeface="Arial" pitchFamily="34" charset="0"/>
          <a:cs typeface="Arial" pitchFamily="34" charset="0"/>
        </a:defRPr>
      </a:lvl2pPr>
      <a:lvl3pPr algn="ctr" rtl="0" eaLnBrk="0" fontAlgn="base" hangingPunct="0">
        <a:spcBef>
          <a:spcPct val="0"/>
        </a:spcBef>
        <a:spcAft>
          <a:spcPct val="0"/>
        </a:spcAft>
        <a:defRPr sz="4062">
          <a:solidFill>
            <a:schemeClr val="tx1"/>
          </a:solidFill>
          <a:effectLst>
            <a:outerShdw blurRad="38100" dist="38100" dir="2700000" algn="tl">
              <a:srgbClr val="000000"/>
            </a:outerShdw>
          </a:effectLst>
          <a:latin typeface="Arial" pitchFamily="34" charset="0"/>
          <a:cs typeface="Arial" pitchFamily="34" charset="0"/>
        </a:defRPr>
      </a:lvl3pPr>
      <a:lvl4pPr algn="ctr" rtl="0" eaLnBrk="0" fontAlgn="base" hangingPunct="0">
        <a:spcBef>
          <a:spcPct val="0"/>
        </a:spcBef>
        <a:spcAft>
          <a:spcPct val="0"/>
        </a:spcAft>
        <a:defRPr sz="4062">
          <a:solidFill>
            <a:schemeClr val="tx1"/>
          </a:solidFill>
          <a:effectLst>
            <a:outerShdw blurRad="38100" dist="38100" dir="2700000" algn="tl">
              <a:srgbClr val="000000"/>
            </a:outerShdw>
          </a:effectLst>
          <a:latin typeface="Arial" pitchFamily="34" charset="0"/>
          <a:cs typeface="Arial" pitchFamily="34" charset="0"/>
        </a:defRPr>
      </a:lvl4pPr>
      <a:lvl5pPr algn="ctr" rtl="0" eaLnBrk="0" fontAlgn="base" hangingPunct="0">
        <a:spcBef>
          <a:spcPct val="0"/>
        </a:spcBef>
        <a:spcAft>
          <a:spcPct val="0"/>
        </a:spcAft>
        <a:defRPr sz="4062">
          <a:solidFill>
            <a:schemeClr val="tx1"/>
          </a:solidFill>
          <a:effectLst>
            <a:outerShdw blurRad="38100" dist="38100" dir="2700000" algn="tl">
              <a:srgbClr val="000000"/>
            </a:outerShdw>
          </a:effectLst>
          <a:latin typeface="Arial" pitchFamily="34" charset="0"/>
          <a:cs typeface="Arial" pitchFamily="34" charset="0"/>
        </a:defRPr>
      </a:lvl5pPr>
      <a:lvl6pPr marL="422041" algn="ctr" rtl="0" fontAlgn="base">
        <a:spcBef>
          <a:spcPct val="0"/>
        </a:spcBef>
        <a:spcAft>
          <a:spcPct val="0"/>
        </a:spcAft>
        <a:defRPr sz="4062">
          <a:solidFill>
            <a:schemeClr val="tx1"/>
          </a:solidFill>
          <a:effectLst>
            <a:outerShdw blurRad="38100" dist="38100" dir="2700000" algn="tl">
              <a:srgbClr val="000000"/>
            </a:outerShdw>
          </a:effectLst>
          <a:latin typeface="Arial" pitchFamily="34" charset="0"/>
          <a:cs typeface="Arial" pitchFamily="34" charset="0"/>
        </a:defRPr>
      </a:lvl6pPr>
      <a:lvl7pPr marL="844083" algn="ctr" rtl="0" fontAlgn="base">
        <a:spcBef>
          <a:spcPct val="0"/>
        </a:spcBef>
        <a:spcAft>
          <a:spcPct val="0"/>
        </a:spcAft>
        <a:defRPr sz="4062">
          <a:solidFill>
            <a:schemeClr val="tx1"/>
          </a:solidFill>
          <a:effectLst>
            <a:outerShdw blurRad="38100" dist="38100" dir="2700000" algn="tl">
              <a:srgbClr val="000000"/>
            </a:outerShdw>
          </a:effectLst>
          <a:latin typeface="Arial" pitchFamily="34" charset="0"/>
          <a:cs typeface="Arial" pitchFamily="34" charset="0"/>
        </a:defRPr>
      </a:lvl7pPr>
      <a:lvl8pPr marL="1266124" algn="ctr" rtl="0" fontAlgn="base">
        <a:spcBef>
          <a:spcPct val="0"/>
        </a:spcBef>
        <a:spcAft>
          <a:spcPct val="0"/>
        </a:spcAft>
        <a:defRPr sz="4062">
          <a:solidFill>
            <a:schemeClr val="tx1"/>
          </a:solidFill>
          <a:effectLst>
            <a:outerShdw blurRad="38100" dist="38100" dir="2700000" algn="tl">
              <a:srgbClr val="000000"/>
            </a:outerShdw>
          </a:effectLst>
          <a:latin typeface="Arial" pitchFamily="34" charset="0"/>
          <a:cs typeface="Arial" pitchFamily="34" charset="0"/>
        </a:defRPr>
      </a:lvl8pPr>
      <a:lvl9pPr marL="1688165" algn="ctr" rtl="0" fontAlgn="base">
        <a:spcBef>
          <a:spcPct val="0"/>
        </a:spcBef>
        <a:spcAft>
          <a:spcPct val="0"/>
        </a:spcAft>
        <a:defRPr sz="4062">
          <a:solidFill>
            <a:schemeClr val="tx1"/>
          </a:solidFill>
          <a:effectLst>
            <a:outerShdw blurRad="38100" dist="38100" dir="2700000" algn="tl">
              <a:srgbClr val="000000"/>
            </a:outerShdw>
          </a:effectLst>
          <a:latin typeface="Arial" pitchFamily="34" charset="0"/>
          <a:cs typeface="Arial" pitchFamily="34" charset="0"/>
        </a:defRPr>
      </a:lvl9pPr>
    </p:titleStyle>
    <p:bodyStyle>
      <a:lvl1pPr marL="316531" indent="-316531" algn="l" rtl="0" eaLnBrk="0" fontAlgn="base" hangingPunct="0">
        <a:spcBef>
          <a:spcPct val="20000"/>
        </a:spcBef>
        <a:spcAft>
          <a:spcPct val="0"/>
        </a:spcAft>
        <a:buClr>
          <a:schemeClr val="tx1"/>
        </a:buClr>
        <a:buFont typeface="Wingdings" pitchFamily="2" charset="2"/>
        <a:buChar char="Ø"/>
        <a:defRPr sz="2954">
          <a:solidFill>
            <a:schemeClr val="tx1"/>
          </a:solidFill>
          <a:effectLst>
            <a:outerShdw blurRad="38100" dist="38100" dir="2700000" algn="tl">
              <a:srgbClr val="000000"/>
            </a:outerShdw>
          </a:effectLst>
          <a:latin typeface="+mn-lt"/>
          <a:ea typeface="+mn-ea"/>
          <a:cs typeface="+mn-cs"/>
        </a:defRPr>
      </a:lvl1pPr>
      <a:lvl2pPr marL="685817" indent="-263776" algn="l" rtl="0" eaLnBrk="0" fontAlgn="base" hangingPunct="0">
        <a:spcBef>
          <a:spcPct val="20000"/>
        </a:spcBef>
        <a:spcAft>
          <a:spcPct val="0"/>
        </a:spcAft>
        <a:buClr>
          <a:schemeClr val="tx1"/>
        </a:buClr>
        <a:buFont typeface="Wingdings" pitchFamily="2" charset="2"/>
        <a:buChar char="Ø"/>
        <a:defRPr sz="2585">
          <a:solidFill>
            <a:schemeClr val="tx1"/>
          </a:solidFill>
          <a:effectLst>
            <a:outerShdw blurRad="38100" dist="38100" dir="2700000" algn="tl">
              <a:srgbClr val="000000"/>
            </a:outerShdw>
          </a:effectLst>
          <a:latin typeface="+mn-lt"/>
          <a:cs typeface="+mn-cs"/>
        </a:defRPr>
      </a:lvl2pPr>
      <a:lvl3pPr marL="1055103" indent="-211021" algn="l" rtl="0" eaLnBrk="0" fontAlgn="base" hangingPunct="0">
        <a:spcBef>
          <a:spcPct val="20000"/>
        </a:spcBef>
        <a:spcAft>
          <a:spcPct val="0"/>
        </a:spcAft>
        <a:buClr>
          <a:schemeClr val="tx1"/>
        </a:buClr>
        <a:buFont typeface="Wingdings" pitchFamily="2" charset="2"/>
        <a:buChar char="Ø"/>
        <a:defRPr sz="2215">
          <a:solidFill>
            <a:schemeClr val="tx1"/>
          </a:solidFill>
          <a:effectLst>
            <a:outerShdw blurRad="38100" dist="38100" dir="2700000" algn="tl">
              <a:srgbClr val="000000"/>
            </a:outerShdw>
          </a:effectLst>
          <a:latin typeface="+mn-lt"/>
          <a:cs typeface="+mn-cs"/>
        </a:defRPr>
      </a:lvl3pPr>
      <a:lvl4pPr marL="1477145" indent="-211021" algn="l" rtl="0" eaLnBrk="0" fontAlgn="base" hangingPunct="0">
        <a:spcBef>
          <a:spcPct val="20000"/>
        </a:spcBef>
        <a:spcAft>
          <a:spcPct val="0"/>
        </a:spcAft>
        <a:buClr>
          <a:schemeClr val="tx1"/>
        </a:buClr>
        <a:buFont typeface="Wingdings" pitchFamily="2" charset="2"/>
        <a:buChar char="Ø"/>
        <a:defRPr sz="1846">
          <a:solidFill>
            <a:schemeClr val="tx1"/>
          </a:solidFill>
          <a:effectLst>
            <a:outerShdw blurRad="38100" dist="38100" dir="2700000" algn="tl">
              <a:srgbClr val="000000"/>
            </a:outerShdw>
          </a:effectLst>
          <a:latin typeface="+mn-lt"/>
          <a:cs typeface="+mn-cs"/>
        </a:defRPr>
      </a:lvl4pPr>
      <a:lvl5pPr marL="1899186" indent="-211021" algn="l" rtl="0" eaLnBrk="0" fontAlgn="base" hangingPunct="0">
        <a:spcBef>
          <a:spcPct val="20000"/>
        </a:spcBef>
        <a:spcAft>
          <a:spcPct val="0"/>
        </a:spcAft>
        <a:buClr>
          <a:schemeClr val="tx1"/>
        </a:buClr>
        <a:buFont typeface="Wingdings" pitchFamily="2" charset="2"/>
        <a:buChar char="Ø"/>
        <a:defRPr sz="1846">
          <a:solidFill>
            <a:schemeClr val="tx1"/>
          </a:solidFill>
          <a:effectLst>
            <a:outerShdw blurRad="38100" dist="38100" dir="2700000" algn="tl">
              <a:srgbClr val="000000"/>
            </a:outerShdw>
          </a:effectLst>
          <a:latin typeface="+mn-lt"/>
          <a:cs typeface="+mn-cs"/>
        </a:defRPr>
      </a:lvl5pPr>
      <a:lvl6pPr marL="2321227" indent="-211021" algn="l" rtl="0" fontAlgn="base">
        <a:spcBef>
          <a:spcPct val="20000"/>
        </a:spcBef>
        <a:spcAft>
          <a:spcPct val="0"/>
        </a:spcAft>
        <a:buClr>
          <a:schemeClr val="tx1"/>
        </a:buClr>
        <a:buFont typeface="Wingdings" pitchFamily="2" charset="2"/>
        <a:buChar char="Ø"/>
        <a:defRPr sz="1846">
          <a:solidFill>
            <a:schemeClr val="tx1"/>
          </a:solidFill>
          <a:effectLst>
            <a:outerShdw blurRad="38100" dist="38100" dir="2700000" algn="tl">
              <a:srgbClr val="000000"/>
            </a:outerShdw>
          </a:effectLst>
          <a:latin typeface="+mn-lt"/>
          <a:cs typeface="+mn-cs"/>
        </a:defRPr>
      </a:lvl6pPr>
      <a:lvl7pPr marL="2743269" indent="-211021" algn="l" rtl="0" fontAlgn="base">
        <a:spcBef>
          <a:spcPct val="20000"/>
        </a:spcBef>
        <a:spcAft>
          <a:spcPct val="0"/>
        </a:spcAft>
        <a:buClr>
          <a:schemeClr val="tx1"/>
        </a:buClr>
        <a:buFont typeface="Wingdings" pitchFamily="2" charset="2"/>
        <a:buChar char="Ø"/>
        <a:defRPr sz="1846">
          <a:solidFill>
            <a:schemeClr val="tx1"/>
          </a:solidFill>
          <a:effectLst>
            <a:outerShdw blurRad="38100" dist="38100" dir="2700000" algn="tl">
              <a:srgbClr val="000000"/>
            </a:outerShdw>
          </a:effectLst>
          <a:latin typeface="+mn-lt"/>
          <a:cs typeface="+mn-cs"/>
        </a:defRPr>
      </a:lvl7pPr>
      <a:lvl8pPr marL="3165310" indent="-211021" algn="l" rtl="0" fontAlgn="base">
        <a:spcBef>
          <a:spcPct val="20000"/>
        </a:spcBef>
        <a:spcAft>
          <a:spcPct val="0"/>
        </a:spcAft>
        <a:buClr>
          <a:schemeClr val="tx1"/>
        </a:buClr>
        <a:buFont typeface="Wingdings" pitchFamily="2" charset="2"/>
        <a:buChar char="Ø"/>
        <a:defRPr sz="1846">
          <a:solidFill>
            <a:schemeClr val="tx1"/>
          </a:solidFill>
          <a:effectLst>
            <a:outerShdw blurRad="38100" dist="38100" dir="2700000" algn="tl">
              <a:srgbClr val="000000"/>
            </a:outerShdw>
          </a:effectLst>
          <a:latin typeface="+mn-lt"/>
          <a:cs typeface="+mn-cs"/>
        </a:defRPr>
      </a:lvl8pPr>
      <a:lvl9pPr marL="3587351" indent="-211021" algn="l" rtl="0" fontAlgn="base">
        <a:spcBef>
          <a:spcPct val="20000"/>
        </a:spcBef>
        <a:spcAft>
          <a:spcPct val="0"/>
        </a:spcAft>
        <a:buClr>
          <a:schemeClr val="tx1"/>
        </a:buClr>
        <a:buFont typeface="Wingdings" pitchFamily="2" charset="2"/>
        <a:buChar char="Ø"/>
        <a:defRPr sz="1846">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544210-0073-47A0-B8E2-8EE608C34078}" type="datetimeFigureOut">
              <a:rPr lang="en-GB" smtClean="0">
                <a:solidFill>
                  <a:prstClr val="black">
                    <a:tint val="75000"/>
                  </a:prstClr>
                </a:solidFill>
              </a:rPr>
              <a:pPr/>
              <a:t>17/08/2021</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02F72D-02C7-41FA-87D3-E79E37AA2B1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7109596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6.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DE43F4-AC2F-2540-B1D3-A3B211703107}"/>
              </a:ext>
            </a:extLst>
          </p:cNvPr>
          <p:cNvPicPr>
            <a:picLocks noChangeAspect="1"/>
          </p:cNvPicPr>
          <p:nvPr/>
        </p:nvPicPr>
        <p:blipFill>
          <a:blip r:embed="rId2"/>
          <a:stretch>
            <a:fillRect/>
          </a:stretch>
        </p:blipFill>
        <p:spPr>
          <a:xfrm>
            <a:off x="0" y="0"/>
            <a:ext cx="9144000" cy="6858000"/>
          </a:xfrm>
          <a:prstGeom prst="rect">
            <a:avLst/>
          </a:prstGeom>
        </p:spPr>
      </p:pic>
      <p:pic>
        <p:nvPicPr>
          <p:cNvPr id="7" name="Picture 6">
            <a:extLst>
              <a:ext uri="{FF2B5EF4-FFF2-40B4-BE49-F238E27FC236}">
                <a16:creationId xmlns:a16="http://schemas.microsoft.com/office/drawing/2014/main" id="{00CFFA60-DB26-4B46-8C73-E7771D560A7A}"/>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199" y="-524513"/>
            <a:ext cx="7362826" cy="5364325"/>
          </a:xfrm>
          <a:prstGeom prst="rect">
            <a:avLst/>
          </a:prstGeom>
        </p:spPr>
      </p:pic>
      <p:sp>
        <p:nvSpPr>
          <p:cNvPr id="13" name="TextBox 12">
            <a:extLst>
              <a:ext uri="{FF2B5EF4-FFF2-40B4-BE49-F238E27FC236}">
                <a16:creationId xmlns:a16="http://schemas.microsoft.com/office/drawing/2014/main" id="{5098FD61-33EF-4761-8036-8B7B7F634A42}"/>
              </a:ext>
            </a:extLst>
          </p:cNvPr>
          <p:cNvSpPr txBox="1"/>
          <p:nvPr/>
        </p:nvSpPr>
        <p:spPr>
          <a:xfrm>
            <a:off x="7151488" y="6207203"/>
            <a:ext cx="1787733" cy="369332"/>
          </a:xfrm>
          <a:prstGeom prst="rect">
            <a:avLst/>
          </a:prstGeom>
          <a:noFill/>
        </p:spPr>
        <p:txBody>
          <a:bodyPr wrap="none" rtlCol="0">
            <a:spAutoFit/>
          </a:bodyPr>
          <a:lstStyle/>
          <a:p>
            <a:pPr algn="r"/>
            <a:r>
              <a:rPr lang="en-GB" dirty="0">
                <a:solidFill>
                  <a:srgbClr val="004828"/>
                </a:solidFill>
                <a:latin typeface="Arial" panose="020B0604020202020204" pitchFamily="34" charset="0"/>
                <a:cs typeface="Arial" panose="020B0604020202020204" pitchFamily="34" charset="0"/>
              </a:rPr>
              <a:t>18 August 2021</a:t>
            </a:r>
          </a:p>
        </p:txBody>
      </p:sp>
      <p:sp>
        <p:nvSpPr>
          <p:cNvPr id="14" name="TextBox 13">
            <a:extLst>
              <a:ext uri="{FF2B5EF4-FFF2-40B4-BE49-F238E27FC236}">
                <a16:creationId xmlns:a16="http://schemas.microsoft.com/office/drawing/2014/main" id="{AB172BBE-DA9D-4AB5-A498-978AA188EE0F}"/>
              </a:ext>
            </a:extLst>
          </p:cNvPr>
          <p:cNvSpPr txBox="1"/>
          <p:nvPr/>
        </p:nvSpPr>
        <p:spPr>
          <a:xfrm>
            <a:off x="4832765" y="5075769"/>
            <a:ext cx="4329117" cy="400110"/>
          </a:xfrm>
          <a:prstGeom prst="rect">
            <a:avLst/>
          </a:prstGeom>
          <a:noFill/>
        </p:spPr>
        <p:txBody>
          <a:bodyPr wrap="square" rtlCol="0">
            <a:spAutoFit/>
          </a:bodyPr>
          <a:lstStyle/>
          <a:p>
            <a:r>
              <a:rPr lang="en-GB" sz="2000" spc="200" dirty="0">
                <a:solidFill>
                  <a:srgbClr val="3D6040"/>
                </a:solidFill>
                <a:latin typeface="Arial" panose="020B0604020202020204" pitchFamily="34" charset="0"/>
                <a:cs typeface="Arial" panose="020B0604020202020204" pitchFamily="34" charset="0"/>
              </a:rPr>
              <a:t>DEPARTMENT OF DEFENCE</a:t>
            </a:r>
          </a:p>
        </p:txBody>
      </p:sp>
      <p:cxnSp>
        <p:nvCxnSpPr>
          <p:cNvPr id="16" name="Straight Connector 15">
            <a:extLst>
              <a:ext uri="{FF2B5EF4-FFF2-40B4-BE49-F238E27FC236}">
                <a16:creationId xmlns:a16="http://schemas.microsoft.com/office/drawing/2014/main" id="{0CCC7CF6-F59B-45F8-B781-D742A998BDD3}"/>
              </a:ext>
            </a:extLst>
          </p:cNvPr>
          <p:cNvCxnSpPr/>
          <p:nvPr/>
        </p:nvCxnSpPr>
        <p:spPr>
          <a:xfrm>
            <a:off x="4555762" y="5535284"/>
            <a:ext cx="4279306" cy="0"/>
          </a:xfrm>
          <a:prstGeom prst="line">
            <a:avLst/>
          </a:prstGeom>
          <a:ln w="19050">
            <a:solidFill>
              <a:srgbClr val="5A835B"/>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960634B-D1B3-4971-B56B-3344BA73CED8}"/>
              </a:ext>
            </a:extLst>
          </p:cNvPr>
          <p:cNvSpPr txBox="1"/>
          <p:nvPr/>
        </p:nvSpPr>
        <p:spPr>
          <a:xfrm>
            <a:off x="3626437" y="5612287"/>
            <a:ext cx="5284095" cy="523220"/>
          </a:xfrm>
          <a:prstGeom prst="rect">
            <a:avLst/>
          </a:prstGeom>
          <a:noFill/>
          <a:ln>
            <a:noFill/>
          </a:ln>
        </p:spPr>
        <p:txBody>
          <a:bodyPr wrap="none" rtlCol="0">
            <a:prstTxWarp prst="textPlain">
              <a:avLst/>
            </a:prstTxWarp>
            <a:spAutoFit/>
          </a:bodyPr>
          <a:lstStyle/>
          <a:p>
            <a:r>
              <a:rPr lang="en-ZA" sz="2800" b="1" spc="150" dirty="0">
                <a:solidFill>
                  <a:srgbClr val="014929"/>
                </a:solidFill>
                <a:latin typeface="Arial Black" panose="020B0A04020102020204" pitchFamily="34" charset="0"/>
                <a:cs typeface="Arial" panose="020B0604020202020204" pitchFamily="34" charset="0"/>
              </a:rPr>
              <a:t>Presentation to the PCD&amp;MV</a:t>
            </a:r>
          </a:p>
        </p:txBody>
      </p:sp>
    </p:spTree>
    <p:extLst>
      <p:ext uri="{BB962C8B-B14F-4D97-AF65-F5344CB8AC3E}">
        <p14:creationId xmlns:p14="http://schemas.microsoft.com/office/powerpoint/2010/main" val="3142409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2754"/>
          <a:stretch/>
        </p:blipFill>
        <p:spPr>
          <a:xfrm>
            <a:off x="0" y="844658"/>
            <a:ext cx="9144000" cy="5264149"/>
          </a:xfrm>
          <a:prstGeom prst="rect">
            <a:avLst/>
          </a:prstGeom>
        </p:spPr>
      </p:pic>
      <p:sp>
        <p:nvSpPr>
          <p:cNvPr id="6" name="Rectangle 2"/>
          <p:cNvSpPr txBox="1">
            <a:spLocks/>
          </p:cNvSpPr>
          <p:nvPr/>
        </p:nvSpPr>
        <p:spPr bwMode="auto">
          <a:xfrm>
            <a:off x="1" y="0"/>
            <a:ext cx="9143999" cy="844657"/>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DOD RBM Dashboard – </a:t>
            </a:r>
          </a:p>
          <a:p>
            <a:pPr algn="ctr" defTabSz="914400" fontAlgn="base">
              <a:spcBef>
                <a:spcPct val="0"/>
              </a:spcBef>
              <a:spcAft>
                <a:spcPct val="0"/>
              </a:spcAft>
            </a:pPr>
            <a:r>
              <a:rPr lang="en-ZA" altLang="en-US" sz="2800" b="1" dirty="0">
                <a:solidFill>
                  <a:prstClr val="white"/>
                </a:solidFill>
                <a:latin typeface="Arial" panose="020B0604020202020204" pitchFamily="34" charset="0"/>
              </a:rPr>
              <a:t>Annual Pre-Audited Achievement</a:t>
            </a:r>
          </a:p>
        </p:txBody>
      </p:sp>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294"/>
          <a:stretch/>
        </p:blipFill>
        <p:spPr>
          <a:xfrm>
            <a:off x="-539" y="968645"/>
            <a:ext cx="9144539" cy="5889355"/>
          </a:xfrm>
          <a:prstGeom prst="rect">
            <a:avLst/>
          </a:prstGeom>
        </p:spPr>
      </p:pic>
      <p:sp>
        <p:nvSpPr>
          <p:cNvPr id="7" name="Slide Number Placeholder 1"/>
          <p:cNvSpPr>
            <a:spLocks noGrp="1"/>
          </p:cNvSpPr>
          <p:nvPr>
            <p:ph type="sldNum" sz="quarter" idx="10"/>
          </p:nvPr>
        </p:nvSpPr>
        <p:spPr bwMode="auto">
          <a:xfrm>
            <a:off x="8665829" y="6477000"/>
            <a:ext cx="44651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10</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24872075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86BE6E-3DA7-47CF-9547-767CA9D3D4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433"/>
            <a:ext cx="9144536" cy="6857595"/>
          </a:xfrm>
          <a:prstGeom prst="rect">
            <a:avLst/>
          </a:prstGeom>
        </p:spPr>
      </p:pic>
      <p:sp>
        <p:nvSpPr>
          <p:cNvPr id="4" name="TextBox 3">
            <a:extLst>
              <a:ext uri="{FF2B5EF4-FFF2-40B4-BE49-F238E27FC236}">
                <a16:creationId xmlns:a16="http://schemas.microsoft.com/office/drawing/2014/main" id="{A98139A0-BD37-43B1-99B4-6D062897B399}"/>
              </a:ext>
            </a:extLst>
          </p:cNvPr>
          <p:cNvSpPr txBox="1"/>
          <p:nvPr/>
        </p:nvSpPr>
        <p:spPr>
          <a:xfrm>
            <a:off x="-1" y="0"/>
            <a:ext cx="9144000" cy="860156"/>
          </a:xfrm>
          <a:prstGeom prst="rect">
            <a:avLst/>
          </a:prstGeom>
          <a:solidFill>
            <a:srgbClr val="014929"/>
          </a:solidFill>
          <a:ln>
            <a:noFill/>
          </a:ln>
        </p:spPr>
        <p:txBody>
          <a:bodyPr anchor="ctr"/>
          <a:lstStyle>
            <a:defPPr>
              <a:defRPr lang="en-US"/>
            </a:defPPr>
            <a:lvl1pPr algn="ctr" defTabSz="914400" fontAlgn="base">
              <a:spcBef>
                <a:spcPct val="0"/>
              </a:spcBef>
              <a:spcAft>
                <a:spcPct val="0"/>
              </a:spcAft>
              <a:defRPr sz="2800" b="1">
                <a:solidFill>
                  <a:prstClr val="white"/>
                </a:solidFill>
                <a:latin typeface="Arial" panose="020B0604020202020204" pitchFamily="34" charset="0"/>
                <a:cs typeface="Arial" panose="020B0604020202020204" pitchFamily="34" charset="0"/>
              </a:defRPr>
            </a:lvl1pPr>
            <a:lvl2pPr marL="742950" indent="-285750">
              <a:defRPr>
                <a:latin typeface="Calibri" panose="020F0502020204030204" pitchFamily="34" charset="0"/>
                <a:cs typeface="Arial" panose="020B0604020202020204" pitchFamily="34" charset="0"/>
              </a:defRPr>
            </a:lvl2pPr>
            <a:lvl3pPr marL="1143000" indent="-228600">
              <a:defRPr>
                <a:latin typeface="Calibri" panose="020F0502020204030204" pitchFamily="34" charset="0"/>
                <a:cs typeface="Arial" panose="020B0604020202020204" pitchFamily="34" charset="0"/>
              </a:defRPr>
            </a:lvl3pPr>
            <a:lvl4pPr marL="1600200" indent="-228600">
              <a:defRPr>
                <a:latin typeface="Calibri" panose="020F0502020204030204" pitchFamily="34" charset="0"/>
                <a:cs typeface="Arial" panose="020B0604020202020204" pitchFamily="34" charset="0"/>
              </a:defRPr>
            </a:lvl4pPr>
            <a:lvl5pPr marL="2057400" indent="-228600">
              <a:defRPr>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latin typeface="Calibri" panose="020F0502020204030204" pitchFamily="34" charset="0"/>
                <a:cs typeface="Arial" panose="020B0604020202020204" pitchFamily="34" charset="0"/>
              </a:defRPr>
            </a:lvl9pPr>
          </a:lstStyle>
          <a:p>
            <a:r>
              <a:rPr lang="en-ZA" altLang="en-US" dirty="0"/>
              <a:t>DOD Pre-Audited Annual </a:t>
            </a:r>
          </a:p>
          <a:p>
            <a:r>
              <a:rPr lang="en-ZA" altLang="en-US" dirty="0"/>
              <a:t>Degree of Non-Achievement</a:t>
            </a:r>
          </a:p>
        </p:txBody>
      </p:sp>
      <p:sp>
        <p:nvSpPr>
          <p:cNvPr id="2" name="Slide Number Placeholder 1"/>
          <p:cNvSpPr>
            <a:spLocks noGrp="1"/>
          </p:cNvSpPr>
          <p:nvPr>
            <p:ph type="sldNum" sz="quarter" idx="12"/>
          </p:nvPr>
        </p:nvSpPr>
        <p:spPr>
          <a:xfrm>
            <a:off x="8699622" y="6484535"/>
            <a:ext cx="413937" cy="365125"/>
          </a:xfrm>
        </p:spPr>
        <p:txBody>
          <a:bodyPr/>
          <a:lstStyle/>
          <a:p>
            <a:fld id="{7A270D2B-0835-49A3-ACEE-56E9604391EE}" type="slidenum">
              <a:rPr lang="en-ZA" sz="1600" smtClean="0">
                <a:solidFill>
                  <a:srgbClr val="014929"/>
                </a:solidFill>
                <a:latin typeface="Arial" panose="020B0604020202020204" pitchFamily="34" charset="0"/>
                <a:cs typeface="Arial" panose="020B0604020202020204" pitchFamily="34" charset="0"/>
              </a:rPr>
              <a:t>11</a:t>
            </a:fld>
            <a:endParaRPr lang="en-ZA" sz="1600" dirty="0">
              <a:solidFill>
                <a:srgbClr val="014929"/>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a:clrChange>
              <a:clrFrom>
                <a:srgbClr val="FFFFFF"/>
              </a:clrFrom>
              <a:clrTo>
                <a:srgbClr val="FFFFFF">
                  <a:alpha val="0"/>
                </a:srgbClr>
              </a:clrTo>
            </a:clrChange>
          </a:blip>
          <a:stretch>
            <a:fillRect/>
          </a:stretch>
        </p:blipFill>
        <p:spPr>
          <a:xfrm>
            <a:off x="641616" y="794830"/>
            <a:ext cx="7860766" cy="5453277"/>
          </a:xfrm>
          <a:prstGeom prst="rect">
            <a:avLst/>
          </a:prstGeom>
        </p:spPr>
      </p:pic>
    </p:spTree>
    <p:extLst>
      <p:ext uri="{BB962C8B-B14F-4D97-AF65-F5344CB8AC3E}">
        <p14:creationId xmlns:p14="http://schemas.microsoft.com/office/powerpoint/2010/main" val="15505766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DOD Annual Performance Targets NOT Achieved </a:t>
            </a:r>
          </a:p>
        </p:txBody>
      </p:sp>
      <p:sp>
        <p:nvSpPr>
          <p:cNvPr id="7" name="Slide Number Placeholder 1"/>
          <p:cNvSpPr>
            <a:spLocks noGrp="1"/>
          </p:cNvSpPr>
          <p:nvPr>
            <p:ph type="sldNum" sz="quarter" idx="10"/>
          </p:nvPr>
        </p:nvSpPr>
        <p:spPr bwMode="auto">
          <a:xfrm>
            <a:off x="8590547" y="6477000"/>
            <a:ext cx="521797"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12</a:t>
            </a:fld>
            <a:endParaRPr lang="en-US" altLang="en-US" sz="2400" dirty="0">
              <a:solidFill>
                <a:srgbClr val="014929"/>
              </a:solidFill>
              <a:latin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340593180"/>
              </p:ext>
            </p:extLst>
          </p:nvPr>
        </p:nvGraphicFramePr>
        <p:xfrm>
          <a:off x="145997" y="737665"/>
          <a:ext cx="8821270" cy="4916540"/>
        </p:xfrm>
        <a:graphic>
          <a:graphicData uri="http://schemas.openxmlformats.org/drawingml/2006/table">
            <a:tbl>
              <a:tblPr>
                <a:tableStyleId>{793D81CF-94F2-401A-BA57-92F5A7B2D0C5}</a:tableStyleId>
              </a:tblPr>
              <a:tblGrid>
                <a:gridCol w="1690487">
                  <a:extLst>
                    <a:ext uri="{9D8B030D-6E8A-4147-A177-3AD203B41FA5}">
                      <a16:colId xmlns:a16="http://schemas.microsoft.com/office/drawing/2014/main" val="20000"/>
                    </a:ext>
                  </a:extLst>
                </a:gridCol>
                <a:gridCol w="4794837">
                  <a:extLst>
                    <a:ext uri="{9D8B030D-6E8A-4147-A177-3AD203B41FA5}">
                      <a16:colId xmlns:a16="http://schemas.microsoft.com/office/drawing/2014/main" val="20001"/>
                    </a:ext>
                  </a:extLst>
                </a:gridCol>
                <a:gridCol w="1183341">
                  <a:extLst>
                    <a:ext uri="{9D8B030D-6E8A-4147-A177-3AD203B41FA5}">
                      <a16:colId xmlns:a16="http://schemas.microsoft.com/office/drawing/2014/main" val="20002"/>
                    </a:ext>
                  </a:extLst>
                </a:gridCol>
                <a:gridCol w="1152605">
                  <a:extLst>
                    <a:ext uri="{9D8B030D-6E8A-4147-A177-3AD203B41FA5}">
                      <a16:colId xmlns:a16="http://schemas.microsoft.com/office/drawing/2014/main" val="20003"/>
                    </a:ext>
                  </a:extLst>
                </a:gridCol>
              </a:tblGrid>
              <a:tr h="166845">
                <a:tc>
                  <a:txBody>
                    <a:bodyPr/>
                    <a:lstStyle/>
                    <a:p>
                      <a:pPr marL="0" algn="ctr" defTabSz="914400" rtl="0" eaLnBrk="1" fontAlgn="t" latinLnBrk="0" hangingPunct="1">
                        <a:spcAft>
                          <a:spcPts val="0"/>
                        </a:spcAft>
                      </a:pPr>
                      <a:r>
                        <a:rPr lang="en-ZA" sz="1400" b="1" kern="1200" dirty="0">
                          <a:solidFill>
                            <a:schemeClr val="bg1"/>
                          </a:solidFill>
                          <a:effectLst/>
                          <a:latin typeface="Arial Narrow" panose="020B0606020202030204" pitchFamily="34" charset="0"/>
                          <a:ea typeface="Calibri"/>
                          <a:cs typeface="Times New Roman"/>
                        </a:rPr>
                        <a:t>Programme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4929"/>
                    </a:solidFill>
                  </a:tcPr>
                </a:tc>
                <a:tc>
                  <a:txBody>
                    <a:bodyPr/>
                    <a:lstStyle/>
                    <a:p>
                      <a:pPr marL="0" algn="ctr" defTabSz="914400" rtl="0" eaLnBrk="1" fontAlgn="t" latinLnBrk="0" hangingPunct="1">
                        <a:spcAft>
                          <a:spcPts val="0"/>
                        </a:spcAft>
                      </a:pPr>
                      <a:r>
                        <a:rPr lang="en-ZA" sz="1400" b="1" kern="1200">
                          <a:solidFill>
                            <a:schemeClr val="bg1"/>
                          </a:solidFill>
                          <a:effectLst/>
                          <a:latin typeface="Arial Narrow" panose="020B0606020202030204" pitchFamily="34" charset="0"/>
                          <a:ea typeface="Calibri"/>
                          <a:cs typeface="Times New Roman"/>
                        </a:rPr>
                        <a:t>Output Indicator</a:t>
                      </a:r>
                      <a:endParaRPr lang="en-ZA" sz="1400" b="1" kern="1200" dirty="0">
                        <a:solidFill>
                          <a:schemeClr val="bg1"/>
                        </a:solidFill>
                        <a:effectLst/>
                        <a:latin typeface="Arial Narrow" panose="020B0606020202030204" pitchFamily="34" charset="0"/>
                        <a:ea typeface="Calibri"/>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4929"/>
                    </a:solidFill>
                  </a:tcPr>
                </a:tc>
                <a:tc>
                  <a:txBody>
                    <a:bodyPr/>
                    <a:lstStyle/>
                    <a:p>
                      <a:pPr marL="0" algn="ctr" defTabSz="914400" rtl="0" eaLnBrk="1" fontAlgn="t" latinLnBrk="0" hangingPunct="1">
                        <a:spcAft>
                          <a:spcPts val="0"/>
                        </a:spcAft>
                      </a:pPr>
                      <a:r>
                        <a:rPr lang="en-ZA" sz="1400" b="1" kern="1200" dirty="0">
                          <a:solidFill>
                            <a:schemeClr val="bg1"/>
                          </a:solidFill>
                          <a:effectLst/>
                          <a:latin typeface="Arial Narrow" panose="020B0606020202030204" pitchFamily="34" charset="0"/>
                          <a:ea typeface="Calibri"/>
                          <a:cs typeface="Times New Roman"/>
                        </a:rPr>
                        <a:t>Annual Target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4929"/>
                    </a:solidFill>
                  </a:tcPr>
                </a:tc>
                <a:tc>
                  <a:txBody>
                    <a:bodyPr/>
                    <a:lstStyle/>
                    <a:p>
                      <a:pPr marL="0" algn="ctr" defTabSz="914400" rtl="0" eaLnBrk="1" fontAlgn="ctr" latinLnBrk="0" hangingPunct="1">
                        <a:spcAft>
                          <a:spcPts val="0"/>
                        </a:spcAft>
                      </a:pPr>
                      <a:r>
                        <a:rPr lang="en-ZA" sz="1400" b="1" kern="1200" dirty="0">
                          <a:solidFill>
                            <a:schemeClr val="bg1"/>
                          </a:solidFill>
                          <a:effectLst/>
                          <a:latin typeface="Arial Narrow" panose="020B0606020202030204" pitchFamily="34" charset="0"/>
                          <a:ea typeface="Calibri"/>
                          <a:cs typeface="Times New Roman"/>
                        </a:rPr>
                        <a:t>Degree of Achievement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4929"/>
                    </a:solidFill>
                  </a:tcPr>
                </a:tc>
                <a:extLst>
                  <a:ext uri="{0D108BD9-81ED-4DB2-BD59-A6C34878D82A}">
                    <a16:rowId xmlns:a16="http://schemas.microsoft.com/office/drawing/2014/main" val="10000"/>
                  </a:ext>
                </a:extLst>
              </a:tr>
              <a:tr h="261717">
                <a:tc>
                  <a:txBody>
                    <a:bodyPr/>
                    <a:lstStyle/>
                    <a:p>
                      <a:pPr algn="l" fontAlgn="t"/>
                      <a:r>
                        <a:rPr lang="en-ZA" sz="1400" u="none" strike="noStrike" dirty="0">
                          <a:effectLst/>
                          <a:latin typeface="Arial Narrow" panose="020B0606020202030204" pitchFamily="34" charset="0"/>
                          <a:cs typeface="Arial" panose="020B0604020202020204" pitchFamily="34" charset="0"/>
                        </a:rPr>
                        <a:t>General Support</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400" u="none" strike="noStrike" dirty="0">
                          <a:effectLst/>
                          <a:latin typeface="Arial Narrow" panose="020B0606020202030204" pitchFamily="34" charset="0"/>
                          <a:cs typeface="Arial" panose="020B0604020202020204" pitchFamily="34" charset="0"/>
                        </a:rPr>
                        <a:t>Number of deliberate crime prevention operations conducted</a:t>
                      </a:r>
                      <a:endParaRPr lang="en-ZA" sz="13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ZA" sz="1400" u="none" strike="noStrike" dirty="0">
                          <a:effectLst/>
                          <a:latin typeface="Arial Narrow" panose="020B0606020202030204" pitchFamily="34" charset="0"/>
                          <a:cs typeface="Arial" panose="020B0604020202020204" pitchFamily="34" charset="0"/>
                        </a:rPr>
                        <a:t>124</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ZA" sz="1400" u="none" strike="noStrike" dirty="0">
                          <a:effectLst/>
                          <a:latin typeface="Arial Narrow" panose="020B0606020202030204" pitchFamily="34" charset="0"/>
                          <a:cs typeface="Arial" panose="020B0604020202020204" pitchFamily="34" charset="0"/>
                        </a:rPr>
                        <a:t>91.9%</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314060">
                <a:tc>
                  <a:txBody>
                    <a:bodyPr/>
                    <a:lstStyle/>
                    <a:p>
                      <a:pPr algn="l" fontAlgn="t"/>
                      <a:r>
                        <a:rPr lang="en-ZA" sz="1400" b="0" i="0" u="none" strike="noStrike" dirty="0">
                          <a:solidFill>
                            <a:srgbClr val="000000"/>
                          </a:solidFill>
                          <a:effectLst/>
                          <a:latin typeface="Arial Narrow" panose="020B0606020202030204" pitchFamily="34" charset="0"/>
                          <a:cs typeface="Arial" panose="020B0604020202020204" pitchFamily="34" charset="0"/>
                        </a:rPr>
                        <a:t>Force Employment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400" b="0" i="0" u="none" strike="noStrike" dirty="0">
                          <a:solidFill>
                            <a:srgbClr val="000000"/>
                          </a:solidFill>
                          <a:effectLst/>
                          <a:latin typeface="Arial Narrow" panose="020B0606020202030204" pitchFamily="34" charset="0"/>
                          <a:cs typeface="Arial" panose="020B0604020202020204" pitchFamily="34" charset="0"/>
                        </a:rPr>
                        <a:t>Percentage compliance with the Southern African Development Community Standby Force Pledge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ZA" sz="1400" b="0" i="0" u="none" strike="noStrike" dirty="0">
                          <a:solidFill>
                            <a:srgbClr val="000000"/>
                          </a:solidFill>
                          <a:effectLst/>
                          <a:latin typeface="Arial Narrow" panose="020B0606020202030204" pitchFamily="34" charset="0"/>
                          <a:cs typeface="Arial" panose="020B0604020202020204" pitchFamily="34"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ZA" sz="1400" b="0" i="0" u="none" strike="noStrike" dirty="0">
                          <a:solidFill>
                            <a:srgbClr val="000000"/>
                          </a:solidFill>
                          <a:effectLst/>
                          <a:latin typeface="Arial Narrow" panose="020B0606020202030204" pitchFamily="34" charset="0"/>
                          <a:cs typeface="Arial" panose="020B0604020202020204" pitchFamily="34" charset="0"/>
                        </a:rPr>
                        <a:t>87.5%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314060">
                <a:tc>
                  <a:txBody>
                    <a:bodyPr/>
                    <a:lstStyle/>
                    <a:p>
                      <a:pPr algn="l" fontAlgn="t"/>
                      <a:r>
                        <a:rPr lang="en-ZA" sz="1400" u="none" strike="noStrike" dirty="0">
                          <a:effectLst/>
                          <a:latin typeface="Arial Narrow" panose="020B0606020202030204" pitchFamily="34" charset="0"/>
                          <a:cs typeface="Arial" panose="020B0604020202020204" pitchFamily="34" charset="0"/>
                        </a:rPr>
                        <a:t>Administration</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400" u="none" strike="noStrike" dirty="0">
                          <a:effectLst/>
                          <a:latin typeface="Arial Narrow" panose="020B0606020202030204" pitchFamily="34" charset="0"/>
                          <a:cs typeface="Arial" panose="020B0604020202020204" pitchFamily="34" charset="0"/>
                        </a:rPr>
                        <a:t>Percentage adherence to the DOD Master Record Index for Plans</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ZA" sz="1400" u="none" strike="noStrike" dirty="0">
                          <a:effectLst/>
                          <a:latin typeface="Arial Narrow" panose="020B0606020202030204" pitchFamily="34" charset="0"/>
                          <a:cs typeface="Arial" panose="020B0604020202020204" pitchFamily="34" charset="0"/>
                        </a:rPr>
                        <a:t>90%</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ZA" sz="1400" u="none" strike="noStrike" dirty="0">
                          <a:effectLst/>
                          <a:latin typeface="Arial Narrow" panose="020B0606020202030204" pitchFamily="34" charset="0"/>
                          <a:cs typeface="Arial" panose="020B0604020202020204" pitchFamily="34" charset="0"/>
                        </a:rPr>
                        <a:t>84.2%</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3"/>
                  </a:ext>
                </a:extLst>
              </a:tr>
              <a:tr h="0">
                <a:tc>
                  <a:txBody>
                    <a:bodyPr/>
                    <a:lstStyle/>
                    <a:p>
                      <a:pPr algn="l" fontAlgn="t"/>
                      <a:r>
                        <a:rPr lang="en-ZA" sz="1400" u="none" strike="noStrike" dirty="0">
                          <a:effectLst/>
                          <a:latin typeface="Arial Narrow" panose="020B0606020202030204" pitchFamily="34" charset="0"/>
                          <a:cs typeface="Arial" panose="020B0604020202020204" pitchFamily="34" charset="0"/>
                        </a:rPr>
                        <a:t>Administration</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400" u="none" strike="noStrike" dirty="0">
                          <a:effectLst/>
                          <a:latin typeface="Arial Narrow" panose="020B0606020202030204" pitchFamily="34" charset="0"/>
                          <a:cs typeface="Arial" panose="020B0604020202020204" pitchFamily="34" charset="0"/>
                        </a:rPr>
                        <a:t>Percentage of audits completed in terms of the approved Internal Audit Plan</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ZA" sz="1400" u="none" strike="noStrike" dirty="0">
                          <a:effectLst/>
                          <a:latin typeface="Arial Narrow" panose="020B0606020202030204" pitchFamily="34" charset="0"/>
                          <a:cs typeface="Arial" panose="020B0604020202020204" pitchFamily="34" charset="0"/>
                        </a:rPr>
                        <a:t>100%</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ZA" sz="1400" u="none" strike="noStrike" dirty="0">
                          <a:effectLst/>
                          <a:latin typeface="Arial Narrow" panose="020B0606020202030204" pitchFamily="34" charset="0"/>
                          <a:cs typeface="Arial" panose="020B0604020202020204" pitchFamily="34" charset="0"/>
                        </a:rPr>
                        <a:t>83.3%</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4"/>
                  </a:ext>
                </a:extLst>
              </a:tr>
              <a:tr h="261717">
                <a:tc>
                  <a:txBody>
                    <a:bodyPr/>
                    <a:lstStyle/>
                    <a:p>
                      <a:pPr algn="l" fontAlgn="t"/>
                      <a:r>
                        <a:rPr lang="en-ZA" sz="1400" u="none" strike="noStrike" dirty="0">
                          <a:effectLst/>
                          <a:latin typeface="Arial Narrow" panose="020B0606020202030204" pitchFamily="34" charset="0"/>
                          <a:cs typeface="Arial" panose="020B0604020202020204" pitchFamily="34" charset="0"/>
                        </a:rPr>
                        <a:t>Air Defence</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400" u="none" strike="noStrike" dirty="0">
                          <a:effectLst/>
                          <a:latin typeface="Arial Narrow" panose="020B0606020202030204" pitchFamily="34" charset="0"/>
                          <a:cs typeface="Arial" panose="020B0604020202020204" pitchFamily="34" charset="0"/>
                        </a:rPr>
                        <a:t>Number of hours flown per year</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ZA" sz="1400" u="none" strike="noStrike" dirty="0">
                          <a:effectLst/>
                          <a:latin typeface="Arial Narrow" panose="020B0606020202030204" pitchFamily="34" charset="0"/>
                          <a:cs typeface="Arial" panose="020B0604020202020204" pitchFamily="34" charset="0"/>
                        </a:rPr>
                        <a:t>17 200</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ZA" sz="1400" u="none" strike="noStrike" dirty="0">
                          <a:effectLst/>
                          <a:latin typeface="Arial Narrow" panose="020B0606020202030204" pitchFamily="34" charset="0"/>
                          <a:cs typeface="Arial" panose="020B0604020202020204" pitchFamily="34" charset="0"/>
                        </a:rPr>
                        <a:t>80.3%</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5"/>
                  </a:ext>
                </a:extLst>
              </a:tr>
              <a:tr h="0">
                <a:tc>
                  <a:txBody>
                    <a:bodyPr/>
                    <a:lstStyle/>
                    <a:p>
                      <a:pPr algn="l" fontAlgn="t"/>
                      <a:r>
                        <a:rPr lang="en-ZA" sz="1400" u="none" strike="noStrike" dirty="0">
                          <a:effectLst/>
                          <a:latin typeface="Arial Narrow" panose="020B0606020202030204" pitchFamily="34" charset="0"/>
                          <a:cs typeface="Arial" panose="020B0604020202020204" pitchFamily="34" charset="0"/>
                        </a:rPr>
                        <a:t>Maritime Defence</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400" u="none" strike="noStrike" dirty="0">
                          <a:effectLst/>
                          <a:latin typeface="Arial Narrow" panose="020B0606020202030204" pitchFamily="34" charset="0"/>
                          <a:cs typeface="Arial" panose="020B0604020202020204" pitchFamily="34" charset="0"/>
                        </a:rPr>
                        <a:t>Number of Maritime coastal patrols conducted per year</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ZA" sz="1400" u="none" strike="noStrike" dirty="0">
                          <a:effectLst/>
                          <a:latin typeface="Arial Narrow" panose="020B0606020202030204" pitchFamily="34" charset="0"/>
                          <a:cs typeface="Arial" panose="020B0604020202020204" pitchFamily="34" charset="0"/>
                        </a:rPr>
                        <a:t>4</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ZA" sz="1400" u="none" strike="noStrike" dirty="0">
                          <a:effectLst/>
                          <a:latin typeface="Arial Narrow" panose="020B0606020202030204" pitchFamily="34" charset="0"/>
                          <a:cs typeface="Arial" panose="020B0604020202020204" pitchFamily="34" charset="0"/>
                        </a:rPr>
                        <a:t>75%</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6"/>
                  </a:ext>
                </a:extLst>
              </a:tr>
              <a:tr h="0">
                <a:tc>
                  <a:txBody>
                    <a:bodyPr/>
                    <a:lstStyle/>
                    <a:p>
                      <a:pPr algn="l" fontAlgn="t"/>
                      <a:r>
                        <a:rPr lang="en-ZA" sz="1400" b="0" i="0" u="none" strike="noStrike" dirty="0">
                          <a:solidFill>
                            <a:srgbClr val="000000"/>
                          </a:solidFill>
                          <a:effectLst/>
                          <a:latin typeface="Arial Narrow" panose="020B0606020202030204" pitchFamily="34" charset="0"/>
                          <a:cs typeface="Arial" panose="020B0604020202020204" pitchFamily="34" charset="0"/>
                        </a:rPr>
                        <a:t>Landward Defence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400" b="0" i="0" u="none" strike="noStrike" dirty="0">
                          <a:solidFill>
                            <a:srgbClr val="000000"/>
                          </a:solidFill>
                          <a:effectLst/>
                          <a:latin typeface="Arial Narrow" panose="020B0606020202030204" pitchFamily="34" charset="0"/>
                          <a:cs typeface="Arial" panose="020B0604020202020204" pitchFamily="34" charset="0"/>
                        </a:rPr>
                        <a:t>Percentage compliance with Landward Defence training targets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ZA" sz="1400" b="0" i="0" u="none" strike="noStrike" dirty="0">
                          <a:solidFill>
                            <a:srgbClr val="000000"/>
                          </a:solidFill>
                          <a:effectLst/>
                          <a:latin typeface="Arial Narrow" panose="020B0606020202030204" pitchFamily="34" charset="0"/>
                          <a:cs typeface="Arial" panose="020B0604020202020204" pitchFamily="34" charset="0"/>
                        </a:rPr>
                        <a:t>80% (2 813)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ZA" sz="1400" b="0" i="0" u="none" strike="noStrike" dirty="0">
                          <a:solidFill>
                            <a:srgbClr val="000000"/>
                          </a:solidFill>
                          <a:effectLst/>
                          <a:latin typeface="Arial Narrow" panose="020B0606020202030204" pitchFamily="34" charset="0"/>
                          <a:cs typeface="Arial" panose="020B0604020202020204" pitchFamily="34" charset="0"/>
                        </a:rPr>
                        <a:t>69.85%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7"/>
                  </a:ext>
                </a:extLst>
              </a:tr>
              <a:tr h="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400" u="none" strike="noStrike" dirty="0">
                          <a:effectLst/>
                          <a:latin typeface="Arial Narrow" panose="020B0606020202030204" pitchFamily="34" charset="0"/>
                          <a:cs typeface="Arial" panose="020B0604020202020204" pitchFamily="34" charset="0"/>
                        </a:rPr>
                        <a:t>Maritime Defence</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400" b="0" i="0" u="none" strike="noStrike" dirty="0">
                          <a:solidFill>
                            <a:srgbClr val="000000"/>
                          </a:solidFill>
                          <a:effectLst/>
                          <a:latin typeface="Arial Narrow" panose="020B0606020202030204" pitchFamily="34" charset="0"/>
                          <a:cs typeface="Arial" panose="020B0604020202020204" pitchFamily="34" charset="0"/>
                        </a:rPr>
                        <a:t>Number of hours at sea per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ZA" sz="1400" b="0" i="0" u="none" strike="noStrike" dirty="0">
                          <a:solidFill>
                            <a:srgbClr val="000000"/>
                          </a:solidFill>
                          <a:effectLst/>
                          <a:latin typeface="Arial Narrow" panose="020B0606020202030204" pitchFamily="34" charset="0"/>
                          <a:cs typeface="Arial" panose="020B0604020202020204" pitchFamily="34" charset="0"/>
                        </a:rPr>
                        <a:t>10 000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ZA" sz="1400" b="0" i="0" u="none" strike="noStrike" dirty="0">
                          <a:solidFill>
                            <a:srgbClr val="000000"/>
                          </a:solidFill>
                          <a:effectLst/>
                          <a:latin typeface="Arial Narrow" panose="020B0606020202030204" pitchFamily="34" charset="0"/>
                          <a:cs typeface="Arial" panose="020B0604020202020204" pitchFamily="34" charset="0"/>
                        </a:rPr>
                        <a:t>68.2%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8"/>
                  </a:ext>
                </a:extLst>
              </a:tr>
              <a:tr h="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400" u="none" strike="noStrike" dirty="0">
                          <a:effectLst/>
                          <a:latin typeface="Arial Narrow" panose="020B0606020202030204" pitchFamily="34" charset="0"/>
                          <a:cs typeface="Arial" panose="020B0604020202020204" pitchFamily="34" charset="0"/>
                        </a:rPr>
                        <a:t>Administration</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400" b="0" i="0" u="none" strike="noStrike" dirty="0">
                          <a:solidFill>
                            <a:srgbClr val="000000"/>
                          </a:solidFill>
                          <a:effectLst/>
                          <a:latin typeface="Arial Narrow" panose="020B0606020202030204" pitchFamily="34" charset="0"/>
                          <a:cs typeface="Arial" panose="020B0604020202020204" pitchFamily="34" charset="0"/>
                        </a:rPr>
                        <a:t>Percentage adherence to the DOD Master Record Index for Policies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ZA" sz="1400" b="0" i="0" u="none" strike="noStrike" dirty="0">
                          <a:solidFill>
                            <a:srgbClr val="000000"/>
                          </a:solidFill>
                          <a:effectLst/>
                          <a:latin typeface="Arial Narrow" panose="020B0606020202030204" pitchFamily="34" charset="0"/>
                          <a:cs typeface="Arial" panose="020B0604020202020204" pitchFamily="34" charset="0"/>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ZA" sz="1400" b="0" i="0" u="none" strike="noStrike" dirty="0">
                          <a:solidFill>
                            <a:srgbClr val="000000"/>
                          </a:solidFill>
                          <a:effectLst/>
                          <a:latin typeface="Arial Narrow" panose="020B0606020202030204" pitchFamily="34" charset="0"/>
                          <a:cs typeface="Arial" panose="020B0604020202020204" pitchFamily="34" charset="0"/>
                        </a:rPr>
                        <a:t>66.2%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9"/>
                  </a:ext>
                </a:extLst>
              </a:tr>
              <a:tr h="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400" u="none" strike="noStrike" dirty="0">
                          <a:effectLst/>
                          <a:latin typeface="Arial Narrow" panose="020B0606020202030204" pitchFamily="34" charset="0"/>
                          <a:cs typeface="Arial" panose="020B0604020202020204" pitchFamily="34" charset="0"/>
                        </a:rPr>
                        <a:t>Air Defence</a:t>
                      </a:r>
                      <a:endParaRPr lang="en-ZA" sz="1400" b="0" i="0" u="none" strike="noStrike" dirty="0">
                        <a:solidFill>
                          <a:srgbClr val="000000"/>
                        </a:solidFill>
                        <a:effectLst/>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400" b="0" i="0" u="none" strike="noStrike" dirty="0">
                          <a:solidFill>
                            <a:srgbClr val="000000"/>
                          </a:solidFill>
                          <a:effectLst/>
                          <a:latin typeface="Arial Narrow" panose="020B0606020202030204" pitchFamily="34" charset="0"/>
                          <a:cs typeface="Arial" panose="020B0604020202020204" pitchFamily="34" charset="0"/>
                        </a:rPr>
                        <a:t>Percentage compliance with Air Defence training targets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ZA" sz="1400" b="0" i="0" u="none" strike="noStrike" dirty="0">
                          <a:solidFill>
                            <a:srgbClr val="000000"/>
                          </a:solidFill>
                          <a:effectLst/>
                          <a:latin typeface="Arial Narrow" panose="020B0606020202030204" pitchFamily="34" charset="0"/>
                          <a:cs typeface="Arial" panose="020B0604020202020204" pitchFamily="34" charset="0"/>
                        </a:rPr>
                        <a:t>80%</a:t>
                      </a:r>
                      <a:r>
                        <a:rPr lang="en-ZA" sz="1400" b="0" i="0" u="none" strike="noStrike" baseline="0" dirty="0">
                          <a:solidFill>
                            <a:srgbClr val="000000"/>
                          </a:solidFill>
                          <a:effectLst/>
                          <a:latin typeface="Arial Narrow" panose="020B0606020202030204" pitchFamily="34" charset="0"/>
                          <a:cs typeface="Arial" panose="020B0604020202020204" pitchFamily="34" charset="0"/>
                        </a:rPr>
                        <a:t> </a:t>
                      </a:r>
                      <a:r>
                        <a:rPr lang="en-ZA" sz="1400" b="0" i="0" u="none" strike="noStrike" dirty="0">
                          <a:solidFill>
                            <a:srgbClr val="000000"/>
                          </a:solidFill>
                          <a:effectLst/>
                          <a:latin typeface="Arial Narrow" panose="020B0606020202030204" pitchFamily="34" charset="0"/>
                          <a:cs typeface="Arial" panose="020B0604020202020204" pitchFamily="34" charset="0"/>
                        </a:rPr>
                        <a:t>(687)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ZA" sz="1400" b="0" i="0" u="none" strike="noStrike" dirty="0">
                          <a:solidFill>
                            <a:srgbClr val="000000"/>
                          </a:solidFill>
                          <a:effectLst/>
                          <a:latin typeface="Arial Narrow" panose="020B0606020202030204" pitchFamily="34" charset="0"/>
                          <a:cs typeface="Arial" panose="020B0604020202020204" pitchFamily="34" charset="0"/>
                        </a:rPr>
                        <a:t>63.35%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0"/>
                  </a:ext>
                </a:extLst>
              </a:tr>
              <a:tr h="0">
                <a:tc>
                  <a:txBody>
                    <a:bodyPr/>
                    <a:lstStyle/>
                    <a:p>
                      <a:pPr algn="l" fontAlgn="t"/>
                      <a:r>
                        <a:rPr lang="en-ZA" sz="1400" b="0" i="0" u="none" strike="noStrike" dirty="0">
                          <a:solidFill>
                            <a:srgbClr val="000000"/>
                          </a:solidFill>
                          <a:effectLst/>
                          <a:latin typeface="Arial Narrow" panose="020B0606020202030204" pitchFamily="34" charset="0"/>
                          <a:cs typeface="Arial" panose="020B0604020202020204" pitchFamily="34" charset="0"/>
                        </a:rPr>
                        <a:t>Force Employment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400" b="0" i="0" u="none" strike="noStrike" dirty="0">
                          <a:solidFill>
                            <a:srgbClr val="000000"/>
                          </a:solidFill>
                          <a:effectLst/>
                          <a:latin typeface="Arial Narrow" panose="020B0606020202030204" pitchFamily="34" charset="0"/>
                          <a:cs typeface="Arial" panose="020B0604020202020204" pitchFamily="34" charset="0"/>
                        </a:rPr>
                        <a:t>Percentage of the value of reimbursement by the UN/AU recognised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ZA" sz="1400" b="0" i="0" u="none" strike="noStrike" dirty="0">
                          <a:solidFill>
                            <a:srgbClr val="000000"/>
                          </a:solidFill>
                          <a:effectLst/>
                          <a:latin typeface="Arial Narrow" panose="020B0606020202030204" pitchFamily="34" charset="0"/>
                          <a:cs typeface="Arial" panose="020B0604020202020204" pitchFamily="34" charset="0"/>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ZA" sz="1400" b="0" i="0" u="none" strike="noStrike" dirty="0">
                          <a:solidFill>
                            <a:srgbClr val="000000"/>
                          </a:solidFill>
                          <a:effectLst/>
                          <a:latin typeface="Arial Narrow" panose="020B0606020202030204" pitchFamily="34" charset="0"/>
                          <a:cs typeface="Arial" panose="020B0604020202020204" pitchFamily="34" charset="0"/>
                        </a:rPr>
                        <a:t>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1"/>
                  </a:ext>
                </a:extLst>
              </a:tr>
              <a:tr h="0">
                <a:tc>
                  <a:txBody>
                    <a:bodyPr/>
                    <a:lstStyle/>
                    <a:p>
                      <a:pPr algn="l" fontAlgn="t"/>
                      <a:r>
                        <a:rPr lang="en-ZA" sz="1400" b="0" i="0" u="none" strike="noStrike" dirty="0">
                          <a:solidFill>
                            <a:srgbClr val="000000"/>
                          </a:solidFill>
                          <a:effectLst/>
                          <a:latin typeface="Arial Narrow" panose="020B0606020202030204" pitchFamily="34" charset="0"/>
                          <a:cs typeface="Arial" panose="020B0604020202020204" pitchFamily="34" charset="0"/>
                        </a:rPr>
                        <a:t>Military Health Support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400" b="0" i="0" u="none" strike="noStrike" dirty="0">
                          <a:solidFill>
                            <a:srgbClr val="000000"/>
                          </a:solidFill>
                          <a:effectLst/>
                          <a:latin typeface="Arial Narrow" panose="020B0606020202030204" pitchFamily="34" charset="0"/>
                          <a:cs typeface="Arial" panose="020B0604020202020204" pitchFamily="34" charset="0"/>
                        </a:rPr>
                        <a:t>Percentage compliance with Military Health Service training targets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ZA" sz="1400" b="0" i="0" u="none" strike="noStrike" dirty="0">
                          <a:solidFill>
                            <a:srgbClr val="000000"/>
                          </a:solidFill>
                          <a:effectLst/>
                          <a:latin typeface="Arial Narrow" panose="020B0606020202030204" pitchFamily="34" charset="0"/>
                          <a:cs typeface="Arial" panose="020B0604020202020204" pitchFamily="34" charset="0"/>
                        </a:rPr>
                        <a:t>80% (648)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ZA" sz="1400" b="0" i="0" u="none" strike="noStrike" dirty="0">
                          <a:solidFill>
                            <a:srgbClr val="000000"/>
                          </a:solidFill>
                          <a:effectLst/>
                          <a:latin typeface="Arial Narrow" panose="020B0606020202030204" pitchFamily="34" charset="0"/>
                          <a:cs typeface="Arial" panose="020B0604020202020204" pitchFamily="34" charset="0"/>
                        </a:rPr>
                        <a:t>29.14%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2"/>
                  </a:ext>
                </a:extLst>
              </a:tr>
              <a:tr h="0">
                <a:tc>
                  <a:txBody>
                    <a:bodyPr/>
                    <a:lstStyle/>
                    <a:p>
                      <a:pPr algn="l" fontAlgn="t"/>
                      <a:r>
                        <a:rPr lang="en-ZA" sz="1400" b="0" i="0" u="none" strike="noStrike" dirty="0">
                          <a:solidFill>
                            <a:srgbClr val="000000"/>
                          </a:solidFill>
                          <a:effectLst/>
                          <a:latin typeface="Arial Narrow" panose="020B0606020202030204" pitchFamily="34" charset="0"/>
                          <a:cs typeface="Arial" panose="020B0604020202020204" pitchFamily="34" charset="0"/>
                        </a:rPr>
                        <a:t>Administration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400" b="0" i="0" u="none" strike="noStrike" dirty="0">
                          <a:solidFill>
                            <a:srgbClr val="000000"/>
                          </a:solidFill>
                          <a:effectLst/>
                          <a:latin typeface="Arial Narrow" panose="020B0606020202030204" pitchFamily="34" charset="0"/>
                          <a:cs typeface="Arial" panose="020B0604020202020204" pitchFamily="34" charset="0"/>
                        </a:rPr>
                        <a:t>Percentage adherence to the DOD Master Record Index for Strategies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ZA" sz="1400" b="0" i="0" u="none" strike="noStrike" dirty="0">
                          <a:solidFill>
                            <a:srgbClr val="000000"/>
                          </a:solidFill>
                          <a:effectLst/>
                          <a:latin typeface="Arial Narrow" panose="020B0606020202030204" pitchFamily="34" charset="0"/>
                          <a:cs typeface="Arial" panose="020B0604020202020204" pitchFamily="34" charset="0"/>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ZA" sz="1400" b="0" i="0" u="none" strike="noStrike" dirty="0">
                          <a:solidFill>
                            <a:srgbClr val="000000"/>
                          </a:solidFill>
                          <a:effectLst/>
                          <a:latin typeface="Arial Narrow" panose="020B0606020202030204" pitchFamily="34" charset="0"/>
                          <a:cs typeface="Arial" panose="020B0604020202020204"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6768622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Year-on-Year Performance Comparison</a:t>
            </a: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13</a:t>
            </a:fld>
            <a:endParaRPr lang="en-US" altLang="en-US" sz="2400" dirty="0">
              <a:solidFill>
                <a:srgbClr val="014929"/>
              </a:solidFill>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143807530"/>
              </p:ext>
            </p:extLst>
          </p:nvPr>
        </p:nvGraphicFramePr>
        <p:xfrm>
          <a:off x="142875" y="803758"/>
          <a:ext cx="8784150" cy="2248740"/>
        </p:xfrm>
        <a:graphic>
          <a:graphicData uri="http://schemas.openxmlformats.org/drawingml/2006/table">
            <a:tbl>
              <a:tblPr firstRow="1" bandRow="1"/>
              <a:tblGrid>
                <a:gridCol w="1653206">
                  <a:extLst>
                    <a:ext uri="{9D8B030D-6E8A-4147-A177-3AD203B41FA5}">
                      <a16:colId xmlns:a16="http://schemas.microsoft.com/office/drawing/2014/main" val="20000"/>
                    </a:ext>
                  </a:extLst>
                </a:gridCol>
                <a:gridCol w="1782736">
                  <a:extLst>
                    <a:ext uri="{9D8B030D-6E8A-4147-A177-3AD203B41FA5}">
                      <a16:colId xmlns:a16="http://schemas.microsoft.com/office/drawing/2014/main" val="20003"/>
                    </a:ext>
                  </a:extLst>
                </a:gridCol>
                <a:gridCol w="1782736">
                  <a:extLst>
                    <a:ext uri="{9D8B030D-6E8A-4147-A177-3AD203B41FA5}">
                      <a16:colId xmlns:a16="http://schemas.microsoft.com/office/drawing/2014/main" val="20004"/>
                    </a:ext>
                  </a:extLst>
                </a:gridCol>
                <a:gridCol w="1782736">
                  <a:extLst>
                    <a:ext uri="{9D8B030D-6E8A-4147-A177-3AD203B41FA5}">
                      <a16:colId xmlns:a16="http://schemas.microsoft.com/office/drawing/2014/main" val="1331071065"/>
                    </a:ext>
                  </a:extLst>
                </a:gridCol>
                <a:gridCol w="1782736">
                  <a:extLst>
                    <a:ext uri="{9D8B030D-6E8A-4147-A177-3AD203B41FA5}">
                      <a16:colId xmlns:a16="http://schemas.microsoft.com/office/drawing/2014/main" val="20005"/>
                    </a:ext>
                  </a:extLst>
                </a:gridCol>
              </a:tblGrid>
              <a:tr h="417942">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en-ZA" sz="2000" b="1" dirty="0">
                        <a:solidFill>
                          <a:schemeClr val="bg1"/>
                        </a:solidFill>
                        <a:latin typeface="Arial" panose="020B0604020202020204" pitchFamily="34" charset="0"/>
                        <a:cs typeface="Arial" panose="020B0604020202020204" pitchFamily="34" charset="0"/>
                      </a:endParaRPr>
                    </a:p>
                  </a:txBody>
                  <a:tcPr marL="99060" marR="9906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2000" b="1" dirty="0">
                          <a:solidFill>
                            <a:schemeClr val="bg1"/>
                          </a:solidFill>
                          <a:latin typeface="Arial" panose="020B0604020202020204" pitchFamily="34" charset="0"/>
                          <a:cs typeface="Arial" panose="020B0604020202020204" pitchFamily="34" charset="0"/>
                        </a:rPr>
                        <a:t>FY2017/18</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p>
                      <a:pPr algn="ctr"/>
                      <a:r>
                        <a:rPr lang="en-ZA" sz="2000" b="1" dirty="0">
                          <a:solidFill>
                            <a:schemeClr val="bg1"/>
                          </a:solidFill>
                          <a:latin typeface="Arial" panose="020B0604020202020204" pitchFamily="34" charset="0"/>
                          <a:cs typeface="Arial" panose="020B0604020202020204" pitchFamily="34" charset="0"/>
                        </a:rPr>
                        <a:t>FY2018/19</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p>
                      <a:pPr algn="ctr"/>
                      <a:r>
                        <a:rPr lang="en-ZA" sz="2000" b="1" dirty="0">
                          <a:solidFill>
                            <a:schemeClr val="bg1"/>
                          </a:solidFill>
                          <a:latin typeface="Arial" panose="020B0604020202020204" pitchFamily="34" charset="0"/>
                          <a:cs typeface="Arial" panose="020B0604020202020204" pitchFamily="34" charset="0"/>
                        </a:rPr>
                        <a:t>FY2019/20</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p>
                      <a:pPr algn="ctr"/>
                      <a:r>
                        <a:rPr lang="en-ZA" sz="2000" b="1" dirty="0">
                          <a:solidFill>
                            <a:schemeClr val="bg1"/>
                          </a:solidFill>
                          <a:latin typeface="Arial" panose="020B0604020202020204" pitchFamily="34" charset="0"/>
                          <a:cs typeface="Arial" panose="020B0604020202020204" pitchFamily="34" charset="0"/>
                        </a:rPr>
                        <a:t>FY2020/21</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extLst>
                  <a:ext uri="{0D108BD9-81ED-4DB2-BD59-A6C34878D82A}">
                    <a16:rowId xmlns:a16="http://schemas.microsoft.com/office/drawing/2014/main" val="10000"/>
                  </a:ext>
                </a:extLst>
              </a:tr>
              <a:tr h="502170">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en-ZA" b="1" dirty="0">
                          <a:solidFill>
                            <a:schemeClr val="tx1"/>
                          </a:solidFill>
                          <a:latin typeface="Arial" panose="020B0604020202020204" pitchFamily="34" charset="0"/>
                          <a:cs typeface="Arial" panose="020B0604020202020204" pitchFamily="34" charset="0"/>
                        </a:rPr>
                        <a:t>Achieved</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defTabSz="914400" rtl="0" eaLnBrk="1" latinLnBrk="0" hangingPunct="1"/>
                      <a:r>
                        <a:rPr lang="en-ZA" sz="2000" b="1" kern="1200" dirty="0">
                          <a:solidFill>
                            <a:schemeClr val="tx1"/>
                          </a:solidFill>
                          <a:latin typeface="Arial" panose="020B0604020202020204" pitchFamily="34" charset="0"/>
                          <a:ea typeface="+mn-ea"/>
                          <a:cs typeface="Arial" panose="020B0604020202020204" pitchFamily="34" charset="0"/>
                        </a:rPr>
                        <a:t>64</a:t>
                      </a:r>
                    </a:p>
                    <a:p>
                      <a:pPr marL="0" algn="ctr" defTabSz="914400" rtl="0" eaLnBrk="1" latinLnBrk="0" hangingPunct="1"/>
                      <a:r>
                        <a:rPr lang="en-ZA" sz="2000" b="1" kern="1200" dirty="0">
                          <a:solidFill>
                            <a:schemeClr val="tx1"/>
                          </a:solidFill>
                          <a:latin typeface="Arial" panose="020B0604020202020204" pitchFamily="34" charset="0"/>
                          <a:ea typeface="+mn-ea"/>
                          <a:cs typeface="Arial" panose="020B0604020202020204" pitchFamily="34" charset="0"/>
                        </a:rPr>
                        <a:t>(64%)</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ZA" sz="2000" b="1" kern="1200" dirty="0">
                          <a:solidFill>
                            <a:schemeClr val="tx1"/>
                          </a:solidFill>
                          <a:latin typeface="Arial" panose="020B0604020202020204" pitchFamily="34" charset="0"/>
                          <a:ea typeface="+mn-ea"/>
                          <a:cs typeface="Arial" panose="020B0604020202020204" pitchFamily="34" charset="0"/>
                        </a:rPr>
                        <a:t>67</a:t>
                      </a:r>
                    </a:p>
                    <a:p>
                      <a:pPr marL="0" algn="ctr" defTabSz="914400" rtl="0" eaLnBrk="1" latinLnBrk="0" hangingPunct="1"/>
                      <a:r>
                        <a:rPr lang="en-ZA" sz="2000" b="1" kern="1200" dirty="0">
                          <a:solidFill>
                            <a:schemeClr val="tx1"/>
                          </a:solidFill>
                          <a:latin typeface="Arial" panose="020B0604020202020204" pitchFamily="34" charset="0"/>
                          <a:ea typeface="+mn-ea"/>
                          <a:cs typeface="Arial" panose="020B0604020202020204" pitchFamily="34" charset="0"/>
                        </a:rPr>
                        <a:t>(69%)</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ZA" sz="2000" b="1" kern="1200" dirty="0">
                          <a:solidFill>
                            <a:schemeClr val="tx1"/>
                          </a:solidFill>
                          <a:latin typeface="Arial" panose="020B0604020202020204" pitchFamily="34" charset="0"/>
                          <a:ea typeface="+mn-ea"/>
                          <a:cs typeface="Arial" panose="020B0604020202020204" pitchFamily="34" charset="0"/>
                        </a:rPr>
                        <a:t>57</a:t>
                      </a:r>
                    </a:p>
                    <a:p>
                      <a:pPr marL="0" algn="ctr" defTabSz="914400" rtl="0" eaLnBrk="1" latinLnBrk="0" hangingPunct="1"/>
                      <a:r>
                        <a:rPr lang="en-ZA" sz="2000" b="1" kern="1200" dirty="0">
                          <a:solidFill>
                            <a:schemeClr val="tx1"/>
                          </a:solidFill>
                          <a:latin typeface="Arial" panose="020B0604020202020204" pitchFamily="34" charset="0"/>
                          <a:ea typeface="+mn-ea"/>
                          <a:cs typeface="Arial" panose="020B0604020202020204" pitchFamily="34" charset="0"/>
                        </a:rPr>
                        <a:t>(73%)</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ZA" sz="2000" b="1" kern="1200" dirty="0">
                          <a:solidFill>
                            <a:srgbClr val="006600"/>
                          </a:solidFill>
                          <a:latin typeface="Arial" panose="020B0604020202020204" pitchFamily="34" charset="0"/>
                          <a:ea typeface="+mn-ea"/>
                          <a:cs typeface="Arial" panose="020B0604020202020204" pitchFamily="34" charset="0"/>
                        </a:rPr>
                        <a:t>25</a:t>
                      </a:r>
                    </a:p>
                    <a:p>
                      <a:pPr marL="0" algn="ctr" defTabSz="914400" rtl="0" eaLnBrk="1" latinLnBrk="0" hangingPunct="1"/>
                      <a:r>
                        <a:rPr lang="en-ZA" sz="2000" b="1" kern="1200" dirty="0">
                          <a:solidFill>
                            <a:srgbClr val="006600"/>
                          </a:solidFill>
                          <a:latin typeface="Arial" panose="020B0604020202020204" pitchFamily="34" charset="0"/>
                          <a:ea typeface="+mn-ea"/>
                          <a:cs typeface="Arial" panose="020B0604020202020204" pitchFamily="34" charset="0"/>
                        </a:rPr>
                        <a:t>(66%)</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40080">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en-ZA" b="1" dirty="0">
                          <a:solidFill>
                            <a:schemeClr val="tx1"/>
                          </a:solidFill>
                          <a:latin typeface="Arial" panose="020B0604020202020204" pitchFamily="34" charset="0"/>
                          <a:cs typeface="Arial" panose="020B0604020202020204" pitchFamily="34" charset="0"/>
                        </a:rPr>
                        <a:t>Not Achieved</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defTabSz="914400" rtl="0" eaLnBrk="1" latinLnBrk="0" hangingPunct="1"/>
                      <a:r>
                        <a:rPr lang="en-ZA" sz="2000" b="1" kern="1200" dirty="0">
                          <a:solidFill>
                            <a:schemeClr val="tx1"/>
                          </a:solidFill>
                          <a:latin typeface="Arial" panose="020B0604020202020204" pitchFamily="34" charset="0"/>
                          <a:ea typeface="+mn-ea"/>
                          <a:cs typeface="Arial" panose="020B0604020202020204" pitchFamily="34" charset="0"/>
                        </a:rPr>
                        <a:t>36</a:t>
                      </a:r>
                    </a:p>
                    <a:p>
                      <a:pPr marL="0" algn="ctr" defTabSz="914400" rtl="0" eaLnBrk="1" latinLnBrk="0" hangingPunct="1"/>
                      <a:r>
                        <a:rPr lang="en-ZA" sz="2000" b="1" kern="1200" dirty="0">
                          <a:solidFill>
                            <a:schemeClr val="tx1"/>
                          </a:solidFill>
                          <a:latin typeface="Arial" panose="020B0604020202020204" pitchFamily="34" charset="0"/>
                          <a:ea typeface="+mn-ea"/>
                          <a:cs typeface="Arial" panose="020B0604020202020204" pitchFamily="34" charset="0"/>
                        </a:rPr>
                        <a:t>(36%)</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ZA" sz="2000" b="1" kern="1200" dirty="0">
                          <a:solidFill>
                            <a:schemeClr val="tx1"/>
                          </a:solidFill>
                          <a:latin typeface="Arial" panose="020B0604020202020204" pitchFamily="34" charset="0"/>
                          <a:ea typeface="+mn-ea"/>
                          <a:cs typeface="Arial" panose="020B0604020202020204" pitchFamily="34" charset="0"/>
                        </a:rPr>
                        <a:t>30</a:t>
                      </a:r>
                    </a:p>
                    <a:p>
                      <a:pPr marL="0" algn="ctr" defTabSz="914400" rtl="0" eaLnBrk="1" latinLnBrk="0" hangingPunct="1"/>
                      <a:r>
                        <a:rPr lang="en-ZA" sz="2000" b="1" kern="1200" dirty="0">
                          <a:solidFill>
                            <a:schemeClr val="tx1"/>
                          </a:solidFill>
                          <a:latin typeface="Arial" panose="020B0604020202020204" pitchFamily="34" charset="0"/>
                          <a:ea typeface="+mn-ea"/>
                          <a:cs typeface="Arial" panose="020B0604020202020204" pitchFamily="34" charset="0"/>
                        </a:rPr>
                        <a:t>(31%)</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ZA" sz="2000" b="1" kern="1200" dirty="0">
                          <a:solidFill>
                            <a:schemeClr val="tx1"/>
                          </a:solidFill>
                          <a:latin typeface="Arial" panose="020B0604020202020204" pitchFamily="34" charset="0"/>
                          <a:ea typeface="+mn-ea"/>
                          <a:cs typeface="Arial" panose="020B0604020202020204" pitchFamily="34" charset="0"/>
                        </a:rPr>
                        <a:t>21</a:t>
                      </a:r>
                    </a:p>
                    <a:p>
                      <a:pPr marL="0" algn="ctr" defTabSz="914400" rtl="0" eaLnBrk="1" latinLnBrk="0" hangingPunct="1"/>
                      <a:r>
                        <a:rPr lang="en-ZA" sz="2000" b="1" kern="1200" dirty="0">
                          <a:solidFill>
                            <a:schemeClr val="tx1"/>
                          </a:solidFill>
                          <a:latin typeface="Arial" panose="020B0604020202020204" pitchFamily="34" charset="0"/>
                          <a:ea typeface="+mn-ea"/>
                          <a:cs typeface="Arial" panose="020B0604020202020204" pitchFamily="34" charset="0"/>
                        </a:rPr>
                        <a:t>(27%)</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ZA" sz="2000" b="1" kern="1200" dirty="0">
                          <a:solidFill>
                            <a:srgbClr val="C00000"/>
                          </a:solidFill>
                          <a:latin typeface="Arial" panose="020B0604020202020204" pitchFamily="34" charset="0"/>
                          <a:ea typeface="+mn-ea"/>
                          <a:cs typeface="Arial" panose="020B0604020202020204" pitchFamily="34" charset="0"/>
                        </a:rPr>
                        <a:t>13</a:t>
                      </a:r>
                    </a:p>
                    <a:p>
                      <a:pPr marL="0" algn="ctr" defTabSz="914400" rtl="0" eaLnBrk="1" latinLnBrk="0" hangingPunct="1"/>
                      <a:r>
                        <a:rPr lang="en-ZA" sz="2000" b="1" kern="1200" dirty="0">
                          <a:solidFill>
                            <a:srgbClr val="C00000"/>
                          </a:solidFill>
                          <a:latin typeface="Arial" panose="020B0604020202020204" pitchFamily="34" charset="0"/>
                          <a:ea typeface="+mn-ea"/>
                          <a:cs typeface="Arial" panose="020B0604020202020204" pitchFamily="34" charset="0"/>
                        </a:rPr>
                        <a:t>(34%)</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28718">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en-ZA" sz="2000" b="1" dirty="0">
                          <a:solidFill>
                            <a:schemeClr val="tx1"/>
                          </a:solidFill>
                          <a:latin typeface="Arial" panose="020B0604020202020204" pitchFamily="34" charset="0"/>
                          <a:cs typeface="Arial" panose="020B0604020202020204" pitchFamily="34" charset="0"/>
                        </a:rPr>
                        <a:t>Total</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2000" b="1" dirty="0">
                          <a:solidFill>
                            <a:schemeClr val="tx1"/>
                          </a:solidFill>
                          <a:latin typeface="Arial" panose="020B0604020202020204" pitchFamily="34" charset="0"/>
                          <a:cs typeface="Arial" panose="020B0604020202020204" pitchFamily="34" charset="0"/>
                        </a:rPr>
                        <a:t>100</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c>
                  <a:txBody>
                    <a:bodyPr/>
                    <a:lstStyle/>
                    <a:p>
                      <a:pPr algn="ctr"/>
                      <a:r>
                        <a:rPr lang="en-ZA" sz="2000" b="1" dirty="0">
                          <a:solidFill>
                            <a:schemeClr val="tx1"/>
                          </a:solidFill>
                          <a:latin typeface="Arial" panose="020B0604020202020204" pitchFamily="34" charset="0"/>
                          <a:cs typeface="Arial" panose="020B0604020202020204" pitchFamily="34" charset="0"/>
                        </a:rPr>
                        <a:t>97</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c>
                  <a:txBody>
                    <a:bodyPr/>
                    <a:lstStyle/>
                    <a:p>
                      <a:pPr algn="ctr"/>
                      <a:r>
                        <a:rPr lang="en-ZA" sz="2000" b="1" dirty="0">
                          <a:solidFill>
                            <a:schemeClr val="tx1"/>
                          </a:solidFill>
                          <a:latin typeface="Arial" panose="020B0604020202020204" pitchFamily="34" charset="0"/>
                          <a:cs typeface="Arial" panose="020B0604020202020204" pitchFamily="34" charset="0"/>
                        </a:rPr>
                        <a:t>78</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c>
                  <a:txBody>
                    <a:bodyPr/>
                    <a:lstStyle/>
                    <a:p>
                      <a:pPr algn="ctr"/>
                      <a:r>
                        <a:rPr lang="en-ZA" sz="2000" b="1" dirty="0">
                          <a:solidFill>
                            <a:schemeClr val="tx1"/>
                          </a:solidFill>
                          <a:latin typeface="Arial" panose="020B0604020202020204" pitchFamily="34" charset="0"/>
                          <a:cs typeface="Arial" panose="020B0604020202020204" pitchFamily="34" charset="0"/>
                        </a:rPr>
                        <a:t>38</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val="10003"/>
                  </a:ext>
                </a:extLst>
              </a:tr>
            </a:tbl>
          </a:graphicData>
        </a:graphic>
      </p:graphicFrame>
      <p:graphicFrame>
        <p:nvGraphicFramePr>
          <p:cNvPr id="32" name="Chart 31"/>
          <p:cNvGraphicFramePr/>
          <p:nvPr>
            <p:extLst>
              <p:ext uri="{D42A27DB-BD31-4B8C-83A1-F6EECF244321}">
                <p14:modId xmlns:p14="http://schemas.microsoft.com/office/powerpoint/2010/main" val="262026439"/>
              </p:ext>
            </p:extLst>
          </p:nvPr>
        </p:nvGraphicFramePr>
        <p:xfrm>
          <a:off x="765400" y="3052498"/>
          <a:ext cx="7752686" cy="31853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168663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6" name="Rectangle 13"/>
          <p:cNvSpPr>
            <a:spLocks noChangeArrowheads="1"/>
          </p:cNvSpPr>
          <p:nvPr/>
        </p:nvSpPr>
        <p:spPr bwMode="auto">
          <a:xfrm>
            <a:off x="298580" y="595901"/>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fontAlgn="base">
              <a:lnSpc>
                <a:spcPct val="200000"/>
              </a:lnSpc>
              <a:spcBef>
                <a:spcPct val="0"/>
              </a:spcBef>
              <a:spcAft>
                <a:spcPct val="0"/>
              </a:spcAft>
            </a:pPr>
            <a:endParaRPr lang="en-ZA" sz="2600" dirty="0">
              <a:solidFill>
                <a:prstClr val="black"/>
              </a:solidFill>
              <a:latin typeface="Arial" charset="0"/>
              <a:cs typeface="Arial" charset="0"/>
            </a:endParaRPr>
          </a:p>
          <a:p>
            <a:pPr algn="ctr" defTabSz="914400" fontAlgn="base">
              <a:lnSpc>
                <a:spcPct val="200000"/>
              </a:lnSpc>
              <a:spcBef>
                <a:spcPct val="0"/>
              </a:spcBef>
              <a:spcAft>
                <a:spcPct val="0"/>
              </a:spcAft>
            </a:pPr>
            <a:endParaRPr lang="en-ZA" sz="2600" dirty="0">
              <a:solidFill>
                <a:prstClr val="black"/>
              </a:solidFill>
              <a:latin typeface="Arial" charset="0"/>
              <a:cs typeface="Arial" charset="0"/>
            </a:endParaRPr>
          </a:p>
          <a:p>
            <a:pPr algn="ctr" defTabSz="914400" fontAlgn="base">
              <a:spcBef>
                <a:spcPct val="0"/>
              </a:spcBef>
              <a:spcAft>
                <a:spcPct val="0"/>
              </a:spcAft>
            </a:pPr>
            <a:r>
              <a:rPr lang="en-ZA" sz="4800" b="1" dirty="0">
                <a:solidFill>
                  <a:srgbClr val="014929"/>
                </a:solidFill>
                <a:effectLst>
                  <a:outerShdw blurRad="38100" dist="38100" dir="2700000" algn="tl">
                    <a:srgbClr val="000000">
                      <a:alpha val="43137"/>
                    </a:srgbClr>
                  </a:outerShdw>
                </a:effectLst>
                <a:latin typeface="Arial" charset="0"/>
                <a:cs typeface="Arial" charset="0"/>
              </a:rPr>
              <a:t>Departmental Performance</a:t>
            </a:r>
          </a:p>
          <a:p>
            <a:pPr algn="ctr" defTabSz="914400" fontAlgn="base">
              <a:spcBef>
                <a:spcPct val="0"/>
              </a:spcBef>
              <a:spcAft>
                <a:spcPct val="0"/>
              </a:spcAft>
            </a:pPr>
            <a:r>
              <a:rPr lang="en-ZA" sz="5400" b="1" dirty="0">
                <a:solidFill>
                  <a:srgbClr val="014929"/>
                </a:solidFill>
                <a:effectLst>
                  <a:outerShdw blurRad="38100" dist="38100" dir="2700000" algn="tl">
                    <a:srgbClr val="000000">
                      <a:alpha val="43137"/>
                    </a:srgbClr>
                  </a:outerShdw>
                </a:effectLst>
                <a:latin typeface="Arial" charset="0"/>
                <a:cs typeface="Arial" charset="0"/>
              </a:rPr>
              <a:t>FY2021/22</a:t>
            </a:r>
            <a:endParaRPr lang="en-US" sz="5400" b="1" dirty="0">
              <a:solidFill>
                <a:srgbClr val="014929"/>
              </a:solidFill>
              <a:effectLst>
                <a:outerShdw blurRad="38100" dist="38100" dir="2700000" algn="tl">
                  <a:srgbClr val="000000">
                    <a:alpha val="43137"/>
                  </a:srgbClr>
                </a:outerShdw>
              </a:effectLst>
              <a:latin typeface="Arial" charset="0"/>
              <a:cs typeface="Arial" charset="0"/>
            </a:endParaRPr>
          </a:p>
          <a:p>
            <a:pPr algn="ctr" defTabSz="914400" fontAlgn="base">
              <a:spcBef>
                <a:spcPct val="0"/>
              </a:spcBef>
              <a:spcAft>
                <a:spcPct val="0"/>
              </a:spcAft>
            </a:pPr>
            <a:r>
              <a:rPr lang="en-ZA" sz="4800" b="1" dirty="0">
                <a:solidFill>
                  <a:srgbClr val="014929"/>
                </a:solidFill>
                <a:effectLst>
                  <a:outerShdw blurRad="38100" dist="38100" dir="2700000" algn="tl">
                    <a:srgbClr val="000000">
                      <a:alpha val="43137"/>
                    </a:srgbClr>
                  </a:outerShdw>
                </a:effectLst>
                <a:latin typeface="Arial" charset="0"/>
                <a:cs typeface="Arial" charset="0"/>
              </a:rPr>
              <a:t>Q1</a:t>
            </a:r>
            <a:endParaRPr lang="en-US" sz="4800" b="1" dirty="0">
              <a:solidFill>
                <a:srgbClr val="014929"/>
              </a:solidFill>
              <a:effectLst>
                <a:outerShdw blurRad="38100" dist="38100" dir="2700000" algn="tl">
                  <a:srgbClr val="000000">
                    <a:alpha val="43137"/>
                  </a:srgbClr>
                </a:outerShdw>
              </a:effectLst>
              <a:latin typeface="Arial" charset="0"/>
              <a:cs typeface="Arial" charset="0"/>
            </a:endParaRPr>
          </a:p>
        </p:txBody>
      </p:sp>
    </p:spTree>
    <p:extLst>
      <p:ext uri="{BB962C8B-B14F-4D97-AF65-F5344CB8AC3E}">
        <p14:creationId xmlns:p14="http://schemas.microsoft.com/office/powerpoint/2010/main" val="15983976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Analysis of DOD Performance Indicators </a:t>
            </a:r>
          </a:p>
        </p:txBody>
      </p:sp>
      <p:sp>
        <p:nvSpPr>
          <p:cNvPr id="6" name="Rectangle 13"/>
          <p:cNvSpPr>
            <a:spLocks noChangeArrowheads="1"/>
          </p:cNvSpPr>
          <p:nvPr/>
        </p:nvSpPr>
        <p:spPr bwMode="auto">
          <a:xfrm>
            <a:off x="288979" y="836532"/>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14400" fontAlgn="base">
              <a:spcBef>
                <a:spcPct val="0"/>
              </a:spcBef>
              <a:spcAft>
                <a:spcPct val="0"/>
              </a:spcAft>
            </a:pPr>
            <a:r>
              <a:rPr lang="en-ZA" sz="2200" dirty="0">
                <a:solidFill>
                  <a:prstClr val="black"/>
                </a:solidFill>
                <a:latin typeface="Arial" charset="0"/>
                <a:cs typeface="Arial" charset="0"/>
              </a:rPr>
              <a:t>The DOD reports against 30 Output Indicators, consisting of </a:t>
            </a:r>
            <a:br>
              <a:rPr lang="en-ZA" sz="2200" dirty="0">
                <a:solidFill>
                  <a:prstClr val="black"/>
                </a:solidFill>
                <a:latin typeface="Arial" charset="0"/>
                <a:cs typeface="Arial" charset="0"/>
              </a:rPr>
            </a:br>
            <a:r>
              <a:rPr lang="en-ZA" sz="2200" dirty="0">
                <a:solidFill>
                  <a:prstClr val="black"/>
                </a:solidFill>
                <a:latin typeface="Arial" charset="0"/>
                <a:cs typeface="Arial" charset="0"/>
              </a:rPr>
              <a:t>66 targets, in FY2021/22. </a:t>
            </a:r>
          </a:p>
          <a:p>
            <a:pPr algn="just" defTabSz="914400" fontAlgn="base">
              <a:spcBef>
                <a:spcPct val="0"/>
              </a:spcBef>
              <a:spcAft>
                <a:spcPct val="0"/>
              </a:spcAft>
            </a:pPr>
            <a:endParaRPr lang="en-ZA" sz="2200" dirty="0">
              <a:solidFill>
                <a:prstClr val="black"/>
              </a:solidFill>
              <a:latin typeface="Arial" charset="0"/>
              <a:cs typeface="Arial" charset="0"/>
            </a:endParaRPr>
          </a:p>
          <a:p>
            <a:pPr marL="457200" indent="-4572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algn="just" defTabSz="914400" fontAlgn="base">
              <a:spcBef>
                <a:spcPct val="0"/>
              </a:spcBef>
              <a:spcAft>
                <a:spcPct val="0"/>
              </a:spcAft>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15</a:t>
            </a:fld>
            <a:endParaRPr lang="en-US" altLang="en-US" sz="2400" dirty="0">
              <a:solidFill>
                <a:srgbClr val="014929"/>
              </a:solidFill>
              <a:latin typeface="Arial" panose="020B0604020202020204" pitchFamily="34" charset="0"/>
            </a:endParaRPr>
          </a:p>
        </p:txBody>
      </p:sp>
      <p:pic>
        <p:nvPicPr>
          <p:cNvPr id="2" name="Picture 1"/>
          <p:cNvPicPr>
            <a:picLocks noChangeAspect="1"/>
          </p:cNvPicPr>
          <p:nvPr/>
        </p:nvPicPr>
        <p:blipFill>
          <a:blip r:embed="rId3">
            <a:clrChange>
              <a:clrFrom>
                <a:srgbClr val="FFFFFF"/>
              </a:clrFrom>
              <a:clrTo>
                <a:srgbClr val="FFFFFF">
                  <a:alpha val="0"/>
                </a:srgbClr>
              </a:clrTo>
            </a:clrChange>
          </a:blip>
          <a:stretch>
            <a:fillRect/>
          </a:stretch>
        </p:blipFill>
        <p:spPr>
          <a:xfrm>
            <a:off x="4929384" y="1760452"/>
            <a:ext cx="3803157" cy="2418289"/>
          </a:xfrm>
          <a:prstGeom prst="rect">
            <a:avLst/>
          </a:prstGeom>
        </p:spPr>
      </p:pic>
      <p:pic>
        <p:nvPicPr>
          <p:cNvPr id="3" name="Picture 2"/>
          <p:cNvPicPr>
            <a:picLocks noChangeAspect="1"/>
          </p:cNvPicPr>
          <p:nvPr/>
        </p:nvPicPr>
        <p:blipFill>
          <a:blip r:embed="rId4">
            <a:clrChange>
              <a:clrFrom>
                <a:srgbClr val="FFFFFF"/>
              </a:clrFrom>
              <a:clrTo>
                <a:srgbClr val="FFFFFF">
                  <a:alpha val="0"/>
                </a:srgbClr>
              </a:clrTo>
            </a:clrChange>
          </a:blip>
          <a:stretch>
            <a:fillRect/>
          </a:stretch>
        </p:blipFill>
        <p:spPr>
          <a:xfrm>
            <a:off x="179885" y="1760452"/>
            <a:ext cx="3946793" cy="2400020"/>
          </a:xfrm>
          <a:prstGeom prst="rect">
            <a:avLst/>
          </a:prstGeom>
        </p:spPr>
      </p:pic>
      <p:pic>
        <p:nvPicPr>
          <p:cNvPr id="8" name="Picture 7"/>
          <p:cNvPicPr>
            <a:picLocks noChangeAspect="1"/>
          </p:cNvPicPr>
          <p:nvPr/>
        </p:nvPicPr>
        <p:blipFill>
          <a:blip r:embed="rId5">
            <a:clrChange>
              <a:clrFrom>
                <a:srgbClr val="FFFFFF"/>
              </a:clrFrom>
              <a:clrTo>
                <a:srgbClr val="FFFFFF">
                  <a:alpha val="0"/>
                </a:srgbClr>
              </a:clrTo>
            </a:clrChange>
          </a:blip>
          <a:stretch>
            <a:fillRect/>
          </a:stretch>
        </p:blipFill>
        <p:spPr>
          <a:xfrm>
            <a:off x="2851688" y="3781620"/>
            <a:ext cx="3423220" cy="2127549"/>
          </a:xfrm>
          <a:prstGeom prst="rect">
            <a:avLst/>
          </a:prstGeom>
        </p:spPr>
      </p:pic>
    </p:spTree>
    <p:extLst>
      <p:ext uri="{BB962C8B-B14F-4D97-AF65-F5344CB8AC3E}">
        <p14:creationId xmlns:p14="http://schemas.microsoft.com/office/powerpoint/2010/main" val="35331217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DOD Results-Based Model</a:t>
            </a:r>
          </a:p>
        </p:txBody>
      </p:sp>
      <p:sp>
        <p:nvSpPr>
          <p:cNvPr id="6" name="Rectangle 13"/>
          <p:cNvSpPr>
            <a:spLocks noChangeArrowheads="1"/>
          </p:cNvSpPr>
          <p:nvPr/>
        </p:nvSpPr>
        <p:spPr bwMode="auto">
          <a:xfrm>
            <a:off x="288979" y="895255"/>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The DOD institutionalised the </a:t>
            </a:r>
            <a:r>
              <a:rPr lang="en-ZA" sz="2200" b="1" dirty="0">
                <a:solidFill>
                  <a:prstClr val="black"/>
                </a:solidFill>
                <a:effectLst>
                  <a:outerShdw blurRad="38100" dist="38100" dir="2700000" algn="tl">
                    <a:srgbClr val="000000">
                      <a:alpha val="43137"/>
                    </a:srgbClr>
                  </a:outerShdw>
                </a:effectLst>
                <a:latin typeface="Arial" charset="0"/>
                <a:cs typeface="Arial" charset="0"/>
              </a:rPr>
              <a:t>Results-Based Management Framework</a:t>
            </a:r>
            <a:r>
              <a:rPr lang="en-ZA" sz="2200" dirty="0">
                <a:solidFill>
                  <a:prstClr val="black"/>
                </a:solidFill>
                <a:latin typeface="Arial" charset="0"/>
                <a:cs typeface="Arial" charset="0"/>
              </a:rPr>
              <a:t> as prescribed in the Revised Framework with effect from FY2020/21 as a tool to ensure that the Department fulfils its Constitutional mandate as expressed in terms of the intended impact, outcomes and outputs.  </a:t>
            </a:r>
          </a:p>
          <a:p>
            <a:pPr marL="457200" indent="-4572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457200" indent="-4572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457200" indent="-4572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16</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20942868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DOD Results-Based Model</a:t>
            </a:r>
          </a:p>
        </p:txBody>
      </p:sp>
      <p:sp>
        <p:nvSpPr>
          <p:cNvPr id="7" name="Slide Number Placeholder 1"/>
          <p:cNvSpPr>
            <a:spLocks noGrp="1"/>
          </p:cNvSpPr>
          <p:nvPr>
            <p:ph type="sldNum" sz="quarter" idx="10"/>
          </p:nvPr>
        </p:nvSpPr>
        <p:spPr bwMode="auto">
          <a:xfrm>
            <a:off x="8665829" y="6477000"/>
            <a:ext cx="44651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17</a:t>
            </a:fld>
            <a:endParaRPr lang="en-US" altLang="en-US" sz="2400" dirty="0">
              <a:solidFill>
                <a:srgbClr val="014929"/>
              </a:solidFill>
              <a:latin typeface="Arial" panose="020B0604020202020204" pitchFamily="34" charset="0"/>
            </a:endParaRPr>
          </a:p>
        </p:txBody>
      </p:sp>
      <p:pic>
        <p:nvPicPr>
          <p:cNvPr id="3" name="Picture 2">
            <a:extLst>
              <a:ext uri="{FF2B5EF4-FFF2-40B4-BE49-F238E27FC236}">
                <a16:creationId xmlns:a16="http://schemas.microsoft.com/office/drawing/2014/main" id="{D48D3498-BC89-45DF-9CB5-59049BFE95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67073" y="625475"/>
            <a:ext cx="8009314" cy="5181938"/>
          </a:xfrm>
          <a:prstGeom prst="rect">
            <a:avLst/>
          </a:prstGeom>
        </p:spPr>
      </p:pic>
    </p:spTree>
    <p:extLst>
      <p:ext uri="{BB962C8B-B14F-4D97-AF65-F5344CB8AC3E}">
        <p14:creationId xmlns:p14="http://schemas.microsoft.com/office/powerpoint/2010/main" val="119718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294"/>
          <a:stretch/>
        </p:blipFill>
        <p:spPr>
          <a:xfrm>
            <a:off x="-539" y="774915"/>
            <a:ext cx="9144539" cy="6083085"/>
          </a:xfrm>
          <a:prstGeom prst="rect">
            <a:avLst/>
          </a:prstGeom>
        </p:spPr>
      </p:pic>
      <p:sp>
        <p:nvSpPr>
          <p:cNvPr id="7" name="Slide Number Placeholder 1"/>
          <p:cNvSpPr>
            <a:spLocks noGrp="1"/>
          </p:cNvSpPr>
          <p:nvPr>
            <p:ph type="sldNum" sz="quarter" idx="10"/>
          </p:nvPr>
        </p:nvSpPr>
        <p:spPr bwMode="auto">
          <a:xfrm>
            <a:off x="8665829" y="6477000"/>
            <a:ext cx="44651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18</a:t>
            </a:fld>
            <a:endParaRPr lang="en-US" altLang="en-US" sz="2400" dirty="0">
              <a:solidFill>
                <a:srgbClr val="014929"/>
              </a:solidFill>
              <a:latin typeface="Arial" panose="020B0604020202020204" pitchFamily="34" charset="0"/>
            </a:endParaRPr>
          </a:p>
        </p:txBody>
      </p:sp>
      <p:pic>
        <p:nvPicPr>
          <p:cNvPr id="3" name="Picture 2"/>
          <p:cNvPicPr>
            <a:picLocks noChangeAspect="1"/>
          </p:cNvPicPr>
          <p:nvPr/>
        </p:nvPicPr>
        <p:blipFill>
          <a:blip r:embed="rId3"/>
          <a:stretch>
            <a:fillRect/>
          </a:stretch>
        </p:blipFill>
        <p:spPr>
          <a:xfrm>
            <a:off x="0" y="657754"/>
            <a:ext cx="9144000" cy="5062049"/>
          </a:xfrm>
          <a:prstGeom prst="rect">
            <a:avLst/>
          </a:prstGeom>
        </p:spPr>
      </p:pic>
      <p:sp>
        <p:nvSpPr>
          <p:cNvPr id="8" name="Rectangle 2"/>
          <p:cNvSpPr txBox="1">
            <a:spLocks/>
          </p:cNvSpPr>
          <p:nvPr/>
        </p:nvSpPr>
        <p:spPr bwMode="auto">
          <a:xfrm>
            <a:off x="1" y="0"/>
            <a:ext cx="9143999" cy="626400"/>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DOD RBM Dashboard – Q1 Achievement</a:t>
            </a:r>
          </a:p>
        </p:txBody>
      </p:sp>
    </p:spTree>
    <p:extLst>
      <p:ext uri="{BB962C8B-B14F-4D97-AF65-F5344CB8AC3E}">
        <p14:creationId xmlns:p14="http://schemas.microsoft.com/office/powerpoint/2010/main" val="2814640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6" name="Rectangle 13"/>
          <p:cNvSpPr>
            <a:spLocks noChangeArrowheads="1"/>
          </p:cNvSpPr>
          <p:nvPr/>
        </p:nvSpPr>
        <p:spPr bwMode="auto">
          <a:xfrm>
            <a:off x="298580" y="595901"/>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fontAlgn="base">
              <a:lnSpc>
                <a:spcPct val="200000"/>
              </a:lnSpc>
              <a:spcBef>
                <a:spcPct val="0"/>
              </a:spcBef>
              <a:spcAft>
                <a:spcPct val="0"/>
              </a:spcAft>
            </a:pPr>
            <a:endParaRPr lang="en-ZA" sz="2600" dirty="0">
              <a:solidFill>
                <a:prstClr val="black"/>
              </a:solidFill>
              <a:latin typeface="Arial" charset="0"/>
              <a:cs typeface="Arial" charset="0"/>
            </a:endParaRPr>
          </a:p>
          <a:p>
            <a:pPr algn="ctr" defTabSz="914400" fontAlgn="base">
              <a:lnSpc>
                <a:spcPct val="200000"/>
              </a:lnSpc>
              <a:spcBef>
                <a:spcPct val="0"/>
              </a:spcBef>
              <a:spcAft>
                <a:spcPct val="0"/>
              </a:spcAft>
            </a:pPr>
            <a:endParaRPr lang="en-ZA" sz="2600" dirty="0">
              <a:solidFill>
                <a:prstClr val="black"/>
              </a:solidFill>
              <a:latin typeface="Arial" charset="0"/>
              <a:cs typeface="Arial" charset="0"/>
            </a:endParaRPr>
          </a:p>
          <a:p>
            <a:pPr algn="ctr" defTabSz="914400" fontAlgn="base">
              <a:spcBef>
                <a:spcPct val="0"/>
              </a:spcBef>
              <a:spcAft>
                <a:spcPct val="0"/>
              </a:spcAft>
            </a:pPr>
            <a:endParaRPr lang="en-ZA" sz="4800" b="1" dirty="0">
              <a:solidFill>
                <a:srgbClr val="014929"/>
              </a:solidFill>
              <a:effectLst>
                <a:outerShdw blurRad="38100" dist="38100" dir="2700000" algn="tl">
                  <a:srgbClr val="000000">
                    <a:alpha val="43137"/>
                  </a:srgbClr>
                </a:outerShdw>
              </a:effectLst>
              <a:latin typeface="Arial" charset="0"/>
              <a:cs typeface="Arial" charset="0"/>
            </a:endParaRPr>
          </a:p>
          <a:p>
            <a:pPr algn="ctr" defTabSz="914400" fontAlgn="base">
              <a:spcBef>
                <a:spcPct val="0"/>
              </a:spcBef>
              <a:spcAft>
                <a:spcPct val="0"/>
              </a:spcAft>
            </a:pPr>
            <a:r>
              <a:rPr lang="en-ZA" sz="4800" b="1" dirty="0">
                <a:solidFill>
                  <a:srgbClr val="014929"/>
                </a:solidFill>
                <a:effectLst>
                  <a:outerShdw blurRad="38100" dist="38100" dir="2700000" algn="tl">
                    <a:srgbClr val="000000">
                      <a:alpha val="43137"/>
                    </a:srgbClr>
                  </a:outerShdw>
                </a:effectLst>
                <a:latin typeface="Arial" charset="0"/>
                <a:cs typeface="Arial" charset="0"/>
              </a:rPr>
              <a:t>Corporate Human Resource </a:t>
            </a:r>
          </a:p>
          <a:p>
            <a:pPr algn="ctr" defTabSz="914400" fontAlgn="base">
              <a:spcBef>
                <a:spcPct val="0"/>
              </a:spcBef>
              <a:spcAft>
                <a:spcPct val="0"/>
              </a:spcAft>
            </a:pPr>
            <a:r>
              <a:rPr lang="en-ZA" sz="4800" b="1" dirty="0">
                <a:solidFill>
                  <a:srgbClr val="014929"/>
                </a:solidFill>
                <a:effectLst>
                  <a:outerShdw blurRad="38100" dist="38100" dir="2700000" algn="tl">
                    <a:srgbClr val="000000">
                      <a:alpha val="43137"/>
                    </a:srgbClr>
                  </a:outerShdw>
                </a:effectLst>
                <a:latin typeface="Arial" charset="0"/>
                <a:cs typeface="Arial" charset="0"/>
              </a:rPr>
              <a:t>Status</a:t>
            </a:r>
          </a:p>
        </p:txBody>
      </p:sp>
    </p:spTree>
    <p:extLst>
      <p:ext uri="{BB962C8B-B14F-4D97-AF65-F5344CB8AC3E}">
        <p14:creationId xmlns:p14="http://schemas.microsoft.com/office/powerpoint/2010/main" val="2323825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17980"/>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Aim</a:t>
            </a:r>
            <a:endParaRPr lang="en-US" altLang="en-US" sz="2000" b="1" dirty="0">
              <a:solidFill>
                <a:prstClr val="white"/>
              </a:solidFill>
              <a:latin typeface="Arial" panose="020B0604020202020204" pitchFamily="34" charset="0"/>
            </a:endParaRPr>
          </a:p>
        </p:txBody>
      </p:sp>
      <p:sp>
        <p:nvSpPr>
          <p:cNvPr id="6" name="Rectangle 13"/>
          <p:cNvSpPr>
            <a:spLocks noChangeArrowheads="1"/>
          </p:cNvSpPr>
          <p:nvPr/>
        </p:nvSpPr>
        <p:spPr bwMode="auto">
          <a:xfrm>
            <a:off x="142613" y="749420"/>
            <a:ext cx="8841995"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fontAlgn="base">
              <a:spcBef>
                <a:spcPct val="0"/>
              </a:spcBef>
              <a:spcAft>
                <a:spcPct val="0"/>
              </a:spcAft>
            </a:pPr>
            <a:r>
              <a:rPr lang="en-ZA" sz="3200" dirty="0">
                <a:solidFill>
                  <a:prstClr val="black"/>
                </a:solidFill>
                <a:latin typeface="Arial" charset="0"/>
                <a:cs typeface="Arial" charset="0"/>
              </a:rPr>
              <a:t>Information brief </a:t>
            </a:r>
          </a:p>
          <a:p>
            <a:pPr algn="ctr" defTabSz="914400" fontAlgn="base">
              <a:spcBef>
                <a:spcPct val="0"/>
              </a:spcBef>
              <a:spcAft>
                <a:spcPct val="0"/>
              </a:spcAft>
            </a:pPr>
            <a:r>
              <a:rPr lang="en-ZA" sz="3200" dirty="0">
                <a:solidFill>
                  <a:prstClr val="black"/>
                </a:solidFill>
                <a:latin typeface="Arial" charset="0"/>
                <a:cs typeface="Arial" charset="0"/>
              </a:rPr>
              <a:t>to the </a:t>
            </a:r>
          </a:p>
          <a:p>
            <a:pPr algn="ctr" defTabSz="914400" fontAlgn="base">
              <a:spcBef>
                <a:spcPct val="0"/>
              </a:spcBef>
              <a:spcAft>
                <a:spcPct val="0"/>
              </a:spcAft>
            </a:pPr>
            <a:endParaRPr lang="en-ZA" sz="2400" dirty="0">
              <a:solidFill>
                <a:prstClr val="black"/>
              </a:solidFill>
              <a:latin typeface="Arial" charset="0"/>
              <a:cs typeface="Arial" charset="0"/>
            </a:endParaRPr>
          </a:p>
          <a:p>
            <a:pPr algn="ctr" defTabSz="914400" fontAlgn="base">
              <a:spcBef>
                <a:spcPct val="0"/>
              </a:spcBef>
              <a:spcAft>
                <a:spcPct val="0"/>
              </a:spcAft>
            </a:pPr>
            <a:r>
              <a:rPr lang="en-US" sz="3600" b="1" dirty="0">
                <a:solidFill>
                  <a:srgbClr val="014929"/>
                </a:solidFill>
                <a:effectLst>
                  <a:outerShdw blurRad="38100" dist="38100" dir="2700000" algn="tl">
                    <a:srgbClr val="000000">
                      <a:alpha val="43137"/>
                    </a:srgbClr>
                  </a:outerShdw>
                </a:effectLst>
                <a:latin typeface="Arial" charset="0"/>
                <a:cs typeface="Arial" charset="0"/>
              </a:rPr>
              <a:t>Portfolio Committee on </a:t>
            </a:r>
            <a:r>
              <a:rPr lang="en-US" sz="3600" b="1" dirty="0" err="1">
                <a:solidFill>
                  <a:srgbClr val="014929"/>
                </a:solidFill>
                <a:effectLst>
                  <a:outerShdw blurRad="38100" dist="38100" dir="2700000" algn="tl">
                    <a:srgbClr val="000000">
                      <a:alpha val="43137"/>
                    </a:srgbClr>
                  </a:outerShdw>
                </a:effectLst>
                <a:latin typeface="Arial" charset="0"/>
                <a:cs typeface="Arial" charset="0"/>
              </a:rPr>
              <a:t>Defence</a:t>
            </a:r>
            <a:r>
              <a:rPr lang="en-US" sz="3600" b="1" dirty="0">
                <a:solidFill>
                  <a:srgbClr val="014929"/>
                </a:solidFill>
                <a:effectLst>
                  <a:outerShdw blurRad="38100" dist="38100" dir="2700000" algn="tl">
                    <a:srgbClr val="000000">
                      <a:alpha val="43137"/>
                    </a:srgbClr>
                  </a:outerShdw>
                </a:effectLst>
                <a:latin typeface="Arial" charset="0"/>
                <a:cs typeface="Arial" charset="0"/>
              </a:rPr>
              <a:t> and Military Veterans</a:t>
            </a:r>
            <a:r>
              <a:rPr lang="en-US" sz="3200" dirty="0">
                <a:solidFill>
                  <a:prstClr val="black"/>
                </a:solidFill>
                <a:effectLst>
                  <a:outerShdw blurRad="38100" dist="38100" dir="2700000" algn="tl">
                    <a:srgbClr val="000000">
                      <a:alpha val="43137"/>
                    </a:srgbClr>
                  </a:outerShdw>
                </a:effectLst>
                <a:latin typeface="Arial" charset="0"/>
                <a:cs typeface="Arial" charset="0"/>
              </a:rPr>
              <a:t/>
            </a:r>
            <a:br>
              <a:rPr lang="en-US" sz="3200" dirty="0">
                <a:solidFill>
                  <a:prstClr val="black"/>
                </a:solidFill>
                <a:effectLst>
                  <a:outerShdw blurRad="38100" dist="38100" dir="2700000" algn="tl">
                    <a:srgbClr val="000000">
                      <a:alpha val="43137"/>
                    </a:srgbClr>
                  </a:outerShdw>
                </a:effectLst>
                <a:latin typeface="Arial" charset="0"/>
                <a:cs typeface="Arial" charset="0"/>
              </a:rPr>
            </a:br>
            <a:endParaRPr lang="en-US" sz="1400" dirty="0">
              <a:solidFill>
                <a:prstClr val="black"/>
              </a:solidFill>
              <a:effectLst>
                <a:outerShdw blurRad="38100" dist="38100" dir="2700000" algn="tl">
                  <a:srgbClr val="000000">
                    <a:alpha val="43137"/>
                  </a:srgbClr>
                </a:outerShdw>
              </a:effectLst>
              <a:latin typeface="Arial" charset="0"/>
              <a:cs typeface="Arial" charset="0"/>
            </a:endParaRPr>
          </a:p>
          <a:p>
            <a:pPr algn="ctr" defTabSz="914400" fontAlgn="base">
              <a:spcBef>
                <a:spcPct val="0"/>
              </a:spcBef>
              <a:spcAft>
                <a:spcPct val="0"/>
              </a:spcAft>
            </a:pPr>
            <a:r>
              <a:rPr lang="en-US" sz="3200" dirty="0">
                <a:solidFill>
                  <a:prstClr val="black"/>
                </a:solidFill>
                <a:latin typeface="Arial" charset="0"/>
                <a:cs typeface="Arial" charset="0"/>
              </a:rPr>
              <a:t>on </a:t>
            </a:r>
          </a:p>
        </p:txBody>
      </p:sp>
      <p:sp>
        <p:nvSpPr>
          <p:cNvPr id="7" name="Slide Number Placeholder 1"/>
          <p:cNvSpPr>
            <a:spLocks noGrp="1"/>
          </p:cNvSpPr>
          <p:nvPr>
            <p:ph type="sldNum" sz="quarter" idx="10"/>
          </p:nvPr>
        </p:nvSpPr>
        <p:spPr bwMode="auto">
          <a:xfrm>
            <a:off x="8733451" y="6477000"/>
            <a:ext cx="378893"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t>2</a:t>
            </a:fld>
            <a:endParaRPr lang="en-US" altLang="en-US" sz="2400" dirty="0">
              <a:solidFill>
                <a:srgbClr val="014929"/>
              </a:solidFill>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137979950"/>
              </p:ext>
            </p:extLst>
          </p:nvPr>
        </p:nvGraphicFramePr>
        <p:xfrm>
          <a:off x="1334561" y="4162594"/>
          <a:ext cx="6651847" cy="1442720"/>
        </p:xfrm>
        <a:graphic>
          <a:graphicData uri="http://schemas.openxmlformats.org/drawingml/2006/table">
            <a:tbl>
              <a:tblPr firstRow="1" bandRow="1">
                <a:tableStyleId>{2D5ABB26-0587-4C30-8999-92F81FD0307C}</a:tableStyleId>
              </a:tblPr>
              <a:tblGrid>
                <a:gridCol w="1587553">
                  <a:extLst>
                    <a:ext uri="{9D8B030D-6E8A-4147-A177-3AD203B41FA5}">
                      <a16:colId xmlns:a16="http://schemas.microsoft.com/office/drawing/2014/main" val="20000"/>
                    </a:ext>
                  </a:extLst>
                </a:gridCol>
                <a:gridCol w="5064294">
                  <a:extLst>
                    <a:ext uri="{9D8B030D-6E8A-4147-A177-3AD203B41FA5}">
                      <a16:colId xmlns:a16="http://schemas.microsoft.com/office/drawing/2014/main" val="20001"/>
                    </a:ext>
                  </a:extLst>
                </a:gridCol>
              </a:tblGrid>
              <a:tr h="741680">
                <a:tc>
                  <a:txBody>
                    <a:bodyPr/>
                    <a:lstStyle/>
                    <a:p>
                      <a:r>
                        <a:rPr lang="en-US" sz="2000" dirty="0">
                          <a:solidFill>
                            <a:prstClr val="black"/>
                          </a:solidFill>
                          <a:effectLst>
                            <a:outerShdw blurRad="38100" dist="38100" dir="2700000" algn="tl">
                              <a:srgbClr val="000000">
                                <a:alpha val="43137"/>
                              </a:srgbClr>
                            </a:outerShdw>
                          </a:effectLst>
                          <a:latin typeface="Arial" charset="0"/>
                          <a:cs typeface="Arial" charset="0"/>
                        </a:rPr>
                        <a:t>FY2020/21</a:t>
                      </a:r>
                      <a:endParaRPr lang="en-ZA" sz="2000" dirty="0"/>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a:solidFill>
                            <a:prstClr val="black"/>
                          </a:solidFill>
                          <a:effectLst/>
                          <a:latin typeface="Arial" charset="0"/>
                          <a:ea typeface="+mn-ea"/>
                          <a:cs typeface="Arial" charset="0"/>
                        </a:rPr>
                        <a:t>DOD</a:t>
                      </a:r>
                      <a:r>
                        <a:rPr lang="en-ZA" sz="2000" kern="1200" dirty="0">
                          <a:solidFill>
                            <a:prstClr val="black"/>
                          </a:solidFill>
                          <a:effectLst/>
                          <a:latin typeface="Arial" charset="0"/>
                          <a:ea typeface="+mn-ea"/>
                          <a:cs typeface="Arial" charset="0"/>
                        </a:rPr>
                        <a:t> </a:t>
                      </a:r>
                      <a:r>
                        <a:rPr lang="en-ZA" sz="2000" kern="1200" dirty="0" smtClean="0">
                          <a:solidFill>
                            <a:prstClr val="black"/>
                          </a:solidFill>
                          <a:effectLst/>
                          <a:latin typeface="Arial" charset="0"/>
                          <a:ea typeface="+mn-ea"/>
                          <a:cs typeface="Arial" charset="0"/>
                        </a:rPr>
                        <a:t>QPR4</a:t>
                      </a:r>
                      <a:endParaRPr lang="en-US" sz="2000" kern="1200" dirty="0">
                        <a:solidFill>
                          <a:prstClr val="black"/>
                        </a:solidFill>
                        <a:effectLst/>
                        <a:latin typeface="Arial" charset="0"/>
                        <a:ea typeface="+mn-ea"/>
                        <a:cs typeface="Arial" charset="0"/>
                      </a:endParaRPr>
                    </a:p>
                    <a:p>
                      <a:pPr marL="342900" indent="-342900">
                        <a:buFont typeface="Arial" panose="020B0604020202020204" pitchFamily="34" charset="0"/>
                        <a:buChar char="•"/>
                      </a:pPr>
                      <a:r>
                        <a:rPr lang="en-US" sz="2000" dirty="0">
                          <a:solidFill>
                            <a:prstClr val="black"/>
                          </a:solidFill>
                          <a:effectLst/>
                          <a:latin typeface="Arial" charset="0"/>
                          <a:cs typeface="Arial" charset="0"/>
                        </a:rPr>
                        <a:t>DOD Annual </a:t>
                      </a:r>
                      <a:r>
                        <a:rPr lang="en-US" sz="2000" dirty="0" smtClean="0">
                          <a:solidFill>
                            <a:prstClr val="black"/>
                          </a:solidFill>
                          <a:effectLst/>
                          <a:latin typeface="Arial" charset="0"/>
                          <a:cs typeface="Arial" charset="0"/>
                        </a:rPr>
                        <a:t>Pre-Audited</a:t>
                      </a:r>
                      <a:endParaRPr lang="en-ZA" sz="2000" dirty="0">
                        <a:effectLst/>
                      </a:endParaRPr>
                    </a:p>
                  </a:txBody>
                  <a:tcP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prstClr val="black"/>
                          </a:solidFill>
                          <a:effectLst>
                            <a:outerShdw blurRad="38100" dist="38100" dir="2700000" algn="tl">
                              <a:srgbClr val="000000">
                                <a:alpha val="43137"/>
                              </a:srgbClr>
                            </a:outerShdw>
                          </a:effectLst>
                          <a:latin typeface="Arial" charset="0"/>
                          <a:ea typeface="+mn-ea"/>
                          <a:cs typeface="Arial" charset="0"/>
                        </a:rPr>
                        <a:t>FY2021/22</a:t>
                      </a:r>
                      <a:endParaRPr lang="en-ZA" sz="2000" kern="1200" dirty="0">
                        <a:solidFill>
                          <a:prstClr val="black"/>
                        </a:solidFill>
                        <a:effectLst>
                          <a:outerShdw blurRad="38100" dist="38100" dir="2700000" algn="tl">
                            <a:srgbClr val="000000">
                              <a:alpha val="43137"/>
                            </a:srgbClr>
                          </a:outerShdw>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42900" indent="-342900">
                        <a:buFont typeface="Arial" panose="020B0604020202020204" pitchFamily="34" charset="0"/>
                        <a:buChar char="•"/>
                      </a:pPr>
                      <a:r>
                        <a:rPr lang="en-ZA" sz="2000" kern="1200" dirty="0">
                          <a:solidFill>
                            <a:prstClr val="black"/>
                          </a:solidFill>
                          <a:effectLst/>
                          <a:latin typeface="Arial" charset="0"/>
                          <a:ea typeface="+mn-ea"/>
                          <a:cs typeface="Arial" charset="0"/>
                        </a:rPr>
                        <a:t>DOD </a:t>
                      </a:r>
                      <a:r>
                        <a:rPr lang="en-ZA" sz="2000" kern="1200" dirty="0" smtClean="0">
                          <a:solidFill>
                            <a:prstClr val="black"/>
                          </a:solidFill>
                          <a:effectLst/>
                          <a:latin typeface="Arial" charset="0"/>
                          <a:ea typeface="+mn-ea"/>
                          <a:cs typeface="Arial" charset="0"/>
                        </a:rPr>
                        <a:t>QPR1 </a:t>
                      </a:r>
                      <a:endParaRPr lang="en-ZA" sz="2000" kern="1200" dirty="0">
                        <a:solidFill>
                          <a:prstClr val="black"/>
                        </a:solidFill>
                        <a:effectLst/>
                        <a:latin typeface="Arial" charset="0"/>
                        <a:ea typeface="+mn-ea"/>
                        <a:cs typeface="Arial" charset="0"/>
                      </a:endParaRPr>
                    </a:p>
                    <a:p>
                      <a:pPr marL="0" indent="0">
                        <a:buFont typeface="Arial" panose="020B0604020202020204" pitchFamily="34" charset="0"/>
                        <a:buNone/>
                      </a:pPr>
                      <a:r>
                        <a:rPr lang="en-ZA" sz="2000" kern="1200" dirty="0">
                          <a:solidFill>
                            <a:prstClr val="black"/>
                          </a:solidFill>
                          <a:effectLst/>
                          <a:latin typeface="Arial" charset="0"/>
                          <a:ea typeface="+mn-ea"/>
                          <a:cs typeface="Arial" charset="0"/>
                        </a:rPr>
                        <a:t>     (including BRRR and Vote 23 progress)</a:t>
                      </a:r>
                    </a:p>
                  </a:txBody>
                  <a:tcP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122482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Corporate Human Resource Status</a:t>
            </a:r>
          </a:p>
        </p:txBody>
      </p:sp>
      <p:sp>
        <p:nvSpPr>
          <p:cNvPr id="6" name="Rectangle 13"/>
          <p:cNvSpPr>
            <a:spLocks noChangeArrowheads="1"/>
          </p:cNvSpPr>
          <p:nvPr/>
        </p:nvSpPr>
        <p:spPr bwMode="auto">
          <a:xfrm>
            <a:off x="288979" y="772920"/>
            <a:ext cx="8565502" cy="3282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lgn="just" defTabSz="914400" fontAlgn="base">
              <a:spcBef>
                <a:spcPct val="0"/>
              </a:spcBef>
              <a:spcAft>
                <a:spcPct val="0"/>
              </a:spcAft>
            </a:pPr>
            <a:r>
              <a:rPr lang="en-ZA" sz="2400" b="1" dirty="0">
                <a:effectLst>
                  <a:outerShdw blurRad="38100" dist="38100" dir="2700000" algn="tl">
                    <a:srgbClr val="000000">
                      <a:alpha val="43137"/>
                    </a:srgbClr>
                  </a:outerShdw>
                </a:effectLst>
                <a:latin typeface="Arial" charset="0"/>
                <a:cs typeface="Arial" charset="0"/>
              </a:rPr>
              <a:t>Projected HR Strength and Expenditure</a:t>
            </a:r>
          </a:p>
          <a:p>
            <a:pPr marL="0" lvl="1" algn="just" defTabSz="914400" fontAlgn="base">
              <a:spcBef>
                <a:spcPct val="0"/>
              </a:spcBef>
              <a:spcAft>
                <a:spcPct val="0"/>
              </a:spcAft>
            </a:pPr>
            <a:endParaRPr lang="en-ZA" dirty="0">
              <a:latin typeface="Arial" charset="0"/>
              <a:cs typeface="Arial" charset="0"/>
            </a:endParaRPr>
          </a:p>
          <a:p>
            <a:pPr marL="342900" lvl="1" indent="-342900" algn="just" defTabSz="914400" fontAlgn="base">
              <a:spcBef>
                <a:spcPct val="0"/>
              </a:spcBef>
              <a:spcAft>
                <a:spcPct val="0"/>
              </a:spcAft>
              <a:buFont typeface="Arial" panose="020B0604020202020204" pitchFamily="34" charset="0"/>
              <a:buChar char="•"/>
            </a:pPr>
            <a:r>
              <a:rPr lang="en-ZA" sz="2000" dirty="0">
                <a:latin typeface="Arial" charset="0"/>
                <a:cs typeface="Arial" charset="0"/>
              </a:rPr>
              <a:t>The Department plans to maintain a planned average regular personnel strength of </a:t>
            </a:r>
            <a:r>
              <a:rPr lang="en-ZA" sz="2000" dirty="0" smtClean="0">
                <a:latin typeface="Arial" charset="0"/>
                <a:cs typeface="Arial" charset="0"/>
              </a:rPr>
              <a:t>73 153 </a:t>
            </a:r>
            <a:r>
              <a:rPr lang="en-ZA" sz="2000" dirty="0">
                <a:latin typeface="Arial" charset="0"/>
                <a:cs typeface="Arial" charset="0"/>
              </a:rPr>
              <a:t>for the FY2021/22. </a:t>
            </a:r>
          </a:p>
          <a:p>
            <a:pPr marL="342900" lvl="1" indent="-342900" algn="just" defTabSz="914400" fontAlgn="base">
              <a:spcBef>
                <a:spcPct val="0"/>
              </a:spcBef>
              <a:spcAft>
                <a:spcPct val="0"/>
              </a:spcAft>
              <a:buFont typeface="Arial" panose="020B0604020202020204" pitchFamily="34" charset="0"/>
              <a:buChar char="•"/>
            </a:pPr>
            <a:endParaRPr lang="en-ZA" sz="2000" dirty="0">
              <a:latin typeface="Arial" charset="0"/>
              <a:cs typeface="Arial" charset="0"/>
            </a:endParaRPr>
          </a:p>
          <a:p>
            <a:pPr marL="342900" lvl="1" indent="-342900" algn="just" defTabSz="914400" fontAlgn="base">
              <a:spcBef>
                <a:spcPct val="0"/>
              </a:spcBef>
              <a:spcAft>
                <a:spcPct val="0"/>
              </a:spcAft>
              <a:buFont typeface="Arial" panose="020B0604020202020204" pitchFamily="34" charset="0"/>
              <a:buChar char="•"/>
            </a:pPr>
            <a:r>
              <a:rPr lang="en-ZA" sz="2000" dirty="0">
                <a:latin typeface="Arial" charset="0"/>
                <a:cs typeface="Arial" charset="0"/>
              </a:rPr>
              <a:t>A projected shortfall of R2,270 billion is expected for FY2021/22.</a:t>
            </a:r>
          </a:p>
          <a:p>
            <a:pPr marL="342900" lvl="1" indent="-342900" algn="just" defTabSz="914400" fontAlgn="base">
              <a:spcBef>
                <a:spcPct val="0"/>
              </a:spcBef>
              <a:spcAft>
                <a:spcPct val="0"/>
              </a:spcAft>
              <a:buFont typeface="Arial" panose="020B0604020202020204" pitchFamily="34" charset="0"/>
              <a:buChar char="•"/>
            </a:pPr>
            <a:endParaRPr lang="en-ZA" sz="1000" dirty="0">
              <a:latin typeface="Arial" charset="0"/>
              <a:cs typeface="Arial" charset="0"/>
            </a:endParaRPr>
          </a:p>
          <a:p>
            <a:pPr marL="0" lvl="1" algn="just" defTabSz="914400" fontAlgn="base">
              <a:spcBef>
                <a:spcPct val="0"/>
              </a:spcBef>
              <a:spcAft>
                <a:spcPct val="0"/>
              </a:spcAft>
            </a:pPr>
            <a:endParaRPr lang="en-ZA" sz="2200" dirty="0">
              <a:latin typeface="Arial" charset="0"/>
              <a:cs typeface="Arial" charset="0"/>
            </a:endParaRP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20</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11052778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6" name="Rectangle 13"/>
          <p:cNvSpPr>
            <a:spLocks noChangeArrowheads="1"/>
          </p:cNvSpPr>
          <p:nvPr/>
        </p:nvSpPr>
        <p:spPr bwMode="auto">
          <a:xfrm>
            <a:off x="298580" y="595901"/>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fontAlgn="base">
              <a:lnSpc>
                <a:spcPct val="200000"/>
              </a:lnSpc>
              <a:spcBef>
                <a:spcPct val="0"/>
              </a:spcBef>
              <a:spcAft>
                <a:spcPct val="0"/>
              </a:spcAft>
            </a:pPr>
            <a:endParaRPr lang="en-ZA" sz="2600" dirty="0">
              <a:solidFill>
                <a:prstClr val="black"/>
              </a:solidFill>
              <a:latin typeface="Arial" charset="0"/>
              <a:cs typeface="Arial" charset="0"/>
            </a:endParaRPr>
          </a:p>
          <a:p>
            <a:pPr algn="ctr" defTabSz="914400" fontAlgn="base">
              <a:lnSpc>
                <a:spcPct val="200000"/>
              </a:lnSpc>
              <a:spcBef>
                <a:spcPct val="0"/>
              </a:spcBef>
              <a:spcAft>
                <a:spcPct val="0"/>
              </a:spcAft>
            </a:pPr>
            <a:endParaRPr lang="en-ZA" sz="2600" dirty="0">
              <a:solidFill>
                <a:prstClr val="black"/>
              </a:solidFill>
              <a:latin typeface="Arial" charset="0"/>
              <a:cs typeface="Arial" charset="0"/>
            </a:endParaRPr>
          </a:p>
          <a:p>
            <a:pPr algn="ctr" defTabSz="914400" fontAlgn="base">
              <a:spcBef>
                <a:spcPct val="0"/>
              </a:spcBef>
              <a:spcAft>
                <a:spcPct val="0"/>
              </a:spcAft>
            </a:pPr>
            <a:endParaRPr lang="en-ZA" sz="4800" b="1" dirty="0">
              <a:solidFill>
                <a:srgbClr val="014929"/>
              </a:solidFill>
              <a:effectLst>
                <a:outerShdw blurRad="38100" dist="38100" dir="2700000" algn="tl">
                  <a:srgbClr val="000000">
                    <a:alpha val="43137"/>
                  </a:srgbClr>
                </a:outerShdw>
              </a:effectLst>
              <a:latin typeface="Arial" charset="0"/>
              <a:cs typeface="Arial" charset="0"/>
            </a:endParaRPr>
          </a:p>
          <a:p>
            <a:pPr algn="ctr" defTabSz="914400" fontAlgn="base">
              <a:spcBef>
                <a:spcPct val="0"/>
              </a:spcBef>
              <a:spcAft>
                <a:spcPct val="0"/>
              </a:spcAft>
            </a:pPr>
            <a:r>
              <a:rPr lang="en-ZA" sz="4800" b="1" dirty="0">
                <a:solidFill>
                  <a:srgbClr val="014929"/>
                </a:solidFill>
                <a:effectLst>
                  <a:outerShdw blurRad="38100" dist="38100" dir="2700000" algn="tl">
                    <a:srgbClr val="000000">
                      <a:alpha val="43137"/>
                    </a:srgbClr>
                  </a:outerShdw>
                </a:effectLst>
                <a:latin typeface="Arial" charset="0"/>
                <a:cs typeface="Arial" charset="0"/>
              </a:rPr>
              <a:t>Force Employment</a:t>
            </a:r>
          </a:p>
        </p:txBody>
      </p:sp>
    </p:spTree>
    <p:extLst>
      <p:ext uri="{BB962C8B-B14F-4D97-AF65-F5344CB8AC3E}">
        <p14:creationId xmlns:p14="http://schemas.microsoft.com/office/powerpoint/2010/main" val="25237468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MTSF 2019 – 2024 Priorities</a:t>
            </a:r>
          </a:p>
        </p:txBody>
      </p:sp>
      <p:sp>
        <p:nvSpPr>
          <p:cNvPr id="6" name="Rectangle 13"/>
          <p:cNvSpPr>
            <a:spLocks noChangeArrowheads="1"/>
          </p:cNvSpPr>
          <p:nvPr/>
        </p:nvSpPr>
        <p:spPr bwMode="auto">
          <a:xfrm>
            <a:off x="288979" y="736640"/>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14400" fontAlgn="base">
              <a:spcBef>
                <a:spcPct val="0"/>
              </a:spcBef>
              <a:spcAft>
                <a:spcPct val="0"/>
              </a:spcAft>
            </a:pPr>
            <a:r>
              <a:rPr lang="en-ZA" sz="2200" dirty="0">
                <a:solidFill>
                  <a:prstClr val="black"/>
                </a:solidFill>
                <a:latin typeface="Arial" charset="0"/>
                <a:cs typeface="Arial" charset="0"/>
              </a:rPr>
              <a:t>During the period under review, the SANDF supported the following MTSF Priorities:</a:t>
            </a:r>
          </a:p>
          <a:p>
            <a:pPr marL="357188" indent="-357188" algn="just" defTabSz="914400" fontAlgn="base">
              <a:spcBef>
                <a:spcPct val="0"/>
              </a:spcBef>
              <a:spcAft>
                <a:spcPct val="0"/>
              </a:spcAft>
              <a:buFont typeface="Arial" panose="020B0604020202020204" pitchFamily="34" charset="0"/>
              <a:buChar char="•"/>
            </a:pPr>
            <a:endParaRPr lang="en-ZA" sz="1600" dirty="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r>
              <a:rPr lang="en-ZA" sz="2400" b="1" dirty="0">
                <a:solidFill>
                  <a:srgbClr val="014929"/>
                </a:solidFill>
                <a:effectLst>
                  <a:outerShdw blurRad="38100" dist="38100" dir="2700000" algn="tl">
                    <a:srgbClr val="000000">
                      <a:alpha val="43137"/>
                    </a:srgbClr>
                  </a:outerShdw>
                </a:effectLst>
                <a:latin typeface="Arial" charset="0"/>
                <a:cs typeface="Arial" charset="0"/>
              </a:rPr>
              <a:t>Priority 6:  “Social Cohesion and Safer Communities”</a:t>
            </a:r>
          </a:p>
          <a:p>
            <a:pPr marL="360363" lvl="1" algn="just" defTabSz="914400" fontAlgn="base">
              <a:spcBef>
                <a:spcPct val="0"/>
              </a:spcBef>
              <a:spcAft>
                <a:spcPct val="0"/>
              </a:spcAft>
            </a:pPr>
            <a:endParaRPr lang="en-ZA" sz="1100" b="1" dirty="0">
              <a:latin typeface="Arial" charset="0"/>
              <a:cs typeface="Arial" charset="0"/>
            </a:endParaRPr>
          </a:p>
          <a:p>
            <a:pPr marL="360363" lvl="1" algn="just" defTabSz="914400" fontAlgn="base">
              <a:spcBef>
                <a:spcPct val="0"/>
              </a:spcBef>
              <a:spcAft>
                <a:spcPct val="0"/>
              </a:spcAft>
            </a:pPr>
            <a:r>
              <a:rPr lang="en-ZA" sz="2000" b="1" dirty="0">
                <a:latin typeface="Arial" charset="0"/>
                <a:cs typeface="Arial" charset="0"/>
              </a:rPr>
              <a:t>MTSF Indicators:</a:t>
            </a:r>
          </a:p>
          <a:p>
            <a:pPr marL="720725" lvl="2" indent="-363538" algn="just" defTabSz="914400" fontAlgn="base">
              <a:spcBef>
                <a:spcPct val="0"/>
              </a:spcBef>
              <a:spcAft>
                <a:spcPct val="0"/>
              </a:spcAft>
              <a:buFont typeface="+mj-lt"/>
              <a:buAutoNum type="arabicParenR"/>
            </a:pPr>
            <a:r>
              <a:rPr lang="en-ZA" sz="2000" i="1" dirty="0">
                <a:latin typeface="Arial" charset="0"/>
                <a:cs typeface="Arial" charset="0"/>
              </a:rPr>
              <a:t>Number of landward subunits deployed on border safeguarding per year</a:t>
            </a:r>
          </a:p>
          <a:p>
            <a:pPr marL="720725" lvl="2" indent="-363538" algn="just" defTabSz="914400" fontAlgn="base">
              <a:spcBef>
                <a:spcPct val="0"/>
              </a:spcBef>
              <a:spcAft>
                <a:spcPct val="0"/>
              </a:spcAft>
              <a:buFont typeface="+mj-lt"/>
              <a:buAutoNum type="arabicParenR"/>
            </a:pPr>
            <a:r>
              <a:rPr lang="en-ZA" sz="2000" i="1" dirty="0">
                <a:latin typeface="Arial" charset="0"/>
                <a:cs typeface="Arial" charset="0"/>
              </a:rPr>
              <a:t>Number of maritime coastal patrols conducted</a:t>
            </a:r>
          </a:p>
          <a:p>
            <a:pPr marL="2062163" indent="-2062163" algn="just" defTabSz="914400" fontAlgn="base">
              <a:spcBef>
                <a:spcPct val="0"/>
              </a:spcBef>
              <a:spcAft>
                <a:spcPct val="0"/>
              </a:spcAft>
            </a:pPr>
            <a:endParaRPr lang="en-ZA" sz="2400" b="1" dirty="0">
              <a:solidFill>
                <a:srgbClr val="014929"/>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r>
              <a:rPr lang="en-ZA" sz="2400" b="1" dirty="0">
                <a:solidFill>
                  <a:srgbClr val="014929"/>
                </a:solidFill>
                <a:effectLst>
                  <a:outerShdw blurRad="38100" dist="38100" dir="2700000" algn="tl">
                    <a:srgbClr val="000000">
                      <a:alpha val="43137"/>
                    </a:srgbClr>
                  </a:outerShdw>
                </a:effectLst>
                <a:latin typeface="Arial" charset="0"/>
                <a:cs typeface="Arial" charset="0"/>
              </a:rPr>
              <a:t>Priority 7:  “A Better Africa and a Better World”</a:t>
            </a:r>
            <a:r>
              <a:rPr lang="en-ZA" sz="2400" dirty="0">
                <a:solidFill>
                  <a:prstClr val="black"/>
                </a:solidFill>
                <a:effectLst>
                  <a:outerShdw blurRad="38100" dist="38100" dir="2700000" algn="tl">
                    <a:srgbClr val="000000">
                      <a:alpha val="43137"/>
                    </a:srgbClr>
                  </a:outerShdw>
                </a:effectLst>
                <a:latin typeface="Arial" charset="0"/>
                <a:cs typeface="Arial" charset="0"/>
              </a:rPr>
              <a:t> </a:t>
            </a:r>
          </a:p>
          <a:p>
            <a:pPr marL="360363" lvl="1" algn="just" defTabSz="914400" fontAlgn="base">
              <a:spcBef>
                <a:spcPct val="0"/>
              </a:spcBef>
              <a:spcAft>
                <a:spcPct val="0"/>
              </a:spcAft>
            </a:pPr>
            <a:endParaRPr lang="en-ZA" sz="1100" b="1" dirty="0">
              <a:latin typeface="Arial" charset="0"/>
              <a:cs typeface="Arial" charset="0"/>
            </a:endParaRPr>
          </a:p>
          <a:p>
            <a:pPr marL="360363" lvl="1" algn="just" defTabSz="914400" fontAlgn="base">
              <a:spcBef>
                <a:spcPct val="0"/>
              </a:spcBef>
              <a:spcAft>
                <a:spcPct val="0"/>
              </a:spcAft>
            </a:pPr>
            <a:r>
              <a:rPr lang="en-ZA" sz="2000" b="1" dirty="0">
                <a:latin typeface="Arial" charset="0"/>
                <a:cs typeface="Arial" charset="0"/>
              </a:rPr>
              <a:t>MTSF Indicator: </a:t>
            </a:r>
            <a:r>
              <a:rPr lang="en-ZA" sz="2000" i="1" dirty="0">
                <a:solidFill>
                  <a:prstClr val="black"/>
                </a:solidFill>
                <a:latin typeface="Arial" charset="0"/>
                <a:cs typeface="Arial" charset="0"/>
              </a:rPr>
              <a:t>Percentage compliance with external peace missions, rescue operations and humanitarian assistance operations. </a:t>
            </a:r>
          </a:p>
          <a:p>
            <a:pPr marL="360363" lvl="1" algn="just" defTabSz="914400" fontAlgn="base">
              <a:spcBef>
                <a:spcPct val="0"/>
              </a:spcBef>
              <a:spcAft>
                <a:spcPct val="0"/>
              </a:spcAft>
            </a:pPr>
            <a:r>
              <a:rPr lang="en-ZA" sz="2000" i="1" dirty="0">
                <a:solidFill>
                  <a:prstClr val="black"/>
                </a:solidFill>
                <a:latin typeface="Arial" charset="0"/>
                <a:cs typeface="Arial" charset="0"/>
              </a:rPr>
              <a:t>Countries assisted with: Development assistance and Humanitarian assistance.</a:t>
            </a:r>
          </a:p>
          <a:p>
            <a:pPr marL="360363" lvl="1" defTabSz="914400" fontAlgn="base">
              <a:spcBef>
                <a:spcPct val="0"/>
              </a:spcBef>
              <a:spcAft>
                <a:spcPct val="0"/>
              </a:spcAft>
            </a:pPr>
            <a:endParaRPr lang="en-ZA" sz="2200" dirty="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endParaRPr lang="en-ZA" sz="1100" dirty="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endParaRPr lang="en-ZA" sz="1100" dirty="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22</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11055552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Command of Forces – Priority 6</a:t>
            </a:r>
          </a:p>
        </p:txBody>
      </p:sp>
      <p:sp>
        <p:nvSpPr>
          <p:cNvPr id="6" name="Rectangle 13"/>
          <p:cNvSpPr>
            <a:spLocks noChangeArrowheads="1"/>
          </p:cNvSpPr>
          <p:nvPr/>
        </p:nvSpPr>
        <p:spPr bwMode="auto">
          <a:xfrm>
            <a:off x="288979" y="836532"/>
            <a:ext cx="860913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7188" indent="-357188"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In terms of </a:t>
            </a:r>
            <a:r>
              <a:rPr lang="en-ZA" sz="2200" b="1" dirty="0">
                <a:solidFill>
                  <a:prstClr val="black"/>
                </a:solidFill>
                <a:effectLst>
                  <a:outerShdw blurRad="38100" dist="38100" dir="2700000" algn="tl">
                    <a:srgbClr val="000000">
                      <a:alpha val="43137"/>
                    </a:srgbClr>
                  </a:outerShdw>
                </a:effectLst>
                <a:latin typeface="Arial" charset="0"/>
                <a:cs typeface="Arial" charset="0"/>
              </a:rPr>
              <a:t>Support to the People</a:t>
            </a:r>
            <a:r>
              <a:rPr lang="en-ZA" sz="2200" dirty="0">
                <a:solidFill>
                  <a:prstClr val="black"/>
                </a:solidFill>
                <a:effectLst>
                  <a:outerShdw blurRad="38100" dist="38100" dir="2700000" algn="tl">
                    <a:srgbClr val="000000">
                      <a:alpha val="43137"/>
                    </a:srgbClr>
                  </a:outerShdw>
                </a:effectLst>
                <a:latin typeface="Arial" charset="0"/>
                <a:cs typeface="Arial" charset="0"/>
              </a:rPr>
              <a:t>, </a:t>
            </a:r>
            <a:r>
              <a:rPr lang="en-ZA" sz="2200" dirty="0">
                <a:solidFill>
                  <a:prstClr val="black"/>
                </a:solidFill>
                <a:latin typeface="Arial" charset="0"/>
                <a:cs typeface="Arial" charset="0"/>
              </a:rPr>
              <a:t>the SANDF deployed </a:t>
            </a:r>
            <a:br>
              <a:rPr lang="en-ZA" sz="2200" dirty="0">
                <a:solidFill>
                  <a:prstClr val="black"/>
                </a:solidFill>
                <a:latin typeface="Arial" charset="0"/>
                <a:cs typeface="Arial" charset="0"/>
              </a:rPr>
            </a:br>
            <a:r>
              <a:rPr lang="en-ZA" sz="2200" dirty="0">
                <a:solidFill>
                  <a:prstClr val="black"/>
                </a:solidFill>
                <a:latin typeface="Arial" charset="0"/>
                <a:cs typeface="Arial" charset="0"/>
              </a:rPr>
              <a:t>15 sub-units to execute </a:t>
            </a:r>
            <a:r>
              <a:rPr lang="en-ZA" sz="2200" dirty="0">
                <a:solidFill>
                  <a:prstClr val="black"/>
                </a:solidFill>
                <a:effectLst>
                  <a:outerShdw blurRad="38100" dist="38100" dir="2700000" algn="tl">
                    <a:srgbClr val="000000">
                      <a:alpha val="43137"/>
                    </a:srgbClr>
                  </a:outerShdw>
                </a:effectLst>
                <a:latin typeface="Arial" charset="0"/>
                <a:cs typeface="Arial" charset="0"/>
              </a:rPr>
              <a:t>Op CORONA </a:t>
            </a:r>
            <a:r>
              <a:rPr lang="en-ZA" sz="2200" dirty="0">
                <a:solidFill>
                  <a:prstClr val="black"/>
                </a:solidFill>
                <a:latin typeface="Arial" charset="0"/>
                <a:cs typeface="Arial" charset="0"/>
              </a:rPr>
              <a:t>(Border Safeguarding) in Limpopo, Mpumalanga, KwaZulu-Natal, Free State, Eastern Cape, Northern Cape and North-West Provinces.</a:t>
            </a:r>
          </a:p>
          <a:p>
            <a:pPr marL="357188" indent="-357188"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r>
              <a:rPr lang="en-ZA" sz="2200" dirty="0">
                <a:latin typeface="Arial" charset="0"/>
                <a:cs typeface="Arial" charset="0"/>
              </a:rPr>
              <a:t>Two Op CORONA maritime patrols were executed of the KwaZulu-Natal coast and South Coast of the Western Cape Province respectively.</a:t>
            </a:r>
          </a:p>
          <a:p>
            <a:pPr marL="357188" indent="-357188" algn="just" defTabSz="914400" fontAlgn="base">
              <a:spcBef>
                <a:spcPct val="0"/>
              </a:spcBef>
              <a:spcAft>
                <a:spcPct val="0"/>
              </a:spcAft>
              <a:buFont typeface="Arial" panose="020B0604020202020204" pitchFamily="34" charset="0"/>
              <a:buChar char="•"/>
            </a:pPr>
            <a:endParaRPr lang="en-ZA" sz="1000" dirty="0">
              <a:latin typeface="Arial" charset="0"/>
              <a:cs typeface="Arial" charset="0"/>
            </a:endParaRPr>
          </a:p>
          <a:p>
            <a:pPr marL="814388" lvl="1" indent="-357188" defTabSz="914400" fontAlgn="base">
              <a:spcBef>
                <a:spcPct val="0"/>
              </a:spcBef>
              <a:spcAft>
                <a:spcPct val="0"/>
              </a:spcAft>
              <a:buFont typeface="Courier New" panose="02070309020205020404" pitchFamily="49" charset="0"/>
              <a:buChar char="o"/>
            </a:pPr>
            <a:r>
              <a:rPr lang="en-ZA" sz="2000" dirty="0">
                <a:latin typeface="Arial" charset="0"/>
                <a:cs typeface="Arial" charset="0"/>
              </a:rPr>
              <a:t>The submarine SAS MANTHATISI deployed off the KwaZulu-Natal coast from 05 to 27 May 2021.</a:t>
            </a:r>
          </a:p>
          <a:p>
            <a:pPr marL="814388" lvl="1" indent="-357188" defTabSz="914400" fontAlgn="base">
              <a:spcBef>
                <a:spcPct val="0"/>
              </a:spcBef>
              <a:spcAft>
                <a:spcPct val="0"/>
              </a:spcAft>
              <a:buFont typeface="Courier New" panose="02070309020205020404" pitchFamily="49" charset="0"/>
              <a:buChar char="o"/>
            </a:pPr>
            <a:endParaRPr lang="en-ZA" sz="1000" dirty="0">
              <a:latin typeface="Arial" charset="0"/>
              <a:cs typeface="Arial" charset="0"/>
            </a:endParaRPr>
          </a:p>
          <a:p>
            <a:pPr marL="814388" lvl="1" indent="-357188" defTabSz="914400" fontAlgn="base">
              <a:spcBef>
                <a:spcPct val="0"/>
              </a:spcBef>
              <a:spcAft>
                <a:spcPct val="0"/>
              </a:spcAft>
              <a:buFont typeface="Courier New" panose="02070309020205020404" pitchFamily="49" charset="0"/>
              <a:buChar char="o"/>
            </a:pPr>
            <a:r>
              <a:rPr lang="en-ZA" sz="2000" dirty="0">
                <a:latin typeface="Arial" charset="0"/>
                <a:cs typeface="Arial" charset="0"/>
              </a:rPr>
              <a:t>The Maritime Reaction Squadron (a Reaction Force Platoon, an Operational Diving Team and an Operational Boats Element) deployed in the Overberg region of the Western Cape Province from 26 Apr to 25 May 2021.</a:t>
            </a:r>
          </a:p>
          <a:p>
            <a:pPr marL="357188" indent="-357188"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23</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3644291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Op CORONA Operational Successes</a:t>
            </a: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24</a:t>
            </a:fld>
            <a:endParaRPr lang="en-US" altLang="en-US" sz="2400" dirty="0">
              <a:solidFill>
                <a:srgbClr val="014929"/>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568911314"/>
              </p:ext>
            </p:extLst>
          </p:nvPr>
        </p:nvGraphicFramePr>
        <p:xfrm>
          <a:off x="144529" y="807119"/>
          <a:ext cx="8855090" cy="3240134"/>
        </p:xfrm>
        <a:graphic>
          <a:graphicData uri="http://schemas.openxmlformats.org/drawingml/2006/table">
            <a:tbl>
              <a:tblPr firstRow="1" firstCol="1" bandRow="1"/>
              <a:tblGrid>
                <a:gridCol w="2773600">
                  <a:extLst>
                    <a:ext uri="{9D8B030D-6E8A-4147-A177-3AD203B41FA5}">
                      <a16:colId xmlns:a16="http://schemas.microsoft.com/office/drawing/2014/main" val="20000"/>
                    </a:ext>
                  </a:extLst>
                </a:gridCol>
                <a:gridCol w="1216298">
                  <a:extLst>
                    <a:ext uri="{9D8B030D-6E8A-4147-A177-3AD203B41FA5}">
                      <a16:colId xmlns:a16="http://schemas.microsoft.com/office/drawing/2014/main" val="20001"/>
                    </a:ext>
                  </a:extLst>
                </a:gridCol>
                <a:gridCol w="1216298">
                  <a:extLst>
                    <a:ext uri="{9D8B030D-6E8A-4147-A177-3AD203B41FA5}">
                      <a16:colId xmlns:a16="http://schemas.microsoft.com/office/drawing/2014/main" val="20002"/>
                    </a:ext>
                  </a:extLst>
                </a:gridCol>
                <a:gridCol w="1216298">
                  <a:extLst>
                    <a:ext uri="{9D8B030D-6E8A-4147-A177-3AD203B41FA5}">
                      <a16:colId xmlns:a16="http://schemas.microsoft.com/office/drawing/2014/main" val="20003"/>
                    </a:ext>
                  </a:extLst>
                </a:gridCol>
                <a:gridCol w="1216298">
                  <a:extLst>
                    <a:ext uri="{9D8B030D-6E8A-4147-A177-3AD203B41FA5}">
                      <a16:colId xmlns:a16="http://schemas.microsoft.com/office/drawing/2014/main" val="20004"/>
                    </a:ext>
                  </a:extLst>
                </a:gridCol>
                <a:gridCol w="1216298">
                  <a:extLst>
                    <a:ext uri="{9D8B030D-6E8A-4147-A177-3AD203B41FA5}">
                      <a16:colId xmlns:a16="http://schemas.microsoft.com/office/drawing/2014/main" val="20005"/>
                    </a:ext>
                  </a:extLst>
                </a:gridCol>
              </a:tblGrid>
              <a:tr h="497558">
                <a:tc>
                  <a:txBody>
                    <a:bodyPr/>
                    <a:lstStyle/>
                    <a:p>
                      <a:pPr algn="l">
                        <a:spcAft>
                          <a:spcPts val="0"/>
                        </a:spcAft>
                      </a:pPr>
                      <a:r>
                        <a:rPr lang="en-US" sz="1800" b="1" dirty="0">
                          <a:solidFill>
                            <a:schemeClr val="bg1"/>
                          </a:solidFill>
                          <a:effectLst/>
                          <a:latin typeface="Arial Narrow"/>
                          <a:ea typeface="Calibri"/>
                          <a:cs typeface="Times New Roman"/>
                        </a:rPr>
                        <a:t>Operational Successes</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14929"/>
                    </a:solidFill>
                  </a:tcPr>
                </a:tc>
                <a:tc>
                  <a:txBody>
                    <a:bodyPr/>
                    <a:lstStyle/>
                    <a:p>
                      <a:pPr marL="0" algn="ctr" defTabSz="914400" rtl="0" eaLnBrk="1" latinLnBrk="0" hangingPunct="1">
                        <a:spcAft>
                          <a:spcPts val="0"/>
                        </a:spcAft>
                      </a:pPr>
                      <a:r>
                        <a:rPr lang="en-US" sz="1800" b="1" kern="1200" dirty="0">
                          <a:solidFill>
                            <a:schemeClr val="bg1"/>
                          </a:solidFill>
                          <a:effectLst/>
                          <a:latin typeface="Arial Narrow"/>
                          <a:ea typeface="Calibri"/>
                          <a:cs typeface="Times New Roman"/>
                        </a:rPr>
                        <a:t>Q1</a:t>
                      </a:r>
                      <a:endParaRPr lang="en-GB" sz="1800" b="1" kern="1200" dirty="0">
                        <a:solidFill>
                          <a:schemeClr val="bg1"/>
                        </a:solidFill>
                        <a:effectLst/>
                        <a:latin typeface="Arial Narrow"/>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14929"/>
                    </a:solidFill>
                  </a:tcPr>
                </a:tc>
                <a:tc>
                  <a:txBody>
                    <a:bodyPr/>
                    <a:lstStyle/>
                    <a:p>
                      <a:pPr marL="0" algn="ctr" defTabSz="914400" rtl="0" eaLnBrk="1" latinLnBrk="0" hangingPunct="1">
                        <a:spcAft>
                          <a:spcPts val="0"/>
                        </a:spcAft>
                      </a:pPr>
                      <a:r>
                        <a:rPr lang="en-GB" sz="1800" b="1" kern="1200" dirty="0">
                          <a:solidFill>
                            <a:schemeClr val="bg1"/>
                          </a:solidFill>
                          <a:effectLst/>
                          <a:latin typeface="Arial Narrow"/>
                          <a:ea typeface="Calibri"/>
                          <a:cs typeface="Times New Roman"/>
                        </a:rPr>
                        <a:t>Q2</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14929"/>
                    </a:solidFill>
                  </a:tcPr>
                </a:tc>
                <a:tc>
                  <a:txBody>
                    <a:bodyPr/>
                    <a:lstStyle/>
                    <a:p>
                      <a:pPr marL="0" algn="ctr" defTabSz="914400" rtl="0" eaLnBrk="1" latinLnBrk="0" hangingPunct="1">
                        <a:spcAft>
                          <a:spcPts val="0"/>
                        </a:spcAft>
                      </a:pPr>
                      <a:r>
                        <a:rPr lang="en-GB" sz="1800" b="1" kern="1200" dirty="0">
                          <a:solidFill>
                            <a:schemeClr val="bg1"/>
                          </a:solidFill>
                          <a:effectLst/>
                          <a:latin typeface="Arial Narrow"/>
                          <a:ea typeface="Calibri"/>
                          <a:cs typeface="Times New Roman"/>
                        </a:rPr>
                        <a:t>Q3</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14929"/>
                    </a:solidFill>
                  </a:tcPr>
                </a:tc>
                <a:tc>
                  <a:txBody>
                    <a:bodyPr/>
                    <a:lstStyle/>
                    <a:p>
                      <a:pPr marL="0" algn="ctr" defTabSz="914400" rtl="0" eaLnBrk="1" latinLnBrk="0" hangingPunct="1">
                        <a:spcAft>
                          <a:spcPts val="0"/>
                        </a:spcAft>
                      </a:pPr>
                      <a:r>
                        <a:rPr lang="en-GB" sz="1800" b="1" kern="1200" dirty="0">
                          <a:solidFill>
                            <a:schemeClr val="bg1"/>
                          </a:solidFill>
                          <a:effectLst/>
                          <a:latin typeface="Arial Narrow"/>
                          <a:ea typeface="Calibri"/>
                          <a:cs typeface="Times New Roman"/>
                        </a:rPr>
                        <a:t>Q4</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14929"/>
                    </a:solidFill>
                  </a:tcPr>
                </a:tc>
                <a:tc>
                  <a:txBody>
                    <a:bodyPr/>
                    <a:lstStyle/>
                    <a:p>
                      <a:pPr marL="0" algn="ctr" defTabSz="914400" rtl="0" eaLnBrk="1" latinLnBrk="0" hangingPunct="1">
                        <a:spcAft>
                          <a:spcPts val="0"/>
                        </a:spcAft>
                      </a:pPr>
                      <a:r>
                        <a:rPr lang="en-GB" sz="1800" b="1" kern="1200" dirty="0">
                          <a:solidFill>
                            <a:schemeClr val="bg1"/>
                          </a:solidFill>
                          <a:effectLst/>
                          <a:latin typeface="Arial Narrow"/>
                          <a:ea typeface="Calibri"/>
                          <a:cs typeface="Times New Roman"/>
                        </a:rPr>
                        <a:t>YTD</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14929"/>
                    </a:solidFill>
                  </a:tcPr>
                </a:tc>
                <a:extLst>
                  <a:ext uri="{0D108BD9-81ED-4DB2-BD59-A6C34878D82A}">
                    <a16:rowId xmlns:a16="http://schemas.microsoft.com/office/drawing/2014/main" val="10003"/>
                  </a:ext>
                </a:extLst>
              </a:tr>
              <a:tr h="342822">
                <a:tc>
                  <a:txBody>
                    <a:bodyPr/>
                    <a:lstStyle/>
                    <a:p>
                      <a:pPr algn="l">
                        <a:spcAft>
                          <a:spcPts val="0"/>
                        </a:spcAft>
                      </a:pPr>
                      <a:r>
                        <a:rPr lang="en-ZA" sz="1600" b="1" dirty="0">
                          <a:solidFill>
                            <a:schemeClr val="tx1"/>
                          </a:solidFill>
                          <a:effectLst/>
                          <a:latin typeface="Arial Narrow" panose="020B0606020202030204" pitchFamily="34" charset="0"/>
                          <a:ea typeface="Calibri"/>
                          <a:cs typeface="Times New Roman"/>
                        </a:rPr>
                        <a:t>Weapons Recovered</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600" b="0" i="0" u="none" strike="noStrike" dirty="0">
                          <a:solidFill>
                            <a:srgbClr val="000000"/>
                          </a:solidFill>
                          <a:effectLst/>
                          <a:latin typeface="Arial Narrow" panose="020B0606020202030204" pitchFamily="34" charset="0"/>
                        </a:rPr>
                        <a:t>23</a:t>
                      </a:r>
                    </a:p>
                  </a:txBody>
                  <a:tcPr marL="7834" marR="7834" marT="78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1600" b="0" i="0" u="none" strike="noStrike" kern="1200" dirty="0">
                          <a:solidFill>
                            <a:srgbClr val="000000"/>
                          </a:solidFill>
                          <a:effectLst/>
                          <a:latin typeface="Arial Narrow" panose="020B0606020202030204" pitchFamily="34" charset="0"/>
                          <a:ea typeface="+mn-ea"/>
                          <a:cs typeface="+mn-cs"/>
                        </a:rPr>
                        <a:t>-</a:t>
                      </a:r>
                    </a:p>
                  </a:txBody>
                  <a:tcPr marL="7834" marR="7834" marT="78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400" b="0" i="0" u="none" strike="noStrike" dirty="0">
                          <a:solidFill>
                            <a:srgbClr val="000000"/>
                          </a:solidFill>
                          <a:effectLst/>
                          <a:latin typeface="Arial" panose="020B0604020202020204" pitchFamily="34" charset="0"/>
                        </a:rPr>
                        <a:t>-</a:t>
                      </a:r>
                    </a:p>
                  </a:txBody>
                  <a:tcPr marL="7834" marR="7834" marT="78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Narrow" panose="020B0606020202030204" pitchFamily="34" charset="0"/>
                        </a:rPr>
                        <a:t>-</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600" b="1" i="0" u="none" strike="noStrike" dirty="0">
                          <a:solidFill>
                            <a:srgbClr val="000000"/>
                          </a:solidFill>
                          <a:effectLst/>
                          <a:latin typeface="Arial Narrow" panose="020B0606020202030204" pitchFamily="34" charset="0"/>
                        </a:rPr>
                        <a:t>23</a:t>
                      </a:r>
                    </a:p>
                  </a:txBody>
                  <a:tcPr marL="7834" marR="7834" marT="78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val="10004"/>
                  </a:ext>
                </a:extLst>
              </a:tr>
              <a:tr h="342822">
                <a:tc>
                  <a:txBody>
                    <a:bodyPr/>
                    <a:lstStyle/>
                    <a:p>
                      <a:pPr algn="l">
                        <a:spcAft>
                          <a:spcPts val="0"/>
                        </a:spcAft>
                      </a:pPr>
                      <a:r>
                        <a:rPr lang="en-ZA" sz="1600" b="1" dirty="0">
                          <a:solidFill>
                            <a:schemeClr val="tx1"/>
                          </a:solidFill>
                          <a:effectLst/>
                          <a:latin typeface="Arial Narrow" panose="020B0606020202030204" pitchFamily="34" charset="0"/>
                          <a:ea typeface="Calibri"/>
                          <a:cs typeface="Times New Roman"/>
                        </a:rPr>
                        <a:t>Illegal Foreigners Apprehended</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600" b="0" i="0" u="none" strike="noStrike" dirty="0">
                          <a:solidFill>
                            <a:srgbClr val="000000"/>
                          </a:solidFill>
                          <a:effectLst/>
                          <a:latin typeface="Arial Narrow" panose="020B0606020202030204" pitchFamily="34" charset="0"/>
                        </a:rPr>
                        <a:t>4 233</a:t>
                      </a:r>
                    </a:p>
                  </a:txBody>
                  <a:tcPr marL="7834" marR="7834" marT="78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1600" b="0" i="0" u="none" strike="noStrike" kern="1200" dirty="0">
                          <a:solidFill>
                            <a:srgbClr val="000000"/>
                          </a:solidFill>
                          <a:effectLst/>
                          <a:latin typeface="Arial Narrow" panose="020B0606020202030204" pitchFamily="34" charset="0"/>
                          <a:ea typeface="+mn-ea"/>
                          <a:cs typeface="+mn-cs"/>
                        </a:rPr>
                        <a:t>-</a:t>
                      </a:r>
                    </a:p>
                  </a:txBody>
                  <a:tcPr marL="7834" marR="7834" marT="78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1600" b="0" i="0" u="none" strike="noStrike" kern="1200" dirty="0">
                          <a:solidFill>
                            <a:srgbClr val="000000"/>
                          </a:solidFill>
                          <a:effectLst/>
                          <a:latin typeface="Arial Narrow" panose="020B0606020202030204" pitchFamily="34" charset="0"/>
                          <a:ea typeface="+mn-ea"/>
                          <a:cs typeface="+mn-cs"/>
                        </a:rPr>
                        <a:t>-</a:t>
                      </a:r>
                    </a:p>
                  </a:txBody>
                  <a:tcPr marL="7834" marR="7834" marT="78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Narrow" panose="020B0606020202030204" pitchFamily="34" charset="0"/>
                        </a:rPr>
                        <a:t>-</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600" b="1" i="0" u="none" strike="noStrike" dirty="0">
                          <a:solidFill>
                            <a:srgbClr val="000000"/>
                          </a:solidFill>
                          <a:effectLst/>
                          <a:latin typeface="Arial Narrow" panose="020B0606020202030204" pitchFamily="34" charset="0"/>
                        </a:rPr>
                        <a:t>4 233</a:t>
                      </a:r>
                    </a:p>
                  </a:txBody>
                  <a:tcPr marL="7834" marR="7834" marT="78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val="10005"/>
                  </a:ext>
                </a:extLst>
              </a:tr>
              <a:tr h="342822">
                <a:tc>
                  <a:txBody>
                    <a:bodyPr/>
                    <a:lstStyle/>
                    <a:p>
                      <a:pPr algn="l">
                        <a:spcAft>
                          <a:spcPts val="0"/>
                        </a:spcAft>
                      </a:pPr>
                      <a:r>
                        <a:rPr lang="en-ZA" sz="1600" b="1" dirty="0">
                          <a:solidFill>
                            <a:schemeClr val="tx1"/>
                          </a:solidFill>
                          <a:effectLst/>
                          <a:latin typeface="Arial Narrow" panose="020B0606020202030204" pitchFamily="34" charset="0"/>
                          <a:ea typeface="Calibri"/>
                          <a:cs typeface="Times New Roman"/>
                        </a:rPr>
                        <a:t>Criminals Arrested</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600" b="0" i="0" u="none" strike="noStrike" dirty="0">
                          <a:solidFill>
                            <a:srgbClr val="000000"/>
                          </a:solidFill>
                          <a:effectLst/>
                          <a:latin typeface="Arial Narrow" panose="020B0606020202030204" pitchFamily="34" charset="0"/>
                        </a:rPr>
                        <a:t>204</a:t>
                      </a:r>
                    </a:p>
                  </a:txBody>
                  <a:tcPr marL="7834" marR="7834" marT="78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1600" b="0" i="0" u="none" strike="noStrike" kern="1200" dirty="0">
                          <a:solidFill>
                            <a:srgbClr val="000000"/>
                          </a:solidFill>
                          <a:effectLst/>
                          <a:latin typeface="Arial Narrow" panose="020B0606020202030204" pitchFamily="34" charset="0"/>
                          <a:ea typeface="+mn-ea"/>
                          <a:cs typeface="+mn-cs"/>
                        </a:rPr>
                        <a:t>-</a:t>
                      </a:r>
                    </a:p>
                  </a:txBody>
                  <a:tcPr marL="7834" marR="7834" marT="78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1600" b="0" i="0" u="none" strike="noStrike" kern="1200" dirty="0">
                          <a:solidFill>
                            <a:srgbClr val="000000"/>
                          </a:solidFill>
                          <a:effectLst/>
                          <a:latin typeface="Arial Narrow" panose="020B0606020202030204" pitchFamily="34" charset="0"/>
                          <a:ea typeface="+mn-ea"/>
                          <a:cs typeface="+mn-cs"/>
                        </a:rPr>
                        <a:t>-</a:t>
                      </a:r>
                    </a:p>
                  </a:txBody>
                  <a:tcPr marL="7834" marR="7834" marT="78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Narrow" panose="020B0606020202030204" pitchFamily="34" charset="0"/>
                        </a:rPr>
                        <a:t>-</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600" b="1" i="0" u="none" strike="noStrike" dirty="0">
                          <a:solidFill>
                            <a:srgbClr val="000000"/>
                          </a:solidFill>
                          <a:effectLst/>
                          <a:latin typeface="Arial Narrow" panose="020B0606020202030204" pitchFamily="34" charset="0"/>
                        </a:rPr>
                        <a:t>204</a:t>
                      </a:r>
                    </a:p>
                  </a:txBody>
                  <a:tcPr marL="7834" marR="7834" marT="78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val="10006"/>
                  </a:ext>
                </a:extLst>
              </a:tr>
              <a:tr h="342822">
                <a:tc>
                  <a:txBody>
                    <a:bodyPr/>
                    <a:lstStyle/>
                    <a:p>
                      <a:pPr algn="l">
                        <a:spcAft>
                          <a:spcPts val="0"/>
                        </a:spcAft>
                      </a:pPr>
                      <a:r>
                        <a:rPr lang="en-ZA" sz="1600" b="1" dirty="0">
                          <a:solidFill>
                            <a:schemeClr val="tx1"/>
                          </a:solidFill>
                          <a:effectLst/>
                          <a:latin typeface="Arial Narrow" panose="020B0606020202030204" pitchFamily="34" charset="0"/>
                          <a:ea typeface="Calibri"/>
                          <a:cs typeface="Times New Roman"/>
                        </a:rPr>
                        <a:t>Stolen Vehicles Recovered</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600" b="0" i="0" u="none" strike="noStrike" dirty="0">
                          <a:solidFill>
                            <a:srgbClr val="000000"/>
                          </a:solidFill>
                          <a:effectLst/>
                          <a:latin typeface="Arial Narrow" panose="020B0606020202030204" pitchFamily="34" charset="0"/>
                        </a:rPr>
                        <a:t>65</a:t>
                      </a:r>
                    </a:p>
                  </a:txBody>
                  <a:tcPr marL="7834" marR="7834" marT="78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1600" b="0" i="0" u="none" strike="noStrike" kern="1200" dirty="0">
                          <a:solidFill>
                            <a:srgbClr val="000000"/>
                          </a:solidFill>
                          <a:effectLst/>
                          <a:latin typeface="Arial Narrow" panose="020B0606020202030204" pitchFamily="34" charset="0"/>
                          <a:ea typeface="+mn-ea"/>
                          <a:cs typeface="+mn-cs"/>
                        </a:rPr>
                        <a:t>-</a:t>
                      </a:r>
                    </a:p>
                  </a:txBody>
                  <a:tcPr marL="7834" marR="7834" marT="78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1600" b="0" i="0" u="none" strike="noStrike" kern="1200" dirty="0">
                          <a:solidFill>
                            <a:srgbClr val="000000"/>
                          </a:solidFill>
                          <a:effectLst/>
                          <a:latin typeface="Arial Narrow" panose="020B0606020202030204" pitchFamily="34" charset="0"/>
                          <a:ea typeface="+mn-ea"/>
                          <a:cs typeface="+mn-cs"/>
                        </a:rPr>
                        <a:t>-</a:t>
                      </a:r>
                    </a:p>
                  </a:txBody>
                  <a:tcPr marL="7834" marR="7834" marT="78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Narrow" panose="020B0606020202030204" pitchFamily="34" charset="0"/>
                        </a:rPr>
                        <a:t>-</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600" b="1" i="0" u="none" strike="noStrike" dirty="0">
                          <a:solidFill>
                            <a:srgbClr val="000000"/>
                          </a:solidFill>
                          <a:effectLst/>
                          <a:latin typeface="Arial Narrow" panose="020B0606020202030204" pitchFamily="34" charset="0"/>
                        </a:rPr>
                        <a:t>65</a:t>
                      </a:r>
                    </a:p>
                  </a:txBody>
                  <a:tcPr marL="7834" marR="7834" marT="78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val="10007"/>
                  </a:ext>
                </a:extLst>
              </a:tr>
              <a:tr h="342822">
                <a:tc>
                  <a:txBody>
                    <a:bodyPr/>
                    <a:lstStyle/>
                    <a:p>
                      <a:pPr algn="l">
                        <a:spcAft>
                          <a:spcPts val="0"/>
                        </a:spcAft>
                      </a:pPr>
                      <a:r>
                        <a:rPr lang="en-ZA" sz="1600" b="1" dirty="0">
                          <a:solidFill>
                            <a:schemeClr val="tx1"/>
                          </a:solidFill>
                          <a:effectLst/>
                          <a:latin typeface="Arial Narrow" panose="020B0606020202030204" pitchFamily="34" charset="0"/>
                          <a:ea typeface="Calibri"/>
                          <a:cs typeface="Times New Roman"/>
                        </a:rPr>
                        <a:t>Dagga Confiscated</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600" b="0" i="0" u="none" strike="noStrike" dirty="0">
                          <a:solidFill>
                            <a:srgbClr val="000000"/>
                          </a:solidFill>
                          <a:effectLst/>
                          <a:latin typeface="Arial Narrow" panose="020B0606020202030204" pitchFamily="34" charset="0"/>
                        </a:rPr>
                        <a:t>3 336kg</a:t>
                      </a:r>
                    </a:p>
                  </a:txBody>
                  <a:tcPr marL="7834" marR="7834" marT="78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1600" b="0" i="0" u="none" strike="noStrike" kern="1200" dirty="0">
                          <a:solidFill>
                            <a:srgbClr val="000000"/>
                          </a:solidFill>
                          <a:effectLst/>
                          <a:latin typeface="Arial Narrow" panose="020B0606020202030204" pitchFamily="34" charset="0"/>
                          <a:ea typeface="+mn-ea"/>
                          <a:cs typeface="+mn-cs"/>
                        </a:rPr>
                        <a:t>-</a:t>
                      </a:r>
                    </a:p>
                  </a:txBody>
                  <a:tcPr marL="7834" marR="7834" marT="78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1600" b="0" i="0" u="none" strike="noStrike" kern="1200" dirty="0">
                          <a:solidFill>
                            <a:srgbClr val="000000"/>
                          </a:solidFill>
                          <a:effectLst/>
                          <a:latin typeface="Arial Narrow" panose="020B0606020202030204" pitchFamily="34" charset="0"/>
                          <a:ea typeface="+mn-ea"/>
                          <a:cs typeface="+mn-cs"/>
                        </a:rPr>
                        <a:t>-</a:t>
                      </a:r>
                    </a:p>
                  </a:txBody>
                  <a:tcPr marL="7834" marR="7834" marT="78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Narrow" panose="020B0606020202030204" pitchFamily="34" charset="0"/>
                        </a:rPr>
                        <a:t>-</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600" b="1" i="0" u="none" strike="noStrike" dirty="0">
                          <a:solidFill>
                            <a:srgbClr val="000000"/>
                          </a:solidFill>
                          <a:effectLst/>
                          <a:latin typeface="Arial Narrow" panose="020B0606020202030204" pitchFamily="34" charset="0"/>
                        </a:rPr>
                        <a:t>3 336kg</a:t>
                      </a:r>
                    </a:p>
                  </a:txBody>
                  <a:tcPr marL="7834" marR="7834" marT="78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val="10008"/>
                  </a:ext>
                </a:extLst>
              </a:tr>
              <a:tr h="342822">
                <a:tc>
                  <a:txBody>
                    <a:bodyPr/>
                    <a:lstStyle/>
                    <a:p>
                      <a:pPr algn="l">
                        <a:spcAft>
                          <a:spcPts val="0"/>
                        </a:spcAft>
                      </a:pPr>
                      <a:r>
                        <a:rPr lang="en-ZA" sz="1600" b="1" dirty="0">
                          <a:solidFill>
                            <a:schemeClr val="tx1"/>
                          </a:solidFill>
                          <a:effectLst/>
                          <a:latin typeface="Arial Narrow" panose="020B0606020202030204" pitchFamily="34" charset="0"/>
                          <a:ea typeface="Calibri"/>
                          <a:cs typeface="Times New Roman"/>
                        </a:rPr>
                        <a:t>Live-stock Recovered</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600" b="0" i="0" u="none" strike="noStrike" dirty="0">
                          <a:solidFill>
                            <a:srgbClr val="000000"/>
                          </a:solidFill>
                          <a:effectLst/>
                          <a:latin typeface="Arial Narrow" panose="020B0606020202030204" pitchFamily="34" charset="0"/>
                        </a:rPr>
                        <a:t>513</a:t>
                      </a:r>
                    </a:p>
                  </a:txBody>
                  <a:tcPr marL="7834" marR="7834" marT="78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1600" b="0" i="0" u="none" strike="noStrike" kern="1200" dirty="0">
                          <a:solidFill>
                            <a:srgbClr val="000000"/>
                          </a:solidFill>
                          <a:effectLst/>
                          <a:latin typeface="Arial Narrow" panose="020B0606020202030204" pitchFamily="34" charset="0"/>
                          <a:ea typeface="+mn-ea"/>
                          <a:cs typeface="+mn-cs"/>
                        </a:rPr>
                        <a:t>-</a:t>
                      </a:r>
                    </a:p>
                  </a:txBody>
                  <a:tcPr marL="7834" marR="7834" marT="78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1600" b="0" i="0" u="none" strike="noStrike" kern="1200" dirty="0">
                          <a:solidFill>
                            <a:srgbClr val="000000"/>
                          </a:solidFill>
                          <a:effectLst/>
                          <a:latin typeface="Arial Narrow" panose="020B0606020202030204" pitchFamily="34" charset="0"/>
                          <a:ea typeface="+mn-ea"/>
                          <a:cs typeface="+mn-cs"/>
                        </a:rPr>
                        <a:t>-</a:t>
                      </a:r>
                    </a:p>
                  </a:txBody>
                  <a:tcPr marL="7834" marR="7834" marT="78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Narrow" panose="020B0606020202030204" pitchFamily="34" charset="0"/>
                        </a:rPr>
                        <a:t>-</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600" b="1" i="0" u="none" strike="noStrike" dirty="0">
                          <a:solidFill>
                            <a:srgbClr val="000000"/>
                          </a:solidFill>
                          <a:effectLst/>
                          <a:latin typeface="Arial Narrow" panose="020B0606020202030204" pitchFamily="34" charset="0"/>
                        </a:rPr>
                        <a:t>513</a:t>
                      </a:r>
                    </a:p>
                  </a:txBody>
                  <a:tcPr marL="7834" marR="7834" marT="78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val="10009"/>
                  </a:ext>
                </a:extLst>
              </a:tr>
              <a:tr h="342822">
                <a:tc>
                  <a:txBody>
                    <a:bodyPr/>
                    <a:lstStyle/>
                    <a:p>
                      <a:pPr algn="l">
                        <a:spcAft>
                          <a:spcPts val="0"/>
                        </a:spcAft>
                      </a:pPr>
                      <a:r>
                        <a:rPr lang="en-ZA" sz="1600" b="1" dirty="0">
                          <a:solidFill>
                            <a:schemeClr val="tx1"/>
                          </a:solidFill>
                          <a:effectLst/>
                          <a:latin typeface="Arial Narrow" panose="020B0606020202030204" pitchFamily="34" charset="0"/>
                          <a:ea typeface="Calibri"/>
                          <a:cs typeface="Times New Roman"/>
                        </a:rPr>
                        <a:t>Contraband Goods Confiscated</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600" b="0" i="0" u="none" strike="noStrike" dirty="0">
                          <a:solidFill>
                            <a:srgbClr val="000000"/>
                          </a:solidFill>
                          <a:effectLst/>
                          <a:latin typeface="Arial Narrow" panose="020B0606020202030204" pitchFamily="34" charset="0"/>
                        </a:rPr>
                        <a:t>Rm18,350</a:t>
                      </a:r>
                    </a:p>
                  </a:txBody>
                  <a:tcPr marL="7834" marR="7834" marT="78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1600" b="0" i="0" u="none" strike="noStrike" kern="1200" dirty="0">
                          <a:solidFill>
                            <a:srgbClr val="000000"/>
                          </a:solidFill>
                          <a:effectLst/>
                          <a:latin typeface="Arial Narrow" panose="020B0606020202030204" pitchFamily="34" charset="0"/>
                          <a:ea typeface="+mn-ea"/>
                          <a:cs typeface="+mn-cs"/>
                        </a:rPr>
                        <a:t>-</a:t>
                      </a:r>
                    </a:p>
                  </a:txBody>
                  <a:tcPr marL="7834" marR="7834" marT="78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1600" b="0" i="0" u="none" strike="noStrike" kern="1200" dirty="0">
                          <a:solidFill>
                            <a:srgbClr val="000000"/>
                          </a:solidFill>
                          <a:effectLst/>
                          <a:latin typeface="Arial Narrow" panose="020B0606020202030204" pitchFamily="34" charset="0"/>
                          <a:ea typeface="+mn-ea"/>
                          <a:cs typeface="+mn-cs"/>
                        </a:rPr>
                        <a:t>-</a:t>
                      </a:r>
                    </a:p>
                  </a:txBody>
                  <a:tcPr marL="7834" marR="7834" marT="78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Narrow" panose="020B0606020202030204" pitchFamily="34" charset="0"/>
                        </a:rPr>
                        <a:t>-</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600" b="1" i="0" u="none" strike="noStrike" dirty="0">
                          <a:solidFill>
                            <a:srgbClr val="000000"/>
                          </a:solidFill>
                          <a:effectLst/>
                          <a:latin typeface="Arial Narrow" panose="020B0606020202030204" pitchFamily="34" charset="0"/>
                        </a:rPr>
                        <a:t>Rm18,350</a:t>
                      </a:r>
                    </a:p>
                  </a:txBody>
                  <a:tcPr marL="7834" marR="7834" marT="78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val="10010"/>
                  </a:ext>
                </a:extLst>
              </a:tr>
              <a:tr h="342822">
                <a:tc>
                  <a:txBody>
                    <a:bodyPr/>
                    <a:lstStyle/>
                    <a:p>
                      <a:pPr algn="l">
                        <a:spcAft>
                          <a:spcPts val="0"/>
                        </a:spcAft>
                      </a:pPr>
                      <a:r>
                        <a:rPr lang="en-ZA" sz="1600" b="1" dirty="0">
                          <a:solidFill>
                            <a:schemeClr val="tx1"/>
                          </a:solidFill>
                          <a:effectLst/>
                          <a:latin typeface="Arial Narrow" panose="020B0606020202030204" pitchFamily="34" charset="0"/>
                          <a:ea typeface="Calibri"/>
                          <a:cs typeface="Times New Roman"/>
                        </a:rPr>
                        <a:t>Precious Metals Confiscated</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Narrow" panose="020B0606020202030204" pitchFamily="34" charset="0"/>
                        </a:rPr>
                        <a:t>-</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400" b="0" i="0" u="none" strike="noStrike" dirty="0">
                          <a:solidFill>
                            <a:srgbClr val="000000"/>
                          </a:solidFill>
                          <a:effectLst/>
                          <a:latin typeface="Arial" panose="020B0604020202020204" pitchFamily="34" charset="0"/>
                        </a:rPr>
                        <a:t>-</a:t>
                      </a:r>
                    </a:p>
                  </a:txBody>
                  <a:tcPr marL="7834" marR="7834" marT="78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Narrow" panose="020B0606020202030204" pitchFamily="34" charset="0"/>
                        </a:rPr>
                        <a:t>-</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Narrow" panose="020B0606020202030204" pitchFamily="34" charset="0"/>
                        </a:rPr>
                        <a:t>-</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1" i="0" u="none" strike="noStrike" dirty="0">
                          <a:solidFill>
                            <a:srgbClr val="000000"/>
                          </a:solidFill>
                          <a:effectLst/>
                          <a:latin typeface="Arial Narrow" panose="020B0606020202030204" pitchFamily="34" charset="0"/>
                        </a:rPr>
                        <a:t>-</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8328843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Command of Forces – Priority 7</a:t>
            </a:r>
          </a:p>
        </p:txBody>
      </p:sp>
      <p:sp>
        <p:nvSpPr>
          <p:cNvPr id="6" name="Rectangle 13"/>
          <p:cNvSpPr>
            <a:spLocks noChangeArrowheads="1"/>
          </p:cNvSpPr>
          <p:nvPr/>
        </p:nvSpPr>
        <p:spPr bwMode="auto">
          <a:xfrm>
            <a:off x="288979" y="836532"/>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7188" indent="-357188"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In terms of </a:t>
            </a:r>
            <a:r>
              <a:rPr lang="en-ZA" sz="2200" b="1" dirty="0">
                <a:solidFill>
                  <a:prstClr val="black"/>
                </a:solidFill>
                <a:effectLst>
                  <a:outerShdw blurRad="38100" dist="38100" dir="2700000" algn="tl">
                    <a:srgbClr val="000000">
                      <a:alpha val="43137"/>
                    </a:srgbClr>
                  </a:outerShdw>
                </a:effectLst>
                <a:latin typeface="Arial" charset="0"/>
                <a:cs typeface="Arial" charset="0"/>
              </a:rPr>
              <a:t>Regional Security</a:t>
            </a:r>
            <a:r>
              <a:rPr lang="en-ZA" sz="2200" dirty="0">
                <a:solidFill>
                  <a:prstClr val="black"/>
                </a:solidFill>
                <a:latin typeface="Arial" charset="0"/>
                <a:cs typeface="Arial" charset="0"/>
              </a:rPr>
              <a:t> the SANDF continued to provide Force Structure Elements to the United Nations PSO in the DRC </a:t>
            </a:r>
            <a:br>
              <a:rPr lang="en-ZA" sz="2200" dirty="0">
                <a:solidFill>
                  <a:prstClr val="black"/>
                </a:solidFill>
                <a:latin typeface="Arial" charset="0"/>
                <a:cs typeface="Arial" charset="0"/>
              </a:rPr>
            </a:br>
            <a:r>
              <a:rPr lang="en-ZA" sz="2200" dirty="0">
                <a:solidFill>
                  <a:prstClr val="black"/>
                </a:solidFill>
                <a:latin typeface="Arial" charset="0"/>
                <a:cs typeface="Arial" charset="0"/>
              </a:rPr>
              <a:t>(</a:t>
            </a:r>
            <a:r>
              <a:rPr lang="en-ZA" sz="2200" dirty="0">
                <a:solidFill>
                  <a:prstClr val="black"/>
                </a:solidFill>
                <a:effectLst>
                  <a:outerShdw blurRad="38100" dist="38100" dir="2700000" algn="tl">
                    <a:srgbClr val="000000">
                      <a:alpha val="43137"/>
                    </a:srgbClr>
                  </a:outerShdw>
                </a:effectLst>
                <a:latin typeface="Arial" charset="0"/>
                <a:cs typeface="Arial" charset="0"/>
              </a:rPr>
              <a:t>Op MISTRAL</a:t>
            </a:r>
            <a:r>
              <a:rPr lang="en-ZA" sz="2200" dirty="0">
                <a:solidFill>
                  <a:prstClr val="black"/>
                </a:solidFill>
                <a:latin typeface="Arial" charset="0"/>
                <a:cs typeface="Arial" charset="0"/>
              </a:rPr>
              <a:t>). These included:</a:t>
            </a:r>
          </a:p>
          <a:p>
            <a:pPr marL="357188" indent="-357188"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814388" lvl="1" indent="-357188" algn="just" defTabSz="914400" fontAlgn="base">
              <a:spcBef>
                <a:spcPct val="0"/>
              </a:spcBef>
              <a:spcAft>
                <a:spcPct val="0"/>
              </a:spcAft>
              <a:buFont typeface="Courier New" panose="02070309020205020404" pitchFamily="49" charset="0"/>
              <a:buChar char="o"/>
            </a:pPr>
            <a:r>
              <a:rPr lang="en-ZA" sz="2000" dirty="0">
                <a:solidFill>
                  <a:prstClr val="black"/>
                </a:solidFill>
                <a:latin typeface="Arial" charset="0"/>
                <a:cs typeface="Arial" charset="0"/>
              </a:rPr>
              <a:t>SANDF Specialist Contingent (SANDFSPECC) in Kinshasa</a:t>
            </a:r>
          </a:p>
          <a:p>
            <a:pPr marL="814388" lvl="1" indent="-357188" algn="just" defTabSz="914400" fontAlgn="base">
              <a:spcBef>
                <a:spcPct val="0"/>
              </a:spcBef>
              <a:spcAft>
                <a:spcPct val="0"/>
              </a:spcAft>
              <a:buFont typeface="Courier New" panose="02070309020205020404" pitchFamily="49" charset="0"/>
              <a:buChar char="o"/>
            </a:pPr>
            <a:endParaRPr lang="en-ZA" sz="1200" dirty="0">
              <a:solidFill>
                <a:prstClr val="black"/>
              </a:solidFill>
              <a:latin typeface="Arial" charset="0"/>
              <a:cs typeface="Arial" charset="0"/>
            </a:endParaRPr>
          </a:p>
          <a:p>
            <a:pPr marL="814388" lvl="1" indent="-357188" algn="just" defTabSz="914400" fontAlgn="base">
              <a:spcBef>
                <a:spcPct val="0"/>
              </a:spcBef>
              <a:spcAft>
                <a:spcPct val="0"/>
              </a:spcAft>
              <a:buFont typeface="Courier New" panose="02070309020205020404" pitchFamily="49" charset="0"/>
              <a:buChar char="o"/>
            </a:pPr>
            <a:r>
              <a:rPr lang="en-ZA" sz="2000" dirty="0">
                <a:solidFill>
                  <a:prstClr val="black"/>
                </a:solidFill>
                <a:latin typeface="Arial" charset="0"/>
                <a:cs typeface="Arial" charset="0"/>
              </a:rPr>
              <a:t>Force Intervention Battalion Group in Sake Base</a:t>
            </a:r>
          </a:p>
          <a:p>
            <a:pPr marL="814388" lvl="1" indent="-357188" algn="just" defTabSz="914400" fontAlgn="base">
              <a:spcBef>
                <a:spcPct val="0"/>
              </a:spcBef>
              <a:spcAft>
                <a:spcPct val="0"/>
              </a:spcAft>
              <a:buFont typeface="Courier New" panose="02070309020205020404" pitchFamily="49" charset="0"/>
              <a:buChar char="o"/>
            </a:pPr>
            <a:endParaRPr lang="en-ZA" sz="1200" dirty="0">
              <a:solidFill>
                <a:prstClr val="black"/>
              </a:solidFill>
              <a:latin typeface="Arial" charset="0"/>
              <a:cs typeface="Arial" charset="0"/>
            </a:endParaRPr>
          </a:p>
          <a:p>
            <a:pPr marL="814388" lvl="1" indent="-357188" algn="just" defTabSz="914400" fontAlgn="base">
              <a:spcBef>
                <a:spcPct val="0"/>
              </a:spcBef>
              <a:spcAft>
                <a:spcPct val="0"/>
              </a:spcAft>
              <a:buFont typeface="Courier New" panose="02070309020205020404" pitchFamily="49" charset="0"/>
              <a:buChar char="o"/>
            </a:pPr>
            <a:r>
              <a:rPr lang="en-ZA" sz="2000" dirty="0">
                <a:solidFill>
                  <a:prstClr val="black"/>
                </a:solidFill>
                <a:latin typeface="Arial" charset="0"/>
                <a:cs typeface="Arial" charset="0"/>
              </a:rPr>
              <a:t>Composite Helicopter Unit in Goma</a:t>
            </a:r>
          </a:p>
          <a:p>
            <a:pPr marL="814388" lvl="1" indent="-357188" algn="just" defTabSz="914400" fontAlgn="base">
              <a:spcBef>
                <a:spcPct val="0"/>
              </a:spcBef>
              <a:spcAft>
                <a:spcPct val="0"/>
              </a:spcAft>
              <a:buFont typeface="Courier New" panose="02070309020205020404" pitchFamily="49" charset="0"/>
              <a:buChar char="o"/>
            </a:pPr>
            <a:endParaRPr lang="en-ZA" sz="2000" dirty="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No </a:t>
            </a:r>
            <a:r>
              <a:rPr lang="en-ZA" sz="2200" dirty="0">
                <a:solidFill>
                  <a:prstClr val="black"/>
                </a:solidFill>
                <a:effectLst>
                  <a:outerShdw blurRad="38100" dist="38100" dir="2700000" algn="tl">
                    <a:srgbClr val="000000">
                      <a:alpha val="43137"/>
                    </a:srgbClr>
                  </a:outerShdw>
                </a:effectLst>
                <a:latin typeface="Arial" charset="0"/>
                <a:cs typeface="Arial" charset="0"/>
              </a:rPr>
              <a:t>Op COPPER </a:t>
            </a:r>
            <a:r>
              <a:rPr lang="en-ZA" sz="2200" dirty="0">
                <a:solidFill>
                  <a:prstClr val="black"/>
                </a:solidFill>
                <a:latin typeface="Arial" charset="0"/>
                <a:cs typeface="Arial" charset="0"/>
              </a:rPr>
              <a:t>long range patrol was conducted during Q1.</a:t>
            </a:r>
          </a:p>
          <a:p>
            <a:pPr marL="814388" lvl="2" indent="-357188"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814388" lvl="2" indent="-357188"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25</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37958359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Command of Forces – Op PROSPER</a:t>
            </a:r>
          </a:p>
        </p:txBody>
      </p:sp>
      <p:sp>
        <p:nvSpPr>
          <p:cNvPr id="6" name="Rectangle 13"/>
          <p:cNvSpPr>
            <a:spLocks noChangeArrowheads="1"/>
          </p:cNvSpPr>
          <p:nvPr/>
        </p:nvSpPr>
        <p:spPr bwMode="auto">
          <a:xfrm>
            <a:off x="288979" y="731025"/>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7188" indent="-357188"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In support to Government Departments (</a:t>
            </a:r>
            <a:r>
              <a:rPr lang="en-ZA" sz="2200" dirty="0">
                <a:solidFill>
                  <a:prstClr val="black"/>
                </a:solidFill>
                <a:effectLst>
                  <a:outerShdw blurRad="38100" dist="38100" dir="2700000" algn="tl">
                    <a:srgbClr val="000000">
                      <a:alpha val="43137"/>
                    </a:srgbClr>
                  </a:outerShdw>
                </a:effectLst>
                <a:latin typeface="Arial" charset="0"/>
                <a:cs typeface="Arial" charset="0"/>
              </a:rPr>
              <a:t>Op PROSPER</a:t>
            </a:r>
            <a:r>
              <a:rPr lang="en-ZA" sz="2200" dirty="0">
                <a:solidFill>
                  <a:prstClr val="black"/>
                </a:solidFill>
                <a:latin typeface="Arial" charset="0"/>
                <a:cs typeface="Arial" charset="0"/>
              </a:rPr>
              <a:t>), the SANDF operational concept for </a:t>
            </a:r>
            <a:r>
              <a:rPr lang="en-ZA" sz="2200" b="1" dirty="0">
                <a:solidFill>
                  <a:prstClr val="black"/>
                </a:solidFill>
                <a:latin typeface="Arial" charset="0"/>
                <a:cs typeface="Arial" charset="0"/>
              </a:rPr>
              <a:t>Safety and Security Support </a:t>
            </a:r>
            <a:r>
              <a:rPr lang="en-ZA" sz="2200" dirty="0">
                <a:solidFill>
                  <a:prstClr val="black"/>
                </a:solidFill>
                <a:latin typeface="Arial" charset="0"/>
                <a:cs typeface="Arial" charset="0"/>
              </a:rPr>
              <a:t>is to employ multi-rolled military capabilities on request and according to the prescripts of the Defence Act 42 of 2002.</a:t>
            </a:r>
          </a:p>
          <a:p>
            <a:pPr marL="357188" indent="-357188"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The SANDF was not requested to provide assistance during Q1.</a:t>
            </a:r>
          </a:p>
          <a:p>
            <a:pPr marL="814388" lvl="2" indent="-357188" algn="just" defTabSz="914400" fontAlgn="base">
              <a:spcBef>
                <a:spcPct val="0"/>
              </a:spcBef>
              <a:spcAft>
                <a:spcPct val="0"/>
              </a:spcAft>
              <a:buFont typeface="Arial" panose="020B0604020202020204" pitchFamily="34" charset="0"/>
              <a:buChar char="•"/>
            </a:pPr>
            <a:endParaRPr lang="en-ZA" sz="8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26</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20822719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Command of Forces – Op CHARIOT</a:t>
            </a:r>
          </a:p>
        </p:txBody>
      </p:sp>
      <p:sp>
        <p:nvSpPr>
          <p:cNvPr id="6" name="Rectangle 13"/>
          <p:cNvSpPr>
            <a:spLocks noChangeArrowheads="1"/>
          </p:cNvSpPr>
          <p:nvPr/>
        </p:nvSpPr>
        <p:spPr bwMode="auto">
          <a:xfrm>
            <a:off x="288979" y="731025"/>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7188" indent="-357188"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In terms of </a:t>
            </a:r>
            <a:r>
              <a:rPr lang="en-ZA" sz="2200" b="1" dirty="0">
                <a:solidFill>
                  <a:prstClr val="black"/>
                </a:solidFill>
                <a:effectLst>
                  <a:outerShdw blurRad="38100" dist="38100" dir="2700000" algn="tl">
                    <a:srgbClr val="000000">
                      <a:alpha val="43137"/>
                    </a:srgbClr>
                  </a:outerShdw>
                </a:effectLst>
                <a:latin typeface="Arial" charset="0"/>
                <a:cs typeface="Arial" charset="0"/>
              </a:rPr>
              <a:t>Disaster Aid and Relief </a:t>
            </a:r>
            <a:r>
              <a:rPr lang="en-ZA" sz="2200" dirty="0">
                <a:solidFill>
                  <a:prstClr val="black"/>
                </a:solidFill>
                <a:latin typeface="Arial" charset="0"/>
                <a:cs typeface="Arial" charset="0"/>
              </a:rPr>
              <a:t>(</a:t>
            </a:r>
            <a:r>
              <a:rPr lang="en-ZA" sz="2200" dirty="0">
                <a:solidFill>
                  <a:prstClr val="black"/>
                </a:solidFill>
                <a:effectLst>
                  <a:outerShdw blurRad="38100" dist="38100" dir="2700000" algn="tl">
                    <a:srgbClr val="000000">
                      <a:alpha val="43137"/>
                    </a:srgbClr>
                  </a:outerShdw>
                </a:effectLst>
                <a:latin typeface="Arial" charset="0"/>
                <a:cs typeface="Arial" charset="0"/>
              </a:rPr>
              <a:t>Op CHARIOT</a:t>
            </a:r>
            <a:r>
              <a:rPr lang="en-ZA" sz="2200" dirty="0">
                <a:solidFill>
                  <a:prstClr val="black"/>
                </a:solidFill>
                <a:latin typeface="Arial" charset="0"/>
                <a:cs typeface="Arial" charset="0"/>
              </a:rPr>
              <a:t>), the SANDF assisted:</a:t>
            </a:r>
          </a:p>
          <a:p>
            <a:pPr marL="357188" indent="-357188" algn="just" defTabSz="914400" fontAlgn="base">
              <a:spcBef>
                <a:spcPct val="0"/>
              </a:spcBef>
              <a:spcAft>
                <a:spcPct val="0"/>
              </a:spcAft>
              <a:buFont typeface="Arial" panose="020B0604020202020204" pitchFamily="34" charset="0"/>
              <a:buChar char="•"/>
            </a:pPr>
            <a:endParaRPr lang="en-ZA" sz="1100" dirty="0">
              <a:solidFill>
                <a:prstClr val="black"/>
              </a:solidFill>
              <a:latin typeface="Arial" charset="0"/>
              <a:cs typeface="Arial" charset="0"/>
            </a:endParaRPr>
          </a:p>
          <a:p>
            <a:pPr marL="814388" lvl="1" indent="-357188" algn="just" defTabSz="914400" fontAlgn="base">
              <a:spcBef>
                <a:spcPct val="0"/>
              </a:spcBef>
              <a:spcAft>
                <a:spcPct val="0"/>
              </a:spcAft>
              <a:buFont typeface="Courier New" panose="02070309020205020404" pitchFamily="49" charset="0"/>
              <a:buChar char="o"/>
            </a:pPr>
            <a:r>
              <a:rPr lang="en-ZA" sz="2000" dirty="0">
                <a:solidFill>
                  <a:prstClr val="black"/>
                </a:solidFill>
                <a:latin typeface="Arial" charset="0"/>
                <a:cs typeface="Arial" charset="0"/>
              </a:rPr>
              <a:t>The SAAF provided assistance to the Department of Health by providing fixed wing air transport for the transportation of COVID-19 vaccines throughout the Country from 01 April 2021 to date.</a:t>
            </a:r>
            <a:endParaRPr lang="en-ZA" sz="1000" dirty="0">
              <a:solidFill>
                <a:prstClr val="black"/>
              </a:solidFill>
              <a:latin typeface="Arial" charset="0"/>
              <a:cs typeface="Arial" charset="0"/>
            </a:endParaRPr>
          </a:p>
          <a:p>
            <a:pPr marL="814388" lvl="1" indent="-357188" algn="just" defTabSz="914400" fontAlgn="base">
              <a:spcBef>
                <a:spcPct val="0"/>
              </a:spcBef>
              <a:spcAft>
                <a:spcPct val="0"/>
              </a:spcAft>
              <a:buFont typeface="Courier New" panose="02070309020205020404" pitchFamily="49" charset="0"/>
              <a:buChar char="o"/>
            </a:pPr>
            <a:endParaRPr lang="en-ZA" sz="1000" dirty="0">
              <a:solidFill>
                <a:prstClr val="black"/>
              </a:solidFill>
              <a:latin typeface="Arial" charset="0"/>
              <a:cs typeface="Arial" charset="0"/>
            </a:endParaRPr>
          </a:p>
          <a:p>
            <a:pPr marL="814388" lvl="1" indent="-357188" algn="just" defTabSz="914400" fontAlgn="base">
              <a:spcBef>
                <a:spcPct val="0"/>
              </a:spcBef>
              <a:spcAft>
                <a:spcPct val="0"/>
              </a:spcAft>
              <a:buFont typeface="Courier New" panose="02070309020205020404" pitchFamily="49" charset="0"/>
              <a:buChar char="o"/>
            </a:pPr>
            <a:r>
              <a:rPr lang="en-ZA" sz="2000" dirty="0">
                <a:solidFill>
                  <a:prstClr val="black"/>
                </a:solidFill>
                <a:latin typeface="Arial" charset="0"/>
                <a:cs typeface="Arial" charset="0"/>
              </a:rPr>
              <a:t>During the last weeks of April, 22 Squadron Oryx helicopters assisted the City of Cape Town with a serious fire that broke out on Table Mountain. Apart from assisting in extinguishing fires, hikers trapped by the flames were also rescued. Additional firefighting was also performed in the first week of May with the extinguishing of the fire that broke out in Simons Town.</a:t>
            </a:r>
          </a:p>
          <a:p>
            <a:pPr marL="814388" lvl="1" indent="-357188" algn="just" defTabSz="914400" fontAlgn="base">
              <a:spcBef>
                <a:spcPct val="0"/>
              </a:spcBef>
              <a:spcAft>
                <a:spcPct val="0"/>
              </a:spcAft>
              <a:buFont typeface="Courier New" panose="02070309020205020404" pitchFamily="49" charset="0"/>
              <a:buChar char="o"/>
            </a:pPr>
            <a:endParaRPr lang="en-ZA" sz="1000" dirty="0">
              <a:solidFill>
                <a:prstClr val="black"/>
              </a:solidFill>
              <a:latin typeface="Arial" charset="0"/>
              <a:cs typeface="Arial" charset="0"/>
            </a:endParaRPr>
          </a:p>
          <a:p>
            <a:pPr marL="814388" lvl="1" indent="-357188" algn="just" defTabSz="914400" fontAlgn="base">
              <a:spcBef>
                <a:spcPct val="0"/>
              </a:spcBef>
              <a:spcAft>
                <a:spcPct val="0"/>
              </a:spcAft>
              <a:buFont typeface="Courier New" panose="02070309020205020404" pitchFamily="49" charset="0"/>
              <a:buChar char="o"/>
            </a:pPr>
            <a:r>
              <a:rPr lang="en-ZA" sz="2000" dirty="0">
                <a:solidFill>
                  <a:prstClr val="black"/>
                </a:solidFill>
                <a:effectLst>
                  <a:outerShdw blurRad="38100" dist="38100" dir="2700000" algn="tl">
                    <a:srgbClr val="000000">
                      <a:alpha val="43137"/>
                    </a:srgbClr>
                  </a:outerShdw>
                </a:effectLst>
                <a:latin typeface="Arial" charset="0"/>
                <a:cs typeface="Arial" charset="0"/>
              </a:rPr>
              <a:t>Op VIMBA</a:t>
            </a:r>
            <a:r>
              <a:rPr lang="en-ZA" sz="2000" dirty="0">
                <a:solidFill>
                  <a:prstClr val="black"/>
                </a:solidFill>
                <a:latin typeface="Arial" charset="0"/>
                <a:cs typeface="Arial" charset="0"/>
              </a:rPr>
              <a:t>.  SANDF support to the Department of Health in the provision of tertiary medical care in the Gauteng Province from </a:t>
            </a:r>
            <a:br>
              <a:rPr lang="en-ZA" sz="2000" dirty="0">
                <a:solidFill>
                  <a:prstClr val="black"/>
                </a:solidFill>
                <a:latin typeface="Arial" charset="0"/>
                <a:cs typeface="Arial" charset="0"/>
              </a:rPr>
            </a:br>
            <a:r>
              <a:rPr lang="en-ZA" sz="2000" dirty="0">
                <a:solidFill>
                  <a:prstClr val="black"/>
                </a:solidFill>
                <a:latin typeface="Arial" charset="0"/>
                <a:cs typeface="Arial" charset="0"/>
              </a:rPr>
              <a:t>23 Jun 2021 to 30 Sep 2021.</a:t>
            </a:r>
          </a:p>
          <a:p>
            <a:pPr marL="814388" lvl="1" indent="-357188" algn="just" defTabSz="914400" fontAlgn="base">
              <a:spcBef>
                <a:spcPct val="0"/>
              </a:spcBef>
              <a:spcAft>
                <a:spcPct val="0"/>
              </a:spcAft>
              <a:buFont typeface="Courier New" panose="02070309020205020404" pitchFamily="49" charset="0"/>
              <a:buChar char="o"/>
            </a:pPr>
            <a:endParaRPr lang="en-ZA" sz="2000" dirty="0">
              <a:solidFill>
                <a:prstClr val="black"/>
              </a:solidFill>
              <a:latin typeface="Arial" charset="0"/>
              <a:cs typeface="Arial" charset="0"/>
            </a:endParaRPr>
          </a:p>
          <a:p>
            <a:pPr marL="814388" lvl="2" indent="-357188" algn="just" defTabSz="914400" fontAlgn="base">
              <a:spcBef>
                <a:spcPct val="0"/>
              </a:spcBef>
              <a:spcAft>
                <a:spcPct val="0"/>
              </a:spcAft>
              <a:buFont typeface="Arial" panose="020B0604020202020204" pitchFamily="34" charset="0"/>
              <a:buChar char="•"/>
            </a:pPr>
            <a:endParaRPr lang="en-ZA" sz="8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27</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27305530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Command of Forces – Op ARABELLA</a:t>
            </a:r>
          </a:p>
        </p:txBody>
      </p:sp>
      <p:sp>
        <p:nvSpPr>
          <p:cNvPr id="6" name="Rectangle 13"/>
          <p:cNvSpPr>
            <a:spLocks noChangeArrowheads="1"/>
          </p:cNvSpPr>
          <p:nvPr/>
        </p:nvSpPr>
        <p:spPr bwMode="auto">
          <a:xfrm>
            <a:off x="288979" y="836528"/>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7188" lvl="1" indent="-357188"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In terms of </a:t>
            </a:r>
            <a:r>
              <a:rPr lang="en-ZA" sz="2200" b="1" dirty="0">
                <a:solidFill>
                  <a:prstClr val="black"/>
                </a:solidFill>
                <a:effectLst>
                  <a:outerShdw blurRad="38100" dist="38100" dir="2700000" algn="tl">
                    <a:srgbClr val="000000">
                      <a:alpha val="43137"/>
                    </a:srgbClr>
                  </a:outerShdw>
                </a:effectLst>
                <a:latin typeface="Arial" charset="0"/>
                <a:cs typeface="Arial" charset="0"/>
              </a:rPr>
              <a:t>Search and Rescue </a:t>
            </a:r>
            <a:r>
              <a:rPr lang="en-ZA" sz="2200" dirty="0">
                <a:solidFill>
                  <a:prstClr val="black"/>
                </a:solidFill>
                <a:latin typeface="Arial" charset="0"/>
                <a:cs typeface="Arial" charset="0"/>
              </a:rPr>
              <a:t>(</a:t>
            </a:r>
            <a:r>
              <a:rPr lang="en-ZA" sz="2200" dirty="0">
                <a:solidFill>
                  <a:prstClr val="black"/>
                </a:solidFill>
                <a:effectLst>
                  <a:outerShdw blurRad="38100" dist="38100" dir="2700000" algn="tl">
                    <a:srgbClr val="000000">
                      <a:alpha val="43137"/>
                    </a:srgbClr>
                  </a:outerShdw>
                </a:effectLst>
                <a:latin typeface="Arial" charset="0"/>
                <a:cs typeface="Arial" charset="0"/>
              </a:rPr>
              <a:t>Op ARABELLA</a:t>
            </a:r>
            <a:r>
              <a:rPr lang="en-ZA" sz="2200" dirty="0">
                <a:solidFill>
                  <a:prstClr val="black"/>
                </a:solidFill>
                <a:latin typeface="Arial" charset="0"/>
                <a:cs typeface="Arial" charset="0"/>
              </a:rPr>
              <a:t>), the SANDF was not requested to provide assistance during Q1.</a:t>
            </a:r>
            <a:endParaRPr lang="en-ZA" sz="1200" dirty="0">
              <a:solidFill>
                <a:prstClr val="black"/>
              </a:solidFill>
              <a:latin typeface="Arial" charset="0"/>
              <a:cs typeface="Arial" charset="0"/>
            </a:endParaRPr>
          </a:p>
          <a:p>
            <a:pPr marL="814388" lvl="2" indent="-357188" algn="just" defTabSz="914400" fontAlgn="base">
              <a:spcBef>
                <a:spcPct val="0"/>
              </a:spcBef>
              <a:spcAft>
                <a:spcPct val="0"/>
              </a:spcAft>
              <a:buFont typeface="Arial" panose="020B0604020202020204" pitchFamily="34" charset="0"/>
              <a:buChar char="•"/>
            </a:pPr>
            <a:endParaRPr lang="en-ZA" sz="1200" dirty="0">
              <a:solidFill>
                <a:prstClr val="black"/>
              </a:solidFill>
              <a:latin typeface="Arial" charset="0"/>
              <a:cs typeface="Arial" charset="0"/>
            </a:endParaRPr>
          </a:p>
          <a:p>
            <a:pPr marL="0" lvl="1" algn="just" defTabSz="914400" fontAlgn="base">
              <a:spcBef>
                <a:spcPct val="0"/>
              </a:spcBef>
              <a:spcAft>
                <a:spcPct val="0"/>
              </a:spcAft>
            </a:pPr>
            <a:endParaRPr lang="en-ZA" sz="2000" dirty="0">
              <a:solidFill>
                <a:prstClr val="black"/>
              </a:solidFill>
              <a:latin typeface="Arial" charset="0"/>
              <a:cs typeface="Arial" charset="0"/>
            </a:endParaRPr>
          </a:p>
          <a:p>
            <a:pPr marL="814388" lvl="2" indent="-357188" algn="just" defTabSz="914400" fontAlgn="base">
              <a:spcBef>
                <a:spcPct val="0"/>
              </a:spcBef>
              <a:spcAft>
                <a:spcPct val="0"/>
              </a:spcAft>
              <a:buFont typeface="Arial" panose="020B0604020202020204" pitchFamily="34" charset="0"/>
              <a:buChar char="•"/>
            </a:pPr>
            <a:endParaRPr lang="en-ZA" sz="8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28</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26686369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 y="404"/>
            <a:ext cx="9144539" cy="6857596"/>
          </a:xfrm>
          <a:prstGeom prst="rect">
            <a:avLst/>
          </a:prstGeom>
        </p:spPr>
      </p:pic>
      <p:sp>
        <p:nvSpPr>
          <p:cNvPr id="6" name="Rectangle 13"/>
          <p:cNvSpPr>
            <a:spLocks noChangeArrowheads="1"/>
          </p:cNvSpPr>
          <p:nvPr/>
        </p:nvSpPr>
        <p:spPr bwMode="auto">
          <a:xfrm>
            <a:off x="298580" y="595901"/>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fontAlgn="base">
              <a:lnSpc>
                <a:spcPct val="200000"/>
              </a:lnSpc>
              <a:spcBef>
                <a:spcPct val="0"/>
              </a:spcBef>
              <a:spcAft>
                <a:spcPct val="0"/>
              </a:spcAft>
            </a:pPr>
            <a:endParaRPr lang="en-ZA" sz="2600" dirty="0">
              <a:solidFill>
                <a:prstClr val="black"/>
              </a:solidFill>
              <a:latin typeface="Arial" charset="0"/>
              <a:cs typeface="Arial" charset="0"/>
            </a:endParaRPr>
          </a:p>
          <a:p>
            <a:pPr algn="ctr" defTabSz="914400" fontAlgn="base">
              <a:spcBef>
                <a:spcPct val="0"/>
              </a:spcBef>
              <a:spcAft>
                <a:spcPct val="0"/>
              </a:spcAft>
            </a:pPr>
            <a:endParaRPr lang="en-ZA" sz="4800" b="1" dirty="0">
              <a:solidFill>
                <a:srgbClr val="014929"/>
              </a:solidFill>
              <a:effectLst>
                <a:outerShdw blurRad="38100" dist="38100" dir="2700000" algn="tl">
                  <a:srgbClr val="000000">
                    <a:alpha val="43137"/>
                  </a:srgbClr>
                </a:outerShdw>
              </a:effectLst>
              <a:latin typeface="Arial" charset="0"/>
              <a:cs typeface="Arial" charset="0"/>
            </a:endParaRPr>
          </a:p>
          <a:p>
            <a:pPr algn="ctr"/>
            <a:r>
              <a:rPr lang="en-GB" sz="4800" b="1" dirty="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Selected </a:t>
            </a:r>
            <a:br>
              <a:rPr lang="en-GB" sz="4800" b="1" dirty="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GB" sz="4800" b="1" dirty="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Performance Indicators</a:t>
            </a:r>
          </a:p>
          <a:p>
            <a:pPr algn="ctr"/>
            <a:r>
              <a:rPr lang="en-GB" sz="3600" b="1" dirty="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(included in the  ENE)</a:t>
            </a:r>
          </a:p>
        </p:txBody>
      </p:sp>
    </p:spTree>
    <p:extLst>
      <p:ext uri="{BB962C8B-B14F-4D97-AF65-F5344CB8AC3E}">
        <p14:creationId xmlns:p14="http://schemas.microsoft.com/office/powerpoint/2010/main" val="1123471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Presentation Structure</a:t>
            </a:r>
          </a:p>
        </p:txBody>
      </p:sp>
      <p:sp>
        <p:nvSpPr>
          <p:cNvPr id="6" name="Rectangle 13"/>
          <p:cNvSpPr>
            <a:spLocks noChangeArrowheads="1"/>
          </p:cNvSpPr>
          <p:nvPr/>
        </p:nvSpPr>
        <p:spPr bwMode="auto">
          <a:xfrm>
            <a:off x="298580" y="496009"/>
            <a:ext cx="8813764"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defTabSz="914400" fontAlgn="base">
              <a:lnSpc>
                <a:spcPct val="200000"/>
              </a:lnSpc>
              <a:spcBef>
                <a:spcPct val="0"/>
              </a:spcBef>
              <a:spcAft>
                <a:spcPct val="0"/>
              </a:spcAft>
              <a:buFont typeface="+mj-lt"/>
              <a:buAutoNum type="arabicPeriod"/>
            </a:pPr>
            <a:r>
              <a:rPr lang="en-US" sz="2800" b="1" dirty="0">
                <a:solidFill>
                  <a:srgbClr val="014929"/>
                </a:solidFill>
                <a:effectLst>
                  <a:outerShdw blurRad="38100" dist="38100" dir="2700000" algn="tl">
                    <a:srgbClr val="000000">
                      <a:alpha val="43137"/>
                    </a:srgbClr>
                  </a:outerShdw>
                </a:effectLst>
                <a:latin typeface="Arial" charset="0"/>
                <a:cs typeface="Arial" charset="0"/>
              </a:rPr>
              <a:t>Departmental Performance for FY2020/21 – Q4</a:t>
            </a:r>
            <a:endParaRPr lang="en-ZA" sz="1200" b="1" dirty="0">
              <a:solidFill>
                <a:srgbClr val="014929"/>
              </a:solidFill>
              <a:effectLst>
                <a:outerShdw blurRad="38100" dist="38100" dir="2700000" algn="tl">
                  <a:srgbClr val="000000">
                    <a:alpha val="43137"/>
                  </a:srgbClr>
                </a:outerShdw>
              </a:effectLst>
              <a:latin typeface="Arial" charset="0"/>
              <a:cs typeface="Arial" charset="0"/>
            </a:endParaRPr>
          </a:p>
          <a:p>
            <a:pPr marL="800100" lvl="1" indent="-342900" defTabSz="914400" fontAlgn="base">
              <a:lnSpc>
                <a:spcPct val="150000"/>
              </a:lnSpc>
              <a:spcBef>
                <a:spcPct val="0"/>
              </a:spcBef>
              <a:spcAft>
                <a:spcPct val="0"/>
              </a:spcAft>
              <a:buFont typeface="Arial" panose="020B0604020202020204" pitchFamily="34" charset="0"/>
              <a:buChar char="•"/>
            </a:pPr>
            <a:r>
              <a:rPr lang="en-US" sz="2500" dirty="0">
                <a:solidFill>
                  <a:prstClr val="black"/>
                </a:solidFill>
                <a:latin typeface="Arial" charset="0"/>
                <a:cs typeface="Arial" charset="0"/>
              </a:rPr>
              <a:t>DOD Results-Based Management Dashboard</a:t>
            </a:r>
          </a:p>
          <a:p>
            <a:pPr marL="800100" lvl="1" indent="-342900" defTabSz="914400" fontAlgn="base">
              <a:lnSpc>
                <a:spcPct val="150000"/>
              </a:lnSpc>
              <a:spcBef>
                <a:spcPct val="0"/>
              </a:spcBef>
              <a:spcAft>
                <a:spcPct val="0"/>
              </a:spcAft>
              <a:buFont typeface="Arial" panose="020B0604020202020204" pitchFamily="34" charset="0"/>
              <a:buChar char="•"/>
            </a:pPr>
            <a:r>
              <a:rPr lang="en-ZA" sz="2500" dirty="0">
                <a:solidFill>
                  <a:prstClr val="black"/>
                </a:solidFill>
                <a:latin typeface="Arial" charset="0"/>
                <a:cs typeface="Arial" charset="0"/>
              </a:rPr>
              <a:t>Performance Status on Targets per Quarter</a:t>
            </a:r>
          </a:p>
          <a:p>
            <a:pPr marL="914400" lvl="1" indent="-457200" defTabSz="914400" fontAlgn="base">
              <a:spcBef>
                <a:spcPct val="0"/>
              </a:spcBef>
              <a:spcAft>
                <a:spcPct val="0"/>
              </a:spcAft>
              <a:buFont typeface="Courier New" panose="02070309020205020404" pitchFamily="49" charset="0"/>
              <a:buChar char="o"/>
            </a:pPr>
            <a:endParaRPr lang="en-US" sz="1000" dirty="0">
              <a:solidFill>
                <a:prstClr val="black"/>
              </a:solidFill>
              <a:latin typeface="Arial" charset="0"/>
              <a:cs typeface="Arial" charset="0"/>
            </a:endParaRPr>
          </a:p>
          <a:p>
            <a:pPr marL="914400" lvl="1" indent="-457200" defTabSz="914400" fontAlgn="base">
              <a:spcBef>
                <a:spcPct val="0"/>
              </a:spcBef>
              <a:spcAft>
                <a:spcPct val="0"/>
              </a:spcAft>
              <a:buFont typeface="Courier New" panose="02070309020205020404" pitchFamily="49" charset="0"/>
              <a:buChar char="o"/>
            </a:pPr>
            <a:endParaRPr lang="en-ZA" sz="24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733451" y="6477000"/>
            <a:ext cx="378893"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3</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8856623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Selected Performance Indicator Summary</a:t>
            </a:r>
          </a:p>
        </p:txBody>
      </p:sp>
      <p:sp>
        <p:nvSpPr>
          <p:cNvPr id="7" name="Slide Number Placeholder 1"/>
          <p:cNvSpPr>
            <a:spLocks noGrp="1"/>
          </p:cNvSpPr>
          <p:nvPr>
            <p:ph type="sldNum" sz="quarter" idx="10"/>
          </p:nvPr>
        </p:nvSpPr>
        <p:spPr bwMode="auto">
          <a:xfrm>
            <a:off x="8590547" y="6477000"/>
            <a:ext cx="521797"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30</a:t>
            </a:fld>
            <a:endParaRPr lang="en-US" altLang="en-US" sz="2400" dirty="0">
              <a:solidFill>
                <a:srgbClr val="014929"/>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074042958"/>
              </p:ext>
            </p:extLst>
          </p:nvPr>
        </p:nvGraphicFramePr>
        <p:xfrm>
          <a:off x="126158" y="1675889"/>
          <a:ext cx="8858815" cy="2438439"/>
        </p:xfrm>
        <a:graphic>
          <a:graphicData uri="http://schemas.openxmlformats.org/drawingml/2006/table">
            <a:tbl>
              <a:tblPr firstRow="1" bandRow="1"/>
              <a:tblGrid>
                <a:gridCol w="3372822">
                  <a:extLst>
                    <a:ext uri="{9D8B030D-6E8A-4147-A177-3AD203B41FA5}">
                      <a16:colId xmlns:a16="http://schemas.microsoft.com/office/drawing/2014/main" val="20000"/>
                    </a:ext>
                  </a:extLst>
                </a:gridCol>
                <a:gridCol w="927708">
                  <a:extLst>
                    <a:ext uri="{9D8B030D-6E8A-4147-A177-3AD203B41FA5}">
                      <a16:colId xmlns:a16="http://schemas.microsoft.com/office/drawing/2014/main" val="20001"/>
                    </a:ext>
                  </a:extLst>
                </a:gridCol>
                <a:gridCol w="911657">
                  <a:extLst>
                    <a:ext uri="{9D8B030D-6E8A-4147-A177-3AD203B41FA5}">
                      <a16:colId xmlns:a16="http://schemas.microsoft.com/office/drawing/2014/main" val="20002"/>
                    </a:ext>
                  </a:extLst>
                </a:gridCol>
                <a:gridCol w="911657">
                  <a:extLst>
                    <a:ext uri="{9D8B030D-6E8A-4147-A177-3AD203B41FA5}">
                      <a16:colId xmlns:a16="http://schemas.microsoft.com/office/drawing/2014/main" val="20003"/>
                    </a:ext>
                  </a:extLst>
                </a:gridCol>
                <a:gridCol w="911657">
                  <a:extLst>
                    <a:ext uri="{9D8B030D-6E8A-4147-A177-3AD203B41FA5}">
                      <a16:colId xmlns:a16="http://schemas.microsoft.com/office/drawing/2014/main" val="20004"/>
                    </a:ext>
                  </a:extLst>
                </a:gridCol>
                <a:gridCol w="911657">
                  <a:extLst>
                    <a:ext uri="{9D8B030D-6E8A-4147-A177-3AD203B41FA5}">
                      <a16:colId xmlns:a16="http://schemas.microsoft.com/office/drawing/2014/main" val="931325041"/>
                    </a:ext>
                  </a:extLst>
                </a:gridCol>
                <a:gridCol w="911657">
                  <a:extLst>
                    <a:ext uri="{9D8B030D-6E8A-4147-A177-3AD203B41FA5}">
                      <a16:colId xmlns:a16="http://schemas.microsoft.com/office/drawing/2014/main" val="20005"/>
                    </a:ext>
                  </a:extLst>
                </a:gridCol>
              </a:tblGrid>
              <a:tr h="314058">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1" dirty="0">
                          <a:solidFill>
                            <a:schemeClr val="bg1"/>
                          </a:solidFill>
                          <a:latin typeface="Arial" panose="020B0604020202020204" pitchFamily="34" charset="0"/>
                          <a:cs typeface="Arial" panose="020B0604020202020204" pitchFamily="34" charset="0"/>
                        </a:rPr>
                        <a:t>Performance Indicator</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1" dirty="0">
                          <a:solidFill>
                            <a:schemeClr val="bg1"/>
                          </a:solidFill>
                          <a:latin typeface="Arial" panose="020B0604020202020204" pitchFamily="34" charset="0"/>
                          <a:cs typeface="Arial" panose="020B0604020202020204" pitchFamily="34" charset="0"/>
                        </a:rPr>
                        <a:t>Target</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1" dirty="0">
                          <a:solidFill>
                            <a:schemeClr val="bg1"/>
                          </a:solidFill>
                          <a:latin typeface="Arial" panose="020B0604020202020204" pitchFamily="34" charset="0"/>
                          <a:cs typeface="Arial" panose="020B0604020202020204" pitchFamily="34" charset="0"/>
                        </a:rPr>
                        <a:t>Q1</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1" dirty="0">
                          <a:solidFill>
                            <a:schemeClr val="bg1"/>
                          </a:solidFill>
                          <a:latin typeface="Arial" panose="020B0604020202020204" pitchFamily="34" charset="0"/>
                          <a:cs typeface="Arial" panose="020B0604020202020204" pitchFamily="34" charset="0"/>
                        </a:rPr>
                        <a:t>Q2</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p>
                      <a:pPr algn="ctr"/>
                      <a:r>
                        <a:rPr lang="en-ZA" sz="1500" b="1" dirty="0">
                          <a:solidFill>
                            <a:schemeClr val="bg1"/>
                          </a:solidFill>
                          <a:latin typeface="Arial" panose="020B0604020202020204" pitchFamily="34" charset="0"/>
                          <a:cs typeface="Arial" panose="020B0604020202020204" pitchFamily="34" charset="0"/>
                        </a:rPr>
                        <a:t>Q3</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p>
                      <a:pPr algn="ctr"/>
                      <a:r>
                        <a:rPr lang="en-ZA" sz="1500" b="1" dirty="0">
                          <a:solidFill>
                            <a:schemeClr val="bg1"/>
                          </a:solidFill>
                          <a:latin typeface="Arial" panose="020B0604020202020204" pitchFamily="34" charset="0"/>
                          <a:cs typeface="Arial" panose="020B0604020202020204" pitchFamily="34" charset="0"/>
                        </a:rPr>
                        <a:t>Q4</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1" dirty="0">
                          <a:solidFill>
                            <a:schemeClr val="bg1"/>
                          </a:solidFill>
                          <a:latin typeface="Arial" panose="020B0604020202020204" pitchFamily="34" charset="0"/>
                          <a:cs typeface="Arial" panose="020B0604020202020204" pitchFamily="34" charset="0"/>
                        </a:rPr>
                        <a:t>YTD</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extLst>
                  <a:ext uri="{0D108BD9-81ED-4DB2-BD59-A6C34878D82A}">
                    <a16:rowId xmlns:a16="http://schemas.microsoft.com/office/drawing/2014/main" val="10000"/>
                  </a:ext>
                </a:extLst>
              </a:tr>
              <a:tr h="479633">
                <a:tc>
                  <a:txBody>
                    <a:bodyPr/>
                    <a:lstStyle/>
                    <a:p>
                      <a:pPr algn="l"/>
                      <a:r>
                        <a:rPr lang="en-ZA" sz="1300" b="0" dirty="0">
                          <a:solidFill>
                            <a:schemeClr val="tx1"/>
                          </a:solidFill>
                          <a:latin typeface="Arial" panose="020B0604020202020204" pitchFamily="34" charset="0"/>
                          <a:cs typeface="Arial" panose="020B0604020202020204" pitchFamily="34" charset="0"/>
                        </a:rPr>
                        <a:t>Number of Reserve Force </a:t>
                      </a:r>
                      <a:r>
                        <a:rPr lang="en-ZA" sz="1300" b="0" dirty="0" err="1">
                          <a:solidFill>
                            <a:schemeClr val="tx1"/>
                          </a:solidFill>
                          <a:latin typeface="Arial" panose="020B0604020202020204" pitchFamily="34" charset="0"/>
                          <a:cs typeface="Arial" panose="020B0604020202020204" pitchFamily="34" charset="0"/>
                        </a:rPr>
                        <a:t>mandays</a:t>
                      </a:r>
                      <a:endParaRPr lang="en-ZA" sz="1300" b="0" dirty="0">
                        <a:solidFill>
                          <a:schemeClr val="tx1"/>
                        </a:solidFill>
                        <a:latin typeface="Arial" panose="020B0604020202020204" pitchFamily="34" charset="0"/>
                        <a:cs typeface="Arial" panose="020B0604020202020204" pitchFamily="34" charset="0"/>
                      </a:endParaRP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GB" sz="1300" b="1" kern="1200" dirty="0">
                          <a:solidFill>
                            <a:schemeClr val="tx1"/>
                          </a:solidFill>
                          <a:latin typeface="Arial" panose="020B0604020202020204" pitchFamily="34" charset="0"/>
                          <a:ea typeface="+mn-ea"/>
                          <a:cs typeface="Arial" panose="020B0604020202020204" pitchFamily="34" charset="0"/>
                        </a:rPr>
                        <a:t>2 601 591</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300" b="0" kern="1200" dirty="0">
                          <a:solidFill>
                            <a:schemeClr val="tx1"/>
                          </a:solidFill>
                          <a:latin typeface="Arial" panose="020B0604020202020204" pitchFamily="34" charset="0"/>
                          <a:ea typeface="+mn-ea"/>
                          <a:cs typeface="Arial" panose="020B0604020202020204" pitchFamily="34" charset="0"/>
                        </a:rPr>
                        <a:t>776 886</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300" b="0" kern="1200" dirty="0">
                          <a:solidFill>
                            <a:schemeClr val="tx1"/>
                          </a:solidFill>
                          <a:latin typeface="Arial" panose="020B0604020202020204" pitchFamily="34" charset="0"/>
                          <a:ea typeface="+mn-ea"/>
                          <a:cs typeface="Arial" panose="020B0604020202020204" pitchFamily="34" charset="0"/>
                        </a:rPr>
                        <a:t>-</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300" b="0" kern="1200" dirty="0">
                          <a:solidFill>
                            <a:schemeClr val="tx1"/>
                          </a:solidFill>
                          <a:latin typeface="Arial" panose="020B0604020202020204" pitchFamily="34" charset="0"/>
                          <a:ea typeface="+mn-ea"/>
                          <a:cs typeface="Arial" panose="020B0604020202020204" pitchFamily="34" charset="0"/>
                        </a:rPr>
                        <a:t>-</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300" b="0" kern="1200" dirty="0">
                          <a:solidFill>
                            <a:schemeClr val="tx1"/>
                          </a:solidFill>
                          <a:latin typeface="Arial" panose="020B0604020202020204" pitchFamily="34" charset="0"/>
                          <a:ea typeface="+mn-ea"/>
                          <a:cs typeface="Arial" panose="020B0604020202020204" pitchFamily="34" charset="0"/>
                        </a:rPr>
                        <a:t>-</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300" b="1" kern="1200" dirty="0">
                          <a:solidFill>
                            <a:schemeClr val="tx1"/>
                          </a:solidFill>
                          <a:latin typeface="Arial" panose="020B0604020202020204" pitchFamily="34" charset="0"/>
                          <a:ea typeface="+mn-ea"/>
                          <a:cs typeface="Arial" panose="020B0604020202020204" pitchFamily="34" charset="0"/>
                        </a:rPr>
                        <a:t>29.9%</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val="10001"/>
                  </a:ext>
                </a:extLst>
              </a:tr>
              <a:tr h="4853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300" b="0" dirty="0">
                          <a:solidFill>
                            <a:schemeClr val="tx1"/>
                          </a:solidFill>
                          <a:latin typeface="Arial" panose="020B0604020202020204" pitchFamily="34" charset="0"/>
                          <a:cs typeface="Arial" panose="020B0604020202020204" pitchFamily="34" charset="0"/>
                        </a:rPr>
                        <a:t>Total number of Defence Attaché offices</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en-ZA" sz="1300" b="1" kern="1200" dirty="0">
                          <a:solidFill>
                            <a:schemeClr val="tx1"/>
                          </a:solidFill>
                          <a:latin typeface="Arial" panose="020B0604020202020204" pitchFamily="34" charset="0"/>
                          <a:ea typeface="+mn-ea"/>
                          <a:cs typeface="Arial" panose="020B0604020202020204" pitchFamily="34" charset="0"/>
                        </a:rPr>
                        <a:t>44</a:t>
                      </a:r>
                      <a:endParaRPr lang="en-GB" sz="1300" b="1"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a:spcAft>
                          <a:spcPts val="0"/>
                        </a:spcAft>
                      </a:pPr>
                      <a:r>
                        <a:rPr lang="en-GB" sz="1300" b="0" kern="1200" dirty="0">
                          <a:solidFill>
                            <a:schemeClr val="tx1"/>
                          </a:solidFill>
                          <a:latin typeface="Arial" panose="020B0604020202020204" pitchFamily="34" charset="0"/>
                          <a:ea typeface="+mn-ea"/>
                          <a:cs typeface="Arial" panose="020B0604020202020204" pitchFamily="34" charset="0"/>
                        </a:rPr>
                        <a:t>44</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300" b="0" kern="1200" dirty="0">
                          <a:solidFill>
                            <a:schemeClr val="tx1"/>
                          </a:solidFill>
                          <a:latin typeface="Arial" panose="020B0604020202020204" pitchFamily="34" charset="0"/>
                          <a:ea typeface="+mn-ea"/>
                          <a:cs typeface="Arial" panose="020B0604020202020204" pitchFamily="34" charset="0"/>
                        </a:rPr>
                        <a:t>-</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300" b="0" kern="1200" dirty="0">
                          <a:solidFill>
                            <a:schemeClr val="tx1"/>
                          </a:solidFill>
                          <a:latin typeface="Arial" panose="020B0604020202020204" pitchFamily="34" charset="0"/>
                          <a:ea typeface="+mn-ea"/>
                          <a:cs typeface="Arial" panose="020B0604020202020204" pitchFamily="34" charset="0"/>
                        </a:rPr>
                        <a:t>-</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300" b="0" kern="1200" dirty="0">
                          <a:solidFill>
                            <a:schemeClr val="tx1"/>
                          </a:solidFill>
                          <a:latin typeface="Arial" panose="020B0604020202020204" pitchFamily="34" charset="0"/>
                          <a:ea typeface="+mn-ea"/>
                          <a:cs typeface="Arial" panose="020B0604020202020204" pitchFamily="34" charset="0"/>
                        </a:rPr>
                        <a:t>-</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3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100%</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val="10002"/>
                  </a:ext>
                </a:extLst>
              </a:tr>
              <a:tr h="3140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300" b="0" dirty="0">
                          <a:solidFill>
                            <a:schemeClr val="tx1"/>
                          </a:solidFill>
                          <a:latin typeface="Arial" panose="020B0604020202020204" pitchFamily="34" charset="0"/>
                          <a:cs typeface="Arial" panose="020B0604020202020204" pitchFamily="34" charset="0"/>
                        </a:rPr>
                        <a:t>Percentage compliance with the Southern African Development Community Standby Force</a:t>
                      </a:r>
                    </a:p>
                  </a:txBody>
                  <a:tcPr marL="84406" marR="84406" marT="42203" marB="42203">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GB" sz="1300" b="1" kern="1200" dirty="0">
                          <a:solidFill>
                            <a:schemeClr val="tx1"/>
                          </a:solidFill>
                          <a:latin typeface="Arial" panose="020B0604020202020204" pitchFamily="34" charset="0"/>
                          <a:ea typeface="+mn-ea"/>
                          <a:cs typeface="Arial" panose="020B0604020202020204" pitchFamily="34" charset="0"/>
                        </a:rPr>
                        <a:t>100%</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r" defTabSz="914400" rtl="0" eaLnBrk="1" latinLnBrk="0" hangingPunct="1">
                        <a:spcAft>
                          <a:spcPts val="0"/>
                        </a:spcAft>
                      </a:pPr>
                      <a:r>
                        <a:rPr lang="en-GB" sz="1300" b="0" kern="1200" dirty="0">
                          <a:solidFill>
                            <a:schemeClr val="tx1"/>
                          </a:solidFill>
                          <a:latin typeface="Arial" panose="020B0604020202020204" pitchFamily="34" charset="0"/>
                          <a:ea typeface="+mn-ea"/>
                          <a:cs typeface="Arial" panose="020B0604020202020204" pitchFamily="34" charset="0"/>
                        </a:rPr>
                        <a:t>87.5%</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300" b="0" kern="1200" dirty="0">
                          <a:solidFill>
                            <a:schemeClr val="tx1"/>
                          </a:solidFill>
                          <a:latin typeface="Arial" panose="020B0604020202020204" pitchFamily="34" charset="0"/>
                          <a:ea typeface="+mn-ea"/>
                          <a:cs typeface="Arial" panose="020B0604020202020204" pitchFamily="34" charset="0"/>
                        </a:rPr>
                        <a:t>-</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300" b="0" kern="1200" dirty="0">
                          <a:solidFill>
                            <a:schemeClr val="tx1"/>
                          </a:solidFill>
                          <a:latin typeface="Arial" panose="020B0604020202020204" pitchFamily="34" charset="0"/>
                          <a:ea typeface="+mn-ea"/>
                          <a:cs typeface="Arial" panose="020B0604020202020204" pitchFamily="34" charset="0"/>
                        </a:rPr>
                        <a:t>-</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300" b="0" kern="1200" dirty="0">
                          <a:solidFill>
                            <a:schemeClr val="tx1"/>
                          </a:solidFill>
                          <a:latin typeface="Arial" panose="020B0604020202020204" pitchFamily="34" charset="0"/>
                          <a:ea typeface="+mn-ea"/>
                          <a:cs typeface="Arial" panose="020B0604020202020204" pitchFamily="34" charset="0"/>
                        </a:rPr>
                        <a:t>-</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GB" sz="1300" b="1" kern="1200" dirty="0">
                          <a:solidFill>
                            <a:schemeClr val="tx1"/>
                          </a:solidFill>
                          <a:latin typeface="Arial" panose="020B0604020202020204" pitchFamily="34" charset="0"/>
                          <a:ea typeface="+mn-ea"/>
                          <a:cs typeface="Arial" panose="020B0604020202020204" pitchFamily="34" charset="0"/>
                        </a:rPr>
                        <a:t>87.5%</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val="10004"/>
                  </a:ext>
                </a:extLst>
              </a:tr>
              <a:tr h="3140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300" b="0" dirty="0">
                          <a:solidFill>
                            <a:schemeClr val="tx1"/>
                          </a:solidFill>
                          <a:latin typeface="Arial" panose="020B0604020202020204" pitchFamily="34" charset="0"/>
                          <a:cs typeface="Arial" panose="020B0604020202020204" pitchFamily="34" charset="0"/>
                        </a:rPr>
                        <a:t>Percentage compliance with number of external operations</a:t>
                      </a:r>
                      <a:endParaRPr lang="en-ZA" sz="1300" b="0" kern="1200" dirty="0">
                        <a:solidFill>
                          <a:schemeClr val="accent6">
                            <a:lumMod val="75000"/>
                          </a:schemeClr>
                        </a:solidFill>
                        <a:latin typeface="Arial" panose="020B0604020202020204" pitchFamily="34" charset="0"/>
                        <a:ea typeface="+mn-ea"/>
                        <a:cs typeface="Arial" panose="020B0604020202020204" pitchFamily="34" charset="0"/>
                      </a:endParaRPr>
                    </a:p>
                  </a:txBody>
                  <a:tcPr marL="84406" marR="84406" marT="42203" marB="42203">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GB" sz="1300" b="1" kern="1200" dirty="0">
                          <a:solidFill>
                            <a:schemeClr val="tx1"/>
                          </a:solidFill>
                          <a:latin typeface="Arial" panose="020B0604020202020204" pitchFamily="34" charset="0"/>
                          <a:ea typeface="+mn-ea"/>
                          <a:cs typeface="Arial" panose="020B0604020202020204" pitchFamily="34" charset="0"/>
                        </a:rPr>
                        <a:t>100%</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r" defTabSz="914400" rtl="0" eaLnBrk="1" latinLnBrk="0" hangingPunct="1">
                        <a:spcAft>
                          <a:spcPts val="0"/>
                        </a:spcAft>
                      </a:pPr>
                      <a:r>
                        <a:rPr lang="en-GB" sz="1300" b="0" kern="1200" dirty="0">
                          <a:solidFill>
                            <a:schemeClr val="tx1"/>
                          </a:solidFill>
                          <a:latin typeface="Arial" panose="020B0604020202020204" pitchFamily="34" charset="0"/>
                          <a:ea typeface="+mn-ea"/>
                          <a:cs typeface="Arial" panose="020B0604020202020204" pitchFamily="34" charset="0"/>
                        </a:rPr>
                        <a:t>100%</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300" b="0" kern="1200" dirty="0">
                          <a:solidFill>
                            <a:schemeClr val="tx1"/>
                          </a:solidFill>
                          <a:latin typeface="Arial" panose="020B0604020202020204" pitchFamily="34" charset="0"/>
                          <a:ea typeface="+mn-ea"/>
                          <a:cs typeface="Arial" panose="020B0604020202020204" pitchFamily="34" charset="0"/>
                        </a:rPr>
                        <a:t>-</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300" b="0" kern="1200" dirty="0">
                          <a:solidFill>
                            <a:schemeClr val="tx1"/>
                          </a:solidFill>
                          <a:latin typeface="Arial" panose="020B0604020202020204" pitchFamily="34" charset="0"/>
                          <a:ea typeface="+mn-ea"/>
                          <a:cs typeface="Arial" panose="020B0604020202020204" pitchFamily="34" charset="0"/>
                        </a:rPr>
                        <a:t>-</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300" b="0" kern="1200" dirty="0">
                          <a:solidFill>
                            <a:schemeClr val="tx1"/>
                          </a:solidFill>
                          <a:latin typeface="Arial" panose="020B0604020202020204" pitchFamily="34" charset="0"/>
                          <a:ea typeface="+mn-ea"/>
                          <a:cs typeface="Arial" panose="020B0604020202020204" pitchFamily="34" charset="0"/>
                        </a:rPr>
                        <a:t>-</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GB" sz="1300" b="1" kern="1200" dirty="0">
                          <a:solidFill>
                            <a:schemeClr val="tx1"/>
                          </a:solidFill>
                          <a:latin typeface="Arial" panose="020B0604020202020204" pitchFamily="34" charset="0"/>
                          <a:ea typeface="+mn-ea"/>
                          <a:cs typeface="Arial" panose="020B0604020202020204" pitchFamily="34" charset="0"/>
                        </a:rPr>
                        <a:t>100%</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val="10005"/>
                  </a:ext>
                </a:extLst>
              </a:tr>
            </a:tbl>
          </a:graphicData>
        </a:graphic>
      </p:graphicFrame>
      <p:sp>
        <p:nvSpPr>
          <p:cNvPr id="2" name="TextBox 1">
            <a:extLst>
              <a:ext uri="{FF2B5EF4-FFF2-40B4-BE49-F238E27FC236}">
                <a16:creationId xmlns:a16="http://schemas.microsoft.com/office/drawing/2014/main" id="{A0B65DB5-F3A7-4149-9268-4E0A66F77AC3}"/>
              </a:ext>
            </a:extLst>
          </p:cNvPr>
          <p:cNvSpPr txBox="1"/>
          <p:nvPr/>
        </p:nvSpPr>
        <p:spPr>
          <a:xfrm>
            <a:off x="159028" y="729574"/>
            <a:ext cx="8825946" cy="769441"/>
          </a:xfrm>
          <a:prstGeom prst="rect">
            <a:avLst/>
          </a:prstGeom>
          <a:noFill/>
        </p:spPr>
        <p:txBody>
          <a:bodyPr wrap="square" rtlCol="0">
            <a:spAutoFit/>
          </a:bodyPr>
          <a:lstStyle/>
          <a:p>
            <a:r>
              <a:rPr lang="en-ZA" sz="2200" dirty="0">
                <a:latin typeface="Arial" panose="020B0604020202020204" pitchFamily="34" charset="0"/>
                <a:cs typeface="Arial" panose="020B0604020202020204" pitchFamily="34" charset="0"/>
              </a:rPr>
              <a:t>The following </a:t>
            </a:r>
            <a:r>
              <a:rPr lang="en-ZA"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10 selected performance indicators</a:t>
            </a:r>
            <a:r>
              <a:rPr lang="en-ZA" sz="2200" dirty="0">
                <a:latin typeface="Arial" panose="020B0604020202020204" pitchFamily="34" charset="0"/>
                <a:cs typeface="Arial" panose="020B0604020202020204" pitchFamily="34" charset="0"/>
              </a:rPr>
              <a:t> are published in the 2021 Estimates of National Expenditure for Vote 23.</a:t>
            </a:r>
          </a:p>
        </p:txBody>
      </p:sp>
      <p:sp>
        <p:nvSpPr>
          <p:cNvPr id="8" name="TextBox 7"/>
          <p:cNvSpPr txBox="1"/>
          <p:nvPr/>
        </p:nvSpPr>
        <p:spPr>
          <a:xfrm>
            <a:off x="115260" y="4192233"/>
            <a:ext cx="8863810" cy="553998"/>
          </a:xfrm>
          <a:prstGeom prst="rect">
            <a:avLst/>
          </a:prstGeom>
          <a:noFill/>
        </p:spPr>
        <p:txBody>
          <a:bodyPr wrap="square" rtlCol="0">
            <a:spAutoFit/>
          </a:bodyPr>
          <a:lstStyle/>
          <a:p>
            <a:pPr algn="just"/>
            <a:r>
              <a:rPr lang="en-ZA" sz="1500" b="1" dirty="0">
                <a:latin typeface="Arial Narrow" panose="020B0606020202030204" pitchFamily="34" charset="0"/>
              </a:rPr>
              <a:t>Note</a:t>
            </a:r>
            <a:r>
              <a:rPr lang="en-ZA" sz="1500" dirty="0">
                <a:latin typeface="Arial Narrow" panose="020B0606020202030204" pitchFamily="34" charset="0"/>
              </a:rPr>
              <a:t>:</a:t>
            </a:r>
          </a:p>
          <a:p>
            <a:pPr marL="285750" indent="-285750" algn="just">
              <a:buFont typeface="Arial" panose="020B0604020202020204" pitchFamily="34" charset="0"/>
              <a:buChar char="•"/>
            </a:pPr>
            <a:r>
              <a:rPr lang="en-ZA" sz="1500" dirty="0">
                <a:latin typeface="Arial Narrow" panose="020B0606020202030204" pitchFamily="34" charset="0"/>
              </a:rPr>
              <a:t>SA Navy SADC compliance = 50%.  Total SANDF compliance = 87.5%.</a:t>
            </a:r>
          </a:p>
        </p:txBody>
      </p:sp>
    </p:spTree>
    <p:extLst>
      <p:ext uri="{BB962C8B-B14F-4D97-AF65-F5344CB8AC3E}">
        <p14:creationId xmlns:p14="http://schemas.microsoft.com/office/powerpoint/2010/main" val="26346673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Selected Performance Indicator Summary</a:t>
            </a:r>
          </a:p>
        </p:txBody>
      </p:sp>
      <p:sp>
        <p:nvSpPr>
          <p:cNvPr id="7" name="Slide Number Placeholder 1"/>
          <p:cNvSpPr>
            <a:spLocks noGrp="1"/>
          </p:cNvSpPr>
          <p:nvPr>
            <p:ph type="sldNum" sz="quarter" idx="10"/>
          </p:nvPr>
        </p:nvSpPr>
        <p:spPr bwMode="auto">
          <a:xfrm>
            <a:off x="8590547" y="6477000"/>
            <a:ext cx="521797"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31</a:t>
            </a:fld>
            <a:endParaRPr lang="en-US" altLang="en-US" sz="2400" dirty="0">
              <a:solidFill>
                <a:srgbClr val="014929"/>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758414690"/>
              </p:ext>
            </p:extLst>
          </p:nvPr>
        </p:nvGraphicFramePr>
        <p:xfrm>
          <a:off x="126158" y="742032"/>
          <a:ext cx="8858815" cy="3456003"/>
        </p:xfrm>
        <a:graphic>
          <a:graphicData uri="http://schemas.openxmlformats.org/drawingml/2006/table">
            <a:tbl>
              <a:tblPr firstRow="1" bandRow="1"/>
              <a:tblGrid>
                <a:gridCol w="3388873">
                  <a:extLst>
                    <a:ext uri="{9D8B030D-6E8A-4147-A177-3AD203B41FA5}">
                      <a16:colId xmlns:a16="http://schemas.microsoft.com/office/drawing/2014/main" val="20000"/>
                    </a:ext>
                  </a:extLst>
                </a:gridCol>
                <a:gridCol w="911657">
                  <a:extLst>
                    <a:ext uri="{9D8B030D-6E8A-4147-A177-3AD203B41FA5}">
                      <a16:colId xmlns:a16="http://schemas.microsoft.com/office/drawing/2014/main" val="20001"/>
                    </a:ext>
                  </a:extLst>
                </a:gridCol>
                <a:gridCol w="911657">
                  <a:extLst>
                    <a:ext uri="{9D8B030D-6E8A-4147-A177-3AD203B41FA5}">
                      <a16:colId xmlns:a16="http://schemas.microsoft.com/office/drawing/2014/main" val="20002"/>
                    </a:ext>
                  </a:extLst>
                </a:gridCol>
                <a:gridCol w="911657">
                  <a:extLst>
                    <a:ext uri="{9D8B030D-6E8A-4147-A177-3AD203B41FA5}">
                      <a16:colId xmlns:a16="http://schemas.microsoft.com/office/drawing/2014/main" val="20003"/>
                    </a:ext>
                  </a:extLst>
                </a:gridCol>
                <a:gridCol w="911657">
                  <a:extLst>
                    <a:ext uri="{9D8B030D-6E8A-4147-A177-3AD203B41FA5}">
                      <a16:colId xmlns:a16="http://schemas.microsoft.com/office/drawing/2014/main" val="20004"/>
                    </a:ext>
                  </a:extLst>
                </a:gridCol>
                <a:gridCol w="911657">
                  <a:extLst>
                    <a:ext uri="{9D8B030D-6E8A-4147-A177-3AD203B41FA5}">
                      <a16:colId xmlns:a16="http://schemas.microsoft.com/office/drawing/2014/main" val="3077387979"/>
                    </a:ext>
                  </a:extLst>
                </a:gridCol>
                <a:gridCol w="911657">
                  <a:extLst>
                    <a:ext uri="{9D8B030D-6E8A-4147-A177-3AD203B41FA5}">
                      <a16:colId xmlns:a16="http://schemas.microsoft.com/office/drawing/2014/main" val="20005"/>
                    </a:ext>
                  </a:extLst>
                </a:gridCol>
              </a:tblGrid>
              <a:tr h="314058">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1" dirty="0">
                          <a:solidFill>
                            <a:schemeClr val="bg1"/>
                          </a:solidFill>
                          <a:latin typeface="Arial" panose="020B0604020202020204" pitchFamily="34" charset="0"/>
                          <a:cs typeface="Arial" panose="020B0604020202020204" pitchFamily="34" charset="0"/>
                        </a:rPr>
                        <a:t>Performance Indicator</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1" dirty="0">
                          <a:solidFill>
                            <a:schemeClr val="bg1"/>
                          </a:solidFill>
                          <a:latin typeface="Arial" panose="020B0604020202020204" pitchFamily="34" charset="0"/>
                          <a:cs typeface="Arial" panose="020B0604020202020204" pitchFamily="34" charset="0"/>
                        </a:rPr>
                        <a:t>Target</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1" dirty="0">
                          <a:solidFill>
                            <a:schemeClr val="bg1"/>
                          </a:solidFill>
                          <a:latin typeface="Arial" panose="020B0604020202020204" pitchFamily="34" charset="0"/>
                          <a:cs typeface="Arial" panose="020B0604020202020204" pitchFamily="34" charset="0"/>
                        </a:rPr>
                        <a:t>Q1</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1" dirty="0">
                          <a:solidFill>
                            <a:schemeClr val="bg1"/>
                          </a:solidFill>
                          <a:latin typeface="Arial" panose="020B0604020202020204" pitchFamily="34" charset="0"/>
                          <a:cs typeface="Arial" panose="020B0604020202020204" pitchFamily="34" charset="0"/>
                        </a:rPr>
                        <a:t>Q2</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p>
                      <a:pPr algn="ctr"/>
                      <a:r>
                        <a:rPr lang="en-ZA" sz="1500" b="1" dirty="0">
                          <a:solidFill>
                            <a:schemeClr val="bg1"/>
                          </a:solidFill>
                          <a:latin typeface="Arial" panose="020B0604020202020204" pitchFamily="34" charset="0"/>
                          <a:cs typeface="Arial" panose="020B0604020202020204" pitchFamily="34" charset="0"/>
                        </a:rPr>
                        <a:t>Q3</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p>
                      <a:pPr algn="ctr"/>
                      <a:r>
                        <a:rPr lang="en-ZA" sz="1500" b="1" dirty="0">
                          <a:solidFill>
                            <a:schemeClr val="bg1"/>
                          </a:solidFill>
                          <a:latin typeface="Arial" panose="020B0604020202020204" pitchFamily="34" charset="0"/>
                          <a:cs typeface="Arial" panose="020B0604020202020204" pitchFamily="34" charset="0"/>
                        </a:rPr>
                        <a:t>Q4</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1" dirty="0">
                          <a:solidFill>
                            <a:schemeClr val="bg1"/>
                          </a:solidFill>
                          <a:latin typeface="Arial" panose="020B0604020202020204" pitchFamily="34" charset="0"/>
                          <a:cs typeface="Arial" panose="020B0604020202020204" pitchFamily="34" charset="0"/>
                        </a:rPr>
                        <a:t>YTD</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extLst>
                  <a:ext uri="{0D108BD9-81ED-4DB2-BD59-A6C34878D82A}">
                    <a16:rowId xmlns:a16="http://schemas.microsoft.com/office/drawing/2014/main" val="10000"/>
                  </a:ext>
                </a:extLst>
              </a:tr>
              <a:tr h="3140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300" b="0" dirty="0">
                          <a:solidFill>
                            <a:schemeClr val="tx1"/>
                          </a:solidFill>
                          <a:latin typeface="Arial" panose="020B0604020202020204" pitchFamily="34" charset="0"/>
                          <a:cs typeface="Arial" panose="020B0604020202020204" pitchFamily="34" charset="0"/>
                        </a:rPr>
                        <a:t>Percentage compliance with number of internal operations</a:t>
                      </a:r>
                      <a:endParaRPr lang="en-ZA" sz="1300" b="0" kern="1200" dirty="0">
                        <a:solidFill>
                          <a:schemeClr val="accent6">
                            <a:lumMod val="75000"/>
                          </a:schemeClr>
                        </a:solidFill>
                        <a:latin typeface="Arial" panose="020B0604020202020204" pitchFamily="34" charset="0"/>
                        <a:ea typeface="+mn-ea"/>
                        <a:cs typeface="Arial" panose="020B0604020202020204" pitchFamily="34" charset="0"/>
                      </a:endParaRPr>
                    </a:p>
                  </a:txBody>
                  <a:tcPr marL="84406" marR="84406" marT="42203" marB="42203">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GB" sz="1300" b="1" kern="1200" dirty="0">
                          <a:solidFill>
                            <a:schemeClr val="tx1"/>
                          </a:solidFill>
                          <a:latin typeface="Arial" panose="020B0604020202020204" pitchFamily="34" charset="0"/>
                          <a:ea typeface="+mn-ea"/>
                          <a:cs typeface="Arial" panose="020B0604020202020204" pitchFamily="34" charset="0"/>
                        </a:rPr>
                        <a:t>100%</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r" defTabSz="914400" rtl="0" eaLnBrk="1" latinLnBrk="0" hangingPunct="1">
                        <a:spcAft>
                          <a:spcPts val="0"/>
                        </a:spcAft>
                      </a:pPr>
                      <a:r>
                        <a:rPr lang="en-GB" sz="1300" b="0" kern="1200" dirty="0">
                          <a:solidFill>
                            <a:schemeClr val="tx1"/>
                          </a:solidFill>
                          <a:latin typeface="Arial" panose="020B0604020202020204" pitchFamily="34" charset="0"/>
                          <a:ea typeface="+mn-ea"/>
                          <a:cs typeface="Arial" panose="020B0604020202020204" pitchFamily="34" charset="0"/>
                        </a:rPr>
                        <a:t>100%</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300" b="0" kern="1200" dirty="0">
                          <a:solidFill>
                            <a:schemeClr val="tx1"/>
                          </a:solidFill>
                          <a:latin typeface="Arial" panose="020B0604020202020204" pitchFamily="34" charset="0"/>
                          <a:ea typeface="+mn-ea"/>
                          <a:cs typeface="Arial" panose="020B0604020202020204" pitchFamily="34" charset="0"/>
                        </a:rPr>
                        <a:t>-</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300" b="0" kern="1200" dirty="0">
                          <a:solidFill>
                            <a:schemeClr val="tx1"/>
                          </a:solidFill>
                          <a:latin typeface="Arial" panose="020B0604020202020204" pitchFamily="34" charset="0"/>
                          <a:ea typeface="+mn-ea"/>
                          <a:cs typeface="Arial" panose="020B0604020202020204" pitchFamily="34" charset="0"/>
                        </a:rPr>
                        <a:t>-</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300" b="0" kern="1200" dirty="0">
                          <a:solidFill>
                            <a:schemeClr val="tx1"/>
                          </a:solidFill>
                          <a:latin typeface="Arial" panose="020B0604020202020204" pitchFamily="34" charset="0"/>
                          <a:ea typeface="+mn-ea"/>
                          <a:cs typeface="Arial" panose="020B0604020202020204" pitchFamily="34" charset="0"/>
                        </a:rPr>
                        <a:t>-</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GB" sz="1300" b="1" kern="1200" dirty="0">
                          <a:solidFill>
                            <a:schemeClr val="tx1"/>
                          </a:solidFill>
                          <a:latin typeface="Arial" panose="020B0604020202020204" pitchFamily="34" charset="0"/>
                          <a:ea typeface="+mn-ea"/>
                          <a:cs typeface="Arial" panose="020B0604020202020204" pitchFamily="34" charset="0"/>
                        </a:rPr>
                        <a:t>100%</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val="10001"/>
                  </a:ext>
                </a:extLst>
              </a:tr>
              <a:tr h="3140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300" b="0" dirty="0">
                          <a:solidFill>
                            <a:schemeClr val="tx1"/>
                          </a:solidFill>
                          <a:latin typeface="Arial" panose="020B0604020202020204" pitchFamily="34" charset="0"/>
                          <a:cs typeface="Arial" panose="020B0604020202020204" pitchFamily="34" charset="0"/>
                        </a:rPr>
                        <a:t>Number of planned joint, interdepartmental, interagency and multinational military exercises</a:t>
                      </a:r>
                    </a:p>
                  </a:txBody>
                  <a:tcPr marL="84406" marR="84406" marT="42203" marB="42203">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GB" sz="1300" b="1" kern="1200" dirty="0">
                          <a:solidFill>
                            <a:schemeClr val="tx1"/>
                          </a:solidFill>
                          <a:latin typeface="Arial" panose="020B0604020202020204" pitchFamily="34" charset="0"/>
                          <a:ea typeface="+mn-ea"/>
                          <a:cs typeface="Arial" panose="020B0604020202020204" pitchFamily="34" charset="0"/>
                        </a:rPr>
                        <a:t>2</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r" defTabSz="914400" rtl="0" eaLnBrk="1" latinLnBrk="0" hangingPunct="1">
                        <a:spcAft>
                          <a:spcPts val="0"/>
                        </a:spcAft>
                      </a:pPr>
                      <a:r>
                        <a:rPr lang="en-GB" sz="1300" b="0" kern="1200" dirty="0">
                          <a:solidFill>
                            <a:schemeClr val="tx1"/>
                          </a:solidFill>
                          <a:latin typeface="Arial" panose="020B0604020202020204" pitchFamily="34" charset="0"/>
                          <a:ea typeface="+mn-ea"/>
                          <a:cs typeface="Arial" panose="020B0604020202020204" pitchFamily="34" charset="0"/>
                        </a:rPr>
                        <a:t>0</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300" b="0" kern="1200" dirty="0">
                          <a:solidFill>
                            <a:schemeClr val="tx1"/>
                          </a:solidFill>
                          <a:latin typeface="Arial" panose="020B0604020202020204" pitchFamily="34" charset="0"/>
                          <a:ea typeface="+mn-ea"/>
                          <a:cs typeface="Arial" panose="020B0604020202020204" pitchFamily="34" charset="0"/>
                        </a:rPr>
                        <a:t>-</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300" b="0" kern="1200" dirty="0">
                          <a:solidFill>
                            <a:schemeClr val="tx1"/>
                          </a:solidFill>
                          <a:latin typeface="Arial" panose="020B0604020202020204" pitchFamily="34" charset="0"/>
                          <a:ea typeface="+mn-ea"/>
                          <a:cs typeface="Arial" panose="020B0604020202020204" pitchFamily="34" charset="0"/>
                        </a:rPr>
                        <a:t>-</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300" b="0" kern="1200" dirty="0">
                          <a:solidFill>
                            <a:schemeClr val="tx1"/>
                          </a:solidFill>
                          <a:latin typeface="Arial" panose="020B0604020202020204" pitchFamily="34" charset="0"/>
                          <a:ea typeface="+mn-ea"/>
                          <a:cs typeface="Arial" panose="020B0604020202020204" pitchFamily="34" charset="0"/>
                        </a:rPr>
                        <a:t>-</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GB" sz="1300" b="1" kern="1200" dirty="0">
                          <a:solidFill>
                            <a:schemeClr val="tx1"/>
                          </a:solidFill>
                          <a:latin typeface="Arial" panose="020B0604020202020204" pitchFamily="34" charset="0"/>
                          <a:ea typeface="+mn-ea"/>
                          <a:cs typeface="Arial" panose="020B0604020202020204" pitchFamily="34" charset="0"/>
                        </a:rPr>
                        <a:t>0%</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val="10002"/>
                  </a:ext>
                </a:extLst>
              </a:tr>
              <a:tr h="3140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300" b="0" dirty="0">
                          <a:solidFill>
                            <a:schemeClr val="tx1"/>
                          </a:solidFill>
                          <a:latin typeface="Arial" panose="020B0604020202020204" pitchFamily="34" charset="0"/>
                          <a:cs typeface="Arial" panose="020B0604020202020204" pitchFamily="34" charset="0"/>
                        </a:rPr>
                        <a:t>Number of landward sub-units deployed on border safeguarding per year</a:t>
                      </a:r>
                    </a:p>
                  </a:txBody>
                  <a:tcPr marL="84406" marR="84406" marT="42203" marB="42203">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GB" sz="1300" b="1" kern="1200" dirty="0">
                          <a:solidFill>
                            <a:schemeClr val="tx1"/>
                          </a:solidFill>
                          <a:latin typeface="Arial" panose="020B0604020202020204" pitchFamily="34" charset="0"/>
                          <a:ea typeface="+mn-ea"/>
                          <a:cs typeface="Arial" panose="020B0604020202020204" pitchFamily="34" charset="0"/>
                        </a:rPr>
                        <a:t>15</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r" defTabSz="914400" rtl="0" eaLnBrk="1" latinLnBrk="0" hangingPunct="1">
                        <a:spcAft>
                          <a:spcPts val="0"/>
                        </a:spcAft>
                      </a:pPr>
                      <a:r>
                        <a:rPr lang="en-GB" sz="1300" b="0" kern="1200" dirty="0">
                          <a:solidFill>
                            <a:schemeClr val="tx1"/>
                          </a:solidFill>
                          <a:latin typeface="Arial" panose="020B0604020202020204" pitchFamily="34" charset="0"/>
                          <a:ea typeface="+mn-ea"/>
                          <a:cs typeface="Arial" panose="020B0604020202020204" pitchFamily="34" charset="0"/>
                        </a:rPr>
                        <a:t>15</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300" b="0" kern="1200" dirty="0">
                          <a:solidFill>
                            <a:schemeClr val="tx1"/>
                          </a:solidFill>
                          <a:latin typeface="Arial" panose="020B0604020202020204" pitchFamily="34" charset="0"/>
                          <a:ea typeface="+mn-ea"/>
                          <a:cs typeface="Arial" panose="020B0604020202020204" pitchFamily="34" charset="0"/>
                        </a:rPr>
                        <a:t>-</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300" b="0" kern="1200" dirty="0">
                          <a:solidFill>
                            <a:schemeClr val="tx1"/>
                          </a:solidFill>
                          <a:latin typeface="Arial" panose="020B0604020202020204" pitchFamily="34" charset="0"/>
                          <a:ea typeface="+mn-ea"/>
                          <a:cs typeface="Arial" panose="020B0604020202020204" pitchFamily="34" charset="0"/>
                        </a:rPr>
                        <a:t>-</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300" b="0" kern="1200" dirty="0">
                          <a:solidFill>
                            <a:schemeClr val="tx1"/>
                          </a:solidFill>
                          <a:latin typeface="Arial" panose="020B0604020202020204" pitchFamily="34" charset="0"/>
                          <a:ea typeface="+mn-ea"/>
                          <a:cs typeface="Arial" panose="020B0604020202020204" pitchFamily="34" charset="0"/>
                        </a:rPr>
                        <a:t>-</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GB" sz="1300" b="1" kern="1200" dirty="0">
                          <a:solidFill>
                            <a:schemeClr val="tx1"/>
                          </a:solidFill>
                          <a:latin typeface="Arial" panose="020B0604020202020204" pitchFamily="34" charset="0"/>
                          <a:ea typeface="+mn-ea"/>
                          <a:cs typeface="Arial" panose="020B0604020202020204" pitchFamily="34" charset="0"/>
                        </a:rPr>
                        <a:t>100%</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val="10003"/>
                  </a:ext>
                </a:extLst>
              </a:tr>
              <a:tr h="4937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300" b="0" dirty="0">
                          <a:solidFill>
                            <a:schemeClr val="tx1"/>
                          </a:solidFill>
                          <a:latin typeface="Arial" panose="020B0604020202020204" pitchFamily="34" charset="0"/>
                          <a:cs typeface="Arial" panose="020B0604020202020204" pitchFamily="34" charset="0"/>
                        </a:rPr>
                        <a:t>Number of hours flown per year</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GB" sz="1300" b="1" kern="1200" dirty="0">
                          <a:solidFill>
                            <a:schemeClr val="tx1"/>
                          </a:solidFill>
                          <a:latin typeface="Arial" panose="020B0604020202020204" pitchFamily="34" charset="0"/>
                          <a:ea typeface="+mn-ea"/>
                          <a:cs typeface="Arial" panose="020B0604020202020204" pitchFamily="34" charset="0"/>
                        </a:rPr>
                        <a:t>17 100</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r" defTabSz="914400" rtl="0" eaLnBrk="1" latinLnBrk="0" hangingPunct="1">
                        <a:spcAft>
                          <a:spcPts val="0"/>
                        </a:spcAft>
                      </a:pPr>
                      <a:r>
                        <a:rPr lang="en-GB" sz="1300" b="0" kern="1200" dirty="0">
                          <a:solidFill>
                            <a:schemeClr val="tx1"/>
                          </a:solidFill>
                          <a:latin typeface="Arial" panose="020B0604020202020204" pitchFamily="34" charset="0"/>
                          <a:ea typeface="+mn-ea"/>
                          <a:cs typeface="Arial" panose="020B0604020202020204" pitchFamily="34" charset="0"/>
                        </a:rPr>
                        <a:t>3 560.80</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300" b="0" kern="1200" dirty="0">
                          <a:solidFill>
                            <a:schemeClr val="tx1"/>
                          </a:solidFill>
                          <a:latin typeface="Arial" panose="020B0604020202020204" pitchFamily="34" charset="0"/>
                          <a:ea typeface="+mn-ea"/>
                          <a:cs typeface="Arial" panose="020B0604020202020204" pitchFamily="34" charset="0"/>
                        </a:rPr>
                        <a:t>-</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300" b="0" kern="1200" dirty="0">
                          <a:solidFill>
                            <a:schemeClr val="tx1"/>
                          </a:solidFill>
                          <a:latin typeface="Arial" panose="020B0604020202020204" pitchFamily="34" charset="0"/>
                          <a:ea typeface="+mn-ea"/>
                          <a:cs typeface="Arial" panose="020B0604020202020204" pitchFamily="34" charset="0"/>
                        </a:rPr>
                        <a:t>-</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300" b="0" kern="1200" dirty="0">
                          <a:solidFill>
                            <a:schemeClr val="tx1"/>
                          </a:solidFill>
                          <a:latin typeface="Arial" panose="020B0604020202020204" pitchFamily="34" charset="0"/>
                          <a:ea typeface="+mn-ea"/>
                          <a:cs typeface="Arial" panose="020B0604020202020204" pitchFamily="34" charset="0"/>
                        </a:rPr>
                        <a:t>-</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GB" sz="1300" b="1" kern="1200" dirty="0">
                          <a:solidFill>
                            <a:schemeClr val="tx1"/>
                          </a:solidFill>
                          <a:latin typeface="Arial" panose="020B0604020202020204" pitchFamily="34" charset="0"/>
                          <a:ea typeface="+mn-ea"/>
                          <a:cs typeface="Arial" panose="020B0604020202020204" pitchFamily="34" charset="0"/>
                        </a:rPr>
                        <a:t>20.8%</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val="10004"/>
                  </a:ext>
                </a:extLst>
              </a:tr>
              <a:tr h="5040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300" b="0" dirty="0">
                          <a:solidFill>
                            <a:schemeClr val="tx1"/>
                          </a:solidFill>
                          <a:latin typeface="Arial" panose="020B0604020202020204" pitchFamily="34" charset="0"/>
                          <a:cs typeface="Arial" panose="020B0604020202020204" pitchFamily="34" charset="0"/>
                        </a:rPr>
                        <a:t>Number of hours at sea per year</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GB" sz="1300" b="1" kern="1200" dirty="0">
                          <a:solidFill>
                            <a:schemeClr val="tx1"/>
                          </a:solidFill>
                          <a:latin typeface="Arial" panose="020B0604020202020204" pitchFamily="34" charset="0"/>
                          <a:ea typeface="+mn-ea"/>
                          <a:cs typeface="Arial" panose="020B0604020202020204" pitchFamily="34" charset="0"/>
                        </a:rPr>
                        <a:t>8 000</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r" defTabSz="914400" rtl="0" eaLnBrk="1" latinLnBrk="0" hangingPunct="1">
                        <a:spcAft>
                          <a:spcPts val="0"/>
                        </a:spcAft>
                      </a:pPr>
                      <a:r>
                        <a:rPr lang="en-GB" sz="1300" b="0" kern="1200" dirty="0">
                          <a:solidFill>
                            <a:schemeClr val="tx1"/>
                          </a:solidFill>
                          <a:latin typeface="Arial" panose="020B0604020202020204" pitchFamily="34" charset="0"/>
                          <a:ea typeface="+mn-ea"/>
                          <a:cs typeface="Arial" panose="020B0604020202020204" pitchFamily="34" charset="0"/>
                        </a:rPr>
                        <a:t>1 453.85</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300" b="0" kern="1200" dirty="0">
                          <a:solidFill>
                            <a:schemeClr val="tx1"/>
                          </a:solidFill>
                          <a:latin typeface="Arial" panose="020B0604020202020204" pitchFamily="34" charset="0"/>
                          <a:ea typeface="+mn-ea"/>
                          <a:cs typeface="Arial" panose="020B0604020202020204" pitchFamily="34" charset="0"/>
                        </a:rPr>
                        <a:t>-</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300" b="0" kern="1200" dirty="0">
                          <a:solidFill>
                            <a:schemeClr val="tx1"/>
                          </a:solidFill>
                          <a:latin typeface="Arial" panose="020B0604020202020204" pitchFamily="34" charset="0"/>
                          <a:ea typeface="+mn-ea"/>
                          <a:cs typeface="Arial" panose="020B0604020202020204" pitchFamily="34" charset="0"/>
                        </a:rPr>
                        <a:t>-</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300" b="0" kern="1200" dirty="0">
                          <a:solidFill>
                            <a:schemeClr val="tx1"/>
                          </a:solidFill>
                          <a:latin typeface="Arial" panose="020B0604020202020204" pitchFamily="34" charset="0"/>
                          <a:ea typeface="+mn-ea"/>
                          <a:cs typeface="Arial" panose="020B0604020202020204" pitchFamily="34" charset="0"/>
                        </a:rPr>
                        <a:t>-</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GB" sz="1300" b="1" kern="1200" dirty="0">
                          <a:solidFill>
                            <a:schemeClr val="tx1"/>
                          </a:solidFill>
                          <a:latin typeface="Arial" panose="020B0604020202020204" pitchFamily="34" charset="0"/>
                          <a:ea typeface="+mn-ea"/>
                          <a:cs typeface="Arial" panose="020B0604020202020204" pitchFamily="34" charset="0"/>
                        </a:rPr>
                        <a:t>18%</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val="10005"/>
                  </a:ext>
                </a:extLst>
              </a:tr>
              <a:tr h="5040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300" b="0" dirty="0">
                          <a:solidFill>
                            <a:schemeClr val="tx1"/>
                          </a:solidFill>
                          <a:latin typeface="Arial" panose="020B0604020202020204" pitchFamily="34" charset="0"/>
                          <a:cs typeface="Arial" panose="020B0604020202020204" pitchFamily="34" charset="0"/>
                        </a:rPr>
                        <a:t>Number of Maritime coastal patrols conducted per year</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GB" sz="1300" b="1" kern="1200" dirty="0">
                          <a:solidFill>
                            <a:schemeClr val="tx1"/>
                          </a:solidFill>
                          <a:latin typeface="Arial" panose="020B0604020202020204" pitchFamily="34" charset="0"/>
                          <a:ea typeface="+mn-ea"/>
                          <a:cs typeface="Arial" panose="020B0604020202020204" pitchFamily="34" charset="0"/>
                        </a:rPr>
                        <a:t>4</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r" defTabSz="914400" rtl="0" eaLnBrk="1" latinLnBrk="0" hangingPunct="1">
                        <a:spcAft>
                          <a:spcPts val="0"/>
                        </a:spcAft>
                      </a:pPr>
                      <a:r>
                        <a:rPr lang="en-GB" sz="1300" b="0" kern="1200" dirty="0">
                          <a:solidFill>
                            <a:schemeClr val="tx1"/>
                          </a:solidFill>
                          <a:latin typeface="Arial" panose="020B0604020202020204" pitchFamily="34" charset="0"/>
                          <a:ea typeface="+mn-ea"/>
                          <a:cs typeface="Arial" panose="020B0604020202020204" pitchFamily="34" charset="0"/>
                        </a:rPr>
                        <a:t>2</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300" b="0" kern="1200" dirty="0">
                          <a:solidFill>
                            <a:schemeClr val="tx1"/>
                          </a:solidFill>
                          <a:latin typeface="Arial" panose="020B0604020202020204" pitchFamily="34" charset="0"/>
                          <a:ea typeface="+mn-ea"/>
                          <a:cs typeface="Arial" panose="020B0604020202020204" pitchFamily="34" charset="0"/>
                        </a:rPr>
                        <a:t>-</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300" b="0" kern="1200" dirty="0">
                          <a:solidFill>
                            <a:schemeClr val="tx1"/>
                          </a:solidFill>
                          <a:latin typeface="Arial" panose="020B0604020202020204" pitchFamily="34" charset="0"/>
                          <a:ea typeface="+mn-ea"/>
                          <a:cs typeface="Arial" panose="020B0604020202020204" pitchFamily="34" charset="0"/>
                        </a:rPr>
                        <a:t>-</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300" b="0" kern="1200" dirty="0">
                          <a:solidFill>
                            <a:schemeClr val="tx1"/>
                          </a:solidFill>
                          <a:latin typeface="Arial" panose="020B0604020202020204" pitchFamily="34" charset="0"/>
                          <a:ea typeface="+mn-ea"/>
                          <a:cs typeface="Arial" panose="020B0604020202020204" pitchFamily="34" charset="0"/>
                        </a:rPr>
                        <a:t>-</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GB" sz="1300" b="1" kern="1200" dirty="0">
                          <a:solidFill>
                            <a:schemeClr val="tx1"/>
                          </a:solidFill>
                          <a:latin typeface="Arial" panose="020B0604020202020204" pitchFamily="34" charset="0"/>
                          <a:ea typeface="+mn-ea"/>
                          <a:cs typeface="Arial" panose="020B0604020202020204" pitchFamily="34" charset="0"/>
                        </a:rPr>
                        <a:t>50%</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2120580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3AB000-ECC8-4C80-863F-F7BFFCF737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0"/>
            <a:ext cx="9144539" cy="6857596"/>
          </a:xfrm>
          <a:prstGeom prst="rect">
            <a:avLst/>
          </a:prstGeom>
          <a:noFill/>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Performance Status on Targets per Quarter</a:t>
            </a: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32</a:t>
            </a:fld>
            <a:endParaRPr lang="en-US" altLang="en-US" sz="2400" dirty="0">
              <a:solidFill>
                <a:srgbClr val="014929"/>
              </a:solidFill>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823930356"/>
              </p:ext>
            </p:extLst>
          </p:nvPr>
        </p:nvGraphicFramePr>
        <p:xfrm>
          <a:off x="271935" y="803758"/>
          <a:ext cx="8628874" cy="2132751"/>
        </p:xfrm>
        <a:graphic>
          <a:graphicData uri="http://schemas.openxmlformats.org/drawingml/2006/table">
            <a:tbl>
              <a:tblPr firstRow="1" bandRow="1"/>
              <a:tblGrid>
                <a:gridCol w="2634798">
                  <a:extLst>
                    <a:ext uri="{9D8B030D-6E8A-4147-A177-3AD203B41FA5}">
                      <a16:colId xmlns:a16="http://schemas.microsoft.com/office/drawing/2014/main" val="20000"/>
                    </a:ext>
                  </a:extLst>
                </a:gridCol>
                <a:gridCol w="1498519">
                  <a:extLst>
                    <a:ext uri="{9D8B030D-6E8A-4147-A177-3AD203B41FA5}">
                      <a16:colId xmlns:a16="http://schemas.microsoft.com/office/drawing/2014/main" val="20001"/>
                    </a:ext>
                  </a:extLst>
                </a:gridCol>
                <a:gridCol w="1498519">
                  <a:extLst>
                    <a:ext uri="{9D8B030D-6E8A-4147-A177-3AD203B41FA5}">
                      <a16:colId xmlns:a16="http://schemas.microsoft.com/office/drawing/2014/main" val="20002"/>
                    </a:ext>
                  </a:extLst>
                </a:gridCol>
                <a:gridCol w="1498519">
                  <a:extLst>
                    <a:ext uri="{9D8B030D-6E8A-4147-A177-3AD203B41FA5}">
                      <a16:colId xmlns:a16="http://schemas.microsoft.com/office/drawing/2014/main" val="20003"/>
                    </a:ext>
                  </a:extLst>
                </a:gridCol>
                <a:gridCol w="1498519">
                  <a:extLst>
                    <a:ext uri="{9D8B030D-6E8A-4147-A177-3AD203B41FA5}">
                      <a16:colId xmlns:a16="http://schemas.microsoft.com/office/drawing/2014/main" val="20004"/>
                    </a:ext>
                  </a:extLst>
                </a:gridCol>
              </a:tblGrid>
              <a:tr h="417942">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en-ZA" sz="2000" b="1" dirty="0">
                        <a:solidFill>
                          <a:schemeClr val="bg1"/>
                        </a:solidFill>
                        <a:latin typeface="Arial" panose="020B0604020202020204" pitchFamily="34" charset="0"/>
                        <a:cs typeface="Arial" panose="020B0604020202020204" pitchFamily="34" charset="0"/>
                      </a:endParaRPr>
                    </a:p>
                  </a:txBody>
                  <a:tcPr marL="99060" marR="9906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2000" b="1" dirty="0">
                          <a:solidFill>
                            <a:schemeClr val="bg1"/>
                          </a:solidFill>
                          <a:latin typeface="Arial" panose="020B0604020202020204" pitchFamily="34" charset="0"/>
                          <a:cs typeface="Arial" panose="020B0604020202020204" pitchFamily="34" charset="0"/>
                        </a:rPr>
                        <a:t>Q1</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2000" b="1" dirty="0">
                          <a:solidFill>
                            <a:schemeClr val="bg1"/>
                          </a:solidFill>
                          <a:latin typeface="Arial" panose="020B0604020202020204" pitchFamily="34" charset="0"/>
                          <a:cs typeface="Arial" panose="020B0604020202020204" pitchFamily="34" charset="0"/>
                        </a:rPr>
                        <a:t>Q2</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2000" b="1" dirty="0">
                          <a:solidFill>
                            <a:schemeClr val="bg1"/>
                          </a:solidFill>
                          <a:latin typeface="Arial" panose="020B0604020202020204" pitchFamily="34" charset="0"/>
                          <a:cs typeface="Arial" panose="020B0604020202020204" pitchFamily="34" charset="0"/>
                        </a:rPr>
                        <a:t>Q3</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2000" b="1" dirty="0">
                          <a:solidFill>
                            <a:schemeClr val="bg1"/>
                          </a:solidFill>
                          <a:latin typeface="Arial" panose="020B0604020202020204" pitchFamily="34" charset="0"/>
                          <a:cs typeface="Arial" panose="020B0604020202020204" pitchFamily="34" charset="0"/>
                        </a:rPr>
                        <a:t>Q4</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extLst>
                  <a:ext uri="{0D108BD9-81ED-4DB2-BD59-A6C34878D82A}">
                    <a16:rowId xmlns:a16="http://schemas.microsoft.com/office/drawing/2014/main" val="10000"/>
                  </a:ext>
                </a:extLst>
              </a:tr>
              <a:tr h="646011">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en-ZA" b="1" dirty="0">
                          <a:solidFill>
                            <a:schemeClr val="tx1"/>
                          </a:solidFill>
                          <a:latin typeface="Arial" panose="020B0604020202020204" pitchFamily="34" charset="0"/>
                          <a:cs typeface="Arial" panose="020B0604020202020204" pitchFamily="34" charset="0"/>
                        </a:rPr>
                        <a:t>Achieved</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defTabSz="914400" rtl="0" eaLnBrk="1" latinLnBrk="0" hangingPunct="1"/>
                      <a:r>
                        <a:rPr lang="en-ZA" sz="1800" b="1" kern="1200" dirty="0">
                          <a:solidFill>
                            <a:srgbClr val="006600"/>
                          </a:solidFill>
                          <a:latin typeface="Arial" panose="020B0604020202020204" pitchFamily="34" charset="0"/>
                          <a:ea typeface="+mn-ea"/>
                          <a:cs typeface="Arial" panose="020B0604020202020204" pitchFamily="34" charset="0"/>
                        </a:rPr>
                        <a:t>7</a:t>
                      </a:r>
                    </a:p>
                    <a:p>
                      <a:pPr marL="0" algn="ctr" defTabSz="914400" rtl="0" eaLnBrk="1" latinLnBrk="0" hangingPunct="1"/>
                      <a:r>
                        <a:rPr lang="en-ZA" sz="1800" b="1" kern="1200" dirty="0">
                          <a:solidFill>
                            <a:srgbClr val="006600"/>
                          </a:solidFill>
                          <a:latin typeface="Arial" panose="020B0604020202020204" pitchFamily="34" charset="0"/>
                          <a:ea typeface="+mn-ea"/>
                          <a:cs typeface="Arial" panose="020B0604020202020204" pitchFamily="34" charset="0"/>
                        </a:rPr>
                        <a:t>(58.3%)</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defTabSz="914400" rtl="0" eaLnBrk="1" latinLnBrk="0" hangingPunct="1"/>
                      <a:r>
                        <a:rPr lang="en-ZA" sz="1800" b="1" kern="1200" dirty="0">
                          <a:solidFill>
                            <a:srgbClr val="006600"/>
                          </a:solidFill>
                          <a:latin typeface="Arial" panose="020B0604020202020204" pitchFamily="34" charset="0"/>
                          <a:ea typeface="+mn-ea"/>
                          <a:cs typeface="Arial" panose="020B0604020202020204" pitchFamily="34" charset="0"/>
                        </a:rPr>
                        <a:t>-</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defTabSz="914400" rtl="0" eaLnBrk="1" latinLnBrk="0" hangingPunct="1"/>
                      <a:r>
                        <a:rPr lang="en-ZA" sz="1800" b="1" kern="1200" dirty="0">
                          <a:solidFill>
                            <a:srgbClr val="006600"/>
                          </a:solidFill>
                          <a:latin typeface="Arial" panose="020B0604020202020204" pitchFamily="34" charset="0"/>
                          <a:ea typeface="+mn-ea"/>
                          <a:cs typeface="Arial" panose="020B0604020202020204" pitchFamily="34" charset="0"/>
                        </a:rPr>
                        <a:t>-</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defTabSz="914400" rtl="0" eaLnBrk="1" latinLnBrk="0" hangingPunct="1"/>
                      <a:r>
                        <a:rPr lang="en-ZA" sz="1800" b="1" kern="1200" dirty="0">
                          <a:solidFill>
                            <a:srgbClr val="006600"/>
                          </a:solidFill>
                          <a:latin typeface="Arial" panose="020B0604020202020204" pitchFamily="34" charset="0"/>
                          <a:ea typeface="+mn-ea"/>
                          <a:cs typeface="Arial" panose="020B0604020202020204" pitchFamily="34" charset="0"/>
                        </a:rPr>
                        <a:t>-</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40080">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en-ZA" b="1" dirty="0">
                          <a:solidFill>
                            <a:schemeClr val="tx1"/>
                          </a:solidFill>
                          <a:latin typeface="Arial" panose="020B0604020202020204" pitchFamily="34" charset="0"/>
                          <a:cs typeface="Arial" panose="020B0604020202020204" pitchFamily="34" charset="0"/>
                        </a:rPr>
                        <a:t>Not Achieved</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defTabSz="914400" rtl="0" eaLnBrk="1" latinLnBrk="0" hangingPunct="1"/>
                      <a:r>
                        <a:rPr lang="en-ZA" sz="1800" b="1" kern="1200" dirty="0">
                          <a:solidFill>
                            <a:srgbClr val="C00000"/>
                          </a:solidFill>
                          <a:latin typeface="Arial" panose="020B0604020202020204" pitchFamily="34" charset="0"/>
                          <a:ea typeface="+mn-ea"/>
                          <a:cs typeface="Arial" panose="020B0604020202020204" pitchFamily="34" charset="0"/>
                        </a:rPr>
                        <a:t>5</a:t>
                      </a:r>
                    </a:p>
                    <a:p>
                      <a:pPr marL="0" algn="ctr" defTabSz="914400" rtl="0" eaLnBrk="1" latinLnBrk="0" hangingPunct="1"/>
                      <a:r>
                        <a:rPr lang="en-ZA" sz="1800" b="1" kern="1200" dirty="0">
                          <a:solidFill>
                            <a:srgbClr val="C00000"/>
                          </a:solidFill>
                          <a:latin typeface="Arial" panose="020B0604020202020204" pitchFamily="34" charset="0"/>
                          <a:ea typeface="+mn-ea"/>
                          <a:cs typeface="Arial" panose="020B0604020202020204" pitchFamily="34" charset="0"/>
                        </a:rPr>
                        <a:t>(41.7%)</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defTabSz="914400" rtl="0" eaLnBrk="1" latinLnBrk="0" hangingPunct="1"/>
                      <a:r>
                        <a:rPr lang="en-ZA" sz="1800" b="1" kern="1200" dirty="0">
                          <a:solidFill>
                            <a:srgbClr val="C00000"/>
                          </a:solidFill>
                          <a:latin typeface="Arial" panose="020B0604020202020204" pitchFamily="34" charset="0"/>
                          <a:ea typeface="+mn-ea"/>
                          <a:cs typeface="Arial" panose="020B0604020202020204" pitchFamily="34" charset="0"/>
                        </a:rPr>
                        <a:t>-</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defTabSz="914400" rtl="0" eaLnBrk="1" latinLnBrk="0" hangingPunct="1"/>
                      <a:r>
                        <a:rPr lang="en-ZA" sz="1800" b="1" kern="1200" dirty="0">
                          <a:solidFill>
                            <a:srgbClr val="C00000"/>
                          </a:solidFill>
                          <a:latin typeface="Arial" panose="020B0604020202020204" pitchFamily="34" charset="0"/>
                          <a:ea typeface="+mn-ea"/>
                          <a:cs typeface="Arial" panose="020B0604020202020204" pitchFamily="34" charset="0"/>
                        </a:rPr>
                        <a:t>-</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defTabSz="914400" rtl="0" eaLnBrk="1" latinLnBrk="0" hangingPunct="1"/>
                      <a:r>
                        <a:rPr lang="en-ZA" sz="1800" b="1" kern="1200" dirty="0">
                          <a:solidFill>
                            <a:srgbClr val="C00000"/>
                          </a:solidFill>
                          <a:latin typeface="Arial" panose="020B0604020202020204" pitchFamily="34" charset="0"/>
                          <a:ea typeface="+mn-ea"/>
                          <a:cs typeface="Arial" panose="020B0604020202020204" pitchFamily="34" charset="0"/>
                        </a:rPr>
                        <a:t>-</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28718">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en-ZA" sz="2000" b="1" dirty="0">
                          <a:solidFill>
                            <a:schemeClr val="tx1"/>
                          </a:solidFill>
                          <a:latin typeface="Arial" panose="020B0604020202020204" pitchFamily="34" charset="0"/>
                          <a:cs typeface="Arial" panose="020B0604020202020204" pitchFamily="34" charset="0"/>
                        </a:rPr>
                        <a:t>Total</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2000" b="1" dirty="0">
                          <a:solidFill>
                            <a:schemeClr val="tx1"/>
                          </a:solidFill>
                          <a:latin typeface="Arial" panose="020B0604020202020204" pitchFamily="34" charset="0"/>
                          <a:cs typeface="Arial" panose="020B0604020202020204" pitchFamily="34" charset="0"/>
                        </a:rPr>
                        <a:t>12</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2000" b="1" dirty="0">
                          <a:solidFill>
                            <a:schemeClr val="tx1"/>
                          </a:solidFill>
                          <a:latin typeface="Arial" panose="020B0604020202020204" pitchFamily="34" charset="0"/>
                          <a:cs typeface="Arial" panose="020B0604020202020204" pitchFamily="34" charset="0"/>
                        </a:rPr>
                        <a:t>14</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2000" b="1" dirty="0">
                          <a:solidFill>
                            <a:schemeClr val="tx1"/>
                          </a:solidFill>
                          <a:latin typeface="Arial" panose="020B0604020202020204" pitchFamily="34" charset="0"/>
                          <a:cs typeface="Arial" panose="020B0604020202020204" pitchFamily="34" charset="0"/>
                        </a:rPr>
                        <a:t>12</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2000" b="1" dirty="0">
                          <a:solidFill>
                            <a:schemeClr val="tx1"/>
                          </a:solidFill>
                          <a:latin typeface="Arial" panose="020B0604020202020204" pitchFamily="34" charset="0"/>
                          <a:cs typeface="Arial" panose="020B0604020202020204" pitchFamily="34" charset="0"/>
                        </a:rPr>
                        <a:t>28</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val="10003"/>
                  </a:ext>
                </a:extLst>
              </a:tr>
            </a:tbl>
          </a:graphicData>
        </a:graphic>
      </p:graphicFrame>
      <p:graphicFrame>
        <p:nvGraphicFramePr>
          <p:cNvPr id="32" name="Chart 31"/>
          <p:cNvGraphicFramePr/>
          <p:nvPr>
            <p:extLst>
              <p:ext uri="{D42A27DB-BD31-4B8C-83A1-F6EECF244321}">
                <p14:modId xmlns:p14="http://schemas.microsoft.com/office/powerpoint/2010/main" val="262534458"/>
              </p:ext>
            </p:extLst>
          </p:nvPr>
        </p:nvGraphicFramePr>
        <p:xfrm>
          <a:off x="1026826" y="2908091"/>
          <a:ext cx="7127823" cy="3380283"/>
        </p:xfrm>
        <a:graphic>
          <a:graphicData uri="http://schemas.openxmlformats.org/drawingml/2006/chart">
            <c:chart xmlns:c="http://schemas.openxmlformats.org/drawingml/2006/chart" xmlns:r="http://schemas.openxmlformats.org/officeDocument/2006/relationships" r:id="rId3"/>
          </a:graphicData>
        </a:graphic>
      </p:graphicFrame>
      <p:sp>
        <p:nvSpPr>
          <p:cNvPr id="9" name="Slide Number Placeholder 1">
            <a:extLst>
              <a:ext uri="{FF2B5EF4-FFF2-40B4-BE49-F238E27FC236}">
                <a16:creationId xmlns:a16="http://schemas.microsoft.com/office/drawing/2014/main" id="{CEF3D85C-91C4-4A2E-BDAA-CC5D458641FB}"/>
              </a:ext>
            </a:extLst>
          </p:cNvPr>
          <p:cNvSpPr txBox="1">
            <a:spLocks/>
          </p:cNvSpPr>
          <p:nvPr/>
        </p:nvSpPr>
        <p:spPr bwMode="auto">
          <a:xfrm>
            <a:off x="8665829" y="6477000"/>
            <a:ext cx="446516"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l" defTabSz="457200" rtl="0" eaLnBrk="1" latinLnBrk="0" hangingPunct="1">
              <a:defRPr sz="1200" kern="1200">
                <a:solidFill>
                  <a:schemeClr val="tx1"/>
                </a:solidFill>
                <a:latin typeface="Calibri" panose="020F0502020204030204" pitchFamily="34" charset="0"/>
                <a:ea typeface="+mn-ea"/>
                <a:cs typeface="Arial" panose="020B0604020202020204" pitchFamily="34" charset="0"/>
              </a:defRPr>
            </a:lvl1pPr>
            <a:lvl2pPr marL="742950" indent="-285750" algn="l" defTabSz="457200" rtl="0" eaLnBrk="1" latinLnBrk="0" hangingPunct="1">
              <a:defRPr sz="1800" kern="1200">
                <a:solidFill>
                  <a:schemeClr val="tx1"/>
                </a:solidFill>
                <a:latin typeface="Calibri" panose="020F0502020204030204" pitchFamily="34" charset="0"/>
                <a:ea typeface="+mn-ea"/>
                <a:cs typeface="Arial" panose="020B0604020202020204" pitchFamily="34" charset="0"/>
              </a:defRPr>
            </a:lvl2pPr>
            <a:lvl3pPr marL="1143000" indent="-228600" algn="l" defTabSz="457200" rtl="0" eaLnBrk="1" latinLnBrk="0" hangingPunct="1">
              <a:defRPr sz="1800" kern="1200">
                <a:solidFill>
                  <a:schemeClr val="tx1"/>
                </a:solidFill>
                <a:latin typeface="Calibri" panose="020F0502020204030204" pitchFamily="34" charset="0"/>
                <a:ea typeface="+mn-ea"/>
                <a:cs typeface="Arial" panose="020B0604020202020204" pitchFamily="34" charset="0"/>
              </a:defRPr>
            </a:lvl3pPr>
            <a:lvl4pPr marL="1600200" indent="-228600" algn="l" defTabSz="457200" rtl="0" eaLnBrk="1" latinLnBrk="0" hangingPunct="1">
              <a:defRPr sz="1800" kern="1200">
                <a:solidFill>
                  <a:schemeClr val="tx1"/>
                </a:solidFill>
                <a:latin typeface="Calibri" panose="020F0502020204030204" pitchFamily="34" charset="0"/>
                <a:ea typeface="+mn-ea"/>
                <a:cs typeface="Arial" panose="020B0604020202020204" pitchFamily="34" charset="0"/>
              </a:defRPr>
            </a:lvl4pPr>
            <a:lvl5pPr marL="2057400" indent="-228600" algn="l" defTabSz="457200" rtl="0" eaLnBrk="1" latinLnBrk="0" hangingPunct="1">
              <a:defRPr sz="1800" kern="1200">
                <a:solidFill>
                  <a:schemeClr val="tx1"/>
                </a:solidFill>
                <a:latin typeface="Calibri" panose="020F0502020204030204" pitchFamily="34" charset="0"/>
                <a:ea typeface="+mn-ea"/>
                <a:cs typeface="Arial" panose="020B0604020202020204" pitchFamily="34" charset="0"/>
              </a:defRPr>
            </a:lvl5pPr>
            <a:lvl6pPr marL="2514600" indent="-22860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6pPr>
            <a:lvl7pPr marL="2971800" indent="-22860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7pPr>
            <a:lvl8pPr marL="3429000" indent="-22860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8pPr>
            <a:lvl9pPr marL="3886200" indent="-22860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32</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34846449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2" name="TextBox 1"/>
          <p:cNvSpPr txBox="1"/>
          <p:nvPr/>
        </p:nvSpPr>
        <p:spPr>
          <a:xfrm>
            <a:off x="757719" y="1905708"/>
            <a:ext cx="7628021" cy="3046988"/>
          </a:xfrm>
          <a:prstGeom prst="rect">
            <a:avLst/>
          </a:prstGeom>
          <a:noFill/>
        </p:spPr>
        <p:txBody>
          <a:bodyPr wrap="square" rtlCol="0">
            <a:spAutoFit/>
          </a:bodyPr>
          <a:lstStyle/>
          <a:p>
            <a:pPr algn="ctr"/>
            <a:endParaRPr lang="en-GB" sz="4800" b="1" dirty="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GB" sz="4800" b="1" dirty="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Financial </a:t>
            </a:r>
            <a:br>
              <a:rPr lang="en-GB" sz="4800" b="1" dirty="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GB" sz="4800" b="1" dirty="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Performance Information</a:t>
            </a:r>
            <a:endParaRPr lang="en-ZA" sz="4800" b="1" dirty="0">
              <a:solidFill>
                <a:srgbClr val="014929"/>
              </a:solidFill>
              <a:effectLst>
                <a:outerShdw blurRad="38100" dist="38100" dir="2700000" algn="tl">
                  <a:srgbClr val="000000">
                    <a:alpha val="43137"/>
                  </a:srgbClr>
                </a:outerShdw>
              </a:effectLst>
              <a:latin typeface="Arial" charset="0"/>
              <a:cs typeface="Arial" charset="0"/>
            </a:endParaRPr>
          </a:p>
          <a:p>
            <a:pPr algn="ctr"/>
            <a:endParaRPr lang="en-GB" sz="4800" b="1" dirty="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26489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3AB000-ECC8-4C80-863F-F7BFFCF737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a:noFill/>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Summary of State of Expenditure:  30 June 2021</a:t>
            </a: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34</a:t>
            </a:fld>
            <a:endParaRPr lang="en-US" altLang="en-US" sz="2400" dirty="0">
              <a:solidFill>
                <a:srgbClr val="014929"/>
              </a:solidFill>
              <a:latin typeface="Arial" panose="020B0604020202020204" pitchFamily="34" charset="0"/>
            </a:endParaRPr>
          </a:p>
        </p:txBody>
      </p:sp>
      <p:sp>
        <p:nvSpPr>
          <p:cNvPr id="9" name="Slide Number Placeholder 1">
            <a:extLst>
              <a:ext uri="{FF2B5EF4-FFF2-40B4-BE49-F238E27FC236}">
                <a16:creationId xmlns:a16="http://schemas.microsoft.com/office/drawing/2014/main" id="{CEF3D85C-91C4-4A2E-BDAA-CC5D458641FB}"/>
              </a:ext>
            </a:extLst>
          </p:cNvPr>
          <p:cNvSpPr txBox="1">
            <a:spLocks/>
          </p:cNvSpPr>
          <p:nvPr/>
        </p:nvSpPr>
        <p:spPr bwMode="auto">
          <a:xfrm>
            <a:off x="8665829" y="6477000"/>
            <a:ext cx="446516"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l" defTabSz="457200" rtl="0" eaLnBrk="1" latinLnBrk="0" hangingPunct="1">
              <a:defRPr sz="1200" kern="1200">
                <a:solidFill>
                  <a:schemeClr val="tx1"/>
                </a:solidFill>
                <a:latin typeface="Calibri" panose="020F0502020204030204" pitchFamily="34" charset="0"/>
                <a:ea typeface="+mn-ea"/>
                <a:cs typeface="Arial" panose="020B0604020202020204" pitchFamily="34" charset="0"/>
              </a:defRPr>
            </a:lvl1pPr>
            <a:lvl2pPr marL="742950" indent="-285750" algn="l" defTabSz="457200" rtl="0" eaLnBrk="1" latinLnBrk="0" hangingPunct="1">
              <a:defRPr sz="1800" kern="1200">
                <a:solidFill>
                  <a:schemeClr val="tx1"/>
                </a:solidFill>
                <a:latin typeface="Calibri" panose="020F0502020204030204" pitchFamily="34" charset="0"/>
                <a:ea typeface="+mn-ea"/>
                <a:cs typeface="Arial" panose="020B0604020202020204" pitchFamily="34" charset="0"/>
              </a:defRPr>
            </a:lvl2pPr>
            <a:lvl3pPr marL="1143000" indent="-228600" algn="l" defTabSz="457200" rtl="0" eaLnBrk="1" latinLnBrk="0" hangingPunct="1">
              <a:defRPr sz="1800" kern="1200">
                <a:solidFill>
                  <a:schemeClr val="tx1"/>
                </a:solidFill>
                <a:latin typeface="Calibri" panose="020F0502020204030204" pitchFamily="34" charset="0"/>
                <a:ea typeface="+mn-ea"/>
                <a:cs typeface="Arial" panose="020B0604020202020204" pitchFamily="34" charset="0"/>
              </a:defRPr>
            </a:lvl3pPr>
            <a:lvl4pPr marL="1600200" indent="-228600" algn="l" defTabSz="457200" rtl="0" eaLnBrk="1" latinLnBrk="0" hangingPunct="1">
              <a:defRPr sz="1800" kern="1200">
                <a:solidFill>
                  <a:schemeClr val="tx1"/>
                </a:solidFill>
                <a:latin typeface="Calibri" panose="020F0502020204030204" pitchFamily="34" charset="0"/>
                <a:ea typeface="+mn-ea"/>
                <a:cs typeface="Arial" panose="020B0604020202020204" pitchFamily="34" charset="0"/>
              </a:defRPr>
            </a:lvl4pPr>
            <a:lvl5pPr marL="2057400" indent="-228600" algn="l" defTabSz="457200" rtl="0" eaLnBrk="1" latinLnBrk="0" hangingPunct="1">
              <a:defRPr sz="1800" kern="1200">
                <a:solidFill>
                  <a:schemeClr val="tx1"/>
                </a:solidFill>
                <a:latin typeface="Calibri" panose="020F0502020204030204" pitchFamily="34" charset="0"/>
                <a:ea typeface="+mn-ea"/>
                <a:cs typeface="Arial" panose="020B0604020202020204" pitchFamily="34" charset="0"/>
              </a:defRPr>
            </a:lvl5pPr>
            <a:lvl6pPr marL="2514600" indent="-22860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6pPr>
            <a:lvl7pPr marL="2971800" indent="-22860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7pPr>
            <a:lvl8pPr marL="3429000" indent="-22860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8pPr>
            <a:lvl9pPr marL="3886200" indent="-22860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34</a:t>
            </a:fld>
            <a:endParaRPr lang="en-US" altLang="en-US" sz="2400" dirty="0">
              <a:solidFill>
                <a:srgbClr val="014929"/>
              </a:solidFill>
              <a:latin typeface="Arial" panose="020B0604020202020204" pitchFamily="34" charset="0"/>
            </a:endParaRPr>
          </a:p>
        </p:txBody>
      </p:sp>
      <p:sp>
        <p:nvSpPr>
          <p:cNvPr id="6" name="TextBox 5">
            <a:extLst>
              <a:ext uri="{FF2B5EF4-FFF2-40B4-BE49-F238E27FC236}">
                <a16:creationId xmlns:a16="http://schemas.microsoft.com/office/drawing/2014/main" id="{5D8CC4F5-CF9A-4D04-89F8-A6061E4C3ACE}"/>
              </a:ext>
            </a:extLst>
          </p:cNvPr>
          <p:cNvSpPr txBox="1"/>
          <p:nvPr/>
        </p:nvSpPr>
        <p:spPr>
          <a:xfrm>
            <a:off x="140094" y="981890"/>
            <a:ext cx="5904917" cy="461665"/>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DOD Planned Expenditure: </a:t>
            </a:r>
            <a:r>
              <a:rPr lang="en-GB" sz="2400" b="1" dirty="0">
                <a:solidFill>
                  <a:srgbClr val="0066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24.0%</a:t>
            </a:r>
            <a:r>
              <a:rPr lang="en-GB" sz="2400" b="1" dirty="0">
                <a:latin typeface="Arial" panose="020B0604020202020204" pitchFamily="34" charset="0"/>
                <a:cs typeface="Arial" panose="020B0604020202020204" pitchFamily="34" charset="0"/>
              </a:rPr>
              <a:t>  </a:t>
            </a:r>
          </a:p>
        </p:txBody>
      </p:sp>
      <p:graphicFrame>
        <p:nvGraphicFramePr>
          <p:cNvPr id="8" name="Table 7">
            <a:extLst>
              <a:ext uri="{FF2B5EF4-FFF2-40B4-BE49-F238E27FC236}">
                <a16:creationId xmlns:a16="http://schemas.microsoft.com/office/drawing/2014/main" id="{D1377F20-702E-45CB-8B22-C2C11AE06520}"/>
              </a:ext>
            </a:extLst>
          </p:cNvPr>
          <p:cNvGraphicFramePr>
            <a:graphicFrameLocks noGrp="1"/>
          </p:cNvGraphicFramePr>
          <p:nvPr>
            <p:extLst>
              <p:ext uri="{D42A27DB-BD31-4B8C-83A1-F6EECF244321}">
                <p14:modId xmlns:p14="http://schemas.microsoft.com/office/powerpoint/2010/main" val="193524479"/>
              </p:ext>
            </p:extLst>
          </p:nvPr>
        </p:nvGraphicFramePr>
        <p:xfrm>
          <a:off x="247650" y="1282702"/>
          <a:ext cx="8655050" cy="1835982"/>
        </p:xfrm>
        <a:graphic>
          <a:graphicData uri="http://schemas.openxmlformats.org/drawingml/2006/table">
            <a:tbl>
              <a:tblPr firstRow="1" bandRow="1"/>
              <a:tblGrid>
                <a:gridCol w="6465417">
                  <a:extLst>
                    <a:ext uri="{9D8B030D-6E8A-4147-A177-3AD203B41FA5}">
                      <a16:colId xmlns:a16="http://schemas.microsoft.com/office/drawing/2014/main" val="20000"/>
                    </a:ext>
                  </a:extLst>
                </a:gridCol>
                <a:gridCol w="2189633">
                  <a:extLst>
                    <a:ext uri="{9D8B030D-6E8A-4147-A177-3AD203B41FA5}">
                      <a16:colId xmlns:a16="http://schemas.microsoft.com/office/drawing/2014/main" val="20001"/>
                    </a:ext>
                  </a:extLst>
                </a:gridCol>
              </a:tblGrid>
              <a:tr h="315473">
                <a:tc>
                  <a:txBody>
                    <a:bodyPr/>
                    <a:lstStyle>
                      <a:lvl1pPr marL="0" algn="l" defTabSz="914400" rtl="0" eaLnBrk="1" latinLnBrk="0" hangingPunct="1">
                        <a:defRPr sz="1800" kern="1200">
                          <a:solidFill>
                            <a:schemeClr val="tx1"/>
                          </a:solidFill>
                          <a:latin typeface="Verdana"/>
                          <a:ea typeface=""/>
                          <a:cs typeface=""/>
                        </a:defRPr>
                      </a:lvl1pPr>
                      <a:lvl2pPr marL="457200" algn="l" defTabSz="914400" rtl="0" eaLnBrk="1" latinLnBrk="0" hangingPunct="1">
                        <a:defRPr sz="1800" kern="1200">
                          <a:solidFill>
                            <a:schemeClr val="tx1"/>
                          </a:solidFill>
                          <a:latin typeface="Verdana"/>
                          <a:ea typeface=""/>
                          <a:cs typeface=""/>
                        </a:defRPr>
                      </a:lvl2pPr>
                      <a:lvl3pPr marL="914400" algn="l" defTabSz="914400" rtl="0" eaLnBrk="1" latinLnBrk="0" hangingPunct="1">
                        <a:defRPr sz="1800" kern="1200">
                          <a:solidFill>
                            <a:schemeClr val="tx1"/>
                          </a:solidFill>
                          <a:latin typeface="Verdana"/>
                          <a:ea typeface=""/>
                          <a:cs typeface=""/>
                        </a:defRPr>
                      </a:lvl3pPr>
                      <a:lvl4pPr marL="1371600" algn="l" defTabSz="914400" rtl="0" eaLnBrk="1" latinLnBrk="0" hangingPunct="1">
                        <a:defRPr sz="1800" kern="1200">
                          <a:solidFill>
                            <a:schemeClr val="tx1"/>
                          </a:solidFill>
                          <a:latin typeface="Verdana"/>
                          <a:ea typeface=""/>
                          <a:cs typeface=""/>
                        </a:defRPr>
                      </a:lvl4pPr>
                      <a:lvl5pPr marL="1828800" algn="l" defTabSz="914400" rtl="0" eaLnBrk="1" latinLnBrk="0" hangingPunct="1">
                        <a:defRPr sz="1800" kern="1200">
                          <a:solidFill>
                            <a:schemeClr val="tx1"/>
                          </a:solidFill>
                          <a:latin typeface="Verdana"/>
                          <a:ea typeface=""/>
                          <a:cs typeface=""/>
                        </a:defRPr>
                      </a:lvl5pPr>
                      <a:lvl6pPr marL="2286000" algn="l" defTabSz="914400" rtl="0" eaLnBrk="1" latinLnBrk="0" hangingPunct="1">
                        <a:defRPr sz="1800" kern="1200">
                          <a:solidFill>
                            <a:schemeClr val="tx1"/>
                          </a:solidFill>
                          <a:latin typeface="Verdana"/>
                          <a:ea typeface=""/>
                          <a:cs typeface=""/>
                        </a:defRPr>
                      </a:lvl6pPr>
                      <a:lvl7pPr marL="2743200" algn="l" defTabSz="914400" rtl="0" eaLnBrk="1" latinLnBrk="0" hangingPunct="1">
                        <a:defRPr sz="1800" kern="1200">
                          <a:solidFill>
                            <a:schemeClr val="tx1"/>
                          </a:solidFill>
                          <a:latin typeface="Verdana"/>
                          <a:ea typeface=""/>
                          <a:cs typeface=""/>
                        </a:defRPr>
                      </a:lvl7pPr>
                      <a:lvl8pPr marL="3200400" algn="l" defTabSz="914400" rtl="0" eaLnBrk="1" latinLnBrk="0" hangingPunct="1">
                        <a:defRPr sz="1800" kern="1200">
                          <a:solidFill>
                            <a:schemeClr val="tx1"/>
                          </a:solidFill>
                          <a:latin typeface="Verdana"/>
                          <a:ea typeface=""/>
                          <a:cs typeface=""/>
                        </a:defRPr>
                      </a:lvl8pPr>
                      <a:lvl9pPr marL="3657600" algn="l" defTabSz="914400" rtl="0" eaLnBrk="1" latinLnBrk="0" hangingPunct="1">
                        <a:defRPr sz="1800" kern="1200">
                          <a:solidFill>
                            <a:schemeClr val="tx1"/>
                          </a:solidFill>
                          <a:latin typeface="Verdana"/>
                          <a:ea typeface=""/>
                          <a:cs typeface=""/>
                        </a:defRPr>
                      </a:lvl9pPr>
                    </a:lstStyle>
                    <a:p>
                      <a:pPr algn="ctr"/>
                      <a:endParaRPr lang="en-ZA" sz="1800" b="1" dirty="0">
                        <a:solidFill>
                          <a:schemeClr val="tx1"/>
                        </a:solidFill>
                        <a:latin typeface="Arial" panose="020B0604020202020204" pitchFamily="34" charset="0"/>
                        <a:cs typeface="Arial" panose="020B0604020202020204" pitchFamily="34" charset="0"/>
                      </a:endParaRPr>
                    </a:p>
                  </a:txBody>
                  <a:tcPr marL="99055" marR="99055" marT="45718" marB="45718"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ea typeface=""/>
                          <a:cs typeface=""/>
                        </a:defRPr>
                      </a:lvl1pPr>
                      <a:lvl2pPr marL="457200" algn="l" defTabSz="914400" rtl="0" eaLnBrk="1" latinLnBrk="0" hangingPunct="1">
                        <a:defRPr sz="1800" kern="1200">
                          <a:solidFill>
                            <a:schemeClr val="tx1"/>
                          </a:solidFill>
                          <a:latin typeface="Verdana"/>
                          <a:ea typeface=""/>
                          <a:cs typeface=""/>
                        </a:defRPr>
                      </a:lvl2pPr>
                      <a:lvl3pPr marL="914400" algn="l" defTabSz="914400" rtl="0" eaLnBrk="1" latinLnBrk="0" hangingPunct="1">
                        <a:defRPr sz="1800" kern="1200">
                          <a:solidFill>
                            <a:schemeClr val="tx1"/>
                          </a:solidFill>
                          <a:latin typeface="Verdana"/>
                          <a:ea typeface=""/>
                          <a:cs typeface=""/>
                        </a:defRPr>
                      </a:lvl3pPr>
                      <a:lvl4pPr marL="1371600" algn="l" defTabSz="914400" rtl="0" eaLnBrk="1" latinLnBrk="0" hangingPunct="1">
                        <a:defRPr sz="1800" kern="1200">
                          <a:solidFill>
                            <a:schemeClr val="tx1"/>
                          </a:solidFill>
                          <a:latin typeface="Verdana"/>
                          <a:ea typeface=""/>
                          <a:cs typeface=""/>
                        </a:defRPr>
                      </a:lvl4pPr>
                      <a:lvl5pPr marL="1828800" algn="l" defTabSz="914400" rtl="0" eaLnBrk="1" latinLnBrk="0" hangingPunct="1">
                        <a:defRPr sz="1800" kern="1200">
                          <a:solidFill>
                            <a:schemeClr val="tx1"/>
                          </a:solidFill>
                          <a:latin typeface="Verdana"/>
                          <a:ea typeface=""/>
                          <a:cs typeface=""/>
                        </a:defRPr>
                      </a:lvl5pPr>
                      <a:lvl6pPr marL="2286000" algn="l" defTabSz="914400" rtl="0" eaLnBrk="1" latinLnBrk="0" hangingPunct="1">
                        <a:defRPr sz="1800" kern="1200">
                          <a:solidFill>
                            <a:schemeClr val="tx1"/>
                          </a:solidFill>
                          <a:latin typeface="Verdana"/>
                          <a:ea typeface=""/>
                          <a:cs typeface=""/>
                        </a:defRPr>
                      </a:lvl6pPr>
                      <a:lvl7pPr marL="2743200" algn="l" defTabSz="914400" rtl="0" eaLnBrk="1" latinLnBrk="0" hangingPunct="1">
                        <a:defRPr sz="1800" kern="1200">
                          <a:solidFill>
                            <a:schemeClr val="tx1"/>
                          </a:solidFill>
                          <a:latin typeface="Verdana"/>
                          <a:ea typeface=""/>
                          <a:cs typeface=""/>
                        </a:defRPr>
                      </a:lvl7pPr>
                      <a:lvl8pPr marL="3200400" algn="l" defTabSz="914400" rtl="0" eaLnBrk="1" latinLnBrk="0" hangingPunct="1">
                        <a:defRPr sz="1800" kern="1200">
                          <a:solidFill>
                            <a:schemeClr val="tx1"/>
                          </a:solidFill>
                          <a:latin typeface="Verdana"/>
                          <a:ea typeface=""/>
                          <a:cs typeface=""/>
                        </a:defRPr>
                      </a:lvl8pPr>
                      <a:lvl9pPr marL="3657600" algn="l" defTabSz="914400" rtl="0" eaLnBrk="1" latinLnBrk="0" hangingPunct="1">
                        <a:defRPr sz="1800" kern="1200">
                          <a:solidFill>
                            <a:schemeClr val="tx1"/>
                          </a:solidFill>
                          <a:latin typeface="Verdana"/>
                          <a:ea typeface=""/>
                          <a:cs typeface=""/>
                        </a:defRPr>
                      </a:lvl9pPr>
                    </a:lstStyle>
                    <a:p>
                      <a:pPr algn="r"/>
                      <a:r>
                        <a:rPr lang="en-ZA" sz="1800" b="1" dirty="0">
                          <a:solidFill>
                            <a:schemeClr val="bg1">
                              <a:lumMod val="95000"/>
                            </a:schemeClr>
                          </a:solidFill>
                          <a:latin typeface="Arial" panose="020B0604020202020204" pitchFamily="34" charset="0"/>
                          <a:cs typeface="Arial" panose="020B0604020202020204" pitchFamily="34" charset="0"/>
                        </a:rPr>
                        <a:t>R’000</a:t>
                      </a:r>
                    </a:p>
                  </a:txBody>
                  <a:tcPr marL="99055" marR="99055" marT="45718" marB="457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extLst>
                  <a:ext uri="{0D108BD9-81ED-4DB2-BD59-A6C34878D82A}">
                    <a16:rowId xmlns:a16="http://schemas.microsoft.com/office/drawing/2014/main" val="10000"/>
                  </a:ext>
                </a:extLst>
              </a:tr>
              <a:tr h="340191">
                <a:tc>
                  <a:txBody>
                    <a:bodyPr/>
                    <a:lstStyle>
                      <a:lvl1pPr marL="0" algn="l" defTabSz="914400" rtl="0" eaLnBrk="1" latinLnBrk="0" hangingPunct="1">
                        <a:defRPr sz="1800" kern="1200">
                          <a:solidFill>
                            <a:schemeClr val="tx1"/>
                          </a:solidFill>
                          <a:latin typeface="Verdana"/>
                          <a:ea typeface=""/>
                          <a:cs typeface=""/>
                        </a:defRPr>
                      </a:lvl1pPr>
                      <a:lvl2pPr marL="457200" algn="l" defTabSz="914400" rtl="0" eaLnBrk="1" latinLnBrk="0" hangingPunct="1">
                        <a:defRPr sz="1800" kern="1200">
                          <a:solidFill>
                            <a:schemeClr val="tx1"/>
                          </a:solidFill>
                          <a:latin typeface="Verdana"/>
                          <a:ea typeface=""/>
                          <a:cs typeface=""/>
                        </a:defRPr>
                      </a:lvl2pPr>
                      <a:lvl3pPr marL="914400" algn="l" defTabSz="914400" rtl="0" eaLnBrk="1" latinLnBrk="0" hangingPunct="1">
                        <a:defRPr sz="1800" kern="1200">
                          <a:solidFill>
                            <a:schemeClr val="tx1"/>
                          </a:solidFill>
                          <a:latin typeface="Verdana"/>
                          <a:ea typeface=""/>
                          <a:cs typeface=""/>
                        </a:defRPr>
                      </a:lvl3pPr>
                      <a:lvl4pPr marL="1371600" algn="l" defTabSz="914400" rtl="0" eaLnBrk="1" latinLnBrk="0" hangingPunct="1">
                        <a:defRPr sz="1800" kern="1200">
                          <a:solidFill>
                            <a:schemeClr val="tx1"/>
                          </a:solidFill>
                          <a:latin typeface="Verdana"/>
                          <a:ea typeface=""/>
                          <a:cs typeface=""/>
                        </a:defRPr>
                      </a:lvl4pPr>
                      <a:lvl5pPr marL="1828800" algn="l" defTabSz="914400" rtl="0" eaLnBrk="1" latinLnBrk="0" hangingPunct="1">
                        <a:defRPr sz="1800" kern="1200">
                          <a:solidFill>
                            <a:schemeClr val="tx1"/>
                          </a:solidFill>
                          <a:latin typeface="Verdana"/>
                          <a:ea typeface=""/>
                          <a:cs typeface=""/>
                        </a:defRPr>
                      </a:lvl5pPr>
                      <a:lvl6pPr marL="2286000" algn="l" defTabSz="914400" rtl="0" eaLnBrk="1" latinLnBrk="0" hangingPunct="1">
                        <a:defRPr sz="1800" kern="1200">
                          <a:solidFill>
                            <a:schemeClr val="tx1"/>
                          </a:solidFill>
                          <a:latin typeface="Verdana"/>
                          <a:ea typeface=""/>
                          <a:cs typeface=""/>
                        </a:defRPr>
                      </a:lvl6pPr>
                      <a:lvl7pPr marL="2743200" algn="l" defTabSz="914400" rtl="0" eaLnBrk="1" latinLnBrk="0" hangingPunct="1">
                        <a:defRPr sz="1800" kern="1200">
                          <a:solidFill>
                            <a:schemeClr val="tx1"/>
                          </a:solidFill>
                          <a:latin typeface="Verdana"/>
                          <a:ea typeface=""/>
                          <a:cs typeface=""/>
                        </a:defRPr>
                      </a:lvl7pPr>
                      <a:lvl8pPr marL="3200400" algn="l" defTabSz="914400" rtl="0" eaLnBrk="1" latinLnBrk="0" hangingPunct="1">
                        <a:defRPr sz="1800" kern="1200">
                          <a:solidFill>
                            <a:schemeClr val="tx1"/>
                          </a:solidFill>
                          <a:latin typeface="Verdana"/>
                          <a:ea typeface=""/>
                          <a:cs typeface=""/>
                        </a:defRPr>
                      </a:lvl8pPr>
                      <a:lvl9pPr marL="3657600" algn="l" defTabSz="914400" rtl="0" eaLnBrk="1" latinLnBrk="0" hangingPunct="1">
                        <a:defRPr sz="1800" kern="1200">
                          <a:solidFill>
                            <a:schemeClr val="tx1"/>
                          </a:solidFill>
                          <a:latin typeface="Verdana"/>
                          <a:ea typeface=""/>
                          <a:cs typeface=""/>
                        </a:defRPr>
                      </a:lvl9pPr>
                    </a:lstStyle>
                    <a:p>
                      <a:r>
                        <a:rPr lang="en-ZA" sz="1800" b="0" dirty="0">
                          <a:solidFill>
                            <a:schemeClr val="tx1"/>
                          </a:solidFill>
                          <a:latin typeface="Arial" panose="020B0604020202020204" pitchFamily="34" charset="0"/>
                          <a:cs typeface="Arial" panose="020B0604020202020204" pitchFamily="34" charset="0"/>
                        </a:rPr>
                        <a:t>Budget Allocation</a:t>
                      </a:r>
                    </a:p>
                  </a:txBody>
                  <a:tcPr marL="99055" marR="99055" marT="45718" marB="457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ea typeface=""/>
                          <a:cs typeface=""/>
                        </a:defRPr>
                      </a:lvl1pPr>
                      <a:lvl2pPr marL="457200" algn="l" defTabSz="914400" rtl="0" eaLnBrk="1" latinLnBrk="0" hangingPunct="1">
                        <a:defRPr sz="1800" kern="1200">
                          <a:solidFill>
                            <a:schemeClr val="tx1"/>
                          </a:solidFill>
                          <a:latin typeface="Verdana"/>
                          <a:ea typeface=""/>
                          <a:cs typeface=""/>
                        </a:defRPr>
                      </a:lvl2pPr>
                      <a:lvl3pPr marL="914400" algn="l" defTabSz="914400" rtl="0" eaLnBrk="1" latinLnBrk="0" hangingPunct="1">
                        <a:defRPr sz="1800" kern="1200">
                          <a:solidFill>
                            <a:schemeClr val="tx1"/>
                          </a:solidFill>
                          <a:latin typeface="Verdana"/>
                          <a:ea typeface=""/>
                          <a:cs typeface=""/>
                        </a:defRPr>
                      </a:lvl3pPr>
                      <a:lvl4pPr marL="1371600" algn="l" defTabSz="914400" rtl="0" eaLnBrk="1" latinLnBrk="0" hangingPunct="1">
                        <a:defRPr sz="1800" kern="1200">
                          <a:solidFill>
                            <a:schemeClr val="tx1"/>
                          </a:solidFill>
                          <a:latin typeface="Verdana"/>
                          <a:ea typeface=""/>
                          <a:cs typeface=""/>
                        </a:defRPr>
                      </a:lvl4pPr>
                      <a:lvl5pPr marL="1828800" algn="l" defTabSz="914400" rtl="0" eaLnBrk="1" latinLnBrk="0" hangingPunct="1">
                        <a:defRPr sz="1800" kern="1200">
                          <a:solidFill>
                            <a:schemeClr val="tx1"/>
                          </a:solidFill>
                          <a:latin typeface="Verdana"/>
                          <a:ea typeface=""/>
                          <a:cs typeface=""/>
                        </a:defRPr>
                      </a:lvl5pPr>
                      <a:lvl6pPr marL="2286000" algn="l" defTabSz="914400" rtl="0" eaLnBrk="1" latinLnBrk="0" hangingPunct="1">
                        <a:defRPr sz="1800" kern="1200">
                          <a:solidFill>
                            <a:schemeClr val="tx1"/>
                          </a:solidFill>
                          <a:latin typeface="Verdana"/>
                          <a:ea typeface=""/>
                          <a:cs typeface=""/>
                        </a:defRPr>
                      </a:lvl6pPr>
                      <a:lvl7pPr marL="2743200" algn="l" defTabSz="914400" rtl="0" eaLnBrk="1" latinLnBrk="0" hangingPunct="1">
                        <a:defRPr sz="1800" kern="1200">
                          <a:solidFill>
                            <a:schemeClr val="tx1"/>
                          </a:solidFill>
                          <a:latin typeface="Verdana"/>
                          <a:ea typeface=""/>
                          <a:cs typeface=""/>
                        </a:defRPr>
                      </a:lvl7pPr>
                      <a:lvl8pPr marL="3200400" algn="l" defTabSz="914400" rtl="0" eaLnBrk="1" latinLnBrk="0" hangingPunct="1">
                        <a:defRPr sz="1800" kern="1200">
                          <a:solidFill>
                            <a:schemeClr val="tx1"/>
                          </a:solidFill>
                          <a:latin typeface="Verdana"/>
                          <a:ea typeface=""/>
                          <a:cs typeface=""/>
                        </a:defRPr>
                      </a:lvl8pPr>
                      <a:lvl9pPr marL="3657600" algn="l" defTabSz="914400" rtl="0" eaLnBrk="1" latinLnBrk="0" hangingPunct="1">
                        <a:defRPr sz="1800" kern="1200">
                          <a:solidFill>
                            <a:schemeClr val="tx1"/>
                          </a:solidFill>
                          <a:latin typeface="Verdana"/>
                          <a:ea typeface=""/>
                          <a:cs typeface=""/>
                        </a:defRPr>
                      </a:lvl9pPr>
                    </a:lstStyle>
                    <a:p>
                      <a:pPr algn="r"/>
                      <a:r>
                        <a:rPr lang="en-ZA" sz="1800" b="0" dirty="0">
                          <a:solidFill>
                            <a:schemeClr val="tx1"/>
                          </a:solidFill>
                          <a:latin typeface="Arial" panose="020B0604020202020204" pitchFamily="34" charset="0"/>
                          <a:cs typeface="Arial" panose="020B0604020202020204" pitchFamily="34" charset="0"/>
                        </a:rPr>
                        <a:t>46 268 680</a:t>
                      </a:r>
                    </a:p>
                  </a:txBody>
                  <a:tcPr marL="99055" marR="99055" marT="45718" marB="457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2958">
                <a:tc>
                  <a:txBody>
                    <a:bodyPr/>
                    <a:lstStyle>
                      <a:lvl1pPr marL="0" algn="l" defTabSz="914400" rtl="0" eaLnBrk="1" latinLnBrk="0" hangingPunct="1">
                        <a:defRPr sz="1800" kern="1200">
                          <a:solidFill>
                            <a:schemeClr val="tx1"/>
                          </a:solidFill>
                          <a:latin typeface="Verdana"/>
                          <a:ea typeface=""/>
                          <a:cs typeface=""/>
                        </a:defRPr>
                      </a:lvl1pPr>
                      <a:lvl2pPr marL="457200" algn="l" defTabSz="914400" rtl="0" eaLnBrk="1" latinLnBrk="0" hangingPunct="1">
                        <a:defRPr sz="1800" kern="1200">
                          <a:solidFill>
                            <a:schemeClr val="tx1"/>
                          </a:solidFill>
                          <a:latin typeface="Verdana"/>
                          <a:ea typeface=""/>
                          <a:cs typeface=""/>
                        </a:defRPr>
                      </a:lvl2pPr>
                      <a:lvl3pPr marL="914400" algn="l" defTabSz="914400" rtl="0" eaLnBrk="1" latinLnBrk="0" hangingPunct="1">
                        <a:defRPr sz="1800" kern="1200">
                          <a:solidFill>
                            <a:schemeClr val="tx1"/>
                          </a:solidFill>
                          <a:latin typeface="Verdana"/>
                          <a:ea typeface=""/>
                          <a:cs typeface=""/>
                        </a:defRPr>
                      </a:lvl3pPr>
                      <a:lvl4pPr marL="1371600" algn="l" defTabSz="914400" rtl="0" eaLnBrk="1" latinLnBrk="0" hangingPunct="1">
                        <a:defRPr sz="1800" kern="1200">
                          <a:solidFill>
                            <a:schemeClr val="tx1"/>
                          </a:solidFill>
                          <a:latin typeface="Verdana"/>
                          <a:ea typeface=""/>
                          <a:cs typeface=""/>
                        </a:defRPr>
                      </a:lvl4pPr>
                      <a:lvl5pPr marL="1828800" algn="l" defTabSz="914400" rtl="0" eaLnBrk="1" latinLnBrk="0" hangingPunct="1">
                        <a:defRPr sz="1800" kern="1200">
                          <a:solidFill>
                            <a:schemeClr val="tx1"/>
                          </a:solidFill>
                          <a:latin typeface="Verdana"/>
                          <a:ea typeface=""/>
                          <a:cs typeface=""/>
                        </a:defRPr>
                      </a:lvl5pPr>
                      <a:lvl6pPr marL="2286000" algn="l" defTabSz="914400" rtl="0" eaLnBrk="1" latinLnBrk="0" hangingPunct="1">
                        <a:defRPr sz="1800" kern="1200">
                          <a:solidFill>
                            <a:schemeClr val="tx1"/>
                          </a:solidFill>
                          <a:latin typeface="Verdana"/>
                          <a:ea typeface=""/>
                          <a:cs typeface=""/>
                        </a:defRPr>
                      </a:lvl6pPr>
                      <a:lvl7pPr marL="2743200" algn="l" defTabSz="914400" rtl="0" eaLnBrk="1" latinLnBrk="0" hangingPunct="1">
                        <a:defRPr sz="1800" kern="1200">
                          <a:solidFill>
                            <a:schemeClr val="tx1"/>
                          </a:solidFill>
                          <a:latin typeface="Verdana"/>
                          <a:ea typeface=""/>
                          <a:cs typeface=""/>
                        </a:defRPr>
                      </a:lvl7pPr>
                      <a:lvl8pPr marL="3200400" algn="l" defTabSz="914400" rtl="0" eaLnBrk="1" latinLnBrk="0" hangingPunct="1">
                        <a:defRPr sz="1800" kern="1200">
                          <a:solidFill>
                            <a:schemeClr val="tx1"/>
                          </a:solidFill>
                          <a:latin typeface="Verdana"/>
                          <a:ea typeface=""/>
                          <a:cs typeface=""/>
                        </a:defRPr>
                      </a:lvl8pPr>
                      <a:lvl9pPr marL="3657600" algn="l" defTabSz="914400" rtl="0" eaLnBrk="1" latinLnBrk="0" hangingPunct="1">
                        <a:defRPr sz="1800" kern="1200">
                          <a:solidFill>
                            <a:schemeClr val="tx1"/>
                          </a:solidFill>
                          <a:latin typeface="Verdana"/>
                          <a:ea typeface=""/>
                          <a:cs typeface=""/>
                        </a:defRPr>
                      </a:lvl9pPr>
                    </a:lstStyle>
                    <a:p>
                      <a:r>
                        <a:rPr lang="en-ZA" sz="1800" b="0" dirty="0">
                          <a:solidFill>
                            <a:schemeClr val="tx1"/>
                          </a:solidFill>
                          <a:latin typeface="Arial" panose="020B0604020202020204" pitchFamily="34" charset="0"/>
                          <a:cs typeface="Arial" panose="020B0604020202020204" pitchFamily="34" charset="0"/>
                        </a:rPr>
                        <a:t>Less: Expenditure</a:t>
                      </a:r>
                    </a:p>
                  </a:txBody>
                  <a:tcPr marL="99055" marR="99055" marT="45718" marB="457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ea typeface=""/>
                          <a:cs typeface=""/>
                        </a:defRPr>
                      </a:lvl1pPr>
                      <a:lvl2pPr marL="457200" algn="l" defTabSz="914400" rtl="0" eaLnBrk="1" latinLnBrk="0" hangingPunct="1">
                        <a:defRPr sz="1800" kern="1200">
                          <a:solidFill>
                            <a:schemeClr val="tx1"/>
                          </a:solidFill>
                          <a:latin typeface="Verdana"/>
                          <a:ea typeface=""/>
                          <a:cs typeface=""/>
                        </a:defRPr>
                      </a:lvl2pPr>
                      <a:lvl3pPr marL="914400" algn="l" defTabSz="914400" rtl="0" eaLnBrk="1" latinLnBrk="0" hangingPunct="1">
                        <a:defRPr sz="1800" kern="1200">
                          <a:solidFill>
                            <a:schemeClr val="tx1"/>
                          </a:solidFill>
                          <a:latin typeface="Verdana"/>
                          <a:ea typeface=""/>
                          <a:cs typeface=""/>
                        </a:defRPr>
                      </a:lvl3pPr>
                      <a:lvl4pPr marL="1371600" algn="l" defTabSz="914400" rtl="0" eaLnBrk="1" latinLnBrk="0" hangingPunct="1">
                        <a:defRPr sz="1800" kern="1200">
                          <a:solidFill>
                            <a:schemeClr val="tx1"/>
                          </a:solidFill>
                          <a:latin typeface="Verdana"/>
                          <a:ea typeface=""/>
                          <a:cs typeface=""/>
                        </a:defRPr>
                      </a:lvl4pPr>
                      <a:lvl5pPr marL="1828800" algn="l" defTabSz="914400" rtl="0" eaLnBrk="1" latinLnBrk="0" hangingPunct="1">
                        <a:defRPr sz="1800" kern="1200">
                          <a:solidFill>
                            <a:schemeClr val="tx1"/>
                          </a:solidFill>
                          <a:latin typeface="Verdana"/>
                          <a:ea typeface=""/>
                          <a:cs typeface=""/>
                        </a:defRPr>
                      </a:lvl5pPr>
                      <a:lvl6pPr marL="2286000" algn="l" defTabSz="914400" rtl="0" eaLnBrk="1" latinLnBrk="0" hangingPunct="1">
                        <a:defRPr sz="1800" kern="1200">
                          <a:solidFill>
                            <a:schemeClr val="tx1"/>
                          </a:solidFill>
                          <a:latin typeface="Verdana"/>
                          <a:ea typeface=""/>
                          <a:cs typeface=""/>
                        </a:defRPr>
                      </a:lvl6pPr>
                      <a:lvl7pPr marL="2743200" algn="l" defTabSz="914400" rtl="0" eaLnBrk="1" latinLnBrk="0" hangingPunct="1">
                        <a:defRPr sz="1800" kern="1200">
                          <a:solidFill>
                            <a:schemeClr val="tx1"/>
                          </a:solidFill>
                          <a:latin typeface="Verdana"/>
                          <a:ea typeface=""/>
                          <a:cs typeface=""/>
                        </a:defRPr>
                      </a:lvl7pPr>
                      <a:lvl8pPr marL="3200400" algn="l" defTabSz="914400" rtl="0" eaLnBrk="1" latinLnBrk="0" hangingPunct="1">
                        <a:defRPr sz="1800" kern="1200">
                          <a:solidFill>
                            <a:schemeClr val="tx1"/>
                          </a:solidFill>
                          <a:latin typeface="Verdana"/>
                          <a:ea typeface=""/>
                          <a:cs typeface=""/>
                        </a:defRPr>
                      </a:lvl8pPr>
                      <a:lvl9pPr marL="3657600" algn="l" defTabSz="914400" rtl="0" eaLnBrk="1" latinLnBrk="0" hangingPunct="1">
                        <a:defRPr sz="1800" kern="1200">
                          <a:solidFill>
                            <a:schemeClr val="tx1"/>
                          </a:solidFill>
                          <a:latin typeface="Verdana"/>
                          <a:ea typeface=""/>
                          <a:cs typeface=""/>
                        </a:defRPr>
                      </a:lvl9pPr>
                    </a:lstStyle>
                    <a:p>
                      <a:pPr algn="r"/>
                      <a:r>
                        <a:rPr lang="en-ZA" sz="1800" b="0" dirty="0">
                          <a:solidFill>
                            <a:schemeClr val="tx1"/>
                          </a:solidFill>
                          <a:latin typeface="Arial" panose="020B0604020202020204" pitchFamily="34" charset="0"/>
                          <a:cs typeface="Arial" panose="020B0604020202020204" pitchFamily="34" charset="0"/>
                        </a:rPr>
                        <a:t>10 339 041</a:t>
                      </a:r>
                    </a:p>
                  </a:txBody>
                  <a:tcPr marL="99055" marR="99055" marT="45718" marB="457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36024">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r>
                        <a:rPr lang="en-ZA" sz="1800" b="1" dirty="0">
                          <a:solidFill>
                            <a:schemeClr val="tx1"/>
                          </a:solidFill>
                          <a:latin typeface="Arial" panose="020B0604020202020204" pitchFamily="34" charset="0"/>
                          <a:cs typeface="Arial" panose="020B0604020202020204" pitchFamily="34" charset="0"/>
                        </a:rPr>
                        <a:t>Total Amount Available</a:t>
                      </a:r>
                    </a:p>
                  </a:txBody>
                  <a:tcPr marL="99055" marR="99055" marT="45718" marB="457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r"/>
                      <a:r>
                        <a:rPr lang="en-ZA" sz="1800" b="1" dirty="0">
                          <a:solidFill>
                            <a:schemeClr val="tx1"/>
                          </a:solidFill>
                          <a:latin typeface="Arial" panose="020B0604020202020204" pitchFamily="34" charset="0"/>
                          <a:cs typeface="Arial" panose="020B0604020202020204" pitchFamily="34" charset="0"/>
                        </a:rPr>
                        <a:t>35 929 639</a:t>
                      </a:r>
                    </a:p>
                  </a:txBody>
                  <a:tcPr marL="99055" marR="99055" marT="45718" marB="457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23606">
                <a:tc>
                  <a:txBody>
                    <a:bodyPr/>
                    <a:lstStyle>
                      <a:lvl1pPr marL="0" algn="l" defTabSz="914400" rtl="0" eaLnBrk="1" latinLnBrk="0" hangingPunct="1">
                        <a:defRPr sz="1800" kern="1200">
                          <a:solidFill>
                            <a:schemeClr val="tx1"/>
                          </a:solidFill>
                          <a:latin typeface="Verdana"/>
                          <a:ea typeface=""/>
                          <a:cs typeface=""/>
                        </a:defRPr>
                      </a:lvl1pPr>
                      <a:lvl2pPr marL="457200" algn="l" defTabSz="914400" rtl="0" eaLnBrk="1" latinLnBrk="0" hangingPunct="1">
                        <a:defRPr sz="1800" kern="1200">
                          <a:solidFill>
                            <a:schemeClr val="tx1"/>
                          </a:solidFill>
                          <a:latin typeface="Verdana"/>
                          <a:ea typeface=""/>
                          <a:cs typeface=""/>
                        </a:defRPr>
                      </a:lvl2pPr>
                      <a:lvl3pPr marL="914400" algn="l" defTabSz="914400" rtl="0" eaLnBrk="1" latinLnBrk="0" hangingPunct="1">
                        <a:defRPr sz="1800" kern="1200">
                          <a:solidFill>
                            <a:schemeClr val="tx1"/>
                          </a:solidFill>
                          <a:latin typeface="Verdana"/>
                          <a:ea typeface=""/>
                          <a:cs typeface=""/>
                        </a:defRPr>
                      </a:lvl3pPr>
                      <a:lvl4pPr marL="1371600" algn="l" defTabSz="914400" rtl="0" eaLnBrk="1" latinLnBrk="0" hangingPunct="1">
                        <a:defRPr sz="1800" kern="1200">
                          <a:solidFill>
                            <a:schemeClr val="tx1"/>
                          </a:solidFill>
                          <a:latin typeface="Verdana"/>
                          <a:ea typeface=""/>
                          <a:cs typeface=""/>
                        </a:defRPr>
                      </a:lvl4pPr>
                      <a:lvl5pPr marL="1828800" algn="l" defTabSz="914400" rtl="0" eaLnBrk="1" latinLnBrk="0" hangingPunct="1">
                        <a:defRPr sz="1800" kern="1200">
                          <a:solidFill>
                            <a:schemeClr val="tx1"/>
                          </a:solidFill>
                          <a:latin typeface="Verdana"/>
                          <a:ea typeface=""/>
                          <a:cs typeface=""/>
                        </a:defRPr>
                      </a:lvl5pPr>
                      <a:lvl6pPr marL="2286000" algn="l" defTabSz="914400" rtl="0" eaLnBrk="1" latinLnBrk="0" hangingPunct="1">
                        <a:defRPr sz="1800" kern="1200">
                          <a:solidFill>
                            <a:schemeClr val="tx1"/>
                          </a:solidFill>
                          <a:latin typeface="Verdana"/>
                          <a:ea typeface=""/>
                          <a:cs typeface=""/>
                        </a:defRPr>
                      </a:lvl6pPr>
                      <a:lvl7pPr marL="2743200" algn="l" defTabSz="914400" rtl="0" eaLnBrk="1" latinLnBrk="0" hangingPunct="1">
                        <a:defRPr sz="1800" kern="1200">
                          <a:solidFill>
                            <a:schemeClr val="tx1"/>
                          </a:solidFill>
                          <a:latin typeface="Verdana"/>
                          <a:ea typeface=""/>
                          <a:cs typeface=""/>
                        </a:defRPr>
                      </a:lvl7pPr>
                      <a:lvl8pPr marL="3200400" algn="l" defTabSz="914400" rtl="0" eaLnBrk="1" latinLnBrk="0" hangingPunct="1">
                        <a:defRPr sz="1800" kern="1200">
                          <a:solidFill>
                            <a:schemeClr val="tx1"/>
                          </a:solidFill>
                          <a:latin typeface="Verdana"/>
                          <a:ea typeface=""/>
                          <a:cs typeface=""/>
                        </a:defRPr>
                      </a:lvl8pPr>
                      <a:lvl9pPr marL="3657600" algn="l" defTabSz="914400" rtl="0" eaLnBrk="1" latinLnBrk="0" hangingPunct="1">
                        <a:defRPr sz="1800" kern="1200">
                          <a:solidFill>
                            <a:schemeClr val="tx1"/>
                          </a:solidFill>
                          <a:latin typeface="Verdana"/>
                          <a:ea typeface=""/>
                          <a:cs typeface=""/>
                        </a:defRPr>
                      </a:lvl9pPr>
                    </a:lstStyle>
                    <a:p>
                      <a:r>
                        <a:rPr lang="en-ZA" sz="1800" b="1" dirty="0">
                          <a:solidFill>
                            <a:schemeClr val="tx1"/>
                          </a:solidFill>
                          <a:latin typeface="Arial" panose="020B0604020202020204" pitchFamily="34" charset="0"/>
                          <a:cs typeface="Arial" panose="020B0604020202020204" pitchFamily="34" charset="0"/>
                        </a:rPr>
                        <a:t>% Expenditure (Paid)</a:t>
                      </a:r>
                    </a:p>
                  </a:txBody>
                  <a:tcPr marL="99055" marR="99055" marT="45718" marB="457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c>
                  <a:txBody>
                    <a:bodyPr/>
                    <a:lstStyle>
                      <a:lvl1pPr marL="0" algn="l" defTabSz="914400" rtl="0" eaLnBrk="1" latinLnBrk="0" hangingPunct="1">
                        <a:defRPr sz="1800" kern="1200">
                          <a:solidFill>
                            <a:schemeClr val="tx1"/>
                          </a:solidFill>
                          <a:latin typeface="Verdana"/>
                          <a:ea typeface=""/>
                          <a:cs typeface=""/>
                        </a:defRPr>
                      </a:lvl1pPr>
                      <a:lvl2pPr marL="457200" algn="l" defTabSz="914400" rtl="0" eaLnBrk="1" latinLnBrk="0" hangingPunct="1">
                        <a:defRPr sz="1800" kern="1200">
                          <a:solidFill>
                            <a:schemeClr val="tx1"/>
                          </a:solidFill>
                          <a:latin typeface="Verdana"/>
                          <a:ea typeface=""/>
                          <a:cs typeface=""/>
                        </a:defRPr>
                      </a:lvl2pPr>
                      <a:lvl3pPr marL="914400" algn="l" defTabSz="914400" rtl="0" eaLnBrk="1" latinLnBrk="0" hangingPunct="1">
                        <a:defRPr sz="1800" kern="1200">
                          <a:solidFill>
                            <a:schemeClr val="tx1"/>
                          </a:solidFill>
                          <a:latin typeface="Verdana"/>
                          <a:ea typeface=""/>
                          <a:cs typeface=""/>
                        </a:defRPr>
                      </a:lvl3pPr>
                      <a:lvl4pPr marL="1371600" algn="l" defTabSz="914400" rtl="0" eaLnBrk="1" latinLnBrk="0" hangingPunct="1">
                        <a:defRPr sz="1800" kern="1200">
                          <a:solidFill>
                            <a:schemeClr val="tx1"/>
                          </a:solidFill>
                          <a:latin typeface="Verdana"/>
                          <a:ea typeface=""/>
                          <a:cs typeface=""/>
                        </a:defRPr>
                      </a:lvl4pPr>
                      <a:lvl5pPr marL="1828800" algn="l" defTabSz="914400" rtl="0" eaLnBrk="1" latinLnBrk="0" hangingPunct="1">
                        <a:defRPr sz="1800" kern="1200">
                          <a:solidFill>
                            <a:schemeClr val="tx1"/>
                          </a:solidFill>
                          <a:latin typeface="Verdana"/>
                          <a:ea typeface=""/>
                          <a:cs typeface=""/>
                        </a:defRPr>
                      </a:lvl5pPr>
                      <a:lvl6pPr marL="2286000" algn="l" defTabSz="914400" rtl="0" eaLnBrk="1" latinLnBrk="0" hangingPunct="1">
                        <a:defRPr sz="1800" kern="1200">
                          <a:solidFill>
                            <a:schemeClr val="tx1"/>
                          </a:solidFill>
                          <a:latin typeface="Verdana"/>
                          <a:ea typeface=""/>
                          <a:cs typeface=""/>
                        </a:defRPr>
                      </a:lvl6pPr>
                      <a:lvl7pPr marL="2743200" algn="l" defTabSz="914400" rtl="0" eaLnBrk="1" latinLnBrk="0" hangingPunct="1">
                        <a:defRPr sz="1800" kern="1200">
                          <a:solidFill>
                            <a:schemeClr val="tx1"/>
                          </a:solidFill>
                          <a:latin typeface="Verdana"/>
                          <a:ea typeface=""/>
                          <a:cs typeface=""/>
                        </a:defRPr>
                      </a:lvl7pPr>
                      <a:lvl8pPr marL="3200400" algn="l" defTabSz="914400" rtl="0" eaLnBrk="1" latinLnBrk="0" hangingPunct="1">
                        <a:defRPr sz="1800" kern="1200">
                          <a:solidFill>
                            <a:schemeClr val="tx1"/>
                          </a:solidFill>
                          <a:latin typeface="Verdana"/>
                          <a:ea typeface=""/>
                          <a:cs typeface=""/>
                        </a:defRPr>
                      </a:lvl8pPr>
                      <a:lvl9pPr marL="3657600" algn="l" defTabSz="914400" rtl="0" eaLnBrk="1" latinLnBrk="0" hangingPunct="1">
                        <a:defRPr sz="1800" kern="1200">
                          <a:solidFill>
                            <a:schemeClr val="tx1"/>
                          </a:solidFill>
                          <a:latin typeface="Verdana"/>
                          <a:ea typeface=""/>
                          <a:cs typeface=""/>
                        </a:defRPr>
                      </a:lvl9pPr>
                    </a:lstStyle>
                    <a:p>
                      <a:pPr algn="r"/>
                      <a:r>
                        <a:rPr lang="en-ZA" sz="1800" b="1" dirty="0" smtClean="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22.3%</a:t>
                      </a:r>
                      <a:endParaRPr lang="en-ZA" sz="1800" b="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84402" marR="84402" marT="42201" marB="42201"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val="10004"/>
                  </a:ext>
                </a:extLst>
              </a:tr>
            </a:tbl>
          </a:graphicData>
        </a:graphic>
      </p:graphicFrame>
      <p:cxnSp>
        <p:nvCxnSpPr>
          <p:cNvPr id="12" name="Straight Arrow Connector 11"/>
          <p:cNvCxnSpPr/>
          <p:nvPr/>
        </p:nvCxnSpPr>
        <p:spPr>
          <a:xfrm>
            <a:off x="6507810" y="2947295"/>
            <a:ext cx="1497672"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rot="16200000" flipV="1">
            <a:off x="5019075" y="1478014"/>
            <a:ext cx="1499429" cy="1461247"/>
          </a:xfrm>
          <a:prstGeom prst="bentConnector3">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3470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854439"/>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600" b="1" dirty="0">
                <a:solidFill>
                  <a:prstClr val="white"/>
                </a:solidFill>
                <a:latin typeface="Arial" panose="020B0604020202020204" pitchFamily="34" charset="0"/>
              </a:rPr>
              <a:t>Comments on of State of Expenditure per</a:t>
            </a:r>
          </a:p>
          <a:p>
            <a:pPr algn="ctr" defTabSz="914400" fontAlgn="base">
              <a:spcBef>
                <a:spcPct val="0"/>
              </a:spcBef>
              <a:spcAft>
                <a:spcPct val="0"/>
              </a:spcAft>
            </a:pPr>
            <a:r>
              <a:rPr lang="en-ZA" altLang="en-US" sz="2600" b="1" dirty="0">
                <a:solidFill>
                  <a:prstClr val="white"/>
                </a:solidFill>
                <a:latin typeface="Arial" panose="020B0604020202020204" pitchFamily="34" charset="0"/>
              </a:rPr>
              <a:t>Programme:  30 June 2021</a:t>
            </a: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35</a:t>
            </a:fld>
            <a:endParaRPr lang="en-US" altLang="en-US" sz="2400" dirty="0">
              <a:solidFill>
                <a:srgbClr val="014929"/>
              </a:solidFill>
              <a:latin typeface="Arial" panose="020B0604020202020204" pitchFamily="34" charset="0"/>
            </a:endParaRPr>
          </a:p>
        </p:txBody>
      </p:sp>
      <p:graphicFrame>
        <p:nvGraphicFramePr>
          <p:cNvPr id="8" name="Table 7">
            <a:extLst>
              <a:ext uri="{FF2B5EF4-FFF2-40B4-BE49-F238E27FC236}">
                <a16:creationId xmlns:a16="http://schemas.microsoft.com/office/drawing/2014/main" id="{F83B843C-D33B-46E7-94BA-DAE8F824ECA3}"/>
              </a:ext>
            </a:extLst>
          </p:cNvPr>
          <p:cNvGraphicFramePr>
            <a:graphicFrameLocks noGrp="1"/>
          </p:cNvGraphicFramePr>
          <p:nvPr/>
        </p:nvGraphicFramePr>
        <p:xfrm>
          <a:off x="160374" y="1142114"/>
          <a:ext cx="8833305" cy="4130856"/>
        </p:xfrm>
        <a:graphic>
          <a:graphicData uri="http://schemas.openxmlformats.org/drawingml/2006/table">
            <a:tbl>
              <a:tblPr/>
              <a:tblGrid>
                <a:gridCol w="1424442">
                  <a:extLst>
                    <a:ext uri="{9D8B030D-6E8A-4147-A177-3AD203B41FA5}">
                      <a16:colId xmlns:a16="http://schemas.microsoft.com/office/drawing/2014/main" val="20000"/>
                    </a:ext>
                  </a:extLst>
                </a:gridCol>
                <a:gridCol w="823207">
                  <a:extLst>
                    <a:ext uri="{9D8B030D-6E8A-4147-A177-3AD203B41FA5}">
                      <a16:colId xmlns:a16="http://schemas.microsoft.com/office/drawing/2014/main" val="20001"/>
                    </a:ext>
                  </a:extLst>
                </a:gridCol>
                <a:gridCol w="823207">
                  <a:extLst>
                    <a:ext uri="{9D8B030D-6E8A-4147-A177-3AD203B41FA5}">
                      <a16:colId xmlns:a16="http://schemas.microsoft.com/office/drawing/2014/main" val="20002"/>
                    </a:ext>
                  </a:extLst>
                </a:gridCol>
                <a:gridCol w="823207">
                  <a:extLst>
                    <a:ext uri="{9D8B030D-6E8A-4147-A177-3AD203B41FA5}">
                      <a16:colId xmlns:a16="http://schemas.microsoft.com/office/drawing/2014/main" val="20003"/>
                    </a:ext>
                  </a:extLst>
                </a:gridCol>
                <a:gridCol w="823207">
                  <a:extLst>
                    <a:ext uri="{9D8B030D-6E8A-4147-A177-3AD203B41FA5}">
                      <a16:colId xmlns:a16="http://schemas.microsoft.com/office/drawing/2014/main" val="20004"/>
                    </a:ext>
                  </a:extLst>
                </a:gridCol>
                <a:gridCol w="823207">
                  <a:extLst>
                    <a:ext uri="{9D8B030D-6E8A-4147-A177-3AD203B41FA5}">
                      <a16:colId xmlns:a16="http://schemas.microsoft.com/office/drawing/2014/main" val="20005"/>
                    </a:ext>
                  </a:extLst>
                </a:gridCol>
                <a:gridCol w="871545">
                  <a:extLst>
                    <a:ext uri="{9D8B030D-6E8A-4147-A177-3AD203B41FA5}">
                      <a16:colId xmlns:a16="http://schemas.microsoft.com/office/drawing/2014/main" val="20006"/>
                    </a:ext>
                  </a:extLst>
                </a:gridCol>
                <a:gridCol w="897571">
                  <a:extLst>
                    <a:ext uri="{9D8B030D-6E8A-4147-A177-3AD203B41FA5}">
                      <a16:colId xmlns:a16="http://schemas.microsoft.com/office/drawing/2014/main" val="20007"/>
                    </a:ext>
                  </a:extLst>
                </a:gridCol>
                <a:gridCol w="744265">
                  <a:extLst>
                    <a:ext uri="{9D8B030D-6E8A-4147-A177-3AD203B41FA5}">
                      <a16:colId xmlns:a16="http://schemas.microsoft.com/office/drawing/2014/main" val="20008"/>
                    </a:ext>
                  </a:extLst>
                </a:gridCol>
                <a:gridCol w="779447">
                  <a:extLst>
                    <a:ext uri="{9D8B030D-6E8A-4147-A177-3AD203B41FA5}">
                      <a16:colId xmlns:a16="http://schemas.microsoft.com/office/drawing/2014/main" val="20009"/>
                    </a:ext>
                  </a:extLst>
                </a:gridCol>
              </a:tblGrid>
              <a:tr h="503403">
                <a:tc rowSpan="2">
                  <a:txBody>
                    <a:bodyPr/>
                    <a:lstStyle/>
                    <a:p>
                      <a:pPr algn="ctr" fontAlgn="ctr"/>
                      <a:r>
                        <a:rPr lang="en-GB" sz="1400" b="1" i="0" u="none" strike="noStrike" dirty="0">
                          <a:solidFill>
                            <a:schemeClr val="bg1"/>
                          </a:solidFill>
                          <a:effectLst/>
                          <a:latin typeface="Arial Narrow" panose="020B0606020202030204" pitchFamily="34" charset="0"/>
                          <a:cs typeface="Arial" panose="020B0604020202020204" pitchFamily="34" charset="0"/>
                        </a:rPr>
                        <a:t>Programme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14929"/>
                    </a:solidFill>
                  </a:tcPr>
                </a:tc>
                <a:tc>
                  <a:txBody>
                    <a:bodyPr/>
                    <a:lstStyle/>
                    <a:p>
                      <a:pPr algn="ctr" fontAlgn="b"/>
                      <a:r>
                        <a:rPr lang="en-GB" sz="1400" b="1" i="0" u="none" strike="noStrike" dirty="0">
                          <a:solidFill>
                            <a:schemeClr val="bg1"/>
                          </a:solidFill>
                          <a:effectLst/>
                          <a:latin typeface="Arial Narrow" panose="020B0606020202030204" pitchFamily="34" charset="0"/>
                          <a:cs typeface="Arial" panose="020B0604020202020204" pitchFamily="34" charset="0"/>
                        </a:rPr>
                        <a:t>2021/22</a:t>
                      </a:r>
                      <a:br>
                        <a:rPr lang="en-GB" sz="1400" b="1" i="0" u="none" strike="noStrike" dirty="0">
                          <a:solidFill>
                            <a:schemeClr val="bg1"/>
                          </a:solidFill>
                          <a:effectLst/>
                          <a:latin typeface="Arial Narrow" panose="020B0606020202030204" pitchFamily="34" charset="0"/>
                          <a:cs typeface="Arial" panose="020B0604020202020204" pitchFamily="34" charset="0"/>
                        </a:rPr>
                      </a:br>
                      <a:r>
                        <a:rPr lang="en-GB" sz="1400" b="1" i="0" u="none" strike="noStrike" dirty="0">
                          <a:solidFill>
                            <a:schemeClr val="bg1"/>
                          </a:solidFill>
                          <a:effectLst/>
                          <a:latin typeface="Arial Narrow" panose="020B0606020202030204" pitchFamily="34" charset="0"/>
                          <a:cs typeface="Arial" panose="020B0604020202020204" pitchFamily="34" charset="0"/>
                        </a:rPr>
                        <a:t>ENE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14929"/>
                    </a:solidFill>
                  </a:tcPr>
                </a:tc>
                <a:tc>
                  <a:txBody>
                    <a:bodyPr/>
                    <a:lstStyle/>
                    <a:p>
                      <a:pPr algn="ctr" fontAlgn="b"/>
                      <a:r>
                        <a:rPr lang="en-GB" sz="1400" b="1" i="0" u="none" strike="noStrike" dirty="0">
                          <a:solidFill>
                            <a:schemeClr val="bg1"/>
                          </a:solidFill>
                          <a:effectLst/>
                          <a:latin typeface="Arial Narrow" panose="020B0606020202030204" pitchFamily="34" charset="0"/>
                          <a:cs typeface="Arial" panose="020B0604020202020204" pitchFamily="34" charset="0"/>
                        </a:rPr>
                        <a:t>Adjust-</a:t>
                      </a:r>
                      <a:r>
                        <a:rPr lang="en-GB" sz="1400" b="1" i="0" u="none" strike="noStrike" dirty="0" err="1">
                          <a:solidFill>
                            <a:schemeClr val="bg1"/>
                          </a:solidFill>
                          <a:effectLst/>
                          <a:latin typeface="Arial Narrow" panose="020B0606020202030204" pitchFamily="34" charset="0"/>
                          <a:cs typeface="Arial" panose="020B0604020202020204" pitchFamily="34" charset="0"/>
                        </a:rPr>
                        <a:t>ments</a:t>
                      </a:r>
                      <a:endParaRPr lang="en-GB" sz="1400" b="1" i="0" u="none" strike="noStrike" dirty="0">
                        <a:solidFill>
                          <a:schemeClr val="bg1"/>
                        </a:solidFill>
                        <a:effectLst/>
                        <a:latin typeface="Arial Narrow" panose="020B060602020203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14929"/>
                    </a:solidFill>
                  </a:tcPr>
                </a:tc>
                <a:tc>
                  <a:txBody>
                    <a:bodyPr/>
                    <a:lstStyle/>
                    <a:p>
                      <a:pPr algn="ctr" fontAlgn="b"/>
                      <a:r>
                        <a:rPr lang="en-GB" sz="1400" b="1" i="0" u="none" strike="noStrike" dirty="0">
                          <a:solidFill>
                            <a:schemeClr val="bg1"/>
                          </a:solidFill>
                          <a:effectLst/>
                          <a:latin typeface="Arial Narrow" panose="020B0606020202030204" pitchFamily="34" charset="0"/>
                          <a:cs typeface="Arial" panose="020B0604020202020204" pitchFamily="34" charset="0"/>
                        </a:rPr>
                        <a:t>Available </a:t>
                      </a:r>
                      <a:br>
                        <a:rPr lang="en-GB" sz="1400" b="1" i="0" u="none" strike="noStrike" dirty="0">
                          <a:solidFill>
                            <a:schemeClr val="bg1"/>
                          </a:solidFill>
                          <a:effectLst/>
                          <a:latin typeface="Arial Narrow" panose="020B0606020202030204" pitchFamily="34" charset="0"/>
                          <a:cs typeface="Arial" panose="020B0604020202020204" pitchFamily="34" charset="0"/>
                        </a:rPr>
                      </a:br>
                      <a:r>
                        <a:rPr lang="en-GB" sz="1400" b="1" i="0" u="none" strike="noStrike" dirty="0">
                          <a:solidFill>
                            <a:schemeClr val="bg1"/>
                          </a:solidFill>
                          <a:effectLst/>
                          <a:latin typeface="Arial Narrow" panose="020B0606020202030204" pitchFamily="34" charset="0"/>
                          <a:cs typeface="Arial" panose="020B0604020202020204" pitchFamily="34" charset="0"/>
                        </a:rPr>
                        <a:t> Funds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14929"/>
                    </a:solidFill>
                  </a:tcPr>
                </a:tc>
                <a:tc>
                  <a:txBody>
                    <a:bodyPr/>
                    <a:lstStyle/>
                    <a:p>
                      <a:pPr algn="ctr" fontAlgn="b"/>
                      <a:r>
                        <a:rPr lang="en-GB" sz="1400" b="1" i="0" u="none" strike="noStrike" dirty="0">
                          <a:solidFill>
                            <a:schemeClr val="bg1"/>
                          </a:solidFill>
                          <a:effectLst/>
                          <a:latin typeface="Arial Narrow" panose="020B0606020202030204" pitchFamily="34" charset="0"/>
                          <a:cs typeface="Arial" panose="020B0604020202020204" pitchFamily="34" charset="0"/>
                        </a:rPr>
                        <a:t>Approved</a:t>
                      </a:r>
                      <a:br>
                        <a:rPr lang="en-GB" sz="1400" b="1" i="0" u="none" strike="noStrike" dirty="0">
                          <a:solidFill>
                            <a:schemeClr val="bg1"/>
                          </a:solidFill>
                          <a:effectLst/>
                          <a:latin typeface="Arial Narrow" panose="020B0606020202030204" pitchFamily="34" charset="0"/>
                          <a:cs typeface="Arial" panose="020B0604020202020204" pitchFamily="34" charset="0"/>
                        </a:rPr>
                      </a:br>
                      <a:r>
                        <a:rPr lang="en-GB" sz="1400" b="1" i="0" u="none" strike="noStrike" dirty="0">
                          <a:solidFill>
                            <a:schemeClr val="bg1"/>
                          </a:solidFill>
                          <a:effectLst/>
                          <a:latin typeface="Arial Narrow" panose="020B0606020202030204" pitchFamily="34" charset="0"/>
                          <a:cs typeface="Arial" panose="020B0604020202020204" pitchFamily="34" charset="0"/>
                        </a:rPr>
                        <a:t> Drawing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14929"/>
                    </a:solidFill>
                  </a:tcPr>
                </a:tc>
                <a:tc>
                  <a:txBody>
                    <a:bodyPr/>
                    <a:lstStyle/>
                    <a:p>
                      <a:pPr algn="ctr" fontAlgn="b"/>
                      <a:r>
                        <a:rPr lang="en-GB" sz="1400" b="1" i="0" u="none" strike="noStrike" dirty="0">
                          <a:solidFill>
                            <a:schemeClr val="bg1"/>
                          </a:solidFill>
                          <a:effectLst/>
                          <a:latin typeface="Arial Narrow" panose="020B0606020202030204" pitchFamily="34" charset="0"/>
                          <a:cs typeface="Arial" panose="020B0604020202020204" pitchFamily="34" charset="0"/>
                        </a:rPr>
                        <a:t>Approved</a:t>
                      </a:r>
                      <a:br>
                        <a:rPr lang="en-GB" sz="1400" b="1" i="0" u="none" strike="noStrike" dirty="0">
                          <a:solidFill>
                            <a:schemeClr val="bg1"/>
                          </a:solidFill>
                          <a:effectLst/>
                          <a:latin typeface="Arial Narrow" panose="020B0606020202030204" pitchFamily="34" charset="0"/>
                          <a:cs typeface="Arial" panose="020B0604020202020204" pitchFamily="34" charset="0"/>
                        </a:rPr>
                      </a:br>
                      <a:r>
                        <a:rPr lang="en-GB" sz="1400" b="1" i="0" u="none" strike="noStrike" dirty="0">
                          <a:solidFill>
                            <a:schemeClr val="bg1"/>
                          </a:solidFill>
                          <a:effectLst/>
                          <a:latin typeface="Arial Narrow" panose="020B0606020202030204" pitchFamily="34" charset="0"/>
                          <a:cs typeface="Arial" panose="020B0604020202020204" pitchFamily="34" charset="0"/>
                        </a:rPr>
                        <a:t> Drawing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14929"/>
                    </a:solidFill>
                  </a:tcPr>
                </a:tc>
                <a:tc>
                  <a:txBody>
                    <a:bodyPr/>
                    <a:lstStyle/>
                    <a:p>
                      <a:pPr algn="ctr" fontAlgn="b"/>
                      <a:r>
                        <a:rPr lang="en-GB" sz="1400" b="1" i="0" u="none" strike="noStrike" dirty="0">
                          <a:solidFill>
                            <a:schemeClr val="bg1"/>
                          </a:solidFill>
                          <a:effectLst/>
                          <a:latin typeface="Arial Narrow" panose="020B0606020202030204" pitchFamily="34" charset="0"/>
                          <a:cs typeface="Arial" panose="020B0604020202020204" pitchFamily="34" charset="0"/>
                        </a:rPr>
                        <a:t>Actual </a:t>
                      </a:r>
                      <a:br>
                        <a:rPr lang="en-GB" sz="1400" b="1" i="0" u="none" strike="noStrike" dirty="0">
                          <a:solidFill>
                            <a:schemeClr val="bg1"/>
                          </a:solidFill>
                          <a:effectLst/>
                          <a:latin typeface="Arial Narrow" panose="020B0606020202030204" pitchFamily="34" charset="0"/>
                          <a:cs typeface="Arial" panose="020B0604020202020204" pitchFamily="34" charset="0"/>
                        </a:rPr>
                      </a:br>
                      <a:r>
                        <a:rPr lang="en-GB" sz="1400" b="1" i="0" u="none" strike="noStrike" dirty="0">
                          <a:solidFill>
                            <a:schemeClr val="bg1"/>
                          </a:solidFill>
                          <a:effectLst/>
                          <a:latin typeface="Arial Narrow" panose="020B0606020202030204" pitchFamily="34" charset="0"/>
                          <a:cs typeface="Arial" panose="020B0604020202020204" pitchFamily="34" charset="0"/>
                        </a:rPr>
                        <a:t>Expenditure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14929"/>
                    </a:solidFill>
                  </a:tcPr>
                </a:tc>
                <a:tc>
                  <a:txBody>
                    <a:bodyPr/>
                    <a:lstStyle/>
                    <a:p>
                      <a:pPr algn="ctr" fontAlgn="b"/>
                      <a:r>
                        <a:rPr lang="en-GB" sz="1400" b="1" i="0" u="none" strike="noStrike" dirty="0">
                          <a:solidFill>
                            <a:schemeClr val="bg1"/>
                          </a:solidFill>
                          <a:effectLst/>
                          <a:latin typeface="Arial Narrow" panose="020B0606020202030204" pitchFamily="34" charset="0"/>
                          <a:cs typeface="Arial" panose="020B0604020202020204" pitchFamily="34" charset="0"/>
                        </a:rPr>
                        <a:t>Actual </a:t>
                      </a:r>
                      <a:br>
                        <a:rPr lang="en-GB" sz="1400" b="1" i="0" u="none" strike="noStrike" dirty="0">
                          <a:solidFill>
                            <a:schemeClr val="bg1"/>
                          </a:solidFill>
                          <a:effectLst/>
                          <a:latin typeface="Arial Narrow" panose="020B0606020202030204" pitchFamily="34" charset="0"/>
                          <a:cs typeface="Arial" panose="020B0604020202020204" pitchFamily="34" charset="0"/>
                        </a:rPr>
                      </a:br>
                      <a:r>
                        <a:rPr lang="en-GB" sz="1400" b="1" i="0" u="none" strike="noStrike" dirty="0">
                          <a:solidFill>
                            <a:schemeClr val="bg1"/>
                          </a:solidFill>
                          <a:effectLst/>
                          <a:latin typeface="Arial Narrow" panose="020B0606020202030204" pitchFamily="34" charset="0"/>
                          <a:cs typeface="Arial" panose="020B0604020202020204" pitchFamily="34" charset="0"/>
                        </a:rPr>
                        <a:t>Expenditure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14929"/>
                    </a:solidFill>
                  </a:tcPr>
                </a:tc>
                <a:tc>
                  <a:txBody>
                    <a:bodyPr/>
                    <a:lstStyle/>
                    <a:p>
                      <a:pPr algn="ctr" fontAlgn="b"/>
                      <a:r>
                        <a:rPr lang="en-GB" sz="1400" b="1" i="0" u="none" strike="noStrike" dirty="0">
                          <a:solidFill>
                            <a:schemeClr val="bg1"/>
                          </a:solidFill>
                          <a:effectLst/>
                          <a:latin typeface="Arial Narrow" panose="020B0606020202030204" pitchFamily="34" charset="0"/>
                          <a:cs typeface="Arial" panose="020B0604020202020204" pitchFamily="34" charset="0"/>
                        </a:rPr>
                        <a:t>Variance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14929"/>
                    </a:solidFill>
                  </a:tcPr>
                </a:tc>
                <a:tc>
                  <a:txBody>
                    <a:bodyPr/>
                    <a:lstStyle/>
                    <a:p>
                      <a:pPr algn="ctr" fontAlgn="b"/>
                      <a:r>
                        <a:rPr lang="en-GB" sz="1400" b="1" i="0" u="none" strike="noStrike" dirty="0">
                          <a:solidFill>
                            <a:schemeClr val="bg1"/>
                          </a:solidFill>
                          <a:effectLst/>
                          <a:latin typeface="Arial Narrow" panose="020B0606020202030204" pitchFamily="34" charset="0"/>
                          <a:cs typeface="Arial" panose="020B0604020202020204" pitchFamily="34" charset="0"/>
                        </a:rPr>
                        <a:t>Variance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14929"/>
                    </a:solidFill>
                  </a:tcPr>
                </a:tc>
                <a:extLst>
                  <a:ext uri="{0D108BD9-81ED-4DB2-BD59-A6C34878D82A}">
                    <a16:rowId xmlns:a16="http://schemas.microsoft.com/office/drawing/2014/main" val="10000"/>
                  </a:ext>
                </a:extLst>
              </a:tr>
              <a:tr h="252007">
                <a:tc vMerge="1">
                  <a:txBody>
                    <a:bodyPr/>
                    <a:lstStyle/>
                    <a:p>
                      <a:endParaRPr lang="en-ZA"/>
                    </a:p>
                  </a:txBody>
                  <a:tcPr/>
                </a:tc>
                <a:tc>
                  <a:txBody>
                    <a:bodyPr/>
                    <a:lstStyle/>
                    <a:p>
                      <a:pPr algn="ctr" fontAlgn="b"/>
                      <a:r>
                        <a:rPr lang="en-GB" sz="1400" b="0" i="0" u="none" strike="noStrike" dirty="0">
                          <a:solidFill>
                            <a:schemeClr val="bg1"/>
                          </a:solidFill>
                          <a:effectLst/>
                          <a:latin typeface="Arial Narrow" panose="020B0606020202030204" pitchFamily="34" charset="0"/>
                          <a:cs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14929"/>
                    </a:solidFill>
                  </a:tcPr>
                </a:tc>
                <a:tc>
                  <a:txBody>
                    <a:bodyPr/>
                    <a:lstStyle/>
                    <a:p>
                      <a:pPr algn="ctr" fontAlgn="b"/>
                      <a:r>
                        <a:rPr lang="en-GB" sz="1400" b="0" i="0" u="none" strike="noStrike" dirty="0">
                          <a:solidFill>
                            <a:schemeClr val="bg1"/>
                          </a:solidFill>
                          <a:effectLst/>
                          <a:latin typeface="Arial Narrow" panose="020B0606020202030204" pitchFamily="34" charset="0"/>
                          <a:cs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14929"/>
                    </a:solidFill>
                  </a:tcPr>
                </a:tc>
                <a:tc>
                  <a:txBody>
                    <a:bodyPr/>
                    <a:lstStyle/>
                    <a:p>
                      <a:pPr algn="ctr" fontAlgn="b"/>
                      <a:r>
                        <a:rPr lang="en-GB" sz="1400" b="0" i="0" u="none" strike="noStrike" dirty="0">
                          <a:solidFill>
                            <a:schemeClr val="bg1"/>
                          </a:solidFill>
                          <a:effectLst/>
                          <a:latin typeface="Arial Narrow" panose="020B0606020202030204" pitchFamily="34" charset="0"/>
                          <a:cs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14929"/>
                    </a:solidFill>
                  </a:tcPr>
                </a:tc>
                <a:tc>
                  <a:txBody>
                    <a:bodyPr/>
                    <a:lstStyle/>
                    <a:p>
                      <a:pPr algn="ctr" fontAlgn="b"/>
                      <a:r>
                        <a:rPr lang="en-GB" sz="1400" b="0" i="0" u="none" strike="noStrike" dirty="0">
                          <a:solidFill>
                            <a:schemeClr val="bg1"/>
                          </a:solidFill>
                          <a:effectLst/>
                          <a:latin typeface="Arial Narrow" panose="020B0606020202030204" pitchFamily="34" charset="0"/>
                          <a:cs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14929"/>
                    </a:solidFill>
                  </a:tcPr>
                </a:tc>
                <a:tc>
                  <a:txBody>
                    <a:bodyPr/>
                    <a:lstStyle/>
                    <a:p>
                      <a:pPr algn="ctr" fontAlgn="b"/>
                      <a:r>
                        <a:rPr lang="en-GB" sz="1400" b="0" i="0" u="none" strike="noStrike" dirty="0">
                          <a:solidFill>
                            <a:schemeClr val="bg1"/>
                          </a:solidFill>
                          <a:effectLst/>
                          <a:latin typeface="Arial Narrow" panose="020B0606020202030204" pitchFamily="34" charset="0"/>
                          <a:cs typeface="Arial" panose="020B060402020202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14929"/>
                    </a:solidFill>
                  </a:tcPr>
                </a:tc>
                <a:tc>
                  <a:txBody>
                    <a:bodyPr/>
                    <a:lstStyle/>
                    <a:p>
                      <a:pPr algn="ctr" fontAlgn="b"/>
                      <a:r>
                        <a:rPr lang="en-GB" sz="1400" b="0" i="0" u="none" strike="noStrike" dirty="0">
                          <a:solidFill>
                            <a:schemeClr val="bg1"/>
                          </a:solidFill>
                          <a:effectLst/>
                          <a:latin typeface="Arial Narrow" panose="020B0606020202030204" pitchFamily="34" charset="0"/>
                          <a:cs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14929"/>
                    </a:solidFill>
                  </a:tcPr>
                </a:tc>
                <a:tc>
                  <a:txBody>
                    <a:bodyPr/>
                    <a:lstStyle/>
                    <a:p>
                      <a:pPr algn="ctr" fontAlgn="b"/>
                      <a:r>
                        <a:rPr lang="en-GB" sz="1400" b="0" i="0" u="none" strike="noStrike" dirty="0">
                          <a:solidFill>
                            <a:schemeClr val="bg1"/>
                          </a:solidFill>
                          <a:effectLst/>
                          <a:latin typeface="Arial Narrow" panose="020B0606020202030204" pitchFamily="34" charset="0"/>
                          <a:cs typeface="Arial" panose="020B060402020202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14929"/>
                    </a:solidFill>
                  </a:tcPr>
                </a:tc>
                <a:tc>
                  <a:txBody>
                    <a:bodyPr/>
                    <a:lstStyle/>
                    <a:p>
                      <a:pPr algn="ctr" fontAlgn="b"/>
                      <a:r>
                        <a:rPr lang="en-GB" sz="1400" b="0" i="0" u="none" strike="noStrike" dirty="0">
                          <a:solidFill>
                            <a:schemeClr val="bg1"/>
                          </a:solidFill>
                          <a:effectLst/>
                          <a:latin typeface="Arial Narrow" panose="020B0606020202030204" pitchFamily="34" charset="0"/>
                          <a:cs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14929"/>
                    </a:solidFill>
                  </a:tcPr>
                </a:tc>
                <a:tc>
                  <a:txBody>
                    <a:bodyPr/>
                    <a:lstStyle/>
                    <a:p>
                      <a:pPr algn="ctr" fontAlgn="b"/>
                      <a:r>
                        <a:rPr lang="en-GB" sz="1400" b="0" i="0" u="none" strike="noStrike" dirty="0">
                          <a:solidFill>
                            <a:schemeClr val="bg1"/>
                          </a:solidFill>
                          <a:effectLst/>
                          <a:latin typeface="Arial Narrow" panose="020B0606020202030204" pitchFamily="34" charset="0"/>
                          <a:cs typeface="Arial" panose="020B0604020202020204" pitchFamily="34" charset="0"/>
                        </a:rPr>
                        <a: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14929"/>
                    </a:solidFill>
                  </a:tcPr>
                </a:tc>
                <a:extLst>
                  <a:ext uri="{0D108BD9-81ED-4DB2-BD59-A6C34878D82A}">
                    <a16:rowId xmlns:a16="http://schemas.microsoft.com/office/drawing/2014/main" val="10001"/>
                  </a:ext>
                </a:extLst>
              </a:tr>
              <a:tr h="252007">
                <a:tc>
                  <a:txBody>
                    <a:bodyPr/>
                    <a:lstStyle/>
                    <a:p>
                      <a:pPr algn="ctr" fontAlgn="b"/>
                      <a:r>
                        <a:rPr lang="en-GB" sz="1400" b="0" i="0" u="none" strike="noStrike" dirty="0">
                          <a:effectLst/>
                          <a:latin typeface="Arial Narrow" panose="020B0606020202030204" pitchFamily="34" charset="0"/>
                          <a:cs typeface="Arial" panose="020B0604020202020204" pitchFamily="34" charset="0"/>
                        </a:rPr>
                        <a: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tc>
                  <a:txBody>
                    <a:bodyPr/>
                    <a:lstStyle/>
                    <a:p>
                      <a:pPr algn="ctr" fontAlgn="b"/>
                      <a:r>
                        <a:rPr lang="en-GB" sz="1400" b="0" i="0" u="none" strike="noStrike" dirty="0">
                          <a:effectLst/>
                          <a:latin typeface="Arial Narrow" panose="020B0606020202030204" pitchFamily="34" charset="0"/>
                          <a:cs typeface="Arial" panose="020B0604020202020204" pitchFamily="34" charset="0"/>
                        </a:rPr>
                        <a:t>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tc>
                  <a:txBody>
                    <a:bodyPr/>
                    <a:lstStyle/>
                    <a:p>
                      <a:pPr algn="ctr" fontAlgn="b"/>
                      <a:r>
                        <a:rPr lang="en-GB" sz="1400" b="0" i="0" u="none" strike="noStrike" dirty="0">
                          <a:effectLst/>
                          <a:latin typeface="Arial Narrow" panose="020B0606020202030204" pitchFamily="34" charset="0"/>
                          <a:cs typeface="Arial" panose="020B0604020202020204" pitchFamily="34" charset="0"/>
                        </a:rPr>
                        <a:t>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tc>
                  <a:txBody>
                    <a:bodyPr/>
                    <a:lstStyle/>
                    <a:p>
                      <a:pPr algn="ctr" fontAlgn="b"/>
                      <a:r>
                        <a:rPr lang="en-GB" sz="1400" b="0" i="0" u="none" strike="noStrike" dirty="0">
                          <a:effectLst/>
                          <a:latin typeface="Arial Narrow" panose="020B0606020202030204" pitchFamily="34" charset="0"/>
                          <a:cs typeface="Arial" panose="020B0604020202020204" pitchFamily="34" charset="0"/>
                        </a:rPr>
                        <a:t>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tc>
                  <a:txBody>
                    <a:bodyPr/>
                    <a:lstStyle/>
                    <a:p>
                      <a:pPr algn="ctr" fontAlgn="b"/>
                      <a:r>
                        <a:rPr lang="en-GB" sz="1400" b="0" i="0" u="none" strike="noStrike" dirty="0">
                          <a:effectLst/>
                          <a:latin typeface="Arial Narrow" panose="020B0606020202030204" pitchFamily="34" charset="0"/>
                          <a:cs typeface="Arial" panose="020B0604020202020204" pitchFamily="34" charset="0"/>
                        </a:rPr>
                        <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tc>
                  <a:txBody>
                    <a:bodyPr/>
                    <a:lstStyle/>
                    <a:p>
                      <a:pPr algn="ctr" fontAlgn="b"/>
                      <a:r>
                        <a:rPr lang="en-GB" sz="1400" b="0" i="0" u="none" strike="noStrike" dirty="0">
                          <a:effectLst/>
                          <a:latin typeface="Arial Narrow" panose="020B0606020202030204" pitchFamily="34" charset="0"/>
                          <a:cs typeface="Arial" panose="020B0604020202020204" pitchFamily="34" charset="0"/>
                        </a:rPr>
                        <a:t>f=(e/d)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tc>
                  <a:txBody>
                    <a:bodyPr/>
                    <a:lstStyle/>
                    <a:p>
                      <a:pPr algn="ctr" fontAlgn="b"/>
                      <a:r>
                        <a:rPr lang="en-GB" sz="1400" b="0" i="0" u="none" strike="noStrike" dirty="0">
                          <a:effectLst/>
                          <a:latin typeface="Arial Narrow" panose="020B0606020202030204" pitchFamily="34" charset="0"/>
                          <a:cs typeface="Arial" panose="020B0604020202020204" pitchFamily="34" charset="0"/>
                        </a:rPr>
                        <a:t>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tc>
                  <a:txBody>
                    <a:bodyPr/>
                    <a:lstStyle/>
                    <a:p>
                      <a:pPr algn="ctr" fontAlgn="b"/>
                      <a:r>
                        <a:rPr lang="en-GB" sz="1400" b="0" i="0" u="none" strike="noStrike" dirty="0">
                          <a:effectLst/>
                          <a:latin typeface="Arial Narrow" panose="020B0606020202030204" pitchFamily="34" charset="0"/>
                          <a:cs typeface="Arial" panose="020B0604020202020204" pitchFamily="34" charset="0"/>
                        </a:rPr>
                        <a:t>h=(g/d)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tc>
                  <a:txBody>
                    <a:bodyPr/>
                    <a:lstStyle/>
                    <a:p>
                      <a:pPr algn="ctr" fontAlgn="b"/>
                      <a:r>
                        <a:rPr lang="en-GB" sz="1400" b="0" i="0" u="none" strike="noStrike" dirty="0" err="1">
                          <a:effectLst/>
                          <a:latin typeface="Arial Narrow" panose="020B0606020202030204" pitchFamily="34" charset="0"/>
                          <a:cs typeface="Arial" panose="020B0604020202020204" pitchFamily="34" charset="0"/>
                        </a:rPr>
                        <a:t>i</a:t>
                      </a:r>
                      <a:r>
                        <a:rPr lang="en-GB" sz="1400" b="0" i="0" u="none" strike="noStrike" dirty="0">
                          <a:effectLst/>
                          <a:latin typeface="Arial Narrow" panose="020B0606020202030204" pitchFamily="34" charset="0"/>
                          <a:cs typeface="Arial" panose="020B0604020202020204" pitchFamily="34" charset="0"/>
                        </a:rPr>
                        <a:t>=(e-g)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tc>
                  <a:txBody>
                    <a:bodyPr/>
                    <a:lstStyle/>
                    <a:p>
                      <a:pPr algn="ctr" fontAlgn="b"/>
                      <a:r>
                        <a:rPr lang="en-GB" sz="1400" b="0" i="0" u="none" strike="noStrike" dirty="0">
                          <a:effectLst/>
                          <a:latin typeface="Arial Narrow" panose="020B0606020202030204" pitchFamily="34" charset="0"/>
                          <a:cs typeface="Arial" panose="020B0604020202020204" pitchFamily="34" charset="0"/>
                        </a:rPr>
                        <a:t>j=(</a:t>
                      </a:r>
                      <a:r>
                        <a:rPr lang="en-GB" sz="1400" b="0" i="0" u="none" strike="noStrike" dirty="0" err="1">
                          <a:effectLst/>
                          <a:latin typeface="Arial Narrow" panose="020B0606020202030204" pitchFamily="34" charset="0"/>
                          <a:cs typeface="Arial" panose="020B0604020202020204" pitchFamily="34" charset="0"/>
                        </a:rPr>
                        <a:t>i</a:t>
                      </a:r>
                      <a:r>
                        <a:rPr lang="en-GB" sz="1400" b="0" i="0" u="none" strike="noStrike" dirty="0">
                          <a:effectLst/>
                          <a:latin typeface="Arial Narrow" panose="020B0606020202030204" pitchFamily="34" charset="0"/>
                          <a:cs typeface="Arial" panose="020B0604020202020204" pitchFamily="34" charset="0"/>
                        </a:rPr>
                        <a:t>/e)</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val="10002"/>
                  </a:ext>
                </a:extLst>
              </a:tr>
              <a:tr h="325630">
                <a:tc>
                  <a:txBody>
                    <a:bodyPr/>
                    <a:lstStyle/>
                    <a:p>
                      <a:pPr algn="l" fontAlgn="b"/>
                      <a:r>
                        <a:rPr lang="en-GB" sz="1400" b="0" i="0" u="none" strike="noStrike" dirty="0">
                          <a:effectLst/>
                          <a:latin typeface="Arial Narrow" panose="020B0606020202030204" pitchFamily="34" charset="0"/>
                          <a:cs typeface="Arial" panose="020B0604020202020204" pitchFamily="34" charset="0"/>
                        </a:rPr>
                        <a:t>Administration</a:t>
                      </a:r>
                    </a:p>
                  </a:txBody>
                  <a:tcPr marL="360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5 514 148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5 514 148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1 228 153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ZA" sz="1400" b="0" i="0" u="none" strike="noStrike">
                          <a:effectLst/>
                          <a:latin typeface="Arial Narrow" panose="020B0606020202030204" pitchFamily="34" charset="0"/>
                        </a:rPr>
                        <a:t>22,3%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915 581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ZA" sz="1400" b="0" i="0" u="none" strike="noStrike">
                          <a:effectLst/>
                          <a:latin typeface="Arial Narrow" panose="020B0606020202030204" pitchFamily="34" charset="0"/>
                        </a:rPr>
                        <a:t>16,6%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312 572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ZA" sz="1400" b="0" i="0" u="none" strike="noStrike">
                          <a:effectLst/>
                          <a:latin typeface="Arial Narrow" panose="020B0606020202030204" pitchFamily="34" charset="0"/>
                        </a:rPr>
                        <a:t>25,5%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5630">
                <a:tc>
                  <a:txBody>
                    <a:bodyPr/>
                    <a:lstStyle/>
                    <a:p>
                      <a:pPr algn="l" fontAlgn="b"/>
                      <a:r>
                        <a:rPr lang="en-GB" sz="1400" b="0" i="0" u="none" strike="noStrike" dirty="0">
                          <a:effectLst/>
                          <a:latin typeface="Arial Narrow" panose="020B0606020202030204" pitchFamily="34" charset="0"/>
                          <a:cs typeface="Arial" panose="020B0604020202020204" pitchFamily="34" charset="0"/>
                        </a:rPr>
                        <a:t>Force Employment</a:t>
                      </a:r>
                    </a:p>
                  </a:txBody>
                  <a:tcPr marL="360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3 596 521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3 596 521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791 860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ZA" sz="1400" b="0" i="0" u="none" strike="noStrike">
                          <a:effectLst/>
                          <a:latin typeface="Arial Narrow" panose="020B0606020202030204" pitchFamily="34" charset="0"/>
                        </a:rPr>
                        <a:t>22,0%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714 481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ZA" sz="1400" b="0" i="0" u="none" strike="noStrike">
                          <a:effectLst/>
                          <a:latin typeface="Arial Narrow" panose="020B0606020202030204" pitchFamily="34" charset="0"/>
                        </a:rPr>
                        <a:t>19,9%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77 379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ZA" sz="1400" b="0" i="0" u="none" strike="noStrike">
                          <a:effectLst/>
                          <a:latin typeface="Arial Narrow" panose="020B0606020202030204" pitchFamily="34" charset="0"/>
                        </a:rPr>
                        <a:t>9,8%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5630">
                <a:tc>
                  <a:txBody>
                    <a:bodyPr/>
                    <a:lstStyle/>
                    <a:p>
                      <a:pPr algn="l" fontAlgn="b"/>
                      <a:r>
                        <a:rPr lang="en-GB" sz="1400" b="0" i="0" u="none" strike="noStrike" dirty="0">
                          <a:effectLst/>
                          <a:latin typeface="Arial Narrow" panose="020B0606020202030204" pitchFamily="34" charset="0"/>
                          <a:cs typeface="Arial" panose="020B0604020202020204" pitchFamily="34" charset="0"/>
                        </a:rPr>
                        <a:t>Landward Defence</a:t>
                      </a:r>
                    </a:p>
                  </a:txBody>
                  <a:tcPr marL="360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14 523 440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14 523 440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3 811 556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ZA" sz="1400" b="0" i="0" u="none" strike="noStrike">
                          <a:effectLst/>
                          <a:latin typeface="Arial Narrow" panose="020B0606020202030204" pitchFamily="34" charset="0"/>
                        </a:rPr>
                        <a:t>26,2%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3 789 373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ZA" sz="1400" b="0" i="0" u="none" strike="noStrike">
                          <a:effectLst/>
                          <a:latin typeface="Arial Narrow" panose="020B0606020202030204" pitchFamily="34" charset="0"/>
                        </a:rPr>
                        <a:t>26,1%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22 183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ZA" sz="1400" b="0" i="0" u="none" strike="noStrike">
                          <a:effectLst/>
                          <a:latin typeface="Arial Narrow" panose="020B0606020202030204" pitchFamily="34" charset="0"/>
                        </a:rPr>
                        <a:t>0,6%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25630">
                <a:tc>
                  <a:txBody>
                    <a:bodyPr/>
                    <a:lstStyle/>
                    <a:p>
                      <a:pPr algn="l" fontAlgn="b"/>
                      <a:r>
                        <a:rPr lang="en-GB" sz="1400" b="0" i="0" u="none" strike="noStrike" dirty="0">
                          <a:effectLst/>
                          <a:latin typeface="Arial Narrow" panose="020B0606020202030204" pitchFamily="34" charset="0"/>
                          <a:cs typeface="Arial" panose="020B0604020202020204" pitchFamily="34" charset="0"/>
                        </a:rPr>
                        <a:t>Air Defence</a:t>
                      </a:r>
                    </a:p>
                  </a:txBody>
                  <a:tcPr marL="360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5 969 203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5 969 203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1 420 551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ZA" sz="1400" b="0" i="0" u="none" strike="noStrike">
                          <a:effectLst/>
                          <a:latin typeface="Arial Narrow" panose="020B0606020202030204" pitchFamily="34" charset="0"/>
                        </a:rPr>
                        <a:t>23,8%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1 201 353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ZA" sz="1400" b="0" i="0" u="none" strike="noStrike">
                          <a:effectLst/>
                          <a:latin typeface="Arial Narrow" panose="020B0606020202030204" pitchFamily="34" charset="0"/>
                        </a:rPr>
                        <a:t>20,1%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219 198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ZA" sz="1400" b="0" i="0" u="none" strike="noStrike" dirty="0">
                          <a:effectLst/>
                          <a:latin typeface="Arial Narrow" panose="020B0606020202030204" pitchFamily="34" charset="0"/>
                        </a:rPr>
                        <a:t>15,4%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25630">
                <a:tc>
                  <a:txBody>
                    <a:bodyPr/>
                    <a:lstStyle/>
                    <a:p>
                      <a:pPr algn="l" fontAlgn="b"/>
                      <a:r>
                        <a:rPr lang="en-GB" sz="1400" b="0" i="0" u="none" strike="noStrike" dirty="0">
                          <a:effectLst/>
                          <a:latin typeface="Arial Narrow" panose="020B0606020202030204" pitchFamily="34" charset="0"/>
                          <a:cs typeface="Arial" panose="020B0604020202020204" pitchFamily="34" charset="0"/>
                        </a:rPr>
                        <a:t>Maritime Defence</a:t>
                      </a:r>
                    </a:p>
                  </a:txBody>
                  <a:tcPr marL="360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4 278 120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4 278 120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1 045 867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ZA" sz="1400" b="0" i="0" u="none" strike="noStrike">
                          <a:effectLst/>
                          <a:latin typeface="Arial Narrow" panose="020B0606020202030204" pitchFamily="34" charset="0"/>
                        </a:rPr>
                        <a:t>24,4%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916 089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ZA" sz="1400" b="0" i="0" u="none" strike="noStrike">
                          <a:effectLst/>
                          <a:latin typeface="Arial Narrow" panose="020B0606020202030204" pitchFamily="34" charset="0"/>
                        </a:rPr>
                        <a:t>21,4%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129 778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ZA" sz="1400" b="0" i="0" u="none" strike="noStrike" dirty="0">
                          <a:effectLst/>
                          <a:latin typeface="Arial Narrow" panose="020B0606020202030204" pitchFamily="34" charset="0"/>
                        </a:rPr>
                        <a:t>12,4%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93245">
                <a:tc>
                  <a:txBody>
                    <a:bodyPr/>
                    <a:lstStyle/>
                    <a:p>
                      <a:pPr algn="l" fontAlgn="b"/>
                      <a:r>
                        <a:rPr lang="en-GB" sz="1400" b="0" i="0" u="none" strike="noStrike" dirty="0">
                          <a:effectLst/>
                          <a:latin typeface="Arial Narrow" panose="020B0606020202030204" pitchFamily="34" charset="0"/>
                          <a:cs typeface="Arial" panose="020B0604020202020204" pitchFamily="34" charset="0"/>
                        </a:rPr>
                        <a:t>Military Health Support</a:t>
                      </a:r>
                    </a:p>
                  </a:txBody>
                  <a:tcPr marL="360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5 306 124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5 306 124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1 300 218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ZA" sz="1400" b="0" i="0" u="none" strike="noStrike">
                          <a:effectLst/>
                          <a:latin typeface="Arial Narrow" panose="020B0606020202030204" pitchFamily="34" charset="0"/>
                        </a:rPr>
                        <a:t>24,5%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1 276 852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ZA" sz="1400" b="0" i="0" u="none" strike="noStrike">
                          <a:effectLst/>
                          <a:latin typeface="Arial Narrow" panose="020B0606020202030204" pitchFamily="34" charset="0"/>
                        </a:rPr>
                        <a:t>24,1%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23 366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ZA" sz="1400" b="0" i="0" u="none" strike="noStrike">
                          <a:effectLst/>
                          <a:latin typeface="Arial Narrow" panose="020B0606020202030204" pitchFamily="34" charset="0"/>
                        </a:rPr>
                        <a:t>1,8%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25630">
                <a:tc>
                  <a:txBody>
                    <a:bodyPr/>
                    <a:lstStyle/>
                    <a:p>
                      <a:pPr algn="l" fontAlgn="b"/>
                      <a:r>
                        <a:rPr lang="en-GB" sz="1400" b="0" i="0" u="none" strike="noStrike" dirty="0">
                          <a:effectLst/>
                          <a:latin typeface="Arial Narrow" panose="020B0606020202030204" pitchFamily="34" charset="0"/>
                          <a:cs typeface="Arial" panose="020B0604020202020204" pitchFamily="34" charset="0"/>
                        </a:rPr>
                        <a:t>Defence Intelligence</a:t>
                      </a:r>
                    </a:p>
                  </a:txBody>
                  <a:tcPr marL="360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758 045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758 045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192 948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ZA" sz="1400" b="0" i="0" u="none" strike="noStrike">
                          <a:effectLst/>
                          <a:latin typeface="Arial Narrow" panose="020B0606020202030204" pitchFamily="34" charset="0"/>
                        </a:rPr>
                        <a:t>25,5%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181 165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ZA" sz="1400" b="0" i="0" u="none" strike="noStrike">
                          <a:effectLst/>
                          <a:latin typeface="Arial Narrow" panose="020B0606020202030204" pitchFamily="34" charset="0"/>
                        </a:rPr>
                        <a:t>23,9%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11 783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ZA" sz="1400" b="0" i="0" u="none" strike="noStrike" dirty="0">
                          <a:effectLst/>
                          <a:latin typeface="Arial Narrow" panose="020B0606020202030204" pitchFamily="34" charset="0"/>
                        </a:rPr>
                        <a:t>6,1%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25630">
                <a:tc>
                  <a:txBody>
                    <a:bodyPr/>
                    <a:lstStyle/>
                    <a:p>
                      <a:pPr algn="l" fontAlgn="b"/>
                      <a:r>
                        <a:rPr lang="en-GB" sz="1400" b="0" i="0" u="none" strike="noStrike" dirty="0">
                          <a:effectLst/>
                          <a:latin typeface="Arial Narrow" panose="020B0606020202030204" pitchFamily="34" charset="0"/>
                          <a:cs typeface="Arial" panose="020B0604020202020204" pitchFamily="34" charset="0"/>
                        </a:rPr>
                        <a:t>General Support</a:t>
                      </a:r>
                    </a:p>
                  </a:txBody>
                  <a:tcPr marL="360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6 323 079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6 323 079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1 323 473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ZA" sz="1400" b="0" i="0" u="none" strike="noStrike">
                          <a:effectLst/>
                          <a:latin typeface="Arial Narrow" panose="020B0606020202030204" pitchFamily="34" charset="0"/>
                        </a:rPr>
                        <a:t>20,9%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1 344 147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ZA" sz="1400" b="0" i="0" u="none" strike="noStrike">
                          <a:effectLst/>
                          <a:latin typeface="Arial Narrow" panose="020B0606020202030204" pitchFamily="34" charset="0"/>
                        </a:rPr>
                        <a:t>21,3%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-20 674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ZA" sz="1400" b="0" i="0" u="none" strike="noStrike">
                          <a:effectLst/>
                          <a:latin typeface="Arial Narrow" panose="020B0606020202030204" pitchFamily="34" charset="0"/>
                        </a:rPr>
                        <a:t>-1,6%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50784">
                <a:tc>
                  <a:txBody>
                    <a:bodyPr/>
                    <a:lstStyle/>
                    <a:p>
                      <a:pPr algn="l" fontAlgn="b"/>
                      <a:r>
                        <a:rPr lang="en-GB" sz="1400" b="1" i="0" u="none" strike="noStrike" dirty="0">
                          <a:effectLst/>
                          <a:latin typeface="Arial Narrow" panose="020B0606020202030204" pitchFamily="34" charset="0"/>
                          <a:cs typeface="Arial" panose="020B0604020202020204" pitchFamily="34" charset="0"/>
                        </a:rPr>
                        <a:t>Total</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400" b="1" i="0" u="none" strike="noStrike">
                          <a:effectLst/>
                          <a:latin typeface="Arial Narrow" panose="020B0606020202030204" pitchFamily="34" charset="0"/>
                        </a:rPr>
                        <a:t>46 268 680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400" b="1" i="0" u="none" strike="noStrike">
                          <a:effectLst/>
                          <a:latin typeface="Arial Narrow" panose="020B0606020202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400" b="1" i="0" u="none" strike="noStrike">
                          <a:effectLst/>
                          <a:latin typeface="Arial Narrow" panose="020B0606020202030204" pitchFamily="34" charset="0"/>
                        </a:rPr>
                        <a:t>46 268 680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400" b="1" i="0" u="none" strike="noStrike">
                          <a:effectLst/>
                          <a:latin typeface="Arial Narrow" panose="020B0606020202030204" pitchFamily="34" charset="0"/>
                        </a:rPr>
                        <a:t>11 114 626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400" b="1" i="0" u="none" strike="noStrike">
                          <a:effectLst/>
                          <a:latin typeface="Arial Narrow" panose="020B0606020202030204" pitchFamily="34" charset="0"/>
                        </a:rPr>
                        <a:t>24,0%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400" b="1" i="0" u="none" strike="noStrike">
                          <a:effectLst/>
                          <a:latin typeface="Arial Narrow" panose="020B0606020202030204" pitchFamily="34" charset="0"/>
                        </a:rPr>
                        <a:t>10 339 041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400" b="1" i="0" u="none" strike="noStrike">
                          <a:effectLst/>
                          <a:latin typeface="Arial Narrow" panose="020B0606020202030204" pitchFamily="34" charset="0"/>
                        </a:rPr>
                        <a:t>22,3%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400" b="1" i="0" u="none" strike="noStrike">
                          <a:effectLst/>
                          <a:latin typeface="Arial Narrow" panose="020B0606020202030204" pitchFamily="34" charset="0"/>
                        </a:rPr>
                        <a:t>775 585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400" b="1" i="0" u="none" strike="noStrike" dirty="0">
                          <a:effectLst/>
                          <a:latin typeface="Arial Narrow" panose="020B0606020202030204" pitchFamily="34" charset="0"/>
                        </a:rPr>
                        <a:t>7,0%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val="10011"/>
                  </a:ext>
                </a:extLst>
              </a:tr>
            </a:tbl>
          </a:graphicData>
        </a:graphic>
      </p:graphicFrame>
      <p:sp>
        <p:nvSpPr>
          <p:cNvPr id="9" name="Rectangle 8"/>
          <p:cNvSpPr/>
          <p:nvPr/>
        </p:nvSpPr>
        <p:spPr>
          <a:xfrm>
            <a:off x="4057170" y="1080887"/>
            <a:ext cx="828603" cy="4256951"/>
          </a:xfrm>
          <a:prstGeom prst="rect">
            <a:avLst/>
          </a:prstGeom>
          <a:noFill/>
          <a:ln w="28575">
            <a:solidFill>
              <a:srgbClr val="00B0F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effectLst>
                <a:outerShdw blurRad="38100" dist="38100" dir="2700000" algn="tl">
                  <a:srgbClr val="000000">
                    <a:alpha val="43137"/>
                  </a:srgbClr>
                </a:outerShdw>
              </a:effectLst>
            </a:endParaRPr>
          </a:p>
        </p:txBody>
      </p:sp>
      <p:sp>
        <p:nvSpPr>
          <p:cNvPr id="10" name="Rectangle 9"/>
          <p:cNvSpPr/>
          <p:nvPr/>
        </p:nvSpPr>
        <p:spPr>
          <a:xfrm>
            <a:off x="5692589" y="1080887"/>
            <a:ext cx="878554" cy="4256952"/>
          </a:xfrm>
          <a:prstGeom prst="rect">
            <a:avLst/>
          </a:prstGeom>
          <a:noFill/>
          <a:ln w="28575">
            <a:solidFill>
              <a:srgbClr val="92D05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effectLst>
                <a:outerShdw blurRad="38100" dist="38100" dir="2700000" algn="tl">
                  <a:srgbClr val="000000">
                    <a:alpha val="43137"/>
                  </a:srgbClr>
                </a:outerShdw>
              </a:effectLst>
            </a:endParaRPr>
          </a:p>
        </p:txBody>
      </p:sp>
      <p:sp>
        <p:nvSpPr>
          <p:cNvPr id="11" name="Curved Up Arrow 10"/>
          <p:cNvSpPr/>
          <p:nvPr/>
        </p:nvSpPr>
        <p:spPr>
          <a:xfrm>
            <a:off x="4500289" y="5504329"/>
            <a:ext cx="1645020" cy="304800"/>
          </a:xfrm>
          <a:prstGeom prst="curvedUpArrow">
            <a:avLst/>
          </a:prstGeom>
          <a:solidFill>
            <a:schemeClr val="accent5">
              <a:lumMod val="20000"/>
              <a:lumOff val="80000"/>
            </a:schemeClr>
          </a:solidFill>
          <a:ln w="28575">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00B0F0"/>
              </a:solidFill>
            </a:endParaRPr>
          </a:p>
        </p:txBody>
      </p:sp>
      <p:sp>
        <p:nvSpPr>
          <p:cNvPr id="12" name="Rounded Rectangle 11"/>
          <p:cNvSpPr/>
          <p:nvPr/>
        </p:nvSpPr>
        <p:spPr>
          <a:xfrm>
            <a:off x="8570561" y="5000933"/>
            <a:ext cx="438615" cy="227436"/>
          </a:xfrm>
          <a:prstGeom prst="roundRect">
            <a:avLst/>
          </a:prstGeom>
          <a:noFill/>
          <a:ln w="28575">
            <a:solidFill>
              <a:srgbClr val="FF66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ectangle 12"/>
          <p:cNvSpPr/>
          <p:nvPr/>
        </p:nvSpPr>
        <p:spPr>
          <a:xfrm>
            <a:off x="7468882" y="1080887"/>
            <a:ext cx="753034" cy="4256951"/>
          </a:xfrm>
          <a:prstGeom prst="rect">
            <a:avLst/>
          </a:prstGeom>
          <a:noFill/>
          <a:ln w="28575">
            <a:solidFill>
              <a:srgbClr val="FF66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effectLst>
                <a:outerShdw blurRad="38100" dist="38100" dir="2700000" algn="tl">
                  <a:srgbClr val="000000">
                    <a:alpha val="43137"/>
                  </a:srgbClr>
                </a:outerShdw>
              </a:effectLst>
            </a:endParaRPr>
          </a:p>
        </p:txBody>
      </p:sp>
      <p:sp>
        <p:nvSpPr>
          <p:cNvPr id="14" name="Curved Up Arrow 13"/>
          <p:cNvSpPr/>
          <p:nvPr/>
        </p:nvSpPr>
        <p:spPr>
          <a:xfrm>
            <a:off x="6409766" y="5486399"/>
            <a:ext cx="1550894" cy="304800"/>
          </a:xfrm>
          <a:prstGeom prst="curvedUpArrow">
            <a:avLst/>
          </a:prstGeom>
          <a:solidFill>
            <a:schemeClr val="accent6">
              <a:lumMod val="20000"/>
              <a:lumOff val="80000"/>
            </a:schemeClr>
          </a:solidFill>
          <a:ln w="28575">
            <a:solidFill>
              <a:srgbClr val="92D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Tree>
    <p:extLst>
      <p:ext uri="{BB962C8B-B14F-4D97-AF65-F5344CB8AC3E}">
        <p14:creationId xmlns:p14="http://schemas.microsoft.com/office/powerpoint/2010/main" val="23425920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8" y="4245"/>
            <a:ext cx="9144539" cy="6857596"/>
          </a:xfrm>
          <a:prstGeom prst="rect">
            <a:avLst/>
          </a:prstGeom>
        </p:spPr>
      </p:pic>
      <p:sp>
        <p:nvSpPr>
          <p:cNvPr id="4" name="Rectangle 2"/>
          <p:cNvSpPr txBox="1">
            <a:spLocks/>
          </p:cNvSpPr>
          <p:nvPr/>
        </p:nvSpPr>
        <p:spPr bwMode="auto">
          <a:xfrm>
            <a:off x="1" y="0"/>
            <a:ext cx="9143999" cy="854439"/>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600" b="1" dirty="0">
                <a:solidFill>
                  <a:prstClr val="white"/>
                </a:solidFill>
                <a:latin typeface="Arial" panose="020B0604020202020204" pitchFamily="34" charset="0"/>
              </a:rPr>
              <a:t>Summary of State of Expenditure per</a:t>
            </a:r>
          </a:p>
          <a:p>
            <a:pPr algn="ctr" defTabSz="914400" fontAlgn="base">
              <a:spcBef>
                <a:spcPct val="0"/>
              </a:spcBef>
              <a:spcAft>
                <a:spcPct val="0"/>
              </a:spcAft>
            </a:pPr>
            <a:r>
              <a:rPr lang="en-ZA" altLang="en-US" sz="2600" b="1" dirty="0">
                <a:solidFill>
                  <a:prstClr val="white"/>
                </a:solidFill>
                <a:latin typeface="Arial" panose="020B0604020202020204" pitchFamily="34" charset="0"/>
              </a:rPr>
              <a:t>Economic Classification: 30 June 2021</a:t>
            </a: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36</a:t>
            </a:fld>
            <a:endParaRPr lang="en-US" altLang="en-US" sz="2400" dirty="0">
              <a:solidFill>
                <a:srgbClr val="014929"/>
              </a:solidFill>
              <a:latin typeface="Arial" panose="020B0604020202020204" pitchFamily="34" charset="0"/>
            </a:endParaRPr>
          </a:p>
        </p:txBody>
      </p:sp>
      <p:graphicFrame>
        <p:nvGraphicFramePr>
          <p:cNvPr id="8" name="Table 7"/>
          <p:cNvGraphicFramePr>
            <a:graphicFrameLocks noGrp="1"/>
          </p:cNvGraphicFramePr>
          <p:nvPr/>
        </p:nvGraphicFramePr>
        <p:xfrm>
          <a:off x="112380" y="1056249"/>
          <a:ext cx="8919237" cy="4030581"/>
        </p:xfrm>
        <a:graphic>
          <a:graphicData uri="http://schemas.openxmlformats.org/drawingml/2006/table">
            <a:tbl>
              <a:tblPr/>
              <a:tblGrid>
                <a:gridCol w="1401375">
                  <a:extLst>
                    <a:ext uri="{9D8B030D-6E8A-4147-A177-3AD203B41FA5}">
                      <a16:colId xmlns:a16="http://schemas.microsoft.com/office/drawing/2014/main" val="20000"/>
                    </a:ext>
                  </a:extLst>
                </a:gridCol>
                <a:gridCol w="835318">
                  <a:extLst>
                    <a:ext uri="{9D8B030D-6E8A-4147-A177-3AD203B41FA5}">
                      <a16:colId xmlns:a16="http://schemas.microsoft.com/office/drawing/2014/main" val="20001"/>
                    </a:ext>
                  </a:extLst>
                </a:gridCol>
                <a:gridCol w="835318">
                  <a:extLst>
                    <a:ext uri="{9D8B030D-6E8A-4147-A177-3AD203B41FA5}">
                      <a16:colId xmlns:a16="http://schemas.microsoft.com/office/drawing/2014/main" val="20002"/>
                    </a:ext>
                  </a:extLst>
                </a:gridCol>
                <a:gridCol w="835318">
                  <a:extLst>
                    <a:ext uri="{9D8B030D-6E8A-4147-A177-3AD203B41FA5}">
                      <a16:colId xmlns:a16="http://schemas.microsoft.com/office/drawing/2014/main" val="20003"/>
                    </a:ext>
                  </a:extLst>
                </a:gridCol>
                <a:gridCol w="835318">
                  <a:extLst>
                    <a:ext uri="{9D8B030D-6E8A-4147-A177-3AD203B41FA5}">
                      <a16:colId xmlns:a16="http://schemas.microsoft.com/office/drawing/2014/main" val="20004"/>
                    </a:ext>
                  </a:extLst>
                </a:gridCol>
                <a:gridCol w="835318">
                  <a:extLst>
                    <a:ext uri="{9D8B030D-6E8A-4147-A177-3AD203B41FA5}">
                      <a16:colId xmlns:a16="http://schemas.microsoft.com/office/drawing/2014/main" val="20005"/>
                    </a:ext>
                  </a:extLst>
                </a:gridCol>
                <a:gridCol w="835318">
                  <a:extLst>
                    <a:ext uri="{9D8B030D-6E8A-4147-A177-3AD203B41FA5}">
                      <a16:colId xmlns:a16="http://schemas.microsoft.com/office/drawing/2014/main" val="20006"/>
                    </a:ext>
                  </a:extLst>
                </a:gridCol>
                <a:gridCol w="835318">
                  <a:extLst>
                    <a:ext uri="{9D8B030D-6E8A-4147-A177-3AD203B41FA5}">
                      <a16:colId xmlns:a16="http://schemas.microsoft.com/office/drawing/2014/main" val="20007"/>
                    </a:ext>
                  </a:extLst>
                </a:gridCol>
                <a:gridCol w="835318">
                  <a:extLst>
                    <a:ext uri="{9D8B030D-6E8A-4147-A177-3AD203B41FA5}">
                      <a16:colId xmlns:a16="http://schemas.microsoft.com/office/drawing/2014/main" val="20008"/>
                    </a:ext>
                  </a:extLst>
                </a:gridCol>
                <a:gridCol w="835318">
                  <a:extLst>
                    <a:ext uri="{9D8B030D-6E8A-4147-A177-3AD203B41FA5}">
                      <a16:colId xmlns:a16="http://schemas.microsoft.com/office/drawing/2014/main" val="20009"/>
                    </a:ext>
                  </a:extLst>
                </a:gridCol>
              </a:tblGrid>
              <a:tr h="497458">
                <a:tc rowSpan="2">
                  <a:txBody>
                    <a:bodyPr/>
                    <a:lstStyle/>
                    <a:p>
                      <a:pPr algn="ctr" fontAlgn="ctr"/>
                      <a:r>
                        <a:rPr lang="en-GB" sz="1400" b="1" i="0" u="none" strike="noStrike" dirty="0">
                          <a:solidFill>
                            <a:schemeClr val="bg1"/>
                          </a:solidFill>
                          <a:effectLst/>
                          <a:latin typeface="Arial Narrow" panose="020B0606020202030204" pitchFamily="34" charset="0"/>
                        </a:rPr>
                        <a:t>Economic Classification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14929"/>
                    </a:solidFill>
                  </a:tcPr>
                </a:tc>
                <a:tc>
                  <a:txBody>
                    <a:bodyPr/>
                    <a:lstStyle/>
                    <a:p>
                      <a:pPr algn="ctr" fontAlgn="b"/>
                      <a:r>
                        <a:rPr lang="en-GB" sz="1400" b="1" i="0" u="none" strike="noStrike" dirty="0">
                          <a:solidFill>
                            <a:schemeClr val="bg1"/>
                          </a:solidFill>
                          <a:effectLst/>
                          <a:latin typeface="Arial Narrow" panose="020B0606020202030204" pitchFamily="34" charset="0"/>
                          <a:cs typeface="Arial" panose="020B0604020202020204" pitchFamily="34" charset="0"/>
                        </a:rPr>
                        <a:t>2021/22</a:t>
                      </a:r>
                      <a:br>
                        <a:rPr lang="en-GB" sz="1400" b="1" i="0" u="none" strike="noStrike" dirty="0">
                          <a:solidFill>
                            <a:schemeClr val="bg1"/>
                          </a:solidFill>
                          <a:effectLst/>
                          <a:latin typeface="Arial Narrow" panose="020B0606020202030204" pitchFamily="34" charset="0"/>
                          <a:cs typeface="Arial" panose="020B0604020202020204" pitchFamily="34" charset="0"/>
                        </a:rPr>
                      </a:br>
                      <a:r>
                        <a:rPr lang="en-GB" sz="1400" b="1" i="0" u="none" strike="noStrike" dirty="0">
                          <a:solidFill>
                            <a:schemeClr val="bg1"/>
                          </a:solidFill>
                          <a:effectLst/>
                          <a:latin typeface="Arial Narrow" panose="020B0606020202030204" pitchFamily="34" charset="0"/>
                          <a:cs typeface="Arial" panose="020B0604020202020204" pitchFamily="34" charset="0"/>
                        </a:rPr>
                        <a:t>ENE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14929"/>
                    </a:solidFill>
                  </a:tcPr>
                </a:tc>
                <a:tc>
                  <a:txBody>
                    <a:bodyPr/>
                    <a:lstStyle/>
                    <a:p>
                      <a:pPr algn="ctr" fontAlgn="b"/>
                      <a:r>
                        <a:rPr lang="en-GB" sz="1400" b="1" i="0" u="none" strike="noStrike" dirty="0">
                          <a:solidFill>
                            <a:schemeClr val="bg1"/>
                          </a:solidFill>
                          <a:effectLst/>
                          <a:latin typeface="Arial Narrow" panose="020B0606020202030204" pitchFamily="34" charset="0"/>
                          <a:cs typeface="Arial" panose="020B0604020202020204" pitchFamily="34" charset="0"/>
                        </a:rPr>
                        <a:t>Adjust-</a:t>
                      </a:r>
                      <a:r>
                        <a:rPr lang="en-GB" sz="1400" b="1" i="0" u="none" strike="noStrike" dirty="0" err="1">
                          <a:solidFill>
                            <a:schemeClr val="bg1"/>
                          </a:solidFill>
                          <a:effectLst/>
                          <a:latin typeface="Arial Narrow" panose="020B0606020202030204" pitchFamily="34" charset="0"/>
                          <a:cs typeface="Arial" panose="020B0604020202020204" pitchFamily="34" charset="0"/>
                        </a:rPr>
                        <a:t>ments</a:t>
                      </a:r>
                      <a:endParaRPr lang="en-GB" sz="1400" b="1" i="0" u="none" strike="noStrike" dirty="0">
                        <a:solidFill>
                          <a:schemeClr val="bg1"/>
                        </a:solidFill>
                        <a:effectLst/>
                        <a:latin typeface="Arial Narrow" panose="020B060602020203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14929"/>
                    </a:solidFill>
                  </a:tcPr>
                </a:tc>
                <a:tc>
                  <a:txBody>
                    <a:bodyPr/>
                    <a:lstStyle/>
                    <a:p>
                      <a:pPr algn="ctr" fontAlgn="b"/>
                      <a:r>
                        <a:rPr lang="en-GB" sz="1400" b="1" i="0" u="none" strike="noStrike" dirty="0">
                          <a:solidFill>
                            <a:schemeClr val="bg1"/>
                          </a:solidFill>
                          <a:effectLst/>
                          <a:latin typeface="Arial Narrow" panose="020B0606020202030204" pitchFamily="34" charset="0"/>
                          <a:cs typeface="Arial" panose="020B0604020202020204" pitchFamily="34" charset="0"/>
                        </a:rPr>
                        <a:t>Available </a:t>
                      </a:r>
                      <a:br>
                        <a:rPr lang="en-GB" sz="1400" b="1" i="0" u="none" strike="noStrike" dirty="0">
                          <a:solidFill>
                            <a:schemeClr val="bg1"/>
                          </a:solidFill>
                          <a:effectLst/>
                          <a:latin typeface="Arial Narrow" panose="020B0606020202030204" pitchFamily="34" charset="0"/>
                          <a:cs typeface="Arial" panose="020B0604020202020204" pitchFamily="34" charset="0"/>
                        </a:rPr>
                      </a:br>
                      <a:r>
                        <a:rPr lang="en-GB" sz="1400" b="1" i="0" u="none" strike="noStrike" dirty="0">
                          <a:solidFill>
                            <a:schemeClr val="bg1"/>
                          </a:solidFill>
                          <a:effectLst/>
                          <a:latin typeface="Arial Narrow" panose="020B0606020202030204" pitchFamily="34" charset="0"/>
                          <a:cs typeface="Arial" panose="020B0604020202020204" pitchFamily="34" charset="0"/>
                        </a:rPr>
                        <a:t> Funds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14929"/>
                    </a:solidFill>
                  </a:tcPr>
                </a:tc>
                <a:tc>
                  <a:txBody>
                    <a:bodyPr/>
                    <a:lstStyle/>
                    <a:p>
                      <a:pPr algn="ctr" fontAlgn="b"/>
                      <a:r>
                        <a:rPr lang="en-GB" sz="1400" b="1" i="0" u="none" strike="noStrike" dirty="0">
                          <a:solidFill>
                            <a:schemeClr val="bg1"/>
                          </a:solidFill>
                          <a:effectLst/>
                          <a:latin typeface="Arial Narrow" panose="020B0606020202030204" pitchFamily="34" charset="0"/>
                          <a:cs typeface="Arial" panose="020B0604020202020204" pitchFamily="34" charset="0"/>
                        </a:rPr>
                        <a:t>Approved</a:t>
                      </a:r>
                      <a:br>
                        <a:rPr lang="en-GB" sz="1400" b="1" i="0" u="none" strike="noStrike" dirty="0">
                          <a:solidFill>
                            <a:schemeClr val="bg1"/>
                          </a:solidFill>
                          <a:effectLst/>
                          <a:latin typeface="Arial Narrow" panose="020B0606020202030204" pitchFamily="34" charset="0"/>
                          <a:cs typeface="Arial" panose="020B0604020202020204" pitchFamily="34" charset="0"/>
                        </a:rPr>
                      </a:br>
                      <a:r>
                        <a:rPr lang="en-GB" sz="1400" b="1" i="0" u="none" strike="noStrike" dirty="0">
                          <a:solidFill>
                            <a:schemeClr val="bg1"/>
                          </a:solidFill>
                          <a:effectLst/>
                          <a:latin typeface="Arial Narrow" panose="020B0606020202030204" pitchFamily="34" charset="0"/>
                          <a:cs typeface="Arial" panose="020B0604020202020204" pitchFamily="34" charset="0"/>
                        </a:rPr>
                        <a:t> Drawing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14929"/>
                    </a:solidFill>
                  </a:tcPr>
                </a:tc>
                <a:tc>
                  <a:txBody>
                    <a:bodyPr/>
                    <a:lstStyle/>
                    <a:p>
                      <a:pPr algn="ctr" fontAlgn="b"/>
                      <a:r>
                        <a:rPr lang="en-GB" sz="1400" b="1" i="0" u="none" strike="noStrike" dirty="0">
                          <a:solidFill>
                            <a:schemeClr val="bg1"/>
                          </a:solidFill>
                          <a:effectLst/>
                          <a:latin typeface="Arial Narrow" panose="020B0606020202030204" pitchFamily="34" charset="0"/>
                          <a:cs typeface="Arial" panose="020B0604020202020204" pitchFamily="34" charset="0"/>
                        </a:rPr>
                        <a:t>Approved</a:t>
                      </a:r>
                      <a:br>
                        <a:rPr lang="en-GB" sz="1400" b="1" i="0" u="none" strike="noStrike" dirty="0">
                          <a:solidFill>
                            <a:schemeClr val="bg1"/>
                          </a:solidFill>
                          <a:effectLst/>
                          <a:latin typeface="Arial Narrow" panose="020B0606020202030204" pitchFamily="34" charset="0"/>
                          <a:cs typeface="Arial" panose="020B0604020202020204" pitchFamily="34" charset="0"/>
                        </a:rPr>
                      </a:br>
                      <a:r>
                        <a:rPr lang="en-GB" sz="1400" b="1" i="0" u="none" strike="noStrike" dirty="0">
                          <a:solidFill>
                            <a:schemeClr val="bg1"/>
                          </a:solidFill>
                          <a:effectLst/>
                          <a:latin typeface="Arial Narrow" panose="020B0606020202030204" pitchFamily="34" charset="0"/>
                          <a:cs typeface="Arial" panose="020B0604020202020204" pitchFamily="34" charset="0"/>
                        </a:rPr>
                        <a:t> Drawing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14929"/>
                    </a:solidFill>
                  </a:tcPr>
                </a:tc>
                <a:tc>
                  <a:txBody>
                    <a:bodyPr/>
                    <a:lstStyle/>
                    <a:p>
                      <a:pPr algn="ctr" fontAlgn="b"/>
                      <a:r>
                        <a:rPr lang="en-GB" sz="1400" b="1" i="0" u="none" strike="noStrike" dirty="0">
                          <a:solidFill>
                            <a:schemeClr val="bg1"/>
                          </a:solidFill>
                          <a:effectLst/>
                          <a:latin typeface="Arial Narrow" panose="020B0606020202030204" pitchFamily="34" charset="0"/>
                          <a:cs typeface="Arial" panose="020B0604020202020204" pitchFamily="34" charset="0"/>
                        </a:rPr>
                        <a:t>Actual </a:t>
                      </a:r>
                      <a:br>
                        <a:rPr lang="en-GB" sz="1400" b="1" i="0" u="none" strike="noStrike" dirty="0">
                          <a:solidFill>
                            <a:schemeClr val="bg1"/>
                          </a:solidFill>
                          <a:effectLst/>
                          <a:latin typeface="Arial Narrow" panose="020B0606020202030204" pitchFamily="34" charset="0"/>
                          <a:cs typeface="Arial" panose="020B0604020202020204" pitchFamily="34" charset="0"/>
                        </a:rPr>
                      </a:br>
                      <a:r>
                        <a:rPr lang="en-GB" sz="1400" b="1" i="0" u="none" strike="noStrike" dirty="0" err="1">
                          <a:solidFill>
                            <a:schemeClr val="bg1"/>
                          </a:solidFill>
                          <a:effectLst/>
                          <a:latin typeface="Arial Narrow" panose="020B0606020202030204" pitchFamily="34" charset="0"/>
                          <a:cs typeface="Arial" panose="020B0604020202020204" pitchFamily="34" charset="0"/>
                        </a:rPr>
                        <a:t>Expen-diture</a:t>
                      </a:r>
                      <a:endParaRPr lang="en-GB" sz="1400" b="1" i="0" u="none" strike="noStrike" dirty="0">
                        <a:solidFill>
                          <a:schemeClr val="bg1"/>
                        </a:solidFill>
                        <a:effectLst/>
                        <a:latin typeface="Arial Narrow" panose="020B060602020203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14929"/>
                    </a:solidFill>
                  </a:tcPr>
                </a:tc>
                <a:tc>
                  <a:txBody>
                    <a:bodyPr/>
                    <a:lstStyle/>
                    <a:p>
                      <a:pPr algn="ctr" fontAlgn="b"/>
                      <a:r>
                        <a:rPr lang="en-GB" sz="1400" b="1" i="0" u="none" strike="noStrike" dirty="0">
                          <a:solidFill>
                            <a:schemeClr val="bg1"/>
                          </a:solidFill>
                          <a:effectLst/>
                          <a:latin typeface="Arial Narrow" panose="020B0606020202030204" pitchFamily="34" charset="0"/>
                          <a:cs typeface="Arial" panose="020B0604020202020204" pitchFamily="34" charset="0"/>
                        </a:rPr>
                        <a:t>Actual </a:t>
                      </a:r>
                      <a:br>
                        <a:rPr lang="en-GB" sz="1400" b="1" i="0" u="none" strike="noStrike" dirty="0">
                          <a:solidFill>
                            <a:schemeClr val="bg1"/>
                          </a:solidFill>
                          <a:effectLst/>
                          <a:latin typeface="Arial Narrow" panose="020B0606020202030204" pitchFamily="34" charset="0"/>
                          <a:cs typeface="Arial" panose="020B0604020202020204" pitchFamily="34" charset="0"/>
                        </a:rPr>
                      </a:br>
                      <a:r>
                        <a:rPr lang="en-GB" sz="1400" b="1" i="0" u="none" strike="noStrike" dirty="0" err="1">
                          <a:solidFill>
                            <a:schemeClr val="bg1"/>
                          </a:solidFill>
                          <a:effectLst/>
                          <a:latin typeface="Arial Narrow" panose="020B0606020202030204" pitchFamily="34" charset="0"/>
                          <a:cs typeface="Arial" panose="020B0604020202020204" pitchFamily="34" charset="0"/>
                        </a:rPr>
                        <a:t>Expen-diture</a:t>
                      </a:r>
                      <a:endParaRPr lang="en-GB" sz="1400" b="1" i="0" u="none" strike="noStrike" dirty="0">
                        <a:solidFill>
                          <a:schemeClr val="bg1"/>
                        </a:solidFill>
                        <a:effectLst/>
                        <a:latin typeface="Arial Narrow" panose="020B060602020203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14929"/>
                    </a:solidFill>
                  </a:tcPr>
                </a:tc>
                <a:tc>
                  <a:txBody>
                    <a:bodyPr/>
                    <a:lstStyle/>
                    <a:p>
                      <a:pPr algn="ctr" fontAlgn="b"/>
                      <a:r>
                        <a:rPr lang="en-GB" sz="1400" b="1" i="0" u="none" strike="noStrike" dirty="0">
                          <a:solidFill>
                            <a:schemeClr val="bg1"/>
                          </a:solidFill>
                          <a:effectLst/>
                          <a:latin typeface="Arial Narrow" panose="020B0606020202030204" pitchFamily="34" charset="0"/>
                          <a:cs typeface="Arial" panose="020B0604020202020204" pitchFamily="34" charset="0"/>
                        </a:rPr>
                        <a:t>Variance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14929"/>
                    </a:solidFill>
                  </a:tcPr>
                </a:tc>
                <a:tc>
                  <a:txBody>
                    <a:bodyPr/>
                    <a:lstStyle/>
                    <a:p>
                      <a:pPr algn="ctr" fontAlgn="b"/>
                      <a:r>
                        <a:rPr lang="en-GB" sz="1400" b="1" i="0" u="none" strike="noStrike" dirty="0">
                          <a:solidFill>
                            <a:schemeClr val="bg1"/>
                          </a:solidFill>
                          <a:effectLst/>
                          <a:latin typeface="Arial Narrow" panose="020B0606020202030204" pitchFamily="34" charset="0"/>
                          <a:cs typeface="Arial" panose="020B0604020202020204" pitchFamily="34" charset="0"/>
                        </a:rPr>
                        <a:t>Variance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14929"/>
                    </a:solidFill>
                  </a:tcPr>
                </a:tc>
                <a:extLst>
                  <a:ext uri="{0D108BD9-81ED-4DB2-BD59-A6C34878D82A}">
                    <a16:rowId xmlns:a16="http://schemas.microsoft.com/office/drawing/2014/main" val="10000"/>
                  </a:ext>
                </a:extLst>
              </a:tr>
              <a:tr h="230270">
                <a:tc vMerge="1">
                  <a:txBody>
                    <a:bodyPr/>
                    <a:lstStyle/>
                    <a:p>
                      <a:endParaRPr lang="en-ZA"/>
                    </a:p>
                  </a:txBody>
                  <a:tcPr/>
                </a:tc>
                <a:tc>
                  <a:txBody>
                    <a:bodyPr/>
                    <a:lstStyle/>
                    <a:p>
                      <a:pPr algn="ctr" fontAlgn="b"/>
                      <a:r>
                        <a:rPr lang="en-GB" sz="1400" b="0" i="0" u="none" strike="noStrike" dirty="0">
                          <a:solidFill>
                            <a:schemeClr val="bg1"/>
                          </a:solidFill>
                          <a:effectLst/>
                          <a:latin typeface="Arial Narrow" panose="020B0606020202030204" pitchFamily="34" charset="0"/>
                          <a:cs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14929"/>
                    </a:solidFill>
                  </a:tcPr>
                </a:tc>
                <a:tc>
                  <a:txBody>
                    <a:bodyPr/>
                    <a:lstStyle/>
                    <a:p>
                      <a:pPr algn="ctr" fontAlgn="b"/>
                      <a:r>
                        <a:rPr lang="en-GB" sz="1400" b="0" i="0" u="none" strike="noStrike" dirty="0">
                          <a:solidFill>
                            <a:schemeClr val="bg1"/>
                          </a:solidFill>
                          <a:effectLst/>
                          <a:latin typeface="Arial Narrow" panose="020B0606020202030204" pitchFamily="34" charset="0"/>
                          <a:cs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14929"/>
                    </a:solidFill>
                  </a:tcPr>
                </a:tc>
                <a:tc>
                  <a:txBody>
                    <a:bodyPr/>
                    <a:lstStyle/>
                    <a:p>
                      <a:pPr algn="ctr" fontAlgn="b"/>
                      <a:r>
                        <a:rPr lang="en-GB" sz="1400" b="0" i="0" u="none" strike="noStrike" dirty="0">
                          <a:solidFill>
                            <a:schemeClr val="bg1"/>
                          </a:solidFill>
                          <a:effectLst/>
                          <a:latin typeface="Arial Narrow" panose="020B0606020202030204" pitchFamily="34" charset="0"/>
                          <a:cs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14929"/>
                    </a:solidFill>
                  </a:tcPr>
                </a:tc>
                <a:tc>
                  <a:txBody>
                    <a:bodyPr/>
                    <a:lstStyle/>
                    <a:p>
                      <a:pPr algn="ctr" fontAlgn="b"/>
                      <a:r>
                        <a:rPr lang="en-GB" sz="1400" b="0" i="0" u="none" strike="noStrike" dirty="0">
                          <a:solidFill>
                            <a:schemeClr val="bg1"/>
                          </a:solidFill>
                          <a:effectLst/>
                          <a:latin typeface="Arial Narrow" panose="020B0606020202030204" pitchFamily="34" charset="0"/>
                          <a:cs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14929"/>
                    </a:solidFill>
                  </a:tcPr>
                </a:tc>
                <a:tc>
                  <a:txBody>
                    <a:bodyPr/>
                    <a:lstStyle/>
                    <a:p>
                      <a:pPr algn="ctr" fontAlgn="b"/>
                      <a:r>
                        <a:rPr lang="en-GB" sz="1400" b="0" i="0" u="none" strike="noStrike" dirty="0">
                          <a:solidFill>
                            <a:schemeClr val="bg1"/>
                          </a:solidFill>
                          <a:effectLst/>
                          <a:latin typeface="Arial Narrow" panose="020B0606020202030204" pitchFamily="34" charset="0"/>
                          <a:cs typeface="Arial" panose="020B060402020202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14929"/>
                    </a:solidFill>
                  </a:tcPr>
                </a:tc>
                <a:tc>
                  <a:txBody>
                    <a:bodyPr/>
                    <a:lstStyle/>
                    <a:p>
                      <a:pPr algn="ctr" fontAlgn="b"/>
                      <a:r>
                        <a:rPr lang="en-GB" sz="1400" b="0" i="0" u="none" strike="noStrike" dirty="0">
                          <a:solidFill>
                            <a:schemeClr val="bg1"/>
                          </a:solidFill>
                          <a:effectLst/>
                          <a:latin typeface="Arial Narrow" panose="020B0606020202030204" pitchFamily="34" charset="0"/>
                          <a:cs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14929"/>
                    </a:solidFill>
                  </a:tcPr>
                </a:tc>
                <a:tc>
                  <a:txBody>
                    <a:bodyPr/>
                    <a:lstStyle/>
                    <a:p>
                      <a:pPr algn="ctr" fontAlgn="b"/>
                      <a:r>
                        <a:rPr lang="en-GB" sz="1400" b="0" i="0" u="none" strike="noStrike" dirty="0">
                          <a:solidFill>
                            <a:schemeClr val="bg1"/>
                          </a:solidFill>
                          <a:effectLst/>
                          <a:latin typeface="Arial Narrow" panose="020B0606020202030204" pitchFamily="34" charset="0"/>
                          <a:cs typeface="Arial" panose="020B060402020202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14929"/>
                    </a:solidFill>
                  </a:tcPr>
                </a:tc>
                <a:tc>
                  <a:txBody>
                    <a:bodyPr/>
                    <a:lstStyle/>
                    <a:p>
                      <a:pPr algn="ctr" fontAlgn="b"/>
                      <a:r>
                        <a:rPr lang="en-GB" sz="1400" b="0" i="0" u="none" strike="noStrike" dirty="0">
                          <a:solidFill>
                            <a:schemeClr val="bg1"/>
                          </a:solidFill>
                          <a:effectLst/>
                          <a:latin typeface="Arial Narrow" panose="020B0606020202030204" pitchFamily="34" charset="0"/>
                          <a:cs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14929"/>
                    </a:solidFill>
                  </a:tcPr>
                </a:tc>
                <a:tc>
                  <a:txBody>
                    <a:bodyPr/>
                    <a:lstStyle/>
                    <a:p>
                      <a:pPr algn="ctr" fontAlgn="b"/>
                      <a:r>
                        <a:rPr lang="en-GB" sz="1400" b="0" i="0" u="none" strike="noStrike" dirty="0">
                          <a:solidFill>
                            <a:schemeClr val="bg1"/>
                          </a:solidFill>
                          <a:effectLst/>
                          <a:latin typeface="Arial Narrow" panose="020B0606020202030204" pitchFamily="34" charset="0"/>
                          <a:cs typeface="Arial" panose="020B0604020202020204" pitchFamily="34" charset="0"/>
                        </a:rPr>
                        <a: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14929"/>
                    </a:solidFill>
                  </a:tcPr>
                </a:tc>
                <a:extLst>
                  <a:ext uri="{0D108BD9-81ED-4DB2-BD59-A6C34878D82A}">
                    <a16:rowId xmlns:a16="http://schemas.microsoft.com/office/drawing/2014/main" val="10001"/>
                  </a:ext>
                </a:extLst>
              </a:tr>
              <a:tr h="230270">
                <a:tc>
                  <a:txBody>
                    <a:bodyPr/>
                    <a:lstStyle/>
                    <a:p>
                      <a:pPr algn="ctr" fontAlgn="b"/>
                      <a:r>
                        <a:rPr lang="en-GB" sz="1400" b="0" i="0" u="none" strike="noStrike">
                          <a:effectLst/>
                          <a:latin typeface="Arial Narrow" panose="020B0606020202030204" pitchFamily="34" charset="0"/>
                        </a:rPr>
                        <a: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tc>
                  <a:txBody>
                    <a:bodyPr/>
                    <a:lstStyle/>
                    <a:p>
                      <a:pPr algn="ctr" fontAlgn="b"/>
                      <a:r>
                        <a:rPr lang="en-GB" sz="1400" b="0" i="0" u="none" strike="noStrike">
                          <a:effectLst/>
                          <a:latin typeface="Arial Narrow" panose="020B0606020202030204" pitchFamily="34" charset="0"/>
                        </a:rPr>
                        <a:t>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tc>
                  <a:txBody>
                    <a:bodyPr/>
                    <a:lstStyle/>
                    <a:p>
                      <a:pPr algn="ctr" fontAlgn="b"/>
                      <a:r>
                        <a:rPr lang="en-GB" sz="1400" b="0" i="0" u="none" strike="noStrike" dirty="0">
                          <a:effectLst/>
                          <a:latin typeface="Arial Narrow" panose="020B0606020202030204" pitchFamily="34" charset="0"/>
                          <a:cs typeface="Arial" panose="020B0604020202020204" pitchFamily="34" charset="0"/>
                        </a:rPr>
                        <a:t>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tc>
                  <a:txBody>
                    <a:bodyPr/>
                    <a:lstStyle/>
                    <a:p>
                      <a:pPr algn="ctr" fontAlgn="b"/>
                      <a:r>
                        <a:rPr lang="en-GB" sz="1400" b="0" i="0" u="none" strike="noStrike" dirty="0">
                          <a:effectLst/>
                          <a:latin typeface="Arial Narrow" panose="020B0606020202030204" pitchFamily="34" charset="0"/>
                          <a:cs typeface="Arial" panose="020B0604020202020204" pitchFamily="34" charset="0"/>
                        </a:rPr>
                        <a:t>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tc>
                  <a:txBody>
                    <a:bodyPr/>
                    <a:lstStyle/>
                    <a:p>
                      <a:pPr algn="ctr" fontAlgn="b"/>
                      <a:r>
                        <a:rPr lang="en-GB" sz="1400" b="0" i="0" u="none" strike="noStrike" dirty="0">
                          <a:effectLst/>
                          <a:latin typeface="Arial Narrow" panose="020B0606020202030204" pitchFamily="34" charset="0"/>
                          <a:cs typeface="Arial" panose="020B0604020202020204" pitchFamily="34" charset="0"/>
                        </a:rPr>
                        <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tc>
                  <a:txBody>
                    <a:bodyPr/>
                    <a:lstStyle/>
                    <a:p>
                      <a:pPr algn="ctr" fontAlgn="b"/>
                      <a:r>
                        <a:rPr lang="en-GB" sz="1400" b="0" i="0" u="none" strike="noStrike" dirty="0">
                          <a:effectLst/>
                          <a:latin typeface="Arial Narrow" panose="020B0606020202030204" pitchFamily="34" charset="0"/>
                          <a:cs typeface="Arial" panose="020B0604020202020204" pitchFamily="34" charset="0"/>
                        </a:rPr>
                        <a:t>f=(e/d)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tc>
                  <a:txBody>
                    <a:bodyPr/>
                    <a:lstStyle/>
                    <a:p>
                      <a:pPr algn="ctr" fontAlgn="b"/>
                      <a:r>
                        <a:rPr lang="en-GB" sz="1400" b="0" i="0" u="none" strike="noStrike" dirty="0">
                          <a:effectLst/>
                          <a:latin typeface="Arial Narrow" panose="020B0606020202030204" pitchFamily="34" charset="0"/>
                          <a:cs typeface="Arial" panose="020B0604020202020204" pitchFamily="34" charset="0"/>
                        </a:rPr>
                        <a:t>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tc>
                  <a:txBody>
                    <a:bodyPr/>
                    <a:lstStyle/>
                    <a:p>
                      <a:pPr algn="ctr" fontAlgn="b"/>
                      <a:r>
                        <a:rPr lang="en-GB" sz="1400" b="0" i="0" u="none" strike="noStrike" dirty="0">
                          <a:effectLst/>
                          <a:latin typeface="Arial Narrow" panose="020B0606020202030204" pitchFamily="34" charset="0"/>
                          <a:cs typeface="Arial" panose="020B0604020202020204" pitchFamily="34" charset="0"/>
                        </a:rPr>
                        <a:t>h=(g/d)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tc>
                  <a:txBody>
                    <a:bodyPr/>
                    <a:lstStyle/>
                    <a:p>
                      <a:pPr algn="ctr" fontAlgn="b"/>
                      <a:r>
                        <a:rPr lang="en-GB" sz="1400" b="0" i="0" u="none" strike="noStrike" dirty="0" err="1">
                          <a:effectLst/>
                          <a:latin typeface="Arial Narrow" panose="020B0606020202030204" pitchFamily="34" charset="0"/>
                          <a:cs typeface="Arial" panose="020B0604020202020204" pitchFamily="34" charset="0"/>
                        </a:rPr>
                        <a:t>i</a:t>
                      </a:r>
                      <a:r>
                        <a:rPr lang="en-GB" sz="1400" b="0" i="0" u="none" strike="noStrike" dirty="0">
                          <a:effectLst/>
                          <a:latin typeface="Arial Narrow" panose="020B0606020202030204" pitchFamily="34" charset="0"/>
                          <a:cs typeface="Arial" panose="020B0604020202020204" pitchFamily="34" charset="0"/>
                        </a:rPr>
                        <a:t>=(e-g)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tc>
                  <a:txBody>
                    <a:bodyPr/>
                    <a:lstStyle/>
                    <a:p>
                      <a:pPr algn="ctr" fontAlgn="b"/>
                      <a:r>
                        <a:rPr lang="en-GB" sz="1400" b="0" i="0" u="none" strike="noStrike" dirty="0">
                          <a:effectLst/>
                          <a:latin typeface="Arial Narrow" panose="020B0606020202030204" pitchFamily="34" charset="0"/>
                          <a:cs typeface="Arial" panose="020B0604020202020204" pitchFamily="34" charset="0"/>
                        </a:rPr>
                        <a:t>j=(</a:t>
                      </a:r>
                      <a:r>
                        <a:rPr lang="en-GB" sz="1400" b="0" i="0" u="none" strike="noStrike" dirty="0" err="1">
                          <a:effectLst/>
                          <a:latin typeface="Arial Narrow" panose="020B0606020202030204" pitchFamily="34" charset="0"/>
                          <a:cs typeface="Arial" panose="020B0604020202020204" pitchFamily="34" charset="0"/>
                        </a:rPr>
                        <a:t>i</a:t>
                      </a:r>
                      <a:r>
                        <a:rPr lang="en-GB" sz="1400" b="0" i="0" u="none" strike="noStrike" dirty="0">
                          <a:effectLst/>
                          <a:latin typeface="Arial Narrow" panose="020B0606020202030204" pitchFamily="34" charset="0"/>
                          <a:cs typeface="Arial" panose="020B0604020202020204" pitchFamily="34" charset="0"/>
                        </a:rPr>
                        <a:t>/e)</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val="10002"/>
                  </a:ext>
                </a:extLst>
              </a:tr>
              <a:tr h="281573">
                <a:tc>
                  <a:txBody>
                    <a:bodyPr/>
                    <a:lstStyle/>
                    <a:p>
                      <a:pPr algn="l" fontAlgn="b"/>
                      <a:r>
                        <a:rPr lang="en-GB" sz="1400" b="0" i="0" u="none" strike="noStrike" dirty="0">
                          <a:effectLst/>
                          <a:latin typeface="Arial Narrow" panose="020B0606020202030204" pitchFamily="34" charset="0"/>
                        </a:rPr>
                        <a:t>Compensation of Employees </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29 346 642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29 346 642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7 865 195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ZA" sz="1400" b="0" i="0" u="none" strike="noStrike">
                          <a:effectLst/>
                          <a:latin typeface="Arial Narrow" panose="020B0606020202030204" pitchFamily="34" charset="0"/>
                        </a:rPr>
                        <a:t>26,8%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7 871 746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ZA" sz="1400" b="0" i="0" u="none" strike="noStrike">
                          <a:effectLst/>
                          <a:latin typeface="Arial Narrow" panose="020B0606020202030204" pitchFamily="34" charset="0"/>
                        </a:rPr>
                        <a:t>26,8%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-6 551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ZA" sz="1400" b="0" i="0" u="none" strike="noStrike">
                          <a:effectLst/>
                          <a:latin typeface="Arial Narrow" panose="020B0606020202030204" pitchFamily="34" charset="0"/>
                        </a:rPr>
                        <a:t>-0,1%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1573">
                <a:tc>
                  <a:txBody>
                    <a:bodyPr/>
                    <a:lstStyle/>
                    <a:p>
                      <a:pPr algn="l" fontAlgn="b"/>
                      <a:r>
                        <a:rPr lang="en-GB" sz="1400" b="0" i="0" u="none" strike="noStrike" dirty="0">
                          <a:effectLst/>
                          <a:latin typeface="Arial Narrow" panose="020B0606020202030204" pitchFamily="34" charset="0"/>
                        </a:rPr>
                        <a:t>Goods and Services </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13 618 592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13 618 592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2 497 205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ZA" sz="1400" b="0" i="0" u="none" strike="noStrike">
                          <a:effectLst/>
                          <a:latin typeface="Arial Narrow" panose="020B0606020202030204" pitchFamily="34" charset="0"/>
                        </a:rPr>
                        <a:t>18,3%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1 660 621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ZA" sz="1400" b="0" i="0" u="none" strike="noStrike">
                          <a:effectLst/>
                          <a:latin typeface="Arial Narrow" panose="020B0606020202030204" pitchFamily="34" charset="0"/>
                        </a:rPr>
                        <a:t>12,2%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836 584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ZA" sz="1400" b="0" i="0" u="none" strike="noStrike">
                          <a:effectLst/>
                          <a:latin typeface="Arial Narrow" panose="020B0606020202030204" pitchFamily="34" charset="0"/>
                        </a:rPr>
                        <a:t>33,5%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1573">
                <a:tc>
                  <a:txBody>
                    <a:bodyPr/>
                    <a:lstStyle/>
                    <a:p>
                      <a:pPr algn="l" fontAlgn="b"/>
                      <a:r>
                        <a:rPr lang="en-GB" sz="1400" b="0" i="0" u="none" strike="noStrike" dirty="0">
                          <a:effectLst/>
                          <a:latin typeface="Arial Narrow" panose="020B0606020202030204" pitchFamily="34" charset="0"/>
                        </a:rPr>
                        <a:t>Transfers and Subsidies</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2 697 697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2 697 697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699 370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ZA" sz="1400" b="0" i="0" u="none" strike="noStrike">
                          <a:effectLst/>
                          <a:latin typeface="Arial Narrow" panose="020B0606020202030204" pitchFamily="34" charset="0"/>
                        </a:rPr>
                        <a:t>25,9%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710 226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ZA" sz="1400" b="0" i="0" u="none" strike="noStrike">
                          <a:effectLst/>
                          <a:latin typeface="Arial Narrow" panose="020B0606020202030204" pitchFamily="34" charset="0"/>
                        </a:rPr>
                        <a:t>26,3%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-10 856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ZA" sz="1400" b="0" i="0" u="none" strike="noStrike">
                          <a:effectLst/>
                          <a:latin typeface="Arial Narrow" panose="020B0606020202030204" pitchFamily="34" charset="0"/>
                        </a:rPr>
                        <a:t>-1,6%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1573">
                <a:tc>
                  <a:txBody>
                    <a:bodyPr/>
                    <a:lstStyle/>
                    <a:p>
                      <a:pPr algn="l" fontAlgn="b"/>
                      <a:r>
                        <a:rPr lang="en-GB" sz="1400" b="0" i="0" u="none" strike="noStrike" dirty="0">
                          <a:effectLst/>
                          <a:latin typeface="Arial Narrow" panose="020B0606020202030204" pitchFamily="34" charset="0"/>
                        </a:rPr>
                        <a:t>Payments for Capital Assets</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605 749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605 749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52 856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ZA" sz="1400" b="0" i="0" u="none" strike="noStrike">
                          <a:effectLst/>
                          <a:latin typeface="Arial Narrow" panose="020B0606020202030204" pitchFamily="34" charset="0"/>
                        </a:rPr>
                        <a:t>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96 177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ZA" sz="1400" b="0" i="0" u="none" strike="noStrike">
                          <a:effectLst/>
                          <a:latin typeface="Arial Narrow" panose="020B0606020202030204" pitchFamily="34" charset="0"/>
                        </a:rPr>
                        <a:t>15,9%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-43 321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ZA" sz="1400" b="0" i="0" u="none" strike="noStrike">
                          <a:effectLst/>
                          <a:latin typeface="Arial Narrow" panose="020B0606020202030204" pitchFamily="34" charset="0"/>
                        </a:rPr>
                        <a:t>-82,0%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1573">
                <a:tc>
                  <a:txBody>
                    <a:bodyPr/>
                    <a:lstStyle/>
                    <a:p>
                      <a:pPr algn="l" fontAlgn="b"/>
                      <a:r>
                        <a:rPr lang="en-GB" sz="1400" b="0" i="0" u="none" strike="noStrike" dirty="0">
                          <a:effectLst/>
                          <a:latin typeface="Arial Narrow" panose="020B0606020202030204" pitchFamily="34" charset="0"/>
                        </a:rPr>
                        <a:t>Payments for Financial Assets</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ZA" sz="1400" b="0" i="0" u="none" strike="noStrike">
                          <a:effectLst/>
                          <a:latin typeface="Arial Narrow" panose="020B0606020202030204" pitchFamily="34" charset="0"/>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271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ZA" sz="1400" b="0" i="0" u="none" strike="noStrike">
                          <a:effectLst/>
                          <a:latin typeface="Arial Narrow" panose="020B060602020203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-271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ZA" sz="1400" b="0" i="0" u="none" strike="noStrike">
                          <a:effectLst/>
                          <a:latin typeface="Arial Narrow" panose="020B0606020202030204" pitchFamily="34" charset="0"/>
                        </a:rPr>
                        <a:t>100,0%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29636">
                <a:tc>
                  <a:txBody>
                    <a:bodyPr/>
                    <a:lstStyle/>
                    <a:p>
                      <a:pPr algn="l" fontAlgn="b"/>
                      <a:r>
                        <a:rPr lang="en-GB" sz="1400" b="1" i="0" u="none" strike="noStrike" dirty="0">
                          <a:effectLst/>
                          <a:latin typeface="Arial Narrow" panose="020B0606020202030204" pitchFamily="34" charset="0"/>
                        </a:rPr>
                        <a:t>Total Expenditure</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400" b="1" i="0" u="none" strike="noStrike">
                          <a:effectLst/>
                          <a:latin typeface="Arial Narrow" panose="020B0606020202030204" pitchFamily="34" charset="0"/>
                        </a:rPr>
                        <a:t>46 268 680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400" b="1" i="0" u="none" strike="noStrike">
                          <a:effectLst/>
                          <a:latin typeface="Arial Narrow" panose="020B0606020202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400" b="1" i="0" u="none" strike="noStrike">
                          <a:effectLst/>
                          <a:latin typeface="Arial Narrow" panose="020B0606020202030204" pitchFamily="34" charset="0"/>
                        </a:rPr>
                        <a:t>46 268 680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400" b="1" i="0" u="none" strike="noStrike">
                          <a:effectLst/>
                          <a:latin typeface="Arial Narrow" panose="020B0606020202030204" pitchFamily="34" charset="0"/>
                        </a:rPr>
                        <a:t>11 114 626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400" b="1" i="0" u="none" strike="noStrike">
                          <a:effectLst/>
                          <a:latin typeface="Arial Narrow" panose="020B0606020202030204" pitchFamily="34" charset="0"/>
                        </a:rPr>
                        <a:t>24,0%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400" b="1" i="0" u="none" strike="noStrike">
                          <a:effectLst/>
                          <a:latin typeface="Arial Narrow" panose="020B0606020202030204" pitchFamily="34" charset="0"/>
                        </a:rPr>
                        <a:t>10 339 041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400" b="1" i="0" u="none" strike="noStrike">
                          <a:effectLst/>
                          <a:latin typeface="Arial Narrow" panose="020B0606020202030204" pitchFamily="34" charset="0"/>
                        </a:rPr>
                        <a:t>22,3%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400" b="1" i="0" u="none" strike="noStrike">
                          <a:effectLst/>
                          <a:latin typeface="Arial Narrow" panose="020B0606020202030204" pitchFamily="34" charset="0"/>
                        </a:rPr>
                        <a:t>775 585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400" b="1" i="0" u="none" strike="noStrike" dirty="0">
                          <a:effectLst/>
                          <a:latin typeface="Arial Narrow" panose="020B0606020202030204" pitchFamily="34" charset="0"/>
                        </a:rPr>
                        <a:t>7,0%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val="10008"/>
                  </a:ext>
                </a:extLst>
              </a:tr>
            </a:tbl>
          </a:graphicData>
        </a:graphic>
      </p:graphicFrame>
      <p:sp>
        <p:nvSpPr>
          <p:cNvPr id="6" name="Rectangle 5"/>
          <p:cNvSpPr/>
          <p:nvPr/>
        </p:nvSpPr>
        <p:spPr>
          <a:xfrm>
            <a:off x="4017470" y="991716"/>
            <a:ext cx="833727" cy="4179639"/>
          </a:xfrm>
          <a:prstGeom prst="rect">
            <a:avLst/>
          </a:prstGeom>
          <a:noFill/>
          <a:ln w="28575">
            <a:solidFill>
              <a:srgbClr val="00B0F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effectLst>
                <a:outerShdw blurRad="38100" dist="38100" dir="2700000" algn="tl">
                  <a:srgbClr val="000000">
                    <a:alpha val="43137"/>
                  </a:srgbClr>
                </a:outerShdw>
              </a:effectLst>
            </a:endParaRPr>
          </a:p>
        </p:txBody>
      </p:sp>
      <p:sp>
        <p:nvSpPr>
          <p:cNvPr id="9" name="Rectangle 8"/>
          <p:cNvSpPr/>
          <p:nvPr/>
        </p:nvSpPr>
        <p:spPr>
          <a:xfrm>
            <a:off x="5675324" y="991717"/>
            <a:ext cx="852002" cy="4179638"/>
          </a:xfrm>
          <a:prstGeom prst="rect">
            <a:avLst/>
          </a:prstGeom>
          <a:noFill/>
          <a:ln w="28575">
            <a:solidFill>
              <a:srgbClr val="92D05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effectLst>
                <a:outerShdw blurRad="38100" dist="38100" dir="2700000" algn="tl">
                  <a:srgbClr val="000000">
                    <a:alpha val="43137"/>
                  </a:srgbClr>
                </a:outerShdw>
              </a:effectLst>
            </a:endParaRPr>
          </a:p>
        </p:txBody>
      </p:sp>
      <p:sp>
        <p:nvSpPr>
          <p:cNvPr id="10" name="Rectangle 9"/>
          <p:cNvSpPr/>
          <p:nvPr/>
        </p:nvSpPr>
        <p:spPr>
          <a:xfrm>
            <a:off x="7367762" y="991721"/>
            <a:ext cx="823418" cy="4179634"/>
          </a:xfrm>
          <a:prstGeom prst="rect">
            <a:avLst/>
          </a:prstGeom>
          <a:noFill/>
          <a:ln w="28575">
            <a:solidFill>
              <a:srgbClr val="FF66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effectLst>
                <a:outerShdw blurRad="38100" dist="38100" dir="2700000" algn="tl">
                  <a:srgbClr val="000000">
                    <a:alpha val="43137"/>
                  </a:srgbClr>
                </a:outerShdw>
              </a:effectLst>
            </a:endParaRPr>
          </a:p>
        </p:txBody>
      </p:sp>
      <p:sp>
        <p:nvSpPr>
          <p:cNvPr id="11" name="Curved Up Arrow 10"/>
          <p:cNvSpPr/>
          <p:nvPr/>
        </p:nvSpPr>
        <p:spPr>
          <a:xfrm>
            <a:off x="4331241" y="5314785"/>
            <a:ext cx="1645020" cy="304800"/>
          </a:xfrm>
          <a:prstGeom prst="curvedUpArrow">
            <a:avLst/>
          </a:prstGeom>
          <a:solidFill>
            <a:schemeClr val="accent5">
              <a:lumMod val="20000"/>
              <a:lumOff val="80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00B0F0"/>
              </a:solidFill>
            </a:endParaRPr>
          </a:p>
        </p:txBody>
      </p:sp>
      <p:sp>
        <p:nvSpPr>
          <p:cNvPr id="12" name="Curved Up Arrow 11"/>
          <p:cNvSpPr/>
          <p:nvPr/>
        </p:nvSpPr>
        <p:spPr>
          <a:xfrm>
            <a:off x="6124177" y="5341677"/>
            <a:ext cx="1927423" cy="304800"/>
          </a:xfrm>
          <a:prstGeom prst="curvedUpArrow">
            <a:avLst/>
          </a:prstGeom>
          <a:solidFill>
            <a:schemeClr val="accent6">
              <a:lumMod val="20000"/>
              <a:lumOff val="80000"/>
            </a:schemeClr>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13" name="Rounded Rectangle 12"/>
          <p:cNvSpPr/>
          <p:nvPr/>
        </p:nvSpPr>
        <p:spPr>
          <a:xfrm>
            <a:off x="8593810" y="4825768"/>
            <a:ext cx="468801" cy="226680"/>
          </a:xfrm>
          <a:prstGeom prst="roundRect">
            <a:avLst/>
          </a:prstGeom>
          <a:noFill/>
          <a:ln w="28575">
            <a:solidFill>
              <a:srgbClr val="FF66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7808985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a:noFill/>
        </p:spPr>
      </p:pic>
      <p:sp>
        <p:nvSpPr>
          <p:cNvPr id="4" name="Rectangle 2"/>
          <p:cNvSpPr txBox="1">
            <a:spLocks/>
          </p:cNvSpPr>
          <p:nvPr/>
        </p:nvSpPr>
        <p:spPr bwMode="auto">
          <a:xfrm>
            <a:off x="1" y="1"/>
            <a:ext cx="9143999" cy="626400"/>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Contributing Factors to Deviations</a:t>
            </a:r>
          </a:p>
        </p:txBody>
      </p:sp>
      <p:sp>
        <p:nvSpPr>
          <p:cNvPr id="7" name="Slide Number Placeholder 1"/>
          <p:cNvSpPr>
            <a:spLocks noGrp="1"/>
          </p:cNvSpPr>
          <p:nvPr>
            <p:ph type="sldNum" sz="quarter" idx="10"/>
          </p:nvPr>
        </p:nvSpPr>
        <p:spPr bwMode="auto">
          <a:xfrm>
            <a:off x="8665829" y="6477000"/>
            <a:ext cx="44651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37</a:t>
            </a:fld>
            <a:endParaRPr lang="en-US" altLang="en-US" sz="2400" dirty="0">
              <a:solidFill>
                <a:srgbClr val="014929"/>
              </a:solidFill>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121096105"/>
              </p:ext>
            </p:extLst>
          </p:nvPr>
        </p:nvGraphicFramePr>
        <p:xfrm>
          <a:off x="134193" y="989300"/>
          <a:ext cx="8863810" cy="1822480"/>
        </p:xfrm>
        <a:graphic>
          <a:graphicData uri="http://schemas.openxmlformats.org/drawingml/2006/table">
            <a:tbl>
              <a:tblPr firstRow="1" firstCol="1" bandRow="1"/>
              <a:tblGrid>
                <a:gridCol w="8863810">
                  <a:extLst>
                    <a:ext uri="{9D8B030D-6E8A-4147-A177-3AD203B41FA5}">
                      <a16:colId xmlns:a16="http://schemas.microsoft.com/office/drawing/2014/main" val="20000"/>
                    </a:ext>
                  </a:extLst>
                </a:gridCol>
              </a:tblGrid>
              <a:tr h="308320">
                <a:tc>
                  <a:txBody>
                    <a:bodyPr/>
                    <a:lstStyle/>
                    <a:p>
                      <a:pPr algn="l">
                        <a:lnSpc>
                          <a:spcPct val="107000"/>
                        </a:lnSpc>
                        <a:spcAft>
                          <a:spcPts val="0"/>
                        </a:spcAft>
                      </a:pPr>
                      <a:r>
                        <a:rPr lang="en-ZA" sz="16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Programme 1: Administration</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14929"/>
                    </a:solidFill>
                  </a:tcPr>
                </a:tc>
                <a:extLst>
                  <a:ext uri="{0D108BD9-81ED-4DB2-BD59-A6C34878D82A}">
                    <a16:rowId xmlns:a16="http://schemas.microsoft.com/office/drawing/2014/main" val="10000"/>
                  </a:ext>
                </a:extLst>
              </a:tr>
              <a:tr h="298226">
                <a:tc>
                  <a:txBody>
                    <a:bodyPr/>
                    <a:lstStyle/>
                    <a:p>
                      <a:pPr algn="ctr">
                        <a:lnSpc>
                          <a:spcPct val="107000"/>
                        </a:lnSpc>
                        <a:spcAft>
                          <a:spcPts val="0"/>
                        </a:spcAft>
                      </a:pPr>
                      <a:r>
                        <a:rPr lang="en-ZA" sz="1800" b="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Rm312,572 (25.5%)</a:t>
                      </a:r>
                      <a:endParaRPr lang="en-ZA" sz="1800"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1215934">
                <a:tc>
                  <a:txBody>
                    <a:bodyPr/>
                    <a:lstStyle/>
                    <a:p>
                      <a:pPr marL="0" lvl="0" indent="0" algn="just">
                        <a:lnSpc>
                          <a:spcPct val="107000"/>
                        </a:lnSpc>
                        <a:spcAft>
                          <a:spcPts val="0"/>
                        </a:spcAft>
                        <a:buFont typeface="Symbol" panose="05050102010706020507" pitchFamily="18" charset="2"/>
                        <a:buNone/>
                      </a:pPr>
                      <a:r>
                        <a:rPr lang="en-GB" sz="1600" kern="1200" dirty="0">
                          <a:solidFill>
                            <a:schemeClr val="tx1"/>
                          </a:solidFill>
                          <a:effectLst/>
                          <a:latin typeface="Arial" panose="020B0604020202020204" pitchFamily="34" charset="0"/>
                          <a:ea typeface="+mn-ea"/>
                          <a:cs typeface="Arial" panose="020B0604020202020204" pitchFamily="34" charset="0"/>
                        </a:rPr>
                        <a:t>The lower spending against the approved cash flow was mainly within the </a:t>
                      </a:r>
                      <a:br>
                        <a:rPr lang="en-GB" sz="1600" kern="1200" dirty="0">
                          <a:solidFill>
                            <a:schemeClr val="tx1"/>
                          </a:solidFill>
                          <a:effectLst/>
                          <a:latin typeface="Arial" panose="020B0604020202020204" pitchFamily="34" charset="0"/>
                          <a:ea typeface="+mn-ea"/>
                          <a:cs typeface="Arial" panose="020B0604020202020204" pitchFamily="34" charset="0"/>
                        </a:rPr>
                      </a:br>
                      <a:r>
                        <a:rPr lang="en-GB" sz="1600" kern="1200" dirty="0">
                          <a:solidFill>
                            <a:schemeClr val="tx1"/>
                          </a:solidFill>
                          <a:effectLst/>
                          <a:latin typeface="Arial" panose="020B0604020202020204" pitchFamily="34" charset="0"/>
                          <a:ea typeface="+mn-ea"/>
                          <a:cs typeface="Arial" panose="020B0604020202020204" pitchFamily="34" charset="0"/>
                        </a:rPr>
                        <a:t>Office Accommodation sub-programme, this was due to the payment of the Q1 accommodation charges for FY2021/22, to the National Department of Public Works and Infrastructure, being finalised at the end of Mar 2021.</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8" name="Table 7"/>
          <p:cNvGraphicFramePr>
            <a:graphicFrameLocks noGrp="1"/>
          </p:cNvGraphicFramePr>
          <p:nvPr/>
        </p:nvGraphicFramePr>
        <p:xfrm>
          <a:off x="134193" y="3055024"/>
          <a:ext cx="8863810" cy="1661757"/>
        </p:xfrm>
        <a:graphic>
          <a:graphicData uri="http://schemas.openxmlformats.org/drawingml/2006/table">
            <a:tbl>
              <a:tblPr firstRow="1" firstCol="1" bandRow="1"/>
              <a:tblGrid>
                <a:gridCol w="8863810">
                  <a:extLst>
                    <a:ext uri="{9D8B030D-6E8A-4147-A177-3AD203B41FA5}">
                      <a16:colId xmlns:a16="http://schemas.microsoft.com/office/drawing/2014/main" val="20000"/>
                    </a:ext>
                  </a:extLst>
                </a:gridCol>
              </a:tblGrid>
              <a:tr h="338272">
                <a:tc>
                  <a:txBody>
                    <a:bodyPr/>
                    <a:lstStyle/>
                    <a:p>
                      <a:pPr algn="l">
                        <a:lnSpc>
                          <a:spcPct val="107000"/>
                        </a:lnSpc>
                        <a:spcAft>
                          <a:spcPts val="0"/>
                        </a:spcAft>
                      </a:pPr>
                      <a:r>
                        <a:rPr lang="en-ZA" sz="16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Programme 2: Force Employment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14929"/>
                    </a:solidFill>
                  </a:tcPr>
                </a:tc>
                <a:extLst>
                  <a:ext uri="{0D108BD9-81ED-4DB2-BD59-A6C34878D82A}">
                    <a16:rowId xmlns:a16="http://schemas.microsoft.com/office/drawing/2014/main" val="10000"/>
                  </a:ext>
                </a:extLst>
              </a:tr>
              <a:tr h="327198">
                <a:tc>
                  <a:txBody>
                    <a:bodyPr/>
                    <a:lstStyle/>
                    <a:p>
                      <a:pPr marL="0" algn="ctr" defTabSz="914400" rtl="0" eaLnBrk="1" latinLnBrk="0" hangingPunct="1">
                        <a:lnSpc>
                          <a:spcPct val="107000"/>
                        </a:lnSpc>
                        <a:spcAft>
                          <a:spcPts val="0"/>
                        </a:spcAft>
                      </a:pPr>
                      <a:r>
                        <a:rPr lang="en-ZA" sz="1800" b="1" kern="1200"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Rm77,379 (9.8%)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996287">
                <a:tc>
                  <a:txBody>
                    <a:bodyPr/>
                    <a:lstStyle/>
                    <a:p>
                      <a:pPr marL="0" lvl="0" indent="0" algn="just">
                        <a:lnSpc>
                          <a:spcPct val="107000"/>
                        </a:lnSpc>
                        <a:spcAft>
                          <a:spcPts val="0"/>
                        </a:spcAft>
                        <a:buFontTx/>
                        <a:buNone/>
                      </a:pPr>
                      <a:r>
                        <a:rPr lang="en-GB" sz="1600" kern="1200" dirty="0">
                          <a:solidFill>
                            <a:schemeClr val="tx1"/>
                          </a:solidFill>
                          <a:effectLst/>
                          <a:latin typeface="Arial" panose="020B0604020202020204" pitchFamily="34" charset="0"/>
                          <a:ea typeface="+mn-ea"/>
                          <a:cs typeface="Arial" panose="020B0604020202020204" pitchFamily="34" charset="0"/>
                        </a:rPr>
                        <a:t>The lower than planned cash flow was mainly due to the outstanding invoices and delayed payments for the satellite communication (C-Band), the C130 systems, vehicular spares and the procurement of vehicles for rotation of deployed members.</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621414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 y="3141"/>
            <a:ext cx="9144539" cy="6857596"/>
          </a:xfrm>
          <a:prstGeom prst="rect">
            <a:avLst/>
          </a:prstGeom>
          <a:noFill/>
        </p:spPr>
      </p:pic>
      <p:sp>
        <p:nvSpPr>
          <p:cNvPr id="4" name="Rectangle 2"/>
          <p:cNvSpPr txBox="1">
            <a:spLocks/>
          </p:cNvSpPr>
          <p:nvPr/>
        </p:nvSpPr>
        <p:spPr bwMode="auto">
          <a:xfrm>
            <a:off x="1" y="1"/>
            <a:ext cx="9143999" cy="626400"/>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Contributing Factors to Deviations</a:t>
            </a:r>
          </a:p>
        </p:txBody>
      </p:sp>
      <p:sp>
        <p:nvSpPr>
          <p:cNvPr id="7" name="Slide Number Placeholder 1"/>
          <p:cNvSpPr>
            <a:spLocks noGrp="1"/>
          </p:cNvSpPr>
          <p:nvPr>
            <p:ph type="sldNum" sz="quarter" idx="10"/>
          </p:nvPr>
        </p:nvSpPr>
        <p:spPr bwMode="auto">
          <a:xfrm>
            <a:off x="8665829" y="6477000"/>
            <a:ext cx="44651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38</a:t>
            </a:fld>
            <a:endParaRPr lang="en-US" altLang="en-US" sz="2400" dirty="0">
              <a:solidFill>
                <a:srgbClr val="014929"/>
              </a:solidFill>
              <a:latin typeface="Arial" panose="020B0604020202020204" pitchFamily="34" charset="0"/>
            </a:endParaRPr>
          </a:p>
        </p:txBody>
      </p:sp>
      <p:graphicFrame>
        <p:nvGraphicFramePr>
          <p:cNvPr id="2" name="Table 1"/>
          <p:cNvGraphicFramePr>
            <a:graphicFrameLocks noGrp="1"/>
          </p:cNvGraphicFramePr>
          <p:nvPr/>
        </p:nvGraphicFramePr>
        <p:xfrm>
          <a:off x="134193" y="1027721"/>
          <a:ext cx="8863810" cy="1864325"/>
        </p:xfrm>
        <a:graphic>
          <a:graphicData uri="http://schemas.openxmlformats.org/drawingml/2006/table">
            <a:tbl>
              <a:tblPr firstRow="1" firstCol="1" bandRow="1"/>
              <a:tblGrid>
                <a:gridCol w="8863810">
                  <a:extLst>
                    <a:ext uri="{9D8B030D-6E8A-4147-A177-3AD203B41FA5}">
                      <a16:colId xmlns:a16="http://schemas.microsoft.com/office/drawing/2014/main" val="20000"/>
                    </a:ext>
                  </a:extLst>
                </a:gridCol>
              </a:tblGrid>
              <a:tr h="293932">
                <a:tc>
                  <a:txBody>
                    <a:bodyPr/>
                    <a:lstStyle/>
                    <a:p>
                      <a:pPr algn="l">
                        <a:lnSpc>
                          <a:spcPct val="107000"/>
                        </a:lnSpc>
                        <a:spcAft>
                          <a:spcPts val="0"/>
                        </a:spcAft>
                      </a:pPr>
                      <a:r>
                        <a:rPr lang="en-ZA" sz="16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Programme 4: Air Defence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14929"/>
                    </a:solidFill>
                  </a:tcPr>
                </a:tc>
                <a:extLst>
                  <a:ext uri="{0D108BD9-81ED-4DB2-BD59-A6C34878D82A}">
                    <a16:rowId xmlns:a16="http://schemas.microsoft.com/office/drawing/2014/main" val="10000"/>
                  </a:ext>
                </a:extLst>
              </a:tr>
              <a:tr h="284309">
                <a:tc>
                  <a:txBody>
                    <a:bodyPr/>
                    <a:lstStyle/>
                    <a:p>
                      <a:pPr algn="ctr">
                        <a:lnSpc>
                          <a:spcPct val="107000"/>
                        </a:lnSpc>
                        <a:spcAft>
                          <a:spcPts val="0"/>
                        </a:spcAft>
                      </a:pPr>
                      <a:r>
                        <a:rPr lang="en-ZA" sz="1800" b="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Rm219,198 (15.4%)</a:t>
                      </a:r>
                      <a:endParaRPr lang="en-ZA" sz="1800"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611458">
                <a:tc>
                  <a:txBody>
                    <a:bodyPr/>
                    <a:lstStyle/>
                    <a:p>
                      <a:pPr marL="268288" lvl="0" indent="-268288" algn="just">
                        <a:lnSpc>
                          <a:spcPct val="107000"/>
                        </a:lnSpc>
                        <a:spcAft>
                          <a:spcPts val="0"/>
                        </a:spcAft>
                        <a:buFont typeface="Symbol" panose="05050102010706020507" pitchFamily="18" charset="2"/>
                        <a:buChar char=""/>
                      </a:pPr>
                      <a:r>
                        <a:rPr lang="en-GB" sz="1600" dirty="0">
                          <a:effectLst/>
                          <a:latin typeface="Arial" panose="020B0604020202020204" pitchFamily="34" charset="0"/>
                          <a:ea typeface="Calibri" panose="020F0502020204030204" pitchFamily="34" charset="0"/>
                          <a:cs typeface="Times New Roman" panose="02020603050405020304" pitchFamily="18" charset="0"/>
                        </a:rPr>
                        <a:t>The negotiations regarding the placement of new aircraft system </a:t>
                      </a:r>
                      <a:r>
                        <a:rPr lang="en-GB" sz="1600" b="1" dirty="0">
                          <a:effectLst/>
                          <a:latin typeface="Arial" panose="020B0604020202020204" pitchFamily="34" charset="0"/>
                          <a:ea typeface="Calibri" panose="020F0502020204030204" pitchFamily="34" charset="0"/>
                          <a:cs typeface="Times New Roman" panose="02020603050405020304" pitchFamily="18" charset="0"/>
                        </a:rPr>
                        <a:t>contracts</a:t>
                      </a:r>
                      <a:r>
                        <a:rPr lang="en-GB" sz="1600" dirty="0">
                          <a:effectLst/>
                          <a:latin typeface="Arial" panose="020B0604020202020204" pitchFamily="34" charset="0"/>
                          <a:ea typeface="Calibri" panose="020F0502020204030204" pitchFamily="34" charset="0"/>
                          <a:cs typeface="Times New Roman" panose="02020603050405020304" pitchFamily="18" charset="0"/>
                        </a:rPr>
                        <a:t> for the </a:t>
                      </a:r>
                      <a:r>
                        <a:rPr lang="en-GB" sz="1600" dirty="0" err="1">
                          <a:effectLst/>
                          <a:latin typeface="Arial" panose="020B0604020202020204" pitchFamily="34" charset="0"/>
                          <a:ea typeface="Calibri" panose="020F0502020204030204" pitchFamily="34" charset="0"/>
                          <a:cs typeface="Times New Roman" panose="02020603050405020304" pitchFamily="18" charset="0"/>
                        </a:rPr>
                        <a:t>Gripen</a:t>
                      </a:r>
                      <a:r>
                        <a:rPr lang="en-GB" sz="1600" dirty="0">
                          <a:effectLst/>
                          <a:latin typeface="Arial" panose="020B0604020202020204" pitchFamily="34" charset="0"/>
                          <a:ea typeface="Calibri" panose="020F0502020204030204" pitchFamily="34" charset="0"/>
                          <a:cs typeface="Times New Roman" panose="02020603050405020304" pitchFamily="18" charset="0"/>
                        </a:rPr>
                        <a:t> and Hawk airframes and engines are still ongoing due to hight fixed costs.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65438">
                <a:tc>
                  <a:txBody>
                    <a:bodyPr/>
                    <a:lstStyle/>
                    <a:p>
                      <a:pPr marL="268288" lvl="0" indent="-268288" algn="just">
                        <a:lnSpc>
                          <a:spcPct val="107000"/>
                        </a:lnSpc>
                        <a:spcAft>
                          <a:spcPts val="0"/>
                        </a:spcAft>
                        <a:buFont typeface="Symbol" panose="05050102010706020507" pitchFamily="18" charset="2"/>
                        <a:buChar char=""/>
                      </a:pPr>
                      <a:r>
                        <a:rPr lang="en-GB" sz="1600" kern="1200" dirty="0">
                          <a:solidFill>
                            <a:schemeClr val="tx1"/>
                          </a:solidFill>
                          <a:effectLst/>
                          <a:latin typeface="Arial" panose="020B0604020202020204" pitchFamily="34" charset="0"/>
                          <a:ea typeface="+mn-ea"/>
                          <a:cs typeface="Times New Roman" panose="02020603050405020304" pitchFamily="18" charset="0"/>
                        </a:rPr>
                        <a:t>Delayed and late activation of new Aircraft System contracts for the Oryx, </a:t>
                      </a:r>
                      <a:r>
                        <a:rPr lang="en-GB" sz="1600" kern="1200" dirty="0" err="1">
                          <a:solidFill>
                            <a:schemeClr val="tx1"/>
                          </a:solidFill>
                          <a:effectLst/>
                          <a:latin typeface="Arial" panose="020B0604020202020204" pitchFamily="34" charset="0"/>
                          <a:ea typeface="+mn-ea"/>
                          <a:cs typeface="Times New Roman" panose="02020603050405020304" pitchFamily="18" charset="0"/>
                        </a:rPr>
                        <a:t>Rooivalk</a:t>
                      </a:r>
                      <a:r>
                        <a:rPr lang="en-GB" sz="1600" kern="1200" dirty="0">
                          <a:solidFill>
                            <a:schemeClr val="tx1"/>
                          </a:solidFill>
                          <a:effectLst/>
                          <a:latin typeface="Arial" panose="020B0604020202020204" pitchFamily="34" charset="0"/>
                          <a:ea typeface="+mn-ea"/>
                          <a:cs typeface="Times New Roman" panose="02020603050405020304" pitchFamily="18" charset="0"/>
                        </a:rPr>
                        <a:t> and C130 Aircraft systems due to the current status of Denel SOC Ltd.</a:t>
                      </a:r>
                      <a:endParaRPr lang="en-ZA"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6" name="Table 5">
            <a:extLst>
              <a:ext uri="{FF2B5EF4-FFF2-40B4-BE49-F238E27FC236}">
                <a16:creationId xmlns:a16="http://schemas.microsoft.com/office/drawing/2014/main" id="{889B2A06-24F9-424B-B9B8-CDD7D791028B}"/>
              </a:ext>
            </a:extLst>
          </p:cNvPr>
          <p:cNvGraphicFramePr>
            <a:graphicFrameLocks noGrp="1"/>
          </p:cNvGraphicFramePr>
          <p:nvPr>
            <p:extLst>
              <p:ext uri="{D42A27DB-BD31-4B8C-83A1-F6EECF244321}">
                <p14:modId xmlns:p14="http://schemas.microsoft.com/office/powerpoint/2010/main" val="2302770177"/>
              </p:ext>
            </p:extLst>
          </p:nvPr>
        </p:nvGraphicFramePr>
        <p:xfrm>
          <a:off x="145997" y="3146209"/>
          <a:ext cx="8863810" cy="2262549"/>
        </p:xfrm>
        <a:graphic>
          <a:graphicData uri="http://schemas.openxmlformats.org/drawingml/2006/table">
            <a:tbl>
              <a:tblPr firstRow="1" firstCol="1" bandRow="1"/>
              <a:tblGrid>
                <a:gridCol w="8863810">
                  <a:extLst>
                    <a:ext uri="{9D8B030D-6E8A-4147-A177-3AD203B41FA5}">
                      <a16:colId xmlns:a16="http://schemas.microsoft.com/office/drawing/2014/main" val="20000"/>
                    </a:ext>
                  </a:extLst>
                </a:gridCol>
              </a:tblGrid>
              <a:tr h="293932">
                <a:tc>
                  <a:txBody>
                    <a:bodyPr/>
                    <a:lstStyle/>
                    <a:p>
                      <a:pPr algn="l">
                        <a:lnSpc>
                          <a:spcPct val="107000"/>
                        </a:lnSpc>
                        <a:spcAft>
                          <a:spcPts val="0"/>
                        </a:spcAft>
                      </a:pPr>
                      <a:r>
                        <a:rPr lang="en-ZA" sz="16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Programme 5: Maritime Defence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14929"/>
                    </a:solidFill>
                  </a:tcPr>
                </a:tc>
                <a:extLst>
                  <a:ext uri="{0D108BD9-81ED-4DB2-BD59-A6C34878D82A}">
                    <a16:rowId xmlns:a16="http://schemas.microsoft.com/office/drawing/2014/main" val="10000"/>
                  </a:ext>
                </a:extLst>
              </a:tr>
              <a:tr h="284309">
                <a:tc>
                  <a:txBody>
                    <a:bodyPr/>
                    <a:lstStyle/>
                    <a:p>
                      <a:pPr algn="ctr">
                        <a:lnSpc>
                          <a:spcPct val="107000"/>
                        </a:lnSpc>
                        <a:spcAft>
                          <a:spcPts val="0"/>
                        </a:spcAft>
                      </a:pPr>
                      <a:r>
                        <a:rPr lang="en-ZA" sz="1800" b="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Rm129,778 (12.4%)</a:t>
                      </a:r>
                      <a:endParaRPr lang="en-ZA" sz="1800"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837560">
                <a:tc>
                  <a:txBody>
                    <a:bodyPr/>
                    <a:lstStyle/>
                    <a:p>
                      <a:pPr marL="285750" lvl="0" indent="-285750" algn="just">
                        <a:lnSpc>
                          <a:spcPct val="107000"/>
                        </a:lnSpc>
                        <a:spcAft>
                          <a:spcPts val="0"/>
                        </a:spcAft>
                        <a:buFont typeface="Arial" panose="020B0604020202020204" pitchFamily="34" charset="0"/>
                        <a:buChar char="•"/>
                      </a:pPr>
                      <a:r>
                        <a:rPr lang="en-ZA" sz="1600" kern="1200" dirty="0">
                          <a:solidFill>
                            <a:schemeClr val="tx1"/>
                          </a:solidFill>
                          <a:effectLst/>
                          <a:latin typeface="Arial" panose="020B0604020202020204" pitchFamily="34" charset="0"/>
                          <a:ea typeface="+mn-ea"/>
                          <a:cs typeface="Times New Roman" panose="02020603050405020304" pitchFamily="18" charset="0"/>
                        </a:rPr>
                        <a:t>Delivery dates of spares were shifted to the right by contractors.  This negatively affected availability of spares required for the M&amp;R of vessels, which in turn had a direct impact on the availability and readiness of Navy Platforms.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37560">
                <a:tc>
                  <a:txBody>
                    <a:bodyPr/>
                    <a:lstStyle/>
                    <a:p>
                      <a:pPr marL="285750" lvl="0" indent="-285750" algn="just">
                        <a:lnSpc>
                          <a:spcPct val="107000"/>
                        </a:lnSpc>
                        <a:spcAft>
                          <a:spcPts val="0"/>
                        </a:spcAft>
                        <a:buFont typeface="Arial" panose="020B0604020202020204" pitchFamily="34" charset="0"/>
                        <a:buChar char="•"/>
                      </a:pPr>
                      <a:r>
                        <a:rPr lang="en-US" sz="1600" kern="1200" dirty="0">
                          <a:solidFill>
                            <a:schemeClr val="tx1"/>
                          </a:solidFill>
                          <a:effectLst/>
                          <a:latin typeface="Arial" panose="020B0604020202020204" pitchFamily="34" charset="0"/>
                          <a:ea typeface="+mn-ea"/>
                          <a:cs typeface="Times New Roman" panose="02020603050405020304" pitchFamily="18" charset="0"/>
                        </a:rPr>
                        <a:t>Reduction in Op</a:t>
                      </a:r>
                      <a:r>
                        <a:rPr lang="en-US" sz="1600" kern="1200" dirty="0">
                          <a:solidFill>
                            <a:schemeClr val="tx1"/>
                          </a:solidFill>
                          <a:effectLst/>
                          <a:latin typeface="Arial" panose="020B0604020202020204" pitchFamily="34" charset="0"/>
                          <a:ea typeface="+mn-ea"/>
                          <a:cs typeface="Arial" panose="020B0604020202020204" pitchFamily="34" charset="0"/>
                        </a:rPr>
                        <a:t> COPPER deployments resulted in the lower expenditure within the Maritime Security </a:t>
                      </a:r>
                      <a:r>
                        <a:rPr lang="en-US" sz="1600" kern="1200" dirty="0" smtClean="0">
                          <a:solidFill>
                            <a:schemeClr val="tx1"/>
                          </a:solidFill>
                          <a:effectLst/>
                          <a:latin typeface="Arial" panose="020B0604020202020204" pitchFamily="34" charset="0"/>
                          <a:ea typeface="+mn-ea"/>
                          <a:cs typeface="Arial" panose="020B0604020202020204" pitchFamily="34" charset="0"/>
                        </a:rPr>
                        <a:t>Strategy </a:t>
                      </a:r>
                      <a:r>
                        <a:rPr lang="en-US" sz="1600" kern="1200" dirty="0">
                          <a:solidFill>
                            <a:schemeClr val="tx1"/>
                          </a:solidFill>
                          <a:effectLst/>
                          <a:latin typeface="Arial" panose="020B0604020202020204" pitchFamily="34" charset="0"/>
                          <a:ea typeface="+mn-ea"/>
                          <a:cs typeface="Arial" panose="020B0604020202020204" pitchFamily="34" charset="0"/>
                        </a:rPr>
                        <a:t>during Q1 of FY2020/21. The SA Navy intend to reprioritize the funding to </a:t>
                      </a:r>
                      <a:r>
                        <a:rPr lang="en-ZA" sz="1600" kern="1200" dirty="0">
                          <a:solidFill>
                            <a:schemeClr val="tx1"/>
                          </a:solidFill>
                          <a:effectLst/>
                          <a:latin typeface="Arial" panose="020B0604020202020204" pitchFamily="34" charset="0"/>
                          <a:ea typeface="+mn-ea"/>
                          <a:cs typeface="Arial" panose="020B0604020202020204" pitchFamily="34" charset="0"/>
                        </a:rPr>
                        <a:t>maintain and repair naval platforms required for </a:t>
                      </a:r>
                      <a:r>
                        <a:rPr lang="en-US" sz="1600" kern="1200" dirty="0">
                          <a:solidFill>
                            <a:schemeClr val="tx1"/>
                          </a:solidFill>
                          <a:effectLst/>
                          <a:latin typeface="Arial" panose="020B0604020202020204" pitchFamily="34" charset="0"/>
                          <a:ea typeface="+mn-ea"/>
                          <a:cs typeface="Arial" panose="020B0604020202020204" pitchFamily="34" charset="0"/>
                        </a:rPr>
                        <a:t>Op VIKELA</a:t>
                      </a:r>
                      <a:r>
                        <a:rPr lang="en-ZA" sz="1600" kern="1200" dirty="0">
                          <a:solidFill>
                            <a:schemeClr val="tx1"/>
                          </a:solidFill>
                          <a:effectLst/>
                          <a:latin typeface="Arial" panose="020B0604020202020204" pitchFamily="34" charset="0"/>
                          <a:ea typeface="+mn-ea"/>
                          <a:cs typeface="Arial" panose="020B0604020202020204" pitchFamily="34" charset="0"/>
                        </a:rPr>
                        <a:t> deployments.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3122781"/>
                  </a:ext>
                </a:extLst>
              </a:tr>
            </a:tbl>
          </a:graphicData>
        </a:graphic>
      </p:graphicFrame>
    </p:spTree>
    <p:extLst>
      <p:ext uri="{BB962C8B-B14F-4D97-AF65-F5344CB8AC3E}">
        <p14:creationId xmlns:p14="http://schemas.microsoft.com/office/powerpoint/2010/main" val="21940962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2526"/>
            <a:ext cx="9144539" cy="6857596"/>
          </a:xfrm>
          <a:prstGeom prst="rect">
            <a:avLst/>
          </a:prstGeom>
          <a:noFill/>
        </p:spPr>
      </p:pic>
      <p:sp>
        <p:nvSpPr>
          <p:cNvPr id="4" name="Rectangle 2"/>
          <p:cNvSpPr txBox="1">
            <a:spLocks/>
          </p:cNvSpPr>
          <p:nvPr/>
        </p:nvSpPr>
        <p:spPr bwMode="auto">
          <a:xfrm>
            <a:off x="1" y="1"/>
            <a:ext cx="9143999" cy="626400"/>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Additional Contributing Factors to Deviations</a:t>
            </a:r>
          </a:p>
        </p:txBody>
      </p:sp>
      <p:sp>
        <p:nvSpPr>
          <p:cNvPr id="7" name="Slide Number Placeholder 1"/>
          <p:cNvSpPr>
            <a:spLocks noGrp="1"/>
          </p:cNvSpPr>
          <p:nvPr>
            <p:ph type="sldNum" sz="quarter" idx="10"/>
          </p:nvPr>
        </p:nvSpPr>
        <p:spPr bwMode="auto">
          <a:xfrm>
            <a:off x="8665829" y="6477000"/>
            <a:ext cx="44651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39</a:t>
            </a:fld>
            <a:endParaRPr lang="en-US" altLang="en-US" sz="2400" dirty="0">
              <a:solidFill>
                <a:srgbClr val="014929"/>
              </a:solidFill>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443073499"/>
              </p:ext>
            </p:extLst>
          </p:nvPr>
        </p:nvGraphicFramePr>
        <p:xfrm>
          <a:off x="140095" y="806541"/>
          <a:ext cx="8863810" cy="1662160"/>
        </p:xfrm>
        <a:graphic>
          <a:graphicData uri="http://schemas.openxmlformats.org/drawingml/2006/table">
            <a:tbl>
              <a:tblPr firstRow="1" firstCol="1" bandRow="1"/>
              <a:tblGrid>
                <a:gridCol w="8863810">
                  <a:extLst>
                    <a:ext uri="{9D8B030D-6E8A-4147-A177-3AD203B41FA5}">
                      <a16:colId xmlns:a16="http://schemas.microsoft.com/office/drawing/2014/main" val="20000"/>
                    </a:ext>
                  </a:extLst>
                </a:gridCol>
              </a:tblGrid>
              <a:tr h="324034">
                <a:tc>
                  <a:txBody>
                    <a:bodyPr/>
                    <a:lstStyle/>
                    <a:p>
                      <a:pPr algn="l">
                        <a:lnSpc>
                          <a:spcPct val="107000"/>
                        </a:lnSpc>
                        <a:spcAft>
                          <a:spcPts val="0"/>
                        </a:spcAft>
                      </a:pPr>
                      <a:r>
                        <a:rPr lang="en-ZA" sz="16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Payments for Capital Assets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14929"/>
                    </a:solidFill>
                  </a:tcPr>
                </a:tc>
                <a:extLst>
                  <a:ext uri="{0D108BD9-81ED-4DB2-BD59-A6C34878D82A}">
                    <a16:rowId xmlns:a16="http://schemas.microsoft.com/office/drawing/2014/main" val="10000"/>
                  </a:ext>
                </a:extLst>
              </a:tr>
              <a:tr h="313426">
                <a:tc>
                  <a:txBody>
                    <a:bodyPr/>
                    <a:lstStyle/>
                    <a:p>
                      <a:pPr algn="ctr">
                        <a:lnSpc>
                          <a:spcPct val="107000"/>
                        </a:lnSpc>
                        <a:spcAft>
                          <a:spcPts val="0"/>
                        </a:spcAft>
                      </a:pPr>
                      <a:r>
                        <a:rPr lang="en-ZA" sz="1800" b="1" dirty="0">
                          <a:solidFill>
                            <a:srgbClr val="056F05"/>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Rm43,321 (82.0%)</a:t>
                      </a:r>
                      <a:endParaRPr lang="en-ZA" sz="1800" dirty="0">
                        <a:solidFill>
                          <a:srgbClr val="056F05"/>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841999">
                <a:tc>
                  <a:txBody>
                    <a:bodyPr/>
                    <a:lstStyle/>
                    <a:p>
                      <a:pPr marL="0" lvl="0" indent="0" algn="just">
                        <a:lnSpc>
                          <a:spcPct val="107000"/>
                        </a:lnSpc>
                        <a:spcAft>
                          <a:spcPts val="0"/>
                        </a:spcAft>
                        <a:buFontTx/>
                        <a:buNone/>
                      </a:pPr>
                      <a:r>
                        <a:rPr lang="en-GB" sz="1600" b="0" kern="1200" dirty="0">
                          <a:solidFill>
                            <a:schemeClr val="tx1"/>
                          </a:solidFill>
                          <a:effectLst/>
                          <a:latin typeface="Arial" panose="020B0604020202020204" pitchFamily="34" charset="0"/>
                          <a:ea typeface="+mn-ea"/>
                          <a:cs typeface="Times New Roman" panose="02020603050405020304" pitchFamily="18" charset="0"/>
                        </a:rPr>
                        <a:t>The higher than planned cash flow was as a result of invoices received and paid for the new Military Health Hospital being build in </a:t>
                      </a:r>
                      <a:r>
                        <a:rPr lang="en-GB" sz="1600" b="0" kern="1200" dirty="0" err="1" smtClean="0">
                          <a:solidFill>
                            <a:schemeClr val="tx1"/>
                          </a:solidFill>
                          <a:effectLst/>
                          <a:latin typeface="Arial" panose="020B0604020202020204" pitchFamily="34" charset="0"/>
                          <a:ea typeface="+mn-ea"/>
                          <a:cs typeface="Times New Roman" panose="02020603050405020304" pitchFamily="18" charset="0"/>
                        </a:rPr>
                        <a:t>Gqeberha</a:t>
                      </a:r>
                      <a:r>
                        <a:rPr lang="en-GB" sz="1600" b="0" kern="1200" dirty="0" smtClean="0">
                          <a:solidFill>
                            <a:schemeClr val="tx1"/>
                          </a:solidFill>
                          <a:effectLst/>
                          <a:latin typeface="Arial" panose="020B0604020202020204" pitchFamily="34" charset="0"/>
                          <a:ea typeface="+mn-ea"/>
                          <a:cs typeface="Times New Roman" panose="02020603050405020304" pitchFamily="18" charset="0"/>
                        </a:rPr>
                        <a:t>.  </a:t>
                      </a:r>
                      <a:r>
                        <a:rPr lang="en-GB" sz="1600" b="0" kern="1200" dirty="0">
                          <a:solidFill>
                            <a:schemeClr val="tx1"/>
                          </a:solidFill>
                          <a:effectLst/>
                          <a:latin typeface="Arial" panose="020B0604020202020204" pitchFamily="34" charset="0"/>
                          <a:ea typeface="+mn-ea"/>
                          <a:cs typeface="Times New Roman" panose="02020603050405020304" pitchFamily="18" charset="0"/>
                        </a:rPr>
                        <a:t>The project are being managed by the National Department of Public Works and Infrastructure and is currently 12 months ahead of schedule. </a:t>
                      </a:r>
                    </a:p>
                    <a:p>
                      <a:pPr marL="0" lvl="0" indent="0" algn="just">
                        <a:lnSpc>
                          <a:spcPct val="107000"/>
                        </a:lnSpc>
                        <a:spcAft>
                          <a:spcPts val="0"/>
                        </a:spcAft>
                        <a:buFontTx/>
                        <a:buNone/>
                      </a:pPr>
                      <a:endParaRPr lang="en-ZA" sz="1600" b="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9" name="Table 8">
            <a:extLst>
              <a:ext uri="{FF2B5EF4-FFF2-40B4-BE49-F238E27FC236}">
                <a16:creationId xmlns:a16="http://schemas.microsoft.com/office/drawing/2014/main" id="{577355E1-D3D2-46C1-84B5-6C3EA3A24B53}"/>
              </a:ext>
            </a:extLst>
          </p:cNvPr>
          <p:cNvGraphicFramePr>
            <a:graphicFrameLocks noGrp="1"/>
          </p:cNvGraphicFramePr>
          <p:nvPr>
            <p:extLst>
              <p:ext uri="{D42A27DB-BD31-4B8C-83A1-F6EECF244321}">
                <p14:modId xmlns:p14="http://schemas.microsoft.com/office/powerpoint/2010/main" val="1133163755"/>
              </p:ext>
            </p:extLst>
          </p:nvPr>
        </p:nvGraphicFramePr>
        <p:xfrm>
          <a:off x="140095" y="2958687"/>
          <a:ext cx="8863810" cy="2152958"/>
        </p:xfrm>
        <a:graphic>
          <a:graphicData uri="http://schemas.openxmlformats.org/drawingml/2006/table">
            <a:tbl>
              <a:tblPr firstRow="1" firstCol="1" bandRow="1"/>
              <a:tblGrid>
                <a:gridCol w="8863810">
                  <a:extLst>
                    <a:ext uri="{9D8B030D-6E8A-4147-A177-3AD203B41FA5}">
                      <a16:colId xmlns:a16="http://schemas.microsoft.com/office/drawing/2014/main" val="20000"/>
                    </a:ext>
                  </a:extLst>
                </a:gridCol>
              </a:tblGrid>
              <a:tr h="293932">
                <a:tc>
                  <a:txBody>
                    <a:bodyPr/>
                    <a:lstStyle/>
                    <a:p>
                      <a:pPr algn="l">
                        <a:lnSpc>
                          <a:spcPct val="107000"/>
                        </a:lnSpc>
                        <a:spcAft>
                          <a:spcPts val="0"/>
                        </a:spcAft>
                      </a:pPr>
                      <a:r>
                        <a:rPr lang="en-ZA" sz="16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Payments for Financial Assets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14929"/>
                    </a:solidFill>
                  </a:tcPr>
                </a:tc>
                <a:extLst>
                  <a:ext uri="{0D108BD9-81ED-4DB2-BD59-A6C34878D82A}">
                    <a16:rowId xmlns:a16="http://schemas.microsoft.com/office/drawing/2014/main" val="10000"/>
                  </a:ext>
                </a:extLst>
              </a:tr>
              <a:tr h="284309">
                <a:tc>
                  <a:txBody>
                    <a:bodyPr/>
                    <a:lstStyle/>
                    <a:p>
                      <a:pPr marL="0" algn="ctr" defTabSz="914400" rtl="0" eaLnBrk="1" latinLnBrk="0" hangingPunct="1">
                        <a:lnSpc>
                          <a:spcPct val="107000"/>
                        </a:lnSpc>
                        <a:spcAft>
                          <a:spcPts val="0"/>
                        </a:spcAft>
                      </a:pPr>
                      <a:r>
                        <a:rPr lang="en-ZA" sz="1800" b="1" kern="1200" dirty="0">
                          <a:solidFill>
                            <a:srgbClr val="056F05"/>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Rm0,271 (100.0%)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688343">
                <a:tc>
                  <a:txBody>
                    <a:bodyPr/>
                    <a:lstStyle/>
                    <a:p>
                      <a:pPr marL="0" lvl="0" indent="0" algn="just">
                        <a:lnSpc>
                          <a:spcPct val="107000"/>
                        </a:lnSpc>
                        <a:spcAft>
                          <a:spcPts val="0"/>
                        </a:spcAft>
                        <a:buFontTx/>
                        <a:buNone/>
                      </a:pPr>
                      <a:r>
                        <a:rPr lang="en-GB" sz="1600" b="0" kern="1200" dirty="0">
                          <a:solidFill>
                            <a:schemeClr val="tx1"/>
                          </a:solidFill>
                          <a:effectLst/>
                          <a:latin typeface="Arial" panose="020B0604020202020204" pitchFamily="34" charset="0"/>
                          <a:ea typeface="+mn-ea"/>
                          <a:cs typeface="Times New Roman" panose="02020603050405020304" pitchFamily="18" charset="0"/>
                        </a:rPr>
                        <a:t>Over expenditure was </a:t>
                      </a:r>
                      <a:r>
                        <a:rPr lang="en-US" sz="1600" b="0" kern="1200" dirty="0">
                          <a:solidFill>
                            <a:schemeClr val="tx1"/>
                          </a:solidFill>
                          <a:effectLst/>
                          <a:latin typeface="Arial" panose="020B0604020202020204" pitchFamily="34" charset="0"/>
                          <a:ea typeface="+mn-ea"/>
                          <a:cs typeface="Times New Roman" panose="02020603050405020304" pitchFamily="18" charset="0"/>
                        </a:rPr>
                        <a:t>mainly due to</a:t>
                      </a:r>
                      <a:r>
                        <a:rPr lang="en-GB" sz="1600" b="0" kern="1200" dirty="0">
                          <a:solidFill>
                            <a:schemeClr val="tx1"/>
                          </a:solidFill>
                          <a:effectLst/>
                          <a:latin typeface="Arial" panose="020B0604020202020204" pitchFamily="34" charset="0"/>
                          <a:ea typeface="+mn-ea"/>
                          <a:cs typeface="Times New Roman" panose="02020603050405020304" pitchFamily="18" charset="0"/>
                        </a:rPr>
                        <a:t> transactions that create or increase outstanding debtors’ amounts as well as foreign exchange losses, thefts and other losses, etc.  It should be noted that the Department does not make provision during the budget allocation for unforeseen expenditure such as foreign exchange losses, thefts and other losses, etc.  However, funds are reserved to clear these transactions at financial year-end.</a:t>
                      </a:r>
                    </a:p>
                    <a:p>
                      <a:pPr marL="0" lvl="0" indent="0" algn="just">
                        <a:lnSpc>
                          <a:spcPct val="107000"/>
                        </a:lnSpc>
                        <a:spcAft>
                          <a:spcPts val="0"/>
                        </a:spcAft>
                        <a:buFontTx/>
                        <a:buNone/>
                      </a:pPr>
                      <a:endParaRPr lang="en-ZA" sz="1600" b="0" kern="1200" dirty="0">
                        <a:solidFill>
                          <a:schemeClr val="tx1"/>
                        </a:solidFill>
                        <a:effectLst/>
                        <a:latin typeface="Arial" panose="020B0604020202020204" pitchFamily="34" charset="0"/>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508809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Presentation Structure</a:t>
            </a:r>
          </a:p>
        </p:txBody>
      </p:sp>
      <p:sp>
        <p:nvSpPr>
          <p:cNvPr id="6" name="Rectangle 13"/>
          <p:cNvSpPr>
            <a:spLocks noChangeArrowheads="1"/>
          </p:cNvSpPr>
          <p:nvPr/>
        </p:nvSpPr>
        <p:spPr bwMode="auto">
          <a:xfrm>
            <a:off x="298580" y="723316"/>
            <a:ext cx="8813764"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defTabSz="914400" fontAlgn="base">
              <a:spcBef>
                <a:spcPct val="0"/>
              </a:spcBef>
              <a:spcAft>
                <a:spcPct val="0"/>
              </a:spcAft>
              <a:buFont typeface="+mj-lt"/>
              <a:buAutoNum type="arabicPeriod" startAt="2"/>
            </a:pPr>
            <a:r>
              <a:rPr lang="en-US" sz="2800" b="1" dirty="0">
                <a:solidFill>
                  <a:srgbClr val="014929"/>
                </a:solidFill>
                <a:effectLst>
                  <a:outerShdw blurRad="38100" dist="38100" dir="2700000" algn="tl">
                    <a:srgbClr val="000000">
                      <a:alpha val="43137"/>
                    </a:srgbClr>
                  </a:outerShdw>
                </a:effectLst>
                <a:latin typeface="Arial" charset="0"/>
                <a:cs typeface="Arial" charset="0"/>
              </a:rPr>
              <a:t>Departmental Performance for FY2020/21 – Annual Pre-Audited Performance</a:t>
            </a:r>
          </a:p>
          <a:p>
            <a:pPr marL="514350" indent="-514350" defTabSz="914400" fontAlgn="base">
              <a:spcBef>
                <a:spcPct val="0"/>
              </a:spcBef>
              <a:spcAft>
                <a:spcPct val="0"/>
              </a:spcAft>
              <a:buFont typeface="+mj-lt"/>
              <a:buAutoNum type="arabicPeriod" startAt="2"/>
            </a:pPr>
            <a:endParaRPr lang="en-US" sz="1000" b="1" dirty="0">
              <a:solidFill>
                <a:srgbClr val="014929"/>
              </a:solidFill>
              <a:effectLst>
                <a:outerShdw blurRad="38100" dist="38100" dir="2700000" algn="tl">
                  <a:srgbClr val="000000">
                    <a:alpha val="43137"/>
                  </a:srgbClr>
                </a:outerShdw>
              </a:effectLst>
              <a:latin typeface="Arial" charset="0"/>
              <a:cs typeface="Arial" charset="0"/>
            </a:endParaRPr>
          </a:p>
          <a:p>
            <a:pPr marL="914400" lvl="1" indent="-457200" defTabSz="914400" fontAlgn="base">
              <a:lnSpc>
                <a:spcPct val="150000"/>
              </a:lnSpc>
              <a:spcBef>
                <a:spcPct val="0"/>
              </a:spcBef>
              <a:spcAft>
                <a:spcPct val="0"/>
              </a:spcAft>
              <a:buFont typeface="Arial" panose="020B0604020202020204" pitchFamily="34" charset="0"/>
              <a:buChar char="•"/>
            </a:pPr>
            <a:r>
              <a:rPr lang="en-ZA" sz="2500" dirty="0">
                <a:solidFill>
                  <a:prstClr val="black"/>
                </a:solidFill>
                <a:latin typeface="Arial" charset="0"/>
                <a:cs typeface="Arial" charset="0"/>
              </a:rPr>
              <a:t>DOD Results-Based Management Dashboard</a:t>
            </a:r>
          </a:p>
          <a:p>
            <a:pPr marL="914400" lvl="1" indent="-457200" defTabSz="914400" fontAlgn="base">
              <a:lnSpc>
                <a:spcPct val="150000"/>
              </a:lnSpc>
              <a:spcBef>
                <a:spcPct val="0"/>
              </a:spcBef>
              <a:spcAft>
                <a:spcPct val="0"/>
              </a:spcAft>
              <a:buFont typeface="Arial" panose="020B0604020202020204" pitchFamily="34" charset="0"/>
              <a:buChar char="•"/>
            </a:pPr>
            <a:r>
              <a:rPr lang="en-ZA" sz="2500" dirty="0">
                <a:solidFill>
                  <a:prstClr val="black"/>
                </a:solidFill>
                <a:latin typeface="Arial" charset="0"/>
                <a:cs typeface="Arial" charset="0"/>
              </a:rPr>
              <a:t>DOD Pre-Audited Annual Degree of Non-Achievement</a:t>
            </a:r>
          </a:p>
          <a:p>
            <a:pPr marL="914400" lvl="1" indent="-457200" defTabSz="914400" fontAlgn="base">
              <a:lnSpc>
                <a:spcPct val="150000"/>
              </a:lnSpc>
              <a:spcBef>
                <a:spcPct val="0"/>
              </a:spcBef>
              <a:spcAft>
                <a:spcPct val="0"/>
              </a:spcAft>
              <a:buFont typeface="Arial" panose="020B0604020202020204" pitchFamily="34" charset="0"/>
              <a:buChar char="•"/>
            </a:pPr>
            <a:r>
              <a:rPr lang="en-ZA" sz="2500" dirty="0">
                <a:solidFill>
                  <a:prstClr val="black"/>
                </a:solidFill>
                <a:latin typeface="Arial" charset="0"/>
                <a:cs typeface="Arial" charset="0"/>
              </a:rPr>
              <a:t>DOD Annual Performance Targets NOT Achieved </a:t>
            </a:r>
          </a:p>
          <a:p>
            <a:pPr marL="914400" lvl="1" indent="-457200" defTabSz="914400" fontAlgn="base">
              <a:lnSpc>
                <a:spcPct val="150000"/>
              </a:lnSpc>
              <a:spcBef>
                <a:spcPct val="0"/>
              </a:spcBef>
              <a:spcAft>
                <a:spcPct val="0"/>
              </a:spcAft>
              <a:buFont typeface="Arial" panose="020B0604020202020204" pitchFamily="34" charset="0"/>
              <a:buChar char="•"/>
            </a:pPr>
            <a:r>
              <a:rPr lang="en-ZA" sz="2500" dirty="0">
                <a:solidFill>
                  <a:prstClr val="black"/>
                </a:solidFill>
                <a:latin typeface="Arial" charset="0"/>
                <a:cs typeface="Arial" charset="0"/>
              </a:rPr>
              <a:t>DOD Degree of Non-Achievement</a:t>
            </a:r>
          </a:p>
          <a:p>
            <a:pPr marL="914400" lvl="1" indent="-457200" defTabSz="914400" fontAlgn="base">
              <a:lnSpc>
                <a:spcPct val="150000"/>
              </a:lnSpc>
              <a:spcBef>
                <a:spcPct val="0"/>
              </a:spcBef>
              <a:spcAft>
                <a:spcPct val="0"/>
              </a:spcAft>
              <a:buFont typeface="Arial" panose="020B0604020202020204" pitchFamily="34" charset="0"/>
              <a:buChar char="•"/>
            </a:pPr>
            <a:r>
              <a:rPr lang="en-ZA" sz="2500" dirty="0">
                <a:solidFill>
                  <a:prstClr val="black"/>
                </a:solidFill>
                <a:latin typeface="Arial" charset="0"/>
                <a:cs typeface="Arial" charset="0"/>
              </a:rPr>
              <a:t>Year-on-Year Performance Comparison</a:t>
            </a:r>
          </a:p>
        </p:txBody>
      </p:sp>
      <p:sp>
        <p:nvSpPr>
          <p:cNvPr id="7" name="Slide Number Placeholder 1"/>
          <p:cNvSpPr>
            <a:spLocks noGrp="1"/>
          </p:cNvSpPr>
          <p:nvPr>
            <p:ph type="sldNum" sz="quarter" idx="10"/>
          </p:nvPr>
        </p:nvSpPr>
        <p:spPr bwMode="auto">
          <a:xfrm>
            <a:off x="8733451" y="6477000"/>
            <a:ext cx="378893"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4</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16231171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2" name="TextBox 1"/>
          <p:cNvSpPr txBox="1"/>
          <p:nvPr/>
        </p:nvSpPr>
        <p:spPr>
          <a:xfrm>
            <a:off x="757719" y="1905708"/>
            <a:ext cx="7628021" cy="3785652"/>
          </a:xfrm>
          <a:prstGeom prst="rect">
            <a:avLst/>
          </a:prstGeom>
          <a:noFill/>
        </p:spPr>
        <p:txBody>
          <a:bodyPr wrap="square" rtlCol="0">
            <a:spAutoFit/>
          </a:bodyPr>
          <a:lstStyle/>
          <a:p>
            <a:pPr algn="ctr"/>
            <a:endParaRPr lang="en-GB" sz="4800" b="1" dirty="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ZA" sz="4800" b="1" dirty="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Budgetary Review &amp; Recommendation Report</a:t>
            </a:r>
            <a:r>
              <a:rPr lang="en-GB" sz="4800" b="1" dirty="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GB" sz="4800" b="1" dirty="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GB" sz="4800" b="1" dirty="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Progress</a:t>
            </a:r>
            <a:endParaRPr lang="en-ZA" sz="4800" b="1" dirty="0">
              <a:solidFill>
                <a:srgbClr val="014929"/>
              </a:solidFill>
              <a:effectLst>
                <a:outerShdw blurRad="38100" dist="38100" dir="2700000" algn="tl">
                  <a:srgbClr val="000000">
                    <a:alpha val="43137"/>
                  </a:srgbClr>
                </a:outerShdw>
              </a:effectLst>
              <a:latin typeface="Arial" charset="0"/>
              <a:cs typeface="Arial" charset="0"/>
            </a:endParaRPr>
          </a:p>
          <a:p>
            <a:pPr algn="ctr"/>
            <a:endParaRPr lang="en-GB" sz="4800" b="1" dirty="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80669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Analysis of </a:t>
            </a:r>
            <a:r>
              <a:rPr lang="en-ZA" altLang="en-US" sz="2800" b="1" dirty="0" smtClean="0">
                <a:solidFill>
                  <a:prstClr val="white"/>
                </a:solidFill>
                <a:latin typeface="Arial" panose="020B0604020202020204" pitchFamily="34" charset="0"/>
              </a:rPr>
              <a:t>Recommendations</a:t>
            </a:r>
            <a:endParaRPr lang="en-ZA" altLang="en-US" sz="2800" b="1" dirty="0">
              <a:solidFill>
                <a:prstClr val="white"/>
              </a:solidFill>
              <a:latin typeface="Arial" panose="020B0604020202020204" pitchFamily="34" charset="0"/>
            </a:endParaRPr>
          </a:p>
        </p:txBody>
      </p:sp>
      <p:sp>
        <p:nvSpPr>
          <p:cNvPr id="7" name="Slide Number Placeholder 1"/>
          <p:cNvSpPr>
            <a:spLocks noGrp="1"/>
          </p:cNvSpPr>
          <p:nvPr>
            <p:ph type="sldNum" sz="quarter" idx="10"/>
          </p:nvPr>
        </p:nvSpPr>
        <p:spPr bwMode="auto">
          <a:xfrm>
            <a:off x="8590547" y="6477000"/>
            <a:ext cx="521797"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41</a:t>
            </a:fld>
            <a:endParaRPr lang="en-US" altLang="en-US" sz="2400" dirty="0">
              <a:solidFill>
                <a:srgbClr val="014929"/>
              </a:solidFill>
              <a:latin typeface="Arial" panose="020B0604020202020204" pitchFamily="34" charset="0"/>
            </a:endParaRPr>
          </a:p>
        </p:txBody>
      </p:sp>
      <p:graphicFrame>
        <p:nvGraphicFramePr>
          <p:cNvPr id="8" name="Chart 7"/>
          <p:cNvGraphicFramePr/>
          <p:nvPr>
            <p:extLst>
              <p:ext uri="{D42A27DB-BD31-4B8C-83A1-F6EECF244321}">
                <p14:modId xmlns:p14="http://schemas.microsoft.com/office/powerpoint/2010/main" val="338237243"/>
              </p:ext>
            </p:extLst>
          </p:nvPr>
        </p:nvGraphicFramePr>
        <p:xfrm>
          <a:off x="949825" y="1277468"/>
          <a:ext cx="6733310" cy="393109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262393" y="811033"/>
            <a:ext cx="8635117" cy="430887"/>
          </a:xfrm>
          <a:prstGeom prst="rect">
            <a:avLst/>
          </a:prstGeom>
          <a:noFill/>
        </p:spPr>
        <p:txBody>
          <a:bodyPr wrap="square" rtlCol="0">
            <a:spAutoFit/>
          </a:bodyPr>
          <a:lstStyle/>
          <a:p>
            <a:r>
              <a:rPr lang="en-ZA" sz="2200" dirty="0">
                <a:solidFill>
                  <a:prstClr val="black"/>
                </a:solidFill>
                <a:latin typeface="Arial" charset="0"/>
                <a:cs typeface="Arial" charset="0"/>
              </a:rPr>
              <a:t>Progress against 22 </a:t>
            </a:r>
            <a:r>
              <a:rPr lang="en-ZA" sz="2200" dirty="0" smtClean="0">
                <a:solidFill>
                  <a:prstClr val="black"/>
                </a:solidFill>
                <a:latin typeface="Arial" charset="0"/>
                <a:cs typeface="Arial" charset="0"/>
              </a:rPr>
              <a:t>Recommendations </a:t>
            </a:r>
            <a:r>
              <a:rPr lang="en-ZA" sz="2200" dirty="0">
                <a:solidFill>
                  <a:prstClr val="black"/>
                </a:solidFill>
                <a:latin typeface="Arial" charset="0"/>
                <a:cs typeface="Arial" charset="0"/>
              </a:rPr>
              <a:t>are categorised as follows:</a:t>
            </a:r>
          </a:p>
        </p:txBody>
      </p:sp>
      <p:sp>
        <p:nvSpPr>
          <p:cNvPr id="11" name="TextBox 10"/>
          <p:cNvSpPr txBox="1"/>
          <p:nvPr/>
        </p:nvSpPr>
        <p:spPr>
          <a:xfrm>
            <a:off x="631769" y="5404082"/>
            <a:ext cx="8078279" cy="307777"/>
          </a:xfrm>
          <a:prstGeom prst="rect">
            <a:avLst/>
          </a:prstGeom>
          <a:noFill/>
        </p:spPr>
        <p:txBody>
          <a:bodyPr wrap="square" rtlCol="0">
            <a:spAutoFit/>
          </a:bodyPr>
          <a:lstStyle/>
          <a:p>
            <a:r>
              <a:rPr lang="en-ZA" sz="1400" dirty="0" smtClean="0">
                <a:solidFill>
                  <a:prstClr val="black"/>
                </a:solidFill>
                <a:latin typeface="Arial" charset="0"/>
                <a:cs typeface="Arial" charset="0"/>
              </a:rPr>
              <a:t>*Refer to App F to the DOD QPR1 dated 11 August 2021 for detailed Q1 progress.</a:t>
            </a:r>
            <a:endParaRPr lang="en-ZA" sz="1400" dirty="0">
              <a:solidFill>
                <a:prstClr val="black"/>
              </a:solidFill>
              <a:latin typeface="Arial" charset="0"/>
              <a:cs typeface="Arial" charset="0"/>
            </a:endParaRPr>
          </a:p>
        </p:txBody>
      </p:sp>
    </p:spTree>
    <p:extLst>
      <p:ext uri="{BB962C8B-B14F-4D97-AF65-F5344CB8AC3E}">
        <p14:creationId xmlns:p14="http://schemas.microsoft.com/office/powerpoint/2010/main" val="9331576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2" name="TextBox 1"/>
          <p:cNvSpPr txBox="1"/>
          <p:nvPr/>
        </p:nvSpPr>
        <p:spPr>
          <a:xfrm>
            <a:off x="757719" y="1905708"/>
            <a:ext cx="7628021" cy="3785652"/>
          </a:xfrm>
          <a:prstGeom prst="rect">
            <a:avLst/>
          </a:prstGeom>
          <a:noFill/>
        </p:spPr>
        <p:txBody>
          <a:bodyPr wrap="square" rtlCol="0">
            <a:spAutoFit/>
          </a:bodyPr>
          <a:lstStyle/>
          <a:p>
            <a:pPr algn="ctr"/>
            <a:endParaRPr lang="en-GB" sz="4800" b="1" dirty="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ZA" sz="4800" b="1" dirty="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Report of the PCD&amp;MV on Budget Vote 23 </a:t>
            </a:r>
            <a:r>
              <a:rPr lang="en-GB" sz="4800" b="1" dirty="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GB" sz="4800" b="1" dirty="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GB" sz="4800" b="1" dirty="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Progress</a:t>
            </a:r>
            <a:endParaRPr lang="en-ZA" sz="4800" b="1" dirty="0">
              <a:solidFill>
                <a:srgbClr val="014929"/>
              </a:solidFill>
              <a:effectLst>
                <a:outerShdw blurRad="38100" dist="38100" dir="2700000" algn="tl">
                  <a:srgbClr val="000000">
                    <a:alpha val="43137"/>
                  </a:srgbClr>
                </a:outerShdw>
              </a:effectLst>
              <a:latin typeface="Arial" charset="0"/>
              <a:cs typeface="Arial" charset="0"/>
            </a:endParaRPr>
          </a:p>
          <a:p>
            <a:pPr algn="ctr"/>
            <a:endParaRPr lang="en-GB" sz="4800" b="1" dirty="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07059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6400"/>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Report of the PCD&amp;MV on Budget Vote 23 </a:t>
            </a:r>
          </a:p>
        </p:txBody>
      </p:sp>
      <p:sp>
        <p:nvSpPr>
          <p:cNvPr id="6" name="Rectangle 13"/>
          <p:cNvSpPr>
            <a:spLocks noChangeArrowheads="1"/>
          </p:cNvSpPr>
          <p:nvPr/>
        </p:nvSpPr>
        <p:spPr bwMode="auto">
          <a:xfrm>
            <a:off x="288979" y="728313"/>
            <a:ext cx="8565502" cy="78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lgn="just" defTabSz="914400" fontAlgn="base">
              <a:spcBef>
                <a:spcPct val="0"/>
              </a:spcBef>
              <a:spcAft>
                <a:spcPct val="0"/>
              </a:spcAft>
            </a:pPr>
            <a:r>
              <a:rPr lang="en-ZA" dirty="0" smtClean="0">
                <a:solidFill>
                  <a:prstClr val="black"/>
                </a:solidFill>
                <a:latin typeface="Arial" charset="0"/>
                <a:cs typeface="Arial" charset="0"/>
              </a:rPr>
              <a:t>In addition to an extract of below response dated 02 July 2021, refer </a:t>
            </a:r>
            <a:r>
              <a:rPr lang="en-ZA" dirty="0">
                <a:solidFill>
                  <a:prstClr val="black"/>
                </a:solidFill>
                <a:latin typeface="Arial" charset="0"/>
                <a:cs typeface="Arial" charset="0"/>
              </a:rPr>
              <a:t>to </a:t>
            </a:r>
            <a:r>
              <a:rPr lang="en-ZA" dirty="0" smtClean="0">
                <a:solidFill>
                  <a:prstClr val="black"/>
                </a:solidFill>
                <a:latin typeface="Arial" charset="0"/>
                <a:cs typeface="Arial" charset="0"/>
              </a:rPr>
              <a:t>App G </a:t>
            </a:r>
            <a:r>
              <a:rPr lang="en-ZA" dirty="0">
                <a:solidFill>
                  <a:prstClr val="black"/>
                </a:solidFill>
                <a:latin typeface="Arial" charset="0"/>
                <a:cs typeface="Arial" charset="0"/>
              </a:rPr>
              <a:t>to the DOD QPR1 </a:t>
            </a:r>
            <a:r>
              <a:rPr lang="en-ZA" dirty="0" smtClean="0">
                <a:solidFill>
                  <a:prstClr val="black"/>
                </a:solidFill>
                <a:latin typeface="Arial" charset="0"/>
                <a:cs typeface="Arial" charset="0"/>
              </a:rPr>
              <a:t>dated</a:t>
            </a:r>
            <a:r>
              <a:rPr lang="en-ZA" dirty="0">
                <a:solidFill>
                  <a:prstClr val="black"/>
                </a:solidFill>
                <a:latin typeface="Arial" charset="0"/>
                <a:cs typeface="Arial" charset="0"/>
              </a:rPr>
              <a:t> </a:t>
            </a:r>
            <a:r>
              <a:rPr lang="en-ZA" dirty="0" smtClean="0">
                <a:solidFill>
                  <a:prstClr val="black"/>
                </a:solidFill>
                <a:latin typeface="Arial" charset="0"/>
                <a:cs typeface="Arial" charset="0"/>
              </a:rPr>
              <a:t>11 </a:t>
            </a:r>
            <a:r>
              <a:rPr lang="en-ZA" dirty="0">
                <a:solidFill>
                  <a:prstClr val="black"/>
                </a:solidFill>
                <a:latin typeface="Arial" charset="0"/>
                <a:cs typeface="Arial" charset="0"/>
              </a:rPr>
              <a:t>August 2021 for detailed Q1 progress.</a:t>
            </a:r>
          </a:p>
          <a:p>
            <a:pPr marL="814388" lvl="2" indent="-357188" algn="just" defTabSz="914400" fontAlgn="base">
              <a:spcBef>
                <a:spcPct val="0"/>
              </a:spcBef>
              <a:spcAft>
                <a:spcPct val="0"/>
              </a:spcAft>
              <a:buFont typeface="Arial" panose="020B0604020202020204" pitchFamily="34" charset="0"/>
              <a:buChar char="•"/>
            </a:pPr>
            <a:endParaRPr lang="en-ZA" sz="1100" dirty="0">
              <a:solidFill>
                <a:prstClr val="black"/>
              </a:solidFill>
              <a:latin typeface="Arial" charset="0"/>
              <a:cs typeface="Arial" charset="0"/>
            </a:endParaRPr>
          </a:p>
          <a:p>
            <a:pPr marL="0" lvl="1" algn="just" defTabSz="914400" fontAlgn="base">
              <a:spcBef>
                <a:spcPct val="0"/>
              </a:spcBef>
              <a:spcAft>
                <a:spcPct val="0"/>
              </a:spcAft>
            </a:pPr>
            <a:endParaRPr lang="en-ZA" dirty="0">
              <a:solidFill>
                <a:prstClr val="black"/>
              </a:solidFill>
              <a:latin typeface="Arial" charset="0"/>
              <a:cs typeface="Arial" charset="0"/>
            </a:endParaRPr>
          </a:p>
          <a:p>
            <a:pPr marL="814388" lvl="2" indent="-357188" algn="just" defTabSz="914400" fontAlgn="base">
              <a:spcBef>
                <a:spcPct val="0"/>
              </a:spcBef>
              <a:spcAft>
                <a:spcPct val="0"/>
              </a:spcAft>
              <a:buFont typeface="Arial" panose="020B0604020202020204" pitchFamily="34" charset="0"/>
              <a:buChar char="•"/>
            </a:pPr>
            <a:endParaRPr lang="en-ZA" sz="7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43</a:t>
            </a:fld>
            <a:endParaRPr lang="en-US" altLang="en-US" sz="2400" dirty="0">
              <a:solidFill>
                <a:srgbClr val="014929"/>
              </a:solidFill>
              <a:latin typeface="Arial" panose="020B0604020202020204" pitchFamily="34" charset="0"/>
            </a:endParaRPr>
          </a:p>
        </p:txBody>
      </p:sp>
      <p:pic>
        <p:nvPicPr>
          <p:cNvPr id="2" name="Picture 1"/>
          <p:cNvPicPr>
            <a:picLocks noChangeAspect="1"/>
          </p:cNvPicPr>
          <p:nvPr/>
        </p:nvPicPr>
        <p:blipFill>
          <a:blip r:embed="rId3">
            <a:clrChange>
              <a:clrFrom>
                <a:srgbClr val="FEFEFE"/>
              </a:clrFrom>
              <a:clrTo>
                <a:srgbClr val="FEFEFE">
                  <a:alpha val="0"/>
                </a:srgbClr>
              </a:clrTo>
            </a:clrChange>
          </a:blip>
          <a:stretch>
            <a:fillRect/>
          </a:stretch>
        </p:blipFill>
        <p:spPr>
          <a:xfrm>
            <a:off x="2268790" y="1338138"/>
            <a:ext cx="4453329" cy="3295855"/>
          </a:xfrm>
          <a:prstGeom prst="rect">
            <a:avLst/>
          </a:prstGeom>
        </p:spPr>
      </p:pic>
      <p:pic>
        <p:nvPicPr>
          <p:cNvPr id="3" name="Picture 2"/>
          <p:cNvPicPr>
            <a:picLocks noChangeAspect="1"/>
          </p:cNvPicPr>
          <p:nvPr/>
        </p:nvPicPr>
        <p:blipFill>
          <a:blip r:embed="rId4">
            <a:clrChange>
              <a:clrFrom>
                <a:srgbClr val="FEFEFE"/>
              </a:clrFrom>
              <a:clrTo>
                <a:srgbClr val="FEFEFE">
                  <a:alpha val="0"/>
                </a:srgbClr>
              </a:clrTo>
            </a:clrChange>
          </a:blip>
          <a:stretch>
            <a:fillRect/>
          </a:stretch>
        </p:blipFill>
        <p:spPr>
          <a:xfrm>
            <a:off x="2386739" y="4746299"/>
            <a:ext cx="4254285" cy="1215510"/>
          </a:xfrm>
          <a:prstGeom prst="rect">
            <a:avLst/>
          </a:prstGeom>
        </p:spPr>
      </p:pic>
    </p:spTree>
    <p:extLst>
      <p:ext uri="{BB962C8B-B14F-4D97-AF65-F5344CB8AC3E}">
        <p14:creationId xmlns:p14="http://schemas.microsoft.com/office/powerpoint/2010/main" val="3511635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DE43F4-AC2F-2540-B1D3-A3B211703107}"/>
              </a:ext>
            </a:extLst>
          </p:cNvPr>
          <p:cNvPicPr>
            <a:picLocks noChangeAspect="1"/>
          </p:cNvPicPr>
          <p:nvPr/>
        </p:nvPicPr>
        <p:blipFill>
          <a:blip r:embed="rId3"/>
          <a:stretch>
            <a:fillRect/>
          </a:stretch>
        </p:blipFill>
        <p:spPr>
          <a:xfrm>
            <a:off x="0" y="4434"/>
            <a:ext cx="9144000" cy="6858000"/>
          </a:xfrm>
          <a:prstGeom prst="rect">
            <a:avLst/>
          </a:prstGeom>
        </p:spPr>
      </p:pic>
      <p:sp>
        <p:nvSpPr>
          <p:cNvPr id="3" name="TextBox 2"/>
          <p:cNvSpPr txBox="1"/>
          <p:nvPr/>
        </p:nvSpPr>
        <p:spPr>
          <a:xfrm>
            <a:off x="0" y="-8092"/>
            <a:ext cx="5724694" cy="1015663"/>
          </a:xfrm>
          <a:prstGeom prst="rect">
            <a:avLst/>
          </a:prstGeom>
          <a:noFill/>
        </p:spPr>
        <p:txBody>
          <a:bodyPr wrap="square" rtlCol="0">
            <a:spAutoFit/>
            <a:scene3d>
              <a:camera prst="orthographicFront"/>
              <a:lightRig rig="flat" dir="t"/>
            </a:scene3d>
            <a:sp3d extrusionH="38100">
              <a:bevelT w="38100" h="38100"/>
            </a:sp3d>
          </a:bodyPr>
          <a:lstStyle/>
          <a:p>
            <a:r>
              <a:rPr lang="en-GB" sz="6000" dirty="0">
                <a:solidFill>
                  <a:srgbClr val="3D6040">
                    <a:alpha val="26000"/>
                  </a:srgbClr>
                </a:solidFill>
                <a:effectLst>
                  <a:innerShdw blurRad="63500" dist="50800" dir="8100000">
                    <a:prstClr val="black">
                      <a:alpha val="50000"/>
                    </a:prstClr>
                  </a:innerShdw>
                </a:effectLst>
                <a:latin typeface="Arial Black" panose="020B0A04020102020204" pitchFamily="34" charset="0"/>
              </a:rPr>
              <a:t>Thank you…</a:t>
            </a:r>
          </a:p>
        </p:txBody>
      </p:sp>
      <p:pic>
        <p:nvPicPr>
          <p:cNvPr id="2" name="Picture 1"/>
          <p:cNvPicPr>
            <a:picLocks noChangeAspect="1"/>
          </p:cNvPicPr>
          <p:nvPr/>
        </p:nvPicPr>
        <p:blipFill>
          <a:blip r:embed="rId4"/>
          <a:stretch>
            <a:fillRect/>
          </a:stretch>
        </p:blipFill>
        <p:spPr>
          <a:xfrm>
            <a:off x="4219575" y="5238750"/>
            <a:ext cx="4857750" cy="1504950"/>
          </a:xfrm>
          <a:prstGeom prst="rect">
            <a:avLst/>
          </a:prstGeom>
        </p:spPr>
      </p:pic>
    </p:spTree>
    <p:extLst>
      <p:ext uri="{BB962C8B-B14F-4D97-AF65-F5344CB8AC3E}">
        <p14:creationId xmlns:p14="http://schemas.microsoft.com/office/powerpoint/2010/main" val="4245701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 y="8088"/>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Presentation Structure</a:t>
            </a:r>
          </a:p>
        </p:txBody>
      </p:sp>
      <p:sp>
        <p:nvSpPr>
          <p:cNvPr id="6" name="Rectangle 13"/>
          <p:cNvSpPr>
            <a:spLocks noChangeArrowheads="1"/>
          </p:cNvSpPr>
          <p:nvPr/>
        </p:nvSpPr>
        <p:spPr bwMode="auto">
          <a:xfrm>
            <a:off x="298580" y="723316"/>
            <a:ext cx="8612945"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defTabSz="914400" fontAlgn="base">
              <a:lnSpc>
                <a:spcPct val="150000"/>
              </a:lnSpc>
              <a:spcBef>
                <a:spcPct val="0"/>
              </a:spcBef>
              <a:spcAft>
                <a:spcPct val="0"/>
              </a:spcAft>
              <a:buFont typeface="+mj-lt"/>
              <a:buAutoNum type="arabicPeriod" startAt="3"/>
            </a:pPr>
            <a:r>
              <a:rPr lang="en-ZA" sz="2800" b="1" dirty="0">
                <a:solidFill>
                  <a:srgbClr val="014929"/>
                </a:solidFill>
                <a:effectLst>
                  <a:outerShdw blurRad="38100" dist="38100" dir="2700000" algn="tl">
                    <a:srgbClr val="000000">
                      <a:alpha val="43137"/>
                    </a:srgbClr>
                  </a:outerShdw>
                </a:effectLst>
                <a:latin typeface="Arial" charset="0"/>
                <a:cs typeface="Arial" charset="0"/>
              </a:rPr>
              <a:t>Departmental Performance for FY2021/22 – Q1</a:t>
            </a:r>
          </a:p>
          <a:p>
            <a:pPr marL="914400" lvl="1" indent="-457200" defTabSz="914400" fontAlgn="base">
              <a:spcBef>
                <a:spcPct val="0"/>
              </a:spcBef>
              <a:spcAft>
                <a:spcPct val="0"/>
              </a:spcAft>
              <a:buFont typeface="Arial" panose="020B0604020202020204" pitchFamily="34" charset="0"/>
              <a:buChar char="•"/>
            </a:pPr>
            <a:r>
              <a:rPr lang="en-ZA" sz="2400" dirty="0">
                <a:solidFill>
                  <a:prstClr val="black"/>
                </a:solidFill>
                <a:latin typeface="Arial" charset="0"/>
                <a:cs typeface="Arial" charset="0"/>
              </a:rPr>
              <a:t>Analysis of DOD Performance Indicators </a:t>
            </a:r>
          </a:p>
          <a:p>
            <a:pPr marL="914400" lvl="1" indent="-457200" defTabSz="914400" fontAlgn="base">
              <a:spcBef>
                <a:spcPct val="0"/>
              </a:spcBef>
              <a:spcAft>
                <a:spcPct val="0"/>
              </a:spcAft>
              <a:buFont typeface="Arial" panose="020B0604020202020204" pitchFamily="34" charset="0"/>
              <a:buChar char="•"/>
            </a:pPr>
            <a:endParaRPr lang="en-ZA" sz="800" dirty="0">
              <a:solidFill>
                <a:prstClr val="black"/>
              </a:solidFill>
              <a:latin typeface="Arial" charset="0"/>
              <a:cs typeface="Arial" charset="0"/>
            </a:endParaRPr>
          </a:p>
          <a:p>
            <a:pPr marL="914400" lvl="1" indent="-457200" defTabSz="914400" fontAlgn="base">
              <a:spcBef>
                <a:spcPct val="0"/>
              </a:spcBef>
              <a:spcAft>
                <a:spcPct val="0"/>
              </a:spcAft>
              <a:buFont typeface="Arial" panose="020B0604020202020204" pitchFamily="34" charset="0"/>
              <a:buChar char="•"/>
            </a:pPr>
            <a:r>
              <a:rPr lang="en-US" sz="2400" dirty="0">
                <a:solidFill>
                  <a:prstClr val="black"/>
                </a:solidFill>
                <a:latin typeface="Arial" charset="0"/>
                <a:cs typeface="Arial" charset="0"/>
              </a:rPr>
              <a:t>DOD Results-Based Model &amp; Dashboard</a:t>
            </a:r>
            <a:endParaRPr lang="en-US" sz="800" dirty="0">
              <a:solidFill>
                <a:prstClr val="black"/>
              </a:solidFill>
              <a:latin typeface="Arial" charset="0"/>
              <a:cs typeface="Arial" charset="0"/>
            </a:endParaRPr>
          </a:p>
          <a:p>
            <a:pPr marL="914400" lvl="1" indent="-457200" defTabSz="914400" fontAlgn="base">
              <a:spcBef>
                <a:spcPct val="0"/>
              </a:spcBef>
              <a:spcAft>
                <a:spcPct val="0"/>
              </a:spcAft>
              <a:buFont typeface="Arial" panose="020B0604020202020204" pitchFamily="34" charset="0"/>
              <a:buChar char="•"/>
            </a:pPr>
            <a:endParaRPr lang="en-US" sz="800" dirty="0">
              <a:solidFill>
                <a:prstClr val="black"/>
              </a:solidFill>
              <a:latin typeface="Arial" charset="0"/>
              <a:cs typeface="Arial" charset="0"/>
            </a:endParaRPr>
          </a:p>
          <a:p>
            <a:pPr marL="914400" lvl="1" indent="-457200" defTabSz="914400" fontAlgn="base">
              <a:spcBef>
                <a:spcPct val="0"/>
              </a:spcBef>
              <a:spcAft>
                <a:spcPct val="0"/>
              </a:spcAft>
              <a:buFont typeface="Arial" panose="020B0604020202020204" pitchFamily="34" charset="0"/>
              <a:buChar char="•"/>
            </a:pPr>
            <a:r>
              <a:rPr lang="en-US" sz="2400" dirty="0">
                <a:solidFill>
                  <a:prstClr val="black"/>
                </a:solidFill>
                <a:latin typeface="Arial" charset="0"/>
                <a:cs typeface="Arial" charset="0"/>
              </a:rPr>
              <a:t>Corporate Human Resource Status</a:t>
            </a:r>
          </a:p>
          <a:p>
            <a:pPr marL="914400" lvl="1" indent="-457200" defTabSz="914400" fontAlgn="base">
              <a:spcBef>
                <a:spcPct val="0"/>
              </a:spcBef>
              <a:spcAft>
                <a:spcPct val="0"/>
              </a:spcAft>
              <a:buFont typeface="Arial" panose="020B0604020202020204" pitchFamily="34" charset="0"/>
              <a:buChar char="•"/>
            </a:pPr>
            <a:endParaRPr lang="en-US" sz="800" dirty="0">
              <a:solidFill>
                <a:prstClr val="black"/>
              </a:solidFill>
              <a:latin typeface="Arial" charset="0"/>
              <a:cs typeface="Arial" charset="0"/>
            </a:endParaRPr>
          </a:p>
          <a:p>
            <a:pPr marL="914400" lvl="1" indent="-457200" defTabSz="914400" fontAlgn="base">
              <a:spcBef>
                <a:spcPct val="0"/>
              </a:spcBef>
              <a:spcAft>
                <a:spcPct val="0"/>
              </a:spcAft>
              <a:buFont typeface="Arial" panose="020B0604020202020204" pitchFamily="34" charset="0"/>
              <a:buChar char="•"/>
            </a:pPr>
            <a:r>
              <a:rPr lang="en-US" sz="2400" dirty="0">
                <a:solidFill>
                  <a:prstClr val="black"/>
                </a:solidFill>
                <a:latin typeface="Arial" charset="0"/>
                <a:cs typeface="Arial" charset="0"/>
              </a:rPr>
              <a:t>Force Employment</a:t>
            </a:r>
          </a:p>
          <a:p>
            <a:pPr marL="914400" lvl="1" indent="-457200" defTabSz="914400" fontAlgn="base">
              <a:spcBef>
                <a:spcPct val="0"/>
              </a:spcBef>
              <a:spcAft>
                <a:spcPct val="0"/>
              </a:spcAft>
              <a:buFont typeface="Arial" panose="020B0604020202020204" pitchFamily="34" charset="0"/>
              <a:buChar char="•"/>
            </a:pPr>
            <a:endParaRPr lang="en-US" sz="800" dirty="0">
              <a:solidFill>
                <a:prstClr val="black"/>
              </a:solidFill>
              <a:latin typeface="Arial" charset="0"/>
              <a:cs typeface="Arial" charset="0"/>
            </a:endParaRPr>
          </a:p>
          <a:p>
            <a:pPr marL="914400" lvl="1" indent="-457200" defTabSz="914400" fontAlgn="base">
              <a:spcBef>
                <a:spcPct val="0"/>
              </a:spcBef>
              <a:spcAft>
                <a:spcPct val="0"/>
              </a:spcAft>
              <a:buFont typeface="Arial" panose="020B0604020202020204" pitchFamily="34" charset="0"/>
              <a:buChar char="•"/>
            </a:pPr>
            <a:r>
              <a:rPr lang="en-US" sz="2400" dirty="0">
                <a:solidFill>
                  <a:prstClr val="black"/>
                </a:solidFill>
                <a:latin typeface="Arial" charset="0"/>
                <a:cs typeface="Arial" charset="0"/>
              </a:rPr>
              <a:t>Selected Performance Indicators</a:t>
            </a:r>
          </a:p>
          <a:p>
            <a:pPr marL="914400" lvl="1" indent="-457200" defTabSz="914400" fontAlgn="base">
              <a:spcBef>
                <a:spcPct val="0"/>
              </a:spcBef>
              <a:spcAft>
                <a:spcPct val="0"/>
              </a:spcAft>
              <a:buFont typeface="Arial" panose="020B0604020202020204" pitchFamily="34" charset="0"/>
              <a:buChar char="•"/>
            </a:pPr>
            <a:endParaRPr lang="en-US" sz="800" dirty="0">
              <a:solidFill>
                <a:prstClr val="black"/>
              </a:solidFill>
              <a:latin typeface="Arial" charset="0"/>
              <a:cs typeface="Arial" charset="0"/>
            </a:endParaRPr>
          </a:p>
          <a:p>
            <a:pPr marL="914400" lvl="1" indent="-457200" defTabSz="914400" fontAlgn="base">
              <a:spcBef>
                <a:spcPct val="0"/>
              </a:spcBef>
              <a:spcAft>
                <a:spcPct val="0"/>
              </a:spcAft>
              <a:buFont typeface="Arial" panose="020B0604020202020204" pitchFamily="34" charset="0"/>
              <a:buChar char="•"/>
            </a:pPr>
            <a:r>
              <a:rPr lang="en-US" sz="2400" dirty="0">
                <a:solidFill>
                  <a:prstClr val="black"/>
                </a:solidFill>
                <a:latin typeface="Arial" charset="0"/>
                <a:cs typeface="Arial" charset="0"/>
              </a:rPr>
              <a:t>Financial Performance</a:t>
            </a:r>
          </a:p>
          <a:p>
            <a:pPr marL="914400" lvl="1" indent="-457200" defTabSz="914400" fontAlgn="base">
              <a:spcBef>
                <a:spcPct val="0"/>
              </a:spcBef>
              <a:spcAft>
                <a:spcPct val="0"/>
              </a:spcAft>
              <a:buFont typeface="Arial" panose="020B0604020202020204" pitchFamily="34" charset="0"/>
              <a:buChar char="•"/>
            </a:pPr>
            <a:endParaRPr lang="en-US" sz="800" dirty="0">
              <a:solidFill>
                <a:prstClr val="black"/>
              </a:solidFill>
              <a:latin typeface="Arial" charset="0"/>
              <a:cs typeface="Arial" charset="0"/>
            </a:endParaRPr>
          </a:p>
          <a:p>
            <a:pPr marL="914400" lvl="1" indent="-457200" defTabSz="914400" fontAlgn="base">
              <a:spcBef>
                <a:spcPct val="0"/>
              </a:spcBef>
              <a:spcAft>
                <a:spcPct val="0"/>
              </a:spcAft>
              <a:buFont typeface="Arial" panose="020B0604020202020204" pitchFamily="34" charset="0"/>
              <a:buChar char="•"/>
            </a:pPr>
            <a:r>
              <a:rPr lang="en-ZA" sz="2400" dirty="0">
                <a:solidFill>
                  <a:prstClr val="black"/>
                </a:solidFill>
                <a:latin typeface="Arial" charset="0"/>
                <a:cs typeface="Arial" charset="0"/>
              </a:rPr>
              <a:t>Progress against the Budgetary Review and Recommendation Report</a:t>
            </a:r>
          </a:p>
          <a:p>
            <a:pPr marL="914400" lvl="1" indent="-457200" defTabSz="914400" fontAlgn="base">
              <a:spcBef>
                <a:spcPct val="0"/>
              </a:spcBef>
              <a:spcAft>
                <a:spcPct val="0"/>
              </a:spcAft>
              <a:buFont typeface="Arial" panose="020B0604020202020204" pitchFamily="34" charset="0"/>
              <a:buChar char="•"/>
            </a:pPr>
            <a:endParaRPr lang="en-ZA" sz="800" dirty="0">
              <a:solidFill>
                <a:prstClr val="black"/>
              </a:solidFill>
              <a:latin typeface="Arial" charset="0"/>
              <a:cs typeface="Arial" charset="0"/>
            </a:endParaRPr>
          </a:p>
          <a:p>
            <a:pPr marL="914400" lvl="1" indent="-457200" defTabSz="914400" fontAlgn="base">
              <a:spcBef>
                <a:spcPct val="0"/>
              </a:spcBef>
              <a:spcAft>
                <a:spcPct val="0"/>
              </a:spcAft>
              <a:buFont typeface="Arial" panose="020B0604020202020204" pitchFamily="34" charset="0"/>
              <a:buChar char="•"/>
            </a:pPr>
            <a:r>
              <a:rPr lang="en-ZA" sz="2400" dirty="0">
                <a:solidFill>
                  <a:prstClr val="black"/>
                </a:solidFill>
                <a:latin typeface="Arial" charset="0"/>
                <a:cs typeface="Arial" charset="0"/>
              </a:rPr>
              <a:t>Progress against the Report of the PCD&amp;MV on Budget Vote 23 </a:t>
            </a:r>
          </a:p>
          <a:p>
            <a:pPr marL="914400" lvl="1" indent="-457200" defTabSz="914400" fontAlgn="base">
              <a:spcBef>
                <a:spcPct val="0"/>
              </a:spcBef>
              <a:spcAft>
                <a:spcPct val="0"/>
              </a:spcAft>
              <a:buFont typeface="Arial" panose="020B0604020202020204" pitchFamily="34" charset="0"/>
              <a:buChar char="•"/>
            </a:pPr>
            <a:endParaRPr lang="en-US" sz="2500" dirty="0">
              <a:solidFill>
                <a:prstClr val="black"/>
              </a:solidFill>
              <a:latin typeface="Arial" charset="0"/>
              <a:cs typeface="Arial" charset="0"/>
            </a:endParaRPr>
          </a:p>
          <a:p>
            <a:pPr marL="914400" lvl="1" indent="-457200" defTabSz="914400" fontAlgn="base">
              <a:spcBef>
                <a:spcPct val="0"/>
              </a:spcBef>
              <a:spcAft>
                <a:spcPct val="0"/>
              </a:spcAft>
              <a:buFont typeface="Arial" panose="020B0604020202020204" pitchFamily="34" charset="0"/>
              <a:buChar char="•"/>
            </a:pPr>
            <a:endParaRPr lang="en-US" sz="25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733451" y="6477000"/>
            <a:ext cx="378893"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5</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39467682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6" name="Rectangle 13"/>
          <p:cNvSpPr>
            <a:spLocks noChangeArrowheads="1"/>
          </p:cNvSpPr>
          <p:nvPr/>
        </p:nvSpPr>
        <p:spPr bwMode="auto">
          <a:xfrm>
            <a:off x="298580" y="595901"/>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fontAlgn="base">
              <a:lnSpc>
                <a:spcPct val="200000"/>
              </a:lnSpc>
              <a:spcBef>
                <a:spcPct val="0"/>
              </a:spcBef>
              <a:spcAft>
                <a:spcPct val="0"/>
              </a:spcAft>
            </a:pPr>
            <a:endParaRPr lang="en-ZA" sz="2600" dirty="0">
              <a:solidFill>
                <a:prstClr val="black"/>
              </a:solidFill>
              <a:latin typeface="Arial" charset="0"/>
              <a:cs typeface="Arial" charset="0"/>
            </a:endParaRPr>
          </a:p>
          <a:p>
            <a:pPr algn="ctr" defTabSz="914400" fontAlgn="base">
              <a:lnSpc>
                <a:spcPct val="200000"/>
              </a:lnSpc>
              <a:spcBef>
                <a:spcPct val="0"/>
              </a:spcBef>
              <a:spcAft>
                <a:spcPct val="0"/>
              </a:spcAft>
            </a:pPr>
            <a:endParaRPr lang="en-ZA" sz="2600" dirty="0">
              <a:solidFill>
                <a:prstClr val="black"/>
              </a:solidFill>
              <a:latin typeface="Arial" charset="0"/>
              <a:cs typeface="Arial" charset="0"/>
            </a:endParaRPr>
          </a:p>
          <a:p>
            <a:pPr algn="ctr" defTabSz="914400" fontAlgn="base">
              <a:spcBef>
                <a:spcPct val="0"/>
              </a:spcBef>
              <a:spcAft>
                <a:spcPct val="0"/>
              </a:spcAft>
            </a:pPr>
            <a:r>
              <a:rPr lang="en-ZA" sz="4800" b="1" dirty="0">
                <a:solidFill>
                  <a:srgbClr val="014929"/>
                </a:solidFill>
                <a:effectLst>
                  <a:outerShdw blurRad="38100" dist="38100" dir="2700000" algn="tl">
                    <a:srgbClr val="000000">
                      <a:alpha val="43137"/>
                    </a:srgbClr>
                  </a:outerShdw>
                </a:effectLst>
                <a:latin typeface="Arial" charset="0"/>
                <a:cs typeface="Arial" charset="0"/>
              </a:rPr>
              <a:t>Departmental Performance</a:t>
            </a:r>
          </a:p>
          <a:p>
            <a:pPr algn="ctr" defTabSz="914400" fontAlgn="base">
              <a:spcBef>
                <a:spcPct val="0"/>
              </a:spcBef>
              <a:spcAft>
                <a:spcPct val="0"/>
              </a:spcAft>
            </a:pPr>
            <a:r>
              <a:rPr lang="en-ZA" sz="5400" b="1" dirty="0">
                <a:solidFill>
                  <a:srgbClr val="014929"/>
                </a:solidFill>
                <a:effectLst>
                  <a:outerShdw blurRad="38100" dist="38100" dir="2700000" algn="tl">
                    <a:srgbClr val="000000">
                      <a:alpha val="43137"/>
                    </a:srgbClr>
                  </a:outerShdw>
                </a:effectLst>
                <a:latin typeface="Arial" charset="0"/>
                <a:cs typeface="Arial" charset="0"/>
              </a:rPr>
              <a:t>FY2020/21</a:t>
            </a:r>
            <a:endParaRPr lang="en-US" sz="5400" b="1" dirty="0">
              <a:solidFill>
                <a:srgbClr val="014929"/>
              </a:solidFill>
              <a:effectLst>
                <a:outerShdw blurRad="38100" dist="38100" dir="2700000" algn="tl">
                  <a:srgbClr val="000000">
                    <a:alpha val="43137"/>
                  </a:srgbClr>
                </a:outerShdw>
              </a:effectLst>
              <a:latin typeface="Arial" charset="0"/>
              <a:cs typeface="Arial" charset="0"/>
            </a:endParaRPr>
          </a:p>
          <a:p>
            <a:pPr algn="ctr" defTabSz="914400" fontAlgn="base">
              <a:spcBef>
                <a:spcPct val="0"/>
              </a:spcBef>
              <a:spcAft>
                <a:spcPct val="0"/>
              </a:spcAft>
            </a:pPr>
            <a:r>
              <a:rPr lang="en-ZA" sz="4800" b="1" dirty="0">
                <a:solidFill>
                  <a:srgbClr val="014929"/>
                </a:solidFill>
                <a:effectLst>
                  <a:outerShdw blurRad="38100" dist="38100" dir="2700000" algn="tl">
                    <a:srgbClr val="000000">
                      <a:alpha val="43137"/>
                    </a:srgbClr>
                  </a:outerShdw>
                </a:effectLst>
                <a:latin typeface="Arial" charset="0"/>
                <a:cs typeface="Arial" charset="0"/>
              </a:rPr>
              <a:t>Q4</a:t>
            </a:r>
            <a:endParaRPr lang="en-US" sz="4800" b="1" dirty="0">
              <a:solidFill>
                <a:srgbClr val="014929"/>
              </a:solidFill>
              <a:effectLst>
                <a:outerShdw blurRad="38100" dist="38100" dir="2700000" algn="tl">
                  <a:srgbClr val="000000">
                    <a:alpha val="43137"/>
                  </a:srgbClr>
                </a:outerShdw>
              </a:effectLst>
              <a:latin typeface="Arial" charset="0"/>
              <a:cs typeface="Arial" charset="0"/>
            </a:endParaRPr>
          </a:p>
        </p:txBody>
      </p:sp>
    </p:spTree>
    <p:extLst>
      <p:ext uri="{BB962C8B-B14F-4D97-AF65-F5344CB8AC3E}">
        <p14:creationId xmlns:p14="http://schemas.microsoft.com/office/powerpoint/2010/main" val="2336543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p:cNvSpPr>
          <p:nvPr/>
        </p:nvSpPr>
        <p:spPr bwMode="auto">
          <a:xfrm>
            <a:off x="1" y="0"/>
            <a:ext cx="9143999" cy="626400"/>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DOD RBM Dashboard – Q4 Achievement</a:t>
            </a:r>
          </a:p>
        </p:txBody>
      </p:sp>
      <p:pic>
        <p:nvPicPr>
          <p:cNvPr id="2" name="Picture 1"/>
          <p:cNvPicPr>
            <a:picLocks noChangeAspect="1"/>
          </p:cNvPicPr>
          <p:nvPr/>
        </p:nvPicPr>
        <p:blipFill>
          <a:blip r:embed="rId2"/>
          <a:stretch>
            <a:fillRect/>
          </a:stretch>
        </p:blipFill>
        <p:spPr>
          <a:xfrm>
            <a:off x="0" y="664705"/>
            <a:ext cx="9144000" cy="5141140"/>
          </a:xfrm>
          <a:prstGeom prst="rect">
            <a:avLst/>
          </a:prstGeom>
        </p:spPr>
      </p:pic>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294"/>
          <a:stretch/>
        </p:blipFill>
        <p:spPr>
          <a:xfrm>
            <a:off x="-539" y="774915"/>
            <a:ext cx="9144539" cy="6083085"/>
          </a:xfrm>
          <a:prstGeom prst="rect">
            <a:avLst/>
          </a:prstGeom>
        </p:spPr>
      </p:pic>
      <p:sp>
        <p:nvSpPr>
          <p:cNvPr id="7" name="Slide Number Placeholder 1"/>
          <p:cNvSpPr>
            <a:spLocks noGrp="1"/>
          </p:cNvSpPr>
          <p:nvPr>
            <p:ph type="sldNum" sz="quarter" idx="10"/>
          </p:nvPr>
        </p:nvSpPr>
        <p:spPr bwMode="auto">
          <a:xfrm>
            <a:off x="8665829" y="6477000"/>
            <a:ext cx="44651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7</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23127818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3AB000-ECC8-4C80-863F-F7BFFCF737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0"/>
            <a:ext cx="9144539" cy="6857596"/>
          </a:xfrm>
          <a:prstGeom prst="rect">
            <a:avLst/>
          </a:prstGeom>
          <a:noFill/>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Performance Status on Targets per Quarter</a:t>
            </a: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8</a:t>
            </a:fld>
            <a:endParaRPr lang="en-US" altLang="en-US" sz="2400" dirty="0">
              <a:solidFill>
                <a:srgbClr val="014929"/>
              </a:solidFill>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545907901"/>
              </p:ext>
            </p:extLst>
          </p:nvPr>
        </p:nvGraphicFramePr>
        <p:xfrm>
          <a:off x="271935" y="803758"/>
          <a:ext cx="8628874" cy="2132751"/>
        </p:xfrm>
        <a:graphic>
          <a:graphicData uri="http://schemas.openxmlformats.org/drawingml/2006/table">
            <a:tbl>
              <a:tblPr firstRow="1" bandRow="1"/>
              <a:tblGrid>
                <a:gridCol w="2634798">
                  <a:extLst>
                    <a:ext uri="{9D8B030D-6E8A-4147-A177-3AD203B41FA5}">
                      <a16:colId xmlns:a16="http://schemas.microsoft.com/office/drawing/2014/main" val="20000"/>
                    </a:ext>
                  </a:extLst>
                </a:gridCol>
                <a:gridCol w="1498519">
                  <a:extLst>
                    <a:ext uri="{9D8B030D-6E8A-4147-A177-3AD203B41FA5}">
                      <a16:colId xmlns:a16="http://schemas.microsoft.com/office/drawing/2014/main" val="20001"/>
                    </a:ext>
                  </a:extLst>
                </a:gridCol>
                <a:gridCol w="1498519">
                  <a:extLst>
                    <a:ext uri="{9D8B030D-6E8A-4147-A177-3AD203B41FA5}">
                      <a16:colId xmlns:a16="http://schemas.microsoft.com/office/drawing/2014/main" val="20002"/>
                    </a:ext>
                  </a:extLst>
                </a:gridCol>
                <a:gridCol w="1498519">
                  <a:extLst>
                    <a:ext uri="{9D8B030D-6E8A-4147-A177-3AD203B41FA5}">
                      <a16:colId xmlns:a16="http://schemas.microsoft.com/office/drawing/2014/main" val="20003"/>
                    </a:ext>
                  </a:extLst>
                </a:gridCol>
                <a:gridCol w="1498519">
                  <a:extLst>
                    <a:ext uri="{9D8B030D-6E8A-4147-A177-3AD203B41FA5}">
                      <a16:colId xmlns:a16="http://schemas.microsoft.com/office/drawing/2014/main" val="20004"/>
                    </a:ext>
                  </a:extLst>
                </a:gridCol>
              </a:tblGrid>
              <a:tr h="417942">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en-ZA" sz="2000" b="1" dirty="0">
                        <a:solidFill>
                          <a:schemeClr val="bg1"/>
                        </a:solidFill>
                        <a:latin typeface="Arial" panose="020B0604020202020204" pitchFamily="34" charset="0"/>
                        <a:cs typeface="Arial" panose="020B0604020202020204" pitchFamily="34" charset="0"/>
                      </a:endParaRPr>
                    </a:p>
                  </a:txBody>
                  <a:tcPr marL="99060" marR="9906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2000" b="1" dirty="0">
                          <a:solidFill>
                            <a:schemeClr val="bg1"/>
                          </a:solidFill>
                          <a:latin typeface="Arial" panose="020B0604020202020204" pitchFamily="34" charset="0"/>
                          <a:cs typeface="Arial" panose="020B0604020202020204" pitchFamily="34" charset="0"/>
                        </a:rPr>
                        <a:t>Q1</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2000" b="1" dirty="0">
                          <a:solidFill>
                            <a:schemeClr val="bg1"/>
                          </a:solidFill>
                          <a:latin typeface="Arial" panose="020B0604020202020204" pitchFamily="34" charset="0"/>
                          <a:cs typeface="Arial" panose="020B0604020202020204" pitchFamily="34" charset="0"/>
                        </a:rPr>
                        <a:t>Q2</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2000" b="1" dirty="0">
                          <a:solidFill>
                            <a:schemeClr val="bg1"/>
                          </a:solidFill>
                          <a:latin typeface="Arial" panose="020B0604020202020204" pitchFamily="34" charset="0"/>
                          <a:cs typeface="Arial" panose="020B0604020202020204" pitchFamily="34" charset="0"/>
                        </a:rPr>
                        <a:t>Q3</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2000" b="1" dirty="0">
                          <a:solidFill>
                            <a:schemeClr val="bg1"/>
                          </a:solidFill>
                          <a:latin typeface="Arial" panose="020B0604020202020204" pitchFamily="34" charset="0"/>
                          <a:cs typeface="Arial" panose="020B0604020202020204" pitchFamily="34" charset="0"/>
                        </a:rPr>
                        <a:t>Q4</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extLst>
                  <a:ext uri="{0D108BD9-81ED-4DB2-BD59-A6C34878D82A}">
                    <a16:rowId xmlns:a16="http://schemas.microsoft.com/office/drawing/2014/main" val="10000"/>
                  </a:ext>
                </a:extLst>
              </a:tr>
              <a:tr h="646011">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en-ZA" b="1" dirty="0">
                          <a:solidFill>
                            <a:schemeClr val="tx1"/>
                          </a:solidFill>
                          <a:latin typeface="Arial" panose="020B0604020202020204" pitchFamily="34" charset="0"/>
                          <a:cs typeface="Arial" panose="020B0604020202020204" pitchFamily="34" charset="0"/>
                        </a:rPr>
                        <a:t>Achieved</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defTabSz="914400" rtl="0" eaLnBrk="1" latinLnBrk="0" hangingPunct="1"/>
                      <a:r>
                        <a:rPr lang="en-ZA" sz="1800" b="1" kern="1200" dirty="0">
                          <a:solidFill>
                            <a:schemeClr val="bg1">
                              <a:lumMod val="50000"/>
                            </a:schemeClr>
                          </a:solidFill>
                          <a:latin typeface="Arial" panose="020B0604020202020204" pitchFamily="34" charset="0"/>
                          <a:ea typeface="+mn-ea"/>
                          <a:cs typeface="Arial" panose="020B0604020202020204" pitchFamily="34" charset="0"/>
                        </a:rPr>
                        <a:t>11</a:t>
                      </a:r>
                    </a:p>
                    <a:p>
                      <a:pPr marL="0" algn="ctr" defTabSz="914400" rtl="0" eaLnBrk="1" latinLnBrk="0" hangingPunct="1"/>
                      <a:r>
                        <a:rPr lang="en-ZA" sz="1800" b="1" kern="1200" dirty="0">
                          <a:solidFill>
                            <a:schemeClr val="bg1">
                              <a:lumMod val="50000"/>
                            </a:schemeClr>
                          </a:solidFill>
                          <a:latin typeface="Arial" panose="020B0604020202020204" pitchFamily="34" charset="0"/>
                          <a:ea typeface="+mn-ea"/>
                          <a:cs typeface="Arial" panose="020B0604020202020204" pitchFamily="34" charset="0"/>
                        </a:rPr>
                        <a:t>(73%)</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defTabSz="914400" rtl="0" eaLnBrk="1" latinLnBrk="0" hangingPunct="1"/>
                      <a:r>
                        <a:rPr lang="en-ZA" sz="1800" b="1" kern="1200" dirty="0">
                          <a:solidFill>
                            <a:srgbClr val="006600"/>
                          </a:solidFill>
                          <a:latin typeface="Arial" panose="020B0604020202020204" pitchFamily="34" charset="0"/>
                          <a:ea typeface="+mn-ea"/>
                          <a:cs typeface="Arial" panose="020B0604020202020204" pitchFamily="34" charset="0"/>
                        </a:rPr>
                        <a:t>7</a:t>
                      </a:r>
                    </a:p>
                    <a:p>
                      <a:pPr marL="0" algn="ctr" defTabSz="914400" rtl="0" eaLnBrk="1" latinLnBrk="0" hangingPunct="1"/>
                      <a:r>
                        <a:rPr lang="en-ZA" sz="1800" b="1" kern="1200" dirty="0">
                          <a:solidFill>
                            <a:srgbClr val="006600"/>
                          </a:solidFill>
                          <a:latin typeface="Arial" panose="020B0604020202020204" pitchFamily="34" charset="0"/>
                          <a:ea typeface="+mn-ea"/>
                          <a:cs typeface="Arial" panose="020B0604020202020204" pitchFamily="34" charset="0"/>
                        </a:rPr>
                        <a:t>(50%)</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defTabSz="914400" rtl="0" eaLnBrk="1" latinLnBrk="0" hangingPunct="1"/>
                      <a:r>
                        <a:rPr lang="en-ZA" sz="1800" b="1" kern="1200" dirty="0">
                          <a:solidFill>
                            <a:srgbClr val="006600"/>
                          </a:solidFill>
                          <a:latin typeface="Arial" panose="020B0604020202020204" pitchFamily="34" charset="0"/>
                          <a:ea typeface="+mn-ea"/>
                          <a:cs typeface="Arial" panose="020B0604020202020204" pitchFamily="34" charset="0"/>
                        </a:rPr>
                        <a:t>8</a:t>
                      </a:r>
                    </a:p>
                    <a:p>
                      <a:pPr marL="0" algn="ctr" defTabSz="914400" rtl="0" eaLnBrk="1" latinLnBrk="0" hangingPunct="1"/>
                      <a:r>
                        <a:rPr lang="en-ZA" sz="1800" b="1" kern="1200" dirty="0">
                          <a:solidFill>
                            <a:srgbClr val="006600"/>
                          </a:solidFill>
                          <a:latin typeface="Arial" panose="020B0604020202020204" pitchFamily="34" charset="0"/>
                          <a:ea typeface="+mn-ea"/>
                          <a:cs typeface="Arial" panose="020B0604020202020204" pitchFamily="34" charset="0"/>
                        </a:rPr>
                        <a:t>(62%)</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defTabSz="914400" rtl="0" eaLnBrk="1" latinLnBrk="0" hangingPunct="1"/>
                      <a:r>
                        <a:rPr lang="en-ZA" sz="1800" b="1" kern="1200" dirty="0">
                          <a:solidFill>
                            <a:srgbClr val="006600"/>
                          </a:solidFill>
                          <a:latin typeface="Arial" panose="020B0604020202020204" pitchFamily="34" charset="0"/>
                          <a:ea typeface="+mn-ea"/>
                          <a:cs typeface="Arial" panose="020B0604020202020204" pitchFamily="34" charset="0"/>
                        </a:rPr>
                        <a:t>24</a:t>
                      </a:r>
                    </a:p>
                    <a:p>
                      <a:pPr marL="0" algn="ctr" defTabSz="914400" rtl="0" eaLnBrk="1" latinLnBrk="0" hangingPunct="1"/>
                      <a:r>
                        <a:rPr lang="en-ZA" sz="1800" b="1" kern="1200" dirty="0">
                          <a:solidFill>
                            <a:srgbClr val="006600"/>
                          </a:solidFill>
                          <a:latin typeface="Arial" panose="020B0604020202020204" pitchFamily="34" charset="0"/>
                          <a:ea typeface="+mn-ea"/>
                          <a:cs typeface="Arial" panose="020B0604020202020204" pitchFamily="34" charset="0"/>
                        </a:rPr>
                        <a:t>(65%)</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40080">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en-ZA" b="1" dirty="0">
                          <a:solidFill>
                            <a:schemeClr val="tx1"/>
                          </a:solidFill>
                          <a:latin typeface="Arial" panose="020B0604020202020204" pitchFamily="34" charset="0"/>
                          <a:cs typeface="Arial" panose="020B0604020202020204" pitchFamily="34" charset="0"/>
                        </a:rPr>
                        <a:t>Not Achieved</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defTabSz="914400" rtl="0" eaLnBrk="1" latinLnBrk="0" hangingPunct="1"/>
                      <a:r>
                        <a:rPr lang="en-ZA" sz="1800" b="1" kern="1200" dirty="0">
                          <a:solidFill>
                            <a:schemeClr val="bg1">
                              <a:lumMod val="50000"/>
                            </a:schemeClr>
                          </a:solidFill>
                          <a:latin typeface="Arial" panose="020B0604020202020204" pitchFamily="34" charset="0"/>
                          <a:ea typeface="+mn-ea"/>
                          <a:cs typeface="Arial" panose="020B0604020202020204" pitchFamily="34" charset="0"/>
                        </a:rPr>
                        <a:t>4</a:t>
                      </a:r>
                    </a:p>
                    <a:p>
                      <a:pPr marL="0" algn="ctr" defTabSz="914400" rtl="0" eaLnBrk="1" latinLnBrk="0" hangingPunct="1"/>
                      <a:r>
                        <a:rPr lang="en-ZA" sz="1800" b="1" kern="1200" dirty="0">
                          <a:solidFill>
                            <a:schemeClr val="bg1">
                              <a:lumMod val="50000"/>
                            </a:schemeClr>
                          </a:solidFill>
                          <a:latin typeface="Arial" panose="020B0604020202020204" pitchFamily="34" charset="0"/>
                          <a:ea typeface="+mn-ea"/>
                          <a:cs typeface="Arial" panose="020B0604020202020204" pitchFamily="34" charset="0"/>
                        </a:rPr>
                        <a:t>(27%)</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defTabSz="914400" rtl="0" eaLnBrk="1" latinLnBrk="0" hangingPunct="1"/>
                      <a:r>
                        <a:rPr lang="en-ZA" sz="1800" b="1" kern="1200" dirty="0">
                          <a:solidFill>
                            <a:srgbClr val="C00000"/>
                          </a:solidFill>
                          <a:latin typeface="Arial" panose="020B0604020202020204" pitchFamily="34" charset="0"/>
                          <a:ea typeface="+mn-ea"/>
                          <a:cs typeface="Arial" panose="020B0604020202020204" pitchFamily="34" charset="0"/>
                        </a:rPr>
                        <a:t>7</a:t>
                      </a:r>
                    </a:p>
                    <a:p>
                      <a:pPr marL="0" algn="ctr" defTabSz="914400" rtl="0" eaLnBrk="1" latinLnBrk="0" hangingPunct="1"/>
                      <a:r>
                        <a:rPr lang="en-ZA" sz="1800" b="1" kern="1200" dirty="0">
                          <a:solidFill>
                            <a:srgbClr val="C00000"/>
                          </a:solidFill>
                          <a:latin typeface="Arial" panose="020B0604020202020204" pitchFamily="34" charset="0"/>
                          <a:ea typeface="+mn-ea"/>
                          <a:cs typeface="Arial" panose="020B0604020202020204" pitchFamily="34" charset="0"/>
                        </a:rPr>
                        <a:t>(50%)</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defTabSz="914400" rtl="0" eaLnBrk="1" latinLnBrk="0" hangingPunct="1"/>
                      <a:r>
                        <a:rPr lang="en-ZA" sz="1800" b="1" kern="1200" dirty="0">
                          <a:solidFill>
                            <a:srgbClr val="C00000"/>
                          </a:solidFill>
                          <a:latin typeface="Arial" panose="020B0604020202020204" pitchFamily="34" charset="0"/>
                          <a:ea typeface="+mn-ea"/>
                          <a:cs typeface="Arial" panose="020B0604020202020204" pitchFamily="34" charset="0"/>
                        </a:rPr>
                        <a:t>5</a:t>
                      </a:r>
                    </a:p>
                    <a:p>
                      <a:pPr marL="0" algn="ctr" defTabSz="914400" rtl="0" eaLnBrk="1" latinLnBrk="0" hangingPunct="1"/>
                      <a:r>
                        <a:rPr lang="en-ZA" sz="1800" b="1" kern="1200" dirty="0">
                          <a:solidFill>
                            <a:srgbClr val="C00000"/>
                          </a:solidFill>
                          <a:latin typeface="Arial" panose="020B0604020202020204" pitchFamily="34" charset="0"/>
                          <a:ea typeface="+mn-ea"/>
                          <a:cs typeface="Arial" panose="020B0604020202020204" pitchFamily="34" charset="0"/>
                        </a:rPr>
                        <a:t>(38%)</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defTabSz="914400" rtl="0" eaLnBrk="1" latinLnBrk="0" hangingPunct="1"/>
                      <a:r>
                        <a:rPr lang="en-ZA" sz="1800" b="1" kern="1200" dirty="0">
                          <a:solidFill>
                            <a:srgbClr val="C00000"/>
                          </a:solidFill>
                          <a:latin typeface="Arial" panose="020B0604020202020204" pitchFamily="34" charset="0"/>
                          <a:ea typeface="+mn-ea"/>
                          <a:cs typeface="Arial" panose="020B0604020202020204" pitchFamily="34" charset="0"/>
                        </a:rPr>
                        <a:t>13</a:t>
                      </a:r>
                    </a:p>
                    <a:p>
                      <a:pPr marL="0" algn="ctr" defTabSz="914400" rtl="0" eaLnBrk="1" latinLnBrk="0" hangingPunct="1"/>
                      <a:r>
                        <a:rPr lang="en-ZA" sz="1800" b="1" kern="1200" dirty="0">
                          <a:solidFill>
                            <a:srgbClr val="C00000"/>
                          </a:solidFill>
                          <a:latin typeface="Arial" panose="020B0604020202020204" pitchFamily="34" charset="0"/>
                          <a:ea typeface="+mn-ea"/>
                          <a:cs typeface="Arial" panose="020B0604020202020204" pitchFamily="34" charset="0"/>
                        </a:rPr>
                        <a:t>(35%)</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28718">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en-ZA" sz="2000" b="1" dirty="0">
                          <a:solidFill>
                            <a:schemeClr val="tx1"/>
                          </a:solidFill>
                          <a:latin typeface="Arial" panose="020B0604020202020204" pitchFamily="34" charset="0"/>
                          <a:cs typeface="Arial" panose="020B0604020202020204" pitchFamily="34" charset="0"/>
                        </a:rPr>
                        <a:t>Total</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2000" b="1" dirty="0">
                          <a:solidFill>
                            <a:schemeClr val="bg1">
                              <a:lumMod val="50000"/>
                            </a:schemeClr>
                          </a:solidFill>
                          <a:latin typeface="Arial" panose="020B0604020202020204" pitchFamily="34" charset="0"/>
                          <a:cs typeface="Arial" panose="020B0604020202020204" pitchFamily="34" charset="0"/>
                        </a:rPr>
                        <a:t>15</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2000" b="1" dirty="0">
                          <a:solidFill>
                            <a:schemeClr val="tx1"/>
                          </a:solidFill>
                          <a:latin typeface="Arial" panose="020B0604020202020204" pitchFamily="34" charset="0"/>
                          <a:cs typeface="Arial" panose="020B0604020202020204" pitchFamily="34" charset="0"/>
                        </a:rPr>
                        <a:t>14</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2000" b="1" dirty="0">
                          <a:solidFill>
                            <a:schemeClr val="tx1"/>
                          </a:solidFill>
                          <a:latin typeface="Arial" panose="020B0604020202020204" pitchFamily="34" charset="0"/>
                          <a:cs typeface="Arial" panose="020B0604020202020204" pitchFamily="34" charset="0"/>
                        </a:rPr>
                        <a:t>13</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2000" b="1" dirty="0">
                          <a:solidFill>
                            <a:schemeClr val="tx1"/>
                          </a:solidFill>
                          <a:latin typeface="Arial" panose="020B0604020202020204" pitchFamily="34" charset="0"/>
                          <a:cs typeface="Arial" panose="020B0604020202020204" pitchFamily="34" charset="0"/>
                        </a:rPr>
                        <a:t>37</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val="10003"/>
                  </a:ext>
                </a:extLst>
              </a:tr>
            </a:tbl>
          </a:graphicData>
        </a:graphic>
      </p:graphicFrame>
      <p:graphicFrame>
        <p:nvGraphicFramePr>
          <p:cNvPr id="32" name="Chart 31"/>
          <p:cNvGraphicFramePr/>
          <p:nvPr>
            <p:extLst>
              <p:ext uri="{D42A27DB-BD31-4B8C-83A1-F6EECF244321}">
                <p14:modId xmlns:p14="http://schemas.microsoft.com/office/powerpoint/2010/main" val="2665346898"/>
              </p:ext>
            </p:extLst>
          </p:nvPr>
        </p:nvGraphicFramePr>
        <p:xfrm>
          <a:off x="1026826" y="2908091"/>
          <a:ext cx="7127823" cy="3380283"/>
        </p:xfrm>
        <a:graphic>
          <a:graphicData uri="http://schemas.openxmlformats.org/drawingml/2006/chart">
            <c:chart xmlns:c="http://schemas.openxmlformats.org/drawingml/2006/chart" xmlns:r="http://schemas.openxmlformats.org/officeDocument/2006/relationships" r:id="rId3"/>
          </a:graphicData>
        </a:graphic>
      </p:graphicFrame>
      <p:sp>
        <p:nvSpPr>
          <p:cNvPr id="9" name="Slide Number Placeholder 1">
            <a:extLst>
              <a:ext uri="{FF2B5EF4-FFF2-40B4-BE49-F238E27FC236}">
                <a16:creationId xmlns:a16="http://schemas.microsoft.com/office/drawing/2014/main" id="{CEF3D85C-91C4-4A2E-BDAA-CC5D458641FB}"/>
              </a:ext>
            </a:extLst>
          </p:cNvPr>
          <p:cNvSpPr txBox="1">
            <a:spLocks/>
          </p:cNvSpPr>
          <p:nvPr/>
        </p:nvSpPr>
        <p:spPr bwMode="auto">
          <a:xfrm>
            <a:off x="8665829" y="6477000"/>
            <a:ext cx="446516"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l" defTabSz="457200" rtl="0" eaLnBrk="1" latinLnBrk="0" hangingPunct="1">
              <a:defRPr sz="1200" kern="1200">
                <a:solidFill>
                  <a:schemeClr val="tx1"/>
                </a:solidFill>
                <a:latin typeface="Calibri" panose="020F0502020204030204" pitchFamily="34" charset="0"/>
                <a:ea typeface="+mn-ea"/>
                <a:cs typeface="Arial" panose="020B0604020202020204" pitchFamily="34" charset="0"/>
              </a:defRPr>
            </a:lvl1pPr>
            <a:lvl2pPr marL="742950" indent="-285750" algn="l" defTabSz="457200" rtl="0" eaLnBrk="1" latinLnBrk="0" hangingPunct="1">
              <a:defRPr sz="1800" kern="1200">
                <a:solidFill>
                  <a:schemeClr val="tx1"/>
                </a:solidFill>
                <a:latin typeface="Calibri" panose="020F0502020204030204" pitchFamily="34" charset="0"/>
                <a:ea typeface="+mn-ea"/>
                <a:cs typeface="Arial" panose="020B0604020202020204" pitchFamily="34" charset="0"/>
              </a:defRPr>
            </a:lvl2pPr>
            <a:lvl3pPr marL="1143000" indent="-228600" algn="l" defTabSz="457200" rtl="0" eaLnBrk="1" latinLnBrk="0" hangingPunct="1">
              <a:defRPr sz="1800" kern="1200">
                <a:solidFill>
                  <a:schemeClr val="tx1"/>
                </a:solidFill>
                <a:latin typeface="Calibri" panose="020F0502020204030204" pitchFamily="34" charset="0"/>
                <a:ea typeface="+mn-ea"/>
                <a:cs typeface="Arial" panose="020B0604020202020204" pitchFamily="34" charset="0"/>
              </a:defRPr>
            </a:lvl3pPr>
            <a:lvl4pPr marL="1600200" indent="-228600" algn="l" defTabSz="457200" rtl="0" eaLnBrk="1" latinLnBrk="0" hangingPunct="1">
              <a:defRPr sz="1800" kern="1200">
                <a:solidFill>
                  <a:schemeClr val="tx1"/>
                </a:solidFill>
                <a:latin typeface="Calibri" panose="020F0502020204030204" pitchFamily="34" charset="0"/>
                <a:ea typeface="+mn-ea"/>
                <a:cs typeface="Arial" panose="020B0604020202020204" pitchFamily="34" charset="0"/>
              </a:defRPr>
            </a:lvl4pPr>
            <a:lvl5pPr marL="2057400" indent="-228600" algn="l" defTabSz="457200" rtl="0" eaLnBrk="1" latinLnBrk="0" hangingPunct="1">
              <a:defRPr sz="1800" kern="1200">
                <a:solidFill>
                  <a:schemeClr val="tx1"/>
                </a:solidFill>
                <a:latin typeface="Calibri" panose="020F0502020204030204" pitchFamily="34" charset="0"/>
                <a:ea typeface="+mn-ea"/>
                <a:cs typeface="Arial" panose="020B0604020202020204" pitchFamily="34" charset="0"/>
              </a:defRPr>
            </a:lvl5pPr>
            <a:lvl6pPr marL="2514600" indent="-22860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6pPr>
            <a:lvl7pPr marL="2971800" indent="-22860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7pPr>
            <a:lvl8pPr marL="3429000" indent="-22860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8pPr>
            <a:lvl9pPr marL="3886200" indent="-22860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8</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3791720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6" name="Rectangle 13"/>
          <p:cNvSpPr>
            <a:spLocks noChangeArrowheads="1"/>
          </p:cNvSpPr>
          <p:nvPr/>
        </p:nvSpPr>
        <p:spPr bwMode="auto">
          <a:xfrm>
            <a:off x="298580" y="595901"/>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fontAlgn="base">
              <a:lnSpc>
                <a:spcPct val="200000"/>
              </a:lnSpc>
              <a:spcBef>
                <a:spcPct val="0"/>
              </a:spcBef>
              <a:spcAft>
                <a:spcPct val="0"/>
              </a:spcAft>
            </a:pPr>
            <a:endParaRPr lang="en-ZA" sz="2600" dirty="0">
              <a:solidFill>
                <a:prstClr val="black"/>
              </a:solidFill>
              <a:latin typeface="Arial" charset="0"/>
              <a:cs typeface="Arial" charset="0"/>
            </a:endParaRPr>
          </a:p>
          <a:p>
            <a:pPr algn="ctr" defTabSz="914400" fontAlgn="base">
              <a:lnSpc>
                <a:spcPct val="200000"/>
              </a:lnSpc>
              <a:spcBef>
                <a:spcPct val="0"/>
              </a:spcBef>
              <a:spcAft>
                <a:spcPct val="0"/>
              </a:spcAft>
            </a:pPr>
            <a:endParaRPr lang="en-ZA" sz="2600" dirty="0">
              <a:solidFill>
                <a:prstClr val="black"/>
              </a:solidFill>
              <a:latin typeface="Arial" charset="0"/>
              <a:cs typeface="Arial" charset="0"/>
            </a:endParaRPr>
          </a:p>
          <a:p>
            <a:pPr algn="ctr" defTabSz="914400" fontAlgn="base">
              <a:spcBef>
                <a:spcPct val="0"/>
              </a:spcBef>
              <a:spcAft>
                <a:spcPct val="0"/>
              </a:spcAft>
            </a:pPr>
            <a:r>
              <a:rPr lang="en-ZA" sz="4800" b="1" dirty="0">
                <a:solidFill>
                  <a:srgbClr val="014929"/>
                </a:solidFill>
                <a:effectLst>
                  <a:outerShdw blurRad="38100" dist="38100" dir="2700000" algn="tl">
                    <a:srgbClr val="000000">
                      <a:alpha val="43137"/>
                    </a:srgbClr>
                  </a:outerShdw>
                </a:effectLst>
                <a:latin typeface="Arial" charset="0"/>
                <a:cs typeface="Arial" charset="0"/>
              </a:rPr>
              <a:t>Departmental Performance</a:t>
            </a:r>
          </a:p>
          <a:p>
            <a:pPr algn="ctr" defTabSz="914400" fontAlgn="base">
              <a:spcBef>
                <a:spcPct val="0"/>
              </a:spcBef>
              <a:spcAft>
                <a:spcPct val="0"/>
              </a:spcAft>
            </a:pPr>
            <a:r>
              <a:rPr lang="en-ZA" sz="5400" b="1" dirty="0">
                <a:solidFill>
                  <a:srgbClr val="014929"/>
                </a:solidFill>
                <a:effectLst>
                  <a:outerShdw blurRad="38100" dist="38100" dir="2700000" algn="tl">
                    <a:srgbClr val="000000">
                      <a:alpha val="43137"/>
                    </a:srgbClr>
                  </a:outerShdw>
                </a:effectLst>
                <a:latin typeface="Arial" charset="0"/>
                <a:cs typeface="Arial" charset="0"/>
              </a:rPr>
              <a:t>FY2020/21</a:t>
            </a:r>
            <a:endParaRPr lang="en-US" sz="5400" b="1" dirty="0">
              <a:solidFill>
                <a:srgbClr val="014929"/>
              </a:solidFill>
              <a:effectLst>
                <a:outerShdw blurRad="38100" dist="38100" dir="2700000" algn="tl">
                  <a:srgbClr val="000000">
                    <a:alpha val="43137"/>
                  </a:srgbClr>
                </a:outerShdw>
              </a:effectLst>
              <a:latin typeface="Arial" charset="0"/>
              <a:cs typeface="Arial" charset="0"/>
            </a:endParaRPr>
          </a:p>
          <a:p>
            <a:pPr algn="ctr" defTabSz="914400" fontAlgn="base">
              <a:spcBef>
                <a:spcPct val="0"/>
              </a:spcBef>
              <a:spcAft>
                <a:spcPct val="0"/>
              </a:spcAft>
            </a:pPr>
            <a:r>
              <a:rPr lang="en-ZA" sz="4800" b="1" dirty="0">
                <a:solidFill>
                  <a:srgbClr val="014929"/>
                </a:solidFill>
                <a:effectLst>
                  <a:outerShdw blurRad="38100" dist="38100" dir="2700000" algn="tl">
                    <a:srgbClr val="000000">
                      <a:alpha val="43137"/>
                    </a:srgbClr>
                  </a:outerShdw>
                </a:effectLst>
                <a:latin typeface="Arial" charset="0"/>
                <a:cs typeface="Arial" charset="0"/>
              </a:rPr>
              <a:t>Annual Pre-Audited</a:t>
            </a:r>
            <a:endParaRPr lang="en-US" sz="4800" b="1" dirty="0">
              <a:solidFill>
                <a:srgbClr val="014929"/>
              </a:solidFill>
              <a:effectLst>
                <a:outerShdw blurRad="38100" dist="38100" dir="2700000" algn="tl">
                  <a:srgbClr val="000000">
                    <a:alpha val="43137"/>
                  </a:srgbClr>
                </a:outerShdw>
              </a:effectLst>
              <a:latin typeface="Arial" charset="0"/>
              <a:cs typeface="Arial" charset="0"/>
            </a:endParaRPr>
          </a:p>
        </p:txBody>
      </p:sp>
    </p:spTree>
    <p:extLst>
      <p:ext uri="{BB962C8B-B14F-4D97-AF65-F5344CB8AC3E}">
        <p14:creationId xmlns:p14="http://schemas.microsoft.com/office/powerpoint/2010/main" val="23334186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Satellite Dish">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atellite Dish 1">
        <a:dk1>
          <a:srgbClr val="660000"/>
        </a:dk1>
        <a:lt1>
          <a:srgbClr val="FFFFFF"/>
        </a:lt1>
        <a:dk2>
          <a:srgbClr val="A80000"/>
        </a:dk2>
        <a:lt2>
          <a:srgbClr val="FFFF99"/>
        </a:lt2>
        <a:accent1>
          <a:srgbClr val="FF6600"/>
        </a:accent1>
        <a:accent2>
          <a:srgbClr val="6A0000"/>
        </a:accent2>
        <a:accent3>
          <a:srgbClr val="D1AAAA"/>
        </a:accent3>
        <a:accent4>
          <a:srgbClr val="DADADA"/>
        </a:accent4>
        <a:accent5>
          <a:srgbClr val="FFB8AA"/>
        </a:accent5>
        <a:accent6>
          <a:srgbClr val="5F00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
      <a:clrScheme name="1_Satellite Dish 2">
        <a:dk1>
          <a:srgbClr val="6A4700"/>
        </a:dk1>
        <a:lt1>
          <a:srgbClr val="FFFFFF"/>
        </a:lt1>
        <a:dk2>
          <a:srgbClr val="522900"/>
        </a:dk2>
        <a:lt2>
          <a:srgbClr val="FFFF99"/>
        </a:lt2>
        <a:accent1>
          <a:srgbClr val="CC9900"/>
        </a:accent1>
        <a:accent2>
          <a:srgbClr val="9C7300"/>
        </a:accent2>
        <a:accent3>
          <a:srgbClr val="B3ACAA"/>
        </a:accent3>
        <a:accent4>
          <a:srgbClr val="DADADA"/>
        </a:accent4>
        <a:accent5>
          <a:srgbClr val="E2CAAA"/>
        </a:accent5>
        <a:accent6>
          <a:srgbClr val="8D6800"/>
        </a:accent6>
        <a:hlink>
          <a:srgbClr val="FF9900"/>
        </a:hlink>
        <a:folHlink>
          <a:srgbClr val="FFFF66"/>
        </a:folHlink>
      </a:clrScheme>
      <a:clrMap bg1="dk2" tx1="lt1" bg2="dk1" tx2="lt2" accent1="accent1" accent2="accent2" accent3="accent3" accent4="accent4" accent5="accent5" accent6="accent6" hlink="hlink" folHlink="folHlink"/>
    </a:extraClrScheme>
    <a:extraClrScheme>
      <a:clrScheme name="1_Satellite Dish 3">
        <a:dk1>
          <a:srgbClr val="495630"/>
        </a:dk1>
        <a:lt1>
          <a:srgbClr val="FFFFCC"/>
        </a:lt1>
        <a:dk2>
          <a:srgbClr val="2D361C"/>
        </a:dk2>
        <a:lt2>
          <a:srgbClr val="BAD38D"/>
        </a:lt2>
        <a:accent1>
          <a:srgbClr val="68803E"/>
        </a:accent1>
        <a:accent2>
          <a:srgbClr val="556636"/>
        </a:accent2>
        <a:accent3>
          <a:srgbClr val="ADAEAB"/>
        </a:accent3>
        <a:accent4>
          <a:srgbClr val="DADAAE"/>
        </a:accent4>
        <a:accent5>
          <a:srgbClr val="B9C0AF"/>
        </a:accent5>
        <a:accent6>
          <a:srgbClr val="4C5C30"/>
        </a:accent6>
        <a:hlink>
          <a:srgbClr val="339933"/>
        </a:hlink>
        <a:folHlink>
          <a:srgbClr val="D9D400"/>
        </a:folHlink>
      </a:clrScheme>
      <a:clrMap bg1="dk2" tx1="lt1" bg2="dk1" tx2="lt2" accent1="accent1" accent2="accent2" accent3="accent3" accent4="accent4" accent5="accent5" accent6="accent6" hlink="hlink" folHlink="folHlink"/>
    </a:extraClrScheme>
    <a:extraClrScheme>
      <a:clrScheme name="1_Satellite Dish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clrMap bg1="dk2" tx1="lt1" bg2="dk1" tx2="lt2" accent1="accent1" accent2="accent2" accent3="accent3" accent4="accent4" accent5="accent5" accent6="accent6" hlink="hlink" folHlink="folHlink"/>
    </a:extraClrScheme>
    <a:extraClrScheme>
      <a:clrScheme name="1_Satellite Dish 5">
        <a:dk1>
          <a:srgbClr val="006664"/>
        </a:dk1>
        <a:lt1>
          <a:srgbClr val="FFFFFF"/>
        </a:lt1>
        <a:dk2>
          <a:srgbClr val="00908D"/>
        </a:dk2>
        <a:lt2>
          <a:srgbClr val="ADE5CD"/>
        </a:lt2>
        <a:accent1>
          <a:srgbClr val="00CCFF"/>
        </a:accent1>
        <a:accent2>
          <a:srgbClr val="006666"/>
        </a:accent2>
        <a:accent3>
          <a:srgbClr val="AAC6C5"/>
        </a:accent3>
        <a:accent4>
          <a:srgbClr val="DADADA"/>
        </a:accent4>
        <a:accent5>
          <a:srgbClr val="AAE2FF"/>
        </a:accent5>
        <a:accent6>
          <a:srgbClr val="005C5C"/>
        </a:accent6>
        <a:hlink>
          <a:srgbClr val="6DD8DB"/>
        </a:hlink>
        <a:folHlink>
          <a:srgbClr val="C5E2FF"/>
        </a:folHlink>
      </a:clrScheme>
      <a:clrMap bg1="dk2" tx1="lt1" bg2="dk1" tx2="lt2" accent1="accent1" accent2="accent2" accent3="accent3" accent4="accent4" accent5="accent5" accent6="accent6" hlink="hlink" folHlink="folHlink"/>
    </a:extraClrScheme>
    <a:extraClrScheme>
      <a:clrScheme name="1_Satellite Dish 6">
        <a:dk1>
          <a:srgbClr val="000000"/>
        </a:dk1>
        <a:lt1>
          <a:srgbClr val="DDDCC5"/>
        </a:lt1>
        <a:dk2>
          <a:srgbClr val="000000"/>
        </a:dk2>
        <a:lt2>
          <a:srgbClr val="B9B695"/>
        </a:lt2>
        <a:accent1>
          <a:srgbClr val="EAEBE9"/>
        </a:accent1>
        <a:accent2>
          <a:srgbClr val="BFBFAB"/>
        </a:accent2>
        <a:accent3>
          <a:srgbClr val="EBEBDF"/>
        </a:accent3>
        <a:accent4>
          <a:srgbClr val="000000"/>
        </a:accent4>
        <a:accent5>
          <a:srgbClr val="F3F3F2"/>
        </a:accent5>
        <a:accent6>
          <a:srgbClr val="ADAD9B"/>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1_Satellite Dish 7">
        <a:dk1>
          <a:srgbClr val="000000"/>
        </a:dk1>
        <a:lt1>
          <a:srgbClr val="FFFFFF"/>
        </a:lt1>
        <a:dk2>
          <a:srgbClr val="000000"/>
        </a:dk2>
        <a:lt2>
          <a:srgbClr val="B2B2B2"/>
        </a:lt2>
        <a:accent1>
          <a:srgbClr val="336699"/>
        </a:accent1>
        <a:accent2>
          <a:srgbClr val="5F5F5F"/>
        </a:accent2>
        <a:accent3>
          <a:srgbClr val="AAAAAA"/>
        </a:accent3>
        <a:accent4>
          <a:srgbClr val="DADADA"/>
        </a:accent4>
        <a:accent5>
          <a:srgbClr val="ADB8CA"/>
        </a:accent5>
        <a:accent6>
          <a:srgbClr val="555555"/>
        </a:accent6>
        <a:hlink>
          <a:srgbClr val="BBE5FF"/>
        </a:hlink>
        <a:folHlink>
          <a:srgbClr val="B6B3E1"/>
        </a:folHlink>
      </a:clrScheme>
      <a:clrMap bg1="dk2" tx1="lt1" bg2="dk1" tx2="lt2" accent1="accent1" accent2="accent2" accent3="accent3" accent4="accent4" accent5="accent5" accent6="accent6" hlink="hlink" folHlink="folHlink"/>
    </a:extraClrScheme>
    <a:extraClrScheme>
      <a:clrScheme name="1_Satellite Dish 8">
        <a:dk1>
          <a:srgbClr val="000090"/>
        </a:dk1>
        <a:lt1>
          <a:srgbClr val="EAEAEA"/>
        </a:lt1>
        <a:dk2>
          <a:srgbClr val="3A3AB2"/>
        </a:dk2>
        <a:lt2>
          <a:srgbClr val="CAD4DC"/>
        </a:lt2>
        <a:accent1>
          <a:srgbClr val="3974AF"/>
        </a:accent1>
        <a:accent2>
          <a:srgbClr val="232369"/>
        </a:accent2>
        <a:accent3>
          <a:srgbClr val="AEAED5"/>
        </a:accent3>
        <a:accent4>
          <a:srgbClr val="C8C8C8"/>
        </a:accent4>
        <a:accent5>
          <a:srgbClr val="AEBCD4"/>
        </a:accent5>
        <a:accent6>
          <a:srgbClr val="1F1F5E"/>
        </a:accent6>
        <a:hlink>
          <a:srgbClr val="00CCFF"/>
        </a:hlink>
        <a:folHlink>
          <a:srgbClr val="6699FF"/>
        </a:folHlink>
      </a:clrScheme>
      <a:clrMap bg1="dk2" tx1="lt1" bg2="dk1" tx2="lt2" accent1="accent1" accent2="accent2" accent3="accent3" accent4="accent4" accent5="accent5" accent6="accent6" hlink="hlink" folHlink="folHlink"/>
    </a:extraClrScheme>
    <a:extraClrScheme>
      <a:clrScheme name="1_Satellite Dish 9">
        <a:dk1>
          <a:srgbClr val="9C9C9C"/>
        </a:dk1>
        <a:lt1>
          <a:srgbClr val="FFFFFF"/>
        </a:lt1>
        <a:dk2>
          <a:srgbClr val="8696CA"/>
        </a:dk2>
        <a:lt2>
          <a:srgbClr val="FFFFFF"/>
        </a:lt2>
        <a:accent1>
          <a:srgbClr val="97D1D5"/>
        </a:accent1>
        <a:accent2>
          <a:srgbClr val="666699"/>
        </a:accent2>
        <a:accent3>
          <a:srgbClr val="C3C9E1"/>
        </a:accent3>
        <a:accent4>
          <a:srgbClr val="DADADA"/>
        </a:accent4>
        <a:accent5>
          <a:srgbClr val="C9E5E7"/>
        </a:accent5>
        <a:accent6>
          <a:srgbClr val="5C5C8A"/>
        </a:accent6>
        <a:hlink>
          <a:srgbClr val="0000FF"/>
        </a:hlink>
        <a:folHlink>
          <a:srgbClr val="0099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5719</TotalTime>
  <Words>2278</Words>
  <Application>Microsoft Office PowerPoint</Application>
  <PresentationFormat>On-screen Show (4:3)</PresentationFormat>
  <Paragraphs>727</Paragraphs>
  <Slides>44</Slides>
  <Notes>6</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44</vt:i4>
      </vt:variant>
    </vt:vector>
  </HeadingPairs>
  <TitlesOfParts>
    <vt:vector size="57" baseType="lpstr">
      <vt:lpstr>Arial</vt:lpstr>
      <vt:lpstr>Arial Black</vt:lpstr>
      <vt:lpstr>Arial Narrow</vt:lpstr>
      <vt:lpstr>Calibri</vt:lpstr>
      <vt:lpstr>Calibri Light</vt:lpstr>
      <vt:lpstr>Courier New</vt:lpstr>
      <vt:lpstr>Symbol</vt:lpstr>
      <vt:lpstr>Times New Roman</vt:lpstr>
      <vt:lpstr>Verdana</vt:lpstr>
      <vt:lpstr>Wingdings</vt:lpstr>
      <vt:lpstr>Office Theme</vt:lpstr>
      <vt:lpstr>2_Satellite Dish</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Bryan Mantyi</cp:lastModifiedBy>
  <cp:revision>443</cp:revision>
  <cp:lastPrinted>2021-07-28T13:02:09Z</cp:lastPrinted>
  <dcterms:created xsi:type="dcterms:W3CDTF">2017-09-19T08:49:45Z</dcterms:created>
  <dcterms:modified xsi:type="dcterms:W3CDTF">2021-08-17T17:34:30Z</dcterms:modified>
</cp:coreProperties>
</file>