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8"/>
  </p:notesMasterIdLst>
  <p:handoutMasterIdLst>
    <p:handoutMasterId r:id="rId19"/>
  </p:handoutMasterIdLst>
  <p:sldIdLst>
    <p:sldId id="3615" r:id="rId3"/>
    <p:sldId id="2145707799" r:id="rId4"/>
    <p:sldId id="4136" r:id="rId5"/>
    <p:sldId id="291" r:id="rId6"/>
    <p:sldId id="294" r:id="rId7"/>
    <p:sldId id="2145707800" r:id="rId8"/>
    <p:sldId id="2145707801" r:id="rId9"/>
    <p:sldId id="2145707802" r:id="rId10"/>
    <p:sldId id="2145707803" r:id="rId11"/>
    <p:sldId id="4338" r:id="rId12"/>
    <p:sldId id="4336" r:id="rId13"/>
    <p:sldId id="4337" r:id="rId14"/>
    <p:sldId id="2145707796" r:id="rId15"/>
    <p:sldId id="2145707797" r:id="rId16"/>
    <p:sldId id="21457077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ekan, Tsholofelo (gphealth)" initials="AT(" lastIdx="28" clrIdx="0">
    <p:extLst>
      <p:ext uri="{19B8F6BF-5375-455C-9EA6-DF929625EA0E}">
        <p15:presenceInfo xmlns:p15="http://schemas.microsoft.com/office/powerpoint/2012/main" userId="S::Tsholofelo.Adelekan@gauteng.gov.za::a8ef7131-64bc-4442-a0a6-a0a5f72c2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4" autoAdjust="0"/>
    <p:restoredTop sz="82857" autoAdjust="0"/>
  </p:normalViewPr>
  <p:slideViewPr>
    <p:cSldViewPr snapToGrid="0">
      <p:cViewPr varScale="1">
        <p:scale>
          <a:sx n="61" d="100"/>
          <a:sy n="61"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80A8B-03DA-43B1-90F4-A93EBB4002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081ED974-0819-4031-9CF2-123FB0BB7661}">
      <dgm:prSet phldrT="[Text]"/>
      <dgm:spPr/>
      <dgm:t>
        <a:bodyPr/>
        <a:lstStyle/>
        <a:p>
          <a:r>
            <a:rPr lang="en-ZA" b="1" dirty="0"/>
            <a:t>AGSA Provincial SORR</a:t>
          </a:r>
        </a:p>
      </dgm:t>
    </dgm:pt>
    <dgm:pt modelId="{C5446D17-C518-4D5A-902F-9BB950BAD010}" type="parTrans" cxnId="{76664FF5-4CAA-482E-80BB-EEDBC4957993}">
      <dgm:prSet/>
      <dgm:spPr/>
      <dgm:t>
        <a:bodyPr/>
        <a:lstStyle/>
        <a:p>
          <a:endParaRPr lang="en-ZA" b="1"/>
        </a:p>
      </dgm:t>
    </dgm:pt>
    <dgm:pt modelId="{13EC9995-8B43-4F26-99DB-B4B00BBA5633}" type="sibTrans" cxnId="{76664FF5-4CAA-482E-80BB-EEDBC4957993}">
      <dgm:prSet/>
      <dgm:spPr/>
      <dgm:t>
        <a:bodyPr/>
        <a:lstStyle/>
        <a:p>
          <a:endParaRPr lang="en-ZA" b="1"/>
        </a:p>
      </dgm:t>
    </dgm:pt>
    <dgm:pt modelId="{6C3031E8-AE64-46FA-9035-099C9BECACFF}">
      <dgm:prSet/>
      <dgm:spPr/>
      <dgm:t>
        <a:bodyPr/>
        <a:lstStyle/>
        <a:p>
          <a:r>
            <a:rPr lang="en-ZA" b="1"/>
            <a:t>Financial performance for 2020/21</a:t>
          </a:r>
          <a:endParaRPr lang="en-ZA" b="1" dirty="0"/>
        </a:p>
      </dgm:t>
    </dgm:pt>
    <dgm:pt modelId="{EDB77665-906B-4F0A-90E1-EE9838B18832}" type="parTrans" cxnId="{8F5187BE-14F3-4845-ADC4-EA70C907434A}">
      <dgm:prSet/>
      <dgm:spPr/>
      <dgm:t>
        <a:bodyPr/>
        <a:lstStyle/>
        <a:p>
          <a:endParaRPr lang="en-ZA" b="1"/>
        </a:p>
      </dgm:t>
    </dgm:pt>
    <dgm:pt modelId="{42BAF773-8D37-492B-9A41-236181EB1A24}" type="sibTrans" cxnId="{8F5187BE-14F3-4845-ADC4-EA70C907434A}">
      <dgm:prSet/>
      <dgm:spPr/>
      <dgm:t>
        <a:bodyPr/>
        <a:lstStyle/>
        <a:p>
          <a:endParaRPr lang="en-ZA" b="1"/>
        </a:p>
      </dgm:t>
    </dgm:pt>
    <dgm:pt modelId="{F2B95EEF-2544-40FB-B564-1E2E40D83016}">
      <dgm:prSet/>
      <dgm:spPr/>
      <dgm:t>
        <a:bodyPr/>
        <a:lstStyle/>
        <a:p>
          <a:r>
            <a:rPr lang="en-ZA" b="1"/>
            <a:t>NDOH AG REPORT</a:t>
          </a:r>
          <a:endParaRPr lang="en-ZA" b="1" dirty="0"/>
        </a:p>
      </dgm:t>
    </dgm:pt>
    <dgm:pt modelId="{F6ABD3BC-3A34-48D1-97D2-298B7008255D}" type="parTrans" cxnId="{273D3B41-4175-41E8-AD10-3872697F2922}">
      <dgm:prSet/>
      <dgm:spPr/>
      <dgm:t>
        <a:bodyPr/>
        <a:lstStyle/>
        <a:p>
          <a:endParaRPr lang="en-ZA" b="1"/>
        </a:p>
      </dgm:t>
    </dgm:pt>
    <dgm:pt modelId="{3AEB0E0E-43B4-49C0-938E-FC80A0CB6266}" type="sibTrans" cxnId="{273D3B41-4175-41E8-AD10-3872697F2922}">
      <dgm:prSet/>
      <dgm:spPr/>
      <dgm:t>
        <a:bodyPr/>
        <a:lstStyle/>
        <a:p>
          <a:endParaRPr lang="en-ZA" b="1"/>
        </a:p>
      </dgm:t>
    </dgm:pt>
    <dgm:pt modelId="{F3BA650F-E726-46B5-9523-629DB8DF2255}">
      <dgm:prSet/>
      <dgm:spPr/>
      <dgm:t>
        <a:bodyPr/>
        <a:lstStyle/>
        <a:p>
          <a:r>
            <a:rPr lang="en-ZA" b="1" dirty="0"/>
            <a:t>2021/22 Budget structure for COVID 19</a:t>
          </a:r>
        </a:p>
      </dgm:t>
    </dgm:pt>
    <dgm:pt modelId="{551AD293-2372-4C5B-99E5-A81E51A050B1}" type="parTrans" cxnId="{79FADDB4-E9E7-4AA7-B43E-3609E0AB99DE}">
      <dgm:prSet/>
      <dgm:spPr/>
      <dgm:t>
        <a:bodyPr/>
        <a:lstStyle/>
        <a:p>
          <a:endParaRPr lang="en-ZA" b="1"/>
        </a:p>
      </dgm:t>
    </dgm:pt>
    <dgm:pt modelId="{68D8EF86-BA43-4F8D-98E9-D3C6C864D86B}" type="sibTrans" cxnId="{79FADDB4-E9E7-4AA7-B43E-3609E0AB99DE}">
      <dgm:prSet/>
      <dgm:spPr/>
      <dgm:t>
        <a:bodyPr/>
        <a:lstStyle/>
        <a:p>
          <a:endParaRPr lang="en-ZA" b="1"/>
        </a:p>
      </dgm:t>
    </dgm:pt>
    <dgm:pt modelId="{F2A06541-AA74-4243-85F7-6743B9BAE9FA}">
      <dgm:prSet/>
      <dgm:spPr/>
      <dgm:t>
        <a:bodyPr/>
        <a:lstStyle/>
        <a:p>
          <a:r>
            <a:rPr lang="en-ZA" b="1" dirty="0"/>
            <a:t>2021/22 Financial Performance</a:t>
          </a:r>
        </a:p>
      </dgm:t>
    </dgm:pt>
    <dgm:pt modelId="{6F0912EC-6ABA-4AFC-A2B7-5C5C8084326D}" type="parTrans" cxnId="{439CAFB7-BA2F-4ACC-80AA-980F15521092}">
      <dgm:prSet/>
      <dgm:spPr/>
      <dgm:t>
        <a:bodyPr/>
        <a:lstStyle/>
        <a:p>
          <a:endParaRPr lang="en-ZA" b="1"/>
        </a:p>
      </dgm:t>
    </dgm:pt>
    <dgm:pt modelId="{A09ED716-F251-440B-ABFF-F355315DD66F}" type="sibTrans" cxnId="{439CAFB7-BA2F-4ACC-80AA-980F15521092}">
      <dgm:prSet/>
      <dgm:spPr/>
      <dgm:t>
        <a:bodyPr/>
        <a:lstStyle/>
        <a:p>
          <a:endParaRPr lang="en-ZA" b="1"/>
        </a:p>
      </dgm:t>
    </dgm:pt>
    <dgm:pt modelId="{2EF2234A-E570-4057-A9FA-63E7953DDD4E}" type="pres">
      <dgm:prSet presAssocID="{5DC80A8B-03DA-43B1-90F4-A93EBB400282}" presName="linear" presStyleCnt="0">
        <dgm:presLayoutVars>
          <dgm:dir/>
          <dgm:animLvl val="lvl"/>
          <dgm:resizeHandles val="exact"/>
        </dgm:presLayoutVars>
      </dgm:prSet>
      <dgm:spPr/>
      <dgm:t>
        <a:bodyPr/>
        <a:lstStyle/>
        <a:p>
          <a:endParaRPr lang="en-US"/>
        </a:p>
      </dgm:t>
    </dgm:pt>
    <dgm:pt modelId="{85AFEAD2-CFF3-4A60-82CD-C344CFCA21CB}" type="pres">
      <dgm:prSet presAssocID="{6C3031E8-AE64-46FA-9035-099C9BECACFF}" presName="parentLin" presStyleCnt="0"/>
      <dgm:spPr/>
    </dgm:pt>
    <dgm:pt modelId="{E6238DA2-23DB-41E9-A6FD-74DA447E66E9}" type="pres">
      <dgm:prSet presAssocID="{6C3031E8-AE64-46FA-9035-099C9BECACFF}" presName="parentLeftMargin" presStyleLbl="node1" presStyleIdx="0" presStyleCnt="5"/>
      <dgm:spPr/>
      <dgm:t>
        <a:bodyPr/>
        <a:lstStyle/>
        <a:p>
          <a:endParaRPr lang="en-US"/>
        </a:p>
      </dgm:t>
    </dgm:pt>
    <dgm:pt modelId="{93D7D515-FB7C-4C0C-9203-DDEE884D78C6}" type="pres">
      <dgm:prSet presAssocID="{6C3031E8-AE64-46FA-9035-099C9BECACFF}" presName="parentText" presStyleLbl="node1" presStyleIdx="0" presStyleCnt="5">
        <dgm:presLayoutVars>
          <dgm:chMax val="0"/>
          <dgm:bulletEnabled val="1"/>
        </dgm:presLayoutVars>
      </dgm:prSet>
      <dgm:spPr/>
      <dgm:t>
        <a:bodyPr/>
        <a:lstStyle/>
        <a:p>
          <a:endParaRPr lang="en-US"/>
        </a:p>
      </dgm:t>
    </dgm:pt>
    <dgm:pt modelId="{3E7039BE-817D-4B8F-A9A0-33532CEC0B3A}" type="pres">
      <dgm:prSet presAssocID="{6C3031E8-AE64-46FA-9035-099C9BECACFF}" presName="negativeSpace" presStyleCnt="0"/>
      <dgm:spPr/>
    </dgm:pt>
    <dgm:pt modelId="{5280563F-1BBE-40A9-BBC9-E34D015C090C}" type="pres">
      <dgm:prSet presAssocID="{6C3031E8-AE64-46FA-9035-099C9BECACFF}" presName="childText" presStyleLbl="conFgAcc1" presStyleIdx="0" presStyleCnt="5">
        <dgm:presLayoutVars>
          <dgm:bulletEnabled val="1"/>
        </dgm:presLayoutVars>
      </dgm:prSet>
      <dgm:spPr/>
    </dgm:pt>
    <dgm:pt modelId="{DB65D27C-AE2F-4EB4-9E18-44098AAE3BD5}" type="pres">
      <dgm:prSet presAssocID="{42BAF773-8D37-492B-9A41-236181EB1A24}" presName="spaceBetweenRectangles" presStyleCnt="0"/>
      <dgm:spPr/>
    </dgm:pt>
    <dgm:pt modelId="{48CCAB7D-C986-473F-934A-7B1238B16700}" type="pres">
      <dgm:prSet presAssocID="{F2B95EEF-2544-40FB-B564-1E2E40D83016}" presName="parentLin" presStyleCnt="0"/>
      <dgm:spPr/>
    </dgm:pt>
    <dgm:pt modelId="{B305D9ED-83FF-4F33-8A19-FEDDA19BEC1A}" type="pres">
      <dgm:prSet presAssocID="{F2B95EEF-2544-40FB-B564-1E2E40D83016}" presName="parentLeftMargin" presStyleLbl="node1" presStyleIdx="0" presStyleCnt="5"/>
      <dgm:spPr/>
      <dgm:t>
        <a:bodyPr/>
        <a:lstStyle/>
        <a:p>
          <a:endParaRPr lang="en-US"/>
        </a:p>
      </dgm:t>
    </dgm:pt>
    <dgm:pt modelId="{8E24E145-B6A2-4C2A-888A-3B77976F1CED}" type="pres">
      <dgm:prSet presAssocID="{F2B95EEF-2544-40FB-B564-1E2E40D83016}" presName="parentText" presStyleLbl="node1" presStyleIdx="1" presStyleCnt="5">
        <dgm:presLayoutVars>
          <dgm:chMax val="0"/>
          <dgm:bulletEnabled val="1"/>
        </dgm:presLayoutVars>
      </dgm:prSet>
      <dgm:spPr/>
      <dgm:t>
        <a:bodyPr/>
        <a:lstStyle/>
        <a:p>
          <a:endParaRPr lang="en-US"/>
        </a:p>
      </dgm:t>
    </dgm:pt>
    <dgm:pt modelId="{BCC2CDC0-778A-4B19-BE64-6F757D52CD46}" type="pres">
      <dgm:prSet presAssocID="{F2B95EEF-2544-40FB-B564-1E2E40D83016}" presName="negativeSpace" presStyleCnt="0"/>
      <dgm:spPr/>
    </dgm:pt>
    <dgm:pt modelId="{D2FD7FFB-0DBB-475F-94E3-E1BB0E61682C}" type="pres">
      <dgm:prSet presAssocID="{F2B95EEF-2544-40FB-B564-1E2E40D83016}" presName="childText" presStyleLbl="conFgAcc1" presStyleIdx="1" presStyleCnt="5">
        <dgm:presLayoutVars>
          <dgm:bulletEnabled val="1"/>
        </dgm:presLayoutVars>
      </dgm:prSet>
      <dgm:spPr/>
    </dgm:pt>
    <dgm:pt modelId="{48901D35-BBFE-4501-A993-63ABAB83B5D4}" type="pres">
      <dgm:prSet presAssocID="{3AEB0E0E-43B4-49C0-938E-FC80A0CB6266}" presName="spaceBetweenRectangles" presStyleCnt="0"/>
      <dgm:spPr/>
    </dgm:pt>
    <dgm:pt modelId="{8DE5CCA3-C4C3-4921-BE07-5DB381C4479A}" type="pres">
      <dgm:prSet presAssocID="{081ED974-0819-4031-9CF2-123FB0BB7661}" presName="parentLin" presStyleCnt="0"/>
      <dgm:spPr/>
    </dgm:pt>
    <dgm:pt modelId="{82EF4028-A061-475E-A840-8E48BAD188C6}" type="pres">
      <dgm:prSet presAssocID="{081ED974-0819-4031-9CF2-123FB0BB7661}" presName="parentLeftMargin" presStyleLbl="node1" presStyleIdx="1" presStyleCnt="5"/>
      <dgm:spPr/>
      <dgm:t>
        <a:bodyPr/>
        <a:lstStyle/>
        <a:p>
          <a:endParaRPr lang="en-US"/>
        </a:p>
      </dgm:t>
    </dgm:pt>
    <dgm:pt modelId="{9456502E-2807-4A1D-BFCC-6AF7C79C07A3}" type="pres">
      <dgm:prSet presAssocID="{081ED974-0819-4031-9CF2-123FB0BB7661}" presName="parentText" presStyleLbl="node1" presStyleIdx="2" presStyleCnt="5">
        <dgm:presLayoutVars>
          <dgm:chMax val="0"/>
          <dgm:bulletEnabled val="1"/>
        </dgm:presLayoutVars>
      </dgm:prSet>
      <dgm:spPr/>
      <dgm:t>
        <a:bodyPr/>
        <a:lstStyle/>
        <a:p>
          <a:endParaRPr lang="en-US"/>
        </a:p>
      </dgm:t>
    </dgm:pt>
    <dgm:pt modelId="{218C6394-1D57-4206-A2E3-1B844E740CA8}" type="pres">
      <dgm:prSet presAssocID="{081ED974-0819-4031-9CF2-123FB0BB7661}" presName="negativeSpace" presStyleCnt="0"/>
      <dgm:spPr/>
    </dgm:pt>
    <dgm:pt modelId="{2984EB4E-8198-475C-A545-8F994A3033C9}" type="pres">
      <dgm:prSet presAssocID="{081ED974-0819-4031-9CF2-123FB0BB7661}" presName="childText" presStyleLbl="conFgAcc1" presStyleIdx="2" presStyleCnt="5">
        <dgm:presLayoutVars>
          <dgm:bulletEnabled val="1"/>
        </dgm:presLayoutVars>
      </dgm:prSet>
      <dgm:spPr/>
    </dgm:pt>
    <dgm:pt modelId="{34C21AA2-661C-4B50-A914-10D2F703416D}" type="pres">
      <dgm:prSet presAssocID="{13EC9995-8B43-4F26-99DB-B4B00BBA5633}" presName="spaceBetweenRectangles" presStyleCnt="0"/>
      <dgm:spPr/>
    </dgm:pt>
    <dgm:pt modelId="{B156122F-A820-47F5-B903-96DEB9BDB914}" type="pres">
      <dgm:prSet presAssocID="{F3BA650F-E726-46B5-9523-629DB8DF2255}" presName="parentLin" presStyleCnt="0"/>
      <dgm:spPr/>
    </dgm:pt>
    <dgm:pt modelId="{7E1121E1-6CEF-4ED5-BD0F-DAB036F17CC0}" type="pres">
      <dgm:prSet presAssocID="{F3BA650F-E726-46B5-9523-629DB8DF2255}" presName="parentLeftMargin" presStyleLbl="node1" presStyleIdx="2" presStyleCnt="5"/>
      <dgm:spPr/>
      <dgm:t>
        <a:bodyPr/>
        <a:lstStyle/>
        <a:p>
          <a:endParaRPr lang="en-US"/>
        </a:p>
      </dgm:t>
    </dgm:pt>
    <dgm:pt modelId="{625BB2B9-97AC-47A3-9E75-477BE10EC490}" type="pres">
      <dgm:prSet presAssocID="{F3BA650F-E726-46B5-9523-629DB8DF2255}" presName="parentText" presStyleLbl="node1" presStyleIdx="3" presStyleCnt="5">
        <dgm:presLayoutVars>
          <dgm:chMax val="0"/>
          <dgm:bulletEnabled val="1"/>
        </dgm:presLayoutVars>
      </dgm:prSet>
      <dgm:spPr/>
      <dgm:t>
        <a:bodyPr/>
        <a:lstStyle/>
        <a:p>
          <a:endParaRPr lang="en-US"/>
        </a:p>
      </dgm:t>
    </dgm:pt>
    <dgm:pt modelId="{4062EBBB-9CA5-4275-A5F3-6C8729460CF1}" type="pres">
      <dgm:prSet presAssocID="{F3BA650F-E726-46B5-9523-629DB8DF2255}" presName="negativeSpace" presStyleCnt="0"/>
      <dgm:spPr/>
    </dgm:pt>
    <dgm:pt modelId="{76D3A220-2AC2-4B87-A32A-F77C6E7AC23F}" type="pres">
      <dgm:prSet presAssocID="{F3BA650F-E726-46B5-9523-629DB8DF2255}" presName="childText" presStyleLbl="conFgAcc1" presStyleIdx="3" presStyleCnt="5">
        <dgm:presLayoutVars>
          <dgm:bulletEnabled val="1"/>
        </dgm:presLayoutVars>
      </dgm:prSet>
      <dgm:spPr/>
    </dgm:pt>
    <dgm:pt modelId="{3D9CC0A2-3A90-4428-AA01-3DE71A4B502E}" type="pres">
      <dgm:prSet presAssocID="{68D8EF86-BA43-4F8D-98E9-D3C6C864D86B}" presName="spaceBetweenRectangles" presStyleCnt="0"/>
      <dgm:spPr/>
    </dgm:pt>
    <dgm:pt modelId="{68FFA5A5-05C2-4117-AB43-C81B5E990630}" type="pres">
      <dgm:prSet presAssocID="{F2A06541-AA74-4243-85F7-6743B9BAE9FA}" presName="parentLin" presStyleCnt="0"/>
      <dgm:spPr/>
    </dgm:pt>
    <dgm:pt modelId="{CBDF0BBF-F94D-41CB-9084-22916D2CD3F1}" type="pres">
      <dgm:prSet presAssocID="{F2A06541-AA74-4243-85F7-6743B9BAE9FA}" presName="parentLeftMargin" presStyleLbl="node1" presStyleIdx="3" presStyleCnt="5"/>
      <dgm:spPr/>
      <dgm:t>
        <a:bodyPr/>
        <a:lstStyle/>
        <a:p>
          <a:endParaRPr lang="en-US"/>
        </a:p>
      </dgm:t>
    </dgm:pt>
    <dgm:pt modelId="{0FB1E7DA-8A6E-49E6-9A24-8BAE04327F8A}" type="pres">
      <dgm:prSet presAssocID="{F2A06541-AA74-4243-85F7-6743B9BAE9FA}" presName="parentText" presStyleLbl="node1" presStyleIdx="4" presStyleCnt="5">
        <dgm:presLayoutVars>
          <dgm:chMax val="0"/>
          <dgm:bulletEnabled val="1"/>
        </dgm:presLayoutVars>
      </dgm:prSet>
      <dgm:spPr/>
      <dgm:t>
        <a:bodyPr/>
        <a:lstStyle/>
        <a:p>
          <a:endParaRPr lang="en-US"/>
        </a:p>
      </dgm:t>
    </dgm:pt>
    <dgm:pt modelId="{0D79C31F-B7E1-4D30-8593-5C15524F88DD}" type="pres">
      <dgm:prSet presAssocID="{F2A06541-AA74-4243-85F7-6743B9BAE9FA}" presName="negativeSpace" presStyleCnt="0"/>
      <dgm:spPr/>
    </dgm:pt>
    <dgm:pt modelId="{6559E4FE-DA08-4C11-A58D-C7FB60FE7335}" type="pres">
      <dgm:prSet presAssocID="{F2A06541-AA74-4243-85F7-6743B9BAE9FA}" presName="childText" presStyleLbl="conFgAcc1" presStyleIdx="4" presStyleCnt="5">
        <dgm:presLayoutVars>
          <dgm:bulletEnabled val="1"/>
        </dgm:presLayoutVars>
      </dgm:prSet>
      <dgm:spPr/>
    </dgm:pt>
  </dgm:ptLst>
  <dgm:cxnLst>
    <dgm:cxn modelId="{76664FF5-4CAA-482E-80BB-EEDBC4957993}" srcId="{5DC80A8B-03DA-43B1-90F4-A93EBB400282}" destId="{081ED974-0819-4031-9CF2-123FB0BB7661}" srcOrd="2" destOrd="0" parTransId="{C5446D17-C518-4D5A-902F-9BB950BAD010}" sibTransId="{13EC9995-8B43-4F26-99DB-B4B00BBA5633}"/>
    <dgm:cxn modelId="{D83922FF-1F44-452D-BE0C-BDD309C9356F}" type="presOf" srcId="{081ED974-0819-4031-9CF2-123FB0BB7661}" destId="{9456502E-2807-4A1D-BFCC-6AF7C79C07A3}" srcOrd="1" destOrd="0" presId="urn:microsoft.com/office/officeart/2005/8/layout/list1"/>
    <dgm:cxn modelId="{273D3B41-4175-41E8-AD10-3872697F2922}" srcId="{5DC80A8B-03DA-43B1-90F4-A93EBB400282}" destId="{F2B95EEF-2544-40FB-B564-1E2E40D83016}" srcOrd="1" destOrd="0" parTransId="{F6ABD3BC-3A34-48D1-97D2-298B7008255D}" sibTransId="{3AEB0E0E-43B4-49C0-938E-FC80A0CB6266}"/>
    <dgm:cxn modelId="{8A6DAE64-24DB-4264-B955-AD9357FE65C2}" type="presOf" srcId="{F2A06541-AA74-4243-85F7-6743B9BAE9FA}" destId="{0FB1E7DA-8A6E-49E6-9A24-8BAE04327F8A}" srcOrd="1" destOrd="0" presId="urn:microsoft.com/office/officeart/2005/8/layout/list1"/>
    <dgm:cxn modelId="{626F830A-A7AA-4D4F-94F3-488A5300356F}" type="presOf" srcId="{5DC80A8B-03DA-43B1-90F4-A93EBB400282}" destId="{2EF2234A-E570-4057-A9FA-63E7953DDD4E}" srcOrd="0" destOrd="0" presId="urn:microsoft.com/office/officeart/2005/8/layout/list1"/>
    <dgm:cxn modelId="{05816A6F-4B5E-48F4-BDD7-3DA56764CDF2}" type="presOf" srcId="{F2A06541-AA74-4243-85F7-6743B9BAE9FA}" destId="{CBDF0BBF-F94D-41CB-9084-22916D2CD3F1}" srcOrd="0" destOrd="0" presId="urn:microsoft.com/office/officeart/2005/8/layout/list1"/>
    <dgm:cxn modelId="{8E6BD7BA-D15B-43E4-9F26-44AB68E72603}" type="presOf" srcId="{F2B95EEF-2544-40FB-B564-1E2E40D83016}" destId="{B305D9ED-83FF-4F33-8A19-FEDDA19BEC1A}" srcOrd="0" destOrd="0" presId="urn:microsoft.com/office/officeart/2005/8/layout/list1"/>
    <dgm:cxn modelId="{B6D262B6-2B0F-4DEE-9B8E-8C30A34A3574}" type="presOf" srcId="{6C3031E8-AE64-46FA-9035-099C9BECACFF}" destId="{E6238DA2-23DB-41E9-A6FD-74DA447E66E9}" srcOrd="0" destOrd="0" presId="urn:microsoft.com/office/officeart/2005/8/layout/list1"/>
    <dgm:cxn modelId="{6C3F0221-B53C-49D9-8542-3465D6413B84}" type="presOf" srcId="{081ED974-0819-4031-9CF2-123FB0BB7661}" destId="{82EF4028-A061-475E-A840-8E48BAD188C6}" srcOrd="0" destOrd="0" presId="urn:microsoft.com/office/officeart/2005/8/layout/list1"/>
    <dgm:cxn modelId="{8F5187BE-14F3-4845-ADC4-EA70C907434A}" srcId="{5DC80A8B-03DA-43B1-90F4-A93EBB400282}" destId="{6C3031E8-AE64-46FA-9035-099C9BECACFF}" srcOrd="0" destOrd="0" parTransId="{EDB77665-906B-4F0A-90E1-EE9838B18832}" sibTransId="{42BAF773-8D37-492B-9A41-236181EB1A24}"/>
    <dgm:cxn modelId="{FDC3C905-7E7C-4182-994A-97AE68E9CD8F}" type="presOf" srcId="{6C3031E8-AE64-46FA-9035-099C9BECACFF}" destId="{93D7D515-FB7C-4C0C-9203-DDEE884D78C6}" srcOrd="1" destOrd="0" presId="urn:microsoft.com/office/officeart/2005/8/layout/list1"/>
    <dgm:cxn modelId="{9E2927EE-C4F7-449A-ACFA-AFE8EF691C38}" type="presOf" srcId="{F3BA650F-E726-46B5-9523-629DB8DF2255}" destId="{7E1121E1-6CEF-4ED5-BD0F-DAB036F17CC0}" srcOrd="0" destOrd="0" presId="urn:microsoft.com/office/officeart/2005/8/layout/list1"/>
    <dgm:cxn modelId="{79FADDB4-E9E7-4AA7-B43E-3609E0AB99DE}" srcId="{5DC80A8B-03DA-43B1-90F4-A93EBB400282}" destId="{F3BA650F-E726-46B5-9523-629DB8DF2255}" srcOrd="3" destOrd="0" parTransId="{551AD293-2372-4C5B-99E5-A81E51A050B1}" sibTransId="{68D8EF86-BA43-4F8D-98E9-D3C6C864D86B}"/>
    <dgm:cxn modelId="{439CAFB7-BA2F-4ACC-80AA-980F15521092}" srcId="{5DC80A8B-03DA-43B1-90F4-A93EBB400282}" destId="{F2A06541-AA74-4243-85F7-6743B9BAE9FA}" srcOrd="4" destOrd="0" parTransId="{6F0912EC-6ABA-4AFC-A2B7-5C5C8084326D}" sibTransId="{A09ED716-F251-440B-ABFF-F355315DD66F}"/>
    <dgm:cxn modelId="{FF187A7A-3B06-427A-A8EC-401E8BF81F01}" type="presOf" srcId="{F3BA650F-E726-46B5-9523-629DB8DF2255}" destId="{625BB2B9-97AC-47A3-9E75-477BE10EC490}" srcOrd="1" destOrd="0" presId="urn:microsoft.com/office/officeart/2005/8/layout/list1"/>
    <dgm:cxn modelId="{3EF441BA-FDB4-4D1F-ACC4-B39DA042B8D4}" type="presOf" srcId="{F2B95EEF-2544-40FB-B564-1E2E40D83016}" destId="{8E24E145-B6A2-4C2A-888A-3B77976F1CED}" srcOrd="1" destOrd="0" presId="urn:microsoft.com/office/officeart/2005/8/layout/list1"/>
    <dgm:cxn modelId="{687C9C09-E21D-4004-A695-9629CEF7B715}" type="presParOf" srcId="{2EF2234A-E570-4057-A9FA-63E7953DDD4E}" destId="{85AFEAD2-CFF3-4A60-82CD-C344CFCA21CB}" srcOrd="0" destOrd="0" presId="urn:microsoft.com/office/officeart/2005/8/layout/list1"/>
    <dgm:cxn modelId="{BB1C5625-817F-496C-A0B0-9FB7A42BC52E}" type="presParOf" srcId="{85AFEAD2-CFF3-4A60-82CD-C344CFCA21CB}" destId="{E6238DA2-23DB-41E9-A6FD-74DA447E66E9}" srcOrd="0" destOrd="0" presId="urn:microsoft.com/office/officeart/2005/8/layout/list1"/>
    <dgm:cxn modelId="{725D1DAB-6BF6-498A-AFA3-C9966FB3D275}" type="presParOf" srcId="{85AFEAD2-CFF3-4A60-82CD-C344CFCA21CB}" destId="{93D7D515-FB7C-4C0C-9203-DDEE884D78C6}" srcOrd="1" destOrd="0" presId="urn:microsoft.com/office/officeart/2005/8/layout/list1"/>
    <dgm:cxn modelId="{DA41DB7B-1F8D-44DA-8504-9AF9448D88D2}" type="presParOf" srcId="{2EF2234A-E570-4057-A9FA-63E7953DDD4E}" destId="{3E7039BE-817D-4B8F-A9A0-33532CEC0B3A}" srcOrd="1" destOrd="0" presId="urn:microsoft.com/office/officeart/2005/8/layout/list1"/>
    <dgm:cxn modelId="{07B682E5-AFCC-4090-A606-00A0435A5733}" type="presParOf" srcId="{2EF2234A-E570-4057-A9FA-63E7953DDD4E}" destId="{5280563F-1BBE-40A9-BBC9-E34D015C090C}" srcOrd="2" destOrd="0" presId="urn:microsoft.com/office/officeart/2005/8/layout/list1"/>
    <dgm:cxn modelId="{D1A475C0-7313-416A-8D43-460A8C967266}" type="presParOf" srcId="{2EF2234A-E570-4057-A9FA-63E7953DDD4E}" destId="{DB65D27C-AE2F-4EB4-9E18-44098AAE3BD5}" srcOrd="3" destOrd="0" presId="urn:microsoft.com/office/officeart/2005/8/layout/list1"/>
    <dgm:cxn modelId="{11D0421B-79C7-4E15-9AB0-8D01EB0E1401}" type="presParOf" srcId="{2EF2234A-E570-4057-A9FA-63E7953DDD4E}" destId="{48CCAB7D-C986-473F-934A-7B1238B16700}" srcOrd="4" destOrd="0" presId="urn:microsoft.com/office/officeart/2005/8/layout/list1"/>
    <dgm:cxn modelId="{35AD581F-F4D6-4510-90A8-3D35E768E8B4}" type="presParOf" srcId="{48CCAB7D-C986-473F-934A-7B1238B16700}" destId="{B305D9ED-83FF-4F33-8A19-FEDDA19BEC1A}" srcOrd="0" destOrd="0" presId="urn:microsoft.com/office/officeart/2005/8/layout/list1"/>
    <dgm:cxn modelId="{0957D54C-6AEE-4370-92DE-90DE8EA5A92C}" type="presParOf" srcId="{48CCAB7D-C986-473F-934A-7B1238B16700}" destId="{8E24E145-B6A2-4C2A-888A-3B77976F1CED}" srcOrd="1" destOrd="0" presId="urn:microsoft.com/office/officeart/2005/8/layout/list1"/>
    <dgm:cxn modelId="{254AC25F-65A2-464F-BB45-CFDE03A03B53}" type="presParOf" srcId="{2EF2234A-E570-4057-A9FA-63E7953DDD4E}" destId="{BCC2CDC0-778A-4B19-BE64-6F757D52CD46}" srcOrd="5" destOrd="0" presId="urn:microsoft.com/office/officeart/2005/8/layout/list1"/>
    <dgm:cxn modelId="{5D0F3518-75A7-4A5C-AD61-2EC249A8E4DD}" type="presParOf" srcId="{2EF2234A-E570-4057-A9FA-63E7953DDD4E}" destId="{D2FD7FFB-0DBB-475F-94E3-E1BB0E61682C}" srcOrd="6" destOrd="0" presId="urn:microsoft.com/office/officeart/2005/8/layout/list1"/>
    <dgm:cxn modelId="{386E2F6C-AC8A-4545-97D5-15A4E9E9B4B0}" type="presParOf" srcId="{2EF2234A-E570-4057-A9FA-63E7953DDD4E}" destId="{48901D35-BBFE-4501-A993-63ABAB83B5D4}" srcOrd="7" destOrd="0" presId="urn:microsoft.com/office/officeart/2005/8/layout/list1"/>
    <dgm:cxn modelId="{BA7A2277-58E2-432D-A87E-B520A8A2F711}" type="presParOf" srcId="{2EF2234A-E570-4057-A9FA-63E7953DDD4E}" destId="{8DE5CCA3-C4C3-4921-BE07-5DB381C4479A}" srcOrd="8" destOrd="0" presId="urn:microsoft.com/office/officeart/2005/8/layout/list1"/>
    <dgm:cxn modelId="{52488397-94B5-42A7-8107-E4A653F17C67}" type="presParOf" srcId="{8DE5CCA3-C4C3-4921-BE07-5DB381C4479A}" destId="{82EF4028-A061-475E-A840-8E48BAD188C6}" srcOrd="0" destOrd="0" presId="urn:microsoft.com/office/officeart/2005/8/layout/list1"/>
    <dgm:cxn modelId="{A92A124E-C0E5-47FF-9EA4-991068334D85}" type="presParOf" srcId="{8DE5CCA3-C4C3-4921-BE07-5DB381C4479A}" destId="{9456502E-2807-4A1D-BFCC-6AF7C79C07A3}" srcOrd="1" destOrd="0" presId="urn:microsoft.com/office/officeart/2005/8/layout/list1"/>
    <dgm:cxn modelId="{158205FC-8940-4CC3-9608-ECE8EF3FB3BB}" type="presParOf" srcId="{2EF2234A-E570-4057-A9FA-63E7953DDD4E}" destId="{218C6394-1D57-4206-A2E3-1B844E740CA8}" srcOrd="9" destOrd="0" presId="urn:microsoft.com/office/officeart/2005/8/layout/list1"/>
    <dgm:cxn modelId="{5AAE8B4C-A1B8-4EBB-A1B1-3CF46B97C019}" type="presParOf" srcId="{2EF2234A-E570-4057-A9FA-63E7953DDD4E}" destId="{2984EB4E-8198-475C-A545-8F994A3033C9}" srcOrd="10" destOrd="0" presId="urn:microsoft.com/office/officeart/2005/8/layout/list1"/>
    <dgm:cxn modelId="{904629CC-9CDE-4A65-A145-028A50BB02B2}" type="presParOf" srcId="{2EF2234A-E570-4057-A9FA-63E7953DDD4E}" destId="{34C21AA2-661C-4B50-A914-10D2F703416D}" srcOrd="11" destOrd="0" presId="urn:microsoft.com/office/officeart/2005/8/layout/list1"/>
    <dgm:cxn modelId="{00EFDC71-0F2B-4C62-A375-0CC4A1094944}" type="presParOf" srcId="{2EF2234A-E570-4057-A9FA-63E7953DDD4E}" destId="{B156122F-A820-47F5-B903-96DEB9BDB914}" srcOrd="12" destOrd="0" presId="urn:microsoft.com/office/officeart/2005/8/layout/list1"/>
    <dgm:cxn modelId="{8D465795-0B48-4692-9C4F-F11E978A5F77}" type="presParOf" srcId="{B156122F-A820-47F5-B903-96DEB9BDB914}" destId="{7E1121E1-6CEF-4ED5-BD0F-DAB036F17CC0}" srcOrd="0" destOrd="0" presId="urn:microsoft.com/office/officeart/2005/8/layout/list1"/>
    <dgm:cxn modelId="{0CCE6CBF-0313-4266-BA57-8C4C2FF66E1F}" type="presParOf" srcId="{B156122F-A820-47F5-B903-96DEB9BDB914}" destId="{625BB2B9-97AC-47A3-9E75-477BE10EC490}" srcOrd="1" destOrd="0" presId="urn:microsoft.com/office/officeart/2005/8/layout/list1"/>
    <dgm:cxn modelId="{1BD09785-5121-4E4B-AA9B-7BDD828FAE4A}" type="presParOf" srcId="{2EF2234A-E570-4057-A9FA-63E7953DDD4E}" destId="{4062EBBB-9CA5-4275-A5F3-6C8729460CF1}" srcOrd="13" destOrd="0" presId="urn:microsoft.com/office/officeart/2005/8/layout/list1"/>
    <dgm:cxn modelId="{050F13D7-4EE1-45D9-95AF-18DF4067EED4}" type="presParOf" srcId="{2EF2234A-E570-4057-A9FA-63E7953DDD4E}" destId="{76D3A220-2AC2-4B87-A32A-F77C6E7AC23F}" srcOrd="14" destOrd="0" presId="urn:microsoft.com/office/officeart/2005/8/layout/list1"/>
    <dgm:cxn modelId="{0273A384-2D4E-4B6A-9808-63BEDD142E89}" type="presParOf" srcId="{2EF2234A-E570-4057-A9FA-63E7953DDD4E}" destId="{3D9CC0A2-3A90-4428-AA01-3DE71A4B502E}" srcOrd="15" destOrd="0" presId="urn:microsoft.com/office/officeart/2005/8/layout/list1"/>
    <dgm:cxn modelId="{ED5B492D-B1D0-4A5E-8456-781B951A8227}" type="presParOf" srcId="{2EF2234A-E570-4057-A9FA-63E7953DDD4E}" destId="{68FFA5A5-05C2-4117-AB43-C81B5E990630}" srcOrd="16" destOrd="0" presId="urn:microsoft.com/office/officeart/2005/8/layout/list1"/>
    <dgm:cxn modelId="{168CBDB1-B7F8-441E-BB57-0D585B88A00B}" type="presParOf" srcId="{68FFA5A5-05C2-4117-AB43-C81B5E990630}" destId="{CBDF0BBF-F94D-41CB-9084-22916D2CD3F1}" srcOrd="0" destOrd="0" presId="urn:microsoft.com/office/officeart/2005/8/layout/list1"/>
    <dgm:cxn modelId="{28BA1D70-48E2-466D-8EE0-1EF141AF7614}" type="presParOf" srcId="{68FFA5A5-05C2-4117-AB43-C81B5E990630}" destId="{0FB1E7DA-8A6E-49E6-9A24-8BAE04327F8A}" srcOrd="1" destOrd="0" presId="urn:microsoft.com/office/officeart/2005/8/layout/list1"/>
    <dgm:cxn modelId="{50052D26-2A04-49FA-BB2D-91319C8AFDDC}" type="presParOf" srcId="{2EF2234A-E570-4057-A9FA-63E7953DDD4E}" destId="{0D79C31F-B7E1-4D30-8593-5C15524F88DD}" srcOrd="17" destOrd="0" presId="urn:microsoft.com/office/officeart/2005/8/layout/list1"/>
    <dgm:cxn modelId="{941885B9-2558-44FC-B69D-92A2C24F2716}" type="presParOf" srcId="{2EF2234A-E570-4057-A9FA-63E7953DDD4E}" destId="{6559E4FE-DA08-4C11-A58D-C7FB60FE733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0563F-1BBE-40A9-BBC9-E34D015C090C}">
      <dsp:nvSpPr>
        <dsp:cNvPr id="0" name=""/>
        <dsp:cNvSpPr/>
      </dsp:nvSpPr>
      <dsp:spPr>
        <a:xfrm>
          <a:off x="0" y="410098"/>
          <a:ext cx="1058532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D7D515-FB7C-4C0C-9203-DDEE884D78C6}">
      <dsp:nvSpPr>
        <dsp:cNvPr id="0" name=""/>
        <dsp:cNvSpPr/>
      </dsp:nvSpPr>
      <dsp:spPr>
        <a:xfrm>
          <a:off x="529266" y="85378"/>
          <a:ext cx="740972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70" tIns="0" rIns="280070" bIns="0" numCol="1" spcCol="1270" anchor="ctr" anchorCtr="0">
          <a:noAutofit/>
        </a:bodyPr>
        <a:lstStyle/>
        <a:p>
          <a:pPr lvl="0" algn="l" defTabSz="977900">
            <a:lnSpc>
              <a:spcPct val="90000"/>
            </a:lnSpc>
            <a:spcBef>
              <a:spcPct val="0"/>
            </a:spcBef>
            <a:spcAft>
              <a:spcPct val="35000"/>
            </a:spcAft>
          </a:pPr>
          <a:r>
            <a:rPr lang="en-ZA" sz="2200" b="1" kern="1200"/>
            <a:t>Financial performance for 2020/21</a:t>
          </a:r>
          <a:endParaRPr lang="en-ZA" sz="2200" b="1" kern="1200" dirty="0"/>
        </a:p>
      </dsp:txBody>
      <dsp:txXfrm>
        <a:off x="560969" y="117081"/>
        <a:ext cx="7346322" cy="586034"/>
      </dsp:txXfrm>
    </dsp:sp>
    <dsp:sp modelId="{D2FD7FFB-0DBB-475F-94E3-E1BB0E61682C}">
      <dsp:nvSpPr>
        <dsp:cNvPr id="0" name=""/>
        <dsp:cNvSpPr/>
      </dsp:nvSpPr>
      <dsp:spPr>
        <a:xfrm>
          <a:off x="0" y="1408018"/>
          <a:ext cx="1058532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4E145-B6A2-4C2A-888A-3B77976F1CED}">
      <dsp:nvSpPr>
        <dsp:cNvPr id="0" name=""/>
        <dsp:cNvSpPr/>
      </dsp:nvSpPr>
      <dsp:spPr>
        <a:xfrm>
          <a:off x="529266" y="1083298"/>
          <a:ext cx="740972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70" tIns="0" rIns="280070" bIns="0" numCol="1" spcCol="1270" anchor="ctr" anchorCtr="0">
          <a:noAutofit/>
        </a:bodyPr>
        <a:lstStyle/>
        <a:p>
          <a:pPr lvl="0" algn="l" defTabSz="977900">
            <a:lnSpc>
              <a:spcPct val="90000"/>
            </a:lnSpc>
            <a:spcBef>
              <a:spcPct val="0"/>
            </a:spcBef>
            <a:spcAft>
              <a:spcPct val="35000"/>
            </a:spcAft>
          </a:pPr>
          <a:r>
            <a:rPr lang="en-ZA" sz="2200" b="1" kern="1200"/>
            <a:t>NDOH AG REPORT</a:t>
          </a:r>
          <a:endParaRPr lang="en-ZA" sz="2200" b="1" kern="1200" dirty="0"/>
        </a:p>
      </dsp:txBody>
      <dsp:txXfrm>
        <a:off x="560969" y="1115001"/>
        <a:ext cx="7346322" cy="586034"/>
      </dsp:txXfrm>
    </dsp:sp>
    <dsp:sp modelId="{2984EB4E-8198-475C-A545-8F994A3033C9}">
      <dsp:nvSpPr>
        <dsp:cNvPr id="0" name=""/>
        <dsp:cNvSpPr/>
      </dsp:nvSpPr>
      <dsp:spPr>
        <a:xfrm>
          <a:off x="0" y="2405938"/>
          <a:ext cx="1058532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56502E-2807-4A1D-BFCC-6AF7C79C07A3}">
      <dsp:nvSpPr>
        <dsp:cNvPr id="0" name=""/>
        <dsp:cNvSpPr/>
      </dsp:nvSpPr>
      <dsp:spPr>
        <a:xfrm>
          <a:off x="529266" y="2081218"/>
          <a:ext cx="740972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70" tIns="0" rIns="280070" bIns="0" numCol="1" spcCol="1270" anchor="ctr" anchorCtr="0">
          <a:noAutofit/>
        </a:bodyPr>
        <a:lstStyle/>
        <a:p>
          <a:pPr lvl="0" algn="l" defTabSz="977900">
            <a:lnSpc>
              <a:spcPct val="90000"/>
            </a:lnSpc>
            <a:spcBef>
              <a:spcPct val="0"/>
            </a:spcBef>
            <a:spcAft>
              <a:spcPct val="35000"/>
            </a:spcAft>
          </a:pPr>
          <a:r>
            <a:rPr lang="en-ZA" sz="2200" b="1" kern="1200" dirty="0"/>
            <a:t>AGSA Provincial SORR</a:t>
          </a:r>
        </a:p>
      </dsp:txBody>
      <dsp:txXfrm>
        <a:off x="560969" y="2112921"/>
        <a:ext cx="7346322" cy="586034"/>
      </dsp:txXfrm>
    </dsp:sp>
    <dsp:sp modelId="{76D3A220-2AC2-4B87-A32A-F77C6E7AC23F}">
      <dsp:nvSpPr>
        <dsp:cNvPr id="0" name=""/>
        <dsp:cNvSpPr/>
      </dsp:nvSpPr>
      <dsp:spPr>
        <a:xfrm>
          <a:off x="0" y="3403858"/>
          <a:ext cx="1058532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BB2B9-97AC-47A3-9E75-477BE10EC490}">
      <dsp:nvSpPr>
        <dsp:cNvPr id="0" name=""/>
        <dsp:cNvSpPr/>
      </dsp:nvSpPr>
      <dsp:spPr>
        <a:xfrm>
          <a:off x="529266" y="3079138"/>
          <a:ext cx="740972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70" tIns="0" rIns="280070" bIns="0" numCol="1" spcCol="1270" anchor="ctr" anchorCtr="0">
          <a:noAutofit/>
        </a:bodyPr>
        <a:lstStyle/>
        <a:p>
          <a:pPr lvl="0" algn="l" defTabSz="977900">
            <a:lnSpc>
              <a:spcPct val="90000"/>
            </a:lnSpc>
            <a:spcBef>
              <a:spcPct val="0"/>
            </a:spcBef>
            <a:spcAft>
              <a:spcPct val="35000"/>
            </a:spcAft>
          </a:pPr>
          <a:r>
            <a:rPr lang="en-ZA" sz="2200" b="1" kern="1200" dirty="0"/>
            <a:t>2021/22 Budget structure for COVID 19</a:t>
          </a:r>
        </a:p>
      </dsp:txBody>
      <dsp:txXfrm>
        <a:off x="560969" y="3110841"/>
        <a:ext cx="7346322" cy="586034"/>
      </dsp:txXfrm>
    </dsp:sp>
    <dsp:sp modelId="{6559E4FE-DA08-4C11-A58D-C7FB60FE7335}">
      <dsp:nvSpPr>
        <dsp:cNvPr id="0" name=""/>
        <dsp:cNvSpPr/>
      </dsp:nvSpPr>
      <dsp:spPr>
        <a:xfrm>
          <a:off x="0" y="4401778"/>
          <a:ext cx="1058532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1E7DA-8A6E-49E6-9A24-8BAE04327F8A}">
      <dsp:nvSpPr>
        <dsp:cNvPr id="0" name=""/>
        <dsp:cNvSpPr/>
      </dsp:nvSpPr>
      <dsp:spPr>
        <a:xfrm>
          <a:off x="529266" y="4077058"/>
          <a:ext cx="740972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70" tIns="0" rIns="280070" bIns="0" numCol="1" spcCol="1270" anchor="ctr" anchorCtr="0">
          <a:noAutofit/>
        </a:bodyPr>
        <a:lstStyle/>
        <a:p>
          <a:pPr lvl="0" algn="l" defTabSz="977900">
            <a:lnSpc>
              <a:spcPct val="90000"/>
            </a:lnSpc>
            <a:spcBef>
              <a:spcPct val="0"/>
            </a:spcBef>
            <a:spcAft>
              <a:spcPct val="35000"/>
            </a:spcAft>
          </a:pPr>
          <a:r>
            <a:rPr lang="en-ZA" sz="2200" b="1" kern="1200" dirty="0"/>
            <a:t>2021/22 Financial Performance</a:t>
          </a:r>
        </a:p>
      </dsp:txBody>
      <dsp:txXfrm>
        <a:off x="560969" y="4108761"/>
        <a:ext cx="7346322"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D573E2-E5C9-4463-ABED-6ABA9F0C06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8BAC5-710F-480F-BC43-B0319647C5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FDF850-F91C-4E98-AE5C-95DAC5460EA6}" type="datetimeFigureOut">
              <a:rPr lang="en-ZA" smtClean="0"/>
              <a:t>2021/08/18</a:t>
            </a:fld>
            <a:endParaRPr lang="en-ZA"/>
          </a:p>
        </p:txBody>
      </p:sp>
      <p:sp>
        <p:nvSpPr>
          <p:cNvPr id="4" name="Footer Placeholder 3">
            <a:extLst>
              <a:ext uri="{FF2B5EF4-FFF2-40B4-BE49-F238E27FC236}">
                <a16:creationId xmlns:a16="http://schemas.microsoft.com/office/drawing/2014/main" id="{24715A87-F153-49CC-A0F8-28E97B7A0D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86635F33-9327-4553-917A-571503793E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B36101-60EF-4758-8E61-86A3A4ABDA40}" type="slidenum">
              <a:rPr lang="en-ZA" smtClean="0"/>
              <a:t>‹#›</a:t>
            </a:fld>
            <a:endParaRPr lang="en-ZA"/>
          </a:p>
        </p:txBody>
      </p:sp>
    </p:spTree>
    <p:extLst>
      <p:ext uri="{BB962C8B-B14F-4D97-AF65-F5344CB8AC3E}">
        <p14:creationId xmlns:p14="http://schemas.microsoft.com/office/powerpoint/2010/main" val="19768764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D6331-3339-4813-8C17-EC71B8CA2CD1}" type="datetimeFigureOut">
              <a:rPr lang="en-ZA" smtClean="0"/>
              <a:t>2021/08/18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B1CF1-183D-4876-9C2E-CB70B74FA55D}" type="slidenum">
              <a:rPr lang="en-ZA" smtClean="0"/>
              <a:t>‹#›</a:t>
            </a:fld>
            <a:endParaRPr lang="en-ZA"/>
          </a:p>
        </p:txBody>
      </p:sp>
    </p:spTree>
    <p:extLst>
      <p:ext uri="{BB962C8B-B14F-4D97-AF65-F5344CB8AC3E}">
        <p14:creationId xmlns:p14="http://schemas.microsoft.com/office/powerpoint/2010/main" val="54344082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625A8DF-F170-4E5E-BE05-6ACE477310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437988F-A58F-454E-9787-4D44AF3698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a:extLst>
              <a:ext uri="{FF2B5EF4-FFF2-40B4-BE49-F238E27FC236}">
                <a16:creationId xmlns:a16="http://schemas.microsoft.com/office/drawing/2014/main" id="{CA9148CD-C81C-4808-92EA-BC96C38FF9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8205971-CD41-4323-9AF0-7160EFD02D42}" type="slidenum">
              <a:rPr kumimoji="0" lang="en-Z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8347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103726"/>
            <a:ext cx="10585327" cy="398505"/>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1" y="1616532"/>
            <a:ext cx="10585327" cy="4560435"/>
          </a:xfrm>
        </p:spPr>
        <p:txBody>
          <a:bodyPr>
            <a:normAutofit/>
          </a:bodyPr>
          <a:lstStyle>
            <a:lvl1pPr marL="257175" indent="-257175" algn="l">
              <a:buFont typeface="Arial" panose="020B0604020202020204" pitchFamily="34" charset="0"/>
              <a:buChar char="•"/>
              <a:defRPr sz="18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47190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468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62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0"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610605" y="6298747"/>
            <a:ext cx="11023600" cy="368300"/>
          </a:xfrm>
          <a:prstGeom prst="rect">
            <a:avLst/>
          </a:prstGeom>
        </p:spPr>
      </p:pic>
      <p:sp>
        <p:nvSpPr>
          <p:cNvPr id="2" name="TextBox 1"/>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81305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8"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9" name="Picture 18"/>
          <p:cNvPicPr>
            <a:picLocks noChangeAspect="1"/>
          </p:cNvPicPr>
          <p:nvPr userDrawn="1"/>
        </p:nvPicPr>
        <p:blipFill>
          <a:blip r:embed="rId3"/>
          <a:stretch>
            <a:fillRect/>
          </a:stretch>
        </p:blipFill>
        <p:spPr>
          <a:xfrm>
            <a:off x="610605" y="6298747"/>
            <a:ext cx="11023600" cy="368300"/>
          </a:xfrm>
          <a:prstGeom prst="rect">
            <a:avLst/>
          </a:prstGeom>
        </p:spPr>
      </p:pic>
      <p:sp>
        <p:nvSpPr>
          <p:cNvPr id="20"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3202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14497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3435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9227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710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val="230736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7" cy="414834"/>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567547"/>
            <a:ext cx="10585327" cy="4838018"/>
          </a:xfrm>
        </p:spPr>
        <p:txBody>
          <a:bodyPr>
            <a:normAutofit/>
          </a:bodyPr>
          <a:lstStyle>
            <a:lvl1pPr marL="257175" indent="-257175" algn="l">
              <a:buFont typeface="Arial" panose="020B0604020202020204" pitchFamily="34" charset="0"/>
              <a:buChar char="•"/>
              <a:defRPr sz="18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238343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7"/>
            <a:ext cx="10585327" cy="4735285"/>
          </a:xfrm>
        </p:spPr>
        <p:txBody>
          <a:bodyPr anchor="ctr">
            <a:normAutofit/>
          </a:bodyPr>
          <a:lstStyle>
            <a:lvl1pPr marL="0" indent="0" algn="ctr">
              <a:buNone/>
              <a:defRPr sz="24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7" cy="414834"/>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0469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9" y="925152"/>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8C5821-2A51-A949-9B26-12D68F3C7E37}"/>
              </a:ext>
            </a:extLst>
          </p:cNvPr>
          <p:cNvSpPr>
            <a:spLocks noGrp="1"/>
          </p:cNvSpPr>
          <p:nvPr>
            <p:ph type="dt" sz="half" idx="10"/>
          </p:nvPr>
        </p:nvSpPr>
        <p:spPr>
          <a:xfrm>
            <a:off x="609600" y="6356353"/>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Footer Placeholder 3">
            <a:extLst>
              <a:ext uri="{FF2B5EF4-FFF2-40B4-BE49-F238E27FC236}">
                <a16:creationId xmlns:a16="http://schemas.microsoft.com/office/drawing/2014/main" id="{C4859B21-1154-AB4C-A3FA-336639B096CA}"/>
              </a:ext>
            </a:extLst>
          </p:cNvPr>
          <p:cNvSpPr>
            <a:spLocks noGrp="1"/>
          </p:cNvSpPr>
          <p:nvPr>
            <p:ph type="ftr" sz="quarter" idx="11"/>
          </p:nvPr>
        </p:nvSpPr>
        <p:spPr>
          <a:xfrm>
            <a:off x="4165600" y="6356353"/>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46718A93-9596-7442-AC10-492599778245}"/>
              </a:ext>
            </a:extLst>
          </p:cNvPr>
          <p:cNvSpPr>
            <a:spLocks noGrp="1"/>
          </p:cNvSpPr>
          <p:nvPr>
            <p:ph type="sldNum" sz="quarter" idx="12"/>
          </p:nvPr>
        </p:nvSpPr>
        <p:spPr>
          <a:xfrm>
            <a:off x="8737600" y="6356353"/>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70484C11-3960-8246-8732-13FBCACD55EF}" type="slidenum">
              <a:rPr lang="en-US"/>
              <a:pPr>
                <a:defRPr/>
              </a:pPr>
              <a:t>‹#›</a:t>
            </a:fld>
            <a:endParaRPr lang="en-US" dirty="0"/>
          </a:p>
        </p:txBody>
      </p:sp>
    </p:spTree>
    <p:extLst>
      <p:ext uri="{BB962C8B-B14F-4D97-AF65-F5344CB8AC3E}">
        <p14:creationId xmlns:p14="http://schemas.microsoft.com/office/powerpoint/2010/main" val="963550752"/>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9" y="924793"/>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7" y="1724891"/>
            <a:ext cx="5154876" cy="449984"/>
          </a:xfrm>
          <a:prstGeom prst="rect">
            <a:avLst/>
          </a:prstGeom>
          <a:noFill/>
          <a:ln>
            <a:noFill/>
          </a:ln>
        </p:spPr>
        <p:txBody>
          <a:bodyPr spcFirstLastPara="1" wrap="square" lIns="91425" tIns="45700" rIns="91425" bIns="45700" anchor="b" anchorCtr="0">
            <a:noAutofit/>
          </a:bodyPr>
          <a:lstStyle>
            <a:lvl1pPr marL="342900" lvl="0" indent="-171450" algn="l">
              <a:spcBef>
                <a:spcPts val="300"/>
              </a:spcBef>
              <a:spcAft>
                <a:spcPts val="0"/>
              </a:spcAft>
              <a:buClr>
                <a:schemeClr val="dk1"/>
              </a:buClr>
              <a:buSzPts val="2000"/>
              <a:buNone/>
              <a:defRPr sz="15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8" name="Google Shape;48;p7"/>
          <p:cNvSpPr txBox="1">
            <a:spLocks noGrp="1"/>
          </p:cNvSpPr>
          <p:nvPr>
            <p:ph type="body" idx="2"/>
          </p:nvPr>
        </p:nvSpPr>
        <p:spPr>
          <a:xfrm>
            <a:off x="1342907" y="2174875"/>
            <a:ext cx="5154876"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49" name="Google Shape;49;p7"/>
          <p:cNvSpPr txBox="1">
            <a:spLocks noGrp="1"/>
          </p:cNvSpPr>
          <p:nvPr>
            <p:ph type="body" idx="3"/>
          </p:nvPr>
        </p:nvSpPr>
        <p:spPr>
          <a:xfrm>
            <a:off x="6705600" y="1724892"/>
            <a:ext cx="5310832" cy="449985"/>
          </a:xfrm>
          <a:prstGeom prst="rect">
            <a:avLst/>
          </a:prstGeom>
          <a:noFill/>
          <a:ln>
            <a:noFill/>
          </a:ln>
        </p:spPr>
        <p:txBody>
          <a:bodyPr spcFirstLastPara="1" wrap="square" lIns="91425" tIns="45700" rIns="91425" bIns="45700" anchor="b" anchorCtr="0">
            <a:noAutofit/>
          </a:bodyPr>
          <a:lstStyle>
            <a:lvl1pPr marL="342900" lvl="0" indent="-171450" algn="l">
              <a:spcBef>
                <a:spcPts val="300"/>
              </a:spcBef>
              <a:spcAft>
                <a:spcPts val="0"/>
              </a:spcAft>
              <a:buClr>
                <a:schemeClr val="dk1"/>
              </a:buClr>
              <a:buSzPts val="2000"/>
              <a:buNone/>
              <a:defRPr sz="15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1" name="Google Shape;51;p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287623420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2"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640"/>
              </a:spcBef>
              <a:spcAft>
                <a:spcPts val="0"/>
              </a:spcAft>
              <a:buClr>
                <a:srgbClr val="3E3C3B"/>
              </a:buClr>
              <a:buSzPts val="2100"/>
              <a:buFont typeface="Arial"/>
              <a:buNone/>
              <a:defRPr sz="1034" b="0" i="0" u="none" strike="noStrike" cap="none">
                <a:solidFill>
                  <a:srgbClr val="3E3C3B"/>
                </a:solidFill>
                <a:latin typeface="Georgia"/>
                <a:ea typeface="Georgia"/>
                <a:cs typeface="Georgia"/>
                <a:sym typeface="Georgia"/>
              </a:defRPr>
            </a:lvl1pPr>
            <a:lvl2pPr marR="0" lvl="1"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2pPr>
            <a:lvl3pPr marR="0" lvl="2"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3pPr>
            <a:lvl4pPr marR="0" lvl="3"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4pPr>
            <a:lvl5pPr marR="0" lvl="4"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5pPr>
            <a:lvl6pPr marR="0" lvl="5"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6pPr>
            <a:lvl7pPr marR="0" lvl="6"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7pPr>
            <a:lvl8pPr marR="0" lvl="7"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8pPr>
            <a:lvl9pPr marR="0" lvl="8"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723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5"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640"/>
              </a:spcBef>
              <a:spcAft>
                <a:spcPts val="0"/>
              </a:spcAft>
              <a:buClr>
                <a:srgbClr val="3E3C3B"/>
              </a:buClr>
              <a:buSzPts val="2100"/>
              <a:buNone/>
              <a:defRPr sz="1034">
                <a:solidFill>
                  <a:srgbClr val="3E3C3B"/>
                </a:solidFill>
                <a:latin typeface="Georgia"/>
                <a:ea typeface="Georgia"/>
                <a:cs typeface="Georgia"/>
                <a:sym typeface="Georgia"/>
              </a:defRPr>
            </a:lvl1pPr>
            <a:lvl2pPr lvl="1" algn="ctr" rtl="0">
              <a:lnSpc>
                <a:spcPct val="90000"/>
              </a:lnSpc>
              <a:spcBef>
                <a:spcPts val="345"/>
              </a:spcBef>
              <a:spcAft>
                <a:spcPts val="0"/>
              </a:spcAft>
              <a:buClr>
                <a:srgbClr val="3E3C3B"/>
              </a:buClr>
              <a:buSzPts val="2700"/>
              <a:buNone/>
              <a:defRPr sz="1331"/>
            </a:lvl2pPr>
            <a:lvl3pPr lvl="2" algn="ctr" rtl="0">
              <a:lnSpc>
                <a:spcPct val="90000"/>
              </a:lnSpc>
              <a:spcBef>
                <a:spcPts val="345"/>
              </a:spcBef>
              <a:spcAft>
                <a:spcPts val="0"/>
              </a:spcAft>
              <a:buClr>
                <a:srgbClr val="3E3C3B"/>
              </a:buClr>
              <a:buSzPts val="2400"/>
              <a:buNone/>
              <a:defRPr sz="1183"/>
            </a:lvl3pPr>
            <a:lvl4pPr lvl="3" algn="ctr" rtl="0">
              <a:lnSpc>
                <a:spcPct val="90000"/>
              </a:lnSpc>
              <a:spcBef>
                <a:spcPts val="345"/>
              </a:spcBef>
              <a:spcAft>
                <a:spcPts val="0"/>
              </a:spcAft>
              <a:buClr>
                <a:srgbClr val="3E3C3B"/>
              </a:buClr>
              <a:buSzPts val="2100"/>
              <a:buNone/>
              <a:defRPr sz="1034"/>
            </a:lvl4pPr>
            <a:lvl5pPr lvl="4" algn="ctr" rtl="0">
              <a:lnSpc>
                <a:spcPct val="90000"/>
              </a:lnSpc>
              <a:spcBef>
                <a:spcPts val="345"/>
              </a:spcBef>
              <a:spcAft>
                <a:spcPts val="0"/>
              </a:spcAft>
              <a:buClr>
                <a:srgbClr val="3E3C3B"/>
              </a:buClr>
              <a:buSzPts val="2100"/>
              <a:buNone/>
              <a:defRPr sz="1034"/>
            </a:lvl5pPr>
            <a:lvl6pPr lvl="5" algn="ctr" rtl="0">
              <a:lnSpc>
                <a:spcPct val="90000"/>
              </a:lnSpc>
              <a:spcBef>
                <a:spcPts val="345"/>
              </a:spcBef>
              <a:spcAft>
                <a:spcPts val="0"/>
              </a:spcAft>
              <a:buClr>
                <a:schemeClr val="dk1"/>
              </a:buClr>
              <a:buSzPts val="2100"/>
              <a:buNone/>
              <a:defRPr sz="1034"/>
            </a:lvl6pPr>
            <a:lvl7pPr lvl="6" algn="ctr" rtl="0">
              <a:lnSpc>
                <a:spcPct val="90000"/>
              </a:lnSpc>
              <a:spcBef>
                <a:spcPts val="345"/>
              </a:spcBef>
              <a:spcAft>
                <a:spcPts val="0"/>
              </a:spcAft>
              <a:buClr>
                <a:schemeClr val="dk1"/>
              </a:buClr>
              <a:buSzPts val="2100"/>
              <a:buNone/>
              <a:defRPr sz="1034"/>
            </a:lvl7pPr>
            <a:lvl8pPr lvl="7" algn="ctr" rtl="0">
              <a:lnSpc>
                <a:spcPct val="90000"/>
              </a:lnSpc>
              <a:spcBef>
                <a:spcPts val="345"/>
              </a:spcBef>
              <a:spcAft>
                <a:spcPts val="0"/>
              </a:spcAft>
              <a:buClr>
                <a:schemeClr val="dk1"/>
              </a:buClr>
              <a:buSzPts val="2100"/>
              <a:buNone/>
              <a:defRPr sz="1034"/>
            </a:lvl8pPr>
            <a:lvl9pPr lvl="8" algn="ctr" rtl="0">
              <a:lnSpc>
                <a:spcPct val="90000"/>
              </a:lnSpc>
              <a:spcBef>
                <a:spcPts val="345"/>
              </a:spcBef>
              <a:spcAft>
                <a:spcPts val="0"/>
              </a:spcAft>
              <a:buClr>
                <a:schemeClr val="dk1"/>
              </a:buClr>
              <a:buSzPts val="2100"/>
              <a:buNone/>
              <a:defRPr sz="1034"/>
            </a:lvl9pPr>
          </a:lstStyle>
          <a:p>
            <a:endParaRPr/>
          </a:p>
        </p:txBody>
      </p:sp>
      <p:sp>
        <p:nvSpPr>
          <p:cNvPr id="187" name="Google Shape;187;p28"/>
          <p:cNvSpPr txBox="1">
            <a:spLocks noGrp="1"/>
          </p:cNvSpPr>
          <p:nvPr>
            <p:ph type="body" idx="2"/>
          </p:nvPr>
        </p:nvSpPr>
        <p:spPr>
          <a:xfrm>
            <a:off x="520723" y="5097755"/>
            <a:ext cx="5029416" cy="261920"/>
          </a:xfrm>
          <a:prstGeom prst="rect">
            <a:avLst/>
          </a:prstGeom>
          <a:noFill/>
          <a:ln>
            <a:noFill/>
          </a:ln>
        </p:spPr>
        <p:txBody>
          <a:bodyPr spcFirstLastPara="1" wrap="square" lIns="121975" tIns="60975" rIns="121975" bIns="60975" anchor="t" anchorCtr="0">
            <a:noAutofit/>
          </a:bodyPr>
          <a:lstStyle>
            <a:lvl1pPr marL="225251" lvl="0" indent="-112625" algn="ctr" rtl="0">
              <a:lnSpc>
                <a:spcPct val="90000"/>
              </a:lnSpc>
              <a:spcBef>
                <a:spcPts val="640"/>
              </a:spcBef>
              <a:spcAft>
                <a:spcPts val="0"/>
              </a:spcAft>
              <a:buClr>
                <a:srgbClr val="999C99"/>
              </a:buClr>
              <a:buSzPts val="1500"/>
              <a:buNone/>
              <a:defRPr sz="739">
                <a:solidFill>
                  <a:srgbClr val="999C99"/>
                </a:solidFill>
              </a:defRPr>
            </a:lvl1pPr>
            <a:lvl2pPr marL="450502" lvl="1" indent="-187709" algn="l" rtl="0">
              <a:lnSpc>
                <a:spcPct val="90000"/>
              </a:lnSpc>
              <a:spcBef>
                <a:spcPts val="345"/>
              </a:spcBef>
              <a:spcAft>
                <a:spcPts val="0"/>
              </a:spcAft>
              <a:buClr>
                <a:srgbClr val="3E3C3B"/>
              </a:buClr>
              <a:buSzPts val="2400"/>
              <a:buChar char="•"/>
              <a:defRPr/>
            </a:lvl2pPr>
            <a:lvl3pPr marL="675753" lvl="2" indent="-187709" algn="l" rtl="0">
              <a:lnSpc>
                <a:spcPct val="90000"/>
              </a:lnSpc>
              <a:spcBef>
                <a:spcPts val="345"/>
              </a:spcBef>
              <a:spcAft>
                <a:spcPts val="0"/>
              </a:spcAft>
              <a:buClr>
                <a:srgbClr val="3E3C3B"/>
              </a:buClr>
              <a:buSzPts val="2400"/>
              <a:buChar char="•"/>
              <a:defRPr/>
            </a:lvl3pPr>
            <a:lvl4pPr marL="901004" lvl="3" indent="-187709" algn="l" rtl="0">
              <a:lnSpc>
                <a:spcPct val="90000"/>
              </a:lnSpc>
              <a:spcBef>
                <a:spcPts val="345"/>
              </a:spcBef>
              <a:spcAft>
                <a:spcPts val="0"/>
              </a:spcAft>
              <a:buClr>
                <a:srgbClr val="3E3C3B"/>
              </a:buClr>
              <a:buSzPts val="2400"/>
              <a:buChar char="•"/>
              <a:defRPr/>
            </a:lvl4pPr>
            <a:lvl5pPr marL="1126255" lvl="4" indent="-187709" algn="l" rtl="0">
              <a:lnSpc>
                <a:spcPct val="90000"/>
              </a:lnSpc>
              <a:spcBef>
                <a:spcPts val="345"/>
              </a:spcBef>
              <a:spcAft>
                <a:spcPts val="0"/>
              </a:spcAft>
              <a:buClr>
                <a:srgbClr val="3E3C3B"/>
              </a:buClr>
              <a:buSzPts val="2400"/>
              <a:buChar char="•"/>
              <a:defRPr/>
            </a:lvl5pPr>
            <a:lvl6pPr marL="1351506" lvl="5" indent="-187709" algn="l" rtl="0">
              <a:lnSpc>
                <a:spcPct val="90000"/>
              </a:lnSpc>
              <a:spcBef>
                <a:spcPts val="345"/>
              </a:spcBef>
              <a:spcAft>
                <a:spcPts val="0"/>
              </a:spcAft>
              <a:buClr>
                <a:schemeClr val="dk1"/>
              </a:buClr>
              <a:buSzPts val="2400"/>
              <a:buChar char="•"/>
              <a:defRPr/>
            </a:lvl6pPr>
            <a:lvl7pPr marL="1576757" lvl="6" indent="-187709" algn="l" rtl="0">
              <a:lnSpc>
                <a:spcPct val="90000"/>
              </a:lnSpc>
              <a:spcBef>
                <a:spcPts val="345"/>
              </a:spcBef>
              <a:spcAft>
                <a:spcPts val="0"/>
              </a:spcAft>
              <a:buClr>
                <a:schemeClr val="dk1"/>
              </a:buClr>
              <a:buSzPts val="2400"/>
              <a:buChar char="•"/>
              <a:defRPr/>
            </a:lvl7pPr>
            <a:lvl8pPr marL="1802008" lvl="7" indent="-187709" algn="l" rtl="0">
              <a:lnSpc>
                <a:spcPct val="90000"/>
              </a:lnSpc>
              <a:spcBef>
                <a:spcPts val="345"/>
              </a:spcBef>
              <a:spcAft>
                <a:spcPts val="0"/>
              </a:spcAft>
              <a:buClr>
                <a:schemeClr val="dk1"/>
              </a:buClr>
              <a:buSzPts val="2400"/>
              <a:buChar char="•"/>
              <a:defRPr/>
            </a:lvl8pPr>
            <a:lvl9pPr marL="2027259" lvl="8" indent="-187709" algn="l" rtl="0">
              <a:lnSpc>
                <a:spcPct val="90000"/>
              </a:lnSpc>
              <a:spcBef>
                <a:spcPts val="345"/>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3" y="1970203"/>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640"/>
              </a:spcBef>
              <a:spcAft>
                <a:spcPts val="0"/>
              </a:spcAft>
              <a:buClr>
                <a:srgbClr val="3E3C3B"/>
              </a:buClr>
              <a:buSzPts val="2100"/>
              <a:buFont typeface="Arial"/>
              <a:buNone/>
              <a:defRPr sz="1034" b="0" i="0" u="none" strike="noStrike" cap="none">
                <a:solidFill>
                  <a:srgbClr val="3E3C3B"/>
                </a:solidFill>
                <a:latin typeface="Georgia"/>
                <a:ea typeface="Georgia"/>
                <a:cs typeface="Georgia"/>
                <a:sym typeface="Georgia"/>
              </a:defRPr>
            </a:lvl1pPr>
            <a:lvl2pPr marR="0" lvl="1"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2pPr>
            <a:lvl3pPr marR="0" lvl="2"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3pPr>
            <a:lvl4pPr marR="0" lvl="3"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4pPr>
            <a:lvl5pPr marR="0" lvl="4"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5pPr>
            <a:lvl6pPr marR="0" lvl="5"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6pPr>
            <a:lvl7pPr marR="0" lvl="6"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7pPr>
            <a:lvl8pPr marR="0" lvl="7"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8pPr>
            <a:lvl9pPr marR="0" lvl="8"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9pPr>
          </a:lstStyle>
          <a:p>
            <a:endParaRPr/>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225251" lvl="0" indent="-112625" algn="l" rtl="0">
              <a:lnSpc>
                <a:spcPct val="90000"/>
              </a:lnSpc>
              <a:spcBef>
                <a:spcPts val="640"/>
              </a:spcBef>
              <a:spcAft>
                <a:spcPts val="0"/>
              </a:spcAft>
              <a:buClr>
                <a:srgbClr val="FFFFFF"/>
              </a:buClr>
              <a:buSzPts val="2100"/>
              <a:buNone/>
              <a:defRPr sz="1034">
                <a:solidFill>
                  <a:srgbClr val="FFFFFF"/>
                </a:solidFill>
                <a:latin typeface="Georgia"/>
                <a:ea typeface="Georgia"/>
                <a:cs typeface="Georgia"/>
                <a:sym typeface="Georgia"/>
              </a:defRPr>
            </a:lvl1pPr>
            <a:lvl2pPr marL="450502" lvl="1" indent="-187709" algn="l" rtl="0">
              <a:lnSpc>
                <a:spcPct val="90000"/>
              </a:lnSpc>
              <a:spcBef>
                <a:spcPts val="345"/>
              </a:spcBef>
              <a:spcAft>
                <a:spcPts val="0"/>
              </a:spcAft>
              <a:buClr>
                <a:srgbClr val="3E3C3B"/>
              </a:buClr>
              <a:buSzPts val="2400"/>
              <a:buChar char="•"/>
              <a:defRPr/>
            </a:lvl2pPr>
            <a:lvl3pPr marL="675753" lvl="2" indent="-187709" algn="l" rtl="0">
              <a:lnSpc>
                <a:spcPct val="90000"/>
              </a:lnSpc>
              <a:spcBef>
                <a:spcPts val="345"/>
              </a:spcBef>
              <a:spcAft>
                <a:spcPts val="0"/>
              </a:spcAft>
              <a:buClr>
                <a:srgbClr val="3E3C3B"/>
              </a:buClr>
              <a:buSzPts val="2400"/>
              <a:buChar char="•"/>
              <a:defRPr/>
            </a:lvl3pPr>
            <a:lvl4pPr marL="901004" lvl="3" indent="-187709" algn="l" rtl="0">
              <a:lnSpc>
                <a:spcPct val="90000"/>
              </a:lnSpc>
              <a:spcBef>
                <a:spcPts val="345"/>
              </a:spcBef>
              <a:spcAft>
                <a:spcPts val="0"/>
              </a:spcAft>
              <a:buClr>
                <a:srgbClr val="3E3C3B"/>
              </a:buClr>
              <a:buSzPts val="2400"/>
              <a:buChar char="•"/>
              <a:defRPr/>
            </a:lvl4pPr>
            <a:lvl5pPr marL="1126255" lvl="4" indent="-187709" algn="l" rtl="0">
              <a:lnSpc>
                <a:spcPct val="90000"/>
              </a:lnSpc>
              <a:spcBef>
                <a:spcPts val="345"/>
              </a:spcBef>
              <a:spcAft>
                <a:spcPts val="0"/>
              </a:spcAft>
              <a:buClr>
                <a:srgbClr val="3E3C3B"/>
              </a:buClr>
              <a:buSzPts val="2400"/>
              <a:buChar char="•"/>
              <a:defRPr/>
            </a:lvl5pPr>
            <a:lvl6pPr marL="1351506" lvl="5" indent="-187709" algn="l" rtl="0">
              <a:lnSpc>
                <a:spcPct val="90000"/>
              </a:lnSpc>
              <a:spcBef>
                <a:spcPts val="345"/>
              </a:spcBef>
              <a:spcAft>
                <a:spcPts val="0"/>
              </a:spcAft>
              <a:buClr>
                <a:schemeClr val="dk1"/>
              </a:buClr>
              <a:buSzPts val="2400"/>
              <a:buChar char="•"/>
              <a:defRPr/>
            </a:lvl6pPr>
            <a:lvl7pPr marL="1576757" lvl="6" indent="-187709" algn="l" rtl="0">
              <a:lnSpc>
                <a:spcPct val="90000"/>
              </a:lnSpc>
              <a:spcBef>
                <a:spcPts val="345"/>
              </a:spcBef>
              <a:spcAft>
                <a:spcPts val="0"/>
              </a:spcAft>
              <a:buClr>
                <a:schemeClr val="dk1"/>
              </a:buClr>
              <a:buSzPts val="2400"/>
              <a:buChar char="•"/>
              <a:defRPr/>
            </a:lvl7pPr>
            <a:lvl8pPr marL="1802008" lvl="7" indent="-187709" algn="l" rtl="0">
              <a:lnSpc>
                <a:spcPct val="90000"/>
              </a:lnSpc>
              <a:spcBef>
                <a:spcPts val="345"/>
              </a:spcBef>
              <a:spcAft>
                <a:spcPts val="0"/>
              </a:spcAft>
              <a:buClr>
                <a:schemeClr val="dk1"/>
              </a:buClr>
              <a:buSzPts val="2400"/>
              <a:buChar char="•"/>
              <a:defRPr/>
            </a:lvl8pPr>
            <a:lvl9pPr marL="2027259" lvl="8" indent="-187709" algn="l" rtl="0">
              <a:lnSpc>
                <a:spcPct val="90000"/>
              </a:lnSpc>
              <a:spcBef>
                <a:spcPts val="345"/>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225251" lvl="0" indent="-112625" algn="l" rtl="0">
              <a:lnSpc>
                <a:spcPct val="90000"/>
              </a:lnSpc>
              <a:spcBef>
                <a:spcPts val="640"/>
              </a:spcBef>
              <a:spcAft>
                <a:spcPts val="0"/>
              </a:spcAft>
              <a:buClr>
                <a:srgbClr val="FFFFFF"/>
              </a:buClr>
              <a:buSzPts val="3700"/>
              <a:buNone/>
              <a:defRPr sz="1823" b="1">
                <a:solidFill>
                  <a:srgbClr val="FFFFFF"/>
                </a:solidFill>
                <a:latin typeface="Verdana"/>
                <a:ea typeface="Verdana"/>
                <a:cs typeface="Verdana"/>
                <a:sym typeface="Verdana"/>
              </a:defRPr>
            </a:lvl1pPr>
            <a:lvl2pPr marL="450502" lvl="1" indent="-187709" algn="l" rtl="0">
              <a:lnSpc>
                <a:spcPct val="90000"/>
              </a:lnSpc>
              <a:spcBef>
                <a:spcPts val="345"/>
              </a:spcBef>
              <a:spcAft>
                <a:spcPts val="0"/>
              </a:spcAft>
              <a:buClr>
                <a:srgbClr val="3E3C3B"/>
              </a:buClr>
              <a:buSzPts val="2400"/>
              <a:buChar char="•"/>
              <a:defRPr/>
            </a:lvl2pPr>
            <a:lvl3pPr marL="675753" lvl="2" indent="-187709" algn="l" rtl="0">
              <a:lnSpc>
                <a:spcPct val="90000"/>
              </a:lnSpc>
              <a:spcBef>
                <a:spcPts val="345"/>
              </a:spcBef>
              <a:spcAft>
                <a:spcPts val="0"/>
              </a:spcAft>
              <a:buClr>
                <a:srgbClr val="3E3C3B"/>
              </a:buClr>
              <a:buSzPts val="2400"/>
              <a:buChar char="•"/>
              <a:defRPr/>
            </a:lvl3pPr>
            <a:lvl4pPr marL="901004" lvl="3" indent="-187709" algn="l" rtl="0">
              <a:lnSpc>
                <a:spcPct val="90000"/>
              </a:lnSpc>
              <a:spcBef>
                <a:spcPts val="345"/>
              </a:spcBef>
              <a:spcAft>
                <a:spcPts val="0"/>
              </a:spcAft>
              <a:buClr>
                <a:srgbClr val="3E3C3B"/>
              </a:buClr>
              <a:buSzPts val="2400"/>
              <a:buChar char="•"/>
              <a:defRPr/>
            </a:lvl4pPr>
            <a:lvl5pPr marL="1126255" lvl="4" indent="-187709" algn="l" rtl="0">
              <a:lnSpc>
                <a:spcPct val="90000"/>
              </a:lnSpc>
              <a:spcBef>
                <a:spcPts val="345"/>
              </a:spcBef>
              <a:spcAft>
                <a:spcPts val="0"/>
              </a:spcAft>
              <a:buClr>
                <a:srgbClr val="3E3C3B"/>
              </a:buClr>
              <a:buSzPts val="2400"/>
              <a:buChar char="•"/>
              <a:defRPr/>
            </a:lvl5pPr>
            <a:lvl6pPr marL="1351506" lvl="5" indent="-187709" algn="l" rtl="0">
              <a:lnSpc>
                <a:spcPct val="90000"/>
              </a:lnSpc>
              <a:spcBef>
                <a:spcPts val="345"/>
              </a:spcBef>
              <a:spcAft>
                <a:spcPts val="0"/>
              </a:spcAft>
              <a:buClr>
                <a:schemeClr val="dk1"/>
              </a:buClr>
              <a:buSzPts val="2400"/>
              <a:buChar char="•"/>
              <a:defRPr/>
            </a:lvl6pPr>
            <a:lvl7pPr marL="1576757" lvl="6" indent="-187709" algn="l" rtl="0">
              <a:lnSpc>
                <a:spcPct val="90000"/>
              </a:lnSpc>
              <a:spcBef>
                <a:spcPts val="345"/>
              </a:spcBef>
              <a:spcAft>
                <a:spcPts val="0"/>
              </a:spcAft>
              <a:buClr>
                <a:schemeClr val="dk1"/>
              </a:buClr>
              <a:buSzPts val="2400"/>
              <a:buChar char="•"/>
              <a:defRPr/>
            </a:lvl7pPr>
            <a:lvl8pPr marL="1802008" lvl="7" indent="-187709" algn="l" rtl="0">
              <a:lnSpc>
                <a:spcPct val="90000"/>
              </a:lnSpc>
              <a:spcBef>
                <a:spcPts val="345"/>
              </a:spcBef>
              <a:spcAft>
                <a:spcPts val="0"/>
              </a:spcAft>
              <a:buClr>
                <a:schemeClr val="dk1"/>
              </a:buClr>
              <a:buSzPts val="2400"/>
              <a:buChar char="•"/>
              <a:defRPr/>
            </a:lvl8pPr>
            <a:lvl9pPr marL="2027259" lvl="8" indent="-187709" algn="l" rtl="0">
              <a:lnSpc>
                <a:spcPct val="90000"/>
              </a:lnSpc>
              <a:spcBef>
                <a:spcPts val="345"/>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8741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Divider: Colour">
    <p:spTree>
      <p:nvGrpSpPr>
        <p:cNvPr id="1" name=""/>
        <p:cNvGrpSpPr/>
        <p:nvPr/>
      </p:nvGrpSpPr>
      <p:grpSpPr>
        <a:xfrm>
          <a:off x="0" y="0"/>
          <a:ext cx="0" cy="0"/>
          <a:chOff x="0" y="0"/>
          <a:chExt cx="0" cy="0"/>
        </a:xfrm>
      </p:grpSpPr>
      <p:cxnSp>
        <p:nvCxnSpPr>
          <p:cNvPr id="4" name="Shape 10"/>
          <p:cNvCxnSpPr/>
          <p:nvPr/>
        </p:nvCxnSpPr>
        <p:spPr>
          <a:xfrm rot="5400000" flipH="1" flipV="1">
            <a:off x="5918200" y="-4800600"/>
            <a:ext cx="152400"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711200" y="6477000"/>
            <a:ext cx="345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eaLnBrk="1" hangingPunct="1">
              <a:defRPr/>
            </a:pPr>
            <a:r>
              <a:rPr lang="en-ZA" altLang="en-US" sz="1000" dirty="0">
                <a:solidFill>
                  <a:prstClr val="white"/>
                </a:solidFill>
                <a:latin typeface="Arial" charset="0"/>
                <a:cs typeface="Arial" charset="0"/>
              </a:rPr>
              <a:t>PwC</a:t>
            </a:r>
          </a:p>
        </p:txBody>
      </p:sp>
      <p:sp>
        <p:nvSpPr>
          <p:cNvPr id="57" name="Title 1"/>
          <p:cNvSpPr>
            <a:spLocks noGrp="1"/>
          </p:cNvSpPr>
          <p:nvPr>
            <p:ph type="ctrTitle"/>
          </p:nvPr>
        </p:nvSpPr>
        <p:spPr bwMode="black">
          <a:xfrm>
            <a:off x="711200" y="685800"/>
            <a:ext cx="10769600" cy="1066800"/>
          </a:xfrm>
        </p:spPr>
        <p:txBody>
          <a:bodyPr anchor="t">
            <a:noAutofit/>
          </a:bodyPr>
          <a:lstStyle>
            <a:lvl1pPr>
              <a:lnSpc>
                <a:spcPct val="90000"/>
              </a:lnSpc>
              <a:defRPr sz="3200" baseline="0">
                <a:solidFill>
                  <a:schemeClr val="bg1"/>
                </a:solidFill>
              </a:defRPr>
            </a:lvl1pPr>
          </a:lstStyle>
          <a:p>
            <a:r>
              <a:rPr lang="en-ZA" noProof="0"/>
              <a:t>Click to edit Master title style</a:t>
            </a:r>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ZA" noProof="0"/>
              <a:t>Click to edit Master subtitle style</a:t>
            </a:r>
          </a:p>
        </p:txBody>
      </p:sp>
      <p:sp>
        <p:nvSpPr>
          <p:cNvPr id="6" name="Footer Placeholder 4"/>
          <p:cNvSpPr>
            <a:spLocks noGrp="1"/>
          </p:cNvSpPr>
          <p:nvPr>
            <p:ph type="ftr" sz="quarter" idx="10"/>
          </p:nvPr>
        </p:nvSpPr>
        <p:spPr>
          <a:xfrm>
            <a:off x="711200" y="6324600"/>
            <a:ext cx="7010400" cy="152400"/>
          </a:xfrm>
          <a:prstGeom prst="rect">
            <a:avLst/>
          </a:prstGeom>
        </p:spPr>
        <p:txBody>
          <a:bodyPr vert="horz" lIns="0" tIns="0" rIns="0" bIns="0" anchor="b" anchorCtr="0">
            <a:noAutofit/>
          </a:bodyPr>
          <a:lstStyle>
            <a:lvl1pPr algn="l" defTabSz="457200" eaLnBrk="1" fontAlgn="auto" hangingPunct="1">
              <a:spcBef>
                <a:spcPts val="0"/>
              </a:spcBef>
              <a:spcAft>
                <a:spcPts val="0"/>
              </a:spcAft>
              <a:defRPr sz="1000">
                <a:solidFill>
                  <a:prstClr val="white"/>
                </a:solidFill>
                <a:latin typeface="Arial" pitchFamily="34" charset="0"/>
                <a:cs typeface="Arial" pitchFamily="34" charset="0"/>
              </a:defRPr>
            </a:lvl1pPr>
          </a:lstStyle>
          <a:p>
            <a:pPr>
              <a:defRPr/>
            </a:pPr>
            <a:endParaRPr lang="en-ZA" dirty="0"/>
          </a:p>
        </p:txBody>
      </p:sp>
      <p:sp>
        <p:nvSpPr>
          <p:cNvPr id="7" name="Slide Number Placeholder 5"/>
          <p:cNvSpPr>
            <a:spLocks noGrp="1"/>
          </p:cNvSpPr>
          <p:nvPr>
            <p:ph type="sldNum" sz="quarter" idx="11"/>
          </p:nvPr>
        </p:nvSpPr>
        <p:spPr>
          <a:xfrm>
            <a:off x="9448801" y="6477000"/>
            <a:ext cx="2036233" cy="152400"/>
          </a:xfrm>
          <a:prstGeom prst="rect">
            <a:avLst/>
          </a:prstGeom>
        </p:spPr>
        <p:txBody>
          <a:bodyPr vert="horz" wrap="square" lIns="0" tIns="0" rIns="0" bIns="0" numCol="1" anchor="t" anchorCtr="0" compatLnSpc="1">
            <a:prstTxWarp prst="textNoShape">
              <a:avLst/>
            </a:prstTxWarp>
            <a:noAutofit/>
          </a:bodyPr>
          <a:lstStyle>
            <a:lvl1pPr algn="r" defTabSz="457200" eaLnBrk="1" hangingPunct="1">
              <a:defRPr sz="1000">
                <a:solidFill>
                  <a:srgbClr val="FFFFFF"/>
                </a:solidFill>
                <a:cs typeface="Arial" pitchFamily="34" charset="0"/>
              </a:defRPr>
            </a:lvl1pPr>
          </a:lstStyle>
          <a:p>
            <a:fld id="{AC9A161F-371A-428A-A4D5-9638753CD069}" type="slidenum">
              <a:rPr lang="en-ZA" altLang="en-US"/>
              <a:pPr/>
              <a:t>‹#›</a:t>
            </a:fld>
            <a:endParaRPr lang="en-ZA" altLang="en-US" dirty="0"/>
          </a:p>
        </p:txBody>
      </p:sp>
      <p:sp>
        <p:nvSpPr>
          <p:cNvPr id="8" name="Date Placeholder 3"/>
          <p:cNvSpPr>
            <a:spLocks noGrp="1"/>
          </p:cNvSpPr>
          <p:nvPr>
            <p:ph type="dt" sz="half" idx="12"/>
          </p:nvPr>
        </p:nvSpPr>
        <p:spPr>
          <a:xfrm>
            <a:off x="9448800" y="6324600"/>
            <a:ext cx="2032000" cy="152400"/>
          </a:xfrm>
          <a:prstGeom prst="rect">
            <a:avLst/>
          </a:prstGeom>
        </p:spPr>
        <p:txBody>
          <a:bodyPr lIns="0" tIns="0" rIns="0" bIns="0" anchor="t" anchorCtr="0">
            <a:noAutofit/>
          </a:bodyPr>
          <a:lstStyle>
            <a:lvl1pPr algn="r" defTabSz="457200" eaLnBrk="1" fontAlgn="auto" hangingPunct="1">
              <a:spcBef>
                <a:spcPts val="0"/>
              </a:spcBef>
              <a:spcAft>
                <a:spcPts val="0"/>
              </a:spcAft>
              <a:defRPr sz="1000">
                <a:solidFill>
                  <a:prstClr val="white"/>
                </a:solidFill>
                <a:latin typeface="Arial" pitchFamily="34" charset="0"/>
                <a:cs typeface="Arial" pitchFamily="34" charset="0"/>
              </a:defRPr>
            </a:lvl1pPr>
          </a:lstStyle>
          <a:p>
            <a:pPr>
              <a:defRPr/>
            </a:pPr>
            <a:endParaRPr lang="en-ZA" dirty="0"/>
          </a:p>
        </p:txBody>
      </p:sp>
    </p:spTree>
    <p:extLst>
      <p:ext uri="{BB962C8B-B14F-4D97-AF65-F5344CB8AC3E}">
        <p14:creationId xmlns:p14="http://schemas.microsoft.com/office/powerpoint/2010/main" val="213561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1972" y="892010"/>
            <a:ext cx="10684933" cy="427038"/>
          </a:xfrm>
        </p:spPr>
        <p:txBody>
          <a:bodyPr/>
          <a:lstStyle>
            <a:lvl1pPr>
              <a:defRPr sz="2800" b="1"/>
            </a:lvl1pPr>
          </a:lstStyle>
          <a:p>
            <a:r>
              <a:rPr lang="en-US" dirty="0"/>
              <a:t>Click to edit Master title style</a:t>
            </a:r>
          </a:p>
        </p:txBody>
      </p:sp>
      <p:sp>
        <p:nvSpPr>
          <p:cNvPr id="3" name="Date Placeholder 2"/>
          <p:cNvSpPr>
            <a:spLocks noGrp="1"/>
          </p:cNvSpPr>
          <p:nvPr>
            <p:ph type="dt" sz="half" idx="10"/>
          </p:nvPr>
        </p:nvSpPr>
        <p:spPr>
          <a:xfrm>
            <a:off x="609601" y="6356357"/>
            <a:ext cx="2844800" cy="365125"/>
          </a:xfrm>
          <a:prstGeom prst="rect">
            <a:avLst/>
          </a:prstGeom>
        </p:spPr>
        <p:txBody>
          <a:bodyPr vert="horz" wrap="square" lIns="91408" tIns="45704" rIns="91408" bIns="45704" numCol="1" anchor="t" anchorCtr="0" compatLnSpc="1">
            <a:prstTxWarp prst="textNoShape">
              <a:avLst/>
            </a:prstTxWarp>
          </a:bodyPr>
          <a:lstStyle>
            <a:lvl1pPr eaLnBrk="1" hangingPunct="1">
              <a:defRPr>
                <a:solidFill>
                  <a:srgbClr val="000000"/>
                </a:solidFill>
                <a:latin typeface="Calibri" pitchFamily="34" charset="0"/>
                <a:cs typeface="Arial" charset="0"/>
              </a:defRPr>
            </a:lvl1pPr>
          </a:lstStyle>
          <a:p>
            <a:pPr>
              <a:defRPr/>
            </a:pPr>
            <a:endParaRPr lang="en-US" altLang="en-US" dirty="0"/>
          </a:p>
        </p:txBody>
      </p:sp>
      <p:sp>
        <p:nvSpPr>
          <p:cNvPr id="4" name="Footer Placeholder 3"/>
          <p:cNvSpPr>
            <a:spLocks noGrp="1"/>
          </p:cNvSpPr>
          <p:nvPr>
            <p:ph type="ftr" sz="quarter" idx="11"/>
          </p:nvPr>
        </p:nvSpPr>
        <p:spPr>
          <a:xfrm>
            <a:off x="4165603" y="6356357"/>
            <a:ext cx="3860800" cy="365125"/>
          </a:xfrm>
          <a:prstGeom prst="rect">
            <a:avLst/>
          </a:prstGeom>
        </p:spPr>
        <p:txBody>
          <a:bodyPr vert="horz" wrap="square" lIns="91408" tIns="45704" rIns="91408" bIns="45704" numCol="1" anchor="t" anchorCtr="0" compatLnSpc="1">
            <a:prstTxWarp prst="textNoShape">
              <a:avLst/>
            </a:prstTxWarp>
          </a:bodyPr>
          <a:lstStyle>
            <a:lvl1pPr eaLnBrk="1" hangingPunct="1">
              <a:defRPr>
                <a:solidFill>
                  <a:srgbClr val="000000"/>
                </a:solidFill>
                <a:latin typeface="Calibri" pitchFamily="34" charset="0"/>
                <a:cs typeface="Arial" charset="0"/>
              </a:defRPr>
            </a:lvl1pPr>
          </a:lstStyle>
          <a:p>
            <a:pPr>
              <a:defRPr/>
            </a:pPr>
            <a:endParaRPr lang="en-US" altLang="en-US" dirty="0"/>
          </a:p>
        </p:txBody>
      </p:sp>
      <p:sp>
        <p:nvSpPr>
          <p:cNvPr id="5" name="Slide Number Placeholder 4"/>
          <p:cNvSpPr>
            <a:spLocks noGrp="1"/>
          </p:cNvSpPr>
          <p:nvPr>
            <p:ph type="sldNum" sz="quarter" idx="12"/>
          </p:nvPr>
        </p:nvSpPr>
        <p:spPr>
          <a:xfrm>
            <a:off x="8737600" y="6356357"/>
            <a:ext cx="2844800" cy="365125"/>
          </a:xfrm>
          <a:prstGeom prst="rect">
            <a:avLst/>
          </a:prstGeom>
        </p:spPr>
        <p:txBody>
          <a:bodyPr vert="horz" wrap="square" lIns="91408" tIns="45704" rIns="91408" bIns="45704" numCol="1" anchor="t" anchorCtr="0" compatLnSpc="1">
            <a:prstTxWarp prst="textNoShape">
              <a:avLst/>
            </a:prstTxWarp>
          </a:bodyPr>
          <a:lstStyle>
            <a:lvl1pPr algn="r" eaLnBrk="1" hangingPunct="1">
              <a:defRPr>
                <a:solidFill>
                  <a:srgbClr val="000000"/>
                </a:solidFill>
                <a:latin typeface="Calibri" pitchFamily="34" charset="0"/>
              </a:defRPr>
            </a:lvl1pPr>
          </a:lstStyle>
          <a:p>
            <a:pPr>
              <a:defRPr/>
            </a:pPr>
            <a:fld id="{25319BEF-0B1F-4E92-A2E5-3BAA1018C8E8}" type="slidenum">
              <a:rPr lang="en-US" altLang="en-US" smtClean="0"/>
              <a:pPr>
                <a:defRPr/>
              </a:pPr>
              <a:t>‹#›</a:t>
            </a:fld>
            <a:endParaRPr lang="en-US" altLang="en-US" dirty="0"/>
          </a:p>
        </p:txBody>
      </p:sp>
      <p:sp>
        <p:nvSpPr>
          <p:cNvPr id="7" name="Text Placeholder 6"/>
          <p:cNvSpPr>
            <a:spLocks noGrp="1"/>
          </p:cNvSpPr>
          <p:nvPr>
            <p:ph type="body" sz="quarter" idx="13"/>
          </p:nvPr>
        </p:nvSpPr>
        <p:spPr>
          <a:xfrm>
            <a:off x="10955868" y="6356350"/>
            <a:ext cx="626533" cy="50165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46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2" y="365127"/>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2"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7308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84" r:id="rId9"/>
    <p:sldLayoutId id="2147483685" r:id="rId10"/>
  </p:sldLayoutIdLst>
  <p:hf sldNum="0" hdr="0" ftr="0" dt="0"/>
  <p:txStyles>
    <p:titleStyle>
      <a:lvl1pPr algn="ctr"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0" indent="0" algn="ctr" defTabSz="685800" rtl="0" eaLnBrk="1" latinLnBrk="0" hangingPunct="1">
        <a:lnSpc>
          <a:spcPct val="90000"/>
        </a:lnSpc>
        <a:spcBef>
          <a:spcPts val="750"/>
        </a:spcBef>
        <a:buFont typeface="Arial" panose="020B0604020202020204" pitchFamily="34" charset="0"/>
        <a:buNone/>
        <a:defRPr sz="2100" b="1"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416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59B8-ABFC-FC4E-A71E-2D43CB762F73}"/>
              </a:ext>
            </a:extLst>
          </p:cNvPr>
          <p:cNvSpPr>
            <a:spLocks noGrp="1"/>
          </p:cNvSpPr>
          <p:nvPr>
            <p:ph type="title"/>
          </p:nvPr>
        </p:nvSpPr>
        <p:spPr>
          <a:xfrm>
            <a:off x="1783986" y="1131347"/>
            <a:ext cx="9316064" cy="1143993"/>
          </a:xfrm>
        </p:spPr>
        <p:txBody>
          <a:bodyPr>
            <a:normAutofit fontScale="90000"/>
          </a:bodyPr>
          <a:lstStyle/>
          <a:p>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sz="3600" dirty="0">
                <a:latin typeface="Candara" panose="020E0502030303020204" pitchFamily="34" charset="0"/>
                <a:cs typeface="Arial" panose="020B0604020202020204" pitchFamily="34" charset="0"/>
              </a:rPr>
              <a:t>GAUTENG DEPARTMENT OF HEALTH </a:t>
            </a:r>
            <a:r>
              <a:rPr lang="en-US" sz="3600" dirty="0">
                <a:latin typeface="Candara" panose="020E0502030303020204" pitchFamily="34" charset="0"/>
              </a:rPr>
              <a:t/>
            </a:r>
            <a:br>
              <a:rPr lang="en-US" sz="3600" dirty="0">
                <a:latin typeface="Candara" panose="020E0502030303020204" pitchFamily="34" charset="0"/>
              </a:rPr>
            </a:br>
            <a:r>
              <a:rPr lang="en-US" sz="3600" dirty="0">
                <a:latin typeface="Candara" panose="020E0502030303020204" pitchFamily="34" charset="0"/>
              </a:rPr>
              <a:t/>
            </a:r>
            <a:br>
              <a:rPr lang="en-US" sz="3600" dirty="0">
                <a:latin typeface="Candara" panose="020E0502030303020204" pitchFamily="34" charset="0"/>
              </a:rPr>
            </a:br>
            <a:r>
              <a:rPr lang="en-US" sz="3600" dirty="0">
                <a:latin typeface="Candara" panose="020E0502030303020204" pitchFamily="34" charset="0"/>
              </a:rPr>
              <a:t> BRIEF TO COGTA PORTFOLIO COMMITTEE</a:t>
            </a:r>
            <a:br>
              <a:rPr lang="en-US" sz="3600" dirty="0">
                <a:latin typeface="Candara" panose="020E0502030303020204" pitchFamily="34" charset="0"/>
              </a:rPr>
            </a:br>
            <a:r>
              <a:rPr lang="en-US" sz="3600" dirty="0">
                <a:latin typeface="Candara" panose="020E0502030303020204" pitchFamily="34" charset="0"/>
              </a:rPr>
              <a:t/>
            </a:r>
            <a:br>
              <a:rPr lang="en-US" sz="3600" dirty="0">
                <a:latin typeface="Candara" panose="020E0502030303020204" pitchFamily="34" charset="0"/>
              </a:rPr>
            </a:br>
            <a:r>
              <a:rPr lang="en-US" sz="3600" dirty="0">
                <a:latin typeface="Candara" panose="020E0502030303020204" pitchFamily="34" charset="0"/>
              </a:rPr>
              <a:t>COVID-19 BUDGET AND EXPENDITURE – JULY 2021 </a:t>
            </a: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                                  </a:t>
            </a:r>
            <a:br>
              <a:rPr lang="en-US" dirty="0">
                <a:latin typeface="Abadi" panose="020B0604020104020204" pitchFamily="34" charset="0"/>
              </a:rPr>
            </a:br>
            <a:r>
              <a:rPr lang="en-US" dirty="0">
                <a:latin typeface="Candara" panose="020E0502030303020204" pitchFamily="34" charset="0"/>
              </a:rPr>
              <a:t/>
            </a:r>
            <a:br>
              <a:rPr lang="en-US" dirty="0">
                <a:latin typeface="Candara" panose="020E0502030303020204" pitchFamily="34" charset="0"/>
              </a:rPr>
            </a:br>
            <a:endParaRPr lang="en-US"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17336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1272-445A-40C6-BA09-CAE038AE92EB}"/>
              </a:ext>
            </a:extLst>
          </p:cNvPr>
          <p:cNvSpPr>
            <a:spLocks noGrp="1"/>
          </p:cNvSpPr>
          <p:nvPr>
            <p:ph type="title"/>
          </p:nvPr>
        </p:nvSpPr>
        <p:spPr/>
        <p:txBody>
          <a:bodyPr/>
          <a:lstStyle/>
          <a:p>
            <a:pPr algn="ctr"/>
            <a:r>
              <a:rPr lang="en-ZA" dirty="0"/>
              <a:t>2021/22 BUDGET STRUCTURE</a:t>
            </a:r>
          </a:p>
        </p:txBody>
      </p:sp>
      <p:graphicFrame>
        <p:nvGraphicFramePr>
          <p:cNvPr id="4" name="Content Placeholder 3">
            <a:extLst>
              <a:ext uri="{FF2B5EF4-FFF2-40B4-BE49-F238E27FC236}">
                <a16:creationId xmlns:a16="http://schemas.microsoft.com/office/drawing/2014/main" id="{DF98A280-F8BD-4072-91AF-9134C3EF1DCF}"/>
              </a:ext>
            </a:extLst>
          </p:cNvPr>
          <p:cNvGraphicFramePr>
            <a:graphicFrameLocks noGrp="1"/>
          </p:cNvGraphicFramePr>
          <p:nvPr>
            <p:ph idx="1"/>
            <p:extLst>
              <p:ext uri="{D42A27DB-BD31-4B8C-83A1-F6EECF244321}">
                <p14:modId xmlns:p14="http://schemas.microsoft.com/office/powerpoint/2010/main" val="1351137410"/>
              </p:ext>
            </p:extLst>
          </p:nvPr>
        </p:nvGraphicFramePr>
        <p:xfrm>
          <a:off x="1334529" y="2023730"/>
          <a:ext cx="10585327" cy="4587822"/>
        </p:xfrm>
        <a:graphic>
          <a:graphicData uri="http://schemas.openxmlformats.org/drawingml/2006/table">
            <a:tbl>
              <a:tblPr/>
              <a:tblGrid>
                <a:gridCol w="5227768">
                  <a:extLst>
                    <a:ext uri="{9D8B030D-6E8A-4147-A177-3AD203B41FA5}">
                      <a16:colId xmlns:a16="http://schemas.microsoft.com/office/drawing/2014/main" val="1027219433"/>
                    </a:ext>
                  </a:extLst>
                </a:gridCol>
                <a:gridCol w="1841598">
                  <a:extLst>
                    <a:ext uri="{9D8B030D-6E8A-4147-A177-3AD203B41FA5}">
                      <a16:colId xmlns:a16="http://schemas.microsoft.com/office/drawing/2014/main" val="3397739427"/>
                    </a:ext>
                  </a:extLst>
                </a:gridCol>
                <a:gridCol w="1852754">
                  <a:extLst>
                    <a:ext uri="{9D8B030D-6E8A-4147-A177-3AD203B41FA5}">
                      <a16:colId xmlns:a16="http://schemas.microsoft.com/office/drawing/2014/main" val="4234008463"/>
                    </a:ext>
                  </a:extLst>
                </a:gridCol>
                <a:gridCol w="1663207">
                  <a:extLst>
                    <a:ext uri="{9D8B030D-6E8A-4147-A177-3AD203B41FA5}">
                      <a16:colId xmlns:a16="http://schemas.microsoft.com/office/drawing/2014/main" val="3534544250"/>
                    </a:ext>
                  </a:extLst>
                </a:gridCol>
              </a:tblGrid>
              <a:tr h="348437">
                <a:tc>
                  <a:txBody>
                    <a:bodyPr/>
                    <a:lstStyle/>
                    <a:p>
                      <a:pPr algn="ctr" fontAlgn="b"/>
                      <a:r>
                        <a:rPr lang="en-ZA" sz="1400" b="1" i="0" u="none" strike="noStrike" dirty="0">
                          <a:solidFill>
                            <a:schemeClr val="bg1"/>
                          </a:solidFill>
                          <a:effectLst/>
                          <a:latin typeface="Calibri" panose="020F0502020204030204" pitchFamily="34" charset="0"/>
                        </a:rPr>
                        <a:t>DESCRIPTION</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ZA" sz="1400" b="1" i="0" u="none" strike="noStrike" dirty="0">
                          <a:solidFill>
                            <a:schemeClr val="bg1"/>
                          </a:solidFill>
                          <a:effectLst/>
                          <a:latin typeface="Calibri" panose="020F0502020204030204" pitchFamily="34" charset="0"/>
                        </a:rPr>
                        <a:t>ORIGINAL LETTER - R'000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ZA" sz="1400" b="1" i="0" u="none" strike="noStrike" dirty="0">
                          <a:solidFill>
                            <a:schemeClr val="bg1"/>
                          </a:solidFill>
                          <a:effectLst/>
                          <a:latin typeface="Calibri" panose="020F0502020204030204" pitchFamily="34" charset="0"/>
                        </a:rPr>
                        <a:t>ORIGINAL LETTER - R'000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ZA" sz="1400" b="1" i="0" u="none" strike="noStrike" dirty="0">
                          <a:solidFill>
                            <a:schemeClr val="bg1"/>
                          </a:solidFill>
                          <a:effectLst/>
                          <a:latin typeface="Calibri" panose="020F0502020204030204" pitchFamily="34" charset="0"/>
                        </a:rPr>
                        <a:t>TOTAL BUDGET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002198847"/>
                  </a:ext>
                </a:extLst>
              </a:tr>
              <a:tr h="172811">
                <a:tc>
                  <a:txBody>
                    <a:bodyPr/>
                    <a:lstStyle/>
                    <a:p>
                      <a:pPr algn="l" fontAlgn="b"/>
                      <a:r>
                        <a:rPr lang="en-ZA" sz="1400" b="1" i="0" u="none" strike="noStrike">
                          <a:solidFill>
                            <a:srgbClr val="000000"/>
                          </a:solidFill>
                          <a:effectLst/>
                          <a:latin typeface="Calibri" panose="020F0502020204030204" pitchFamily="34" charset="0"/>
                        </a:rPr>
                        <a:t>Compensation of employees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5330080"/>
                  </a:ext>
                </a:extLst>
              </a:tr>
              <a:tr h="172811">
                <a:tc>
                  <a:txBody>
                    <a:bodyPr/>
                    <a:lstStyle/>
                    <a:p>
                      <a:pPr algn="l" fontAlgn="b"/>
                      <a:r>
                        <a:rPr lang="en-GB" sz="1400" b="0" i="0" u="none" strike="noStrike" dirty="0">
                          <a:solidFill>
                            <a:srgbClr val="000000"/>
                          </a:solidFill>
                          <a:effectLst/>
                          <a:latin typeface="Calibri" panose="020F0502020204030204" pitchFamily="34" charset="0"/>
                        </a:rPr>
                        <a:t>Filling of posts created for COVID-19 response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1 527 129</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44 621</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5317380"/>
                  </a:ext>
                </a:extLst>
              </a:tr>
              <a:tr h="172811">
                <a:tc>
                  <a:txBody>
                    <a:bodyPr/>
                    <a:lstStyle/>
                    <a:p>
                      <a:pPr algn="l" fontAlgn="b"/>
                      <a:r>
                        <a:rPr lang="en-GB" sz="1400" b="0" i="0" u="none" strike="noStrike">
                          <a:solidFill>
                            <a:srgbClr val="000000"/>
                          </a:solidFill>
                          <a:effectLst/>
                          <a:latin typeface="Calibri" panose="020F0502020204030204" pitchFamily="34" charset="0"/>
                        </a:rPr>
                        <a:t>COVID and Data Management -Reconciliation efforts across health facilities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43 754</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9696788"/>
                  </a:ext>
                </a:extLst>
              </a:tr>
              <a:tr h="172811">
                <a:tc>
                  <a:txBody>
                    <a:bodyPr/>
                    <a:lstStyle/>
                    <a:p>
                      <a:pPr algn="l" fontAlgn="b"/>
                      <a:r>
                        <a:rPr lang="en-ZA" sz="1400" b="1" i="0" u="none" strike="noStrike">
                          <a:solidFill>
                            <a:srgbClr val="000000"/>
                          </a:solidFill>
                          <a:effectLst/>
                          <a:latin typeface="Calibri" panose="020F0502020204030204" pitchFamily="34" charset="0"/>
                        </a:rPr>
                        <a:t>Total Compensation of Employees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1 570 883</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44 621</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1 615 504</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4374462"/>
                  </a:ext>
                </a:extLst>
              </a:tr>
              <a:tr h="172811">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8022794"/>
                  </a:ext>
                </a:extLst>
              </a:tr>
              <a:tr h="172811">
                <a:tc>
                  <a:txBody>
                    <a:bodyPr/>
                    <a:lstStyle/>
                    <a:p>
                      <a:pPr algn="l" fontAlgn="b"/>
                      <a:r>
                        <a:rPr lang="en-ZA" sz="1400" b="1" i="0" u="none" strike="noStrike">
                          <a:solidFill>
                            <a:srgbClr val="000000"/>
                          </a:solidFill>
                          <a:effectLst/>
                          <a:latin typeface="Calibri" panose="020F0502020204030204" pitchFamily="34" charset="0"/>
                        </a:rPr>
                        <a:t>Goods and services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0819665"/>
                  </a:ext>
                </a:extLst>
              </a:tr>
              <a:tr h="172811">
                <a:tc>
                  <a:txBody>
                    <a:bodyPr/>
                    <a:lstStyle/>
                    <a:p>
                      <a:pPr algn="l" fontAlgn="b"/>
                      <a:r>
                        <a:rPr lang="en-GB" sz="1400" b="0" i="0" u="none" strike="noStrike">
                          <a:solidFill>
                            <a:srgbClr val="000000"/>
                          </a:solidFill>
                          <a:effectLst/>
                          <a:latin typeface="Calibri" panose="020F0502020204030204" pitchFamily="34" charset="0"/>
                        </a:rPr>
                        <a:t>Nursing Agencies that will be utilised in the response to COVID-19</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217 000</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6848866"/>
                  </a:ext>
                </a:extLst>
              </a:tr>
              <a:tr h="172811">
                <a:tc>
                  <a:txBody>
                    <a:bodyPr/>
                    <a:lstStyle/>
                    <a:p>
                      <a:pPr algn="l" fontAlgn="b"/>
                      <a:r>
                        <a:rPr lang="en-ZA" sz="1400" b="0" i="0" u="none" strike="noStrike">
                          <a:solidFill>
                            <a:srgbClr val="000000"/>
                          </a:solidFill>
                          <a:effectLst/>
                          <a:latin typeface="Calibri" panose="020F0502020204030204" pitchFamily="34" charset="0"/>
                        </a:rPr>
                        <a:t>Medicine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200 000</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5819272"/>
                  </a:ext>
                </a:extLst>
              </a:tr>
              <a:tr h="345621">
                <a:tc>
                  <a:txBody>
                    <a:bodyPr/>
                    <a:lstStyle/>
                    <a:p>
                      <a:pPr algn="l" fontAlgn="b"/>
                      <a:r>
                        <a:rPr lang="en-GB" sz="1400" b="0" i="0" u="none" strike="noStrike">
                          <a:solidFill>
                            <a:srgbClr val="000000"/>
                          </a:solidFill>
                          <a:effectLst/>
                          <a:latin typeface="Calibri" panose="020F0502020204030204" pitchFamily="34" charset="0"/>
                        </a:rPr>
                        <a:t>Forensic Pathology (Laboratory tests for CoVID-19 investigations (deaths that occurred at home and outside health facilities)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19 500</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7209011"/>
                  </a:ext>
                </a:extLst>
              </a:tr>
              <a:tr h="172811">
                <a:tc>
                  <a:txBody>
                    <a:bodyPr/>
                    <a:lstStyle/>
                    <a:p>
                      <a:pPr algn="l" fontAlgn="b"/>
                      <a:r>
                        <a:rPr lang="en-ZA" sz="1400" b="0" i="0" u="none" strike="noStrike">
                          <a:solidFill>
                            <a:srgbClr val="000000"/>
                          </a:solidFill>
                          <a:effectLst/>
                          <a:latin typeface="Calibri" panose="020F0502020204030204" pitchFamily="34" charset="0"/>
                        </a:rPr>
                        <a:t>Consumable Supplies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306 181</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7953487"/>
                  </a:ext>
                </a:extLst>
              </a:tr>
              <a:tr h="172811">
                <a:tc>
                  <a:txBody>
                    <a:bodyPr/>
                    <a:lstStyle/>
                    <a:p>
                      <a:pPr algn="l" fontAlgn="b"/>
                      <a:r>
                        <a:rPr lang="en-ZA" sz="1400" b="0" i="0" u="none" strike="noStrike">
                          <a:solidFill>
                            <a:srgbClr val="000000"/>
                          </a:solidFill>
                          <a:effectLst/>
                          <a:latin typeface="Calibri" panose="020F0502020204030204" pitchFamily="34" charset="0"/>
                        </a:rPr>
                        <a:t>Travel and Subsistence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2 200</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6678206"/>
                  </a:ext>
                </a:extLst>
              </a:tr>
              <a:tr h="172811">
                <a:tc>
                  <a:txBody>
                    <a:bodyPr/>
                    <a:lstStyle/>
                    <a:p>
                      <a:pPr algn="l" fontAlgn="b"/>
                      <a:r>
                        <a:rPr lang="en-ZA" sz="1400" b="1" i="0" u="none" strike="noStrike">
                          <a:solidFill>
                            <a:srgbClr val="000000"/>
                          </a:solidFill>
                          <a:effectLst/>
                          <a:latin typeface="Calibri" panose="020F0502020204030204" pitchFamily="34" charset="0"/>
                        </a:rPr>
                        <a:t>Total Goods and Services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436 500</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308 381</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744 881</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2627091"/>
                  </a:ext>
                </a:extLst>
              </a:tr>
              <a:tr h="172811">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1655094"/>
                  </a:ext>
                </a:extLst>
              </a:tr>
              <a:tr h="172811">
                <a:tc>
                  <a:txBody>
                    <a:bodyPr/>
                    <a:lstStyle/>
                    <a:p>
                      <a:pPr algn="l" fontAlgn="b"/>
                      <a:r>
                        <a:rPr lang="en-ZA" sz="1400" b="1" i="0" u="none" strike="noStrike">
                          <a:solidFill>
                            <a:srgbClr val="000000"/>
                          </a:solidFill>
                          <a:effectLst/>
                          <a:latin typeface="Calibri" panose="020F0502020204030204" pitchFamily="34" charset="0"/>
                        </a:rPr>
                        <a:t>Buildings &amp; Other Fixed Structure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7070773"/>
                  </a:ext>
                </a:extLst>
              </a:tr>
              <a:tr h="172811">
                <a:tc>
                  <a:txBody>
                    <a:bodyPr/>
                    <a:lstStyle/>
                    <a:p>
                      <a:pPr algn="l" fontAlgn="b"/>
                      <a:r>
                        <a:rPr lang="en-GB" sz="1400" b="1" i="0" u="none" strike="noStrike">
                          <a:solidFill>
                            <a:srgbClr val="000000"/>
                          </a:solidFill>
                          <a:effectLst/>
                          <a:latin typeface="Calibri" panose="020F0502020204030204" pitchFamily="34" charset="0"/>
                        </a:rPr>
                        <a:t>Total Buildings &amp; Other Fixed Structures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513 114</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dirty="0">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95861564"/>
                  </a:ext>
                </a:extLst>
              </a:tr>
              <a:tr h="172811">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6654795"/>
                  </a:ext>
                </a:extLst>
              </a:tr>
              <a:tr h="172811">
                <a:tc>
                  <a:txBody>
                    <a:bodyPr/>
                    <a:lstStyle/>
                    <a:p>
                      <a:pPr algn="l" fontAlgn="b"/>
                      <a:r>
                        <a:rPr lang="en-ZA" sz="1400" b="1" i="0" u="none" strike="noStrike" dirty="0">
                          <a:solidFill>
                            <a:srgbClr val="000000"/>
                          </a:solidFill>
                          <a:effectLst/>
                          <a:latin typeface="Calibri" panose="020F0502020204030204" pitchFamily="34" charset="0"/>
                        </a:rPr>
                        <a:t>TOTAL</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2 520 497</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353 002</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Calibri" panose="020F0502020204030204" pitchFamily="34" charset="0"/>
                        </a:rPr>
                        <a:t>2 873 499</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120600"/>
                  </a:ext>
                </a:extLst>
              </a:tr>
            </a:tbl>
          </a:graphicData>
        </a:graphic>
      </p:graphicFrame>
    </p:spTree>
    <p:extLst>
      <p:ext uri="{BB962C8B-B14F-4D97-AF65-F5344CB8AC3E}">
        <p14:creationId xmlns:p14="http://schemas.microsoft.com/office/powerpoint/2010/main" val="161515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D7AE1C6-B6D4-44B8-BF6E-1BA5DEB256B9}"/>
              </a:ext>
            </a:extLst>
          </p:cNvPr>
          <p:cNvSpPr>
            <a:spLocks noGrp="1"/>
          </p:cNvSpPr>
          <p:nvPr>
            <p:ph type="title"/>
          </p:nvPr>
        </p:nvSpPr>
        <p:spPr>
          <a:xfrm>
            <a:off x="2530475" y="1533525"/>
            <a:ext cx="8013700" cy="268288"/>
          </a:xfrm>
        </p:spPr>
        <p:txBody>
          <a:bodyPr>
            <a:noAutofit/>
          </a:bodyPr>
          <a:lstStyle/>
          <a:p>
            <a:pPr>
              <a:defRPr/>
            </a:pPr>
            <a:r>
              <a:rPr lang="en-US" sz="1350" dirty="0">
                <a:cs typeface="Arial" panose="020B0604020202020204" pitchFamily="34" charset="0"/>
              </a:rPr>
              <a:t>2018/19 – ECONOMIC CLASS ACTUAL AS AT 31 MARCH </a:t>
            </a:r>
          </a:p>
        </p:txBody>
      </p:sp>
      <p:sp>
        <p:nvSpPr>
          <p:cNvPr id="14339" name="Content Placeholder 2">
            <a:extLst>
              <a:ext uri="{FF2B5EF4-FFF2-40B4-BE49-F238E27FC236}">
                <a16:creationId xmlns:a16="http://schemas.microsoft.com/office/drawing/2014/main" id="{E45CD5CD-EE65-416A-BDED-799422D4A950}"/>
              </a:ext>
            </a:extLst>
          </p:cNvPr>
          <p:cNvSpPr>
            <a:spLocks noGrp="1"/>
          </p:cNvSpPr>
          <p:nvPr>
            <p:ph idx="1"/>
          </p:nvPr>
        </p:nvSpPr>
        <p:spPr>
          <a:xfrm>
            <a:off x="2530475" y="1873250"/>
            <a:ext cx="7875588" cy="3989388"/>
          </a:xfrm>
        </p:spPr>
        <p:txBody>
          <a:bodyPr>
            <a:normAutofit/>
          </a:bodyPr>
          <a:lstStyle/>
          <a:p>
            <a:pPr marL="0" indent="0">
              <a:buNone/>
              <a:defRPr/>
            </a:pPr>
            <a:endParaRPr lang="en-US" dirty="0">
              <a:solidFill>
                <a:srgbClr val="272880"/>
              </a:solidFill>
            </a:endParaRPr>
          </a:p>
          <a:p>
            <a:pPr>
              <a:buFont typeface="Wingdings" pitchFamily="2" charset="2"/>
              <a:buNone/>
              <a:defRPr/>
            </a:pPr>
            <a:endParaRPr lang="en-US" sz="4200" dirty="0">
              <a:solidFill>
                <a:srgbClr val="272880"/>
              </a:solidFill>
            </a:endParaRPr>
          </a:p>
          <a:p>
            <a:pPr marL="0" indent="0">
              <a:buNone/>
              <a:defRPr/>
            </a:pPr>
            <a:endParaRPr lang="en-US" sz="4800" dirty="0"/>
          </a:p>
          <a:p>
            <a:pPr>
              <a:buFont typeface="Wingdings" pitchFamily="2" charset="2"/>
              <a:buNone/>
              <a:defRPr/>
            </a:pPr>
            <a:r>
              <a:rPr lang="en-US" sz="4800" dirty="0"/>
              <a:t> </a:t>
            </a:r>
          </a:p>
        </p:txBody>
      </p:sp>
      <p:sp>
        <p:nvSpPr>
          <p:cNvPr id="4" name="Slide Number Placeholder 3">
            <a:extLst>
              <a:ext uri="{FF2B5EF4-FFF2-40B4-BE49-F238E27FC236}">
                <a16:creationId xmlns:a16="http://schemas.microsoft.com/office/drawing/2014/main" id="{66B5C72C-6DF6-429A-8CE7-BABEC36A1E2E}"/>
              </a:ext>
            </a:extLst>
          </p:cNvPr>
          <p:cNvSpPr>
            <a:spLocks noGrp="1"/>
          </p:cNvSpPr>
          <p:nvPr>
            <p:ph type="sldNum" sz="quarter" idx="4294967295"/>
          </p:nvPr>
        </p:nvSpPr>
        <p:spPr>
          <a:xfrm>
            <a:off x="9042401" y="6456364"/>
            <a:ext cx="1501775" cy="274637"/>
          </a:xfrm>
        </p:spPr>
        <p:txBody>
          <a:bodyPr/>
          <a:lstStyle/>
          <a:p>
            <a:pPr algn="r" defTabSz="342900">
              <a:defRPr/>
            </a:pPr>
            <a:fld id="{86F3F200-F16F-49AF-B620-9DB803D6281C}" type="slidenum">
              <a:rPr lang="en-US" sz="1350">
                <a:solidFill>
                  <a:prstClr val="black"/>
                </a:solidFill>
                <a:latin typeface="Calibri"/>
                <a:ea typeface="ＭＳ Ｐゴシック"/>
              </a:rPr>
              <a:pPr algn="r" defTabSz="342900">
                <a:defRPr/>
              </a:pPr>
              <a:t>11</a:t>
            </a:fld>
            <a:endParaRPr lang="en-US" sz="1350" dirty="0">
              <a:solidFill>
                <a:prstClr val="black"/>
              </a:solidFill>
              <a:latin typeface="Calibri"/>
              <a:ea typeface="ＭＳ Ｐゴシック"/>
            </a:endParaRPr>
          </a:p>
        </p:txBody>
      </p:sp>
      <p:sp>
        <p:nvSpPr>
          <p:cNvPr id="2" name="Rectangle 1">
            <a:extLst>
              <a:ext uri="{FF2B5EF4-FFF2-40B4-BE49-F238E27FC236}">
                <a16:creationId xmlns:a16="http://schemas.microsoft.com/office/drawing/2014/main" id="{22D3AB17-AB0B-44C9-97A1-51D9F34837C7}"/>
              </a:ext>
            </a:extLst>
          </p:cNvPr>
          <p:cNvSpPr/>
          <p:nvPr/>
        </p:nvSpPr>
        <p:spPr>
          <a:xfrm>
            <a:off x="2018372" y="1123534"/>
            <a:ext cx="6939794" cy="369332"/>
          </a:xfrm>
          <a:prstGeom prst="rect">
            <a:avLst/>
          </a:prstGeom>
        </p:spPr>
        <p:txBody>
          <a:bodyPr wrap="square">
            <a:spAutoFit/>
          </a:bodyPr>
          <a:lstStyle/>
          <a:p>
            <a:pPr algn="ctr" defTabSz="457200">
              <a:defRPr/>
            </a:pPr>
            <a:r>
              <a:rPr lang="en-ZA" b="1" cap="all" dirty="0">
                <a:solidFill>
                  <a:schemeClr val="bg1"/>
                </a:solidFill>
              </a:rPr>
              <a:t>COVID-19 BUDGET AND EXPENDITURE – JULY: 2021/2022</a:t>
            </a:r>
            <a:endParaRPr lang="en-ZA" b="1" cap="all" dirty="0">
              <a:solidFill>
                <a:schemeClr val="bg1"/>
              </a:solidFill>
              <a:latin typeface="Candara" panose="020E0502030303020204" pitchFamily="34" charset="0"/>
            </a:endParaRPr>
          </a:p>
        </p:txBody>
      </p:sp>
      <p:pic>
        <p:nvPicPr>
          <p:cNvPr id="3" name="Picture 2"/>
          <p:cNvPicPr>
            <a:picLocks noChangeAspect="1"/>
          </p:cNvPicPr>
          <p:nvPr/>
        </p:nvPicPr>
        <p:blipFill>
          <a:blip r:embed="rId2"/>
          <a:stretch>
            <a:fillRect/>
          </a:stretch>
        </p:blipFill>
        <p:spPr>
          <a:xfrm>
            <a:off x="1337309" y="1667668"/>
            <a:ext cx="10504449" cy="4788696"/>
          </a:xfrm>
          <a:prstGeom prst="rect">
            <a:avLst/>
          </a:prstGeom>
        </p:spPr>
      </p:pic>
    </p:spTree>
    <p:extLst>
      <p:ext uri="{BB962C8B-B14F-4D97-AF65-F5344CB8AC3E}">
        <p14:creationId xmlns:p14="http://schemas.microsoft.com/office/powerpoint/2010/main" val="112796267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D7AE1C6-B6D4-44B8-BF6E-1BA5DEB256B9}"/>
              </a:ext>
            </a:extLst>
          </p:cNvPr>
          <p:cNvSpPr>
            <a:spLocks noGrp="1"/>
          </p:cNvSpPr>
          <p:nvPr>
            <p:ph type="title"/>
          </p:nvPr>
        </p:nvSpPr>
        <p:spPr>
          <a:xfrm>
            <a:off x="2530475" y="1533525"/>
            <a:ext cx="8013700" cy="268288"/>
          </a:xfrm>
        </p:spPr>
        <p:txBody>
          <a:bodyPr>
            <a:noAutofit/>
          </a:bodyPr>
          <a:lstStyle/>
          <a:p>
            <a:pPr>
              <a:defRPr/>
            </a:pPr>
            <a:r>
              <a:rPr lang="en-US" sz="1350" dirty="0">
                <a:cs typeface="Arial" panose="020B0604020202020204" pitchFamily="34" charset="0"/>
              </a:rPr>
              <a:t>2018/19 – ECONOMIC CLASS ACTUAL AS AT 31 MARCH </a:t>
            </a:r>
          </a:p>
        </p:txBody>
      </p:sp>
      <p:sp>
        <p:nvSpPr>
          <p:cNvPr id="14339" name="Content Placeholder 2">
            <a:extLst>
              <a:ext uri="{FF2B5EF4-FFF2-40B4-BE49-F238E27FC236}">
                <a16:creationId xmlns:a16="http://schemas.microsoft.com/office/drawing/2014/main" id="{E45CD5CD-EE65-416A-BDED-799422D4A950}"/>
              </a:ext>
            </a:extLst>
          </p:cNvPr>
          <p:cNvSpPr>
            <a:spLocks noGrp="1"/>
          </p:cNvSpPr>
          <p:nvPr>
            <p:ph idx="1"/>
          </p:nvPr>
        </p:nvSpPr>
        <p:spPr>
          <a:xfrm>
            <a:off x="2530475" y="1873250"/>
            <a:ext cx="7875588" cy="3989388"/>
          </a:xfrm>
        </p:spPr>
        <p:txBody>
          <a:bodyPr>
            <a:normAutofit/>
          </a:bodyPr>
          <a:lstStyle/>
          <a:p>
            <a:pPr marL="0" indent="0">
              <a:buNone/>
              <a:defRPr/>
            </a:pPr>
            <a:endParaRPr lang="en-US" dirty="0">
              <a:solidFill>
                <a:srgbClr val="272880"/>
              </a:solidFill>
            </a:endParaRPr>
          </a:p>
          <a:p>
            <a:pPr>
              <a:buFont typeface="Wingdings" pitchFamily="2" charset="2"/>
              <a:buNone/>
              <a:defRPr/>
            </a:pPr>
            <a:endParaRPr lang="en-US" sz="4200" dirty="0">
              <a:solidFill>
                <a:srgbClr val="272880"/>
              </a:solidFill>
            </a:endParaRPr>
          </a:p>
          <a:p>
            <a:pPr marL="0" indent="0">
              <a:buNone/>
              <a:defRPr/>
            </a:pPr>
            <a:endParaRPr lang="en-US" sz="4800" dirty="0"/>
          </a:p>
          <a:p>
            <a:pPr>
              <a:buFont typeface="Wingdings" pitchFamily="2" charset="2"/>
              <a:buNone/>
              <a:defRPr/>
            </a:pPr>
            <a:r>
              <a:rPr lang="en-US" sz="4800" dirty="0"/>
              <a:t> </a:t>
            </a:r>
          </a:p>
        </p:txBody>
      </p:sp>
      <p:sp>
        <p:nvSpPr>
          <p:cNvPr id="4" name="Slide Number Placeholder 3">
            <a:extLst>
              <a:ext uri="{FF2B5EF4-FFF2-40B4-BE49-F238E27FC236}">
                <a16:creationId xmlns:a16="http://schemas.microsoft.com/office/drawing/2014/main" id="{66B5C72C-6DF6-429A-8CE7-BABEC36A1E2E}"/>
              </a:ext>
            </a:extLst>
          </p:cNvPr>
          <p:cNvSpPr>
            <a:spLocks noGrp="1"/>
          </p:cNvSpPr>
          <p:nvPr>
            <p:ph type="sldNum" sz="quarter" idx="4294967295"/>
          </p:nvPr>
        </p:nvSpPr>
        <p:spPr>
          <a:xfrm>
            <a:off x="9042401" y="6456364"/>
            <a:ext cx="1501775" cy="274637"/>
          </a:xfrm>
        </p:spPr>
        <p:txBody>
          <a:bodyPr/>
          <a:lstStyle/>
          <a:p>
            <a:pPr algn="r" defTabSz="342900">
              <a:defRPr/>
            </a:pPr>
            <a:fld id="{86F3F200-F16F-49AF-B620-9DB803D6281C}" type="slidenum">
              <a:rPr lang="en-US" sz="1350">
                <a:solidFill>
                  <a:prstClr val="black"/>
                </a:solidFill>
                <a:latin typeface="Calibri"/>
                <a:ea typeface="ＭＳ Ｐゴシック"/>
              </a:rPr>
              <a:pPr algn="r" defTabSz="342900">
                <a:defRPr/>
              </a:pPr>
              <a:t>12</a:t>
            </a:fld>
            <a:endParaRPr lang="en-US" sz="1350" dirty="0">
              <a:solidFill>
                <a:prstClr val="black"/>
              </a:solidFill>
              <a:latin typeface="Calibri"/>
              <a:ea typeface="ＭＳ Ｐゴシック"/>
            </a:endParaRPr>
          </a:p>
        </p:txBody>
      </p:sp>
      <p:sp>
        <p:nvSpPr>
          <p:cNvPr id="2" name="Rectangle 1">
            <a:extLst>
              <a:ext uri="{FF2B5EF4-FFF2-40B4-BE49-F238E27FC236}">
                <a16:creationId xmlns:a16="http://schemas.microsoft.com/office/drawing/2014/main" id="{22D3AB17-AB0B-44C9-97A1-51D9F34837C7}"/>
              </a:ext>
            </a:extLst>
          </p:cNvPr>
          <p:cNvSpPr/>
          <p:nvPr/>
        </p:nvSpPr>
        <p:spPr>
          <a:xfrm>
            <a:off x="2018371" y="1123534"/>
            <a:ext cx="8742555" cy="369332"/>
          </a:xfrm>
          <a:prstGeom prst="rect">
            <a:avLst/>
          </a:prstGeom>
        </p:spPr>
        <p:txBody>
          <a:bodyPr wrap="square">
            <a:spAutoFit/>
          </a:bodyPr>
          <a:lstStyle/>
          <a:p>
            <a:pPr algn="ctr" defTabSz="457200">
              <a:defRPr/>
            </a:pPr>
            <a:r>
              <a:rPr lang="en-ZA" b="1" cap="all" dirty="0">
                <a:solidFill>
                  <a:schemeClr val="bg1"/>
                </a:solidFill>
              </a:rPr>
              <a:t>FUNDING SOURCE COVID-19 BUDGET AND EXPENDITURE – JULY: 2021/2022</a:t>
            </a:r>
            <a:endParaRPr lang="en-ZA" b="1" cap="all" dirty="0">
              <a:solidFill>
                <a:schemeClr val="bg1"/>
              </a:solidFill>
              <a:latin typeface="Candara" panose="020E0502030303020204" pitchFamily="34" charset="0"/>
            </a:endParaRPr>
          </a:p>
        </p:txBody>
      </p:sp>
      <p:graphicFrame>
        <p:nvGraphicFramePr>
          <p:cNvPr id="3" name="Table 2">
            <a:extLst>
              <a:ext uri="{FF2B5EF4-FFF2-40B4-BE49-F238E27FC236}">
                <a16:creationId xmlns:a16="http://schemas.microsoft.com/office/drawing/2014/main" id="{D8E6FCA2-A8BF-4D8D-890F-DD54D3854783}"/>
              </a:ext>
            </a:extLst>
          </p:cNvPr>
          <p:cNvGraphicFramePr>
            <a:graphicFrameLocks noGrp="1"/>
          </p:cNvGraphicFramePr>
          <p:nvPr>
            <p:extLst>
              <p:ext uri="{D42A27DB-BD31-4B8C-83A1-F6EECF244321}">
                <p14:modId xmlns:p14="http://schemas.microsoft.com/office/powerpoint/2010/main" val="1331618622"/>
              </p:ext>
            </p:extLst>
          </p:nvPr>
        </p:nvGraphicFramePr>
        <p:xfrm>
          <a:off x="1297459" y="1630705"/>
          <a:ext cx="10663881" cy="5083109"/>
        </p:xfrm>
        <a:graphic>
          <a:graphicData uri="http://schemas.openxmlformats.org/drawingml/2006/table">
            <a:tbl>
              <a:tblPr/>
              <a:tblGrid>
                <a:gridCol w="2993654">
                  <a:extLst>
                    <a:ext uri="{9D8B030D-6E8A-4147-A177-3AD203B41FA5}">
                      <a16:colId xmlns:a16="http://schemas.microsoft.com/office/drawing/2014/main" val="16389379"/>
                    </a:ext>
                  </a:extLst>
                </a:gridCol>
                <a:gridCol w="3268742">
                  <a:extLst>
                    <a:ext uri="{9D8B030D-6E8A-4147-A177-3AD203B41FA5}">
                      <a16:colId xmlns:a16="http://schemas.microsoft.com/office/drawing/2014/main" val="3664327856"/>
                    </a:ext>
                  </a:extLst>
                </a:gridCol>
                <a:gridCol w="1148917">
                  <a:extLst>
                    <a:ext uri="{9D8B030D-6E8A-4147-A177-3AD203B41FA5}">
                      <a16:colId xmlns:a16="http://schemas.microsoft.com/office/drawing/2014/main" val="2232860319"/>
                    </a:ext>
                  </a:extLst>
                </a:gridCol>
                <a:gridCol w="1326918">
                  <a:extLst>
                    <a:ext uri="{9D8B030D-6E8A-4147-A177-3AD203B41FA5}">
                      <a16:colId xmlns:a16="http://schemas.microsoft.com/office/drawing/2014/main" val="43319062"/>
                    </a:ext>
                  </a:extLst>
                </a:gridCol>
                <a:gridCol w="776733">
                  <a:extLst>
                    <a:ext uri="{9D8B030D-6E8A-4147-A177-3AD203B41FA5}">
                      <a16:colId xmlns:a16="http://schemas.microsoft.com/office/drawing/2014/main" val="3861305176"/>
                    </a:ext>
                  </a:extLst>
                </a:gridCol>
                <a:gridCol w="1148917">
                  <a:extLst>
                    <a:ext uri="{9D8B030D-6E8A-4147-A177-3AD203B41FA5}">
                      <a16:colId xmlns:a16="http://schemas.microsoft.com/office/drawing/2014/main" val="1629864617"/>
                    </a:ext>
                  </a:extLst>
                </a:gridCol>
              </a:tblGrid>
              <a:tr h="420394">
                <a:tc>
                  <a:txBody>
                    <a:bodyPr/>
                    <a:lstStyle/>
                    <a:p>
                      <a:pPr algn="ctr" fontAlgn="b"/>
                      <a:r>
                        <a:rPr lang="en-ZA" sz="1200" b="1" i="0" u="none" strike="noStrike" dirty="0">
                          <a:solidFill>
                            <a:schemeClr val="bg1"/>
                          </a:solidFill>
                          <a:effectLst/>
                          <a:latin typeface="Calibri" panose="020F0502020204030204" pitchFamily="34" charset="0"/>
                        </a:rPr>
                        <a:t> STANDARD ITEM</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chemeClr val="accent1"/>
                    </a:solidFill>
                  </a:tcPr>
                </a:tc>
                <a:tc>
                  <a:txBody>
                    <a:bodyPr/>
                    <a:lstStyle/>
                    <a:p>
                      <a:pPr algn="ctr" fontAlgn="b"/>
                      <a:r>
                        <a:rPr lang="en-ZA" sz="1200" b="1" i="0" u="none" strike="noStrike" dirty="0">
                          <a:solidFill>
                            <a:schemeClr val="bg1"/>
                          </a:solidFill>
                          <a:effectLst/>
                          <a:latin typeface="Calibri" panose="020F0502020204030204" pitchFamily="34" charset="0"/>
                        </a:rPr>
                        <a:t> OF WHICH ITEM</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chemeClr val="accent1"/>
                    </a:solidFill>
                  </a:tcPr>
                </a:tc>
                <a:tc>
                  <a:txBody>
                    <a:bodyPr/>
                    <a:lstStyle/>
                    <a:p>
                      <a:pPr algn="ctr" fontAlgn="b"/>
                      <a:r>
                        <a:rPr lang="en-ZA" sz="1200" b="1" i="0" u="none" strike="noStrike" dirty="0">
                          <a:solidFill>
                            <a:schemeClr val="bg1"/>
                          </a:solidFill>
                          <a:effectLst/>
                          <a:latin typeface="Calibri" panose="020F0502020204030204" pitchFamily="34" charset="0"/>
                        </a:rPr>
                        <a:t>BUDGET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chemeClr val="accent1"/>
                    </a:solidFill>
                  </a:tcPr>
                </a:tc>
                <a:tc>
                  <a:txBody>
                    <a:bodyPr/>
                    <a:lstStyle/>
                    <a:p>
                      <a:pPr algn="ctr" fontAlgn="b"/>
                      <a:r>
                        <a:rPr lang="en-ZA" sz="1200" b="1" i="0" u="none" strike="noStrike" dirty="0">
                          <a:solidFill>
                            <a:schemeClr val="bg1"/>
                          </a:solidFill>
                          <a:effectLst/>
                          <a:latin typeface="Calibri" panose="020F0502020204030204" pitchFamily="34" charset="0"/>
                        </a:rPr>
                        <a:t> TOT EXPENDITURE</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chemeClr val="accent1"/>
                    </a:solidFill>
                  </a:tcPr>
                </a:tc>
                <a:tc>
                  <a:txBody>
                    <a:bodyPr/>
                    <a:lstStyle/>
                    <a:p>
                      <a:pPr algn="ctr" fontAlgn="b"/>
                      <a:r>
                        <a:rPr lang="en-ZA" sz="1200" b="1" i="0" u="none" strike="noStrike" dirty="0">
                          <a:solidFill>
                            <a:schemeClr val="bg1"/>
                          </a:solidFill>
                          <a:effectLst/>
                          <a:latin typeface="Calibri" panose="020F0502020204030204" pitchFamily="34" charset="0"/>
                        </a:rPr>
                        <a:t>  % SPENT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chemeClr val="accent1"/>
                    </a:solidFill>
                  </a:tcPr>
                </a:tc>
                <a:tc>
                  <a:txBody>
                    <a:bodyPr/>
                    <a:lstStyle/>
                    <a:p>
                      <a:pPr algn="ctr" fontAlgn="b"/>
                      <a:r>
                        <a:rPr lang="en-ZA" sz="1200" b="1" i="0" u="none" strike="noStrike" dirty="0">
                          <a:solidFill>
                            <a:schemeClr val="bg1"/>
                          </a:solidFill>
                          <a:effectLst/>
                          <a:latin typeface="Calibri" panose="020F0502020204030204" pitchFamily="34" charset="0"/>
                        </a:rPr>
                        <a:t>  VARIANCE</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chemeClr val="accent1"/>
                    </a:solidFill>
                  </a:tcPr>
                </a:tc>
                <a:extLst>
                  <a:ext uri="{0D108BD9-81ED-4DB2-BD59-A6C34878D82A}">
                    <a16:rowId xmlns:a16="http://schemas.microsoft.com/office/drawing/2014/main" val="1254728331"/>
                  </a:ext>
                </a:extLst>
              </a:tr>
              <a:tr h="261907">
                <a:tc>
                  <a:txBody>
                    <a:bodyPr/>
                    <a:lstStyle/>
                    <a:p>
                      <a:pPr algn="l" fontAlgn="b"/>
                      <a:r>
                        <a:rPr lang="en-ZA" sz="1200" b="1" i="0" u="none" strike="noStrike" dirty="0">
                          <a:solidFill>
                            <a:srgbClr val="000000"/>
                          </a:solidFill>
                          <a:effectLst/>
                          <a:latin typeface="Calibri" panose="020F0502020204030204" pitchFamily="34" charset="0"/>
                        </a:rPr>
                        <a:t>COVID 19 – EQUITABLE SHARE FUNDING</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l" fontAlgn="b"/>
                      <a:r>
                        <a:rPr lang="en-ZA" sz="1200" b="1" i="0" u="none" strike="noStrike" dirty="0">
                          <a:solidFill>
                            <a:srgbClr val="000000"/>
                          </a:solidFill>
                          <a:effectLst/>
                          <a:latin typeface="Calibri" panose="020F0502020204030204" pitchFamily="34" charset="0"/>
                        </a:rPr>
                        <a:t>SALARIES AND WAGES( COMPENSATION OF EMPLOYEES)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ZA" sz="1200" b="0" i="0" u="none" strike="noStrike" dirty="0">
                          <a:solidFill>
                            <a:srgbClr val="000000"/>
                          </a:solidFill>
                          <a:effectLst/>
                          <a:latin typeface="Calibri" panose="020F0502020204030204" pitchFamily="34" charset="0"/>
                        </a:rPr>
                        <a:t>1 570 883 000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ZA" sz="1200" b="0" i="0" u="none" strike="noStrike" dirty="0">
                          <a:solidFill>
                            <a:srgbClr val="000000"/>
                          </a:solidFill>
                          <a:effectLst/>
                          <a:latin typeface="Calibri" panose="020F0502020204030204" pitchFamily="34" charset="0"/>
                        </a:rPr>
                        <a:t>563 538 486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CFFCC"/>
                    </a:solidFill>
                  </a:tcPr>
                </a:tc>
                <a:tc>
                  <a:txBody>
                    <a:bodyPr/>
                    <a:lstStyle/>
                    <a:p>
                      <a:pPr algn="ctr" fontAlgn="b"/>
                      <a:r>
                        <a:rPr lang="en-ZA" sz="1200" b="0" i="0" u="none" strike="noStrike" dirty="0">
                          <a:solidFill>
                            <a:srgbClr val="000000"/>
                          </a:solidFill>
                          <a:effectLst/>
                          <a:latin typeface="Calibri" panose="020F0502020204030204" pitchFamily="34" charset="0"/>
                        </a:rPr>
                        <a:t>35,9%</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r" fontAlgn="b"/>
                      <a:r>
                        <a:rPr lang="en-ZA" sz="1200" b="0" i="0" u="none" strike="noStrike" dirty="0">
                          <a:solidFill>
                            <a:srgbClr val="000000"/>
                          </a:solidFill>
                          <a:effectLst/>
                          <a:latin typeface="Calibri" panose="020F0502020204030204" pitchFamily="34" charset="0"/>
                        </a:rPr>
                        <a:t>1 007 344 514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299241609"/>
                  </a:ext>
                </a:extLst>
              </a:tr>
              <a:tr h="261907">
                <a:tc>
                  <a:txBody>
                    <a:bodyPr/>
                    <a:lstStyle/>
                    <a:p>
                      <a:pPr algn="l" fontAlgn="b"/>
                      <a:r>
                        <a:rPr lang="en-ZA" sz="1200" b="1" i="0" u="none" strike="noStrike" dirty="0">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Calibri" panose="020F0502020204030204" pitchFamily="34" charset="0"/>
                        </a:rPr>
                        <a:t>SOCIAL CONTRIBUTIONS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1 228 794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200" b="0" i="0" u="none" strike="noStrike" dirty="0">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200" b="0" i="0" u="none" strike="noStrike" dirty="0">
                          <a:solidFill>
                            <a:srgbClr val="000000"/>
                          </a:solidFill>
                          <a:effectLst/>
                          <a:latin typeface="Calibri" panose="020F0502020204030204" pitchFamily="34" charset="0"/>
                        </a:rPr>
                        <a:t>-1 228 794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19411451"/>
                  </a:ext>
                </a:extLst>
              </a:tr>
              <a:tr h="261907">
                <a:tc>
                  <a:txBody>
                    <a:bodyPr/>
                    <a:lstStyle/>
                    <a:p>
                      <a:pPr algn="l" fontAlgn="b"/>
                      <a:endParaRPr lang="en-ZA" sz="1200" b="1" i="0" u="none" strike="noStrike" dirty="0">
                        <a:solidFill>
                          <a:srgbClr val="000000"/>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Calibri" panose="020F0502020204030204" pitchFamily="34" charset="0"/>
                        </a:rPr>
                        <a:t> COMPENSATION OF EMPLOYEES Total</a:t>
                      </a:r>
                    </a:p>
                    <a:p>
                      <a:pPr algn="l" fontAlgn="b"/>
                      <a:endParaRPr lang="en-ZA" sz="1200" b="1" i="0" u="none" strike="noStrike" dirty="0">
                        <a:solidFill>
                          <a:srgbClr val="000000"/>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Calibri" panose="020F0502020204030204" pitchFamily="34" charset="0"/>
                        </a:rPr>
                        <a:t>1 570 883 000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Calibri" panose="020F0502020204030204" pitchFamily="34" charset="0"/>
                        </a:rPr>
                        <a:t>564 767 281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200" b="1" i="0" u="none" strike="noStrike">
                          <a:solidFill>
                            <a:srgbClr val="000000"/>
                          </a:solidFill>
                          <a:effectLst/>
                          <a:latin typeface="Calibri" panose="020F0502020204030204" pitchFamily="34" charset="0"/>
                        </a:rPr>
                        <a:t>36,0%</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200" b="1" i="0" u="none" strike="noStrike">
                          <a:solidFill>
                            <a:srgbClr val="000000"/>
                          </a:solidFill>
                          <a:effectLst/>
                          <a:latin typeface="Calibri" panose="020F0502020204030204" pitchFamily="34" charset="0"/>
                        </a:rPr>
                        <a:t>1 006 115 719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91652105"/>
                  </a:ext>
                </a:extLst>
              </a:tr>
              <a:tr h="261907">
                <a:tc>
                  <a:txBody>
                    <a:bodyPr/>
                    <a:lstStyle/>
                    <a:p>
                      <a:pPr algn="l" fontAlgn="b"/>
                      <a:r>
                        <a:rPr lang="en-ZA" sz="1200" b="1" i="0" u="none" strike="noStrike">
                          <a:solidFill>
                            <a:srgbClr val="000000"/>
                          </a:solidFill>
                          <a:effectLst/>
                          <a:latin typeface="Calibri" panose="020F0502020204030204" pitchFamily="34" charset="0"/>
                        </a:rPr>
                        <a:t>GOODS AND SERVICES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l" fontAlgn="b"/>
                      <a:r>
                        <a:rPr lang="en-ZA" sz="1200" b="1" i="0" u="none" strike="noStrike">
                          <a:solidFill>
                            <a:srgbClr val="000000"/>
                          </a:solidFill>
                          <a:effectLst/>
                          <a:latin typeface="Calibri" panose="020F0502020204030204" pitchFamily="34" charset="0"/>
                        </a:rPr>
                        <a:t>MINOR ASSETS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ZA" sz="1200" b="0" i="0" u="none" strike="noStrike">
                          <a:solidFill>
                            <a:srgbClr val="000000"/>
                          </a:solidFill>
                          <a:effectLst/>
                          <a:latin typeface="Calibri" panose="020F0502020204030204" pitchFamily="34" charset="0"/>
                        </a:rPr>
                        <a:t>1 304 096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-1 304 096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601208667"/>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LABORATORY SERVICES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19 500 000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23 891 333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122,5%</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-4 391 333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650601985"/>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AGENCY&amp;SUPRT/OUTSOURCED SERVICES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217 000 000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8 398 564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3,9%</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208 601 436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82157696"/>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INV:FOOD &amp; FOOD SUPPLIES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36 250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-36 250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790573234"/>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INV:MATERIALS &amp; SUPPLIES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Calibri" panose="020F0502020204030204" pitchFamily="34" charset="0"/>
                        </a:rPr>
                        <a:t>129 650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dirty="0">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dirty="0">
                          <a:solidFill>
                            <a:srgbClr val="000000"/>
                          </a:solidFill>
                          <a:effectLst/>
                          <a:latin typeface="Calibri" panose="020F0502020204030204" pitchFamily="34" charset="0"/>
                        </a:rPr>
                        <a:t>-129 650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204501019"/>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INV:MEDICAL SUPPLIES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7 856 194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-7 856 194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4162028015"/>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INV: MEDICINE</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200 000 000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0,0%</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200 000 000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096344790"/>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INV:OTHER SUPPLIES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148 800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-148 800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80093824"/>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CONS SUPPLIES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230 917 370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-230 917 370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6190203"/>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1200" b="1" i="0" u="none" strike="noStrike">
                          <a:solidFill>
                            <a:srgbClr val="000000"/>
                          </a:solidFill>
                          <a:effectLst/>
                          <a:latin typeface="Calibri" panose="020F0502020204030204" pitchFamily="34" charset="0"/>
                        </a:rPr>
                        <a:t>CONS:STA,PRINT&amp;OFF SUP</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-227 197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227 197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557081286"/>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PROPERTY PAYMENTS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42 376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dirty="0">
                          <a:solidFill>
                            <a:srgbClr val="000000"/>
                          </a:solidFill>
                          <a:effectLst/>
                          <a:latin typeface="Calibri" panose="020F0502020204030204" pitchFamily="34" charset="0"/>
                        </a:rPr>
                        <a:t>-42 376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353268793"/>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200" b="1" i="0" u="none" strike="noStrike">
                          <a:solidFill>
                            <a:srgbClr val="000000"/>
                          </a:solidFill>
                          <a:effectLst/>
                          <a:latin typeface="Calibri" panose="020F0502020204030204" pitchFamily="34" charset="0"/>
                        </a:rPr>
                        <a:t>RENTAL &amp; HIRING</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Calibri" panose="020F0502020204030204" pitchFamily="34" charset="0"/>
                        </a:rPr>
                        <a:t>11 904 142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-11 904 142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823102078"/>
                  </a:ext>
                </a:extLst>
              </a:tr>
              <a:tr h="261907">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Calibri" panose="020F0502020204030204" pitchFamily="34" charset="0"/>
                        </a:rPr>
                        <a:t>INV:CLOTH MAT&amp;ACCESSORIES</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34 645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200" b="0" i="0" u="none" strike="noStrike">
                          <a:solidFill>
                            <a:srgbClr val="000000"/>
                          </a:solidFill>
                          <a:effectLst/>
                          <a:latin typeface="Calibri" panose="020F0502020204030204" pitchFamily="34" charset="0"/>
                        </a:rPr>
                        <a:t>*</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200" b="0" i="0" u="none" strike="noStrike">
                          <a:solidFill>
                            <a:srgbClr val="000000"/>
                          </a:solidFill>
                          <a:effectLst/>
                          <a:latin typeface="Calibri" panose="020F0502020204030204" pitchFamily="34" charset="0"/>
                        </a:rPr>
                        <a:t>-34 645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08519315"/>
                  </a:ext>
                </a:extLst>
              </a:tr>
              <a:tr h="261907">
                <a:tc>
                  <a:txBody>
                    <a:bodyPr/>
                    <a:lstStyle/>
                    <a:p>
                      <a:pPr algn="l" fontAlgn="b"/>
                      <a:r>
                        <a:rPr lang="en-ZA" sz="1200" b="1" i="0" u="none" strike="noStrike" dirty="0">
                          <a:solidFill>
                            <a:srgbClr val="000000"/>
                          </a:solidFill>
                          <a:effectLst/>
                          <a:latin typeface="Calibri" panose="020F0502020204030204" pitchFamily="34" charset="0"/>
                        </a:rPr>
                        <a:t>GOODS AND SERVICES Total</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Calibri" panose="020F0502020204030204" pitchFamily="34" charset="0"/>
                        </a:rPr>
                        <a:t>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Calibri" panose="020F0502020204030204" pitchFamily="34" charset="0"/>
                        </a:rPr>
                        <a:t>436 500 000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200" b="1" i="0" u="none" strike="noStrike">
                          <a:solidFill>
                            <a:srgbClr val="000000"/>
                          </a:solidFill>
                          <a:effectLst/>
                          <a:latin typeface="Calibri" panose="020F0502020204030204" pitchFamily="34" charset="0"/>
                        </a:rPr>
                        <a:t>284 436 223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200" b="1" i="0" u="none" strike="noStrike">
                          <a:solidFill>
                            <a:srgbClr val="000000"/>
                          </a:solidFill>
                          <a:effectLst/>
                          <a:latin typeface="Calibri" panose="020F0502020204030204" pitchFamily="34" charset="0"/>
                        </a:rPr>
                        <a:t>65,2%</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200" b="1" i="0" u="none" strike="noStrike" dirty="0">
                          <a:solidFill>
                            <a:srgbClr val="000000"/>
                          </a:solidFill>
                          <a:effectLst/>
                          <a:latin typeface="Calibri" panose="020F0502020204030204" pitchFamily="34" charset="0"/>
                        </a:rPr>
                        <a:t>152 063 777 </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03367951"/>
                  </a:ext>
                </a:extLst>
              </a:tr>
            </a:tbl>
          </a:graphicData>
        </a:graphic>
      </p:graphicFrame>
    </p:spTree>
    <p:extLst>
      <p:ext uri="{BB962C8B-B14F-4D97-AF65-F5344CB8AC3E}">
        <p14:creationId xmlns:p14="http://schemas.microsoft.com/office/powerpoint/2010/main" val="3764144906"/>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D7AE1C6-B6D4-44B8-BF6E-1BA5DEB256B9}"/>
              </a:ext>
            </a:extLst>
          </p:cNvPr>
          <p:cNvSpPr>
            <a:spLocks noGrp="1"/>
          </p:cNvSpPr>
          <p:nvPr>
            <p:ph type="title"/>
          </p:nvPr>
        </p:nvSpPr>
        <p:spPr>
          <a:xfrm>
            <a:off x="2530475" y="1533525"/>
            <a:ext cx="8013700" cy="268288"/>
          </a:xfrm>
        </p:spPr>
        <p:txBody>
          <a:bodyPr>
            <a:noAutofit/>
          </a:bodyPr>
          <a:lstStyle/>
          <a:p>
            <a:pPr>
              <a:defRPr/>
            </a:pPr>
            <a:r>
              <a:rPr lang="en-US" sz="1350" dirty="0">
                <a:cs typeface="Arial" panose="020B0604020202020204" pitchFamily="34" charset="0"/>
              </a:rPr>
              <a:t>2018/19 – ECONOMIC CLASS ACTUAL AS AT 31 MARCH </a:t>
            </a:r>
          </a:p>
        </p:txBody>
      </p:sp>
      <p:sp>
        <p:nvSpPr>
          <p:cNvPr id="14339" name="Content Placeholder 2">
            <a:extLst>
              <a:ext uri="{FF2B5EF4-FFF2-40B4-BE49-F238E27FC236}">
                <a16:creationId xmlns:a16="http://schemas.microsoft.com/office/drawing/2014/main" id="{E45CD5CD-EE65-416A-BDED-799422D4A950}"/>
              </a:ext>
            </a:extLst>
          </p:cNvPr>
          <p:cNvSpPr>
            <a:spLocks noGrp="1"/>
          </p:cNvSpPr>
          <p:nvPr>
            <p:ph idx="1"/>
          </p:nvPr>
        </p:nvSpPr>
        <p:spPr>
          <a:xfrm>
            <a:off x="2530475" y="1873250"/>
            <a:ext cx="7875588" cy="3989388"/>
          </a:xfrm>
        </p:spPr>
        <p:txBody>
          <a:bodyPr>
            <a:normAutofit/>
          </a:bodyPr>
          <a:lstStyle/>
          <a:p>
            <a:pPr marL="0" indent="0">
              <a:buNone/>
              <a:defRPr/>
            </a:pPr>
            <a:endParaRPr lang="en-US" dirty="0">
              <a:solidFill>
                <a:srgbClr val="272880"/>
              </a:solidFill>
            </a:endParaRPr>
          </a:p>
          <a:p>
            <a:pPr>
              <a:buFont typeface="Wingdings" pitchFamily="2" charset="2"/>
              <a:buNone/>
              <a:defRPr/>
            </a:pPr>
            <a:endParaRPr lang="en-US" sz="4200" dirty="0">
              <a:solidFill>
                <a:srgbClr val="272880"/>
              </a:solidFill>
            </a:endParaRPr>
          </a:p>
          <a:p>
            <a:pPr marL="0" indent="0">
              <a:buNone/>
              <a:defRPr/>
            </a:pPr>
            <a:endParaRPr lang="en-US" sz="4800" dirty="0"/>
          </a:p>
          <a:p>
            <a:pPr>
              <a:buFont typeface="Wingdings" pitchFamily="2" charset="2"/>
              <a:buNone/>
              <a:defRPr/>
            </a:pPr>
            <a:r>
              <a:rPr lang="en-US" sz="4800" dirty="0"/>
              <a:t> </a:t>
            </a:r>
          </a:p>
        </p:txBody>
      </p:sp>
      <p:sp>
        <p:nvSpPr>
          <p:cNvPr id="4" name="Slide Number Placeholder 3">
            <a:extLst>
              <a:ext uri="{FF2B5EF4-FFF2-40B4-BE49-F238E27FC236}">
                <a16:creationId xmlns:a16="http://schemas.microsoft.com/office/drawing/2014/main" id="{66B5C72C-6DF6-429A-8CE7-BABEC36A1E2E}"/>
              </a:ext>
            </a:extLst>
          </p:cNvPr>
          <p:cNvSpPr>
            <a:spLocks noGrp="1"/>
          </p:cNvSpPr>
          <p:nvPr>
            <p:ph type="sldNum" sz="quarter" idx="4294967295"/>
          </p:nvPr>
        </p:nvSpPr>
        <p:spPr>
          <a:xfrm>
            <a:off x="9042401" y="6456364"/>
            <a:ext cx="1501775" cy="274637"/>
          </a:xfrm>
        </p:spPr>
        <p:txBody>
          <a:bodyPr/>
          <a:lstStyle/>
          <a:p>
            <a:pPr algn="r" defTabSz="342900">
              <a:defRPr/>
            </a:pPr>
            <a:fld id="{86F3F200-F16F-49AF-B620-9DB803D6281C}" type="slidenum">
              <a:rPr lang="en-US" sz="1350">
                <a:solidFill>
                  <a:prstClr val="black"/>
                </a:solidFill>
                <a:latin typeface="Calibri"/>
                <a:ea typeface="ＭＳ Ｐゴシック"/>
              </a:rPr>
              <a:pPr algn="r" defTabSz="342900">
                <a:defRPr/>
              </a:pPr>
              <a:t>13</a:t>
            </a:fld>
            <a:endParaRPr lang="en-US" sz="1350" dirty="0">
              <a:solidFill>
                <a:prstClr val="black"/>
              </a:solidFill>
              <a:latin typeface="Calibri"/>
              <a:ea typeface="ＭＳ Ｐゴシック"/>
            </a:endParaRPr>
          </a:p>
        </p:txBody>
      </p:sp>
      <p:sp>
        <p:nvSpPr>
          <p:cNvPr id="2" name="Rectangle 1">
            <a:extLst>
              <a:ext uri="{FF2B5EF4-FFF2-40B4-BE49-F238E27FC236}">
                <a16:creationId xmlns:a16="http://schemas.microsoft.com/office/drawing/2014/main" id="{22D3AB17-AB0B-44C9-97A1-51D9F34837C7}"/>
              </a:ext>
            </a:extLst>
          </p:cNvPr>
          <p:cNvSpPr/>
          <p:nvPr/>
        </p:nvSpPr>
        <p:spPr>
          <a:xfrm>
            <a:off x="2018371" y="1123534"/>
            <a:ext cx="8742555" cy="369332"/>
          </a:xfrm>
          <a:prstGeom prst="rect">
            <a:avLst/>
          </a:prstGeom>
        </p:spPr>
        <p:txBody>
          <a:bodyPr wrap="square">
            <a:spAutoFit/>
          </a:bodyPr>
          <a:lstStyle/>
          <a:p>
            <a:pPr algn="ctr" defTabSz="457200">
              <a:defRPr/>
            </a:pPr>
            <a:r>
              <a:rPr lang="en-ZA" b="1" cap="all" dirty="0">
                <a:solidFill>
                  <a:schemeClr val="bg1"/>
                </a:solidFill>
              </a:rPr>
              <a:t>FUNDING SOURCE COVID-19 BUDGET AND EXPENDITURE – JULY: 2021/2022</a:t>
            </a:r>
            <a:endParaRPr lang="en-ZA" b="1" cap="all" dirty="0">
              <a:solidFill>
                <a:schemeClr val="bg1"/>
              </a:solidFill>
              <a:latin typeface="Candara" panose="020E0502030303020204" pitchFamily="34" charset="0"/>
            </a:endParaRPr>
          </a:p>
        </p:txBody>
      </p:sp>
      <p:graphicFrame>
        <p:nvGraphicFramePr>
          <p:cNvPr id="3" name="Table 2">
            <a:extLst>
              <a:ext uri="{FF2B5EF4-FFF2-40B4-BE49-F238E27FC236}">
                <a16:creationId xmlns:a16="http://schemas.microsoft.com/office/drawing/2014/main" id="{62203B43-A90F-487F-AC66-9E0D6311D3D0}"/>
              </a:ext>
            </a:extLst>
          </p:cNvPr>
          <p:cNvGraphicFramePr>
            <a:graphicFrameLocks noGrp="1"/>
          </p:cNvGraphicFramePr>
          <p:nvPr>
            <p:extLst>
              <p:ext uri="{D42A27DB-BD31-4B8C-83A1-F6EECF244321}">
                <p14:modId xmlns:p14="http://schemas.microsoft.com/office/powerpoint/2010/main" val="4220899848"/>
              </p:ext>
            </p:extLst>
          </p:nvPr>
        </p:nvGraphicFramePr>
        <p:xfrm>
          <a:off x="1383957" y="1580679"/>
          <a:ext cx="10577383" cy="5277319"/>
        </p:xfrm>
        <a:graphic>
          <a:graphicData uri="http://schemas.openxmlformats.org/drawingml/2006/table">
            <a:tbl>
              <a:tblPr/>
              <a:tblGrid>
                <a:gridCol w="1885992">
                  <a:extLst>
                    <a:ext uri="{9D8B030D-6E8A-4147-A177-3AD203B41FA5}">
                      <a16:colId xmlns:a16="http://schemas.microsoft.com/office/drawing/2014/main" val="119239195"/>
                    </a:ext>
                  </a:extLst>
                </a:gridCol>
                <a:gridCol w="2439922">
                  <a:extLst>
                    <a:ext uri="{9D8B030D-6E8A-4147-A177-3AD203B41FA5}">
                      <a16:colId xmlns:a16="http://schemas.microsoft.com/office/drawing/2014/main" val="961568101"/>
                    </a:ext>
                  </a:extLst>
                </a:gridCol>
                <a:gridCol w="2664127">
                  <a:extLst>
                    <a:ext uri="{9D8B030D-6E8A-4147-A177-3AD203B41FA5}">
                      <a16:colId xmlns:a16="http://schemas.microsoft.com/office/drawing/2014/main" val="3767058880"/>
                    </a:ext>
                  </a:extLst>
                </a:gridCol>
                <a:gridCol w="936402">
                  <a:extLst>
                    <a:ext uri="{9D8B030D-6E8A-4147-A177-3AD203B41FA5}">
                      <a16:colId xmlns:a16="http://schemas.microsoft.com/office/drawing/2014/main" val="4098174648"/>
                    </a:ext>
                  </a:extLst>
                </a:gridCol>
                <a:gridCol w="822141">
                  <a:extLst>
                    <a:ext uri="{9D8B030D-6E8A-4147-A177-3AD203B41FA5}">
                      <a16:colId xmlns:a16="http://schemas.microsoft.com/office/drawing/2014/main" val="2368221137"/>
                    </a:ext>
                  </a:extLst>
                </a:gridCol>
                <a:gridCol w="892397">
                  <a:extLst>
                    <a:ext uri="{9D8B030D-6E8A-4147-A177-3AD203B41FA5}">
                      <a16:colId xmlns:a16="http://schemas.microsoft.com/office/drawing/2014/main" val="726354502"/>
                    </a:ext>
                  </a:extLst>
                </a:gridCol>
                <a:gridCol w="936402">
                  <a:extLst>
                    <a:ext uri="{9D8B030D-6E8A-4147-A177-3AD203B41FA5}">
                      <a16:colId xmlns:a16="http://schemas.microsoft.com/office/drawing/2014/main" val="2345859480"/>
                    </a:ext>
                  </a:extLst>
                </a:gridCol>
              </a:tblGrid>
              <a:tr h="541555">
                <a:tc>
                  <a:txBody>
                    <a:bodyPr/>
                    <a:lstStyle/>
                    <a:p>
                      <a:pPr algn="l" fontAlgn="b"/>
                      <a:r>
                        <a:rPr lang="en-ZA" sz="1200" b="1" i="0" u="none" strike="noStrike" dirty="0">
                          <a:solidFill>
                            <a:schemeClr val="bg1"/>
                          </a:solidFill>
                          <a:effectLst/>
                          <a:latin typeface="Calibri" panose="020F0502020204030204" pitchFamily="34" charset="0"/>
                        </a:rPr>
                        <a:t> STANDARD ITEM</a:t>
                      </a: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1"/>
                    </a:solidFill>
                  </a:tcPr>
                </a:tc>
                <a:tc>
                  <a:txBody>
                    <a:bodyPr/>
                    <a:lstStyle/>
                    <a:p>
                      <a:pPr algn="l" fontAlgn="b"/>
                      <a:endParaRPr lang="en-ZA" sz="1200" b="1" i="0" u="none" strike="noStrike" dirty="0">
                        <a:solidFill>
                          <a:schemeClr val="bg1"/>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1"/>
                    </a:solidFill>
                  </a:tcPr>
                </a:tc>
                <a:tc>
                  <a:txBody>
                    <a:bodyPr/>
                    <a:lstStyle/>
                    <a:p>
                      <a:pPr algn="l" fontAlgn="b"/>
                      <a:endParaRPr lang="en-ZA" sz="1200" b="1" i="0" u="none" strike="noStrike" dirty="0">
                        <a:solidFill>
                          <a:schemeClr val="bg1"/>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1"/>
                    </a:solidFill>
                  </a:tcPr>
                </a:tc>
                <a:tc>
                  <a:txBody>
                    <a:bodyPr/>
                    <a:lstStyle/>
                    <a:p>
                      <a:pPr algn="l" fontAlgn="b"/>
                      <a:endParaRPr lang="en-ZA" sz="1200" b="1" i="0" u="none" strike="noStrike" dirty="0">
                        <a:solidFill>
                          <a:schemeClr val="bg1"/>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1"/>
                    </a:solidFill>
                  </a:tcPr>
                </a:tc>
                <a:tc>
                  <a:txBody>
                    <a:bodyPr/>
                    <a:lstStyle/>
                    <a:p>
                      <a:pPr algn="l" fontAlgn="b"/>
                      <a:endParaRPr lang="en-ZA" sz="1200" b="1" i="0" u="none" strike="noStrike" dirty="0">
                        <a:solidFill>
                          <a:schemeClr val="bg1"/>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1"/>
                    </a:solidFill>
                  </a:tcPr>
                </a:tc>
                <a:tc>
                  <a:txBody>
                    <a:bodyPr/>
                    <a:lstStyle/>
                    <a:p>
                      <a:pPr algn="l" fontAlgn="b"/>
                      <a:endParaRPr lang="en-ZA" sz="1200" b="1" i="0" u="none" strike="noStrike" dirty="0">
                        <a:solidFill>
                          <a:schemeClr val="bg1"/>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1"/>
                    </a:solidFill>
                  </a:tcPr>
                </a:tc>
                <a:tc>
                  <a:txBody>
                    <a:bodyPr/>
                    <a:lstStyle/>
                    <a:p>
                      <a:pPr algn="l" fontAlgn="b"/>
                      <a:endParaRPr lang="en-ZA" sz="1200" b="1" i="0" u="none" strike="noStrike" dirty="0">
                        <a:solidFill>
                          <a:schemeClr val="bg1"/>
                        </a:solidFill>
                        <a:effectLst/>
                        <a:latin typeface="Calibri" panose="020F0502020204030204" pitchFamily="34" charset="0"/>
                      </a:endParaRPr>
                    </a:p>
                  </a:txBody>
                  <a:tcPr marL="1295" marR="1295" marT="12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accent1"/>
                    </a:solidFill>
                  </a:tcPr>
                </a:tc>
                <a:extLst>
                  <a:ext uri="{0D108BD9-81ED-4DB2-BD59-A6C34878D82A}">
                    <a16:rowId xmlns:a16="http://schemas.microsoft.com/office/drawing/2014/main" val="2409924783"/>
                  </a:ext>
                </a:extLst>
              </a:tr>
              <a:tr h="526196">
                <a:tc>
                  <a:txBody>
                    <a:bodyPr/>
                    <a:lstStyle/>
                    <a:p>
                      <a:pPr algn="l" fontAlgn="b"/>
                      <a:r>
                        <a:rPr lang="en-ZA" sz="1400" b="1" i="0" u="none" strike="noStrike" dirty="0">
                          <a:solidFill>
                            <a:srgbClr val="000000"/>
                          </a:solidFill>
                          <a:effectLst/>
                          <a:latin typeface="Calibri" panose="020F0502020204030204" pitchFamily="34" charset="0"/>
                        </a:rPr>
                        <a:t>COVID-19 COMPONENT</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00"/>
                    </a:solidFill>
                  </a:tcPr>
                </a:tc>
                <a:tc>
                  <a:txBody>
                    <a:bodyPr/>
                    <a:lstStyle/>
                    <a:p>
                      <a:pPr algn="l" fontAlgn="b"/>
                      <a:r>
                        <a:rPr lang="en-ZA" sz="1100" b="1" i="0" u="none" strike="noStrike" dirty="0">
                          <a:solidFill>
                            <a:srgbClr val="000000"/>
                          </a:solidFill>
                          <a:effectLst/>
                          <a:latin typeface="Calibri" panose="020F0502020204030204" pitchFamily="34" charset="0"/>
                        </a:rPr>
                        <a:t>COMPENSATION OF EMPLOYEES</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100" b="1" i="0" u="none" strike="noStrike" dirty="0">
                          <a:solidFill>
                            <a:srgbClr val="000000"/>
                          </a:solidFill>
                          <a:effectLst/>
                          <a:latin typeface="Calibri" panose="020F0502020204030204" pitchFamily="34" charset="0"/>
                        </a:rPr>
                        <a:t>SALARIES AND WAGES</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44 621 000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100" b="0" i="0" u="none" strike="noStrike" dirty="0">
                          <a:solidFill>
                            <a:srgbClr val="000000"/>
                          </a:solidFill>
                          <a:effectLst/>
                          <a:latin typeface="Calibri" panose="020F0502020204030204" pitchFamily="34" charset="0"/>
                        </a:rPr>
                        <a:t>0,0%</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100" b="0" i="0" u="none" strike="noStrike" dirty="0">
                          <a:solidFill>
                            <a:srgbClr val="000000"/>
                          </a:solidFill>
                          <a:effectLst/>
                          <a:latin typeface="Calibri" panose="020F0502020204030204" pitchFamily="34" charset="0"/>
                        </a:rPr>
                        <a:t>44 621 000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4168276099"/>
                  </a:ext>
                </a:extLst>
              </a:tr>
              <a:tr h="526196">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SOCIAL CONTRIBUTIONS</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100" b="0" i="0" u="none" strike="noStrike" dirty="0">
                          <a:solidFill>
                            <a:srgbClr val="000000"/>
                          </a:solidFill>
                          <a:effectLst/>
                          <a:latin typeface="Calibri" panose="020F0502020204030204" pitchFamily="34" charset="0"/>
                        </a:rPr>
                        <a:t>*</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100" b="0" i="0" u="none" strike="noStrike">
                          <a:solidFill>
                            <a:srgbClr val="000000"/>
                          </a:solidFill>
                          <a:effectLst/>
                          <a:latin typeface="Calibri" panose="020F0502020204030204" pitchFamily="34" charset="0"/>
                        </a:rPr>
                        <a:t>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88470333"/>
                  </a:ext>
                </a:extLst>
              </a:tr>
              <a:tr h="526196">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Calibri" panose="020F0502020204030204" pitchFamily="34" charset="0"/>
                        </a:rPr>
                        <a:t>COMPENSATION OF EMPLOYEES Total</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44 621 000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100" b="1" i="0" u="none" strike="noStrike">
                          <a:solidFill>
                            <a:srgbClr val="000000"/>
                          </a:solidFill>
                          <a:effectLst/>
                          <a:latin typeface="Calibri" panose="020F0502020204030204" pitchFamily="34" charset="0"/>
                        </a:rPr>
                        <a:t>0,0%</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100" b="1" i="0" u="none" strike="noStrike">
                          <a:solidFill>
                            <a:srgbClr val="000000"/>
                          </a:solidFill>
                          <a:effectLst/>
                          <a:latin typeface="Calibri" panose="020F0502020204030204" pitchFamily="34" charset="0"/>
                        </a:rPr>
                        <a:t>44 621 000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804455"/>
                  </a:ext>
                </a:extLst>
              </a:tr>
              <a:tr h="526196">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Calibri" panose="020F0502020204030204" pitchFamily="34" charset="0"/>
                        </a:rPr>
                        <a:t>GOODS AND SERVICES</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l" fontAlgn="b"/>
                      <a:r>
                        <a:rPr lang="en-ZA" sz="1100" b="1" i="0" u="none" strike="noStrike">
                          <a:solidFill>
                            <a:srgbClr val="000000"/>
                          </a:solidFill>
                          <a:effectLst/>
                          <a:latin typeface="Calibri" panose="020F0502020204030204" pitchFamily="34" charset="0"/>
                        </a:rPr>
                        <a:t>LABORATORY SERVICES</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ZA" sz="1100" b="0" i="0" u="none" strike="noStrike">
                          <a:solidFill>
                            <a:srgbClr val="000000"/>
                          </a:solidFill>
                          <a:effectLst/>
                          <a:latin typeface="Calibri" panose="020F0502020204030204" pitchFamily="34" charset="0"/>
                        </a:rPr>
                        <a:t>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ZA" sz="1100" b="0" i="0" u="none" strike="noStrike">
                          <a:solidFill>
                            <a:srgbClr val="000000"/>
                          </a:solidFill>
                          <a:effectLst/>
                          <a:latin typeface="Calibri" panose="020F0502020204030204" pitchFamily="34" charset="0"/>
                        </a:rPr>
                        <a:t>8 442 975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CFFCC"/>
                    </a:solidFill>
                  </a:tcPr>
                </a:tc>
                <a:tc>
                  <a:txBody>
                    <a:bodyPr/>
                    <a:lstStyle/>
                    <a:p>
                      <a:pPr algn="ctr" fontAlgn="b"/>
                      <a:r>
                        <a:rPr lang="en-ZA" sz="1100" b="0" i="0" u="none" strike="noStrike">
                          <a:solidFill>
                            <a:srgbClr val="000000"/>
                          </a:solidFill>
                          <a:effectLst/>
                          <a:latin typeface="Calibri" panose="020F0502020204030204" pitchFamily="34" charset="0"/>
                        </a:rPr>
                        <a:t>*</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r" fontAlgn="b"/>
                      <a:r>
                        <a:rPr lang="en-ZA" sz="1100" b="0" i="0" u="none" strike="noStrike">
                          <a:solidFill>
                            <a:srgbClr val="000000"/>
                          </a:solidFill>
                          <a:effectLst/>
                          <a:latin typeface="Calibri" panose="020F0502020204030204" pitchFamily="34" charset="0"/>
                        </a:rPr>
                        <a:t>-8 442 975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332076779"/>
                  </a:ext>
                </a:extLst>
              </a:tr>
              <a:tr h="526196">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Calibri" panose="020F0502020204030204" pitchFamily="34" charset="0"/>
                        </a:rPr>
                        <a:t>CONS SUPPLIES</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306 181 000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103 517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CFFCC"/>
                    </a:solidFill>
                  </a:tcPr>
                </a:tc>
                <a:tc>
                  <a:txBody>
                    <a:bodyPr/>
                    <a:lstStyle/>
                    <a:p>
                      <a:pPr algn="ctr" fontAlgn="b"/>
                      <a:r>
                        <a:rPr lang="en-ZA" sz="1100" b="0" i="0" u="none" strike="noStrike">
                          <a:solidFill>
                            <a:srgbClr val="000000"/>
                          </a:solidFill>
                          <a:effectLst/>
                          <a:latin typeface="Calibri" panose="020F0502020204030204" pitchFamily="34" charset="0"/>
                        </a:rPr>
                        <a:t>0,0%</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r" fontAlgn="b"/>
                      <a:r>
                        <a:rPr lang="en-ZA" sz="1100" b="0" i="0" u="none" strike="noStrike">
                          <a:solidFill>
                            <a:srgbClr val="000000"/>
                          </a:solidFill>
                          <a:effectLst/>
                          <a:latin typeface="Calibri" panose="020F0502020204030204" pitchFamily="34" charset="0"/>
                        </a:rPr>
                        <a:t>306 077 483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519360278"/>
                  </a:ext>
                </a:extLst>
              </a:tr>
              <a:tr h="526196">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ZA" sz="1100" b="1" i="0" u="none" strike="noStrike" dirty="0">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TRAVEL AND SUBSISTENCE</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2 200 000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100" b="0" i="0" u="none" strike="noStrike">
                          <a:solidFill>
                            <a:srgbClr val="000000"/>
                          </a:solidFill>
                          <a:effectLst/>
                          <a:latin typeface="Calibri" panose="020F0502020204030204" pitchFamily="34" charset="0"/>
                        </a:rPr>
                        <a:t>0,0%</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100" b="0" i="0" u="none" strike="noStrike">
                          <a:solidFill>
                            <a:srgbClr val="000000"/>
                          </a:solidFill>
                          <a:effectLst/>
                          <a:latin typeface="Calibri" panose="020F0502020204030204" pitchFamily="34" charset="0"/>
                        </a:rPr>
                        <a:t>2 200 000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27322227"/>
                  </a:ext>
                </a:extLst>
              </a:tr>
              <a:tr h="526196">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GOODS AND SERVICES Total</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308 381 000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8 546 492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100" b="1" i="0" u="none" strike="noStrike">
                          <a:solidFill>
                            <a:srgbClr val="000000"/>
                          </a:solidFill>
                          <a:effectLst/>
                          <a:latin typeface="Calibri" panose="020F0502020204030204" pitchFamily="34" charset="0"/>
                        </a:rPr>
                        <a:t>2,8%</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100" b="1" i="0" u="none" strike="noStrike">
                          <a:solidFill>
                            <a:srgbClr val="000000"/>
                          </a:solidFill>
                          <a:effectLst/>
                          <a:latin typeface="Calibri" panose="020F0502020204030204" pitchFamily="34" charset="0"/>
                        </a:rPr>
                        <a:t>299 834 508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54603150"/>
                  </a:ext>
                </a:extLst>
              </a:tr>
              <a:tr h="526196">
                <a:tc>
                  <a:txBody>
                    <a:bodyPr/>
                    <a:lstStyle/>
                    <a:p>
                      <a:pPr algn="l" fontAlgn="b"/>
                      <a:r>
                        <a:rPr lang="en-ZA" sz="1100" b="1" i="0" u="none" strike="noStrike">
                          <a:solidFill>
                            <a:srgbClr val="000000"/>
                          </a:solidFill>
                          <a:effectLst/>
                          <a:latin typeface="Calibri" panose="020F0502020204030204" pitchFamily="34" charset="0"/>
                        </a:rPr>
                        <a:t>COVID-19 COMPONENT Total</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353 002 000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8 546 492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100" b="1" i="0" u="none" strike="noStrike">
                          <a:solidFill>
                            <a:srgbClr val="000000"/>
                          </a:solidFill>
                          <a:effectLst/>
                          <a:latin typeface="Calibri" panose="020F0502020204030204" pitchFamily="34" charset="0"/>
                        </a:rPr>
                        <a:t>2,4%</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100" b="1" i="0" u="none" strike="noStrike">
                          <a:solidFill>
                            <a:srgbClr val="000000"/>
                          </a:solidFill>
                          <a:effectLst/>
                          <a:latin typeface="Calibri" panose="020F0502020204030204" pitchFamily="34" charset="0"/>
                        </a:rPr>
                        <a:t>344 455 508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38034803"/>
                  </a:ext>
                </a:extLst>
              </a:tr>
              <a:tr h="526196">
                <a:tc>
                  <a:txBody>
                    <a:bodyPr/>
                    <a:lstStyle/>
                    <a:p>
                      <a:pPr algn="l" fontAlgn="b"/>
                      <a:r>
                        <a:rPr lang="en-ZA" sz="1100" b="1" i="0" u="none" strike="noStrike">
                          <a:solidFill>
                            <a:srgbClr val="000000"/>
                          </a:solidFill>
                          <a:effectLst/>
                          <a:latin typeface="Calibri" panose="020F0502020204030204" pitchFamily="34" charset="0"/>
                        </a:rPr>
                        <a:t>Grand Total</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panose="020F0502020204030204" pitchFamily="34" charset="0"/>
                        </a:rPr>
                        <a:t>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2 873 499 000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1 094 854 548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ctr" fontAlgn="b"/>
                      <a:r>
                        <a:rPr lang="en-ZA" sz="1100" b="1" i="0" u="none" strike="noStrike">
                          <a:solidFill>
                            <a:srgbClr val="000000"/>
                          </a:solidFill>
                          <a:effectLst/>
                          <a:latin typeface="Calibri" panose="020F0502020204030204" pitchFamily="34" charset="0"/>
                        </a:rPr>
                        <a:t>38,1%</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r" fontAlgn="b"/>
                      <a:r>
                        <a:rPr lang="en-ZA" sz="1100" b="1" i="0" u="none" strike="noStrike" dirty="0">
                          <a:solidFill>
                            <a:srgbClr val="000000"/>
                          </a:solidFill>
                          <a:effectLst/>
                          <a:latin typeface="Calibri" panose="020F0502020204030204" pitchFamily="34" charset="0"/>
                        </a:rPr>
                        <a:t>1 778 644 452 </a:t>
                      </a:r>
                    </a:p>
                  </a:txBody>
                  <a:tcPr marL="2877" marR="2877" marT="287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80287232"/>
                  </a:ext>
                </a:extLst>
              </a:tr>
            </a:tbl>
          </a:graphicData>
        </a:graphic>
      </p:graphicFrame>
    </p:spTree>
    <p:extLst>
      <p:ext uri="{BB962C8B-B14F-4D97-AF65-F5344CB8AC3E}">
        <p14:creationId xmlns:p14="http://schemas.microsoft.com/office/powerpoint/2010/main" val="3878839392"/>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8AF8-EE9D-4326-B9E1-CC575D0BF01B}"/>
              </a:ext>
            </a:extLst>
          </p:cNvPr>
          <p:cNvSpPr>
            <a:spLocks noGrp="1"/>
          </p:cNvSpPr>
          <p:nvPr>
            <p:ph type="title"/>
          </p:nvPr>
        </p:nvSpPr>
        <p:spPr/>
        <p:txBody>
          <a:bodyPr/>
          <a:lstStyle/>
          <a:p>
            <a:r>
              <a:rPr lang="en-ZA" dirty="0"/>
              <a:t>Narrative on Financial performance – 2021/22 </a:t>
            </a:r>
          </a:p>
        </p:txBody>
      </p:sp>
      <p:sp>
        <p:nvSpPr>
          <p:cNvPr id="3" name="Content Placeholder 2">
            <a:extLst>
              <a:ext uri="{FF2B5EF4-FFF2-40B4-BE49-F238E27FC236}">
                <a16:creationId xmlns:a16="http://schemas.microsoft.com/office/drawing/2014/main" id="{57D64DF4-5CFB-4D44-8805-D90A17206655}"/>
              </a:ext>
            </a:extLst>
          </p:cNvPr>
          <p:cNvSpPr>
            <a:spLocks noGrp="1"/>
          </p:cNvSpPr>
          <p:nvPr>
            <p:ph idx="1"/>
          </p:nvPr>
        </p:nvSpPr>
        <p:spPr>
          <a:xfrm>
            <a:off x="1334530" y="1641688"/>
            <a:ext cx="10585327" cy="4838018"/>
          </a:xfrm>
        </p:spPr>
        <p:txBody>
          <a:bodyPr/>
          <a:lstStyle/>
          <a:p>
            <a:pPr algn="just">
              <a:lnSpc>
                <a:spcPct val="150000"/>
              </a:lnSpc>
              <a:buFont typeface="Arial" panose="020B0604020202020204" pitchFamily="34" charset="0"/>
              <a:buChar char="•"/>
            </a:pPr>
            <a:r>
              <a:rPr lang="en-US" altLang="en-US" sz="1800" b="0" dirty="0">
                <a:latin typeface="Candara" panose="020E0502030303020204" pitchFamily="34" charset="0"/>
              </a:rPr>
              <a:t>The departmental spending towards COVID-19 amounts to R1 billion as at end July 2021. This translates to 38.1% of the total allocation.</a:t>
            </a:r>
          </a:p>
          <a:p>
            <a:pPr algn="just">
              <a:lnSpc>
                <a:spcPct val="150000"/>
              </a:lnSpc>
              <a:buFont typeface="Arial" panose="020B0604020202020204" pitchFamily="34" charset="0"/>
              <a:buChar char="•"/>
            </a:pPr>
            <a:r>
              <a:rPr lang="en-US" altLang="en-US" sz="1800" b="0" dirty="0">
                <a:latin typeface="Candara" panose="020E0502030303020204" pitchFamily="34" charset="0"/>
              </a:rPr>
              <a:t>The over expenditure from the target norm is due to payment of accruals from the previous financial year </a:t>
            </a:r>
          </a:p>
          <a:p>
            <a:pPr algn="just">
              <a:lnSpc>
                <a:spcPct val="150000"/>
              </a:lnSpc>
              <a:buFont typeface="Arial" panose="020B0604020202020204" pitchFamily="34" charset="0"/>
              <a:buChar char="•"/>
            </a:pPr>
            <a:r>
              <a:rPr lang="en-US" altLang="en-US" sz="1800" b="0" dirty="0">
                <a:latin typeface="Candara" panose="020E0502030303020204" pitchFamily="34" charset="0"/>
              </a:rPr>
              <a:t>Funds will be reprioritized during adjustment budget process subject to budget availability.</a:t>
            </a:r>
          </a:p>
          <a:p>
            <a:pPr algn="just">
              <a:lnSpc>
                <a:spcPct val="150000"/>
              </a:lnSpc>
              <a:buFont typeface="Arial" panose="020B0604020202020204" pitchFamily="34" charset="0"/>
              <a:buChar char="•"/>
            </a:pPr>
            <a:r>
              <a:rPr lang="en-US" altLang="en-US" sz="1800" b="0" dirty="0">
                <a:latin typeface="Candara" panose="020E0502030303020204" pitchFamily="34" charset="0"/>
              </a:rPr>
              <a:t>The department incurred an amount of R600 million towards COVID-19 during the 2020/21 f/y end which is included in the accrual balance as at year end. </a:t>
            </a:r>
          </a:p>
          <a:p>
            <a:pPr algn="just">
              <a:lnSpc>
                <a:spcPct val="150000"/>
              </a:lnSpc>
              <a:buFont typeface="Arial" panose="020B0604020202020204" pitchFamily="34" charset="0"/>
              <a:buChar char="•"/>
            </a:pPr>
            <a:r>
              <a:rPr lang="en-US" altLang="en-US" b="0" dirty="0">
                <a:latin typeface="Candara" panose="020E0502030303020204" pitchFamily="34" charset="0"/>
              </a:rPr>
              <a:t>Budget adjustments from goods and services to Compensation of employees amounting to R127 million has been made through the Provincial Treasury.  This is for purposes of continuous recruitment of personnel as the Department is in the process of increasing Vaccine roll-out sites. </a:t>
            </a:r>
            <a:endParaRPr lang="en-US" altLang="en-US" sz="1800" b="0" dirty="0">
              <a:latin typeface="Candara" panose="020E0502030303020204" pitchFamily="34" charset="0"/>
            </a:endParaRPr>
          </a:p>
          <a:p>
            <a:pPr algn="just">
              <a:lnSpc>
                <a:spcPct val="150000"/>
              </a:lnSpc>
              <a:buFont typeface="Arial" panose="020B0604020202020204" pitchFamily="34" charset="0"/>
              <a:buChar char="•"/>
            </a:pPr>
            <a:r>
              <a:rPr lang="en-US" b="0" dirty="0">
                <a:latin typeface="Candara" panose="020E0502030303020204" pitchFamily="34" charset="0"/>
              </a:rPr>
              <a:t>The Department is projecting to spend 100% of the budget by year end. </a:t>
            </a:r>
            <a:endParaRPr lang="en-US" sz="1800" b="0" dirty="0">
              <a:latin typeface="Candara" panose="020E0502030303020204" pitchFamily="34" charset="0"/>
            </a:endParaRPr>
          </a:p>
          <a:p>
            <a:pPr>
              <a:lnSpc>
                <a:spcPct val="150000"/>
              </a:lnSpc>
            </a:pPr>
            <a:endParaRPr lang="en-ZA" b="0" dirty="0"/>
          </a:p>
        </p:txBody>
      </p:sp>
    </p:spTree>
    <p:extLst>
      <p:ext uri="{BB962C8B-B14F-4D97-AF65-F5344CB8AC3E}">
        <p14:creationId xmlns:p14="http://schemas.microsoft.com/office/powerpoint/2010/main" val="252356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4313EF-DDDF-46AD-BA4A-DD1267C286A2}"/>
              </a:ext>
            </a:extLst>
          </p:cNvPr>
          <p:cNvSpPr>
            <a:spLocks noGrp="1"/>
          </p:cNvSpPr>
          <p:nvPr>
            <p:ph idx="1"/>
          </p:nvPr>
        </p:nvSpPr>
        <p:spPr/>
        <p:txBody>
          <a:bodyPr>
            <a:normAutofit/>
          </a:bodyPr>
          <a:lstStyle/>
          <a:p>
            <a:pPr algn="ctr"/>
            <a:endParaRPr lang="en-ZA" sz="2800" dirty="0">
              <a:latin typeface="Bradley Hand ITC" panose="03070402050302030203" pitchFamily="66" charset="0"/>
            </a:endParaRPr>
          </a:p>
          <a:p>
            <a:pPr marL="0" indent="0" algn="ctr">
              <a:buNone/>
            </a:pPr>
            <a:endParaRPr lang="en-ZA" sz="2800" dirty="0">
              <a:latin typeface="Bradley Hand ITC" panose="03070402050302030203" pitchFamily="66" charset="0"/>
            </a:endParaRPr>
          </a:p>
          <a:p>
            <a:pPr marL="0" indent="0" algn="ctr">
              <a:buNone/>
            </a:pPr>
            <a:endParaRPr lang="en-ZA" sz="2800" dirty="0">
              <a:latin typeface="Bradley Hand ITC" panose="03070402050302030203" pitchFamily="66" charset="0"/>
            </a:endParaRPr>
          </a:p>
          <a:p>
            <a:pPr marL="0" indent="0" algn="ctr">
              <a:buNone/>
            </a:pPr>
            <a:endParaRPr lang="en-ZA" sz="2800" dirty="0">
              <a:latin typeface="Bradley Hand ITC" panose="03070402050302030203" pitchFamily="66" charset="0"/>
            </a:endParaRPr>
          </a:p>
          <a:p>
            <a:pPr marL="0" indent="0" algn="ctr">
              <a:buNone/>
            </a:pPr>
            <a:r>
              <a:rPr lang="en-ZA" sz="2800" dirty="0">
                <a:latin typeface="Bradley Hand ITC" panose="03070402050302030203" pitchFamily="66" charset="0"/>
              </a:rPr>
              <a:t>THANK YOU…</a:t>
            </a:r>
          </a:p>
        </p:txBody>
      </p:sp>
    </p:spTree>
    <p:extLst>
      <p:ext uri="{BB962C8B-B14F-4D97-AF65-F5344CB8AC3E}">
        <p14:creationId xmlns:p14="http://schemas.microsoft.com/office/powerpoint/2010/main" val="18357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824B-13D9-49AE-A2FB-89EAE53CF4A5}"/>
              </a:ext>
            </a:extLst>
          </p:cNvPr>
          <p:cNvSpPr>
            <a:spLocks noGrp="1"/>
          </p:cNvSpPr>
          <p:nvPr>
            <p:ph type="title"/>
          </p:nvPr>
        </p:nvSpPr>
        <p:spPr/>
        <p:txBody>
          <a:bodyPr/>
          <a:lstStyle/>
          <a:p>
            <a:r>
              <a:rPr lang="en-ZA" dirty="0"/>
              <a:t>TABLE OF CONTENT</a:t>
            </a:r>
          </a:p>
        </p:txBody>
      </p:sp>
      <p:graphicFrame>
        <p:nvGraphicFramePr>
          <p:cNvPr id="4" name="Diagram 3">
            <a:extLst>
              <a:ext uri="{FF2B5EF4-FFF2-40B4-BE49-F238E27FC236}">
                <a16:creationId xmlns:a16="http://schemas.microsoft.com/office/drawing/2014/main" id="{7DFBECE4-D46C-4C2C-A188-54455ED699CD}"/>
              </a:ext>
            </a:extLst>
          </p:cNvPr>
          <p:cNvGraphicFramePr/>
          <p:nvPr>
            <p:extLst>
              <p:ext uri="{D42A27DB-BD31-4B8C-83A1-F6EECF244321}">
                <p14:modId xmlns:p14="http://schemas.microsoft.com/office/powerpoint/2010/main" val="2080264146"/>
              </p:ext>
            </p:extLst>
          </p:nvPr>
        </p:nvGraphicFramePr>
        <p:xfrm>
          <a:off x="1228810" y="1816443"/>
          <a:ext cx="10585326" cy="504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20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D72D530-31B9-4168-94F2-C822CE4F2490}"/>
              </a:ext>
            </a:extLst>
          </p:cNvPr>
          <p:cNvSpPr>
            <a:spLocks noGrp="1" noChangeArrowheads="1"/>
          </p:cNvSpPr>
          <p:nvPr>
            <p:ph type="title"/>
          </p:nvPr>
        </p:nvSpPr>
        <p:spPr>
          <a:xfrm>
            <a:off x="2530475" y="1552575"/>
            <a:ext cx="8013700" cy="249238"/>
          </a:xfrm>
        </p:spPr>
        <p:txBody>
          <a:bodyPr/>
          <a:lstStyle/>
          <a:p>
            <a:r>
              <a:rPr lang="en-US" altLang="en-US" sz="1500" dirty="0"/>
              <a:t>CONDITIONAL GRANTS – BUDGET vs EXPENDITURE AS AT 31 MARCH 2019</a:t>
            </a:r>
          </a:p>
        </p:txBody>
      </p:sp>
      <p:sp>
        <p:nvSpPr>
          <p:cNvPr id="52227" name="Content Placeholder 2">
            <a:extLst>
              <a:ext uri="{FF2B5EF4-FFF2-40B4-BE49-F238E27FC236}">
                <a16:creationId xmlns:a16="http://schemas.microsoft.com/office/drawing/2014/main" id="{0190D15D-5316-4758-9809-AF45D72F0ABA}"/>
              </a:ext>
            </a:extLst>
          </p:cNvPr>
          <p:cNvSpPr>
            <a:spLocks noGrp="1" noChangeArrowheads="1"/>
          </p:cNvSpPr>
          <p:nvPr>
            <p:ph idx="1"/>
          </p:nvPr>
        </p:nvSpPr>
        <p:spPr>
          <a:xfrm>
            <a:off x="1064741" y="5676185"/>
            <a:ext cx="11092248" cy="1045892"/>
          </a:xfrm>
        </p:spPr>
        <p:txBody>
          <a:bodyPr>
            <a:noAutofit/>
          </a:bodyPr>
          <a:lstStyle/>
          <a:p>
            <a:pPr algn="just"/>
            <a:r>
              <a:rPr lang="en-US" altLang="en-US" sz="2000" dirty="0">
                <a:latin typeface="Candara" panose="020E0502030303020204" pitchFamily="34" charset="0"/>
              </a:rPr>
              <a:t>The department spending for covid-19 amount to R6,087 billion. This translates to 103.4 % of the total allocation.</a:t>
            </a:r>
          </a:p>
          <a:p>
            <a:pPr algn="just"/>
            <a:r>
              <a:rPr lang="en-US" altLang="en-US" sz="2000" dirty="0">
                <a:latin typeface="Candara" panose="020E0502030303020204" pitchFamily="34" charset="0"/>
              </a:rPr>
              <a:t>Funds were reprioritized from savings in other programmes during year end virements.</a:t>
            </a:r>
          </a:p>
        </p:txBody>
      </p:sp>
      <p:sp>
        <p:nvSpPr>
          <p:cNvPr id="5" name="Title 1">
            <a:extLst>
              <a:ext uri="{FF2B5EF4-FFF2-40B4-BE49-F238E27FC236}">
                <a16:creationId xmlns:a16="http://schemas.microsoft.com/office/drawing/2014/main" id="{4E599D25-FFC9-4A10-B932-93A0D04624EA}"/>
              </a:ext>
            </a:extLst>
          </p:cNvPr>
          <p:cNvSpPr txBox="1">
            <a:spLocks/>
          </p:cNvSpPr>
          <p:nvPr/>
        </p:nvSpPr>
        <p:spPr bwMode="auto">
          <a:xfrm>
            <a:off x="2530475" y="998323"/>
            <a:ext cx="8013700" cy="660726"/>
          </a:xfrm>
          <a:prstGeom prst="rect">
            <a:avLst/>
          </a:prstGeom>
          <a:noFill/>
          <a:ln w="9525">
            <a:noFill/>
            <a:miter lim="800000"/>
            <a:headEnd/>
            <a:tailEnd/>
          </a:ln>
        </p:spPr>
        <p:txBody>
          <a:bodyPr anchor="ctr"/>
          <a:lstStyle>
            <a:lvl1pPr algn="l" rtl="0" eaLnBrk="0" fontAlgn="base" hangingPunct="0">
              <a:spcBef>
                <a:spcPct val="0"/>
              </a:spcBef>
              <a:spcAft>
                <a:spcPct val="0"/>
              </a:spcAft>
              <a:defRPr sz="2800">
                <a:solidFill>
                  <a:schemeClr val="bg1"/>
                </a:solidFill>
                <a:latin typeface="+mj-lt"/>
                <a:ea typeface="ＭＳ Ｐゴシック" panose="020B0600070205080204" pitchFamily="34" charset="-128"/>
                <a:cs typeface="+mj-cs"/>
              </a:defRPr>
            </a:lvl1pPr>
            <a:lvl2pPr algn="l" rtl="0" eaLnBrk="0" fontAlgn="base" hangingPunct="0">
              <a:spcBef>
                <a:spcPct val="0"/>
              </a:spcBef>
              <a:spcAft>
                <a:spcPct val="0"/>
              </a:spcAft>
              <a:defRPr sz="2800">
                <a:solidFill>
                  <a:schemeClr val="bg1"/>
                </a:solidFill>
                <a:latin typeface="Arial" charset="0"/>
                <a:ea typeface="ＭＳ Ｐゴシック" panose="020B0600070205080204" pitchFamily="34" charset="-128"/>
              </a:defRPr>
            </a:lvl2pPr>
            <a:lvl3pPr algn="l" rtl="0" eaLnBrk="0" fontAlgn="base" hangingPunct="0">
              <a:spcBef>
                <a:spcPct val="0"/>
              </a:spcBef>
              <a:spcAft>
                <a:spcPct val="0"/>
              </a:spcAft>
              <a:defRPr sz="2800">
                <a:solidFill>
                  <a:schemeClr val="bg1"/>
                </a:solidFill>
                <a:latin typeface="Arial" charset="0"/>
                <a:ea typeface="ＭＳ Ｐゴシック" panose="020B0600070205080204" pitchFamily="34" charset="-128"/>
              </a:defRPr>
            </a:lvl3pPr>
            <a:lvl4pPr algn="l" rtl="0" eaLnBrk="0" fontAlgn="base" hangingPunct="0">
              <a:spcBef>
                <a:spcPct val="0"/>
              </a:spcBef>
              <a:spcAft>
                <a:spcPct val="0"/>
              </a:spcAft>
              <a:defRPr sz="2800">
                <a:solidFill>
                  <a:schemeClr val="bg1"/>
                </a:solidFill>
                <a:latin typeface="Arial" charset="0"/>
                <a:ea typeface="ＭＳ Ｐゴシック" panose="020B0600070205080204" pitchFamily="34" charset="-128"/>
              </a:defRPr>
            </a:lvl4pPr>
            <a:lvl5pPr algn="l" rtl="0" eaLnBrk="0" fontAlgn="base" hangingPunct="0">
              <a:spcBef>
                <a:spcPct val="0"/>
              </a:spcBef>
              <a:spcAft>
                <a:spcPct val="0"/>
              </a:spcAft>
              <a:defRPr sz="2800">
                <a:solidFill>
                  <a:schemeClr val="bg1"/>
                </a:solidFill>
                <a:latin typeface="Arial" charset="0"/>
                <a:ea typeface="ＭＳ Ｐゴシック" panose="020B0600070205080204" pitchFamily="34" charset="-128"/>
              </a:defRPr>
            </a:lvl5pPr>
            <a:lvl6pPr marL="457200" algn="l" rtl="0" fontAlgn="base">
              <a:spcBef>
                <a:spcPct val="0"/>
              </a:spcBef>
              <a:spcAft>
                <a:spcPct val="0"/>
              </a:spcAft>
              <a:defRPr sz="2800">
                <a:solidFill>
                  <a:schemeClr val="bg1"/>
                </a:solidFill>
                <a:latin typeface="Arial" charset="0"/>
                <a:ea typeface="ＭＳ Ｐゴシック" pitchFamily="124" charset="-128"/>
              </a:defRPr>
            </a:lvl6pPr>
            <a:lvl7pPr marL="914400" algn="l" rtl="0" fontAlgn="base">
              <a:spcBef>
                <a:spcPct val="0"/>
              </a:spcBef>
              <a:spcAft>
                <a:spcPct val="0"/>
              </a:spcAft>
              <a:defRPr sz="2800">
                <a:solidFill>
                  <a:schemeClr val="bg1"/>
                </a:solidFill>
                <a:latin typeface="Arial" charset="0"/>
                <a:ea typeface="ＭＳ Ｐゴシック" pitchFamily="124" charset="-128"/>
              </a:defRPr>
            </a:lvl7pPr>
            <a:lvl8pPr marL="1371600" algn="l" rtl="0" fontAlgn="base">
              <a:spcBef>
                <a:spcPct val="0"/>
              </a:spcBef>
              <a:spcAft>
                <a:spcPct val="0"/>
              </a:spcAft>
              <a:defRPr sz="2800">
                <a:solidFill>
                  <a:schemeClr val="bg1"/>
                </a:solidFill>
                <a:latin typeface="Arial" charset="0"/>
                <a:ea typeface="ＭＳ Ｐゴシック" pitchFamily="124" charset="-128"/>
              </a:defRPr>
            </a:lvl8pPr>
            <a:lvl9pPr marL="1828800" algn="l" rtl="0" fontAlgn="base">
              <a:spcBef>
                <a:spcPct val="0"/>
              </a:spcBef>
              <a:spcAft>
                <a:spcPct val="0"/>
              </a:spcAft>
              <a:defRPr sz="2800">
                <a:solidFill>
                  <a:schemeClr val="bg1"/>
                </a:solidFill>
                <a:latin typeface="Arial" charset="0"/>
                <a:ea typeface="ＭＳ Ｐゴシック" pitchFamily="124" charset="-128"/>
              </a:defRPr>
            </a:lvl9pPr>
          </a:lstStyle>
          <a:p>
            <a:pPr marL="0" marR="0" lvl="0" indent="0" algn="ctr" defTabSz="326578"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Candara" panose="020E0502030303020204" pitchFamily="34" charset="0"/>
                <a:ea typeface="ＭＳ Ｐゴシック" panose="020B0600070205080204" pitchFamily="34" charset="-128"/>
                <a:cs typeface="Arial" panose="020B0604020202020204" pitchFamily="34" charset="0"/>
              </a:rPr>
              <a:t>COVID-19 EXPENDITURE AS AT 31 MARCH 2021</a:t>
            </a:r>
            <a:endParaRPr kumimoji="0" lang="en-US" sz="2000" b="0" i="0" u="none" strike="noStrike" kern="0" cap="none" spc="0" normalizeH="0" baseline="0" noProof="0" dirty="0">
              <a:ln>
                <a:noFill/>
              </a:ln>
              <a:solidFill>
                <a:prstClr val="white"/>
              </a:solidFill>
              <a:effectLst/>
              <a:uLnTx/>
              <a:uFillTx/>
              <a:latin typeface="Candara" panose="020E0502030303020204" pitchFamily="34" charset="0"/>
              <a:ea typeface="ＭＳ Ｐゴシック" panose="020B0600070205080204" pitchFamily="34" charset="-128"/>
              <a:cs typeface="Arial" panose="020B0604020202020204" pitchFamily="34" charset="0"/>
            </a:endParaRPr>
          </a:p>
        </p:txBody>
      </p:sp>
      <p:sp>
        <p:nvSpPr>
          <p:cNvPr id="2" name="Slide Number Placeholder 1">
            <a:extLst>
              <a:ext uri="{FF2B5EF4-FFF2-40B4-BE49-F238E27FC236}">
                <a16:creationId xmlns:a16="http://schemas.microsoft.com/office/drawing/2014/main" id="{C9672521-E49E-A04D-9FA8-5884ABF74E9D}"/>
              </a:ext>
            </a:extLst>
          </p:cNvPr>
          <p:cNvSpPr>
            <a:spLocks noGrp="1"/>
          </p:cNvSpPr>
          <p:nvPr>
            <p:ph type="sldNum" sz="quarter" idx="12"/>
          </p:nvPr>
        </p:nvSpPr>
        <p:spPr>
          <a:xfrm>
            <a:off x="8646459"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F289C316-CD3F-41A4-84E1-215E931669EC}"/>
              </a:ext>
            </a:extLst>
          </p:cNvPr>
          <p:cNvPicPr>
            <a:picLocks noChangeAspect="1"/>
          </p:cNvPicPr>
          <p:nvPr/>
        </p:nvPicPr>
        <p:blipFill>
          <a:blip r:embed="rId3"/>
          <a:stretch>
            <a:fillRect/>
          </a:stretch>
        </p:blipFill>
        <p:spPr>
          <a:xfrm>
            <a:off x="1334530" y="1765522"/>
            <a:ext cx="10552670" cy="3798734"/>
          </a:xfrm>
          <a:prstGeom prst="rect">
            <a:avLst/>
          </a:prstGeom>
        </p:spPr>
      </p:pic>
    </p:spTree>
    <p:extLst>
      <p:ext uri="{BB962C8B-B14F-4D97-AF65-F5344CB8AC3E}">
        <p14:creationId xmlns:p14="http://schemas.microsoft.com/office/powerpoint/2010/main" val="3210175579"/>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Personal Protective Equipment (PPE) for Healthcare workers </a:t>
            </a:r>
          </a:p>
        </p:txBody>
      </p:sp>
      <p:sp>
        <p:nvSpPr>
          <p:cNvPr id="5" name="Rectangle 4"/>
          <p:cNvSpPr/>
          <p:nvPr/>
        </p:nvSpPr>
        <p:spPr>
          <a:xfrm>
            <a:off x="594809" y="1117720"/>
            <a:ext cx="823226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A few examples from Special Report (SR) 1</a:t>
            </a:r>
          </a:p>
        </p:txBody>
      </p:sp>
      <p:graphicFrame>
        <p:nvGraphicFramePr>
          <p:cNvPr id="7" name="Table 6"/>
          <p:cNvGraphicFramePr>
            <a:graphicFrameLocks noGrp="1"/>
          </p:cNvGraphicFramePr>
          <p:nvPr/>
        </p:nvGraphicFramePr>
        <p:xfrm>
          <a:off x="678210" y="1531331"/>
          <a:ext cx="11024164" cy="4995266"/>
        </p:xfrm>
        <a:graphic>
          <a:graphicData uri="http://schemas.openxmlformats.org/drawingml/2006/table">
            <a:tbl>
              <a:tblPr firstRow="1" bandRow="1">
                <a:tableStyleId>{5C22544A-7EE6-4342-B048-85BDC9FD1C3A}</a:tableStyleId>
              </a:tblPr>
              <a:tblGrid>
                <a:gridCol w="1302990">
                  <a:extLst>
                    <a:ext uri="{9D8B030D-6E8A-4147-A177-3AD203B41FA5}">
                      <a16:colId xmlns:a16="http://schemas.microsoft.com/office/drawing/2014/main" val="1901454704"/>
                    </a:ext>
                  </a:extLst>
                </a:gridCol>
                <a:gridCol w="8322733">
                  <a:extLst>
                    <a:ext uri="{9D8B030D-6E8A-4147-A177-3AD203B41FA5}">
                      <a16:colId xmlns:a16="http://schemas.microsoft.com/office/drawing/2014/main" val="4049620143"/>
                    </a:ext>
                  </a:extLst>
                </a:gridCol>
                <a:gridCol w="1398441">
                  <a:extLst>
                    <a:ext uri="{9D8B030D-6E8A-4147-A177-3AD203B41FA5}">
                      <a16:colId xmlns:a16="http://schemas.microsoft.com/office/drawing/2014/main" val="3364381704"/>
                    </a:ext>
                  </a:extLst>
                </a:gridCol>
              </a:tblGrid>
              <a:tr h="517607">
                <a:tc>
                  <a:txBody>
                    <a:bodyPr/>
                    <a:lstStyle/>
                    <a:p>
                      <a:r>
                        <a:rPr lang="en-US" sz="1500" b="1" kern="1200" dirty="0">
                          <a:solidFill>
                            <a:schemeClr val="lt1"/>
                          </a:solidFill>
                          <a:effectLst/>
                          <a:latin typeface="Century Gothic" panose="020B0502020202020204"/>
                          <a:ea typeface="+mn-ea"/>
                          <a:cs typeface="+mn-cs"/>
                        </a:rPr>
                        <a:t>Finding No.</a:t>
                      </a:r>
                      <a:r>
                        <a:rPr lang="en-US" sz="1500" b="1" kern="1200" baseline="0" dirty="0">
                          <a:solidFill>
                            <a:schemeClr val="lt1"/>
                          </a:solidFill>
                          <a:effectLst/>
                          <a:latin typeface="Century Gothic" panose="020B0502020202020204"/>
                          <a:ea typeface="+mn-ea"/>
                          <a:cs typeface="+mn-cs"/>
                        </a:rPr>
                        <a:t> i</a:t>
                      </a:r>
                      <a:r>
                        <a:rPr lang="en-US" sz="1500" b="1" kern="1200" dirty="0">
                          <a:solidFill>
                            <a:schemeClr val="lt1"/>
                          </a:solidFill>
                          <a:effectLst/>
                          <a:latin typeface="Century Gothic" panose="020B0502020202020204"/>
                          <a:ea typeface="+mn-ea"/>
                          <a:cs typeface="+mn-cs"/>
                        </a:rPr>
                        <a:t>n SR 1</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en-ZA" sz="1500" b="1" kern="1200" dirty="0">
                          <a:solidFill>
                            <a:schemeClr val="lt1"/>
                          </a:solidFill>
                          <a:effectLst/>
                          <a:latin typeface="Century Gothic" panose="020B0502020202020204"/>
                          <a:ea typeface="+mn-ea"/>
                          <a:cs typeface="+mn-cs"/>
                        </a:rPr>
                        <a:t>Detailed audit</a:t>
                      </a:r>
                      <a:r>
                        <a:rPr lang="en-ZA" sz="1500" b="1" kern="1200" baseline="0" dirty="0">
                          <a:solidFill>
                            <a:schemeClr val="lt1"/>
                          </a:solidFill>
                          <a:effectLst/>
                          <a:latin typeface="Century Gothic" panose="020B0502020202020204"/>
                          <a:ea typeface="+mn-ea"/>
                          <a:cs typeface="+mn-cs"/>
                        </a:rPr>
                        <a:t> findings</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en-US" sz="1500" b="1" kern="1200" dirty="0">
                          <a:solidFill>
                            <a:schemeClr val="lt1"/>
                          </a:solidFill>
                          <a:effectLst/>
                          <a:latin typeface="Century Gothic" panose="020B0502020202020204"/>
                          <a:ea typeface="+mn-ea"/>
                          <a:cs typeface="+mn-cs"/>
                        </a:rPr>
                        <a:t>Province</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396188440"/>
                  </a:ext>
                </a:extLst>
              </a:tr>
              <a:tr h="851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1</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PPE items not ordered at prices regarded by the National Treasury as market related</a:t>
                      </a: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  Seven of the nine provinces ordered PPE items from suppliers at prices in excess of the maximum prices prescribed by National Treasury.</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EC, GP, KZN, MP, NW, NC, WC</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49743"/>
                  </a:ext>
                </a:extLst>
              </a:tr>
              <a:tr h="11031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3.1</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Specifications not indicated on awards and submissions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When we assessed the awards, submissions and delivery notes in relation to goods delivered, we noticed that no mention was made of the actual specifications that had to be complied with for the goods to be delivered, as required by instruction note 8 of 2019-20 paragraph 3.7.6.</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KZN,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54060"/>
                  </a:ext>
                </a:extLst>
              </a:tr>
              <a:tr h="13553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3.3</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schemeClr val="tx1"/>
                          </a:solidFill>
                          <a:effectLst/>
                          <a:uLnTx/>
                          <a:uFillTx/>
                          <a:latin typeface="Century Gothic" panose="020B0502020202020204"/>
                          <a:ea typeface="Century Gothic" charset="0"/>
                          <a:cs typeface="Century Gothic" charset="0"/>
                        </a:rPr>
                        <a:t>Goods received and accepted other than those ordered</a:t>
                      </a:r>
                      <a:r>
                        <a:rPr kumimoji="0" lang="en-ZA" sz="1500" b="0" i="0" u="none" strike="noStrike" kern="1200" cap="none" spc="0" normalizeH="0" baseline="0" noProof="0" dirty="0">
                          <a:ln>
                            <a:noFill/>
                          </a:ln>
                          <a:solidFill>
                            <a:schemeClr val="tx1"/>
                          </a:solidFill>
                          <a:effectLst/>
                          <a:uLnTx/>
                          <a:uFillTx/>
                          <a:latin typeface="Century Gothic" panose="020B0502020202020204"/>
                          <a:ea typeface="Century Gothic" charset="0"/>
                          <a:cs typeface="Century Gothic"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Century Gothic" panose="020B0502020202020204"/>
                          <a:ea typeface="Century Gothic" charset="0"/>
                          <a:cs typeface="Century Gothic" charset="0"/>
                        </a:rPr>
                        <a:t>PPE of inferior quality accepted other than those ordered and paid for (KZN).</a:t>
                      </a:r>
                      <a:r>
                        <a:rPr kumimoji="0" lang="en-ZA" sz="1500" b="0" i="0" u="none" strike="noStrike" kern="1200" cap="none" spc="0" normalizeH="0" baseline="0" noProof="0" dirty="0">
                          <a:ln>
                            <a:noFill/>
                          </a:ln>
                          <a:solidFill>
                            <a:schemeClr val="tx1"/>
                          </a:solidFill>
                          <a:effectLst/>
                          <a:uLnTx/>
                          <a:uFillTx/>
                          <a:latin typeface="Century Gothic" panose="020B0502020202020204"/>
                          <a:ea typeface="Century Gothic" charset="0"/>
                          <a:cs typeface="Century Gothic"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Century Gothic" panose="020B0502020202020204"/>
                          <a:ea typeface="Century Gothic" charset="0"/>
                          <a:cs typeface="Century Gothic" charset="0"/>
                        </a:rPr>
                        <a:t>Goods were received and paid for by the department that were not the same as the ones specified in the original order documents (GP).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same price paid for smaller units delivered and accepted than those ordered (KZN)</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KZN,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519166"/>
                  </a:ext>
                </a:extLst>
              </a:tr>
              <a:tr h="8510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3.4</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Transactions noted with tax-related discrepancies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transactions entered into with suppliers who are not tax compliant at order date (KZN)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transactions entered into with suppliers who are not tax compliant at order date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KZN,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111153"/>
                  </a:ext>
                </a:extLst>
              </a:tr>
            </a:tbl>
          </a:graphicData>
        </a:graphic>
      </p:graphicFrame>
    </p:spTree>
    <p:extLst>
      <p:ext uri="{BB962C8B-B14F-4D97-AF65-F5344CB8AC3E}">
        <p14:creationId xmlns:p14="http://schemas.microsoft.com/office/powerpoint/2010/main" val="128456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Personal Protective Equipment (PPE) for Healthcare workers </a:t>
            </a:r>
          </a:p>
        </p:txBody>
      </p:sp>
      <p:sp>
        <p:nvSpPr>
          <p:cNvPr id="5" name="Rectangle 4"/>
          <p:cNvSpPr/>
          <p:nvPr/>
        </p:nvSpPr>
        <p:spPr>
          <a:xfrm>
            <a:off x="594809" y="1115808"/>
            <a:ext cx="823226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A few examples from Special Report (SR) 2</a:t>
            </a:r>
          </a:p>
        </p:txBody>
      </p:sp>
      <p:graphicFrame>
        <p:nvGraphicFramePr>
          <p:cNvPr id="6" name="Table 5"/>
          <p:cNvGraphicFramePr>
            <a:graphicFrameLocks noGrp="1"/>
          </p:cNvGraphicFramePr>
          <p:nvPr/>
        </p:nvGraphicFramePr>
        <p:xfrm>
          <a:off x="594809" y="1531253"/>
          <a:ext cx="11063793" cy="4772049"/>
        </p:xfrm>
        <a:graphic>
          <a:graphicData uri="http://schemas.openxmlformats.org/drawingml/2006/table">
            <a:tbl>
              <a:tblPr firstRow="1" firstCol="1" bandRow="1">
                <a:tableStyleId>{5C22544A-7EE6-4342-B048-85BDC9FD1C3A}</a:tableStyleId>
              </a:tblPr>
              <a:tblGrid>
                <a:gridCol w="929191">
                  <a:extLst>
                    <a:ext uri="{9D8B030D-6E8A-4147-A177-3AD203B41FA5}">
                      <a16:colId xmlns:a16="http://schemas.microsoft.com/office/drawing/2014/main" val="620188725"/>
                    </a:ext>
                  </a:extLst>
                </a:gridCol>
                <a:gridCol w="8356600">
                  <a:extLst>
                    <a:ext uri="{9D8B030D-6E8A-4147-A177-3AD203B41FA5}">
                      <a16:colId xmlns:a16="http://schemas.microsoft.com/office/drawing/2014/main" val="258947741"/>
                    </a:ext>
                  </a:extLst>
                </a:gridCol>
                <a:gridCol w="1778002">
                  <a:extLst>
                    <a:ext uri="{9D8B030D-6E8A-4147-A177-3AD203B41FA5}">
                      <a16:colId xmlns:a16="http://schemas.microsoft.com/office/drawing/2014/main" val="2174729003"/>
                    </a:ext>
                  </a:extLst>
                </a:gridCol>
              </a:tblGrid>
              <a:tr h="552855">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Finding No SR 2</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Description of finding</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Province</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485571606"/>
                  </a:ext>
                </a:extLst>
              </a:tr>
              <a:tr h="532920">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kern="1200" dirty="0">
                          <a:solidFill>
                            <a:schemeClr val="tx1"/>
                          </a:solidFill>
                          <a:latin typeface="Century Gothic" charset="0"/>
                          <a:ea typeface="Century Gothic" charset="0"/>
                          <a:cs typeface="Century Gothic" charset="0"/>
                        </a:rPr>
                        <a:t>Reasons for deviation from supply chain management prescripts,</a:t>
                      </a:r>
                      <a:r>
                        <a:rPr lang="en-ZA" sz="1600" kern="1200" baseline="0" dirty="0">
                          <a:solidFill>
                            <a:schemeClr val="tx1"/>
                          </a:solidFill>
                          <a:latin typeface="Century Gothic" charset="0"/>
                          <a:ea typeface="Century Gothic" charset="0"/>
                          <a:cs typeface="Century Gothic" charset="0"/>
                        </a:rPr>
                        <a:t> </a:t>
                      </a:r>
                      <a:r>
                        <a:rPr lang="en-ZA" sz="1600" kern="1200" dirty="0">
                          <a:solidFill>
                            <a:schemeClr val="tx1"/>
                          </a:solidFill>
                          <a:latin typeface="Century Gothic" charset="0"/>
                          <a:ea typeface="Century Gothic" charset="0"/>
                          <a:cs typeface="Century Gothic" charset="0"/>
                        </a:rPr>
                        <a:t>not recorded and/</a:t>
                      </a:r>
                      <a:r>
                        <a:rPr lang="en-ZA" sz="1600" kern="1200" baseline="0" dirty="0">
                          <a:solidFill>
                            <a:schemeClr val="tx1"/>
                          </a:solidFill>
                          <a:latin typeface="Century Gothic" charset="0"/>
                          <a:ea typeface="Century Gothic" charset="0"/>
                          <a:cs typeface="Century Gothic" charset="0"/>
                        </a:rPr>
                        <a:t> or </a:t>
                      </a:r>
                      <a:r>
                        <a:rPr lang="en-ZA" sz="1600" kern="1200" dirty="0">
                          <a:solidFill>
                            <a:schemeClr val="tx1"/>
                          </a:solidFill>
                          <a:latin typeface="Century Gothic" charset="0"/>
                          <a:ea typeface="Century Gothic" charset="0"/>
                          <a:cs typeface="Century Gothic" charset="0"/>
                        </a:rPr>
                        <a:t>approved as per the approved delegation of authority</a:t>
                      </a:r>
                      <a:r>
                        <a:rPr lang="en-US" sz="1600" kern="1200" dirty="0">
                          <a:solidFill>
                            <a:schemeClr val="tx1"/>
                          </a:solidFill>
                          <a:latin typeface="Century Gothic" charset="0"/>
                          <a:ea typeface="Century Gothic" charset="0"/>
                          <a:cs typeface="Century Gothic" charset="0"/>
                        </a:rPr>
                        <a:t>, as required by treasury regulation 16A6.4</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0"/>
                        </a:spcBef>
                        <a:spcAft>
                          <a:spcPts val="0"/>
                        </a:spcAft>
                      </a:pPr>
                      <a:r>
                        <a:rPr lang="en-ZA" sz="1600" kern="1200" dirty="0">
                          <a:solidFill>
                            <a:schemeClr val="tx1"/>
                          </a:solidFill>
                          <a:latin typeface="Century Gothic" charset="0"/>
                          <a:ea typeface="Century Gothic" charset="0"/>
                          <a:cs typeface="Century Gothic" charset="0"/>
                        </a:rPr>
                        <a:t>EC, GP, NC, NW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686593"/>
                  </a:ext>
                </a:extLst>
              </a:tr>
              <a:tr h="552855">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b="1" kern="1200" dirty="0">
                          <a:solidFill>
                            <a:schemeClr val="tx1"/>
                          </a:solidFill>
                          <a:latin typeface="Century Gothic" charset="0"/>
                          <a:ea typeface="Century Gothic" charset="0"/>
                          <a:cs typeface="Century Gothic" charset="0"/>
                        </a:rPr>
                        <a:t>Goods procured at prices higher than National Treasury Instruction Notes</a:t>
                      </a:r>
                    </a:p>
                    <a:p>
                      <a:pPr>
                        <a:lnSpc>
                          <a:spcPct val="100000"/>
                        </a:lnSpc>
                        <a:spcBef>
                          <a:spcPts val="0"/>
                        </a:spcBef>
                        <a:spcAft>
                          <a:spcPts val="0"/>
                        </a:spcAft>
                      </a:pPr>
                      <a:r>
                        <a:rPr lang="en-US" sz="1600" kern="1200" dirty="0">
                          <a:solidFill>
                            <a:schemeClr val="tx1"/>
                          </a:solidFill>
                          <a:latin typeface="Century Gothic" charset="0"/>
                          <a:ea typeface="Century Gothic" charset="0"/>
                          <a:cs typeface="Century Gothic" charset="0"/>
                        </a:rPr>
                        <a:t>As reported in the first special report, departments did not always adhere to the instruction notes issued by the National Treasury, as they continued to order PPE items at prices in excess of the maximum prices prescribed by the National Treasury.</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600" kern="1200" dirty="0">
                          <a:solidFill>
                            <a:schemeClr val="tx1"/>
                          </a:solidFill>
                          <a:latin typeface="Century Gothic" charset="0"/>
                          <a:ea typeface="Century Gothic" charset="0"/>
                          <a:cs typeface="Century Gothic" charset="0"/>
                        </a:rPr>
                        <a:t>GP, KZN, NW, WC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040492"/>
                  </a:ext>
                </a:extLst>
              </a:tr>
              <a:tr h="320576">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b="1" kern="1200" dirty="0">
                          <a:solidFill>
                            <a:schemeClr val="tx1"/>
                          </a:solidFill>
                          <a:latin typeface="Century Gothic" charset="0"/>
                          <a:ea typeface="Century Gothic" charset="0"/>
                          <a:cs typeface="Century Gothic" charset="0"/>
                        </a:rPr>
                        <a:t>Non-compliance with local content requirements</a:t>
                      </a:r>
                    </a:p>
                    <a:p>
                      <a:pPr>
                        <a:lnSpc>
                          <a:spcPct val="100000"/>
                        </a:lnSpc>
                        <a:spcBef>
                          <a:spcPts val="0"/>
                        </a:spcBef>
                        <a:spcAft>
                          <a:spcPts val="0"/>
                        </a:spcAft>
                      </a:pPr>
                      <a:r>
                        <a:rPr lang="en-US" sz="1600" kern="1200" dirty="0">
                          <a:solidFill>
                            <a:schemeClr val="tx1"/>
                          </a:solidFill>
                          <a:latin typeface="Century Gothic" charset="0"/>
                          <a:ea typeface="Century Gothic" charset="0"/>
                          <a:cs typeface="Century Gothic" charset="0"/>
                        </a:rPr>
                        <a:t>The winning service providers did not submit a declaration on local content</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600" kern="1200" dirty="0">
                          <a:solidFill>
                            <a:schemeClr val="tx1"/>
                          </a:solidFill>
                          <a:latin typeface="Century Gothic" charset="0"/>
                          <a:ea typeface="Century Gothic" charset="0"/>
                          <a:cs typeface="Century Gothic" charset="0"/>
                        </a:rPr>
                        <a:t>KZN, MP, NC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6654993"/>
                  </a:ext>
                </a:extLst>
              </a:tr>
              <a:tr h="276427">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b="1" kern="1200" dirty="0">
                          <a:solidFill>
                            <a:schemeClr val="tx1"/>
                          </a:solidFill>
                          <a:latin typeface="Century Gothic" charset="0"/>
                          <a:ea typeface="Century Gothic" charset="0"/>
                          <a:cs typeface="Century Gothic" charset="0"/>
                        </a:rPr>
                        <a:t>Specifications not indicated on quotations and submissions </a:t>
                      </a:r>
                    </a:p>
                    <a:p>
                      <a:pPr>
                        <a:lnSpc>
                          <a:spcPct val="100000"/>
                        </a:lnSpc>
                        <a:spcBef>
                          <a:spcPts val="0"/>
                        </a:spcBef>
                        <a:spcAft>
                          <a:spcPts val="0"/>
                        </a:spcAft>
                      </a:pPr>
                      <a:r>
                        <a:rPr kumimoji="0" lang="en-US"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As reported in the first special report, when we assessed the awards, submissions and delivery notes in relation to goods delivered, we noticed that no mention was made of the actual specifications that had to be complied with for the goods to be delivered, as required by instruction note 8 of 2019-20 paragraph 3.7.6</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US" sz="1600" kern="1200" dirty="0">
                          <a:solidFill>
                            <a:schemeClr val="tx1"/>
                          </a:solidFill>
                          <a:latin typeface="Century Gothic" charset="0"/>
                          <a:ea typeface="Century Gothic" charset="0"/>
                          <a:cs typeface="Century Gothic" charset="0"/>
                        </a:rPr>
                        <a:t>EC,GP, KZN</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21479"/>
                  </a:ext>
                </a:extLst>
              </a:tr>
              <a:tr h="552855">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600" kern="1200" dirty="0">
                          <a:solidFill>
                            <a:schemeClr val="tx1"/>
                          </a:solidFill>
                          <a:latin typeface="Century Gothic" charset="0"/>
                          <a:ea typeface="Century Gothic" charset="0"/>
                          <a:cs typeface="Century Gothic" charset="0"/>
                        </a:rPr>
                        <a:t>Limitation of scope – procurement information requested not submitted for audit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600" kern="1200" dirty="0">
                          <a:solidFill>
                            <a:schemeClr val="tx1"/>
                          </a:solidFill>
                          <a:latin typeface="Century Gothic" charset="0"/>
                          <a:ea typeface="Century Gothic" charset="0"/>
                          <a:cs typeface="Century Gothic" charset="0"/>
                        </a:rPr>
                        <a:t>FS, GP, KZN, MP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129905"/>
                  </a:ext>
                </a:extLst>
              </a:tr>
            </a:tbl>
          </a:graphicData>
        </a:graphic>
      </p:graphicFrame>
    </p:spTree>
    <p:extLst>
      <p:ext uri="{BB962C8B-B14F-4D97-AF65-F5344CB8AC3E}">
        <p14:creationId xmlns:p14="http://schemas.microsoft.com/office/powerpoint/2010/main" val="136698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70F3-F3CD-40AB-A792-D2B034DEB334}"/>
              </a:ext>
            </a:extLst>
          </p:cNvPr>
          <p:cNvSpPr>
            <a:spLocks noGrp="1"/>
          </p:cNvSpPr>
          <p:nvPr>
            <p:ph type="title"/>
          </p:nvPr>
        </p:nvSpPr>
        <p:spPr/>
        <p:txBody>
          <a:bodyPr/>
          <a:lstStyle/>
          <a:p>
            <a:r>
              <a:rPr lang="en-ZA" dirty="0"/>
              <a:t>AGSA SORR</a:t>
            </a:r>
          </a:p>
        </p:txBody>
      </p:sp>
      <p:graphicFrame>
        <p:nvGraphicFramePr>
          <p:cNvPr id="11" name="Content Placeholder 10">
            <a:extLst>
              <a:ext uri="{FF2B5EF4-FFF2-40B4-BE49-F238E27FC236}">
                <a16:creationId xmlns:a16="http://schemas.microsoft.com/office/drawing/2014/main" id="{8134624A-8F67-46A3-937D-A39164157F18}"/>
              </a:ext>
            </a:extLst>
          </p:cNvPr>
          <p:cNvGraphicFramePr>
            <a:graphicFrameLocks noGrp="1"/>
          </p:cNvGraphicFramePr>
          <p:nvPr>
            <p:ph idx="1"/>
            <p:extLst>
              <p:ext uri="{D42A27DB-BD31-4B8C-83A1-F6EECF244321}">
                <p14:modId xmlns:p14="http://schemas.microsoft.com/office/powerpoint/2010/main" val="3866192846"/>
              </p:ext>
            </p:extLst>
          </p:nvPr>
        </p:nvGraphicFramePr>
        <p:xfrm>
          <a:off x="568705" y="1545208"/>
          <a:ext cx="11623295" cy="5312792"/>
        </p:xfrm>
        <a:graphic>
          <a:graphicData uri="http://schemas.openxmlformats.org/drawingml/2006/table">
            <a:tbl>
              <a:tblPr firstRow="1" firstCol="1" lastRow="1" lastCol="1" bandRow="1" bandCol="1"/>
              <a:tblGrid>
                <a:gridCol w="1878228">
                  <a:extLst>
                    <a:ext uri="{9D8B030D-6E8A-4147-A177-3AD203B41FA5}">
                      <a16:colId xmlns:a16="http://schemas.microsoft.com/office/drawing/2014/main" val="2737726198"/>
                    </a:ext>
                  </a:extLst>
                </a:gridCol>
                <a:gridCol w="9745067">
                  <a:extLst>
                    <a:ext uri="{9D8B030D-6E8A-4147-A177-3AD203B41FA5}">
                      <a16:colId xmlns:a16="http://schemas.microsoft.com/office/drawing/2014/main" val="2605350488"/>
                    </a:ext>
                  </a:extLst>
                </a:gridCol>
              </a:tblGrid>
              <a:tr h="314286">
                <a:tc>
                  <a:txBody>
                    <a:bodyPr/>
                    <a:lstStyle/>
                    <a:p>
                      <a:pPr marL="85090">
                        <a:spcBef>
                          <a:spcPts val="275"/>
                        </a:spcBef>
                        <a:spcAft>
                          <a:spcPts val="0"/>
                        </a:spcAft>
                      </a:pPr>
                      <a:r>
                        <a:rPr lang="en-US" sz="2400" b="1" spc="-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Focus</a:t>
                      </a:r>
                      <a:r>
                        <a:rPr lang="en-US" sz="2400" b="1" spc="-4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Area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C"/>
                    </a:solidFill>
                  </a:tcPr>
                </a:tc>
                <a:tc>
                  <a:txBody>
                    <a:bodyPr/>
                    <a:lstStyle/>
                    <a:p>
                      <a:pPr marL="85725">
                        <a:spcBef>
                          <a:spcPts val="275"/>
                        </a:spcBef>
                        <a:spcAft>
                          <a:spcPts val="0"/>
                        </a:spcAft>
                      </a:pPr>
                      <a:r>
                        <a:rPr lang="en-US" sz="2400" b="1" spc="-25">
                          <a:solidFill>
                            <a:srgbClr val="FFFFFF"/>
                          </a:solidFill>
                          <a:effectLst/>
                          <a:latin typeface="Calibri" panose="020F0502020204030204" pitchFamily="34" charset="0"/>
                          <a:ea typeface="Calibri" panose="020F0502020204030204" pitchFamily="34" charset="0"/>
                          <a:cs typeface="Calibri" panose="020F0502020204030204" pitchFamily="34" charset="0"/>
                        </a:rPr>
                        <a:t>Area’s</a:t>
                      </a:r>
                      <a:r>
                        <a:rPr lang="en-US" sz="2400" b="1" spc="-3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of</a:t>
                      </a:r>
                      <a:r>
                        <a:rPr lang="en-US" sz="2400" b="1" spc="-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concern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C"/>
                    </a:solidFill>
                  </a:tcPr>
                </a:tc>
                <a:extLst>
                  <a:ext uri="{0D108BD9-81ED-4DB2-BD59-A6C34878D82A}">
                    <a16:rowId xmlns:a16="http://schemas.microsoft.com/office/drawing/2014/main" val="4279946618"/>
                  </a:ext>
                </a:extLst>
              </a:tr>
              <a:tr h="1639636">
                <a:tc>
                  <a:txBody>
                    <a:bodyPr/>
                    <a:lstStyle/>
                    <a:p>
                      <a:pPr marL="85090" marR="175895">
                        <a:lnSpc>
                          <a:spcPct val="111000"/>
                        </a:lnSpc>
                        <a:spcBef>
                          <a:spcPts val="245"/>
                        </a:spcBef>
                        <a:spcAft>
                          <a:spcPts val="0"/>
                        </a:spcAft>
                      </a:pPr>
                      <a:r>
                        <a:rPr lang="en-US" sz="2000" b="1"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Human</a:t>
                      </a:r>
                      <a:r>
                        <a:rPr lang="en-US" sz="2000" b="1" spc="10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Resource</a:t>
                      </a:r>
                      <a:r>
                        <a:rPr lang="en-US" sz="2000" b="1" spc="1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0A0"/>
                    </a:solidFill>
                  </a:tcPr>
                </a:tc>
                <a:tc>
                  <a:txBody>
                    <a:bodyPr/>
                    <a:lstStyle/>
                    <a:p>
                      <a:pPr marL="342900" lvl="0" indent="-342900">
                        <a:spcBef>
                          <a:spcPts val="230"/>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Senior</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vacancy</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December</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was</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60.2%.</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2019-20 28%).</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spcBef>
                          <a:spcPts val="750"/>
                        </a:spcBef>
                        <a:spcAft>
                          <a:spcPts val="0"/>
                        </a:spcAft>
                        <a:buSzPts val="1100"/>
                        <a:buFont typeface="Arial" panose="020B0604020202020204" pitchFamily="34" charset="0"/>
                        <a:buChar char="•"/>
                        <a:tabLst>
                          <a:tab pos="258445"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Verification</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checks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a:t>
                      </a:r>
                      <a:r>
                        <a:rPr lang="en-US" sz="1200"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new</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appointments</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performed</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(Criminal</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&amp;</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Credit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Checks).</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spcBef>
                          <a:spcPts val="750"/>
                        </a:spcBef>
                        <a:spcAft>
                          <a:spcPts val="0"/>
                        </a:spcAft>
                        <a:buSzPts val="1100"/>
                        <a:buFont typeface="Arial" panose="020B0604020202020204" pitchFamily="34" charset="0"/>
                        <a:buChar char="•"/>
                        <a:tabLst>
                          <a:tab pos="258445"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Organization</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structure</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been</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approved.</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88900" lvl="0" indent="-342900">
                        <a:lnSpc>
                          <a:spcPct val="111000"/>
                        </a:lnSpc>
                        <a:spcBef>
                          <a:spcPts val="740"/>
                        </a:spcBef>
                        <a:spcAft>
                          <a:spcPts val="0"/>
                        </a:spcAft>
                        <a:buSzPts val="1100"/>
                        <a:buFont typeface="Arial" panose="020B0604020202020204" pitchFamily="34" charset="0"/>
                        <a:buChar char="•"/>
                        <a:tabLst>
                          <a:tab pos="258445"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Since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year</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audit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there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been 13 suspensions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two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disciplinary</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hearings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department.</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r>
                        <a:rPr lang="en-US" sz="1200" spc="26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suspension</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rate</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may</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lead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department</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being able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meet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objectives.</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159385" lvl="0" indent="-342900">
                        <a:lnSpc>
                          <a:spcPct val="111000"/>
                        </a:lnSpc>
                        <a:spcBef>
                          <a:spcPts val="605"/>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HR</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policies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have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been updated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a:t>
                      </a:r>
                      <a:r>
                        <a:rPr lang="en-US" sz="1200"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recent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changes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legislations,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there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been any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progress</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4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updating of</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policies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since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year</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audit.</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28567353"/>
                  </a:ext>
                </a:extLst>
              </a:tr>
              <a:tr h="2884777">
                <a:tc>
                  <a:txBody>
                    <a:bodyPr/>
                    <a:lstStyle/>
                    <a:p>
                      <a:pPr marL="85090">
                        <a:spcBef>
                          <a:spcPts val="345"/>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85090">
                        <a:spcBef>
                          <a:spcPts val="225"/>
                        </a:spcBef>
                        <a:spcAft>
                          <a:spcPts val="0"/>
                        </a:spcAft>
                      </a:pPr>
                      <a:r>
                        <a:rPr lang="en-US" sz="2000" b="1"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0A0"/>
                    </a:solidFill>
                  </a:tcPr>
                </a:tc>
                <a:tc>
                  <a:txBody>
                    <a:bodyPr/>
                    <a:lstStyle/>
                    <a:p>
                      <a:pPr marL="85090" marR="247650">
                        <a:lnSpc>
                          <a:spcPct val="111000"/>
                        </a:lnSpc>
                        <a:spcBef>
                          <a:spcPts val="335"/>
                        </a:spcBef>
                        <a:spcAft>
                          <a:spcPts val="0"/>
                        </a:spcAft>
                      </a:pP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made some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progress</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addressing</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previous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year’s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findings.</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However,</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improvement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still</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required</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a:t>
                      </a:r>
                      <a:r>
                        <a:rPr lang="en-US" sz="1200" spc="50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areas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governance,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continuity,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Change management</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user</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access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some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controls</a:t>
                      </a:r>
                      <a:r>
                        <a:rPr lang="en-US" sz="1200" spc="27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have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not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been adequately</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implemented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during.</a:t>
                      </a:r>
                      <a:r>
                        <a:rPr lang="en-US" sz="1200" spc="28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following</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weakness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still</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addressed: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590"/>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review</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policies</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drafted</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2011</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which</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longer</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reflecting</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current</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finalized.</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311785" lvl="0" indent="-342900">
                        <a:lnSpc>
                          <a:spcPct val="111000"/>
                        </a:lnSpc>
                        <a:spcBef>
                          <a:spcPts val="750"/>
                        </a:spcBef>
                        <a:spcAft>
                          <a:spcPts val="0"/>
                        </a:spcAft>
                        <a:buSzPts val="1100"/>
                        <a:buFont typeface="Arial" panose="020B0604020202020204" pitchFamily="34" charset="0"/>
                        <a:buChar char="•"/>
                        <a:tabLst>
                          <a:tab pos="258445"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framework</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which</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will</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give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guidance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department</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during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was</a:t>
                      </a:r>
                      <a:r>
                        <a:rPr lang="en-US" sz="1200" spc="29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still</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draft.</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 a</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result,</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inadequate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practices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 followed.</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369570" lvl="0" indent="-342900">
                        <a:lnSpc>
                          <a:spcPct val="110000"/>
                        </a:lnSpc>
                        <a:spcBef>
                          <a:spcPts val="600"/>
                        </a:spcBef>
                        <a:spcAft>
                          <a:spcPts val="0"/>
                        </a:spcAft>
                        <a:buSzPts val="1100"/>
                        <a:buFont typeface="Arial" panose="020B0604020202020204" pitchFamily="34" charset="0"/>
                        <a:buChar char="•"/>
                        <a:tabLst>
                          <a:tab pos="258445"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There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still</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 centralized</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repository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documentation</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listing</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projects</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being</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initiated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department</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strategy.</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spcBef>
                          <a:spcPts val="615"/>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old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organizational</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ICT</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structure</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still</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utilized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vacant</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positions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still</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remain</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spcBef>
                          <a:spcPts val="750"/>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formal</a:t>
                      </a:r>
                      <a:r>
                        <a:rPr lang="en-US" sz="1200"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skills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gap</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analysis</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determine</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skills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needed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within</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been</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performed.</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175895" lvl="0" indent="-342900">
                        <a:lnSpc>
                          <a:spcPct val="111000"/>
                        </a:lnSpc>
                        <a:spcBef>
                          <a:spcPts val="735"/>
                        </a:spcBef>
                        <a:spcAft>
                          <a:spcPts val="0"/>
                        </a:spcAft>
                        <a:buSzPts val="1100"/>
                        <a:buFont typeface="Arial" panose="020B0604020202020204" pitchFamily="34" charset="0"/>
                        <a:buChar char="•"/>
                        <a:tabLst>
                          <a:tab pos="258445" algn="l"/>
                        </a:tabLst>
                      </a:pP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did 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 investment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benefit</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realization on</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spending</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relating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infrastructure</a:t>
                      </a:r>
                      <a:r>
                        <a:rPr lang="en-US" sz="1200" spc="3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software,</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SITA</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services,</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external</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service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providers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system</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131445" lvl="0" indent="-342900">
                        <a:lnSpc>
                          <a:spcPct val="111000"/>
                        </a:lnSpc>
                        <a:spcBef>
                          <a:spcPts val="600"/>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password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parameter</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settings</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 MEDICOM</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PAAB</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 not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adequately</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configured</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when</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compared</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5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Password Management</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Policy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criteria.</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658320054"/>
                  </a:ext>
                </a:extLst>
              </a:tr>
            </a:tbl>
          </a:graphicData>
        </a:graphic>
      </p:graphicFrame>
    </p:spTree>
    <p:extLst>
      <p:ext uri="{BB962C8B-B14F-4D97-AF65-F5344CB8AC3E}">
        <p14:creationId xmlns:p14="http://schemas.microsoft.com/office/powerpoint/2010/main" val="302647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70F3-F3CD-40AB-A792-D2B034DEB334}"/>
              </a:ext>
            </a:extLst>
          </p:cNvPr>
          <p:cNvSpPr>
            <a:spLocks noGrp="1"/>
          </p:cNvSpPr>
          <p:nvPr>
            <p:ph type="title"/>
          </p:nvPr>
        </p:nvSpPr>
        <p:spPr/>
        <p:txBody>
          <a:bodyPr/>
          <a:lstStyle/>
          <a:p>
            <a:r>
              <a:rPr lang="en-ZA" dirty="0"/>
              <a:t>AGSA SORR</a:t>
            </a:r>
          </a:p>
        </p:txBody>
      </p:sp>
      <p:graphicFrame>
        <p:nvGraphicFramePr>
          <p:cNvPr id="5" name="Content Placeholder 4">
            <a:extLst>
              <a:ext uri="{FF2B5EF4-FFF2-40B4-BE49-F238E27FC236}">
                <a16:creationId xmlns:a16="http://schemas.microsoft.com/office/drawing/2014/main" id="{335B31A4-C7FB-4545-BEE0-B4DA59CF0A92}"/>
              </a:ext>
            </a:extLst>
          </p:cNvPr>
          <p:cNvGraphicFramePr>
            <a:graphicFrameLocks noGrp="1"/>
          </p:cNvGraphicFramePr>
          <p:nvPr>
            <p:ph idx="1"/>
            <p:extLst>
              <p:ext uri="{D42A27DB-BD31-4B8C-83A1-F6EECF244321}">
                <p14:modId xmlns:p14="http://schemas.microsoft.com/office/powerpoint/2010/main" val="393680936"/>
              </p:ext>
            </p:extLst>
          </p:nvPr>
        </p:nvGraphicFramePr>
        <p:xfrm>
          <a:off x="473823" y="1643449"/>
          <a:ext cx="11615057" cy="5029200"/>
        </p:xfrm>
        <a:graphic>
          <a:graphicData uri="http://schemas.openxmlformats.org/drawingml/2006/table">
            <a:tbl>
              <a:tblPr firstRow="1" firstCol="1" lastRow="1" lastCol="1" bandRow="1" bandCol="1"/>
              <a:tblGrid>
                <a:gridCol w="1750394">
                  <a:extLst>
                    <a:ext uri="{9D8B030D-6E8A-4147-A177-3AD203B41FA5}">
                      <a16:colId xmlns:a16="http://schemas.microsoft.com/office/drawing/2014/main" val="1894416148"/>
                    </a:ext>
                  </a:extLst>
                </a:gridCol>
                <a:gridCol w="9864663">
                  <a:extLst>
                    <a:ext uri="{9D8B030D-6E8A-4147-A177-3AD203B41FA5}">
                      <a16:colId xmlns:a16="http://schemas.microsoft.com/office/drawing/2014/main" val="1394715403"/>
                    </a:ext>
                  </a:extLst>
                </a:gridCol>
              </a:tblGrid>
              <a:tr h="374058">
                <a:tc>
                  <a:txBody>
                    <a:bodyPr/>
                    <a:lstStyle/>
                    <a:p>
                      <a:pPr marL="85090">
                        <a:spcBef>
                          <a:spcPts val="275"/>
                        </a:spcBef>
                        <a:spcAft>
                          <a:spcPts val="0"/>
                        </a:spcAft>
                      </a:pPr>
                      <a:r>
                        <a:rPr lang="en-US" sz="2400" b="1" spc="-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Focus</a:t>
                      </a:r>
                      <a:r>
                        <a:rPr lang="en-US" sz="2400" b="1" spc="-4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spc="-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Area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C"/>
                    </a:solidFill>
                  </a:tcPr>
                </a:tc>
                <a:tc>
                  <a:txBody>
                    <a:bodyPr/>
                    <a:lstStyle/>
                    <a:p>
                      <a:pPr marL="85725">
                        <a:spcBef>
                          <a:spcPts val="275"/>
                        </a:spcBef>
                        <a:spcAft>
                          <a:spcPts val="0"/>
                        </a:spcAft>
                      </a:pPr>
                      <a:r>
                        <a:rPr lang="en-US" sz="2400" b="1" spc="-25">
                          <a:solidFill>
                            <a:srgbClr val="FFFFFF"/>
                          </a:solidFill>
                          <a:effectLst/>
                          <a:latin typeface="Calibri" panose="020F0502020204030204" pitchFamily="34" charset="0"/>
                          <a:ea typeface="Calibri" panose="020F0502020204030204" pitchFamily="34" charset="0"/>
                          <a:cs typeface="Calibri" panose="020F0502020204030204" pitchFamily="34" charset="0"/>
                        </a:rPr>
                        <a:t>Area’s</a:t>
                      </a:r>
                      <a:r>
                        <a:rPr lang="en-US" sz="2400" b="1" spc="-3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of</a:t>
                      </a:r>
                      <a:r>
                        <a:rPr lang="en-US" sz="2400" b="1" spc="-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concern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C"/>
                    </a:solidFill>
                  </a:tcPr>
                </a:tc>
                <a:extLst>
                  <a:ext uri="{0D108BD9-81ED-4DB2-BD59-A6C34878D82A}">
                    <a16:rowId xmlns:a16="http://schemas.microsoft.com/office/drawing/2014/main" val="1418459562"/>
                  </a:ext>
                </a:extLst>
              </a:tr>
              <a:tr h="2941033">
                <a:tc>
                  <a:txBody>
                    <a:bodyPr/>
                    <a:lstStyle/>
                    <a:p>
                      <a:pPr marL="85090">
                        <a:spcBef>
                          <a:spcPts val="245"/>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85090">
                        <a:spcBef>
                          <a:spcPts val="225"/>
                        </a:spcBef>
                        <a:spcAft>
                          <a:spcPts val="0"/>
                        </a:spcAft>
                      </a:pPr>
                      <a:r>
                        <a:rPr lang="en-US" sz="2000" b="1"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0A0"/>
                    </a:solidFill>
                  </a:tcPr>
                </a:tc>
                <a:tc>
                  <a:txBody>
                    <a:bodyPr/>
                    <a:lstStyle/>
                    <a:p>
                      <a:pPr marL="342900" marR="90805" lvl="0" indent="-342900">
                        <a:lnSpc>
                          <a:spcPct val="111000"/>
                        </a:lnSpc>
                        <a:spcBef>
                          <a:spcPts val="235"/>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legacy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systems</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(PAAB and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MEDICOM)</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 running on old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software</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versions;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i.e.</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Windows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2008</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which</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no</a:t>
                      </a:r>
                      <a:r>
                        <a:rPr lang="en-US" sz="1200" spc="35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longer</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supported</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by</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Microsoft.</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spcBef>
                          <a:spcPts val="600"/>
                        </a:spcBef>
                        <a:spcAft>
                          <a:spcPts val="0"/>
                        </a:spcAft>
                        <a:buSzPts val="1100"/>
                        <a:buFont typeface="Arial" panose="020B0604020202020204" pitchFamily="34" charset="0"/>
                        <a:buChar char="•"/>
                        <a:tabLst>
                          <a:tab pos="258445"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user</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account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policy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include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details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relating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monitoring</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administrator</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activities.</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404495" lvl="0" indent="-342900">
                        <a:lnSpc>
                          <a:spcPct val="111000"/>
                        </a:lnSpc>
                        <a:spcBef>
                          <a:spcPts val="735"/>
                        </a:spcBef>
                        <a:spcAft>
                          <a:spcPts val="0"/>
                        </a:spcAft>
                        <a:buSzPts val="1100"/>
                        <a:buFont typeface="Arial" panose="020B0604020202020204" pitchFamily="34" charset="0"/>
                        <a:buChar char="•"/>
                        <a:tabLst>
                          <a:tab pos="257810"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monitoring</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administrator</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activities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occur</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Office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hospitals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where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tested</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Directory</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well</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PAAB</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MEDICOM</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systems.</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spcBef>
                          <a:spcPts val="600"/>
                        </a:spcBef>
                        <a:spcAft>
                          <a:spcPts val="0"/>
                        </a:spcAft>
                        <a:buSzPts val="1100"/>
                        <a:buFont typeface="Arial" panose="020B0604020202020204" pitchFamily="34" charset="0"/>
                        <a:buChar char="•"/>
                        <a:tabLst>
                          <a:tab pos="257810"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There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 process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place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monitor</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password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re-sets</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MEDICOM</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PAAB.</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355600" lvl="0" indent="-342900">
                        <a:lnSpc>
                          <a:spcPct val="110000"/>
                        </a:lnSpc>
                        <a:spcBef>
                          <a:spcPts val="750"/>
                        </a:spcBef>
                        <a:spcAft>
                          <a:spcPts val="0"/>
                        </a:spcAft>
                        <a:buSzPts val="1100"/>
                        <a:buFont typeface="Arial" panose="020B0604020202020204" pitchFamily="34" charset="0"/>
                        <a:buChar char="•"/>
                        <a:tabLst>
                          <a:tab pos="257810"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Changes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user</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access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rights</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 MEDICOM</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PAAB</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approved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by</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relevant</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line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managers,</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however,</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2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systems</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 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configured</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log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changes</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legacy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issues.</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311785" lvl="0" indent="-342900">
                        <a:lnSpc>
                          <a:spcPct val="111000"/>
                        </a:lnSpc>
                        <a:spcBef>
                          <a:spcPts val="615"/>
                        </a:spcBef>
                        <a:spcAft>
                          <a:spcPts val="0"/>
                        </a:spcAft>
                        <a:buSzPts val="1100"/>
                        <a:buFont typeface="Arial" panose="020B0604020202020204" pitchFamily="34" charset="0"/>
                        <a:buChar char="•"/>
                        <a:tabLst>
                          <a:tab pos="257810" algn="l"/>
                        </a:tabLs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Disaster</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Recovery</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Plan</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(DRP)</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had</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also</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yet</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been approved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implemented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following</a:t>
                      </a:r>
                      <a:r>
                        <a:rPr lang="en-US" sz="12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disaster</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that</a:t>
                      </a:r>
                      <a:r>
                        <a:rPr lang="en-US" sz="1200" spc="29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occurred</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head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office</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2018.</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342900" marR="607695" lvl="0" indent="-342900">
                        <a:lnSpc>
                          <a:spcPct val="111000"/>
                        </a:lnSpc>
                        <a:spcBef>
                          <a:spcPts val="590"/>
                        </a:spcBef>
                        <a:spcAft>
                          <a:spcPts val="0"/>
                        </a:spcAft>
                        <a:buSzPts val="1100"/>
                        <a:buFont typeface="Arial" panose="020B0604020202020204" pitchFamily="34" charset="0"/>
                        <a:buChar char="•"/>
                        <a:tabLst>
                          <a:tab pos="257810" algn="l"/>
                        </a:tabLst>
                      </a:pP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compensating</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control,</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technicians</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a:t>
                      </a:r>
                      <a:r>
                        <a:rPr lang="en-US" sz="12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some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hospitals</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performed</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database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backup</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respective</a:t>
                      </a:r>
                      <a:r>
                        <a:rPr lang="en-US" sz="1200" spc="3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hospital.</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However,</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data</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backup</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restorations</a:t>
                      </a:r>
                      <a:r>
                        <a:rPr lang="en-US" sz="1200"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conducted</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infrastructure</a:t>
                      </a:r>
                      <a:r>
                        <a:rPr lang="en-US" sz="1200"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resource</a:t>
                      </a:r>
                      <a:r>
                        <a:rPr lang="en-US" sz="12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constrains.</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02267311"/>
                  </a:ext>
                </a:extLst>
              </a:tr>
              <a:tr h="1714109">
                <a:tc>
                  <a:txBody>
                    <a:bodyPr/>
                    <a:lstStyle/>
                    <a:p>
                      <a:pPr marL="85090" marR="547370">
                        <a:lnSpc>
                          <a:spcPct val="112000"/>
                        </a:lnSpc>
                        <a:spcBef>
                          <a:spcPts val="345"/>
                        </a:spcBef>
                        <a:spcAft>
                          <a:spcPts val="0"/>
                        </a:spcAft>
                      </a:pPr>
                      <a:r>
                        <a:rPr lang="en-US" sz="2000" b="1"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Financial</a:t>
                      </a:r>
                      <a:r>
                        <a:rPr lang="en-US" sz="2000" b="1" spc="12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0A0"/>
                    </a:solidFill>
                  </a:tcPr>
                </a:tc>
                <a:tc>
                  <a:txBody>
                    <a:bodyPr/>
                    <a:lstStyle/>
                    <a:p>
                      <a:pPr marL="342900" marR="167005" lvl="0" indent="-342900">
                        <a:lnSpc>
                          <a:spcPct val="111000"/>
                        </a:lnSpc>
                        <a:spcBef>
                          <a:spcPts val="335"/>
                        </a:spcBef>
                        <a:spcAft>
                          <a:spcPts val="0"/>
                        </a:spcAft>
                        <a:buSzPts val="1100"/>
                        <a:buFont typeface="Arial" panose="020B0604020202020204" pitchFamily="34" charset="0"/>
                        <a:buChar char="•"/>
                        <a:tabLst>
                          <a:tab pos="258445" algn="l"/>
                        </a:tabLst>
                      </a:pPr>
                      <a:r>
                        <a:rPr lang="en-US" sz="1200" spc="-5" dirty="0">
                          <a:effectLst/>
                          <a:latin typeface="Arial" panose="020B0604020202020204" pitchFamily="34" charset="0"/>
                          <a:ea typeface="Arial" panose="020B0604020202020204" pitchFamily="34" charset="0"/>
                          <a:cs typeface="Times New Roman" panose="02020603050405020304" pitchFamily="18" charset="0"/>
                        </a:rPr>
                        <a:t>Financial</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viability</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of</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department</a:t>
                      </a:r>
                      <a:r>
                        <a:rPr lang="en-US" sz="1200" spc="-5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continues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be </a:t>
                      </a:r>
                      <a:r>
                        <a:rPr lang="en-US" sz="1200"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 challenge</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due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continuous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increase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in</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contingent</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liabilities</a:t>
                      </a:r>
                      <a:r>
                        <a:rPr lang="en-US" sz="1200" spc="4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resulting</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from</a:t>
                      </a:r>
                      <a:r>
                        <a:rPr lang="en-US" sz="1200" spc="-6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medical</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claims.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total</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amount</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of</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contingent</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liabilities</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at</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31 December</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2020 amounted</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to</a:t>
                      </a:r>
                      <a:r>
                        <a:rPr lang="en-US" sz="1200" spc="36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R24.5 </a:t>
                      </a:r>
                      <a:r>
                        <a:rPr lang="en-US" sz="1200" spc="-10" dirty="0">
                          <a:effectLst/>
                          <a:latin typeface="Arial" panose="020B0604020202020204" pitchFamily="34" charset="0"/>
                          <a:ea typeface="Arial" panose="020B0604020202020204" pitchFamily="34" charset="0"/>
                          <a:cs typeface="Times New Roman" panose="02020603050405020304" pitchFamily="18" charset="0"/>
                        </a:rPr>
                        <a:t>billion</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(2019-20</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R23.8</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billion).</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5" dirty="0">
                          <a:effectLst/>
                          <a:latin typeface="Arial" panose="020B0604020202020204" pitchFamily="34" charset="0"/>
                          <a:ea typeface="Arial" panose="020B0604020202020204" pitchFamily="34" charset="0"/>
                          <a:cs typeface="Times New Roman" panose="02020603050405020304" pitchFamily="18" charset="0"/>
                        </a:rPr>
                        <a:t> majority</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of</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these</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claims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relate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medico legal</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amounting</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p>
                      <a:pPr marL="257175">
                        <a:lnSpc>
                          <a:spcPts val="1260"/>
                        </a:lnSpc>
                      </a:pPr>
                      <a:r>
                        <a:rPr lang="en-US" sz="1200" spc="-5" dirty="0">
                          <a:effectLst/>
                          <a:latin typeface="Arial" panose="020B0604020202020204" pitchFamily="34" charset="0"/>
                          <a:ea typeface="Calibri" panose="020F0502020204030204" pitchFamily="34" charset="0"/>
                          <a:cs typeface="Times New Roman" panose="02020603050405020304" pitchFamily="18" charset="0"/>
                        </a:rPr>
                        <a:t>R21.6 </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billion.</a:t>
                      </a:r>
                      <a:r>
                        <a:rPr lang="en-US" sz="1200" spc="15" dirty="0">
                          <a:effectLst/>
                          <a:latin typeface="Arial" panose="020B0604020202020204" pitchFamily="34" charset="0"/>
                          <a:ea typeface="Calibri" panose="020F0502020204030204" pitchFamily="34" charset="0"/>
                          <a:cs typeface="Times New Roman" panose="02020603050405020304" pitchFamily="18" charset="0"/>
                        </a:rPr>
                        <a:t> </a:t>
                      </a:r>
                      <a:r>
                        <a:rPr lang="en-US" sz="1200" spc="-5" dirty="0">
                          <a:effectLst/>
                          <a:latin typeface="Arial" panose="020B0604020202020204" pitchFamily="34" charset="0"/>
                          <a:ea typeface="Calibri" panose="020F0502020204030204" pitchFamily="34" charset="0"/>
                          <a:cs typeface="Times New Roman" panose="02020603050405020304" pitchFamily="18" charset="0"/>
                        </a:rPr>
                        <a:t>Furthermore,</a:t>
                      </a:r>
                      <a:r>
                        <a:rPr lang="en-US" sz="1200" spc="-5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a:t>
                      </a:r>
                      <a:r>
                        <a:rPr lang="en-US" sz="1200" spc="-5" dirty="0">
                          <a:effectLst/>
                          <a:latin typeface="Arial" panose="020B0604020202020204" pitchFamily="34" charset="0"/>
                          <a:ea typeface="Calibri" panose="020F0502020204030204" pitchFamily="34" charset="0"/>
                          <a:cs typeface="Times New Roman" panose="02020603050405020304" pitchFamily="18" charset="0"/>
                        </a:rPr>
                        <a:t> total</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spc="-5" dirty="0">
                          <a:effectLst/>
                          <a:latin typeface="Arial" panose="020B0604020202020204" pitchFamily="34" charset="0"/>
                          <a:ea typeface="Calibri" panose="020F0502020204030204" pitchFamily="34" charset="0"/>
                          <a:cs typeface="Times New Roman" panose="02020603050405020304" pitchFamily="18" charset="0"/>
                        </a:rPr>
                        <a:t>settlement</a:t>
                      </a:r>
                      <a:r>
                        <a:rPr lang="en-US" sz="1200" spc="-4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of</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spc="-5" dirty="0">
                          <a:effectLst/>
                          <a:latin typeface="Arial" panose="020B0604020202020204" pitchFamily="34" charset="0"/>
                          <a:ea typeface="Calibri" panose="020F0502020204030204" pitchFamily="34" charset="0"/>
                          <a:cs typeface="Times New Roman" panose="02020603050405020304" pitchFamily="18" charset="0"/>
                        </a:rPr>
                        <a:t>R215.2 million</a:t>
                      </a:r>
                      <a:r>
                        <a:rPr lang="en-US" sz="1200" spc="25" dirty="0">
                          <a:effectLst/>
                          <a:latin typeface="Arial" panose="020B0604020202020204" pitchFamily="34" charset="0"/>
                          <a:ea typeface="Calibri" panose="020F0502020204030204" pitchFamily="34" charset="0"/>
                          <a:cs typeface="Times New Roman" panose="02020603050405020304" pitchFamily="18" charset="0"/>
                        </a:rPr>
                        <a:t> </a:t>
                      </a:r>
                      <a:r>
                        <a:rPr lang="en-US" sz="1200" spc="-5" dirty="0">
                          <a:effectLst/>
                          <a:latin typeface="Arial" panose="020B0604020202020204" pitchFamily="34" charset="0"/>
                          <a:ea typeface="Calibri" panose="020F0502020204030204" pitchFamily="34" charset="0"/>
                          <a:cs typeface="Times New Roman" panose="02020603050405020304" pitchFamily="18" charset="0"/>
                        </a:rPr>
                        <a:t>(2019-20</a:t>
                      </a:r>
                      <a:r>
                        <a:rPr lang="en-US" sz="1200" spc="-30" dirty="0">
                          <a:effectLst/>
                          <a:latin typeface="Arial" panose="020B0604020202020204" pitchFamily="34" charset="0"/>
                          <a:ea typeface="Calibri" panose="020F0502020204030204" pitchFamily="34" charset="0"/>
                          <a:cs typeface="Times New Roman" panose="02020603050405020304" pitchFamily="18" charset="0"/>
                        </a:rPr>
                        <a:t> </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R501</a:t>
                      </a:r>
                      <a:r>
                        <a:rPr lang="en-US" sz="1200" spc="5" dirty="0">
                          <a:effectLst/>
                          <a:latin typeface="Arial" panose="020B0604020202020204" pitchFamily="34" charset="0"/>
                          <a:ea typeface="Calibri" panose="020F0502020204030204" pitchFamily="34" charset="0"/>
                          <a:cs typeface="Times New Roman" panose="02020603050405020304" pitchFamily="18" charset="0"/>
                        </a:rPr>
                        <a:t> </a:t>
                      </a:r>
                      <a:r>
                        <a:rPr lang="en-US" sz="1200" spc="-5" dirty="0">
                          <a:effectLst/>
                          <a:latin typeface="Arial" panose="020B0604020202020204" pitchFamily="34" charset="0"/>
                          <a:ea typeface="Calibri" panose="020F0502020204030204" pitchFamily="34" charset="0"/>
                          <a:cs typeface="Times New Roman" panose="02020603050405020304" pitchFamily="18" charset="0"/>
                        </a:rPr>
                        <a:t>million)</a:t>
                      </a:r>
                      <a:r>
                        <a:rPr lang="en-US" sz="12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was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spc="-5" dirty="0">
                          <a:effectLst/>
                          <a:latin typeface="Arial" panose="020B0604020202020204" pitchFamily="34" charset="0"/>
                          <a:ea typeface="Calibri" panose="020F0502020204030204" pitchFamily="34" charset="0"/>
                          <a:cs typeface="Times New Roman" panose="02020603050405020304" pitchFamily="18" charset="0"/>
                        </a:rPr>
                        <a:t>paid </a:t>
                      </a:r>
                      <a:r>
                        <a:rPr lang="en-US" sz="1200" dirty="0">
                          <a:effectLst/>
                          <a:latin typeface="Arial" panose="020B0604020202020204" pitchFamily="34" charset="0"/>
                          <a:ea typeface="Calibri" panose="020F0502020204030204" pitchFamily="34" charset="0"/>
                          <a:cs typeface="Times New Roman" panose="02020603050405020304" pitchFamily="18" charset="0"/>
                        </a:rPr>
                        <a:t>by</a:t>
                      </a:r>
                      <a:r>
                        <a:rPr lang="en-US" sz="12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a:t>
                      </a:r>
                      <a:r>
                        <a:rPr lang="en-US" sz="1200" spc="-30" dirty="0">
                          <a:effectLst/>
                          <a:latin typeface="Arial" panose="020B0604020202020204" pitchFamily="34" charset="0"/>
                          <a:ea typeface="Calibri" panose="020F0502020204030204" pitchFamily="34" charset="0"/>
                          <a:cs typeface="Times New Roman" panose="02020603050405020304" pitchFamily="18" charset="0"/>
                        </a:rPr>
                        <a:t> </a:t>
                      </a:r>
                      <a:r>
                        <a:rPr lang="en-US" sz="1200" spc="-5" dirty="0">
                          <a:effectLst/>
                          <a:latin typeface="Arial" panose="020B0604020202020204" pitchFamily="34" charset="0"/>
                          <a:ea typeface="Calibri" panose="020F0502020204030204" pitchFamily="34" charset="0"/>
                          <a:cs typeface="Times New Roman" panose="02020603050405020304" pitchFamily="18" charset="0"/>
                        </a:rPr>
                        <a:t>department.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30175" lvl="0" indent="-342900">
                        <a:lnSpc>
                          <a:spcPct val="111000"/>
                        </a:lnSpc>
                        <a:spcBef>
                          <a:spcPts val="750"/>
                        </a:spcBef>
                        <a:spcAft>
                          <a:spcPts val="0"/>
                        </a:spcAft>
                        <a:buSzPts val="1100"/>
                        <a:buFont typeface="Arial" panose="020B0604020202020204" pitchFamily="34" charset="0"/>
                        <a:buChar char="•"/>
                        <a:tabLst>
                          <a:tab pos="258445" algn="l"/>
                        </a:tabLst>
                      </a:pP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department’s</a:t>
                      </a:r>
                      <a:r>
                        <a:rPr lang="en-US" sz="1200" spc="-4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creditor</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payment</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period </a:t>
                      </a:r>
                      <a:r>
                        <a:rPr lang="en-US" sz="1200" spc="-10" dirty="0">
                          <a:effectLst/>
                          <a:latin typeface="Arial" panose="020B0604020202020204" pitchFamily="34" charset="0"/>
                          <a:ea typeface="Arial" panose="020B0604020202020204" pitchFamily="34" charset="0"/>
                          <a:cs typeface="Times New Roman" panose="02020603050405020304" pitchFamily="18" charset="0"/>
                        </a:rPr>
                        <a:t>is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currently</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at</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83</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days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(2018-19:</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81</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days)</a:t>
                      </a:r>
                      <a:r>
                        <a:rPr lang="en-US" sz="1200" dirty="0">
                          <a:effectLst/>
                          <a:latin typeface="Arial" panose="020B0604020202020204" pitchFamily="34" charset="0"/>
                          <a:ea typeface="Arial" panose="020B0604020202020204" pitchFamily="34" charset="0"/>
                          <a:cs typeface="Times New Roman" panose="02020603050405020304" pitchFamily="18" charset="0"/>
                        </a:rPr>
                        <a:t>  as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at</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31 December</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2020.</a:t>
                      </a:r>
                      <a:r>
                        <a:rPr lang="en-US" sz="1200" spc="34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This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is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also</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evidenced</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by</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high accruals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and</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payables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balances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amounting</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R4.5 </a:t>
                      </a:r>
                      <a:r>
                        <a:rPr lang="en-US" sz="1200" spc="-10" dirty="0">
                          <a:effectLst/>
                          <a:latin typeface="Arial" panose="020B0604020202020204" pitchFamily="34" charset="0"/>
                          <a:ea typeface="Arial" panose="020B0604020202020204" pitchFamily="34" charset="0"/>
                          <a:cs typeface="Times New Roman" panose="02020603050405020304" pitchFamily="18" charset="0"/>
                        </a:rPr>
                        <a:t>billion</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(2019-20</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R4.1</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billion).</a:t>
                      </a:r>
                      <a:r>
                        <a:rPr lang="en-US" sz="1200" spc="46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However,</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amounts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payable</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in</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future</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periods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are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significant</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and are </a:t>
                      </a:r>
                      <a:r>
                        <a:rPr lang="en-US" sz="1200" spc="-10" dirty="0">
                          <a:effectLst/>
                          <a:latin typeface="Arial" panose="020B0604020202020204" pitchFamily="34" charset="0"/>
                          <a:ea typeface="Arial" panose="020B0604020202020204" pitchFamily="34" charset="0"/>
                          <a:cs typeface="Times New Roman" panose="02020603050405020304" pitchFamily="18" charset="0"/>
                        </a:rPr>
                        <a:t>driven</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up</a:t>
                      </a:r>
                      <a:r>
                        <a:rPr lang="en-US" sz="1200" spc="-5" dirty="0">
                          <a:effectLst/>
                          <a:latin typeface="Arial" panose="020B0604020202020204" pitchFamily="34" charset="0"/>
                          <a:ea typeface="Arial" panose="020B0604020202020204" pitchFamily="34" charset="0"/>
                          <a:cs typeface="Times New Roman" panose="02020603050405020304" pitchFamily="18" charset="0"/>
                        </a:rPr>
                        <a:t> by</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high accrual</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amounts</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owed</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to</a:t>
                      </a:r>
                      <a:r>
                        <a:rPr lang="en-US" sz="1200" spc="44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creditors,</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this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indicates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that</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future</a:t>
                      </a:r>
                      <a:r>
                        <a:rPr lang="en-US" sz="1200" spc="-5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budget</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allocations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will</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be</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utilized</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fund</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historically</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received goods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and</a:t>
                      </a:r>
                      <a:r>
                        <a:rPr lang="en-US" sz="1200" spc="26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services.</a:t>
                      </a:r>
                      <a:endParaRPr lang="en-ZA" sz="1200" dirty="0">
                        <a:effectLst/>
                        <a:latin typeface="Calibri" panose="020F050202020403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70043267"/>
                  </a:ext>
                </a:extLst>
              </a:tr>
            </a:tbl>
          </a:graphicData>
        </a:graphic>
      </p:graphicFrame>
    </p:spTree>
    <p:extLst>
      <p:ext uri="{BB962C8B-B14F-4D97-AF65-F5344CB8AC3E}">
        <p14:creationId xmlns:p14="http://schemas.microsoft.com/office/powerpoint/2010/main" val="421806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BDCF-5F9A-4C86-9D46-3C12F641EC17}"/>
              </a:ext>
            </a:extLst>
          </p:cNvPr>
          <p:cNvSpPr>
            <a:spLocks noGrp="1"/>
          </p:cNvSpPr>
          <p:nvPr>
            <p:ph type="title"/>
          </p:nvPr>
        </p:nvSpPr>
        <p:spPr/>
        <p:txBody>
          <a:bodyPr/>
          <a:lstStyle/>
          <a:p>
            <a:r>
              <a:rPr lang="en-ZA" dirty="0"/>
              <a:t>Progress made on AGSA NDOH findings</a:t>
            </a:r>
          </a:p>
        </p:txBody>
      </p:sp>
      <p:graphicFrame>
        <p:nvGraphicFramePr>
          <p:cNvPr id="4" name="Table 4">
            <a:extLst>
              <a:ext uri="{FF2B5EF4-FFF2-40B4-BE49-F238E27FC236}">
                <a16:creationId xmlns:a16="http://schemas.microsoft.com/office/drawing/2014/main" id="{DD27542C-DCFA-4DAF-9A36-58E23F2A165B}"/>
              </a:ext>
            </a:extLst>
          </p:cNvPr>
          <p:cNvGraphicFramePr>
            <a:graphicFrameLocks noGrp="1"/>
          </p:cNvGraphicFramePr>
          <p:nvPr>
            <p:ph idx="1"/>
            <p:extLst>
              <p:ext uri="{D42A27DB-BD31-4B8C-83A1-F6EECF244321}">
                <p14:modId xmlns:p14="http://schemas.microsoft.com/office/powerpoint/2010/main" val="2991168009"/>
              </p:ext>
            </p:extLst>
          </p:nvPr>
        </p:nvGraphicFramePr>
        <p:xfrm>
          <a:off x="136071" y="1502230"/>
          <a:ext cx="11919857" cy="5264939"/>
        </p:xfrm>
        <a:graphic>
          <a:graphicData uri="http://schemas.openxmlformats.org/drawingml/2006/table">
            <a:tbl>
              <a:tblPr firstRow="1" bandRow="1">
                <a:tableStyleId>{5C22544A-7EE6-4342-B048-85BDC9FD1C3A}</a:tableStyleId>
              </a:tblPr>
              <a:tblGrid>
                <a:gridCol w="7764015">
                  <a:extLst>
                    <a:ext uri="{9D8B030D-6E8A-4147-A177-3AD203B41FA5}">
                      <a16:colId xmlns:a16="http://schemas.microsoft.com/office/drawing/2014/main" val="3652050940"/>
                    </a:ext>
                  </a:extLst>
                </a:gridCol>
                <a:gridCol w="4155842">
                  <a:extLst>
                    <a:ext uri="{9D8B030D-6E8A-4147-A177-3AD203B41FA5}">
                      <a16:colId xmlns:a16="http://schemas.microsoft.com/office/drawing/2014/main" val="3778580377"/>
                    </a:ext>
                  </a:extLst>
                </a:gridCol>
              </a:tblGrid>
              <a:tr h="314213">
                <a:tc>
                  <a:txBody>
                    <a:bodyPr/>
                    <a:lstStyle/>
                    <a:p>
                      <a:r>
                        <a:rPr lang="en-ZA" dirty="0"/>
                        <a:t>Audit Findings</a:t>
                      </a:r>
                    </a:p>
                  </a:txBody>
                  <a:tcPr/>
                </a:tc>
                <a:tc>
                  <a:txBody>
                    <a:bodyPr/>
                    <a:lstStyle/>
                    <a:p>
                      <a:r>
                        <a:rPr lang="en-ZA" dirty="0"/>
                        <a:t>Progress made</a:t>
                      </a:r>
                    </a:p>
                  </a:txBody>
                  <a:tcPr/>
                </a:tc>
                <a:extLst>
                  <a:ext uri="{0D108BD9-81ED-4DB2-BD59-A6C34878D82A}">
                    <a16:rowId xmlns:a16="http://schemas.microsoft.com/office/drawing/2014/main" val="2648047407"/>
                  </a:ext>
                </a:extLst>
              </a:tr>
              <a:tr h="8746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PPE items not ordered at prices regarded by the National Treasury as market related</a:t>
                      </a:r>
                      <a:r>
                        <a:rPr kumimoji="0" lang="en-US" sz="14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  Seven of the nine provinces ordered PPE items from suppliers at prices in excess of the maximum prices prescribed by National Treasury.</a:t>
                      </a:r>
                      <a:endParaRPr kumimoji="0" lang="en-ZA" sz="14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p>
                      <a:endParaRPr lang="en-ZA" dirty="0"/>
                    </a:p>
                  </a:txBody>
                  <a:tcPr/>
                </a:tc>
                <a:tc>
                  <a:txBody>
                    <a:bodyPr/>
                    <a:lstStyle/>
                    <a:p>
                      <a:r>
                        <a:rPr lang="en-ZA" dirty="0"/>
                        <a:t>The has been reported in the AFS for the year 2020/21. The  balance reported is subject to audit review. The Department has already tarted recovering on overpayments made. </a:t>
                      </a:r>
                    </a:p>
                  </a:txBody>
                  <a:tcPr/>
                </a:tc>
                <a:extLst>
                  <a:ext uri="{0D108BD9-81ED-4DB2-BD59-A6C34878D82A}">
                    <a16:rowId xmlns:a16="http://schemas.microsoft.com/office/drawing/2014/main" val="1141831744"/>
                  </a:ext>
                </a:extLst>
              </a:tr>
              <a:tr h="1116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Century Gothic" panose="020B0502020202020204"/>
                          <a:ea typeface="Century Gothic" charset="0"/>
                          <a:cs typeface="Century Gothic" charset="0"/>
                        </a:rPr>
                        <a:t>Specifications not indicated on awards and submissions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Century Gothic" charset="0"/>
                          <a:cs typeface="Century Gothic" charset="0"/>
                        </a:rPr>
                        <a:t>When we assessed the awards, submissions and delivery notes in relation to goods delivered, we noticed that no mention was made of the actual specifications that had to be complied with for the goods to be delivered, as required by instruction note 8 of 2019-20 paragraph 3.7.6.</a:t>
                      </a:r>
                      <a:endParaRPr kumimoji="0" lang="en-ZA" sz="1500" b="0" i="0" u="none" strike="noStrike" kern="1200" cap="none" spc="0" normalizeH="0" baseline="0" noProof="0" dirty="0">
                        <a:ln>
                          <a:noFill/>
                        </a:ln>
                        <a:solidFill>
                          <a:prstClr val="black"/>
                        </a:solidFill>
                        <a:effectLst/>
                        <a:uLnTx/>
                        <a:uFillTx/>
                        <a:latin typeface="Century Gothic" panose="020B0502020202020204"/>
                        <a:ea typeface="Century Gothic" charset="0"/>
                        <a:cs typeface="Century Gothic" charset="0"/>
                      </a:endParaRPr>
                    </a:p>
                    <a:p>
                      <a:endParaRPr lang="en-ZA" dirty="0"/>
                    </a:p>
                  </a:txBody>
                  <a:tcPr/>
                </a:tc>
                <a:tc>
                  <a:txBody>
                    <a:bodyPr/>
                    <a:lstStyle/>
                    <a:p>
                      <a:r>
                        <a:rPr lang="en-ZA" dirty="0"/>
                        <a:t>The Department has commenced with review of stock delivered at warehouses and reconciliations on stock procured, delivered and paid is conducted on a monthly basis. </a:t>
                      </a:r>
                    </a:p>
                  </a:txBody>
                  <a:tcPr/>
                </a:tc>
                <a:extLst>
                  <a:ext uri="{0D108BD9-81ED-4DB2-BD59-A6C34878D82A}">
                    <a16:rowId xmlns:a16="http://schemas.microsoft.com/office/drawing/2014/main" val="939645996"/>
                  </a:ext>
                </a:extLst>
              </a:tr>
              <a:tr h="45527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Century Gothic" charset="0"/>
                          <a:cs typeface="Century Gothic" charset="0"/>
                        </a:rPr>
                        <a:t>Goods were received and paid for by the department that were not the same as the ones specified in the original order documents (GP).</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mn-lt"/>
                          <a:ea typeface="+mn-ea"/>
                          <a:cs typeface="+mn-cs"/>
                        </a:rPr>
                        <a:t>The Department has commenced with review of stock delivered at warehouses and reconciliations on stock procured, delivered and paid is conducted on a monthly basis. </a:t>
                      </a:r>
                    </a:p>
                    <a:p>
                      <a:endParaRPr lang="en-ZA" dirty="0"/>
                    </a:p>
                  </a:txBody>
                  <a:tcPr/>
                </a:tc>
                <a:extLst>
                  <a:ext uri="{0D108BD9-81ED-4DB2-BD59-A6C34878D82A}">
                    <a16:rowId xmlns:a16="http://schemas.microsoft.com/office/drawing/2014/main" val="4062637300"/>
                  </a:ext>
                </a:extLst>
              </a:tr>
              <a:tr h="333015">
                <a:tc>
                  <a:txBody>
                    <a:bodyPr/>
                    <a:lstStyle/>
                    <a:p>
                      <a:r>
                        <a:rPr kumimoji="0" lang="en-US" sz="1500" b="0" i="0" u="none" strike="noStrike" kern="1200" cap="none" spc="0" normalizeH="0" baseline="0" noProof="0" dirty="0">
                          <a:ln>
                            <a:noFill/>
                          </a:ln>
                          <a:solidFill>
                            <a:prstClr val="black"/>
                          </a:solidFill>
                          <a:effectLst/>
                          <a:uLnTx/>
                          <a:uFillTx/>
                          <a:latin typeface="Century Gothic" panose="020B0502020202020204"/>
                          <a:ea typeface="Century Gothic" charset="0"/>
                          <a:cs typeface="Century Gothic" charset="0"/>
                        </a:rPr>
                        <a:t>transactions entered into with suppliers who are not tax compliant at order date (GP</a:t>
                      </a:r>
                      <a:endParaRPr lang="en-ZA" dirty="0"/>
                    </a:p>
                  </a:txBody>
                  <a:tcPr/>
                </a:tc>
                <a:tc>
                  <a:txBody>
                    <a:bodyPr/>
                    <a:lstStyle/>
                    <a:p>
                      <a:r>
                        <a:rPr lang="en-ZA" dirty="0"/>
                        <a:t>These maters are under investigation through SIU. </a:t>
                      </a:r>
                    </a:p>
                  </a:txBody>
                  <a:tcPr/>
                </a:tc>
                <a:extLst>
                  <a:ext uri="{0D108BD9-81ED-4DB2-BD59-A6C34878D82A}">
                    <a16:rowId xmlns:a16="http://schemas.microsoft.com/office/drawing/2014/main" val="2757612255"/>
                  </a:ext>
                </a:extLst>
              </a:tr>
              <a:tr h="904506">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Limitation of scope – procurement information requested not submitted for audit</a:t>
                      </a:r>
                      <a:endParaRPr lang="en-ZA" dirty="0"/>
                    </a:p>
                  </a:txBody>
                  <a:tcPr/>
                </a:tc>
                <a:tc>
                  <a:txBody>
                    <a:bodyPr/>
                    <a:lstStyle/>
                    <a:p>
                      <a:r>
                        <a:rPr lang="en-ZA" dirty="0"/>
                        <a:t>The Department is in the process of improving on record- care which will then ensure submission of documents for audit purposes.</a:t>
                      </a:r>
                    </a:p>
                  </a:txBody>
                  <a:tcPr/>
                </a:tc>
                <a:extLst>
                  <a:ext uri="{0D108BD9-81ED-4DB2-BD59-A6C34878D82A}">
                    <a16:rowId xmlns:a16="http://schemas.microsoft.com/office/drawing/2014/main" val="788923775"/>
                  </a:ext>
                </a:extLst>
              </a:tr>
            </a:tbl>
          </a:graphicData>
        </a:graphic>
      </p:graphicFrame>
    </p:spTree>
    <p:extLst>
      <p:ext uri="{BB962C8B-B14F-4D97-AF65-F5344CB8AC3E}">
        <p14:creationId xmlns:p14="http://schemas.microsoft.com/office/powerpoint/2010/main" val="326898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BDCF-5F9A-4C86-9D46-3C12F641EC17}"/>
              </a:ext>
            </a:extLst>
          </p:cNvPr>
          <p:cNvSpPr>
            <a:spLocks noGrp="1"/>
          </p:cNvSpPr>
          <p:nvPr>
            <p:ph type="title"/>
          </p:nvPr>
        </p:nvSpPr>
        <p:spPr/>
        <p:txBody>
          <a:bodyPr/>
          <a:lstStyle/>
          <a:p>
            <a:r>
              <a:rPr lang="en-ZA" dirty="0"/>
              <a:t>Progress made on AGSA NDOH findings</a:t>
            </a:r>
          </a:p>
        </p:txBody>
      </p:sp>
      <p:graphicFrame>
        <p:nvGraphicFramePr>
          <p:cNvPr id="4" name="Table 4">
            <a:extLst>
              <a:ext uri="{FF2B5EF4-FFF2-40B4-BE49-F238E27FC236}">
                <a16:creationId xmlns:a16="http://schemas.microsoft.com/office/drawing/2014/main" id="{DD27542C-DCFA-4DAF-9A36-58E23F2A165B}"/>
              </a:ext>
            </a:extLst>
          </p:cNvPr>
          <p:cNvGraphicFramePr>
            <a:graphicFrameLocks noGrp="1"/>
          </p:cNvGraphicFramePr>
          <p:nvPr>
            <p:ph idx="1"/>
            <p:extLst>
              <p:ext uri="{D42A27DB-BD31-4B8C-83A1-F6EECF244321}">
                <p14:modId xmlns:p14="http://schemas.microsoft.com/office/powerpoint/2010/main" val="3466037002"/>
              </p:ext>
            </p:extLst>
          </p:nvPr>
        </p:nvGraphicFramePr>
        <p:xfrm>
          <a:off x="70022" y="1502230"/>
          <a:ext cx="12043719" cy="5250334"/>
        </p:xfrm>
        <a:graphic>
          <a:graphicData uri="http://schemas.openxmlformats.org/drawingml/2006/table">
            <a:tbl>
              <a:tblPr firstRow="1" bandRow="1">
                <a:tableStyleId>{5C22544A-7EE6-4342-B048-85BDC9FD1C3A}</a:tableStyleId>
              </a:tblPr>
              <a:tblGrid>
                <a:gridCol w="6264876">
                  <a:extLst>
                    <a:ext uri="{9D8B030D-6E8A-4147-A177-3AD203B41FA5}">
                      <a16:colId xmlns:a16="http://schemas.microsoft.com/office/drawing/2014/main" val="3652050940"/>
                    </a:ext>
                  </a:extLst>
                </a:gridCol>
                <a:gridCol w="5778843">
                  <a:extLst>
                    <a:ext uri="{9D8B030D-6E8A-4147-A177-3AD203B41FA5}">
                      <a16:colId xmlns:a16="http://schemas.microsoft.com/office/drawing/2014/main" val="3778580377"/>
                    </a:ext>
                  </a:extLst>
                </a:gridCol>
              </a:tblGrid>
              <a:tr h="312574">
                <a:tc>
                  <a:txBody>
                    <a:bodyPr/>
                    <a:lstStyle/>
                    <a:p>
                      <a:r>
                        <a:rPr lang="en-ZA" dirty="0"/>
                        <a:t>Audit Findings</a:t>
                      </a:r>
                    </a:p>
                  </a:txBody>
                  <a:tcPr/>
                </a:tc>
                <a:tc>
                  <a:txBody>
                    <a:bodyPr/>
                    <a:lstStyle/>
                    <a:p>
                      <a:r>
                        <a:rPr lang="en-ZA" dirty="0"/>
                        <a:t>Progress made</a:t>
                      </a:r>
                    </a:p>
                  </a:txBody>
                  <a:tcPr/>
                </a:tc>
                <a:extLst>
                  <a:ext uri="{0D108BD9-81ED-4DB2-BD59-A6C34878D82A}">
                    <a16:rowId xmlns:a16="http://schemas.microsoft.com/office/drawing/2014/main" val="2648047407"/>
                  </a:ext>
                </a:extLst>
              </a:tr>
              <a:tr h="630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Reasons for deviation from supply chain management prescripts, not recorded and/ or approved as per the approved delegation of authority</a:t>
                      </a:r>
                      <a:r>
                        <a:rPr kumimoji="0" lang="en-US"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 as required by treasury regulation 16A6.4</a:t>
                      </a:r>
                      <a:endParaRPr kumimoji="0" lang="en-ZA"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a:p>
                      <a:endParaRPr lang="en-ZA" dirty="0"/>
                    </a:p>
                  </a:txBody>
                  <a:tcPr/>
                </a:tc>
                <a:tc>
                  <a:txBody>
                    <a:bodyPr/>
                    <a:lstStyle/>
                    <a:p>
                      <a:r>
                        <a:rPr lang="en-ZA" dirty="0"/>
                        <a:t>Process review on request for deviation has been made. The request for approval of all deviations are now served at BAC prior to HOD approval and this has resulted in the reduced number of unrecorded deviations. </a:t>
                      </a:r>
                    </a:p>
                  </a:txBody>
                  <a:tcPr/>
                </a:tc>
                <a:extLst>
                  <a:ext uri="{0D108BD9-81ED-4DB2-BD59-A6C34878D82A}">
                    <a16:rowId xmlns:a16="http://schemas.microsoft.com/office/drawing/2014/main" val="1141831744"/>
                  </a:ext>
                </a:extLst>
              </a:tr>
              <a:tr h="766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As reported in the first special report, departments did not always adhere to the instruction notes issued by the National Treasury, as they continued to order PPE items at prices in excess of the maximum prices prescribed by the National Treasury.</a:t>
                      </a:r>
                      <a:endParaRPr kumimoji="0" lang="en-ZA"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a:p>
                      <a:endParaRPr lang="en-ZA" dirty="0"/>
                    </a:p>
                  </a:txBody>
                  <a:tcPr/>
                </a:tc>
                <a:tc>
                  <a:txBody>
                    <a:bodyPr/>
                    <a:lstStyle/>
                    <a:p>
                      <a:r>
                        <a:rPr lang="en-ZA" dirty="0"/>
                        <a:t>Procurement of PPE is centralised and pricing of goods procured is now done on correct pricing. Inventory management  policy has been reviewed and controls on PPE consumption at Institutions is also monitored. </a:t>
                      </a:r>
                    </a:p>
                  </a:txBody>
                  <a:tcPr/>
                </a:tc>
                <a:extLst>
                  <a:ext uri="{0D108BD9-81ED-4DB2-BD59-A6C34878D82A}">
                    <a16:rowId xmlns:a16="http://schemas.microsoft.com/office/drawing/2014/main" val="939645996"/>
                  </a:ext>
                </a:extLst>
              </a:tr>
              <a:tr h="766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The winning service providers did not submit a declaration on local content</a:t>
                      </a:r>
                      <a:endParaRPr kumimoji="0" lang="en-ZA" sz="16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a:p>
                      <a:endParaRPr lang="en-ZA" dirty="0"/>
                    </a:p>
                  </a:txBody>
                  <a:tcPr/>
                </a:tc>
                <a:tc>
                  <a:txBody>
                    <a:bodyPr/>
                    <a:lstStyle/>
                    <a:p>
                      <a:r>
                        <a:rPr lang="en-ZA" dirty="0"/>
                        <a:t>All SBD forms are now checked by first and second reviewer prior to Procurement of goods and services. </a:t>
                      </a:r>
                    </a:p>
                  </a:txBody>
                  <a:tcPr/>
                </a:tc>
                <a:extLst>
                  <a:ext uri="{0D108BD9-81ED-4DB2-BD59-A6C34878D82A}">
                    <a16:rowId xmlns:a16="http://schemas.microsoft.com/office/drawing/2014/main" val="4062637300"/>
                  </a:ext>
                </a:extLst>
              </a:tr>
              <a:tr h="7666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As reported in the first special report, when we assessed the awards, submissions and delivery notes in relation to goods delivered, we noticed that no mention was made of the actual specifications that had to be complied with for the goods to be delivered, as required by instruction note 8 of 2019-20 paragraph 3.7.6</a:t>
                      </a:r>
                      <a:endParaRPr lang="en-ZA" sz="1400" kern="1200" dirty="0">
                        <a:solidFill>
                          <a:schemeClr val="tx1"/>
                        </a:solidFill>
                        <a:latin typeface="Century Gothic" charset="0"/>
                        <a:ea typeface="Century Gothic" charset="0"/>
                        <a:cs typeface="Century Gothic" charset="0"/>
                      </a:endParaRPr>
                    </a:p>
                    <a:p>
                      <a:endParaRPr lang="en-ZA" dirty="0"/>
                    </a:p>
                  </a:txBody>
                  <a:tcPr/>
                </a:tc>
                <a:tc>
                  <a:txBody>
                    <a:bodyPr/>
                    <a:lstStyle/>
                    <a:p>
                      <a:r>
                        <a:rPr lang="en-ZA" dirty="0"/>
                        <a:t>Suppliers have been encouraged to disclosed good delivered in detail( </a:t>
                      </a:r>
                      <a:r>
                        <a:rPr lang="en-ZA" dirty="0" err="1"/>
                        <a:t>ie</a:t>
                      </a:r>
                      <a:r>
                        <a:rPr lang="en-ZA" dirty="0"/>
                        <a:t>. Item description, quantities and price per resource). The Department is however still experiencing challenges in this regard. </a:t>
                      </a:r>
                    </a:p>
                  </a:txBody>
                  <a:tcPr/>
                </a:tc>
                <a:extLst>
                  <a:ext uri="{0D108BD9-81ED-4DB2-BD59-A6C34878D82A}">
                    <a16:rowId xmlns:a16="http://schemas.microsoft.com/office/drawing/2014/main" val="2757612255"/>
                  </a:ext>
                </a:extLst>
              </a:tr>
            </a:tbl>
          </a:graphicData>
        </a:graphic>
      </p:graphicFrame>
    </p:spTree>
    <p:extLst>
      <p:ext uri="{BB962C8B-B14F-4D97-AF65-F5344CB8AC3E}">
        <p14:creationId xmlns:p14="http://schemas.microsoft.com/office/powerpoint/2010/main" val="12616009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3600</TotalTime>
  <Words>2415</Words>
  <Application>Microsoft Office PowerPoint</Application>
  <PresentationFormat>Widescreen</PresentationFormat>
  <Paragraphs>396</Paragraphs>
  <Slides>15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ＭＳ Ｐゴシック</vt:lpstr>
      <vt:lpstr>Abadi</vt:lpstr>
      <vt:lpstr>Arial</vt:lpstr>
      <vt:lpstr>Bradley Hand ITC</vt:lpstr>
      <vt:lpstr>Calibri</vt:lpstr>
      <vt:lpstr>Candara</vt:lpstr>
      <vt:lpstr>Century Gothic</vt:lpstr>
      <vt:lpstr>Georgia</vt:lpstr>
      <vt:lpstr>Times New Roman</vt:lpstr>
      <vt:lpstr>Verdana</vt:lpstr>
      <vt:lpstr>Wingdings</vt:lpstr>
      <vt:lpstr>2_Office Theme</vt:lpstr>
      <vt:lpstr>Office Theme</vt:lpstr>
      <vt:lpstr>          GAUTENG DEPARTMENT OF HEALTH    BRIEF TO COGTA PORTFOLIO COMMITTEE  COVID-19 BUDGET AND EXPENDITURE – JULY 2021                                       </vt:lpstr>
      <vt:lpstr>TABLE OF CONTENT</vt:lpstr>
      <vt:lpstr>CONDITIONAL GRANTS – BUDGET vs EXPENDITURE AS AT 31 MARCH 2019</vt:lpstr>
      <vt:lpstr>Personal Protective Equipment (PPE) for Healthcare workers </vt:lpstr>
      <vt:lpstr>Personal Protective Equipment (PPE) for Healthcare workers </vt:lpstr>
      <vt:lpstr>AGSA SORR</vt:lpstr>
      <vt:lpstr>AGSA SORR</vt:lpstr>
      <vt:lpstr>Progress made on AGSA NDOH findings</vt:lpstr>
      <vt:lpstr>Progress made on AGSA NDOH findings</vt:lpstr>
      <vt:lpstr>2021/22 BUDGET STRUCTURE</vt:lpstr>
      <vt:lpstr>2018/19 – ECONOMIC CLASS ACTUAL AS AT 31 MARCH </vt:lpstr>
      <vt:lpstr>2018/19 – ECONOMIC CLASS ACTUAL AS AT 31 MARCH </vt:lpstr>
      <vt:lpstr>2018/19 – ECONOMIC CLASS ACTUAL AS AT 31 MARCH </vt:lpstr>
      <vt:lpstr>Narrative on Financial performance – 2021/22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dc:title>
  <dc:creator>Adelekan, Tsholofelo (gphealth)</dc:creator>
  <cp:lastModifiedBy>Shereen Cassiem</cp:lastModifiedBy>
  <cp:revision>833</cp:revision>
  <dcterms:created xsi:type="dcterms:W3CDTF">2021-01-13T07:15:37Z</dcterms:created>
  <dcterms:modified xsi:type="dcterms:W3CDTF">2021-08-18T08:00:53Z</dcterms:modified>
</cp:coreProperties>
</file>