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60" r:id="rId3"/>
    <p:sldId id="278" r:id="rId4"/>
    <p:sldId id="279" r:id="rId5"/>
    <p:sldId id="280" r:id="rId6"/>
    <p:sldId id="281" r:id="rId7"/>
    <p:sldId id="282" r:id="rId8"/>
    <p:sldId id="283" r:id="rId9"/>
    <p:sldId id="284" r:id="rId10"/>
    <p:sldId id="285" r:id="rId11"/>
    <p:sldId id="286" r:id="rId12"/>
    <p:sldId id="287" r:id="rId13"/>
    <p:sldId id="288" r:id="rId14"/>
    <p:sldId id="292" r:id="rId15"/>
    <p:sldId id="289" r:id="rId16"/>
    <p:sldId id="290" r:id="rId17"/>
    <p:sldId id="291" r:id="rId18"/>
    <p:sldId id="263"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F61"/>
    <a:srgbClr val="C4E8C7"/>
    <a:srgbClr val="009057"/>
    <a:srgbClr val="B3C9E8"/>
    <a:srgbClr val="DD3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69" d="100"/>
          <a:sy n="69" d="100"/>
        </p:scale>
        <p:origin x="1368" y="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3FD0FD-6CC0-EB4A-98C8-D58B3E0829A6}" type="datetimeFigureOut">
              <a:rPr lang="en-US" smtClean="0"/>
              <a:t>8/16/2021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1BA81D-FCE7-674B-913D-48FF0CABD880}" type="slidenum">
              <a:rPr lang="en-US" smtClean="0"/>
              <a:t>‹#›</a:t>
            </a:fld>
            <a:endParaRPr lang="en-US"/>
          </a:p>
        </p:txBody>
      </p:sp>
    </p:spTree>
    <p:extLst>
      <p:ext uri="{BB962C8B-B14F-4D97-AF65-F5344CB8AC3E}">
        <p14:creationId xmlns:p14="http://schemas.microsoft.com/office/powerpoint/2010/main"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2</a:t>
            </a:fld>
            <a:endParaRPr lang="en-US"/>
          </a:p>
        </p:txBody>
      </p:sp>
    </p:spTree>
    <p:extLst>
      <p:ext uri="{BB962C8B-B14F-4D97-AF65-F5344CB8AC3E}">
        <p14:creationId xmlns:p14="http://schemas.microsoft.com/office/powerpoint/2010/main" val="304119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11</a:t>
            </a:fld>
            <a:endParaRPr lang="en-US"/>
          </a:p>
        </p:txBody>
      </p:sp>
    </p:spTree>
    <p:extLst>
      <p:ext uri="{BB962C8B-B14F-4D97-AF65-F5344CB8AC3E}">
        <p14:creationId xmlns:p14="http://schemas.microsoft.com/office/powerpoint/2010/main" val="29084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12</a:t>
            </a:fld>
            <a:endParaRPr lang="en-US"/>
          </a:p>
        </p:txBody>
      </p:sp>
    </p:spTree>
    <p:extLst>
      <p:ext uri="{BB962C8B-B14F-4D97-AF65-F5344CB8AC3E}">
        <p14:creationId xmlns:p14="http://schemas.microsoft.com/office/powerpoint/2010/main" val="1760350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13</a:t>
            </a:fld>
            <a:endParaRPr lang="en-US"/>
          </a:p>
        </p:txBody>
      </p:sp>
    </p:spTree>
    <p:extLst>
      <p:ext uri="{BB962C8B-B14F-4D97-AF65-F5344CB8AC3E}">
        <p14:creationId xmlns:p14="http://schemas.microsoft.com/office/powerpoint/2010/main" val="14351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14</a:t>
            </a:fld>
            <a:endParaRPr lang="en-US"/>
          </a:p>
        </p:txBody>
      </p:sp>
    </p:spTree>
    <p:extLst>
      <p:ext uri="{BB962C8B-B14F-4D97-AF65-F5344CB8AC3E}">
        <p14:creationId xmlns:p14="http://schemas.microsoft.com/office/powerpoint/2010/main" val="3832207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15</a:t>
            </a:fld>
            <a:endParaRPr lang="en-US"/>
          </a:p>
        </p:txBody>
      </p:sp>
    </p:spTree>
    <p:extLst>
      <p:ext uri="{BB962C8B-B14F-4D97-AF65-F5344CB8AC3E}">
        <p14:creationId xmlns:p14="http://schemas.microsoft.com/office/powerpoint/2010/main" val="62425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16</a:t>
            </a:fld>
            <a:endParaRPr lang="en-US"/>
          </a:p>
        </p:txBody>
      </p:sp>
    </p:spTree>
    <p:extLst>
      <p:ext uri="{BB962C8B-B14F-4D97-AF65-F5344CB8AC3E}">
        <p14:creationId xmlns:p14="http://schemas.microsoft.com/office/powerpoint/2010/main" val="3981191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17</a:t>
            </a:fld>
            <a:endParaRPr lang="en-US"/>
          </a:p>
        </p:txBody>
      </p:sp>
    </p:spTree>
    <p:extLst>
      <p:ext uri="{BB962C8B-B14F-4D97-AF65-F5344CB8AC3E}">
        <p14:creationId xmlns:p14="http://schemas.microsoft.com/office/powerpoint/2010/main" val="123133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3</a:t>
            </a:fld>
            <a:endParaRPr lang="en-US"/>
          </a:p>
        </p:txBody>
      </p:sp>
    </p:spTree>
    <p:extLst>
      <p:ext uri="{BB962C8B-B14F-4D97-AF65-F5344CB8AC3E}">
        <p14:creationId xmlns:p14="http://schemas.microsoft.com/office/powerpoint/2010/main" val="95942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4</a:t>
            </a:fld>
            <a:endParaRPr lang="en-US"/>
          </a:p>
        </p:txBody>
      </p:sp>
    </p:spTree>
    <p:extLst>
      <p:ext uri="{BB962C8B-B14F-4D97-AF65-F5344CB8AC3E}">
        <p14:creationId xmlns:p14="http://schemas.microsoft.com/office/powerpoint/2010/main" val="343732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5</a:t>
            </a:fld>
            <a:endParaRPr lang="en-US"/>
          </a:p>
        </p:txBody>
      </p:sp>
    </p:spTree>
    <p:extLst>
      <p:ext uri="{BB962C8B-B14F-4D97-AF65-F5344CB8AC3E}">
        <p14:creationId xmlns:p14="http://schemas.microsoft.com/office/powerpoint/2010/main" val="369686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6</a:t>
            </a:fld>
            <a:endParaRPr lang="en-US"/>
          </a:p>
        </p:txBody>
      </p:sp>
    </p:spTree>
    <p:extLst>
      <p:ext uri="{BB962C8B-B14F-4D97-AF65-F5344CB8AC3E}">
        <p14:creationId xmlns:p14="http://schemas.microsoft.com/office/powerpoint/2010/main" val="33091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7</a:t>
            </a:fld>
            <a:endParaRPr lang="en-US"/>
          </a:p>
        </p:txBody>
      </p:sp>
    </p:spTree>
    <p:extLst>
      <p:ext uri="{BB962C8B-B14F-4D97-AF65-F5344CB8AC3E}">
        <p14:creationId xmlns:p14="http://schemas.microsoft.com/office/powerpoint/2010/main" val="2670096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8</a:t>
            </a:fld>
            <a:endParaRPr lang="en-US"/>
          </a:p>
        </p:txBody>
      </p:sp>
    </p:spTree>
    <p:extLst>
      <p:ext uri="{BB962C8B-B14F-4D97-AF65-F5344CB8AC3E}">
        <p14:creationId xmlns:p14="http://schemas.microsoft.com/office/powerpoint/2010/main" val="61986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9</a:t>
            </a:fld>
            <a:endParaRPr lang="en-US"/>
          </a:p>
        </p:txBody>
      </p:sp>
    </p:spTree>
    <p:extLst>
      <p:ext uri="{BB962C8B-B14F-4D97-AF65-F5344CB8AC3E}">
        <p14:creationId xmlns:p14="http://schemas.microsoft.com/office/powerpoint/2010/main" val="32878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10</a:t>
            </a:fld>
            <a:endParaRPr lang="en-US"/>
          </a:p>
        </p:txBody>
      </p:sp>
    </p:spTree>
    <p:extLst>
      <p:ext uri="{BB962C8B-B14F-4D97-AF65-F5344CB8AC3E}">
        <p14:creationId xmlns:p14="http://schemas.microsoft.com/office/powerpoint/2010/main" val="2524962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t>‹#›</a:t>
            </a:fld>
            <a:endParaRPr lang="en-US"/>
          </a:p>
        </p:txBody>
      </p:sp>
    </p:spTree>
    <p:extLst>
      <p:ext uri="{BB962C8B-B14F-4D97-AF65-F5344CB8AC3E}">
        <p14:creationId xmlns:p14="http://schemas.microsoft.com/office/powerpoint/2010/main"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id="{1F994D50-045B-344D-B8CC-7AD51AA9A508}"/>
              </a:ext>
            </a:extLst>
          </p:cNvPr>
          <p:cNvSpPr>
            <a:spLocks noGrp="1"/>
          </p:cNvSpPr>
          <p:nvPr>
            <p:ph type="ctrTitle" idx="4294967295"/>
          </p:nvPr>
        </p:nvSpPr>
        <p:spPr>
          <a:xfrm>
            <a:off x="3750364" y="2046183"/>
            <a:ext cx="4707835" cy="1342541"/>
          </a:xfrm>
        </p:spPr>
        <p:txBody>
          <a:bodyPr>
            <a:noAutofit/>
          </a:bodyPr>
          <a:lstStyle/>
          <a:p>
            <a:pPr algn="ctr"/>
            <a:r>
              <a:rPr lang="en-GB" sz="2200" b="1" dirty="0">
                <a:latin typeface="Times New Roman" panose="02020603050405020304" pitchFamily="18" charset="0"/>
                <a:cs typeface="Times New Roman" panose="02020603050405020304" pitchFamily="18" charset="0"/>
              </a:rPr>
              <a:t>AMENDMENT OF REGULATIONS </a:t>
            </a:r>
            <a:br>
              <a:rPr lang="en-GB" sz="2200" b="1" dirty="0">
                <a:latin typeface="Times New Roman" panose="02020603050405020304" pitchFamily="18" charset="0"/>
                <a:cs typeface="Times New Roman" panose="02020603050405020304" pitchFamily="18" charset="0"/>
              </a:rPr>
            </a:br>
            <a:r>
              <a:rPr lang="en-GB" sz="2200" b="1" dirty="0">
                <a:latin typeface="Times New Roman" panose="02020603050405020304" pitchFamily="18" charset="0"/>
                <a:cs typeface="Times New Roman" panose="02020603050405020304" pitchFamily="18" charset="0"/>
              </a:rPr>
              <a:t>IN TERMS OF THE LEGAL PRACTICE </a:t>
            </a:r>
            <a:br>
              <a:rPr lang="en-GB" sz="2200" b="1" dirty="0">
                <a:latin typeface="Times New Roman" panose="02020603050405020304" pitchFamily="18" charset="0"/>
                <a:cs typeface="Times New Roman" panose="02020603050405020304" pitchFamily="18" charset="0"/>
              </a:rPr>
            </a:br>
            <a:r>
              <a:rPr lang="en-GB" sz="2200" b="1" dirty="0">
                <a:latin typeface="Times New Roman" panose="02020603050405020304" pitchFamily="18" charset="0"/>
                <a:cs typeface="Times New Roman" panose="02020603050405020304" pitchFamily="18" charset="0"/>
              </a:rPr>
              <a:t>ACT, 2014 </a:t>
            </a:r>
            <a:endParaRPr lang="en-US" sz="2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5425991-37C3-3E44-ACC8-F39A69A3E4EB}"/>
              </a:ext>
            </a:extLst>
          </p:cNvPr>
          <p:cNvSpPr>
            <a:spLocks noGrp="1"/>
          </p:cNvSpPr>
          <p:nvPr>
            <p:ph type="subTitle" idx="4294967295"/>
          </p:nvPr>
        </p:nvSpPr>
        <p:spPr>
          <a:xfrm>
            <a:off x="3750364" y="3959846"/>
            <a:ext cx="4707835" cy="1655762"/>
          </a:xfrm>
        </p:spPr>
        <p:txBody>
          <a:bodyPr>
            <a:normAutofit/>
          </a:bodyPr>
          <a:lstStyle/>
          <a:p>
            <a:pPr marL="0" indent="0" algn="ctr">
              <a:buNone/>
            </a:pPr>
            <a:r>
              <a:rPr lang="en-GB" sz="1800" b="1" dirty="0">
                <a:latin typeface="Times New Roman" panose="02020603050405020304" pitchFamily="18" charset="0"/>
                <a:cs typeface="Times New Roman" panose="02020603050405020304" pitchFamily="18" charset="0"/>
              </a:rPr>
              <a:t>BRIEFING TO THE PORTFOLIO COMMITTEE ON JUSTICE AND CORRECTIONAL SERVICES</a:t>
            </a:r>
          </a:p>
          <a:p>
            <a:pPr marL="0" indent="0" algn="ctr">
              <a:buNone/>
            </a:pPr>
            <a:r>
              <a:rPr lang="en-GB" sz="1800" b="1" dirty="0">
                <a:latin typeface="Times New Roman" panose="02020603050405020304" pitchFamily="18" charset="0"/>
                <a:cs typeface="Times New Roman" panose="02020603050405020304" pitchFamily="18" charset="0"/>
              </a:rPr>
              <a:t> 17 August 2021</a:t>
            </a:r>
          </a:p>
        </p:txBody>
      </p:sp>
      <p:pic>
        <p:nvPicPr>
          <p:cNvPr id="7" name="Picture 6">
            <a:extLst>
              <a:ext uri="{FF2B5EF4-FFF2-40B4-BE49-F238E27FC236}">
                <a16:creationId xmlns:a16="http://schemas.microsoft.com/office/drawing/2014/main" id="{AB7A39CD-E44B-DC44-AD78-7C5B6FBAC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val="31165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2349910"/>
            <a:ext cx="7473048" cy="2831544"/>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3(</a:t>
            </a:r>
            <a:r>
              <a:rPr lang="en-GB" sz="2000" b="1" i="1" dirty="0">
                <a:latin typeface="Times New Roman" panose="02020603050405020304" pitchFamily="18" charset="0"/>
                <a:cs typeface="Times New Roman" panose="02020603050405020304" pitchFamily="18" charset="0"/>
              </a:rPr>
              <a:t>b</a:t>
            </a:r>
            <a:r>
              <a:rPr lang="en-GB" sz="2000" b="1" dirty="0">
                <a:latin typeface="Times New Roman" panose="02020603050405020304" pitchFamily="18" charset="0"/>
                <a:cs typeface="Times New Roman" panose="02020603050405020304" pitchFamily="18" charset="0"/>
              </a:rPr>
              <a:t>) of the amendment Regulations deletes </a:t>
            </a:r>
            <a:r>
              <a:rPr lang="en-GB" sz="2000" b="1" dirty="0" err="1">
                <a:latin typeface="Times New Roman" panose="02020603050405020304" pitchFamily="18" charset="0"/>
                <a:cs typeface="Times New Roman" panose="02020603050405020304" pitchFamily="18" charset="0"/>
              </a:rPr>
              <a:t>subregulations</a:t>
            </a:r>
            <a:r>
              <a:rPr lang="en-GB" sz="2000" b="1" dirty="0">
                <a:latin typeface="Times New Roman" panose="02020603050405020304" pitchFamily="18" charset="0"/>
                <a:cs typeface="Times New Roman" panose="02020603050405020304" pitchFamily="18" charset="0"/>
              </a:rPr>
              <a:t> (10) and (11).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err="1">
                <a:latin typeface="Times New Roman" panose="02020603050405020304" pitchFamily="18" charset="0"/>
                <a:cs typeface="Times New Roman" panose="02020603050405020304" pitchFamily="18" charset="0"/>
              </a:rPr>
              <a:t>Subregulation</a:t>
            </a:r>
            <a:r>
              <a:rPr lang="en-GB" sz="2000" b="1" dirty="0">
                <a:latin typeface="Times New Roman" panose="02020603050405020304" pitchFamily="18" charset="0"/>
                <a:cs typeface="Times New Roman" panose="02020603050405020304" pitchFamily="18" charset="0"/>
              </a:rPr>
              <a:t> (10) lists the modules of course work of candidate attorneys and is replaced by the provisions of the new regulation 7A.</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err="1">
                <a:latin typeface="Times New Roman" panose="02020603050405020304" pitchFamily="18" charset="0"/>
                <a:cs typeface="Times New Roman" panose="02020603050405020304" pitchFamily="18" charset="0"/>
              </a:rPr>
              <a:t>Subregulation</a:t>
            </a:r>
            <a:r>
              <a:rPr lang="en-GB" sz="2000" b="1" dirty="0">
                <a:latin typeface="Times New Roman" panose="02020603050405020304" pitchFamily="18" charset="0"/>
                <a:cs typeface="Times New Roman" panose="02020603050405020304" pitchFamily="18" charset="0"/>
              </a:rPr>
              <a:t> (11) is re-enacted by the new regulation 7A(4).</a:t>
            </a: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570271"/>
            <a:ext cx="684179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3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875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8" y="1622323"/>
            <a:ext cx="7473046" cy="5293757"/>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4 of the amendment Regulations amends regulation 7.</a:t>
            </a:r>
          </a:p>
          <a:p>
            <a:r>
              <a:rPr lang="en-GB" sz="2000" b="1"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4(</a:t>
            </a:r>
            <a:r>
              <a:rPr lang="en-GB" sz="2000" b="1" i="1"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of the amendment Regulations amends regulation 7(1) that provides for the time periods of vocational training by pupils.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proposed amendment will enhance access to training, and allows for flexibility by providing that pupils will have the following 2 options: </a:t>
            </a:r>
          </a:p>
          <a:p>
            <a:pPr marL="800100" lvl="1" indent="-342900">
              <a:buFont typeface="Wingdings" panose="05000000000000000000" pitchFamily="2" charset="2"/>
              <a:buChar char="v"/>
            </a:pPr>
            <a:r>
              <a:rPr lang="en-GB" sz="2000" b="1" dirty="0">
                <a:latin typeface="Times New Roman" panose="02020603050405020304" pitchFamily="18" charset="0"/>
                <a:cs typeface="Times New Roman" panose="02020603050405020304" pitchFamily="18" charset="0"/>
              </a:rPr>
              <a:t>12 months practical vocational training plus 150 hours structured course work during or after the practical vocational training; or</a:t>
            </a:r>
          </a:p>
          <a:p>
            <a:pPr marL="800100" lvl="1" indent="-342900">
              <a:buFont typeface="Wingdings" panose="05000000000000000000" pitchFamily="2" charset="2"/>
              <a:buChar char="v"/>
            </a:pPr>
            <a:r>
              <a:rPr lang="en-GB" sz="2000" b="1" dirty="0">
                <a:latin typeface="Times New Roman" panose="02020603050405020304" pitchFamily="18" charset="0"/>
                <a:cs typeface="Times New Roman" panose="02020603050405020304" pitchFamily="18" charset="0"/>
              </a:rPr>
              <a:t>400 hours structured course work before the practical vocational training, plus 12 months practical vocational training.</a:t>
            </a: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668595"/>
            <a:ext cx="7185920"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4)</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91661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2349910"/>
            <a:ext cx="7473048" cy="3139321"/>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4(</a:t>
            </a:r>
            <a:r>
              <a:rPr lang="en-GB" sz="2000" b="1" i="1" dirty="0">
                <a:latin typeface="Times New Roman" panose="02020603050405020304" pitchFamily="18" charset="0"/>
                <a:cs typeface="Times New Roman" panose="02020603050405020304" pitchFamily="18" charset="0"/>
              </a:rPr>
              <a:t>b</a:t>
            </a:r>
            <a:r>
              <a:rPr lang="en-GB" sz="2000" b="1" dirty="0">
                <a:latin typeface="Times New Roman" panose="02020603050405020304" pitchFamily="18" charset="0"/>
                <a:cs typeface="Times New Roman" panose="02020603050405020304" pitchFamily="18" charset="0"/>
              </a:rPr>
              <a:t>) of the amendment Regulations amends regulation 7(5).</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It effects a small amendment to the periods of previous experience an advocate, of Legal Aid South Africa or a legal aid institution, must have before they can engage a pupil.</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It aligns the required years of experience with that of other advocates’. </a:t>
            </a: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7" y="668595"/>
            <a:ext cx="7520217"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4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54155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1995948"/>
            <a:ext cx="7473047" cy="4062651"/>
          </a:xfrm>
          <a:prstGeom prst="rect">
            <a:avLst/>
          </a:prstGeom>
          <a:noFill/>
        </p:spPr>
        <p:txBody>
          <a:bodyPr wrap="square" rtlCol="0">
            <a:spAutoFit/>
          </a:bodyPr>
          <a:lstStyle/>
          <a:p>
            <a:pPr marL="285750" indent="-285750">
              <a:buFont typeface="Arial" panose="020B0604020202020204" pitchFamily="34" charset="0"/>
              <a:buChar char="•"/>
            </a:pPr>
            <a:r>
              <a:rPr lang="en-GB" sz="2000" b="1" dirty="0" err="1">
                <a:latin typeface="Times New Roman" panose="02020603050405020304" pitchFamily="18" charset="0"/>
                <a:cs typeface="Times New Roman" panose="02020603050405020304" pitchFamily="18" charset="0"/>
              </a:rPr>
              <a:t>Subregulation</a:t>
            </a:r>
            <a:r>
              <a:rPr lang="en-GB" sz="2000" b="1" dirty="0">
                <a:latin typeface="Times New Roman" panose="02020603050405020304" pitchFamily="18" charset="0"/>
                <a:cs typeface="Times New Roman" panose="02020603050405020304" pitchFamily="18" charset="0"/>
              </a:rPr>
              <a:t> (7) currently provides that an advocate may engage only one pupil at a time. This is amended by regulation 4(</a:t>
            </a:r>
            <a:r>
              <a:rPr lang="en-GB" sz="2000" b="1" i="1" dirty="0">
                <a:latin typeface="Times New Roman" panose="02020603050405020304" pitchFamily="18" charset="0"/>
                <a:cs typeface="Times New Roman" panose="02020603050405020304" pitchFamily="18" charset="0"/>
              </a:rPr>
              <a:t>c</a:t>
            </a:r>
            <a:r>
              <a:rPr lang="en-GB" sz="2000" b="1" dirty="0">
                <a:latin typeface="Times New Roman" panose="02020603050405020304" pitchFamily="18" charset="0"/>
                <a:cs typeface="Times New Roman" panose="02020603050405020304" pitchFamily="18" charset="0"/>
              </a:rPr>
              <a:t>), to allow for two pupils. </a:t>
            </a:r>
          </a:p>
          <a:p>
            <a:endParaRPr lang="en-GB"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b="1" dirty="0" err="1">
                <a:latin typeface="Times New Roman" panose="02020603050405020304" pitchFamily="18" charset="0"/>
                <a:cs typeface="Times New Roman" panose="02020603050405020304" pitchFamily="18" charset="0"/>
              </a:rPr>
              <a:t>Subregulation</a:t>
            </a:r>
            <a:r>
              <a:rPr lang="en-GB" sz="2000" b="1" dirty="0">
                <a:latin typeface="Times New Roman" panose="02020603050405020304" pitchFamily="18" charset="0"/>
                <a:cs typeface="Times New Roman" panose="02020603050405020304" pitchFamily="18" charset="0"/>
              </a:rPr>
              <a:t> (8) is consequentially also amended by regulation 4(</a:t>
            </a:r>
            <a:r>
              <a:rPr lang="en-GB" sz="2000" b="1" i="1" dirty="0">
                <a:latin typeface="Times New Roman" panose="02020603050405020304" pitchFamily="18" charset="0"/>
                <a:cs typeface="Times New Roman" panose="02020603050405020304" pitchFamily="18" charset="0"/>
              </a:rPr>
              <a:t>d</a:t>
            </a:r>
            <a:r>
              <a:rPr lang="en-GB" sz="2000" b="1" dirty="0">
                <a:latin typeface="Times New Roman" panose="02020603050405020304" pitchFamily="18" charset="0"/>
                <a:cs typeface="Times New Roman" panose="02020603050405020304" pitchFamily="18" charset="0"/>
              </a:rPr>
              <a:t>) to refer to the two pupil limit. </a:t>
            </a:r>
          </a:p>
          <a:p>
            <a:endParaRPr lang="en-GB"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4(</a:t>
            </a:r>
            <a:r>
              <a:rPr lang="en-GB" sz="2000" b="1" i="1" dirty="0">
                <a:latin typeface="Times New Roman" panose="02020603050405020304" pitchFamily="18" charset="0"/>
                <a:cs typeface="Times New Roman" panose="02020603050405020304" pitchFamily="18" charset="0"/>
              </a:rPr>
              <a:t>e</a:t>
            </a:r>
            <a:r>
              <a:rPr lang="en-GB" sz="2000" b="1" dirty="0">
                <a:latin typeface="Times New Roman" panose="02020603050405020304" pitchFamily="18" charset="0"/>
                <a:cs typeface="Times New Roman" panose="02020603050405020304" pitchFamily="18" charset="0"/>
              </a:rPr>
              <a:t>) deletes </a:t>
            </a:r>
            <a:r>
              <a:rPr lang="en-GB" sz="2000" b="1" dirty="0" err="1">
                <a:latin typeface="Times New Roman" panose="02020603050405020304" pitchFamily="18" charset="0"/>
                <a:cs typeface="Times New Roman" panose="02020603050405020304" pitchFamily="18" charset="0"/>
              </a:rPr>
              <a:t>subregulations</a:t>
            </a:r>
            <a:r>
              <a:rPr lang="en-GB" sz="2000" b="1" dirty="0">
                <a:latin typeface="Times New Roman" panose="02020603050405020304" pitchFamily="18" charset="0"/>
                <a:cs typeface="Times New Roman" panose="02020603050405020304" pitchFamily="18" charset="0"/>
              </a:rPr>
              <a:t> (9) and (10). </a:t>
            </a:r>
          </a:p>
          <a:p>
            <a:pPr marL="742950" lvl="1" indent="-285750">
              <a:buFont typeface="Wingdings" panose="05000000000000000000" pitchFamily="2" charset="2"/>
              <a:buChar char="v"/>
            </a:pPr>
            <a:r>
              <a:rPr lang="en-GB" sz="2000" b="1" dirty="0" err="1">
                <a:latin typeface="Times New Roman" panose="02020603050405020304" pitchFamily="18" charset="0"/>
                <a:cs typeface="Times New Roman" panose="02020603050405020304" pitchFamily="18" charset="0"/>
              </a:rPr>
              <a:t>Subregulation</a:t>
            </a:r>
            <a:r>
              <a:rPr lang="en-GB" sz="2000" b="1" dirty="0">
                <a:latin typeface="Times New Roman" panose="02020603050405020304" pitchFamily="18" charset="0"/>
                <a:cs typeface="Times New Roman" panose="02020603050405020304" pitchFamily="18" charset="0"/>
              </a:rPr>
              <a:t> (9) lists the modules of the course work and is replaced by the new regulation 7A. </a:t>
            </a:r>
          </a:p>
          <a:p>
            <a:pPr marL="742950" lvl="1" indent="-285750">
              <a:buFont typeface="Wingdings" panose="05000000000000000000" pitchFamily="2" charset="2"/>
              <a:buChar char="v"/>
            </a:pPr>
            <a:r>
              <a:rPr lang="en-GB" sz="2000" b="1" dirty="0" err="1">
                <a:latin typeface="Times New Roman" panose="02020603050405020304" pitchFamily="18" charset="0"/>
                <a:cs typeface="Times New Roman" panose="02020603050405020304" pitchFamily="18" charset="0"/>
              </a:rPr>
              <a:t>Subregulation</a:t>
            </a:r>
            <a:r>
              <a:rPr lang="en-GB" sz="2000" b="1" dirty="0">
                <a:latin typeface="Times New Roman" panose="02020603050405020304" pitchFamily="18" charset="0"/>
                <a:cs typeface="Times New Roman" panose="02020603050405020304" pitchFamily="18" charset="0"/>
              </a:rPr>
              <a:t> (10) is re-enacted by the new regulation 7A(4). </a:t>
            </a: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648929"/>
            <a:ext cx="7235081"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4 </a:t>
            </a:r>
            <a:r>
              <a:rPr lang="en-GB" sz="2400" b="1" i="1" dirty="0" err="1">
                <a:latin typeface="Times New Roman" panose="02020603050405020304" pitchFamily="18" charset="0"/>
                <a:cs typeface="Times New Roman" panose="02020603050405020304" pitchFamily="18" charset="0"/>
              </a:rPr>
              <a:t>cont</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0337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1794824"/>
            <a:ext cx="7275339" cy="4524315"/>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Regulation 5 of the amendment Regulations inserts a new regulation 7A in the Regulations, to provide for a uniform programme of structured course work. </a:t>
            </a:r>
          </a:p>
          <a:p>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This means that the structured course work of candidate attorneys and pupils will be the same. </a:t>
            </a:r>
          </a:p>
          <a:p>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The modules are listed in regulation 7A(2).</a:t>
            </a: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Regulation 7A(3) provides that the Council may determine the course content.</a:t>
            </a: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It may determine that it must be by face-to-face instruction, E-learning, digital learning and distance learning, or a combination of these.  This will enhance access to training. </a:t>
            </a: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550607"/>
            <a:ext cx="7225249"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5)</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7715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2349910"/>
            <a:ext cx="7473048" cy="1323439"/>
          </a:xfrm>
          <a:prstGeom prst="rect">
            <a:avLst/>
          </a:prstGeom>
          <a:noFill/>
        </p:spPr>
        <p:txBody>
          <a:bodyPr wrap="square" rtlCol="0">
            <a:spAutoFit/>
          </a:bodyPr>
          <a:lstStyle/>
          <a:p>
            <a:r>
              <a:rPr lang="en-GB" sz="2000" b="1" dirty="0">
                <a:latin typeface="Times New Roman" panose="02020603050405020304" pitchFamily="18" charset="0"/>
                <a:cs typeface="Times New Roman" panose="02020603050405020304" pitchFamily="18" charset="0"/>
              </a:rPr>
              <a:t>Regulation 6 of the amendment Regulations provides that the Regulations will come into operation on the date of publication thereof in the </a:t>
            </a:r>
            <a:r>
              <a:rPr lang="en-GB" sz="2000" b="1" i="1" dirty="0">
                <a:latin typeface="Times New Roman" panose="02020603050405020304" pitchFamily="18" charset="0"/>
                <a:cs typeface="Times New Roman" panose="02020603050405020304" pitchFamily="18" charset="0"/>
              </a:rPr>
              <a:t>Gazette</a:t>
            </a:r>
            <a:r>
              <a:rPr lang="en-GB" sz="2000" b="1" dirty="0">
                <a:latin typeface="Times New Roman" panose="02020603050405020304" pitchFamily="18" charset="0"/>
                <a:cs typeface="Times New Roman" panose="02020603050405020304" pitchFamily="18" charset="0"/>
              </a:rPr>
              <a:t>.</a:t>
            </a:r>
          </a:p>
          <a:p>
            <a:endParaRPr lang="en-GB"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648929"/>
            <a:ext cx="7274410"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6)</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6539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2349910"/>
            <a:ext cx="7473048" cy="2523768"/>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Comment was invited from stakeholders on the proposed draft amendment Regulations.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Presidency: Policy and Research exempted the Department from conducting a Socio-Economic Impact Assessment on the amendment regulations.</a:t>
            </a:r>
          </a:p>
          <a:p>
            <a:endParaRPr lang="en-GB" sz="2000"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GENERAL</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7274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2349910"/>
            <a:ext cx="7473048" cy="2031325"/>
          </a:xfrm>
          <a:prstGeom prst="rect">
            <a:avLst/>
          </a:prstGeom>
          <a:noFill/>
        </p:spPr>
        <p:txBody>
          <a:bodyPr wrap="square" rtlCol="0">
            <a:spAutoFit/>
          </a:bodyPr>
          <a:lstStyle/>
          <a:p>
            <a:pPr algn="ctr"/>
            <a:endParaRPr lang="en-GB" b="1" dirty="0">
              <a:latin typeface="Times New Roman" panose="02020603050405020304" pitchFamily="18" charset="0"/>
              <a:cs typeface="Times New Roman" panose="02020603050405020304" pitchFamily="18" charset="0"/>
            </a:endParaRPr>
          </a:p>
          <a:p>
            <a:pPr algn="ctr"/>
            <a:endParaRPr lang="en-GB" b="1" dirty="0">
              <a:latin typeface="Times New Roman" panose="02020603050405020304" pitchFamily="18" charset="0"/>
              <a:cs typeface="Times New Roman" panose="02020603050405020304" pitchFamily="18" charset="0"/>
            </a:endParaRPr>
          </a:p>
          <a:p>
            <a:pPr algn="ctr"/>
            <a:endParaRPr lang="en-GB" b="1" dirty="0">
              <a:latin typeface="Times New Roman" panose="02020603050405020304" pitchFamily="18" charset="0"/>
              <a:cs typeface="Times New Roman" panose="02020603050405020304" pitchFamily="18" charset="0"/>
            </a:endParaRPr>
          </a:p>
          <a:p>
            <a:pPr algn="ctr"/>
            <a:endParaRPr lang="en-GB" b="1" dirty="0">
              <a:latin typeface="Times New Roman" panose="02020603050405020304" pitchFamily="18" charset="0"/>
              <a:cs typeface="Times New Roman" panose="02020603050405020304" pitchFamily="18" charset="0"/>
            </a:endParaRPr>
          </a:p>
          <a:p>
            <a:pPr algn="ctr"/>
            <a:r>
              <a:rPr lang="en-GB" b="1" dirty="0">
                <a:latin typeface="Times New Roman" panose="02020603050405020304" pitchFamily="18" charset="0"/>
                <a:cs typeface="Times New Roman" panose="02020603050405020304" pitchFamily="18" charset="0"/>
              </a:rPr>
              <a:t>Thank you</a:t>
            </a:r>
          </a:p>
          <a:p>
            <a:endParaRPr lang="en-GB"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5781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47A1F-A662-D347-B721-5A0E5ECD0618}"/>
              </a:ext>
            </a:extLst>
          </p:cNvPr>
          <p:cNvSpPr txBox="1"/>
          <p:nvPr/>
        </p:nvSpPr>
        <p:spPr>
          <a:xfrm>
            <a:off x="0" y="3309048"/>
            <a:ext cx="91440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id="{5FA147A0-16D8-B347-A8D4-1BA4A0F20D19}"/>
              </a:ext>
            </a:extLst>
          </p:cNvPr>
          <p:cNvPicPr>
            <a:picLocks noChangeAspect="1"/>
          </p:cNvPicPr>
          <p:nvPr/>
        </p:nvPicPr>
        <p:blipFill>
          <a:blip r:embed="rId2"/>
          <a:stretch>
            <a:fillRect/>
          </a:stretch>
        </p:blipFill>
        <p:spPr>
          <a:xfrm>
            <a:off x="6167393" y="3704032"/>
            <a:ext cx="295938" cy="191489"/>
          </a:xfrm>
          <a:prstGeom prst="rect">
            <a:avLst/>
          </a:prstGeom>
        </p:spPr>
      </p:pic>
      <p:pic>
        <p:nvPicPr>
          <p:cNvPr id="10" name="Picture 9">
            <a:extLst>
              <a:ext uri="{FF2B5EF4-FFF2-40B4-BE49-F238E27FC236}">
                <a16:creationId xmlns:a16="http://schemas.microsoft.com/office/drawing/2014/main" id="{3500042D-3EED-9B48-AB16-9BA4E4BC0862}"/>
              </a:ext>
            </a:extLst>
          </p:cNvPr>
          <p:cNvPicPr>
            <a:picLocks noChangeAspect="1"/>
          </p:cNvPicPr>
          <p:nvPr/>
        </p:nvPicPr>
        <p:blipFill>
          <a:blip r:embed="rId3"/>
          <a:stretch>
            <a:fillRect/>
          </a:stretch>
        </p:blipFill>
        <p:spPr>
          <a:xfrm>
            <a:off x="6547767" y="3669375"/>
            <a:ext cx="201826" cy="238521"/>
          </a:xfrm>
          <a:prstGeom prst="rect">
            <a:avLst/>
          </a:prstGeom>
        </p:spPr>
      </p:pic>
    </p:spTree>
    <p:extLst>
      <p:ext uri="{BB962C8B-B14F-4D97-AF65-F5344CB8AC3E}">
        <p14:creationId xmlns:p14="http://schemas.microsoft.com/office/powerpoint/2010/main" val="164926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2831544"/>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majority of the sections of the Legal Practice Act, 2014 (Act No. 28 of 2014) (“the Act”) came into operation with effect from 31 October 2018 and 1 November 2018, respectively.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Legal Practice Council (“the Council”) was established.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first Regulations in terms of the Act were published by Government Notice No. R. 921 of 31 </a:t>
            </a:r>
            <a:r>
              <a:rPr lang="en-GB" sz="2000" b="1">
                <a:latin typeface="Times New Roman" panose="02020603050405020304" pitchFamily="18" charset="0"/>
                <a:cs typeface="Times New Roman" panose="02020603050405020304" pitchFamily="18" charset="0"/>
              </a:rPr>
              <a:t>August 2018.</a:t>
            </a:r>
            <a:endParaRPr lang="en-GB" sz="2000" b="1" dirty="0">
              <a:latin typeface="Times New Roman" panose="02020603050405020304" pitchFamily="18" charset="0"/>
              <a:cs typeface="Times New Roman" panose="02020603050405020304" pitchFamily="18" charset="0"/>
            </a:endParaRP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altLang="en-US" sz="2400" b="1" dirty="0">
                <a:latin typeface="Times New Roman" panose="02020603050405020304" pitchFamily="18" charset="0"/>
                <a:cs typeface="Times New Roman" panose="02020603050405020304" pitchFamily="18" charset="0"/>
              </a:rPr>
              <a:t>INTRODUCTION</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447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50" y="1614271"/>
            <a:ext cx="7323570" cy="4801314"/>
          </a:xfrm>
          <a:prstGeom prst="rect">
            <a:avLst/>
          </a:prstGeom>
          <a:noFill/>
        </p:spPr>
        <p:txBody>
          <a:bodyPr wrap="square" rtlCol="0">
            <a:spAutoFit/>
          </a:bodyPr>
          <a:lstStyle/>
          <a:p>
            <a:pPr marL="285750" indent="-285750">
              <a:buFont typeface="Arial" panose="020B0604020202020204" pitchFamily="34" charset="0"/>
              <a:buChar char="•"/>
              <a:defRPr/>
            </a:pPr>
            <a:r>
              <a:rPr lang="en-ZA" b="1" dirty="0">
                <a:latin typeface="Times New Roman" panose="02020603050405020304" pitchFamily="18" charset="0"/>
                <a:cs typeface="Times New Roman" panose="02020603050405020304" pitchFamily="18" charset="0"/>
              </a:rPr>
              <a:t>Section 94(1)(</a:t>
            </a:r>
            <a:r>
              <a:rPr lang="en-ZA" b="1" i="1" dirty="0" err="1">
                <a:latin typeface="Times New Roman" panose="02020603050405020304" pitchFamily="18" charset="0"/>
                <a:cs typeface="Times New Roman" panose="02020603050405020304" pitchFamily="18" charset="0"/>
              </a:rPr>
              <a:t>i</a:t>
            </a:r>
            <a:r>
              <a:rPr lang="en-ZA" b="1" dirty="0">
                <a:latin typeface="Times New Roman" panose="02020603050405020304" pitchFamily="18" charset="0"/>
                <a:cs typeface="Times New Roman" panose="02020603050405020304" pitchFamily="18" charset="0"/>
              </a:rPr>
              <a:t>) of the Act provides</a:t>
            </a:r>
            <a:r>
              <a:rPr lang="en-US" b="1" dirty="0">
                <a:latin typeface="Times New Roman" panose="02020603050405020304" pitchFamily="18" charset="0"/>
                <a:cs typeface="Times New Roman" panose="02020603050405020304" pitchFamily="18" charset="0"/>
              </a:rPr>
              <a:t> for regulations on </a:t>
            </a:r>
            <a:r>
              <a:rPr lang="en-ZA" b="1" dirty="0">
                <a:latin typeface="Times New Roman" panose="02020603050405020304" pitchFamily="18" charset="0"/>
                <a:cs typeface="Times New Roman" panose="02020603050405020304" pitchFamily="18" charset="0"/>
              </a:rPr>
              <a:t>the practical vocational training requirements for candidate legal practitioners as contemplated in section 26(1)(</a:t>
            </a:r>
            <a:r>
              <a:rPr lang="en-ZA" b="1" i="1" dirty="0">
                <a:latin typeface="Times New Roman" panose="02020603050405020304" pitchFamily="18" charset="0"/>
                <a:cs typeface="Times New Roman" panose="02020603050405020304" pitchFamily="18" charset="0"/>
              </a:rPr>
              <a:t>c</a:t>
            </a:r>
            <a:r>
              <a:rPr lang="en-ZA" b="1" dirty="0">
                <a:latin typeface="Times New Roman" panose="02020603050405020304" pitchFamily="18" charset="0"/>
                <a:cs typeface="Times New Roman" panose="02020603050405020304" pitchFamily="18" charset="0"/>
              </a:rPr>
              <a:t>). </a:t>
            </a:r>
          </a:p>
          <a:p>
            <a:pPr>
              <a:defRPr/>
            </a:pPr>
            <a:endParaRPr lang="en-ZA"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Section 26 of the Act provides for minimum qualifications and practical vocational training. </a:t>
            </a:r>
          </a:p>
          <a:p>
            <a:pPr lvl="1">
              <a:buFont typeface="Wingdings" panose="05000000000000000000" pitchFamily="2" charset="2"/>
              <a:buChar char="Ø"/>
              <a:defRPr/>
            </a:pPr>
            <a:r>
              <a:rPr lang="en-US" b="1" dirty="0">
                <a:latin typeface="Times New Roman" panose="02020603050405020304" pitchFamily="18" charset="0"/>
                <a:cs typeface="Times New Roman" panose="02020603050405020304" pitchFamily="18" charset="0"/>
              </a:rPr>
              <a:t> Section 26(1)(</a:t>
            </a:r>
            <a:r>
              <a:rPr lang="en-US" b="1" i="1" dirty="0">
                <a:latin typeface="Times New Roman" panose="02020603050405020304" pitchFamily="18" charset="0"/>
                <a:cs typeface="Times New Roman" panose="02020603050405020304" pitchFamily="18" charset="0"/>
              </a:rPr>
              <a:t>a</a:t>
            </a:r>
            <a:r>
              <a:rPr lang="en-US" b="1" dirty="0">
                <a:latin typeface="Times New Roman" panose="02020603050405020304" pitchFamily="18" charset="0"/>
                <a:cs typeface="Times New Roman" panose="02020603050405020304" pitchFamily="18" charset="0"/>
              </a:rPr>
              <a:t>) and (</a:t>
            </a:r>
            <a:r>
              <a:rPr lang="en-US" b="1" i="1" dirty="0">
                <a:latin typeface="Times New Roman" panose="02020603050405020304" pitchFamily="18" charset="0"/>
                <a:cs typeface="Times New Roman" panose="02020603050405020304" pitchFamily="18" charset="0"/>
              </a:rPr>
              <a:t>b</a:t>
            </a:r>
            <a:r>
              <a:rPr lang="en-US" b="1" dirty="0">
                <a:latin typeface="Times New Roman" panose="02020603050405020304" pitchFamily="18" charset="0"/>
                <a:cs typeface="Times New Roman" panose="02020603050405020304" pitchFamily="18" charset="0"/>
              </a:rPr>
              <a:t>) provide for qualifications. </a:t>
            </a:r>
          </a:p>
          <a:p>
            <a:pPr lvl="1">
              <a:buFont typeface="Wingdings" panose="05000000000000000000" pitchFamily="2" charset="2"/>
              <a:buChar char="Ø"/>
              <a:defRPr/>
            </a:pPr>
            <a:r>
              <a:rPr lang="en-US" b="1" dirty="0">
                <a:latin typeface="Times New Roman" panose="02020603050405020304" pitchFamily="18" charset="0"/>
                <a:cs typeface="Times New Roman" panose="02020603050405020304" pitchFamily="18" charset="0"/>
              </a:rPr>
              <a:t> Section 26(1)(</a:t>
            </a:r>
            <a:r>
              <a:rPr lang="en-US" b="1" i="1" dirty="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 requires a candidate legal practitioner to satisfy all the practical vocational training requirements as prescribed by the Minister. </a:t>
            </a:r>
          </a:p>
          <a:p>
            <a:pPr lvl="1">
              <a:buFont typeface="Wingdings" panose="05000000000000000000" pitchFamily="2" charset="2"/>
              <a:buChar char="Ø"/>
              <a:defRP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“Prescribed” is defined in section 1 of the Act as “prescribed by regulation”. </a:t>
            </a:r>
          </a:p>
          <a:p>
            <a:pPr>
              <a:buFont typeface="Wingdings" pitchFamily="2" charset="2"/>
              <a:buChar char="§"/>
              <a:defRPr/>
            </a:pPr>
            <a:endParaRPr lang="en-ZA"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altLang="en-US" b="1" dirty="0">
                <a:latin typeface="Times New Roman" panose="02020603050405020304" pitchFamily="18" charset="0"/>
                <a:cs typeface="Times New Roman" panose="02020603050405020304" pitchFamily="18" charset="0"/>
              </a:rPr>
              <a:t>Any regulations made must, before publication thereof in the </a:t>
            </a:r>
            <a:r>
              <a:rPr lang="en-US" altLang="en-US" b="1" i="1" dirty="0">
                <a:latin typeface="Times New Roman" panose="02020603050405020304" pitchFamily="18" charset="0"/>
                <a:cs typeface="Times New Roman" panose="02020603050405020304" pitchFamily="18" charset="0"/>
              </a:rPr>
              <a:t>Gazette</a:t>
            </a:r>
            <a:r>
              <a:rPr lang="en-US" altLang="en-US" b="1" dirty="0">
                <a:latin typeface="Times New Roman" panose="02020603050405020304" pitchFamily="18" charset="0"/>
                <a:cs typeface="Times New Roman" panose="02020603050405020304" pitchFamily="18" charset="0"/>
              </a:rPr>
              <a:t>, be tabled in Parliament by the Minister for approval.</a:t>
            </a: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altLang="en-US" sz="2400" b="1" dirty="0">
                <a:latin typeface="Times New Roman" panose="02020603050405020304" pitchFamily="18" charset="0"/>
                <a:cs typeface="Times New Roman" panose="02020603050405020304" pitchFamily="18" charset="0"/>
              </a:rPr>
              <a:t>ENABLING PROVISIONS</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407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16077" y="1614272"/>
            <a:ext cx="7314669" cy="4770537"/>
          </a:xfrm>
          <a:prstGeom prst="rect">
            <a:avLst/>
          </a:prstGeom>
          <a:noFill/>
        </p:spPr>
        <p:txBody>
          <a:bodyPr wrap="square" rtlCol="0">
            <a:spAutoFit/>
          </a:bodyPr>
          <a:lstStyle/>
          <a:p>
            <a:pPr marL="285750" indent="-285750">
              <a:buFont typeface="Arial" panose="020B0604020202020204" pitchFamily="34" charset="0"/>
              <a:buChar char="•"/>
              <a:defRPr/>
            </a:pPr>
            <a:r>
              <a:rPr lang="en-ZA" b="1" dirty="0">
                <a:latin typeface="Times New Roman" panose="02020603050405020304" pitchFamily="18" charset="0"/>
                <a:cs typeface="Times New Roman" panose="02020603050405020304" pitchFamily="18" charset="0"/>
              </a:rPr>
              <a:t>Regulation 6 of the Regulations provides for the practical vocational training requirements of candidate attorneys. </a:t>
            </a:r>
          </a:p>
          <a:p>
            <a:pPr>
              <a:defRPr/>
            </a:pPr>
            <a:endParaRPr lang="en-ZA"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ZA" b="1" dirty="0">
                <a:latin typeface="Times New Roman" panose="02020603050405020304" pitchFamily="18" charset="0"/>
                <a:cs typeface="Times New Roman" panose="02020603050405020304" pitchFamily="18" charset="0"/>
              </a:rPr>
              <a:t>In terms of regulation 6(1) a candidate attorney must —</a:t>
            </a:r>
          </a:p>
          <a:p>
            <a:pPr lvl="1">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 serve under a practical vocational training contract for 24 months and complete a </a:t>
            </a:r>
            <a:r>
              <a:rPr lang="en-US" sz="2000" b="1" dirty="0" err="1">
                <a:latin typeface="Times New Roman" panose="02020603050405020304" pitchFamily="18" charset="0"/>
                <a:cs typeface="Times New Roman" panose="02020603050405020304" pitchFamily="18" charset="0"/>
              </a:rPr>
              <a:t>programme</a:t>
            </a:r>
            <a:r>
              <a:rPr lang="en-US" sz="2000" b="1" dirty="0">
                <a:latin typeface="Times New Roman" panose="02020603050405020304" pitchFamily="18" charset="0"/>
                <a:cs typeface="Times New Roman" panose="02020603050405020304" pitchFamily="18" charset="0"/>
              </a:rPr>
              <a:t> of structured course work of not less than 150 hours, during or after service under a practical vocational training, or </a:t>
            </a:r>
            <a:endParaRPr lang="en-ZA" sz="20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 serve under a practical vocational training contract for 12 months and complete a </a:t>
            </a:r>
            <a:r>
              <a:rPr lang="en-US" sz="2000" b="1" dirty="0" err="1">
                <a:latin typeface="Times New Roman" panose="02020603050405020304" pitchFamily="18" charset="0"/>
                <a:cs typeface="Times New Roman" panose="02020603050405020304" pitchFamily="18" charset="0"/>
              </a:rPr>
              <a:t>programme</a:t>
            </a:r>
            <a:r>
              <a:rPr lang="en-US" sz="2000" b="1" dirty="0">
                <a:latin typeface="Times New Roman" panose="02020603050405020304" pitchFamily="18" charset="0"/>
                <a:cs typeface="Times New Roman" panose="02020603050405020304" pitchFamily="18" charset="0"/>
              </a:rPr>
              <a:t> of structured course work of not less than 400 hours, prior to the registration of the practical vocational training contract. </a:t>
            </a:r>
            <a:endParaRPr lang="en-ZA" sz="2000" b="1" dirty="0">
              <a:latin typeface="Times New Roman" panose="02020603050405020304" pitchFamily="18" charset="0"/>
              <a:cs typeface="Times New Roman" panose="02020603050405020304" pitchFamily="18" charset="0"/>
            </a:endParaRPr>
          </a:p>
          <a:p>
            <a:pPr>
              <a:defRPr/>
            </a:pPr>
            <a:endParaRPr lang="en-ZA"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ZA" b="1" dirty="0">
                <a:latin typeface="Times New Roman" panose="02020603050405020304" pitchFamily="18" charset="0"/>
                <a:cs typeface="Times New Roman" panose="02020603050405020304" pitchFamily="18" charset="0"/>
              </a:rPr>
              <a:t>Regulation 6(10) provides for the modules that the programme of structured course work must comprise of.</a:t>
            </a:r>
          </a:p>
          <a:p>
            <a:endParaRPr lang="en-GB"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altLang="en-US" sz="2400" b="1" dirty="0">
                <a:latin typeface="Times New Roman" panose="02020603050405020304" pitchFamily="18" charset="0"/>
                <a:cs typeface="Times New Roman" panose="02020603050405020304" pitchFamily="18" charset="0"/>
              </a:rPr>
              <a:t>CURRENT REGULATION 6</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28796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926757" y="1891116"/>
            <a:ext cx="7401697" cy="4093428"/>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7 of the Regulations provides for the practical vocational training requirements of pupils.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In terms of regulation 7(1), a pupil must —</a:t>
            </a:r>
          </a:p>
          <a:p>
            <a:pPr marL="800100" lvl="1" indent="-342900">
              <a:buFont typeface="Wingdings" panose="05000000000000000000" pitchFamily="2" charset="2"/>
              <a:buChar char="v"/>
            </a:pPr>
            <a:r>
              <a:rPr lang="en-GB" sz="2000" b="1" dirty="0">
                <a:latin typeface="Times New Roman" panose="02020603050405020304" pitchFamily="18" charset="0"/>
                <a:cs typeface="Times New Roman" panose="02020603050405020304" pitchFamily="18" charset="0"/>
              </a:rPr>
              <a:t>serve under a practical vocational training contract for 12 months; and </a:t>
            </a:r>
          </a:p>
          <a:p>
            <a:pPr marL="800100" lvl="1" indent="-342900">
              <a:buFont typeface="Wingdings" panose="05000000000000000000" pitchFamily="2" charset="2"/>
              <a:buChar char="v"/>
            </a:pPr>
            <a:r>
              <a:rPr lang="en-GB" sz="2000" b="1" dirty="0">
                <a:latin typeface="Times New Roman" panose="02020603050405020304" pitchFamily="18" charset="0"/>
                <a:cs typeface="Times New Roman" panose="02020603050405020304" pitchFamily="18" charset="0"/>
              </a:rPr>
              <a:t>complete a programme of structured course work of not less than 400 hours, prior or during service under a practical vocational training.</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7(9) provides for the modules that the programme of structured course work must comprise of. </a:t>
            </a:r>
          </a:p>
          <a:p>
            <a:endParaRPr lang="en-GB" sz="20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GB" altLang="en-US" sz="2400" b="1" dirty="0">
                <a:latin typeface="Times New Roman" panose="02020603050405020304" pitchFamily="18" charset="0"/>
                <a:cs typeface="Times New Roman" panose="02020603050405020304" pitchFamily="18" charset="0"/>
              </a:rPr>
              <a:t>CURRENT REGULATION 7</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985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926757" y="1891116"/>
            <a:ext cx="7401697" cy="3785652"/>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Council requested amendments to regulations 6 and 7.</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challenge of securing necessary training as well as the inequity in relation to the training itself have been identified as some of the major barriers to entry into the legal profession.</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Council takes into account the differences between the attorneys’ profession and the advocates’ profession.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A compulsory uniform Practical Vocational Training programme which must be completed by all candidate legal practitioners will be implemented. </a:t>
            </a: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PROPOSED AMENDMENTS </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723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926757" y="1891116"/>
            <a:ext cx="7401697" cy="4093428"/>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This programme has a dedicated coursework aimed at empowering candidate legal practitioners on different areas of the law and a satisfactory standard of learning.</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Council took into consideration the views of all the relevant stakeholders.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Council recognises the developments in the legal profession in relation to the same tertiary education law graduates are exposed to.</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There are an increasing number of attorneys who have the right of appearance in superior courts.</a:t>
            </a: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PROPOSED AMENDMENTS (</a:t>
            </a:r>
            <a:r>
              <a:rPr lang="en-US" sz="2400" b="1" i="1" dirty="0" err="1">
                <a:latin typeface="Times New Roman" panose="02020603050405020304" pitchFamily="18" charset="0"/>
                <a:cs typeface="Times New Roman" panose="02020603050405020304" pitchFamily="18" charset="0"/>
              </a:rPr>
              <a:t>cont</a:t>
            </a:r>
            <a:r>
              <a:rPr lang="en-US" sz="2400" b="1" dirty="0">
                <a:latin typeface="Times New Roman" panose="02020603050405020304" pitchFamily="18" charset="0"/>
                <a:cs typeface="Times New Roman" panose="02020603050405020304" pitchFamily="18" charset="0"/>
              </a:rPr>
              <a:t>)</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0746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2349910"/>
            <a:ext cx="7473048" cy="1631216"/>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1 of the amendment Regulations defines “the Regulations”. </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2 amends the </a:t>
            </a:r>
            <a:r>
              <a:rPr lang="en-GB" sz="2000" b="1" i="1" dirty="0">
                <a:latin typeface="Times New Roman" panose="02020603050405020304" pitchFamily="18" charset="0"/>
                <a:cs typeface="Times New Roman" panose="02020603050405020304" pitchFamily="18" charset="0"/>
              </a:rPr>
              <a:t>Classification of the Regulations </a:t>
            </a:r>
            <a:r>
              <a:rPr lang="en-GB" sz="2000" b="1" dirty="0">
                <a:latin typeface="Times New Roman" panose="02020603050405020304" pitchFamily="18" charset="0"/>
                <a:cs typeface="Times New Roman" panose="02020603050405020304" pitchFamily="18" charset="0"/>
              </a:rPr>
              <a:t>to insert a new regulation 7A.</a:t>
            </a: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757085"/>
            <a:ext cx="7303907"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1 and 2)</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2973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855407" y="2349910"/>
            <a:ext cx="7473048" cy="2554545"/>
          </a:xfrm>
          <a:prstGeom prst="rect">
            <a:avLst/>
          </a:prstGeom>
          <a:noFill/>
        </p:spPr>
        <p:txBody>
          <a:bodyPr wrap="square" rtlCol="0">
            <a:spAutoFit/>
          </a:bodyPr>
          <a:lstStyle/>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3 of the amendment Regulations amends regulation 6 of the Regulations.</a:t>
            </a:r>
          </a:p>
          <a:p>
            <a:endParaRPr lang="en-GB"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Regulation 3(</a:t>
            </a:r>
            <a:r>
              <a:rPr lang="en-GB" sz="2000" b="1" i="1" dirty="0">
                <a:latin typeface="Times New Roman" panose="02020603050405020304" pitchFamily="18" charset="0"/>
                <a:cs typeface="Times New Roman" panose="02020603050405020304" pitchFamily="18" charset="0"/>
              </a:rPr>
              <a:t>a</a:t>
            </a:r>
            <a:r>
              <a:rPr lang="en-GB" sz="2000" b="1" dirty="0">
                <a:latin typeface="Times New Roman" panose="02020603050405020304" pitchFamily="18" charset="0"/>
                <a:cs typeface="Times New Roman" panose="02020603050405020304" pitchFamily="18" charset="0"/>
              </a:rPr>
              <a:t>) of the amendment Regulations amends regulation 6(6) to effect a small amendment, to align the periods of previous experience an attorney, of Legal Aid South Africa or a legal aid institution, must have with that of other attorneys, before they can take on a candidate attorney.</a:t>
            </a: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688259"/>
            <a:ext cx="7294075" cy="830997"/>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DISCUSSION OF THE AMENDMENT REGULATIONS (</a:t>
            </a:r>
            <a:r>
              <a:rPr lang="en-GB" sz="2400" b="1" dirty="0" err="1">
                <a:latin typeface="Times New Roman" panose="02020603050405020304" pitchFamily="18" charset="0"/>
                <a:cs typeface="Times New Roman" panose="02020603050405020304" pitchFamily="18" charset="0"/>
              </a:rPr>
              <a:t>Reg</a:t>
            </a:r>
            <a:r>
              <a:rPr lang="en-GB" sz="2400" b="1" dirty="0">
                <a:latin typeface="Times New Roman" panose="02020603050405020304" pitchFamily="18" charset="0"/>
                <a:cs typeface="Times New Roman" panose="02020603050405020304" pitchFamily="18" charset="0"/>
              </a:rPr>
              <a:t> 3)</a:t>
            </a:r>
            <a:endParaRPr lang="en-US" sz="2400" b="1"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031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1253</Words>
  <Application>Microsoft Office PowerPoint</Application>
  <PresentationFormat>On-screen Show (4:3)</PresentationFormat>
  <Paragraphs>126</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AMENDMENT OF REGULATIONS  IN TERMS OF THE LEGAL PRACTICE  ACT,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Siyabamkela Mthonjeni</cp:lastModifiedBy>
  <cp:revision>51</cp:revision>
  <cp:lastPrinted>2021-08-13T07:40:20Z</cp:lastPrinted>
  <dcterms:created xsi:type="dcterms:W3CDTF">2021-06-03T14:19:43Z</dcterms:created>
  <dcterms:modified xsi:type="dcterms:W3CDTF">2021-08-16T07:47:29Z</dcterms:modified>
</cp:coreProperties>
</file>