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1024" r:id="rId2"/>
    <p:sldId id="1033" r:id="rId3"/>
    <p:sldId id="1112" r:id="rId4"/>
    <p:sldId id="1121" r:id="rId5"/>
    <p:sldId id="1122" r:id="rId6"/>
    <p:sldId id="1043" r:id="rId7"/>
    <p:sldId id="1115" r:id="rId8"/>
    <p:sldId id="1175" r:id="rId9"/>
    <p:sldId id="1113" r:id="rId10"/>
    <p:sldId id="1114" r:id="rId11"/>
    <p:sldId id="1117" r:id="rId12"/>
    <p:sldId id="1146" r:id="rId13"/>
    <p:sldId id="1118" r:id="rId14"/>
    <p:sldId id="1174" r:id="rId15"/>
    <p:sldId id="1135" r:id="rId16"/>
    <p:sldId id="1132" r:id="rId17"/>
    <p:sldId id="1176" r:id="rId18"/>
    <p:sldId id="1177" r:id="rId19"/>
    <p:sldId id="1178" r:id="rId20"/>
    <p:sldId id="1179" r:id="rId21"/>
    <p:sldId id="1180" r:id="rId22"/>
    <p:sldId id="1181" r:id="rId23"/>
    <p:sldId id="1182" r:id="rId24"/>
    <p:sldId id="1183" r:id="rId25"/>
    <p:sldId id="1184" r:id="rId26"/>
    <p:sldId id="1185" r:id="rId27"/>
    <p:sldId id="1186" r:id="rId28"/>
    <p:sldId id="1187" r:id="rId29"/>
    <p:sldId id="1188" r:id="rId30"/>
    <p:sldId id="1189" r:id="rId31"/>
    <p:sldId id="1190" r:id="rId32"/>
    <p:sldId id="1191" r:id="rId33"/>
    <p:sldId id="1192" r:id="rId34"/>
    <p:sldId id="1193" r:id="rId35"/>
    <p:sldId id="1194" r:id="rId36"/>
    <p:sldId id="1195" r:id="rId37"/>
    <p:sldId id="1196" r:id="rId38"/>
    <p:sldId id="1197" r:id="rId39"/>
    <p:sldId id="1198" r:id="rId40"/>
    <p:sldId id="1199" r:id="rId41"/>
    <p:sldId id="1200" r:id="rId42"/>
    <p:sldId id="1201" r:id="rId43"/>
    <p:sldId id="989" r:id="rId44"/>
  </p:sldIdLst>
  <p:sldSz cx="9144000" cy="6858000" type="screen4x3"/>
  <p:notesSz cx="9296400" cy="70104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209">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EF913"/>
    <a:srgbClr val="FF9933"/>
    <a:srgbClr val="33CC33"/>
    <a:srgbClr val="CC00CC"/>
    <a:srgbClr val="A7BCF7"/>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55" autoAdjust="0"/>
    <p:restoredTop sz="84302" autoAdjust="0"/>
  </p:normalViewPr>
  <p:slideViewPr>
    <p:cSldViewPr>
      <p:cViewPr varScale="1">
        <p:scale>
          <a:sx n="61" d="100"/>
          <a:sy n="61" d="100"/>
        </p:scale>
        <p:origin x="-198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80"/>
    </p:cViewPr>
  </p:sorterViewPr>
  <p:notesViewPr>
    <p:cSldViewPr>
      <p:cViewPr varScale="1">
        <p:scale>
          <a:sx n="46" d="100"/>
          <a:sy n="46" d="100"/>
        </p:scale>
        <p:origin x="2744" y="44"/>
      </p:cViewPr>
      <p:guideLst>
        <p:guide orient="horz" pos="2209"/>
        <p:guide pos="2928"/>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D17556-CCCD-4F5B-8BA9-ED6737DCC930}"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lang="en-GB"/>
        </a:p>
      </dgm:t>
    </dgm:pt>
    <dgm:pt modelId="{3D371A77-7AD5-47BC-9BB5-C9AE2D6257EE}">
      <dgm:prSet phldrT="[Text]"/>
      <dgm:spPr/>
      <dgm:t>
        <a:bodyPr/>
        <a:lstStyle/>
        <a:p>
          <a:r>
            <a:rPr lang="en-ZA" dirty="0"/>
            <a:t>Pre-licensing stage</a:t>
          </a:r>
          <a:endParaRPr lang="en-GB" dirty="0"/>
        </a:p>
      </dgm:t>
    </dgm:pt>
    <dgm:pt modelId="{C5DD5FFD-970C-4703-9F72-5612B590DDFE}" type="parTrans" cxnId="{B44CC2DC-037F-4EFB-A092-9B9DBB6F1270}">
      <dgm:prSet/>
      <dgm:spPr/>
      <dgm:t>
        <a:bodyPr/>
        <a:lstStyle/>
        <a:p>
          <a:endParaRPr lang="en-GB"/>
        </a:p>
      </dgm:t>
    </dgm:pt>
    <dgm:pt modelId="{E17595AB-AECC-4611-8F79-F0326932E4C4}" type="sibTrans" cxnId="{B44CC2DC-037F-4EFB-A092-9B9DBB6F1270}">
      <dgm:prSet/>
      <dgm:spPr/>
      <dgm:t>
        <a:bodyPr/>
        <a:lstStyle/>
        <a:p>
          <a:endParaRPr lang="en-GB"/>
        </a:p>
      </dgm:t>
    </dgm:pt>
    <dgm:pt modelId="{7887C29C-0FC9-4406-8B56-C8756323E6E0}">
      <dgm:prSet phldrT="[Text]"/>
      <dgm:spPr/>
      <dgm:t>
        <a:bodyPr/>
        <a:lstStyle/>
        <a:p>
          <a:endParaRPr lang="en-GB" dirty="0"/>
        </a:p>
      </dgm:t>
    </dgm:pt>
    <dgm:pt modelId="{D0E79509-4068-4B36-9470-2D471A9217CE}" type="parTrans" cxnId="{9FA3C891-27D7-4599-9453-85CCD515CE67}">
      <dgm:prSet/>
      <dgm:spPr/>
      <dgm:t>
        <a:bodyPr/>
        <a:lstStyle/>
        <a:p>
          <a:endParaRPr lang="en-GB"/>
        </a:p>
      </dgm:t>
    </dgm:pt>
    <dgm:pt modelId="{47C5CA87-39CC-423A-9745-0C10C303F65D}" type="sibTrans" cxnId="{9FA3C891-27D7-4599-9453-85CCD515CE67}">
      <dgm:prSet/>
      <dgm:spPr/>
      <dgm:t>
        <a:bodyPr/>
        <a:lstStyle/>
        <a:p>
          <a:endParaRPr lang="en-GB"/>
        </a:p>
      </dgm:t>
    </dgm:pt>
    <dgm:pt modelId="{837C8486-8BA8-47B7-8799-82A60A15869B}">
      <dgm:prSet phldrT="[Text]"/>
      <dgm:spPr/>
      <dgm:t>
        <a:bodyPr/>
        <a:lstStyle/>
        <a:p>
          <a:r>
            <a:rPr lang="en-ZA" dirty="0"/>
            <a:t>Confidentiality – 30 working days </a:t>
          </a:r>
          <a:endParaRPr lang="en-GB" dirty="0"/>
        </a:p>
      </dgm:t>
    </dgm:pt>
    <dgm:pt modelId="{5A4CC488-5647-4948-B172-582A22D9A014}" type="parTrans" cxnId="{9CA76D40-ACA6-49CA-BFD4-E20F3CB51E10}">
      <dgm:prSet/>
      <dgm:spPr/>
      <dgm:t>
        <a:bodyPr/>
        <a:lstStyle/>
        <a:p>
          <a:endParaRPr lang="en-GB"/>
        </a:p>
      </dgm:t>
    </dgm:pt>
    <dgm:pt modelId="{D038E83F-0F30-4726-B180-9E44DBA69F8D}" type="sibTrans" cxnId="{9CA76D40-ACA6-49CA-BFD4-E20F3CB51E10}">
      <dgm:prSet/>
      <dgm:spPr/>
      <dgm:t>
        <a:bodyPr/>
        <a:lstStyle/>
        <a:p>
          <a:endParaRPr lang="en-GB"/>
        </a:p>
      </dgm:t>
    </dgm:pt>
    <dgm:pt modelId="{C6117E43-3B18-478F-B23C-24750D711230}">
      <dgm:prSet phldrT="[Text]"/>
      <dgm:spPr/>
      <dgm:t>
        <a:bodyPr/>
        <a:lstStyle/>
        <a:p>
          <a:r>
            <a:rPr lang="en-ZA" dirty="0"/>
            <a:t>  </a:t>
          </a:r>
          <a:endParaRPr lang="en-GB" dirty="0"/>
        </a:p>
      </dgm:t>
    </dgm:pt>
    <dgm:pt modelId="{13EC4A1B-8F5A-451C-8797-98892FC43104}" type="parTrans" cxnId="{52E3275B-3425-4FB0-BEF3-9A992DA11BAB}">
      <dgm:prSet/>
      <dgm:spPr/>
      <dgm:t>
        <a:bodyPr/>
        <a:lstStyle/>
        <a:p>
          <a:endParaRPr lang="en-GB"/>
        </a:p>
      </dgm:t>
    </dgm:pt>
    <dgm:pt modelId="{20B212F4-A117-4F51-B347-984067DDC0DD}" type="sibTrans" cxnId="{52E3275B-3425-4FB0-BEF3-9A992DA11BAB}">
      <dgm:prSet/>
      <dgm:spPr/>
      <dgm:t>
        <a:bodyPr/>
        <a:lstStyle/>
        <a:p>
          <a:endParaRPr lang="en-GB"/>
        </a:p>
      </dgm:t>
    </dgm:pt>
    <dgm:pt modelId="{5C5DD2C9-7B27-463B-A80A-CD6D2EE70D85}">
      <dgm:prSet phldrT="[Text]"/>
      <dgm:spPr/>
      <dgm:t>
        <a:bodyPr/>
        <a:lstStyle/>
        <a:p>
          <a:r>
            <a:rPr lang="en-GB" dirty="0"/>
            <a:t>Notice period – 30 working days</a:t>
          </a:r>
        </a:p>
      </dgm:t>
    </dgm:pt>
    <dgm:pt modelId="{764B4D44-CD01-4CE2-B36A-50C6D160E526}" type="parTrans" cxnId="{C48AFAF3-AEEC-4184-9FDB-D77B171E597E}">
      <dgm:prSet/>
      <dgm:spPr/>
      <dgm:t>
        <a:bodyPr/>
        <a:lstStyle/>
        <a:p>
          <a:endParaRPr lang="en-GB"/>
        </a:p>
      </dgm:t>
    </dgm:pt>
    <dgm:pt modelId="{AA0B0E31-3BF3-4133-8272-6236D83798EF}" type="sibTrans" cxnId="{C48AFAF3-AEEC-4184-9FDB-D77B171E597E}">
      <dgm:prSet/>
      <dgm:spPr/>
      <dgm:t>
        <a:bodyPr/>
        <a:lstStyle/>
        <a:p>
          <a:endParaRPr lang="en-GB"/>
        </a:p>
      </dgm:t>
    </dgm:pt>
    <dgm:pt modelId="{75CC2A6F-F907-4A89-8BE4-A9FBFCDAF796}">
      <dgm:prSet phldrT="[Text]"/>
      <dgm:spPr/>
      <dgm:t>
        <a:bodyPr/>
        <a:lstStyle/>
        <a:p>
          <a:endParaRPr lang="en-GB" dirty="0"/>
        </a:p>
      </dgm:t>
    </dgm:pt>
    <dgm:pt modelId="{0FD97AA6-FD41-4D18-AEBE-B21E85BCAB2A}" type="parTrans" cxnId="{A4344B67-D097-44D1-B3EC-4665F5DEA5B0}">
      <dgm:prSet/>
      <dgm:spPr/>
      <dgm:t>
        <a:bodyPr/>
        <a:lstStyle/>
        <a:p>
          <a:endParaRPr lang="en-GB"/>
        </a:p>
      </dgm:t>
    </dgm:pt>
    <dgm:pt modelId="{D7F2D25E-0A90-4848-B901-F80AD1C38E18}" type="sibTrans" cxnId="{A4344B67-D097-44D1-B3EC-4665F5DEA5B0}">
      <dgm:prSet/>
      <dgm:spPr/>
      <dgm:t>
        <a:bodyPr/>
        <a:lstStyle/>
        <a:p>
          <a:endParaRPr lang="en-GB"/>
        </a:p>
      </dgm:t>
    </dgm:pt>
    <dgm:pt modelId="{F564C2B1-8D3E-4148-8EFF-674D76B31782}">
      <dgm:prSet phldrT="[Text]"/>
      <dgm:spPr/>
      <dgm:t>
        <a:bodyPr/>
        <a:lstStyle/>
        <a:p>
          <a:endParaRPr lang="en-GB" dirty="0"/>
        </a:p>
      </dgm:t>
    </dgm:pt>
    <dgm:pt modelId="{83874D15-4D44-4009-B303-43C7252DB9D2}" type="parTrans" cxnId="{CE6F834F-664B-4BF5-95F5-4804EC67ADFD}">
      <dgm:prSet/>
      <dgm:spPr/>
      <dgm:t>
        <a:bodyPr/>
        <a:lstStyle/>
        <a:p>
          <a:endParaRPr lang="en-GB"/>
        </a:p>
      </dgm:t>
    </dgm:pt>
    <dgm:pt modelId="{1F0922B6-3FEE-4DA1-9EC6-D293B5CF08AF}" type="sibTrans" cxnId="{CE6F834F-664B-4BF5-95F5-4804EC67ADFD}">
      <dgm:prSet/>
      <dgm:spPr/>
      <dgm:t>
        <a:bodyPr/>
        <a:lstStyle/>
        <a:p>
          <a:endParaRPr lang="en-GB"/>
        </a:p>
      </dgm:t>
    </dgm:pt>
    <dgm:pt modelId="{2E3D1E1A-AB73-4A88-AF2F-EC9A58E3F46E}">
      <dgm:prSet phldrT="[Text]"/>
      <dgm:spPr/>
      <dgm:t>
        <a:bodyPr/>
        <a:lstStyle/>
        <a:p>
          <a:endParaRPr lang="en-GB" dirty="0"/>
        </a:p>
      </dgm:t>
    </dgm:pt>
    <dgm:pt modelId="{F8633117-EE21-4C00-A7A4-4D5E410A1B74}" type="parTrans" cxnId="{CCEC8FDB-8FA8-4F41-9E27-9C5ED527407C}">
      <dgm:prSet/>
      <dgm:spPr/>
      <dgm:t>
        <a:bodyPr/>
        <a:lstStyle/>
        <a:p>
          <a:endParaRPr lang="en-GB"/>
        </a:p>
      </dgm:t>
    </dgm:pt>
    <dgm:pt modelId="{522EE4CC-32AE-4C0C-9855-5459125BD1D0}" type="sibTrans" cxnId="{CCEC8FDB-8FA8-4F41-9E27-9C5ED527407C}">
      <dgm:prSet/>
      <dgm:spPr/>
      <dgm:t>
        <a:bodyPr/>
        <a:lstStyle/>
        <a:p>
          <a:endParaRPr lang="en-GB"/>
        </a:p>
      </dgm:t>
    </dgm:pt>
    <dgm:pt modelId="{3B8E9ADF-4508-4E0D-AB5C-8C38CA4F3DA3}">
      <dgm:prSet phldrT="[Text]"/>
      <dgm:spPr/>
      <dgm:t>
        <a:bodyPr/>
        <a:lstStyle/>
        <a:p>
          <a:r>
            <a:rPr lang="en-GB" dirty="0"/>
            <a:t>The days provided above can be shortened based on the responsiveness of applicants</a:t>
          </a:r>
        </a:p>
      </dgm:t>
    </dgm:pt>
    <dgm:pt modelId="{B2B7B820-4B3E-4AA7-82D7-7AE1082459AF}" type="parTrans" cxnId="{0CEF177E-E436-4BB9-81CA-9FEA059C9134}">
      <dgm:prSet/>
      <dgm:spPr/>
      <dgm:t>
        <a:bodyPr/>
        <a:lstStyle/>
        <a:p>
          <a:endParaRPr lang="en-GB"/>
        </a:p>
      </dgm:t>
    </dgm:pt>
    <dgm:pt modelId="{3410A0AB-77EC-40DD-A9A8-4648FBFF52F9}" type="sibTrans" cxnId="{0CEF177E-E436-4BB9-81CA-9FEA059C9134}">
      <dgm:prSet/>
      <dgm:spPr/>
      <dgm:t>
        <a:bodyPr/>
        <a:lstStyle/>
        <a:p>
          <a:endParaRPr lang="en-GB"/>
        </a:p>
      </dgm:t>
    </dgm:pt>
    <dgm:pt modelId="{DC3C98C3-A422-4C74-90B5-D186A43F7DCD}">
      <dgm:prSet phldrT="[Text]"/>
      <dgm:spPr/>
      <dgm:t>
        <a:bodyPr/>
        <a:lstStyle/>
        <a:p>
          <a:endParaRPr lang="en-GB" dirty="0"/>
        </a:p>
      </dgm:t>
    </dgm:pt>
    <dgm:pt modelId="{E82B1A19-B0F3-44DE-8C70-0E5CD3A06D2B}" type="parTrans" cxnId="{05DD61CC-32B3-46B4-B09D-F88347249EB7}">
      <dgm:prSet/>
      <dgm:spPr/>
      <dgm:t>
        <a:bodyPr/>
        <a:lstStyle/>
        <a:p>
          <a:endParaRPr lang="en-GB"/>
        </a:p>
      </dgm:t>
    </dgm:pt>
    <dgm:pt modelId="{9CF68442-3D83-4C38-82EB-C583E0CCB091}" type="sibTrans" cxnId="{05DD61CC-32B3-46B4-B09D-F88347249EB7}">
      <dgm:prSet/>
      <dgm:spPr/>
      <dgm:t>
        <a:bodyPr/>
        <a:lstStyle/>
        <a:p>
          <a:endParaRPr lang="en-GB"/>
        </a:p>
      </dgm:t>
    </dgm:pt>
    <dgm:pt modelId="{B1370B3D-72A8-4AD5-90CB-802ECEAB0F8B}">
      <dgm:prSet phldrT="[Text]"/>
      <dgm:spPr/>
      <dgm:t>
        <a:bodyPr/>
        <a:lstStyle/>
        <a:p>
          <a:r>
            <a:rPr lang="en-ZA" dirty="0"/>
            <a:t>Adequacy – 30 working days</a:t>
          </a:r>
          <a:endParaRPr lang="en-GB" dirty="0"/>
        </a:p>
      </dgm:t>
    </dgm:pt>
    <dgm:pt modelId="{CC33AA19-615D-4248-93EC-E46439848D4A}" type="sibTrans" cxnId="{8DF6967D-C6CE-4AC7-81DE-1988626F42CB}">
      <dgm:prSet/>
      <dgm:spPr/>
      <dgm:t>
        <a:bodyPr/>
        <a:lstStyle/>
        <a:p>
          <a:endParaRPr lang="en-GB"/>
        </a:p>
      </dgm:t>
    </dgm:pt>
    <dgm:pt modelId="{8309DBCA-EF3E-45FE-BF94-AED05B8F9E9F}" type="parTrans" cxnId="{8DF6967D-C6CE-4AC7-81DE-1988626F42CB}">
      <dgm:prSet/>
      <dgm:spPr/>
      <dgm:t>
        <a:bodyPr/>
        <a:lstStyle/>
        <a:p>
          <a:endParaRPr lang="en-GB"/>
        </a:p>
      </dgm:t>
    </dgm:pt>
    <dgm:pt modelId="{F204B7DC-931F-41F4-AEC6-4C91DAEBFB59}">
      <dgm:prSet/>
      <dgm:spPr/>
      <dgm:t>
        <a:bodyPr/>
        <a:lstStyle/>
        <a:p>
          <a:r>
            <a:rPr lang="en-ZA" dirty="0">
              <a:solidFill>
                <a:schemeClr val="tx1"/>
              </a:solidFill>
            </a:rPr>
            <a:t>Total – 120 to 210 working days (180 day as per Act and the rules timeframe)</a:t>
          </a:r>
          <a:endParaRPr lang="en-US" dirty="0">
            <a:solidFill>
              <a:schemeClr val="tx1"/>
            </a:solidFill>
          </a:endParaRPr>
        </a:p>
      </dgm:t>
    </dgm:pt>
    <dgm:pt modelId="{0CA011AD-FA9E-4901-B971-96948128D89B}" type="parTrans" cxnId="{BC17710C-5B8C-40AD-A086-4A03FCA38AFD}">
      <dgm:prSet/>
      <dgm:spPr/>
      <dgm:t>
        <a:bodyPr/>
        <a:lstStyle/>
        <a:p>
          <a:endParaRPr lang="en-US"/>
        </a:p>
      </dgm:t>
    </dgm:pt>
    <dgm:pt modelId="{6A684F6C-B47D-4B82-A56F-1FA5D057004A}" type="sibTrans" cxnId="{BC17710C-5B8C-40AD-A086-4A03FCA38AFD}">
      <dgm:prSet/>
      <dgm:spPr/>
      <dgm:t>
        <a:bodyPr/>
        <a:lstStyle/>
        <a:p>
          <a:endParaRPr lang="en-US"/>
        </a:p>
      </dgm:t>
    </dgm:pt>
    <dgm:pt modelId="{4B40A6B5-EAF8-4C5C-8121-5744D78133C1}">
      <dgm:prSet phldrT="[Text]"/>
      <dgm:spPr/>
      <dgm:t>
        <a:bodyPr/>
        <a:lstStyle/>
        <a:p>
          <a:endParaRPr lang="en-GB" dirty="0"/>
        </a:p>
      </dgm:t>
    </dgm:pt>
    <dgm:pt modelId="{F4168A1E-A9F3-4D83-86A8-DDAF28A8170A}" type="sibTrans" cxnId="{F420DF75-741F-43E9-B904-252954183DD3}">
      <dgm:prSet/>
      <dgm:spPr/>
      <dgm:t>
        <a:bodyPr/>
        <a:lstStyle/>
        <a:p>
          <a:endParaRPr lang="en-GB"/>
        </a:p>
      </dgm:t>
    </dgm:pt>
    <dgm:pt modelId="{FC78F1F9-6E20-43D3-AA09-C4EC269C038F}" type="parTrans" cxnId="{F420DF75-741F-43E9-B904-252954183DD3}">
      <dgm:prSet/>
      <dgm:spPr/>
      <dgm:t>
        <a:bodyPr/>
        <a:lstStyle/>
        <a:p>
          <a:endParaRPr lang="en-GB"/>
        </a:p>
      </dgm:t>
    </dgm:pt>
    <dgm:pt modelId="{FAE709E1-7591-437A-9C74-A221E7B9E5BF}">
      <dgm:prSet phldrT="[Text]"/>
      <dgm:spPr/>
      <dgm:t>
        <a:bodyPr/>
        <a:lstStyle/>
        <a:p>
          <a:endParaRPr lang="en-GB" dirty="0"/>
        </a:p>
      </dgm:t>
    </dgm:pt>
    <dgm:pt modelId="{E41B25CC-0EA3-4737-BFB9-89C25DD15B9D}" type="sibTrans" cxnId="{1E443451-B1C1-4C78-830B-DE07A55FEA77}">
      <dgm:prSet/>
      <dgm:spPr/>
      <dgm:t>
        <a:bodyPr/>
        <a:lstStyle/>
        <a:p>
          <a:endParaRPr lang="en-GB"/>
        </a:p>
      </dgm:t>
    </dgm:pt>
    <dgm:pt modelId="{366BF2C5-2CC9-4E9D-AF4C-9AD0538F0CD4}" type="parTrans" cxnId="{1E443451-B1C1-4C78-830B-DE07A55FEA77}">
      <dgm:prSet/>
      <dgm:spPr/>
      <dgm:t>
        <a:bodyPr/>
        <a:lstStyle/>
        <a:p>
          <a:endParaRPr lang="en-GB"/>
        </a:p>
      </dgm:t>
    </dgm:pt>
    <dgm:pt modelId="{E8BA3708-DC31-4644-8A1D-418098FAF52C}">
      <dgm:prSet phldrT="[Text]"/>
      <dgm:spPr/>
      <dgm:t>
        <a:bodyPr/>
        <a:lstStyle/>
        <a:p>
          <a:r>
            <a:rPr lang="en-GB" dirty="0"/>
            <a:t>Response to objections (if any) – 30 working days</a:t>
          </a:r>
        </a:p>
      </dgm:t>
    </dgm:pt>
    <dgm:pt modelId="{80446116-3A36-4A79-9D2D-5CCB0C5C2A73}" type="sibTrans" cxnId="{686932AF-E79D-4672-A05B-69C66C106FE5}">
      <dgm:prSet/>
      <dgm:spPr/>
      <dgm:t>
        <a:bodyPr/>
        <a:lstStyle/>
        <a:p>
          <a:endParaRPr lang="en-GB"/>
        </a:p>
      </dgm:t>
    </dgm:pt>
    <dgm:pt modelId="{33A4EAF9-56EF-42C8-9DDE-979BC028C274}" type="parTrans" cxnId="{686932AF-E79D-4672-A05B-69C66C106FE5}">
      <dgm:prSet/>
      <dgm:spPr/>
      <dgm:t>
        <a:bodyPr/>
        <a:lstStyle/>
        <a:p>
          <a:endParaRPr lang="en-GB"/>
        </a:p>
      </dgm:t>
    </dgm:pt>
    <dgm:pt modelId="{4C0CDAE5-C14C-42CA-8AD8-EA8EA8A4F3DA}">
      <dgm:prSet phldrT="[Text]"/>
      <dgm:spPr/>
      <dgm:t>
        <a:bodyPr/>
        <a:lstStyle/>
        <a:p>
          <a:r>
            <a:rPr lang="en-GB" dirty="0"/>
            <a:t>Finalisation of application (statutory timeframe as per the PPA) – 60 working days</a:t>
          </a:r>
        </a:p>
      </dgm:t>
    </dgm:pt>
    <dgm:pt modelId="{2FA3A05D-0DCD-46CE-B292-EF8922431DE4}" type="sibTrans" cxnId="{33728C19-BD31-4AC3-9F89-694F5FD5B480}">
      <dgm:prSet/>
      <dgm:spPr/>
      <dgm:t>
        <a:bodyPr/>
        <a:lstStyle/>
        <a:p>
          <a:endParaRPr lang="en-GB"/>
        </a:p>
      </dgm:t>
    </dgm:pt>
    <dgm:pt modelId="{334D01FD-A484-41C6-ABCE-5BC58887E9D0}" type="parTrans" cxnId="{33728C19-BD31-4AC3-9F89-694F5FD5B480}">
      <dgm:prSet/>
      <dgm:spPr/>
      <dgm:t>
        <a:bodyPr/>
        <a:lstStyle/>
        <a:p>
          <a:endParaRPr lang="en-GB"/>
        </a:p>
      </dgm:t>
    </dgm:pt>
    <dgm:pt modelId="{44DDCC0E-2B9A-499D-9C53-2264AA8D64D7}" type="pres">
      <dgm:prSet presAssocID="{BED17556-CCCD-4F5B-8BA9-ED6737DCC930}" presName="linearFlow" presStyleCnt="0">
        <dgm:presLayoutVars>
          <dgm:dir/>
          <dgm:animLvl val="lvl"/>
          <dgm:resizeHandles val="exact"/>
        </dgm:presLayoutVars>
      </dgm:prSet>
      <dgm:spPr/>
      <dgm:t>
        <a:bodyPr/>
        <a:lstStyle/>
        <a:p>
          <a:endParaRPr lang="en-US"/>
        </a:p>
      </dgm:t>
    </dgm:pt>
    <dgm:pt modelId="{9F74445C-E80B-487E-A6FC-D1DC6B636F44}" type="pres">
      <dgm:prSet presAssocID="{4B40A6B5-EAF8-4C5C-8121-5744D78133C1}" presName="composite" presStyleCnt="0"/>
      <dgm:spPr/>
    </dgm:pt>
    <dgm:pt modelId="{999B77C2-4B99-4E4D-869C-B15FD2CA025F}" type="pres">
      <dgm:prSet presAssocID="{4B40A6B5-EAF8-4C5C-8121-5744D78133C1}" presName="parentText" presStyleLbl="alignNode1" presStyleIdx="0" presStyleCnt="8">
        <dgm:presLayoutVars>
          <dgm:chMax val="1"/>
          <dgm:bulletEnabled val="1"/>
        </dgm:presLayoutVars>
      </dgm:prSet>
      <dgm:spPr/>
      <dgm:t>
        <a:bodyPr/>
        <a:lstStyle/>
        <a:p>
          <a:endParaRPr lang="en-US"/>
        </a:p>
      </dgm:t>
    </dgm:pt>
    <dgm:pt modelId="{5FB03268-A88F-4312-BFEA-A68BAE41C7E9}" type="pres">
      <dgm:prSet presAssocID="{4B40A6B5-EAF8-4C5C-8121-5744D78133C1}" presName="descendantText" presStyleLbl="alignAcc1" presStyleIdx="0" presStyleCnt="8">
        <dgm:presLayoutVars>
          <dgm:bulletEnabled val="1"/>
        </dgm:presLayoutVars>
      </dgm:prSet>
      <dgm:spPr/>
      <dgm:t>
        <a:bodyPr/>
        <a:lstStyle/>
        <a:p>
          <a:endParaRPr lang="en-US"/>
        </a:p>
      </dgm:t>
    </dgm:pt>
    <dgm:pt modelId="{4A2F3B73-8A1F-406A-B43C-5A0E03EF661F}" type="pres">
      <dgm:prSet presAssocID="{F4168A1E-A9F3-4D83-86A8-DDAF28A8170A}" presName="sp" presStyleCnt="0"/>
      <dgm:spPr/>
    </dgm:pt>
    <dgm:pt modelId="{F3B79303-E02B-490C-B8FB-9C6A3D5A440C}" type="pres">
      <dgm:prSet presAssocID="{7887C29C-0FC9-4406-8B56-C8756323E6E0}" presName="composite" presStyleCnt="0"/>
      <dgm:spPr/>
    </dgm:pt>
    <dgm:pt modelId="{16F97B9F-9D70-4E74-9E39-77265AAADF0A}" type="pres">
      <dgm:prSet presAssocID="{7887C29C-0FC9-4406-8B56-C8756323E6E0}" presName="parentText" presStyleLbl="alignNode1" presStyleIdx="1" presStyleCnt="8">
        <dgm:presLayoutVars>
          <dgm:chMax val="1"/>
          <dgm:bulletEnabled val="1"/>
        </dgm:presLayoutVars>
      </dgm:prSet>
      <dgm:spPr/>
      <dgm:t>
        <a:bodyPr/>
        <a:lstStyle/>
        <a:p>
          <a:endParaRPr lang="en-US"/>
        </a:p>
      </dgm:t>
    </dgm:pt>
    <dgm:pt modelId="{CB119500-74FC-4BE8-81DE-B866C2E2FEEA}" type="pres">
      <dgm:prSet presAssocID="{7887C29C-0FC9-4406-8B56-C8756323E6E0}" presName="descendantText" presStyleLbl="alignAcc1" presStyleIdx="1" presStyleCnt="8">
        <dgm:presLayoutVars>
          <dgm:bulletEnabled val="1"/>
        </dgm:presLayoutVars>
      </dgm:prSet>
      <dgm:spPr/>
      <dgm:t>
        <a:bodyPr/>
        <a:lstStyle/>
        <a:p>
          <a:endParaRPr lang="en-US"/>
        </a:p>
      </dgm:t>
    </dgm:pt>
    <dgm:pt modelId="{A128E963-AA3A-489D-8D18-96828C995144}" type="pres">
      <dgm:prSet presAssocID="{47C5CA87-39CC-423A-9745-0C10C303F65D}" presName="sp" presStyleCnt="0"/>
      <dgm:spPr/>
    </dgm:pt>
    <dgm:pt modelId="{D07C48FA-C6CF-4CCA-88A3-D173A4DDCED3}" type="pres">
      <dgm:prSet presAssocID="{FAE709E1-7591-437A-9C74-A221E7B9E5BF}" presName="composite" presStyleCnt="0"/>
      <dgm:spPr/>
    </dgm:pt>
    <dgm:pt modelId="{CD08CB72-31FD-44F6-B9BD-5AE9EF43C335}" type="pres">
      <dgm:prSet presAssocID="{FAE709E1-7591-437A-9C74-A221E7B9E5BF}" presName="parentText" presStyleLbl="alignNode1" presStyleIdx="2" presStyleCnt="8">
        <dgm:presLayoutVars>
          <dgm:chMax val="1"/>
          <dgm:bulletEnabled val="1"/>
        </dgm:presLayoutVars>
      </dgm:prSet>
      <dgm:spPr/>
      <dgm:t>
        <a:bodyPr/>
        <a:lstStyle/>
        <a:p>
          <a:endParaRPr lang="en-US"/>
        </a:p>
      </dgm:t>
    </dgm:pt>
    <dgm:pt modelId="{59DCE6AF-B7D9-4042-B2CB-8F04987A4933}" type="pres">
      <dgm:prSet presAssocID="{FAE709E1-7591-437A-9C74-A221E7B9E5BF}" presName="descendantText" presStyleLbl="alignAcc1" presStyleIdx="2" presStyleCnt="8">
        <dgm:presLayoutVars>
          <dgm:bulletEnabled val="1"/>
        </dgm:presLayoutVars>
      </dgm:prSet>
      <dgm:spPr/>
      <dgm:t>
        <a:bodyPr/>
        <a:lstStyle/>
        <a:p>
          <a:endParaRPr lang="en-US"/>
        </a:p>
      </dgm:t>
    </dgm:pt>
    <dgm:pt modelId="{411568E5-A765-43C4-94A7-189099653D78}" type="pres">
      <dgm:prSet presAssocID="{E41B25CC-0EA3-4737-BFB9-89C25DD15B9D}" presName="sp" presStyleCnt="0"/>
      <dgm:spPr/>
    </dgm:pt>
    <dgm:pt modelId="{9C62E7F4-CE46-496A-ADF4-18ACFA73FF44}" type="pres">
      <dgm:prSet presAssocID="{C6117E43-3B18-478F-B23C-24750D711230}" presName="composite" presStyleCnt="0"/>
      <dgm:spPr/>
    </dgm:pt>
    <dgm:pt modelId="{8B7A383B-7E76-4E2D-BAFE-C1BCB1E3EA7B}" type="pres">
      <dgm:prSet presAssocID="{C6117E43-3B18-478F-B23C-24750D711230}" presName="parentText" presStyleLbl="alignNode1" presStyleIdx="3" presStyleCnt="8">
        <dgm:presLayoutVars>
          <dgm:chMax val="1"/>
          <dgm:bulletEnabled val="1"/>
        </dgm:presLayoutVars>
      </dgm:prSet>
      <dgm:spPr/>
      <dgm:t>
        <a:bodyPr/>
        <a:lstStyle/>
        <a:p>
          <a:endParaRPr lang="en-US"/>
        </a:p>
      </dgm:t>
    </dgm:pt>
    <dgm:pt modelId="{8AEC80AD-DFB7-412D-A5C0-5DE9ADC5DA53}" type="pres">
      <dgm:prSet presAssocID="{C6117E43-3B18-478F-B23C-24750D711230}" presName="descendantText" presStyleLbl="alignAcc1" presStyleIdx="3" presStyleCnt="8">
        <dgm:presLayoutVars>
          <dgm:bulletEnabled val="1"/>
        </dgm:presLayoutVars>
      </dgm:prSet>
      <dgm:spPr/>
      <dgm:t>
        <a:bodyPr/>
        <a:lstStyle/>
        <a:p>
          <a:endParaRPr lang="en-US"/>
        </a:p>
      </dgm:t>
    </dgm:pt>
    <dgm:pt modelId="{E9596C24-62AD-4935-BCF3-745665470073}" type="pres">
      <dgm:prSet presAssocID="{20B212F4-A117-4F51-B347-984067DDC0DD}" presName="sp" presStyleCnt="0"/>
      <dgm:spPr/>
    </dgm:pt>
    <dgm:pt modelId="{14B755BC-D6D1-48EF-851A-91E04212A077}" type="pres">
      <dgm:prSet presAssocID="{75CC2A6F-F907-4A89-8BE4-A9FBFCDAF796}" presName="composite" presStyleCnt="0"/>
      <dgm:spPr/>
    </dgm:pt>
    <dgm:pt modelId="{19B0BD26-BEFA-4E57-95F0-81A9C7FC2459}" type="pres">
      <dgm:prSet presAssocID="{75CC2A6F-F907-4A89-8BE4-A9FBFCDAF796}" presName="parentText" presStyleLbl="alignNode1" presStyleIdx="4" presStyleCnt="8">
        <dgm:presLayoutVars>
          <dgm:chMax val="1"/>
          <dgm:bulletEnabled val="1"/>
        </dgm:presLayoutVars>
      </dgm:prSet>
      <dgm:spPr/>
      <dgm:t>
        <a:bodyPr/>
        <a:lstStyle/>
        <a:p>
          <a:endParaRPr lang="en-US"/>
        </a:p>
      </dgm:t>
    </dgm:pt>
    <dgm:pt modelId="{B3C418FE-49EA-430C-9F16-16AD17AC3870}" type="pres">
      <dgm:prSet presAssocID="{75CC2A6F-F907-4A89-8BE4-A9FBFCDAF796}" presName="descendantText" presStyleLbl="alignAcc1" presStyleIdx="4" presStyleCnt="8">
        <dgm:presLayoutVars>
          <dgm:bulletEnabled val="1"/>
        </dgm:presLayoutVars>
      </dgm:prSet>
      <dgm:spPr/>
      <dgm:t>
        <a:bodyPr/>
        <a:lstStyle/>
        <a:p>
          <a:endParaRPr lang="en-US"/>
        </a:p>
      </dgm:t>
    </dgm:pt>
    <dgm:pt modelId="{7109E53D-03B3-43AB-B1FB-E55077A9ACF1}" type="pres">
      <dgm:prSet presAssocID="{D7F2D25E-0A90-4848-B901-F80AD1C38E18}" presName="sp" presStyleCnt="0"/>
      <dgm:spPr/>
    </dgm:pt>
    <dgm:pt modelId="{10871B1C-5F74-4A79-B989-7F16C13A7E6A}" type="pres">
      <dgm:prSet presAssocID="{F564C2B1-8D3E-4148-8EFF-674D76B31782}" presName="composite" presStyleCnt="0"/>
      <dgm:spPr/>
    </dgm:pt>
    <dgm:pt modelId="{EEF7F064-CCF1-499D-B0C3-E40CA83C0F10}" type="pres">
      <dgm:prSet presAssocID="{F564C2B1-8D3E-4148-8EFF-674D76B31782}" presName="parentText" presStyleLbl="alignNode1" presStyleIdx="5" presStyleCnt="8">
        <dgm:presLayoutVars>
          <dgm:chMax val="1"/>
          <dgm:bulletEnabled val="1"/>
        </dgm:presLayoutVars>
      </dgm:prSet>
      <dgm:spPr/>
      <dgm:t>
        <a:bodyPr/>
        <a:lstStyle/>
        <a:p>
          <a:endParaRPr lang="en-US"/>
        </a:p>
      </dgm:t>
    </dgm:pt>
    <dgm:pt modelId="{297D993D-DEFE-4A37-BA17-149E621FC04C}" type="pres">
      <dgm:prSet presAssocID="{F564C2B1-8D3E-4148-8EFF-674D76B31782}" presName="descendantText" presStyleLbl="alignAcc1" presStyleIdx="5" presStyleCnt="8">
        <dgm:presLayoutVars>
          <dgm:bulletEnabled val="1"/>
        </dgm:presLayoutVars>
      </dgm:prSet>
      <dgm:spPr/>
      <dgm:t>
        <a:bodyPr/>
        <a:lstStyle/>
        <a:p>
          <a:endParaRPr lang="en-US"/>
        </a:p>
      </dgm:t>
    </dgm:pt>
    <dgm:pt modelId="{09D3A793-DF48-44CF-9704-ABB693273C65}" type="pres">
      <dgm:prSet presAssocID="{1F0922B6-3FEE-4DA1-9EC6-D293B5CF08AF}" presName="sp" presStyleCnt="0"/>
      <dgm:spPr/>
    </dgm:pt>
    <dgm:pt modelId="{A4654C6E-927B-48BA-93E8-68F8B940BF16}" type="pres">
      <dgm:prSet presAssocID="{2E3D1E1A-AB73-4A88-AF2F-EC9A58E3F46E}" presName="composite" presStyleCnt="0"/>
      <dgm:spPr/>
    </dgm:pt>
    <dgm:pt modelId="{A04865DA-CB64-4910-9D28-F9A4AB1F149F}" type="pres">
      <dgm:prSet presAssocID="{2E3D1E1A-AB73-4A88-AF2F-EC9A58E3F46E}" presName="parentText" presStyleLbl="alignNode1" presStyleIdx="6" presStyleCnt="8">
        <dgm:presLayoutVars>
          <dgm:chMax val="1"/>
          <dgm:bulletEnabled val="1"/>
        </dgm:presLayoutVars>
      </dgm:prSet>
      <dgm:spPr/>
      <dgm:t>
        <a:bodyPr/>
        <a:lstStyle/>
        <a:p>
          <a:endParaRPr lang="en-US"/>
        </a:p>
      </dgm:t>
    </dgm:pt>
    <dgm:pt modelId="{9AB56A95-64B8-4887-BC53-AAD8FD952F03}" type="pres">
      <dgm:prSet presAssocID="{2E3D1E1A-AB73-4A88-AF2F-EC9A58E3F46E}" presName="descendantText" presStyleLbl="alignAcc1" presStyleIdx="6" presStyleCnt="8" custScaleY="119017">
        <dgm:presLayoutVars>
          <dgm:bulletEnabled val="1"/>
        </dgm:presLayoutVars>
      </dgm:prSet>
      <dgm:spPr/>
      <dgm:t>
        <a:bodyPr/>
        <a:lstStyle/>
        <a:p>
          <a:endParaRPr lang="en-US"/>
        </a:p>
      </dgm:t>
    </dgm:pt>
    <dgm:pt modelId="{2BA0F0C4-CE7A-4A8A-9122-D52E248C64FF}" type="pres">
      <dgm:prSet presAssocID="{522EE4CC-32AE-4C0C-9855-5459125BD1D0}" presName="sp" presStyleCnt="0"/>
      <dgm:spPr/>
    </dgm:pt>
    <dgm:pt modelId="{8B205C8F-1DBE-49D6-9805-A10CFF649589}" type="pres">
      <dgm:prSet presAssocID="{DC3C98C3-A422-4C74-90B5-D186A43F7DCD}" presName="composite" presStyleCnt="0"/>
      <dgm:spPr/>
    </dgm:pt>
    <dgm:pt modelId="{5C57684A-C802-4FA6-8A00-61D3B4FA162F}" type="pres">
      <dgm:prSet presAssocID="{DC3C98C3-A422-4C74-90B5-D186A43F7DCD}" presName="parentText" presStyleLbl="alignNode1" presStyleIdx="7" presStyleCnt="8">
        <dgm:presLayoutVars>
          <dgm:chMax val="1"/>
          <dgm:bulletEnabled val="1"/>
        </dgm:presLayoutVars>
      </dgm:prSet>
      <dgm:spPr/>
      <dgm:t>
        <a:bodyPr/>
        <a:lstStyle/>
        <a:p>
          <a:endParaRPr lang="en-US"/>
        </a:p>
      </dgm:t>
    </dgm:pt>
    <dgm:pt modelId="{50C13B90-5350-455F-9BBD-AA26465ED02F}" type="pres">
      <dgm:prSet presAssocID="{DC3C98C3-A422-4C74-90B5-D186A43F7DCD}" presName="descendantText" presStyleLbl="alignAcc1" presStyleIdx="7" presStyleCnt="8">
        <dgm:presLayoutVars>
          <dgm:bulletEnabled val="1"/>
        </dgm:presLayoutVars>
      </dgm:prSet>
      <dgm:spPr/>
      <dgm:t>
        <a:bodyPr/>
        <a:lstStyle/>
        <a:p>
          <a:endParaRPr lang="en-US"/>
        </a:p>
      </dgm:t>
    </dgm:pt>
  </dgm:ptLst>
  <dgm:cxnLst>
    <dgm:cxn modelId="{AE064630-8D31-42DB-B09E-A1AC39D621B5}" type="presOf" srcId="{F204B7DC-931F-41F4-AEC6-4C91DAEBFB59}" destId="{9AB56A95-64B8-4887-BC53-AAD8FD952F03}" srcOrd="0" destOrd="0" presId="urn:microsoft.com/office/officeart/2005/8/layout/chevron2"/>
    <dgm:cxn modelId="{C48AFAF3-AEEC-4184-9FDB-D77B171E597E}" srcId="{C6117E43-3B18-478F-B23C-24750D711230}" destId="{5C5DD2C9-7B27-463B-A80A-CD6D2EE70D85}" srcOrd="0" destOrd="0" parTransId="{764B4D44-CD01-4CE2-B36A-50C6D160E526}" sibTransId="{AA0B0E31-3BF3-4133-8272-6236D83798EF}"/>
    <dgm:cxn modelId="{07B1C9FA-6D7E-4DCE-A8E3-5B2D9791FC32}" type="presOf" srcId="{5C5DD2C9-7B27-463B-A80A-CD6D2EE70D85}" destId="{8AEC80AD-DFB7-412D-A5C0-5DE9ADC5DA53}" srcOrd="0" destOrd="0" presId="urn:microsoft.com/office/officeart/2005/8/layout/chevron2"/>
    <dgm:cxn modelId="{F420DF75-741F-43E9-B904-252954183DD3}" srcId="{BED17556-CCCD-4F5B-8BA9-ED6737DCC930}" destId="{4B40A6B5-EAF8-4C5C-8121-5744D78133C1}" srcOrd="0" destOrd="0" parTransId="{FC78F1F9-6E20-43D3-AA09-C4EC269C038F}" sibTransId="{F4168A1E-A9F3-4D83-86A8-DDAF28A8170A}"/>
    <dgm:cxn modelId="{BC17710C-5B8C-40AD-A086-4A03FCA38AFD}" srcId="{2E3D1E1A-AB73-4A88-AF2F-EC9A58E3F46E}" destId="{F204B7DC-931F-41F4-AEC6-4C91DAEBFB59}" srcOrd="0" destOrd="0" parTransId="{0CA011AD-FA9E-4901-B971-96948128D89B}" sibTransId="{6A684F6C-B47D-4B82-A56F-1FA5D057004A}"/>
    <dgm:cxn modelId="{0CEF177E-E436-4BB9-81CA-9FEA059C9134}" srcId="{DC3C98C3-A422-4C74-90B5-D186A43F7DCD}" destId="{3B8E9ADF-4508-4E0D-AB5C-8C38CA4F3DA3}" srcOrd="0" destOrd="0" parTransId="{B2B7B820-4B3E-4AA7-82D7-7AE1082459AF}" sibTransId="{3410A0AB-77EC-40DD-A9A8-4648FBFF52F9}"/>
    <dgm:cxn modelId="{3D410A29-4947-4381-B1DF-BC1014E12215}" type="presOf" srcId="{4C0CDAE5-C14C-42CA-8AD8-EA8EA8A4F3DA}" destId="{297D993D-DEFE-4A37-BA17-149E621FC04C}" srcOrd="0" destOrd="0" presId="urn:microsoft.com/office/officeart/2005/8/layout/chevron2"/>
    <dgm:cxn modelId="{CE6F834F-664B-4BF5-95F5-4804EC67ADFD}" srcId="{BED17556-CCCD-4F5B-8BA9-ED6737DCC930}" destId="{F564C2B1-8D3E-4148-8EFF-674D76B31782}" srcOrd="5" destOrd="0" parTransId="{83874D15-4D44-4009-B303-43C7252DB9D2}" sibTransId="{1F0922B6-3FEE-4DA1-9EC6-D293B5CF08AF}"/>
    <dgm:cxn modelId="{EBD0BF25-B9FF-40D5-B6AF-878B4F5DE040}" type="presOf" srcId="{4B40A6B5-EAF8-4C5C-8121-5744D78133C1}" destId="{999B77C2-4B99-4E4D-869C-B15FD2CA025F}" srcOrd="0" destOrd="0" presId="urn:microsoft.com/office/officeart/2005/8/layout/chevron2"/>
    <dgm:cxn modelId="{DB864D14-4F1E-42A4-BDC5-0CD2561FEB90}" type="presOf" srcId="{7887C29C-0FC9-4406-8B56-C8756323E6E0}" destId="{16F97B9F-9D70-4E74-9E39-77265AAADF0A}" srcOrd="0" destOrd="0" presId="urn:microsoft.com/office/officeart/2005/8/layout/chevron2"/>
    <dgm:cxn modelId="{52E3275B-3425-4FB0-BEF3-9A992DA11BAB}" srcId="{BED17556-CCCD-4F5B-8BA9-ED6737DCC930}" destId="{C6117E43-3B18-478F-B23C-24750D711230}" srcOrd="3" destOrd="0" parTransId="{13EC4A1B-8F5A-451C-8797-98892FC43104}" sibTransId="{20B212F4-A117-4F51-B347-984067DDC0DD}"/>
    <dgm:cxn modelId="{33980E28-AA08-4710-AE97-339F6AC7E130}" type="presOf" srcId="{E8BA3708-DC31-4644-8A1D-418098FAF52C}" destId="{B3C418FE-49EA-430C-9F16-16AD17AC3870}" srcOrd="0" destOrd="0" presId="urn:microsoft.com/office/officeart/2005/8/layout/chevron2"/>
    <dgm:cxn modelId="{CCEC8FDB-8FA8-4F41-9E27-9C5ED527407C}" srcId="{BED17556-CCCD-4F5B-8BA9-ED6737DCC930}" destId="{2E3D1E1A-AB73-4A88-AF2F-EC9A58E3F46E}" srcOrd="6" destOrd="0" parTransId="{F8633117-EE21-4C00-A7A4-4D5E410A1B74}" sibTransId="{522EE4CC-32AE-4C0C-9855-5459125BD1D0}"/>
    <dgm:cxn modelId="{F8680B79-5A37-4630-B5BE-E59FC3000F75}" type="presOf" srcId="{2E3D1E1A-AB73-4A88-AF2F-EC9A58E3F46E}" destId="{A04865DA-CB64-4910-9D28-F9A4AB1F149F}" srcOrd="0" destOrd="0" presId="urn:microsoft.com/office/officeart/2005/8/layout/chevron2"/>
    <dgm:cxn modelId="{9CA76D40-ACA6-49CA-BFD4-E20F3CB51E10}" srcId="{FAE709E1-7591-437A-9C74-A221E7B9E5BF}" destId="{837C8486-8BA8-47B7-8799-82A60A15869B}" srcOrd="0" destOrd="0" parTransId="{5A4CC488-5647-4948-B172-582A22D9A014}" sibTransId="{D038E83F-0F30-4726-B180-9E44DBA69F8D}"/>
    <dgm:cxn modelId="{3F651CC1-A0B7-4DB8-9663-5C846BF0AF15}" type="presOf" srcId="{FAE709E1-7591-437A-9C74-A221E7B9E5BF}" destId="{CD08CB72-31FD-44F6-B9BD-5AE9EF43C335}" srcOrd="0" destOrd="0" presId="urn:microsoft.com/office/officeart/2005/8/layout/chevron2"/>
    <dgm:cxn modelId="{9FA3C891-27D7-4599-9453-85CCD515CE67}" srcId="{BED17556-CCCD-4F5B-8BA9-ED6737DCC930}" destId="{7887C29C-0FC9-4406-8B56-C8756323E6E0}" srcOrd="1" destOrd="0" parTransId="{D0E79509-4068-4B36-9470-2D471A9217CE}" sibTransId="{47C5CA87-39CC-423A-9745-0C10C303F65D}"/>
    <dgm:cxn modelId="{686932AF-E79D-4672-A05B-69C66C106FE5}" srcId="{75CC2A6F-F907-4A89-8BE4-A9FBFCDAF796}" destId="{E8BA3708-DC31-4644-8A1D-418098FAF52C}" srcOrd="0" destOrd="0" parTransId="{33A4EAF9-56EF-42C8-9DDE-979BC028C274}" sibTransId="{80446116-3A36-4A79-9D2D-5CCB0C5C2A73}"/>
    <dgm:cxn modelId="{4927FA61-6245-41D9-A349-BAE7DC441398}" type="presOf" srcId="{BED17556-CCCD-4F5B-8BA9-ED6737DCC930}" destId="{44DDCC0E-2B9A-499D-9C53-2264AA8D64D7}" srcOrd="0" destOrd="0" presId="urn:microsoft.com/office/officeart/2005/8/layout/chevron2"/>
    <dgm:cxn modelId="{277BB45F-E625-47D0-8C49-CD4F6ED1639C}" type="presOf" srcId="{837C8486-8BA8-47B7-8799-82A60A15869B}" destId="{59DCE6AF-B7D9-4042-B2CB-8F04987A4933}" srcOrd="0" destOrd="0" presId="urn:microsoft.com/office/officeart/2005/8/layout/chevron2"/>
    <dgm:cxn modelId="{5158176D-992C-4240-9512-EA78C8911D43}" type="presOf" srcId="{3D371A77-7AD5-47BC-9BB5-C9AE2D6257EE}" destId="{5FB03268-A88F-4312-BFEA-A68BAE41C7E9}" srcOrd="0" destOrd="0" presId="urn:microsoft.com/office/officeart/2005/8/layout/chevron2"/>
    <dgm:cxn modelId="{72D60D46-ED2C-47B2-BE46-593EE234969F}" type="presOf" srcId="{3B8E9ADF-4508-4E0D-AB5C-8C38CA4F3DA3}" destId="{50C13B90-5350-455F-9BBD-AA26465ED02F}" srcOrd="0" destOrd="0" presId="urn:microsoft.com/office/officeart/2005/8/layout/chevron2"/>
    <dgm:cxn modelId="{C025428E-23FA-40B3-9431-5CFE18843FAB}" type="presOf" srcId="{B1370B3D-72A8-4AD5-90CB-802ECEAB0F8B}" destId="{CB119500-74FC-4BE8-81DE-B866C2E2FEEA}" srcOrd="0" destOrd="0" presId="urn:microsoft.com/office/officeart/2005/8/layout/chevron2"/>
    <dgm:cxn modelId="{759FDC9F-B473-4636-B9E9-23E010D506D6}" type="presOf" srcId="{DC3C98C3-A422-4C74-90B5-D186A43F7DCD}" destId="{5C57684A-C802-4FA6-8A00-61D3B4FA162F}" srcOrd="0" destOrd="0" presId="urn:microsoft.com/office/officeart/2005/8/layout/chevron2"/>
    <dgm:cxn modelId="{EF85E3DD-2FE4-4239-BF4E-D58101F59DB6}" type="presOf" srcId="{C6117E43-3B18-478F-B23C-24750D711230}" destId="{8B7A383B-7E76-4E2D-BAFE-C1BCB1E3EA7B}" srcOrd="0" destOrd="0" presId="urn:microsoft.com/office/officeart/2005/8/layout/chevron2"/>
    <dgm:cxn modelId="{8DF6967D-C6CE-4AC7-81DE-1988626F42CB}" srcId="{7887C29C-0FC9-4406-8B56-C8756323E6E0}" destId="{B1370B3D-72A8-4AD5-90CB-802ECEAB0F8B}" srcOrd="0" destOrd="0" parTransId="{8309DBCA-EF3E-45FE-BF94-AED05B8F9E9F}" sibTransId="{CC33AA19-615D-4248-93EC-E46439848D4A}"/>
    <dgm:cxn modelId="{F5F2686D-4B6A-4862-A32B-38899BF6EDA2}" type="presOf" srcId="{75CC2A6F-F907-4A89-8BE4-A9FBFCDAF796}" destId="{19B0BD26-BEFA-4E57-95F0-81A9C7FC2459}" srcOrd="0" destOrd="0" presId="urn:microsoft.com/office/officeart/2005/8/layout/chevron2"/>
    <dgm:cxn modelId="{B44CC2DC-037F-4EFB-A092-9B9DBB6F1270}" srcId="{4B40A6B5-EAF8-4C5C-8121-5744D78133C1}" destId="{3D371A77-7AD5-47BC-9BB5-C9AE2D6257EE}" srcOrd="0" destOrd="0" parTransId="{C5DD5FFD-970C-4703-9F72-5612B590DDFE}" sibTransId="{E17595AB-AECC-4611-8F79-F0326932E4C4}"/>
    <dgm:cxn modelId="{33728C19-BD31-4AC3-9F89-694F5FD5B480}" srcId="{F564C2B1-8D3E-4148-8EFF-674D76B31782}" destId="{4C0CDAE5-C14C-42CA-8AD8-EA8EA8A4F3DA}" srcOrd="0" destOrd="0" parTransId="{334D01FD-A484-41C6-ABCE-5BC58887E9D0}" sibTransId="{2FA3A05D-0DCD-46CE-B292-EF8922431DE4}"/>
    <dgm:cxn modelId="{A4344B67-D097-44D1-B3EC-4665F5DEA5B0}" srcId="{BED17556-CCCD-4F5B-8BA9-ED6737DCC930}" destId="{75CC2A6F-F907-4A89-8BE4-A9FBFCDAF796}" srcOrd="4" destOrd="0" parTransId="{0FD97AA6-FD41-4D18-AEBE-B21E85BCAB2A}" sibTransId="{D7F2D25E-0A90-4848-B901-F80AD1C38E18}"/>
    <dgm:cxn modelId="{87C028E0-0F28-43BF-AB89-D42C0370DC0E}" type="presOf" srcId="{F564C2B1-8D3E-4148-8EFF-674D76B31782}" destId="{EEF7F064-CCF1-499D-B0C3-E40CA83C0F10}" srcOrd="0" destOrd="0" presId="urn:microsoft.com/office/officeart/2005/8/layout/chevron2"/>
    <dgm:cxn modelId="{05DD61CC-32B3-46B4-B09D-F88347249EB7}" srcId="{BED17556-CCCD-4F5B-8BA9-ED6737DCC930}" destId="{DC3C98C3-A422-4C74-90B5-D186A43F7DCD}" srcOrd="7" destOrd="0" parTransId="{E82B1A19-B0F3-44DE-8C70-0E5CD3A06D2B}" sibTransId="{9CF68442-3D83-4C38-82EB-C583E0CCB091}"/>
    <dgm:cxn modelId="{1E443451-B1C1-4C78-830B-DE07A55FEA77}" srcId="{BED17556-CCCD-4F5B-8BA9-ED6737DCC930}" destId="{FAE709E1-7591-437A-9C74-A221E7B9E5BF}" srcOrd="2" destOrd="0" parTransId="{366BF2C5-2CC9-4E9D-AF4C-9AD0538F0CD4}" sibTransId="{E41B25CC-0EA3-4737-BFB9-89C25DD15B9D}"/>
    <dgm:cxn modelId="{963088C9-AC0A-45D5-A16D-5B1541593C16}" type="presParOf" srcId="{44DDCC0E-2B9A-499D-9C53-2264AA8D64D7}" destId="{9F74445C-E80B-487E-A6FC-D1DC6B636F44}" srcOrd="0" destOrd="0" presId="urn:microsoft.com/office/officeart/2005/8/layout/chevron2"/>
    <dgm:cxn modelId="{046683BA-A005-48A0-B15C-E4E5D2F531C8}" type="presParOf" srcId="{9F74445C-E80B-487E-A6FC-D1DC6B636F44}" destId="{999B77C2-4B99-4E4D-869C-B15FD2CA025F}" srcOrd="0" destOrd="0" presId="urn:microsoft.com/office/officeart/2005/8/layout/chevron2"/>
    <dgm:cxn modelId="{1BFB9D1E-DAFC-4B72-82A1-22D50BA9CD4B}" type="presParOf" srcId="{9F74445C-E80B-487E-A6FC-D1DC6B636F44}" destId="{5FB03268-A88F-4312-BFEA-A68BAE41C7E9}" srcOrd="1" destOrd="0" presId="urn:microsoft.com/office/officeart/2005/8/layout/chevron2"/>
    <dgm:cxn modelId="{DB6D20A0-7411-44BB-94D1-4E89AEB16FE8}" type="presParOf" srcId="{44DDCC0E-2B9A-499D-9C53-2264AA8D64D7}" destId="{4A2F3B73-8A1F-406A-B43C-5A0E03EF661F}" srcOrd="1" destOrd="0" presId="urn:microsoft.com/office/officeart/2005/8/layout/chevron2"/>
    <dgm:cxn modelId="{850FAED0-B690-4DAA-883F-87FBD93BB8FD}" type="presParOf" srcId="{44DDCC0E-2B9A-499D-9C53-2264AA8D64D7}" destId="{F3B79303-E02B-490C-B8FB-9C6A3D5A440C}" srcOrd="2" destOrd="0" presId="urn:microsoft.com/office/officeart/2005/8/layout/chevron2"/>
    <dgm:cxn modelId="{E50403C3-6AB7-4E85-956E-6B09C6AE102D}" type="presParOf" srcId="{F3B79303-E02B-490C-B8FB-9C6A3D5A440C}" destId="{16F97B9F-9D70-4E74-9E39-77265AAADF0A}" srcOrd="0" destOrd="0" presId="urn:microsoft.com/office/officeart/2005/8/layout/chevron2"/>
    <dgm:cxn modelId="{0EF953ED-8ABB-42CB-B7E6-72225630AE44}" type="presParOf" srcId="{F3B79303-E02B-490C-B8FB-9C6A3D5A440C}" destId="{CB119500-74FC-4BE8-81DE-B866C2E2FEEA}" srcOrd="1" destOrd="0" presId="urn:microsoft.com/office/officeart/2005/8/layout/chevron2"/>
    <dgm:cxn modelId="{D46A5816-7164-441C-97E4-22048543194A}" type="presParOf" srcId="{44DDCC0E-2B9A-499D-9C53-2264AA8D64D7}" destId="{A128E963-AA3A-489D-8D18-96828C995144}" srcOrd="3" destOrd="0" presId="urn:microsoft.com/office/officeart/2005/8/layout/chevron2"/>
    <dgm:cxn modelId="{65FDED63-2EBD-4AA1-9343-C0CB5088FE3C}" type="presParOf" srcId="{44DDCC0E-2B9A-499D-9C53-2264AA8D64D7}" destId="{D07C48FA-C6CF-4CCA-88A3-D173A4DDCED3}" srcOrd="4" destOrd="0" presId="urn:microsoft.com/office/officeart/2005/8/layout/chevron2"/>
    <dgm:cxn modelId="{CB637E09-A6D4-45D8-9769-CF59A2DFA3A5}" type="presParOf" srcId="{D07C48FA-C6CF-4CCA-88A3-D173A4DDCED3}" destId="{CD08CB72-31FD-44F6-B9BD-5AE9EF43C335}" srcOrd="0" destOrd="0" presId="urn:microsoft.com/office/officeart/2005/8/layout/chevron2"/>
    <dgm:cxn modelId="{850021B3-7490-4C01-98D0-AECB27E76906}" type="presParOf" srcId="{D07C48FA-C6CF-4CCA-88A3-D173A4DDCED3}" destId="{59DCE6AF-B7D9-4042-B2CB-8F04987A4933}" srcOrd="1" destOrd="0" presId="urn:microsoft.com/office/officeart/2005/8/layout/chevron2"/>
    <dgm:cxn modelId="{C4D25D75-2B47-4173-930F-BE9B19B75F5B}" type="presParOf" srcId="{44DDCC0E-2B9A-499D-9C53-2264AA8D64D7}" destId="{411568E5-A765-43C4-94A7-189099653D78}" srcOrd="5" destOrd="0" presId="urn:microsoft.com/office/officeart/2005/8/layout/chevron2"/>
    <dgm:cxn modelId="{0D1BBD91-A084-41CB-9B3E-A1D8F5757E27}" type="presParOf" srcId="{44DDCC0E-2B9A-499D-9C53-2264AA8D64D7}" destId="{9C62E7F4-CE46-496A-ADF4-18ACFA73FF44}" srcOrd="6" destOrd="0" presId="urn:microsoft.com/office/officeart/2005/8/layout/chevron2"/>
    <dgm:cxn modelId="{C42C5234-B825-4F95-B7A8-8D62B2CF3FDC}" type="presParOf" srcId="{9C62E7F4-CE46-496A-ADF4-18ACFA73FF44}" destId="{8B7A383B-7E76-4E2D-BAFE-C1BCB1E3EA7B}" srcOrd="0" destOrd="0" presId="urn:microsoft.com/office/officeart/2005/8/layout/chevron2"/>
    <dgm:cxn modelId="{71324C73-E336-4364-A933-6C18D9178DD0}" type="presParOf" srcId="{9C62E7F4-CE46-496A-ADF4-18ACFA73FF44}" destId="{8AEC80AD-DFB7-412D-A5C0-5DE9ADC5DA53}" srcOrd="1" destOrd="0" presId="urn:microsoft.com/office/officeart/2005/8/layout/chevron2"/>
    <dgm:cxn modelId="{6FF29A94-3A13-4947-BF46-DCDDCD1A2AB2}" type="presParOf" srcId="{44DDCC0E-2B9A-499D-9C53-2264AA8D64D7}" destId="{E9596C24-62AD-4935-BCF3-745665470073}" srcOrd="7" destOrd="0" presId="urn:microsoft.com/office/officeart/2005/8/layout/chevron2"/>
    <dgm:cxn modelId="{157C0655-FFE9-41EF-8A01-47B6422E4F04}" type="presParOf" srcId="{44DDCC0E-2B9A-499D-9C53-2264AA8D64D7}" destId="{14B755BC-D6D1-48EF-851A-91E04212A077}" srcOrd="8" destOrd="0" presId="urn:microsoft.com/office/officeart/2005/8/layout/chevron2"/>
    <dgm:cxn modelId="{D04170DE-6C58-4E7B-BA97-493D81E4EAAA}" type="presParOf" srcId="{14B755BC-D6D1-48EF-851A-91E04212A077}" destId="{19B0BD26-BEFA-4E57-95F0-81A9C7FC2459}" srcOrd="0" destOrd="0" presId="urn:microsoft.com/office/officeart/2005/8/layout/chevron2"/>
    <dgm:cxn modelId="{612695CB-BFAC-45CA-89C0-D0D97B2D4997}" type="presParOf" srcId="{14B755BC-D6D1-48EF-851A-91E04212A077}" destId="{B3C418FE-49EA-430C-9F16-16AD17AC3870}" srcOrd="1" destOrd="0" presId="urn:microsoft.com/office/officeart/2005/8/layout/chevron2"/>
    <dgm:cxn modelId="{1E7118F0-B041-49A2-802B-C354EAB86CD2}" type="presParOf" srcId="{44DDCC0E-2B9A-499D-9C53-2264AA8D64D7}" destId="{7109E53D-03B3-43AB-B1FB-E55077A9ACF1}" srcOrd="9" destOrd="0" presId="urn:microsoft.com/office/officeart/2005/8/layout/chevron2"/>
    <dgm:cxn modelId="{C4CAE6CF-4FDB-4126-A2B8-9633924F1433}" type="presParOf" srcId="{44DDCC0E-2B9A-499D-9C53-2264AA8D64D7}" destId="{10871B1C-5F74-4A79-B989-7F16C13A7E6A}" srcOrd="10" destOrd="0" presId="urn:microsoft.com/office/officeart/2005/8/layout/chevron2"/>
    <dgm:cxn modelId="{FAFE749D-7747-400D-B297-E55DFC4C6B17}" type="presParOf" srcId="{10871B1C-5F74-4A79-B989-7F16C13A7E6A}" destId="{EEF7F064-CCF1-499D-B0C3-E40CA83C0F10}" srcOrd="0" destOrd="0" presId="urn:microsoft.com/office/officeart/2005/8/layout/chevron2"/>
    <dgm:cxn modelId="{140EA054-71F4-469A-B81B-3CC9459CD44D}" type="presParOf" srcId="{10871B1C-5F74-4A79-B989-7F16C13A7E6A}" destId="{297D993D-DEFE-4A37-BA17-149E621FC04C}" srcOrd="1" destOrd="0" presId="urn:microsoft.com/office/officeart/2005/8/layout/chevron2"/>
    <dgm:cxn modelId="{3F125E2F-64AF-427B-82A4-19E2335DFF3B}" type="presParOf" srcId="{44DDCC0E-2B9A-499D-9C53-2264AA8D64D7}" destId="{09D3A793-DF48-44CF-9704-ABB693273C65}" srcOrd="11" destOrd="0" presId="urn:microsoft.com/office/officeart/2005/8/layout/chevron2"/>
    <dgm:cxn modelId="{1C203F6E-EAA8-4943-8BBF-6579F9E5477C}" type="presParOf" srcId="{44DDCC0E-2B9A-499D-9C53-2264AA8D64D7}" destId="{A4654C6E-927B-48BA-93E8-68F8B940BF16}" srcOrd="12" destOrd="0" presId="urn:microsoft.com/office/officeart/2005/8/layout/chevron2"/>
    <dgm:cxn modelId="{55C4356E-62EE-4C1F-A625-49A0A2D610D3}" type="presParOf" srcId="{A4654C6E-927B-48BA-93E8-68F8B940BF16}" destId="{A04865DA-CB64-4910-9D28-F9A4AB1F149F}" srcOrd="0" destOrd="0" presId="urn:microsoft.com/office/officeart/2005/8/layout/chevron2"/>
    <dgm:cxn modelId="{BA476048-F02F-4B6F-B80E-797302D3782D}" type="presParOf" srcId="{A4654C6E-927B-48BA-93E8-68F8B940BF16}" destId="{9AB56A95-64B8-4887-BC53-AAD8FD952F03}" srcOrd="1" destOrd="0" presId="urn:microsoft.com/office/officeart/2005/8/layout/chevron2"/>
    <dgm:cxn modelId="{2CEDE0BB-5D9F-40AD-94E0-A9F9AEF7DB6C}" type="presParOf" srcId="{44DDCC0E-2B9A-499D-9C53-2264AA8D64D7}" destId="{2BA0F0C4-CE7A-4A8A-9122-D52E248C64FF}" srcOrd="13" destOrd="0" presId="urn:microsoft.com/office/officeart/2005/8/layout/chevron2"/>
    <dgm:cxn modelId="{0927D696-DD7C-47DF-BC22-1D9016B3EA1E}" type="presParOf" srcId="{44DDCC0E-2B9A-499D-9C53-2264AA8D64D7}" destId="{8B205C8F-1DBE-49D6-9805-A10CFF649589}" srcOrd="14" destOrd="0" presId="urn:microsoft.com/office/officeart/2005/8/layout/chevron2"/>
    <dgm:cxn modelId="{D6FE94AD-5EFD-4819-9569-5B994EFF8667}" type="presParOf" srcId="{8B205C8F-1DBE-49D6-9805-A10CFF649589}" destId="{5C57684A-C802-4FA6-8A00-61D3B4FA162F}" srcOrd="0" destOrd="0" presId="urn:microsoft.com/office/officeart/2005/8/layout/chevron2"/>
    <dgm:cxn modelId="{DE4D315C-2D1B-41C3-9042-01EF5275C94B}" type="presParOf" srcId="{8B205C8F-1DBE-49D6-9805-A10CFF649589}" destId="{50C13B90-5350-455F-9BBD-AA26465ED02F}"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99B77C2-4B99-4E4D-869C-B15FD2CA025F}">
      <dsp:nvSpPr>
        <dsp:cNvPr id="0" name=""/>
        <dsp:cNvSpPr/>
      </dsp:nvSpPr>
      <dsp:spPr>
        <a:xfrm rot="5400000">
          <a:off x="-90008" y="91470"/>
          <a:ext cx="600059" cy="420041"/>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GB" sz="1200" kern="1200" dirty="0"/>
        </a:p>
      </dsp:txBody>
      <dsp:txXfrm rot="5400000">
        <a:off x="-90008" y="91470"/>
        <a:ext cx="600059" cy="420041"/>
      </dsp:txXfrm>
    </dsp:sp>
    <dsp:sp modelId="{5FB03268-A88F-4312-BFEA-A68BAE41C7E9}">
      <dsp:nvSpPr>
        <dsp:cNvPr id="0" name=""/>
        <dsp:cNvSpPr/>
      </dsp:nvSpPr>
      <dsp:spPr>
        <a:xfrm rot="5400000">
          <a:off x="4129801" y="-3708297"/>
          <a:ext cx="390038" cy="7809558"/>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ZA" sz="1500" kern="1200" dirty="0"/>
            <a:t>Pre-licensing stage</a:t>
          </a:r>
          <a:endParaRPr lang="en-GB" sz="1500" kern="1200" dirty="0"/>
        </a:p>
      </dsp:txBody>
      <dsp:txXfrm rot="5400000">
        <a:off x="4129801" y="-3708297"/>
        <a:ext cx="390038" cy="7809558"/>
      </dsp:txXfrm>
    </dsp:sp>
    <dsp:sp modelId="{16F97B9F-9D70-4E74-9E39-77265AAADF0A}">
      <dsp:nvSpPr>
        <dsp:cNvPr id="0" name=""/>
        <dsp:cNvSpPr/>
      </dsp:nvSpPr>
      <dsp:spPr>
        <a:xfrm rot="5400000">
          <a:off x="-90008" y="617115"/>
          <a:ext cx="600059" cy="420041"/>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GB" sz="1200" kern="1200" dirty="0"/>
        </a:p>
      </dsp:txBody>
      <dsp:txXfrm rot="5400000">
        <a:off x="-90008" y="617115"/>
        <a:ext cx="600059" cy="420041"/>
      </dsp:txXfrm>
    </dsp:sp>
    <dsp:sp modelId="{CB119500-74FC-4BE8-81DE-B866C2E2FEEA}">
      <dsp:nvSpPr>
        <dsp:cNvPr id="0" name=""/>
        <dsp:cNvSpPr/>
      </dsp:nvSpPr>
      <dsp:spPr>
        <a:xfrm rot="5400000">
          <a:off x="4129801" y="-3182652"/>
          <a:ext cx="390038" cy="7809558"/>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ZA" sz="1500" kern="1200" dirty="0"/>
            <a:t>Adequacy – 30 working days</a:t>
          </a:r>
          <a:endParaRPr lang="en-GB" sz="1500" kern="1200" dirty="0"/>
        </a:p>
      </dsp:txBody>
      <dsp:txXfrm rot="5400000">
        <a:off x="4129801" y="-3182652"/>
        <a:ext cx="390038" cy="7809558"/>
      </dsp:txXfrm>
    </dsp:sp>
    <dsp:sp modelId="{CD08CB72-31FD-44F6-B9BD-5AE9EF43C335}">
      <dsp:nvSpPr>
        <dsp:cNvPr id="0" name=""/>
        <dsp:cNvSpPr/>
      </dsp:nvSpPr>
      <dsp:spPr>
        <a:xfrm rot="5400000">
          <a:off x="-90008" y="1142761"/>
          <a:ext cx="600059" cy="420041"/>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GB" sz="1200" kern="1200" dirty="0"/>
        </a:p>
      </dsp:txBody>
      <dsp:txXfrm rot="5400000">
        <a:off x="-90008" y="1142761"/>
        <a:ext cx="600059" cy="420041"/>
      </dsp:txXfrm>
    </dsp:sp>
    <dsp:sp modelId="{59DCE6AF-B7D9-4042-B2CB-8F04987A4933}">
      <dsp:nvSpPr>
        <dsp:cNvPr id="0" name=""/>
        <dsp:cNvSpPr/>
      </dsp:nvSpPr>
      <dsp:spPr>
        <a:xfrm rot="5400000">
          <a:off x="4129801" y="-2657007"/>
          <a:ext cx="390038" cy="7809558"/>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ZA" sz="1500" kern="1200" dirty="0"/>
            <a:t>Confidentiality – 30 working days </a:t>
          </a:r>
          <a:endParaRPr lang="en-GB" sz="1500" kern="1200" dirty="0"/>
        </a:p>
      </dsp:txBody>
      <dsp:txXfrm rot="5400000">
        <a:off x="4129801" y="-2657007"/>
        <a:ext cx="390038" cy="7809558"/>
      </dsp:txXfrm>
    </dsp:sp>
    <dsp:sp modelId="{8B7A383B-7E76-4E2D-BAFE-C1BCB1E3EA7B}">
      <dsp:nvSpPr>
        <dsp:cNvPr id="0" name=""/>
        <dsp:cNvSpPr/>
      </dsp:nvSpPr>
      <dsp:spPr>
        <a:xfrm rot="5400000">
          <a:off x="-90008" y="1668406"/>
          <a:ext cx="600059" cy="420041"/>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ZA" sz="1200" kern="1200" dirty="0"/>
            <a:t>  </a:t>
          </a:r>
          <a:endParaRPr lang="en-GB" sz="1200" kern="1200" dirty="0"/>
        </a:p>
      </dsp:txBody>
      <dsp:txXfrm rot="5400000">
        <a:off x="-90008" y="1668406"/>
        <a:ext cx="600059" cy="420041"/>
      </dsp:txXfrm>
    </dsp:sp>
    <dsp:sp modelId="{8AEC80AD-DFB7-412D-A5C0-5DE9ADC5DA53}">
      <dsp:nvSpPr>
        <dsp:cNvPr id="0" name=""/>
        <dsp:cNvSpPr/>
      </dsp:nvSpPr>
      <dsp:spPr>
        <a:xfrm rot="5400000">
          <a:off x="4129801" y="-2131362"/>
          <a:ext cx="390038" cy="7809558"/>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GB" sz="1500" kern="1200" dirty="0"/>
            <a:t>Notice period – 30 working days</a:t>
          </a:r>
        </a:p>
      </dsp:txBody>
      <dsp:txXfrm rot="5400000">
        <a:off x="4129801" y="-2131362"/>
        <a:ext cx="390038" cy="7809558"/>
      </dsp:txXfrm>
    </dsp:sp>
    <dsp:sp modelId="{19B0BD26-BEFA-4E57-95F0-81A9C7FC2459}">
      <dsp:nvSpPr>
        <dsp:cNvPr id="0" name=""/>
        <dsp:cNvSpPr/>
      </dsp:nvSpPr>
      <dsp:spPr>
        <a:xfrm rot="5400000">
          <a:off x="-90008" y="2194051"/>
          <a:ext cx="600059" cy="420041"/>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GB" sz="1200" kern="1200" dirty="0"/>
        </a:p>
      </dsp:txBody>
      <dsp:txXfrm rot="5400000">
        <a:off x="-90008" y="2194051"/>
        <a:ext cx="600059" cy="420041"/>
      </dsp:txXfrm>
    </dsp:sp>
    <dsp:sp modelId="{B3C418FE-49EA-430C-9F16-16AD17AC3870}">
      <dsp:nvSpPr>
        <dsp:cNvPr id="0" name=""/>
        <dsp:cNvSpPr/>
      </dsp:nvSpPr>
      <dsp:spPr>
        <a:xfrm rot="5400000">
          <a:off x="4129801" y="-1605716"/>
          <a:ext cx="390038" cy="7809558"/>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GB" sz="1500" kern="1200" dirty="0"/>
            <a:t>Response to objections (if any) – 30 working days</a:t>
          </a:r>
        </a:p>
      </dsp:txBody>
      <dsp:txXfrm rot="5400000">
        <a:off x="4129801" y="-1605716"/>
        <a:ext cx="390038" cy="7809558"/>
      </dsp:txXfrm>
    </dsp:sp>
    <dsp:sp modelId="{EEF7F064-CCF1-499D-B0C3-E40CA83C0F10}">
      <dsp:nvSpPr>
        <dsp:cNvPr id="0" name=""/>
        <dsp:cNvSpPr/>
      </dsp:nvSpPr>
      <dsp:spPr>
        <a:xfrm rot="5400000">
          <a:off x="-90008" y="2719697"/>
          <a:ext cx="600059" cy="420041"/>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GB" sz="1200" kern="1200" dirty="0"/>
        </a:p>
      </dsp:txBody>
      <dsp:txXfrm rot="5400000">
        <a:off x="-90008" y="2719697"/>
        <a:ext cx="600059" cy="420041"/>
      </dsp:txXfrm>
    </dsp:sp>
    <dsp:sp modelId="{297D993D-DEFE-4A37-BA17-149E621FC04C}">
      <dsp:nvSpPr>
        <dsp:cNvPr id="0" name=""/>
        <dsp:cNvSpPr/>
      </dsp:nvSpPr>
      <dsp:spPr>
        <a:xfrm rot="5400000">
          <a:off x="4129801" y="-1080071"/>
          <a:ext cx="390038" cy="7809558"/>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GB" sz="1500" kern="1200" dirty="0"/>
            <a:t>Finalisation of application (statutory timeframe as per the PPA) – 60 working days</a:t>
          </a:r>
        </a:p>
      </dsp:txBody>
      <dsp:txXfrm rot="5400000">
        <a:off x="4129801" y="-1080071"/>
        <a:ext cx="390038" cy="7809558"/>
      </dsp:txXfrm>
    </dsp:sp>
    <dsp:sp modelId="{A04865DA-CB64-4910-9D28-F9A4AB1F149F}">
      <dsp:nvSpPr>
        <dsp:cNvPr id="0" name=""/>
        <dsp:cNvSpPr/>
      </dsp:nvSpPr>
      <dsp:spPr>
        <a:xfrm rot="5400000">
          <a:off x="-90008" y="3282429"/>
          <a:ext cx="600059" cy="420041"/>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GB" sz="1200" kern="1200" dirty="0"/>
        </a:p>
      </dsp:txBody>
      <dsp:txXfrm rot="5400000">
        <a:off x="-90008" y="3282429"/>
        <a:ext cx="600059" cy="420041"/>
      </dsp:txXfrm>
    </dsp:sp>
    <dsp:sp modelId="{9AB56A95-64B8-4887-BC53-AAD8FD952F03}">
      <dsp:nvSpPr>
        <dsp:cNvPr id="0" name=""/>
        <dsp:cNvSpPr/>
      </dsp:nvSpPr>
      <dsp:spPr>
        <a:xfrm rot="5400000">
          <a:off x="4092714" y="-517339"/>
          <a:ext cx="464212" cy="7809558"/>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ZA" sz="1500" kern="1200" dirty="0">
              <a:solidFill>
                <a:schemeClr val="tx1"/>
              </a:solidFill>
            </a:rPr>
            <a:t>Total – 120 to 210 working days (180 day as per Act and the rules timeframe)</a:t>
          </a:r>
          <a:endParaRPr lang="en-US" sz="1500" kern="1200" dirty="0">
            <a:solidFill>
              <a:schemeClr val="tx1"/>
            </a:solidFill>
          </a:endParaRPr>
        </a:p>
      </dsp:txBody>
      <dsp:txXfrm rot="5400000">
        <a:off x="4092714" y="-517339"/>
        <a:ext cx="464212" cy="7809558"/>
      </dsp:txXfrm>
    </dsp:sp>
    <dsp:sp modelId="{5C57684A-C802-4FA6-8A00-61D3B4FA162F}">
      <dsp:nvSpPr>
        <dsp:cNvPr id="0" name=""/>
        <dsp:cNvSpPr/>
      </dsp:nvSpPr>
      <dsp:spPr>
        <a:xfrm rot="5400000">
          <a:off x="-90008" y="3808074"/>
          <a:ext cx="600059" cy="420041"/>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GB" sz="1200" kern="1200" dirty="0"/>
        </a:p>
      </dsp:txBody>
      <dsp:txXfrm rot="5400000">
        <a:off x="-90008" y="3808074"/>
        <a:ext cx="600059" cy="420041"/>
      </dsp:txXfrm>
    </dsp:sp>
    <dsp:sp modelId="{50C13B90-5350-455F-9BBD-AA26465ED02F}">
      <dsp:nvSpPr>
        <dsp:cNvPr id="0" name=""/>
        <dsp:cNvSpPr/>
      </dsp:nvSpPr>
      <dsp:spPr>
        <a:xfrm rot="5400000">
          <a:off x="4129801" y="8305"/>
          <a:ext cx="390038" cy="7809558"/>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GB" sz="1500" kern="1200" dirty="0"/>
            <a:t>The days provided above can be shortened based on the responsiveness of applicants</a:t>
          </a:r>
        </a:p>
      </dsp:txBody>
      <dsp:txXfrm rot="5400000">
        <a:off x="4129801" y="8305"/>
        <a:ext cx="390038" cy="780955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xmlns="" id="{1C6CCA86-C01A-4E1D-BF29-483640BE6AB5}"/>
              </a:ext>
            </a:extLst>
          </p:cNvPr>
          <p:cNvSpPr>
            <a:spLocks noGrp="1" noChangeArrowheads="1"/>
          </p:cNvSpPr>
          <p:nvPr>
            <p:ph type="hdr" sz="quarter"/>
          </p:nvPr>
        </p:nvSpPr>
        <p:spPr bwMode="auto">
          <a:xfrm>
            <a:off x="0" y="0"/>
            <a:ext cx="4030663" cy="350838"/>
          </a:xfrm>
          <a:prstGeom prst="rect">
            <a:avLst/>
          </a:prstGeom>
          <a:noFill/>
          <a:ln w="9525">
            <a:noFill/>
            <a:miter lim="800000"/>
            <a:headEnd/>
            <a:tailEnd/>
          </a:ln>
          <a:effectLst/>
        </p:spPr>
        <p:txBody>
          <a:bodyPr vert="horz" wrap="square" lIns="90617" tIns="45309" rIns="90617" bIns="45309" numCol="1" anchor="t" anchorCtr="0" compatLnSpc="1">
            <a:prstTxWarp prst="textNoShape">
              <a:avLst/>
            </a:prstTxWarp>
          </a:bodyPr>
          <a:lstStyle>
            <a:lvl1pPr>
              <a:defRPr sz="1200">
                <a:latin typeface="Arial" charset="0"/>
                <a:ea typeface="ＭＳ Ｐゴシック" pitchFamily="-96" charset="-128"/>
              </a:defRPr>
            </a:lvl1pPr>
          </a:lstStyle>
          <a:p>
            <a:pPr>
              <a:defRPr/>
            </a:pPr>
            <a:endParaRPr lang="en-US"/>
          </a:p>
        </p:txBody>
      </p:sp>
      <p:sp>
        <p:nvSpPr>
          <p:cNvPr id="33795" name="Rectangle 3">
            <a:extLst>
              <a:ext uri="{FF2B5EF4-FFF2-40B4-BE49-F238E27FC236}">
                <a16:creationId xmlns:a16="http://schemas.microsoft.com/office/drawing/2014/main" xmlns="" id="{B9AA4A58-902A-4C7C-8FED-BFC2B90C3CA6}"/>
              </a:ext>
            </a:extLst>
          </p:cNvPr>
          <p:cNvSpPr>
            <a:spLocks noGrp="1" noChangeArrowheads="1"/>
          </p:cNvSpPr>
          <p:nvPr>
            <p:ph type="dt" sz="quarter" idx="1"/>
          </p:nvPr>
        </p:nvSpPr>
        <p:spPr bwMode="auto">
          <a:xfrm>
            <a:off x="5264150" y="0"/>
            <a:ext cx="4030663" cy="350838"/>
          </a:xfrm>
          <a:prstGeom prst="rect">
            <a:avLst/>
          </a:prstGeom>
          <a:noFill/>
          <a:ln w="9525">
            <a:noFill/>
            <a:miter lim="800000"/>
            <a:headEnd/>
            <a:tailEnd/>
          </a:ln>
          <a:effectLst/>
        </p:spPr>
        <p:txBody>
          <a:bodyPr vert="horz" wrap="square" lIns="90617" tIns="45309" rIns="90617" bIns="45309" numCol="1" anchor="t" anchorCtr="0" compatLnSpc="1">
            <a:prstTxWarp prst="textNoShape">
              <a:avLst/>
            </a:prstTxWarp>
          </a:bodyPr>
          <a:lstStyle>
            <a:lvl1pPr algn="r">
              <a:defRPr sz="1200">
                <a:latin typeface="Arial" charset="0"/>
                <a:ea typeface="ＭＳ Ｐゴシック" pitchFamily="-96" charset="-128"/>
              </a:defRPr>
            </a:lvl1pPr>
          </a:lstStyle>
          <a:p>
            <a:pPr>
              <a:defRPr/>
            </a:pPr>
            <a:endParaRPr lang="en-US"/>
          </a:p>
        </p:txBody>
      </p:sp>
      <p:sp>
        <p:nvSpPr>
          <p:cNvPr id="33796" name="Rectangle 4">
            <a:extLst>
              <a:ext uri="{FF2B5EF4-FFF2-40B4-BE49-F238E27FC236}">
                <a16:creationId xmlns:a16="http://schemas.microsoft.com/office/drawing/2014/main" xmlns="" id="{724CE6A7-CC3E-42B4-921D-4E8F6B3D8379}"/>
              </a:ext>
            </a:extLst>
          </p:cNvPr>
          <p:cNvSpPr>
            <a:spLocks noGrp="1" noChangeArrowheads="1"/>
          </p:cNvSpPr>
          <p:nvPr>
            <p:ph type="ftr" sz="quarter" idx="2"/>
          </p:nvPr>
        </p:nvSpPr>
        <p:spPr bwMode="auto">
          <a:xfrm>
            <a:off x="0" y="6657975"/>
            <a:ext cx="4030663" cy="350838"/>
          </a:xfrm>
          <a:prstGeom prst="rect">
            <a:avLst/>
          </a:prstGeom>
          <a:noFill/>
          <a:ln w="9525">
            <a:noFill/>
            <a:miter lim="800000"/>
            <a:headEnd/>
            <a:tailEnd/>
          </a:ln>
          <a:effectLst/>
        </p:spPr>
        <p:txBody>
          <a:bodyPr vert="horz" wrap="square" lIns="90617" tIns="45309" rIns="90617" bIns="45309" numCol="1" anchor="b" anchorCtr="0" compatLnSpc="1">
            <a:prstTxWarp prst="textNoShape">
              <a:avLst/>
            </a:prstTxWarp>
          </a:bodyPr>
          <a:lstStyle>
            <a:lvl1pPr>
              <a:defRPr sz="1200">
                <a:latin typeface="Arial" charset="0"/>
                <a:ea typeface="ＭＳ Ｐゴシック" pitchFamily="-96" charset="-128"/>
              </a:defRPr>
            </a:lvl1pPr>
          </a:lstStyle>
          <a:p>
            <a:pPr>
              <a:defRPr/>
            </a:pPr>
            <a:endParaRPr lang="en-US"/>
          </a:p>
        </p:txBody>
      </p:sp>
      <p:sp>
        <p:nvSpPr>
          <p:cNvPr id="33797" name="Rectangle 5">
            <a:extLst>
              <a:ext uri="{FF2B5EF4-FFF2-40B4-BE49-F238E27FC236}">
                <a16:creationId xmlns:a16="http://schemas.microsoft.com/office/drawing/2014/main" xmlns="" id="{231FB93B-32B1-42CF-AA6D-325A467EA7DA}"/>
              </a:ext>
            </a:extLst>
          </p:cNvPr>
          <p:cNvSpPr>
            <a:spLocks noGrp="1" noChangeArrowheads="1"/>
          </p:cNvSpPr>
          <p:nvPr>
            <p:ph type="sldNum" sz="quarter" idx="3"/>
          </p:nvPr>
        </p:nvSpPr>
        <p:spPr bwMode="auto">
          <a:xfrm>
            <a:off x="5264150" y="6657975"/>
            <a:ext cx="4030663" cy="350838"/>
          </a:xfrm>
          <a:prstGeom prst="rect">
            <a:avLst/>
          </a:prstGeom>
          <a:noFill/>
          <a:ln w="9525">
            <a:noFill/>
            <a:miter lim="800000"/>
            <a:headEnd/>
            <a:tailEnd/>
          </a:ln>
          <a:effectLst/>
        </p:spPr>
        <p:txBody>
          <a:bodyPr vert="horz" wrap="square" lIns="90617" tIns="45309" rIns="90617" bIns="45309" numCol="1" anchor="b" anchorCtr="0" compatLnSpc="1">
            <a:prstTxWarp prst="textNoShape">
              <a:avLst/>
            </a:prstTxWarp>
          </a:bodyPr>
          <a:lstStyle>
            <a:lvl1pPr algn="r">
              <a:defRPr sz="1200" smtClean="0"/>
            </a:lvl1pPr>
          </a:lstStyle>
          <a:p>
            <a:pPr>
              <a:defRPr/>
            </a:pPr>
            <a:fld id="{2447C85B-6790-4AFE-815A-E01CCE4CCB0E}" type="slidenum">
              <a:rPr lang="en-US" altLang="en-US"/>
              <a:pPr>
                <a:defRPr/>
              </a:pPr>
              <a:t>‹#›</a:t>
            </a:fld>
            <a:endParaRPr lang="en-US" altLang="en-US"/>
          </a:p>
        </p:txBody>
      </p:sp>
    </p:spTree>
    <p:extLst>
      <p:ext uri="{BB962C8B-B14F-4D97-AF65-F5344CB8AC3E}">
        <p14:creationId xmlns:p14="http://schemas.microsoft.com/office/powerpoint/2010/main" xmlns=""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31906701-4892-4164-B4BF-1E5D973363B6}"/>
              </a:ext>
            </a:extLst>
          </p:cNvPr>
          <p:cNvSpPr>
            <a:spLocks noGrp="1" noChangeArrowheads="1"/>
          </p:cNvSpPr>
          <p:nvPr>
            <p:ph type="hdr" sz="quarter"/>
          </p:nvPr>
        </p:nvSpPr>
        <p:spPr bwMode="auto">
          <a:xfrm>
            <a:off x="0" y="0"/>
            <a:ext cx="4030663" cy="350838"/>
          </a:xfrm>
          <a:prstGeom prst="rect">
            <a:avLst/>
          </a:prstGeom>
          <a:noFill/>
          <a:ln w="9525">
            <a:noFill/>
            <a:miter lim="800000"/>
            <a:headEnd/>
            <a:tailEnd/>
          </a:ln>
        </p:spPr>
        <p:txBody>
          <a:bodyPr vert="horz" wrap="square" lIns="90617" tIns="45309" rIns="90617" bIns="45309" numCol="1" anchor="t" anchorCtr="0" compatLnSpc="1">
            <a:prstTxWarp prst="textNoShape">
              <a:avLst/>
            </a:prstTxWarp>
          </a:bodyPr>
          <a:lstStyle>
            <a:lvl1pPr>
              <a:defRPr sz="1200">
                <a:latin typeface="Arial" charset="0"/>
                <a:ea typeface="ＭＳ Ｐゴシック" pitchFamily="-96" charset="-128"/>
              </a:defRPr>
            </a:lvl1pPr>
          </a:lstStyle>
          <a:p>
            <a:pPr>
              <a:defRPr/>
            </a:pPr>
            <a:endParaRPr lang="en-US"/>
          </a:p>
        </p:txBody>
      </p:sp>
      <p:sp>
        <p:nvSpPr>
          <p:cNvPr id="6147" name="Rectangle 3">
            <a:extLst>
              <a:ext uri="{FF2B5EF4-FFF2-40B4-BE49-F238E27FC236}">
                <a16:creationId xmlns:a16="http://schemas.microsoft.com/office/drawing/2014/main" xmlns="" id="{99DC6A1E-6BEC-4631-ADEF-3BFCCD2A6E65}"/>
              </a:ext>
            </a:extLst>
          </p:cNvPr>
          <p:cNvSpPr>
            <a:spLocks noGrp="1" noChangeArrowheads="1"/>
          </p:cNvSpPr>
          <p:nvPr>
            <p:ph type="dt" idx="1"/>
          </p:nvPr>
        </p:nvSpPr>
        <p:spPr bwMode="auto">
          <a:xfrm>
            <a:off x="5265738" y="0"/>
            <a:ext cx="4030662" cy="350838"/>
          </a:xfrm>
          <a:prstGeom prst="rect">
            <a:avLst/>
          </a:prstGeom>
          <a:noFill/>
          <a:ln w="9525">
            <a:noFill/>
            <a:miter lim="800000"/>
            <a:headEnd/>
            <a:tailEnd/>
          </a:ln>
        </p:spPr>
        <p:txBody>
          <a:bodyPr vert="horz" wrap="square" lIns="90617" tIns="45309" rIns="90617" bIns="45309" numCol="1" anchor="t" anchorCtr="0" compatLnSpc="1">
            <a:prstTxWarp prst="textNoShape">
              <a:avLst/>
            </a:prstTxWarp>
          </a:bodyPr>
          <a:lstStyle>
            <a:lvl1pPr algn="r">
              <a:defRPr sz="1200">
                <a:latin typeface="Arial" charset="0"/>
                <a:ea typeface="ＭＳ Ｐゴシック" pitchFamily="-96" charset="-128"/>
              </a:defRPr>
            </a:lvl1pPr>
          </a:lstStyle>
          <a:p>
            <a:pPr>
              <a:defRPr/>
            </a:pPr>
            <a:endParaRPr lang="en-US"/>
          </a:p>
        </p:txBody>
      </p:sp>
      <p:sp>
        <p:nvSpPr>
          <p:cNvPr id="3076" name="Rectangle 4">
            <a:extLst>
              <a:ext uri="{FF2B5EF4-FFF2-40B4-BE49-F238E27FC236}">
                <a16:creationId xmlns:a16="http://schemas.microsoft.com/office/drawing/2014/main" xmlns="" id="{D12A146F-6E8E-4136-B3DD-AB2829191221}"/>
              </a:ext>
            </a:extLst>
          </p:cNvPr>
          <p:cNvSpPr>
            <a:spLocks noGrp="1" noRot="1" noChangeAspect="1" noChangeArrowheads="1" noTextEdit="1"/>
          </p:cNvSpPr>
          <p:nvPr>
            <p:ph type="sldImg" idx="2"/>
          </p:nvPr>
        </p:nvSpPr>
        <p:spPr bwMode="auto">
          <a:xfrm>
            <a:off x="2897188" y="525463"/>
            <a:ext cx="3503612" cy="26289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9" name="Rectangle 5">
            <a:extLst>
              <a:ext uri="{FF2B5EF4-FFF2-40B4-BE49-F238E27FC236}">
                <a16:creationId xmlns:a16="http://schemas.microsoft.com/office/drawing/2014/main" xmlns="" id="{B18D9CF2-F9FB-4D85-88AD-4C51CC959AEC}"/>
              </a:ext>
            </a:extLst>
          </p:cNvPr>
          <p:cNvSpPr>
            <a:spLocks noGrp="1" noChangeArrowheads="1"/>
          </p:cNvSpPr>
          <p:nvPr>
            <p:ph type="body" sz="quarter" idx="3"/>
          </p:nvPr>
        </p:nvSpPr>
        <p:spPr bwMode="auto">
          <a:xfrm>
            <a:off x="1239838" y="3330575"/>
            <a:ext cx="6816725" cy="3154363"/>
          </a:xfrm>
          <a:prstGeom prst="rect">
            <a:avLst/>
          </a:prstGeom>
          <a:noFill/>
          <a:ln w="9525">
            <a:noFill/>
            <a:miter lim="800000"/>
            <a:headEnd/>
            <a:tailEnd/>
          </a:ln>
        </p:spPr>
        <p:txBody>
          <a:bodyPr vert="horz" wrap="square" lIns="90617" tIns="45309" rIns="90617" bIns="4530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a:extLst>
              <a:ext uri="{FF2B5EF4-FFF2-40B4-BE49-F238E27FC236}">
                <a16:creationId xmlns:a16="http://schemas.microsoft.com/office/drawing/2014/main" xmlns="" id="{0C0CD0C9-9BFB-4060-AAF1-416257D33648}"/>
              </a:ext>
            </a:extLst>
          </p:cNvPr>
          <p:cNvSpPr>
            <a:spLocks noGrp="1" noChangeArrowheads="1"/>
          </p:cNvSpPr>
          <p:nvPr>
            <p:ph type="ftr" sz="quarter" idx="4"/>
          </p:nvPr>
        </p:nvSpPr>
        <p:spPr bwMode="auto">
          <a:xfrm>
            <a:off x="0" y="6659563"/>
            <a:ext cx="4030663" cy="350837"/>
          </a:xfrm>
          <a:prstGeom prst="rect">
            <a:avLst/>
          </a:prstGeom>
          <a:noFill/>
          <a:ln w="9525">
            <a:noFill/>
            <a:miter lim="800000"/>
            <a:headEnd/>
            <a:tailEnd/>
          </a:ln>
        </p:spPr>
        <p:txBody>
          <a:bodyPr vert="horz" wrap="square" lIns="90617" tIns="45309" rIns="90617" bIns="45309" numCol="1" anchor="b" anchorCtr="0" compatLnSpc="1">
            <a:prstTxWarp prst="textNoShape">
              <a:avLst/>
            </a:prstTxWarp>
          </a:bodyPr>
          <a:lstStyle>
            <a:lvl1pPr>
              <a:defRPr sz="1200">
                <a:latin typeface="Arial" charset="0"/>
                <a:ea typeface="ＭＳ Ｐゴシック" pitchFamily="-96" charset="-128"/>
              </a:defRPr>
            </a:lvl1pPr>
          </a:lstStyle>
          <a:p>
            <a:pPr>
              <a:defRPr/>
            </a:pPr>
            <a:endParaRPr lang="en-US"/>
          </a:p>
        </p:txBody>
      </p:sp>
      <p:sp>
        <p:nvSpPr>
          <p:cNvPr id="6151" name="Rectangle 7">
            <a:extLst>
              <a:ext uri="{FF2B5EF4-FFF2-40B4-BE49-F238E27FC236}">
                <a16:creationId xmlns:a16="http://schemas.microsoft.com/office/drawing/2014/main" xmlns="" id="{80029FB4-1FBD-4EA7-B231-7142D0AF02A8}"/>
              </a:ext>
            </a:extLst>
          </p:cNvPr>
          <p:cNvSpPr>
            <a:spLocks noGrp="1" noChangeArrowheads="1"/>
          </p:cNvSpPr>
          <p:nvPr>
            <p:ph type="sldNum" sz="quarter" idx="5"/>
          </p:nvPr>
        </p:nvSpPr>
        <p:spPr bwMode="auto">
          <a:xfrm>
            <a:off x="5265738" y="6659563"/>
            <a:ext cx="4030662" cy="350837"/>
          </a:xfrm>
          <a:prstGeom prst="rect">
            <a:avLst/>
          </a:prstGeom>
          <a:noFill/>
          <a:ln w="9525">
            <a:noFill/>
            <a:miter lim="800000"/>
            <a:headEnd/>
            <a:tailEnd/>
          </a:ln>
        </p:spPr>
        <p:txBody>
          <a:bodyPr vert="horz" wrap="square" lIns="90617" tIns="45309" rIns="90617" bIns="45309" numCol="1" anchor="b" anchorCtr="0" compatLnSpc="1">
            <a:prstTxWarp prst="textNoShape">
              <a:avLst/>
            </a:prstTxWarp>
          </a:bodyPr>
          <a:lstStyle>
            <a:lvl1pPr algn="r">
              <a:defRPr sz="1200" smtClean="0"/>
            </a:lvl1pPr>
          </a:lstStyle>
          <a:p>
            <a:pPr>
              <a:defRPr/>
            </a:pPr>
            <a:fld id="{2CED3017-B2B4-4F2B-B5C7-19AE4576073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xmlns="" id="{E063F5AD-E198-4622-98FB-5E323D87BEBE}"/>
              </a:ext>
            </a:extLst>
          </p:cNvPr>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3CFD1FD-4869-4A76-BEA0-B52FB872022C}" type="slidenum">
              <a:rPr lang="en-US" altLang="en-US" sz="1200">
                <a:solidFill>
                  <a:srgbClr val="000000"/>
                </a:solidFill>
              </a:rPr>
              <a:pPr/>
              <a:t>1</a:t>
            </a:fld>
            <a:endParaRPr lang="en-US" altLang="en-US" sz="1200">
              <a:solidFill>
                <a:srgbClr val="000000"/>
              </a:solidFill>
            </a:endParaRPr>
          </a:p>
        </p:txBody>
      </p:sp>
      <p:sp>
        <p:nvSpPr>
          <p:cNvPr id="6147" name="Rectangle 2">
            <a:extLst>
              <a:ext uri="{FF2B5EF4-FFF2-40B4-BE49-F238E27FC236}">
                <a16:creationId xmlns:a16="http://schemas.microsoft.com/office/drawing/2014/main" xmlns="" id="{230DD1E4-E70B-4CD0-8F98-5D5A5AEF9E98}"/>
              </a:ext>
            </a:extLst>
          </p:cNvPr>
          <p:cNvSpPr>
            <a:spLocks noGrp="1" noRot="1" noChangeAspect="1" noChangeArrowheads="1" noTextEdit="1"/>
          </p:cNvSpPr>
          <p:nvPr>
            <p:ph type="sldImg"/>
          </p:nvPr>
        </p:nvSpPr>
        <p:spPr>
          <a:ln/>
        </p:spPr>
      </p:sp>
      <p:sp>
        <p:nvSpPr>
          <p:cNvPr id="6148" name="Notes Placeholder 1">
            <a:extLst>
              <a:ext uri="{FF2B5EF4-FFF2-40B4-BE49-F238E27FC236}">
                <a16:creationId xmlns:a16="http://schemas.microsoft.com/office/drawing/2014/main" xmlns="" id="{AF7676D5-ABFB-4290-9656-DDFD53EFFBF5}"/>
              </a:ext>
            </a:extLst>
          </p:cNvPr>
          <p:cNvSpPr>
            <a:spLocks noGrp="1"/>
          </p:cNvSpPr>
          <p:nvPr/>
        </p:nvSpPr>
        <p:spPr bwMode="auto">
          <a:xfrm>
            <a:off x="1239838" y="3330575"/>
            <a:ext cx="6816725" cy="3154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endParaRPr lang="en-ZA" altLang="en-US"/>
          </a:p>
        </p:txBody>
      </p:sp>
      <p:sp>
        <p:nvSpPr>
          <p:cNvPr id="6149" name="Notes Placeholder 1">
            <a:extLst>
              <a:ext uri="{FF2B5EF4-FFF2-40B4-BE49-F238E27FC236}">
                <a16:creationId xmlns:a16="http://schemas.microsoft.com/office/drawing/2014/main" xmlns="" id="{51D3ACCF-6562-448F-A247-B7AC49D09F63}"/>
              </a:ext>
            </a:extLst>
          </p:cNvPr>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xmlns="" id="{10C815BA-944E-4CC3-BC51-FCE32021056B}"/>
              </a:ext>
            </a:extLst>
          </p:cNvPr>
          <p:cNvSpPr>
            <a:spLocks noGrp="1" noRot="1" noChangeAspect="1" noChangeArrowheads="1" noTextEdit="1"/>
          </p:cNvSpPr>
          <p:nvPr>
            <p:ph type="sldImg"/>
          </p:nvPr>
        </p:nvSpPr>
        <p:spPr>
          <a:ln/>
        </p:spPr>
      </p:sp>
      <p:sp>
        <p:nvSpPr>
          <p:cNvPr id="30723" name="Slide Number Placeholder 3">
            <a:extLst>
              <a:ext uri="{FF2B5EF4-FFF2-40B4-BE49-F238E27FC236}">
                <a16:creationId xmlns:a16="http://schemas.microsoft.com/office/drawing/2014/main" xmlns="" id="{D16B7CA4-4485-4AF9-8D95-AE9A144EAC26}"/>
              </a:ext>
            </a:extLst>
          </p:cNvPr>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6F82573-4750-407D-9A5F-87D915C09BC3}" type="slidenum">
              <a:rPr lang="en-US" altLang="en-US" sz="1200"/>
              <a:pPr/>
              <a:t>16</a:t>
            </a:fld>
            <a:endParaRPr lang="en-US" altLang="en-US" sz="1200"/>
          </a:p>
        </p:txBody>
      </p:sp>
      <p:sp>
        <p:nvSpPr>
          <p:cNvPr id="30724" name="Notes Placeholder 1">
            <a:extLst>
              <a:ext uri="{FF2B5EF4-FFF2-40B4-BE49-F238E27FC236}">
                <a16:creationId xmlns:a16="http://schemas.microsoft.com/office/drawing/2014/main" xmlns="" id="{F1B70123-DE34-4F87-B982-CF0EB5F975D2}"/>
              </a:ext>
            </a:extLst>
          </p:cNvPr>
          <p:cNvSpPr>
            <a:spLocks noGrp="1"/>
          </p:cNvSpPr>
          <p:nvPr/>
        </p:nvSpPr>
        <p:spPr bwMode="auto">
          <a:xfrm>
            <a:off x="1239838" y="3330575"/>
            <a:ext cx="6816725" cy="3154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endParaRPr lang="en-ZA" altLang="en-US"/>
          </a:p>
        </p:txBody>
      </p:sp>
      <p:sp>
        <p:nvSpPr>
          <p:cNvPr id="30725" name="Notes Placeholder 1">
            <a:extLst>
              <a:ext uri="{FF2B5EF4-FFF2-40B4-BE49-F238E27FC236}">
                <a16:creationId xmlns:a16="http://schemas.microsoft.com/office/drawing/2014/main" xmlns="" id="{F367F3D2-343F-44CD-B11D-2E9BA8FBA095}"/>
              </a:ext>
            </a:extLst>
          </p:cNvPr>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xmlns="" id="{BA6DECFA-874D-4BDE-9C11-239BBE013ACE}"/>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xmlns="" id="{22E74663-736B-4AB6-B5EB-279883ABD353}"/>
              </a:ext>
            </a:extLst>
          </p:cNvPr>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33796" name="Slide Number Placeholder 4">
            <a:extLst>
              <a:ext uri="{FF2B5EF4-FFF2-40B4-BE49-F238E27FC236}">
                <a16:creationId xmlns:a16="http://schemas.microsoft.com/office/drawing/2014/main" xmlns="" id="{DF88074E-8F2A-4596-8027-03EE6EBF1C53}"/>
              </a:ext>
            </a:extLst>
          </p:cNvPr>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5B9434E-ADCF-4E51-98E2-ABAD39BA2D39}" type="slidenum">
              <a:rPr lang="en-US" altLang="en-US" sz="1200"/>
              <a:pPr/>
              <a:t>18</a:t>
            </a:fld>
            <a:endParaRPr lang="en-US" altLang="en-US" sz="1200"/>
          </a:p>
        </p:txBody>
      </p:sp>
      <p:sp>
        <p:nvSpPr>
          <p:cNvPr id="33797" name="Date Placeholder 1">
            <a:extLst>
              <a:ext uri="{FF2B5EF4-FFF2-40B4-BE49-F238E27FC236}">
                <a16:creationId xmlns:a16="http://schemas.microsoft.com/office/drawing/2014/main" xmlns="" id="{819EC652-4F52-4113-B41F-BFD5ED9AA1B7}"/>
              </a:ext>
            </a:extLst>
          </p:cNvPr>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9/09/2014</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xmlns="" id="{4CF71766-F2CB-4F9C-BD6B-FC0478C1E6E8}"/>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xmlns="" id="{56D6EB28-648F-49E0-8163-E1242FA5D52A}"/>
              </a:ext>
            </a:extLst>
          </p:cNvPr>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36868" name="Slide Number Placeholder 3">
            <a:extLst>
              <a:ext uri="{FF2B5EF4-FFF2-40B4-BE49-F238E27FC236}">
                <a16:creationId xmlns:a16="http://schemas.microsoft.com/office/drawing/2014/main" xmlns="" id="{7E2B2F7E-4C2D-46A7-A66D-A8FF36E82BC0}"/>
              </a:ext>
            </a:extLst>
          </p:cNvPr>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F3FD0F0-A1C7-422D-B5D0-8DA417F69874}" type="slidenum">
              <a:rPr lang="en-US" altLang="en-US" sz="1200"/>
              <a:pPr/>
              <a:t>20</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xmlns="" id="{9ED3C263-2BF3-474A-AFA5-5336B2FECE8F}"/>
              </a:ext>
            </a:extLst>
          </p:cNvPr>
          <p:cNvSpPr>
            <a:spLocks noGrp="1" noRot="1" noChangeAspect="1" noChangeArrowheads="1" noTextEdit="1"/>
          </p:cNvSpPr>
          <p:nvPr>
            <p:ph type="sldImg"/>
          </p:nvPr>
        </p:nvSpPr>
        <p:spPr>
          <a:ln/>
        </p:spPr>
      </p:sp>
      <p:sp>
        <p:nvSpPr>
          <p:cNvPr id="38915" name="Notes Placeholder 2">
            <a:extLst>
              <a:ext uri="{FF2B5EF4-FFF2-40B4-BE49-F238E27FC236}">
                <a16:creationId xmlns:a16="http://schemas.microsoft.com/office/drawing/2014/main" xmlns="" id="{A30C33FE-1648-40FE-A1D1-2082A83801D4}"/>
              </a:ext>
            </a:extLst>
          </p:cNvPr>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38916" name="Slide Number Placeholder 3">
            <a:extLst>
              <a:ext uri="{FF2B5EF4-FFF2-40B4-BE49-F238E27FC236}">
                <a16:creationId xmlns:a16="http://schemas.microsoft.com/office/drawing/2014/main" xmlns="" id="{948E8DC4-80A8-496A-8DAF-2E7E01575710}"/>
              </a:ext>
            </a:extLst>
          </p:cNvPr>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51256AC-2C12-40F6-8E10-DB7FE7051658}" type="slidenum">
              <a:rPr lang="en-US" altLang="en-US" sz="1200"/>
              <a:pPr/>
              <a:t>21</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xmlns="" id="{1968A12E-9B11-46AD-A571-ED5D5DE4F7FE}"/>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xmlns="" id="{47C5B2B5-8CC8-496C-B39D-76E9C568C95E}"/>
              </a:ext>
            </a:extLst>
          </p:cNvPr>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40964" name="Slide Number Placeholder 3">
            <a:extLst>
              <a:ext uri="{FF2B5EF4-FFF2-40B4-BE49-F238E27FC236}">
                <a16:creationId xmlns:a16="http://schemas.microsoft.com/office/drawing/2014/main" xmlns="" id="{A264DF00-CA58-4EAA-8650-C20B37A10F71}"/>
              </a:ext>
            </a:extLst>
          </p:cNvPr>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F97E808-0034-468D-9613-59A0C3F6B98C}" type="slidenum">
              <a:rPr lang="en-US" altLang="en-US" sz="1200"/>
              <a:pPr/>
              <a:t>22</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xmlns="" id="{6950853A-05A2-4FAA-A698-272DF806803F}"/>
              </a:ext>
            </a:extLst>
          </p:cNvPr>
          <p:cNvSpPr>
            <a:spLocks noGrp="1" noRot="1" noChangeAspect="1" noChangeArrowheads="1" noTextEdit="1"/>
          </p:cNvSpPr>
          <p:nvPr>
            <p:ph type="sldImg"/>
          </p:nvPr>
        </p:nvSpPr>
        <p:spPr>
          <a:ln/>
        </p:spPr>
      </p:sp>
      <p:sp>
        <p:nvSpPr>
          <p:cNvPr id="43011" name="Notes Placeholder 2">
            <a:extLst>
              <a:ext uri="{FF2B5EF4-FFF2-40B4-BE49-F238E27FC236}">
                <a16:creationId xmlns:a16="http://schemas.microsoft.com/office/drawing/2014/main" xmlns="" id="{D41E9265-92D7-4739-BF9B-9E34EBF5CEE6}"/>
              </a:ext>
            </a:extLst>
          </p:cNvPr>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43012" name="Slide Number Placeholder 3">
            <a:extLst>
              <a:ext uri="{FF2B5EF4-FFF2-40B4-BE49-F238E27FC236}">
                <a16:creationId xmlns:a16="http://schemas.microsoft.com/office/drawing/2014/main" xmlns="" id="{5BE649BE-03B2-439D-9C59-DC009E33029B}"/>
              </a:ext>
            </a:extLst>
          </p:cNvPr>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14B0007-7178-45C2-989A-65C1B1495931}" type="slidenum">
              <a:rPr lang="en-US" altLang="en-US" sz="1200"/>
              <a:pPr/>
              <a:t>23</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xmlns="" id="{10BCADAC-7557-4EE5-B9AD-A99ACE534F99}"/>
              </a:ext>
            </a:extLst>
          </p:cNvPr>
          <p:cNvSpPr>
            <a:spLocks noGrp="1" noRot="1" noChangeAspect="1" noChangeArrowheads="1" noTextEdit="1"/>
          </p:cNvSpPr>
          <p:nvPr>
            <p:ph type="sldImg"/>
          </p:nvPr>
        </p:nvSpPr>
        <p:spPr>
          <a:ln/>
        </p:spPr>
      </p:sp>
      <p:sp>
        <p:nvSpPr>
          <p:cNvPr id="46083" name="Notes Placeholder 2">
            <a:extLst>
              <a:ext uri="{FF2B5EF4-FFF2-40B4-BE49-F238E27FC236}">
                <a16:creationId xmlns:a16="http://schemas.microsoft.com/office/drawing/2014/main" xmlns="" id="{05D9AA1C-F757-42EA-A0A4-D28BEC57BD85}"/>
              </a:ext>
            </a:extLst>
          </p:cNvPr>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46084" name="Slide Number Placeholder 3">
            <a:extLst>
              <a:ext uri="{FF2B5EF4-FFF2-40B4-BE49-F238E27FC236}">
                <a16:creationId xmlns:a16="http://schemas.microsoft.com/office/drawing/2014/main" xmlns="" id="{43672C68-6F3A-4552-ADC9-19E9C7020287}"/>
              </a:ext>
            </a:extLst>
          </p:cNvPr>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F9F5732-7332-4B87-B9FD-4E012778B439}" type="slidenum">
              <a:rPr lang="en-US" altLang="en-US" sz="1200"/>
              <a:pPr/>
              <a:t>25</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xmlns="" id="{A594A490-9CD8-444C-A62F-12BC939BCBAF}"/>
              </a:ext>
            </a:extLst>
          </p:cNvPr>
          <p:cNvSpPr>
            <a:spLocks noGrp="1" noRot="1" noChangeAspect="1" noChangeArrowheads="1" noTextEdit="1"/>
          </p:cNvSpPr>
          <p:nvPr>
            <p:ph type="sldImg"/>
          </p:nvPr>
        </p:nvSpPr>
        <p:spPr>
          <a:ln/>
        </p:spPr>
      </p:sp>
      <p:sp>
        <p:nvSpPr>
          <p:cNvPr id="48131" name="Notes Placeholder 2">
            <a:extLst>
              <a:ext uri="{FF2B5EF4-FFF2-40B4-BE49-F238E27FC236}">
                <a16:creationId xmlns:a16="http://schemas.microsoft.com/office/drawing/2014/main" xmlns="" id="{A16ED8A9-3048-4446-B4E3-A50C08A3E22C}"/>
              </a:ext>
            </a:extLst>
          </p:cNvPr>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48132" name="Slide Number Placeholder 3">
            <a:extLst>
              <a:ext uri="{FF2B5EF4-FFF2-40B4-BE49-F238E27FC236}">
                <a16:creationId xmlns:a16="http://schemas.microsoft.com/office/drawing/2014/main" xmlns="" id="{034AB1D7-4B05-4F12-9D75-725421A7691C}"/>
              </a:ext>
            </a:extLst>
          </p:cNvPr>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095BE4E-6F55-4C91-8F8E-621BAFEDA936}" type="slidenum">
              <a:rPr lang="en-US" altLang="en-US" sz="1200"/>
              <a:pPr/>
              <a:t>26</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xmlns="" id="{4DFF760B-8CC1-4F87-A825-7F83873F5DAC}"/>
              </a:ext>
            </a:extLst>
          </p:cNvPr>
          <p:cNvSpPr>
            <a:spLocks noGrp="1" noRot="1" noChangeAspect="1" noChangeArrowheads="1" noTextEdit="1"/>
          </p:cNvSpPr>
          <p:nvPr>
            <p:ph type="sldImg"/>
          </p:nvPr>
        </p:nvSpPr>
        <p:spPr>
          <a:ln/>
        </p:spPr>
      </p:sp>
      <p:sp>
        <p:nvSpPr>
          <p:cNvPr id="52227" name="Notes Placeholder 2">
            <a:extLst>
              <a:ext uri="{FF2B5EF4-FFF2-40B4-BE49-F238E27FC236}">
                <a16:creationId xmlns:a16="http://schemas.microsoft.com/office/drawing/2014/main" xmlns="" id="{CF4B0123-F4F5-4822-ACDA-21B1E39C785D}"/>
              </a:ext>
            </a:extLst>
          </p:cNvPr>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52228" name="Slide Number Placeholder 3">
            <a:extLst>
              <a:ext uri="{FF2B5EF4-FFF2-40B4-BE49-F238E27FC236}">
                <a16:creationId xmlns:a16="http://schemas.microsoft.com/office/drawing/2014/main" xmlns="" id="{D6F0639C-8A75-4ADE-BC50-D88EECC8C577}"/>
              </a:ext>
            </a:extLst>
          </p:cNvPr>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8C0517E-C762-40E8-A322-F62FDFFE6A75}" type="slidenum">
              <a:rPr lang="en-US" altLang="en-US" sz="1200">
                <a:solidFill>
                  <a:srgbClr val="000000"/>
                </a:solidFill>
              </a:rPr>
              <a:pPr/>
              <a:t>29</a:t>
            </a:fld>
            <a:endParaRPr lang="en-US" altLang="en-US" sz="1200">
              <a:solidFill>
                <a:srgbClr val="000000"/>
              </a:solidFill>
            </a:endParaRPr>
          </a:p>
        </p:txBody>
      </p:sp>
      <p:sp>
        <p:nvSpPr>
          <p:cNvPr id="52229" name="Date Placeholder 1">
            <a:extLst>
              <a:ext uri="{FF2B5EF4-FFF2-40B4-BE49-F238E27FC236}">
                <a16:creationId xmlns:a16="http://schemas.microsoft.com/office/drawing/2014/main" xmlns="" id="{C7EC5FA1-71EF-4AB6-AACF-AEB15F502558}"/>
              </a:ext>
            </a:extLst>
          </p:cNvPr>
          <p:cNvSpPr>
            <a:spLocks noGrp="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200"/>
              <a:t>9/09/2014</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xmlns="" id="{54819E86-0384-488D-9B5E-665C9D937F18}"/>
              </a:ext>
            </a:extLst>
          </p:cNvPr>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4A5CCA1-1ECA-458F-A21F-39BEA9E61E2A}" type="slidenum">
              <a:rPr lang="en-US" altLang="en-US" sz="1200"/>
              <a:pPr/>
              <a:t>43</a:t>
            </a:fld>
            <a:endParaRPr lang="en-US" altLang="en-US" sz="1200"/>
          </a:p>
        </p:txBody>
      </p:sp>
      <p:sp>
        <p:nvSpPr>
          <p:cNvPr id="67587" name="Rectangle 2">
            <a:extLst>
              <a:ext uri="{FF2B5EF4-FFF2-40B4-BE49-F238E27FC236}">
                <a16:creationId xmlns:a16="http://schemas.microsoft.com/office/drawing/2014/main" xmlns="" id="{97C5518A-F503-4DDB-B330-63383E7C7389}"/>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xmlns="" id="{7551FD56-6B62-40E7-B3CC-BB4BCA48626F}"/>
              </a:ext>
            </a:extLst>
          </p:cNvPr>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xmlns="" id="{64833A06-4B34-484D-AD12-67E2FC8AA96E}"/>
              </a:ext>
            </a:extLst>
          </p:cNvPr>
          <p:cNvSpPr>
            <a:spLocks noGrp="1" noRot="1" noChangeAspect="1" noChangeArrowheads="1" noTextEdit="1"/>
          </p:cNvSpPr>
          <p:nvPr>
            <p:ph type="sldImg"/>
          </p:nvPr>
        </p:nvSpPr>
        <p:spPr>
          <a:ln/>
        </p:spPr>
      </p:sp>
      <p:sp>
        <p:nvSpPr>
          <p:cNvPr id="8195" name="Slide Number Placeholder 3">
            <a:extLst>
              <a:ext uri="{FF2B5EF4-FFF2-40B4-BE49-F238E27FC236}">
                <a16:creationId xmlns:a16="http://schemas.microsoft.com/office/drawing/2014/main" xmlns="" id="{E879B4BE-89D9-4EA6-A2C5-08ECEEF72923}"/>
              </a:ext>
            </a:extLst>
          </p:cNvPr>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E7E18BC-7E0E-49F9-B741-AF1889AB18A7}" type="slidenum">
              <a:rPr lang="en-US" altLang="en-US" sz="1200"/>
              <a:pPr/>
              <a:t>2</a:t>
            </a:fld>
            <a:endParaRPr lang="en-US" altLang="en-US" sz="1200"/>
          </a:p>
        </p:txBody>
      </p:sp>
      <p:sp>
        <p:nvSpPr>
          <p:cNvPr id="8196" name="Notes Placeholder 1">
            <a:extLst>
              <a:ext uri="{FF2B5EF4-FFF2-40B4-BE49-F238E27FC236}">
                <a16:creationId xmlns:a16="http://schemas.microsoft.com/office/drawing/2014/main" xmlns="" id="{C95371CD-9D30-409E-B713-E8F2C8E3FED7}"/>
              </a:ext>
            </a:extLst>
          </p:cNvPr>
          <p:cNvSpPr>
            <a:spLocks noGrp="1"/>
          </p:cNvSpPr>
          <p:nvPr/>
        </p:nvSpPr>
        <p:spPr bwMode="auto">
          <a:xfrm>
            <a:off x="1239838" y="3330575"/>
            <a:ext cx="6816725" cy="3154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endParaRPr lang="en-ZA" altLang="en-US"/>
          </a:p>
        </p:txBody>
      </p:sp>
      <p:sp>
        <p:nvSpPr>
          <p:cNvPr id="7173" name="Notes Placeholder 1">
            <a:extLst>
              <a:ext uri="{FF2B5EF4-FFF2-40B4-BE49-F238E27FC236}">
                <a16:creationId xmlns:a16="http://schemas.microsoft.com/office/drawing/2014/main" xmlns="" id="{18463CBE-03E3-429F-8EBD-38FECF203BB2}"/>
              </a:ext>
            </a:extLst>
          </p:cNvPr>
          <p:cNvSpPr>
            <a:spLocks noGrp="1"/>
          </p:cNvSpPr>
          <p:nvPr>
            <p:ph type="body" idx="1"/>
          </p:nvPr>
        </p:nvSpPr>
        <p:spPr>
          <a:ln/>
        </p:spPr>
        <p:txBody>
          <a:bodyPr/>
          <a:lstStyle/>
          <a:p>
            <a:pPr marL="171450" indent="-171450">
              <a:buFont typeface="Arial" panose="020B0604020202020204" pitchFamily="34" charset="0"/>
              <a:buChar char="•"/>
              <a:defRPr/>
            </a:pPr>
            <a:r>
              <a:rPr lang="en-ZA" altLang="en-US" dirty="0">
                <a:latin typeface="Arial" panose="020B0604020202020204" pitchFamily="34" charset="0"/>
                <a:ea typeface="ＭＳ Ｐゴシック" panose="020B0600070205080204" pitchFamily="34" charset="-128"/>
              </a:rPr>
              <a:t>These are the focus areas for today’s presentation</a:t>
            </a:r>
          </a:p>
          <a:p>
            <a:pPr>
              <a:defRPr/>
            </a:pPr>
            <a:endParaRPr lang="en-ZA" altLang="en-US" dirty="0">
              <a:latin typeface="Arial" panose="020B0604020202020204" pitchFamily="34" charset="0"/>
              <a:ea typeface="ＭＳ Ｐゴシック" panose="020B0600070205080204" pitchFamily="34" charset="-128"/>
            </a:endParaRPr>
          </a:p>
          <a:p>
            <a:pPr>
              <a:defRPr/>
            </a:pPr>
            <a:endParaRPr lang="en-ZA" altLang="en-US" dirty="0">
              <a:latin typeface="Arial" panose="020B0604020202020204" pitchFamily="34" charset="0"/>
              <a:ea typeface="ＭＳ Ｐゴシック" panose="020B0600070205080204" pitchFamily="34" charset="-128"/>
            </a:endParaRPr>
          </a:p>
          <a:p>
            <a:pPr>
              <a:defRPr/>
            </a:pPr>
            <a:endParaRPr lang="en-ZA"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xmlns="" id="{4EEFA48C-D269-4BD4-8DC3-710881CD3CBB}"/>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xmlns="" id="{101CBBD9-029A-4415-A0C3-A9D3C5B42CD5}"/>
              </a:ext>
            </a:extLst>
          </p:cNvPr>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11268" name="Slide Number Placeholder 3">
            <a:extLst>
              <a:ext uri="{FF2B5EF4-FFF2-40B4-BE49-F238E27FC236}">
                <a16:creationId xmlns:a16="http://schemas.microsoft.com/office/drawing/2014/main" xmlns="" id="{D388C3A5-D60C-4354-8714-1330C0F53611}"/>
              </a:ext>
            </a:extLst>
          </p:cNvPr>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17E3D95-F5AA-4757-B165-195CCE8D3C0A}" type="slidenum">
              <a:rPr lang="en-US" altLang="en-US" sz="1200"/>
              <a:pPr/>
              <a:t>4</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xmlns="" id="{D46C957B-CDC3-49D2-8ABF-2EC4FED104B6}"/>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xmlns="" id="{DC769518-AD77-4D97-895B-67F01ABFA9C1}"/>
              </a:ext>
            </a:extLst>
          </p:cNvPr>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13316" name="Slide Number Placeholder 3">
            <a:extLst>
              <a:ext uri="{FF2B5EF4-FFF2-40B4-BE49-F238E27FC236}">
                <a16:creationId xmlns:a16="http://schemas.microsoft.com/office/drawing/2014/main" xmlns="" id="{E41339C0-BB41-4725-A7CC-17F5008ACD6E}"/>
              </a:ext>
            </a:extLst>
          </p:cNvPr>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431C989-E2BF-41E2-AC17-6C2E33B6AAE3}" type="slidenum">
              <a:rPr lang="en-US" altLang="en-US" sz="1200"/>
              <a:pPr/>
              <a:t>5</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xmlns="" id="{12C93834-BBB2-4369-86D4-1B77A2588EF7}"/>
              </a:ext>
            </a:extLst>
          </p:cNvPr>
          <p:cNvSpPr>
            <a:spLocks noGrp="1" noRot="1" noChangeAspect="1" noChangeArrowheads="1" noTextEdit="1"/>
          </p:cNvSpPr>
          <p:nvPr>
            <p:ph type="sldImg"/>
          </p:nvPr>
        </p:nvSpPr>
        <p:spPr>
          <a:ln/>
        </p:spPr>
      </p:sp>
      <p:sp>
        <p:nvSpPr>
          <p:cNvPr id="15363" name="Slide Number Placeholder 3">
            <a:extLst>
              <a:ext uri="{FF2B5EF4-FFF2-40B4-BE49-F238E27FC236}">
                <a16:creationId xmlns:a16="http://schemas.microsoft.com/office/drawing/2014/main" xmlns="" id="{E69A77AC-E534-4D5B-8E3F-CC9560AB385A}"/>
              </a:ext>
            </a:extLst>
          </p:cNvPr>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5370F2E-3620-4FF4-8523-C629B64874B9}" type="slidenum">
              <a:rPr lang="en-US" altLang="en-US" sz="1200"/>
              <a:pPr/>
              <a:t>6</a:t>
            </a:fld>
            <a:endParaRPr lang="en-US" altLang="en-US" sz="1200"/>
          </a:p>
        </p:txBody>
      </p:sp>
      <p:sp>
        <p:nvSpPr>
          <p:cNvPr id="15364" name="Notes Placeholder 1">
            <a:extLst>
              <a:ext uri="{FF2B5EF4-FFF2-40B4-BE49-F238E27FC236}">
                <a16:creationId xmlns:a16="http://schemas.microsoft.com/office/drawing/2014/main" xmlns="" id="{DBF0EF8F-DAB7-4364-B95C-BBE839D6A37A}"/>
              </a:ext>
            </a:extLst>
          </p:cNvPr>
          <p:cNvSpPr>
            <a:spLocks noGrp="1"/>
          </p:cNvSpPr>
          <p:nvPr/>
        </p:nvSpPr>
        <p:spPr bwMode="auto">
          <a:xfrm>
            <a:off x="1239838" y="3330575"/>
            <a:ext cx="6816725" cy="3154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617" tIns="45309" rIns="90617" bIns="45309"/>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endParaRPr lang="en-ZA" altLang="en-US"/>
          </a:p>
        </p:txBody>
      </p:sp>
      <p:sp>
        <p:nvSpPr>
          <p:cNvPr id="15365" name="Notes Placeholder 1">
            <a:extLst>
              <a:ext uri="{FF2B5EF4-FFF2-40B4-BE49-F238E27FC236}">
                <a16:creationId xmlns:a16="http://schemas.microsoft.com/office/drawing/2014/main" xmlns="" id="{A2091485-57FF-41CD-9BC5-AFC38B466AFC}"/>
              </a:ext>
            </a:extLst>
          </p:cNvPr>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4488" indent="-344488" eaLnBrk="1" hangingPunct="1">
              <a:buFont typeface="Calibri" panose="020F0502020204030204" pitchFamily="34" charset="0"/>
              <a:buAutoNum type="arabicPeriod"/>
            </a:pPr>
            <a:endParaRPr lang="en-ZA"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xmlns="" id="{841BEDE7-047C-4711-BF1E-00E1DD288969}"/>
              </a:ext>
            </a:extLst>
          </p:cNvPr>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2813">
              <a:defRPr sz="2400">
                <a:solidFill>
                  <a:schemeClr val="tx1"/>
                </a:solidFill>
                <a:latin typeface="Arial" panose="020B0604020202020204" pitchFamily="34" charset="0"/>
                <a:ea typeface="MS PGothic" panose="020B0600070205080204" pitchFamily="34" charset="-128"/>
              </a:defRPr>
            </a:lvl1pPr>
            <a:lvl2pPr marL="742950" indent="-285750" defTabSz="912813">
              <a:defRPr sz="2400">
                <a:solidFill>
                  <a:schemeClr val="tx1"/>
                </a:solidFill>
                <a:latin typeface="Arial" panose="020B0604020202020204" pitchFamily="34" charset="0"/>
                <a:ea typeface="MS PGothic" panose="020B0600070205080204" pitchFamily="34" charset="-128"/>
              </a:defRPr>
            </a:lvl2pPr>
            <a:lvl3pPr marL="1143000" indent="-228600" defTabSz="912813">
              <a:defRPr sz="2400">
                <a:solidFill>
                  <a:schemeClr val="tx1"/>
                </a:solidFill>
                <a:latin typeface="Arial" panose="020B0604020202020204" pitchFamily="34" charset="0"/>
                <a:ea typeface="MS PGothic" panose="020B0600070205080204" pitchFamily="34" charset="-128"/>
              </a:defRPr>
            </a:lvl3pPr>
            <a:lvl4pPr marL="1600200" indent="-228600" defTabSz="912813">
              <a:defRPr sz="2400">
                <a:solidFill>
                  <a:schemeClr val="tx1"/>
                </a:solidFill>
                <a:latin typeface="Arial" panose="020B0604020202020204" pitchFamily="34" charset="0"/>
                <a:ea typeface="MS PGothic" panose="020B0600070205080204" pitchFamily="34" charset="-128"/>
              </a:defRPr>
            </a:lvl4pPr>
            <a:lvl5pPr marL="2057400" indent="-228600" defTabSz="912813">
              <a:defRPr sz="2400">
                <a:solidFill>
                  <a:schemeClr val="tx1"/>
                </a:solidFill>
                <a:latin typeface="Arial" panose="020B0604020202020204" pitchFamily="34" charset="0"/>
                <a:ea typeface="MS PGothic" panose="020B0600070205080204" pitchFamily="34" charset="-128"/>
              </a:defRPr>
            </a:lvl5pPr>
            <a:lvl6pPr marL="2514600" indent="-228600" defTabSz="9128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128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128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128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A2DD99B-9772-46BB-BBFF-0C4ECFDFD94F}" type="slidenum">
              <a:rPr lang="en-US" altLang="en-US" sz="1200">
                <a:solidFill>
                  <a:srgbClr val="000000"/>
                </a:solidFill>
              </a:rPr>
              <a:pPr/>
              <a:t>8</a:t>
            </a:fld>
            <a:endParaRPr lang="en-US" altLang="en-US" sz="1200">
              <a:solidFill>
                <a:srgbClr val="000000"/>
              </a:solidFill>
            </a:endParaRPr>
          </a:p>
        </p:txBody>
      </p:sp>
      <p:sp>
        <p:nvSpPr>
          <p:cNvPr id="18435" name="Rectangle 2">
            <a:extLst>
              <a:ext uri="{FF2B5EF4-FFF2-40B4-BE49-F238E27FC236}">
                <a16:creationId xmlns:a16="http://schemas.microsoft.com/office/drawing/2014/main" xmlns="" id="{DBC4B1E0-4BD7-45D2-B1DD-6F0B68A0995A}"/>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xmlns="" id="{9B646036-B043-4E3D-B3DF-009666391ABC}"/>
              </a:ext>
            </a:extLst>
          </p:cNvPr>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ZA" altLang="en-US">
                <a:latin typeface="Arial" panose="020B0604020202020204" pitchFamily="34" charset="0"/>
              </a:rPr>
              <a:t>Divided into upstream and downstream activities. </a:t>
            </a:r>
          </a:p>
          <a:p>
            <a:r>
              <a:rPr lang="en-ZA" altLang="en-US">
                <a:latin typeface="Arial" panose="020B0604020202020204" pitchFamily="34" charset="0"/>
              </a:rPr>
              <a:t>Upstream refers to the exploration and production of crude oil. </a:t>
            </a:r>
          </a:p>
          <a:p>
            <a:r>
              <a:rPr lang="en-ZA" altLang="en-US">
                <a:latin typeface="Arial" panose="020B0604020202020204" pitchFamily="34" charset="0"/>
              </a:rPr>
              <a:t>Downstream refers to the refining, transportation and marketing of end-user products. </a:t>
            </a:r>
          </a:p>
          <a:p>
            <a:r>
              <a:rPr lang="en-ZA" altLang="en-US">
                <a:latin typeface="Arial" panose="020B0604020202020204" pitchFamily="34" charset="0"/>
              </a:rPr>
              <a:t>South Africa has no crude oil reserves of its own and about 60% of its crude oil requirements are met by imports from the Middle East and Africa </a:t>
            </a:r>
          </a:p>
          <a:p>
            <a:r>
              <a:rPr lang="en-ZA" altLang="en-US">
                <a:latin typeface="Arial" panose="020B0604020202020204" pitchFamily="34" charset="0"/>
              </a:rPr>
              <a:t>(Source: SAPIA website).</a:t>
            </a:r>
          </a:p>
          <a:p>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xmlns="" id="{3FAB0EB0-25E9-4A1E-B889-5CF1C95C6B9F}"/>
              </a:ext>
            </a:extLst>
          </p:cNvPr>
          <p:cNvSpPr>
            <a:spLocks noGrp="1" noRot="1" noChangeAspect="1" noChangeArrowheads="1" noTextEdit="1"/>
          </p:cNvSpPr>
          <p:nvPr>
            <p:ph type="sldImg"/>
          </p:nvPr>
        </p:nvSpPr>
        <p:spPr>
          <a:ln/>
        </p:spPr>
      </p:sp>
      <p:sp>
        <p:nvSpPr>
          <p:cNvPr id="21507" name="Notes Placeholder 2">
            <a:extLst>
              <a:ext uri="{FF2B5EF4-FFF2-40B4-BE49-F238E27FC236}">
                <a16:creationId xmlns:a16="http://schemas.microsoft.com/office/drawing/2014/main" xmlns="" id="{CAFCB040-C01B-4BE2-AA6B-7143DC30797B}"/>
              </a:ext>
            </a:extLst>
          </p:cNvPr>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21508" name="Slide Number Placeholder 3">
            <a:extLst>
              <a:ext uri="{FF2B5EF4-FFF2-40B4-BE49-F238E27FC236}">
                <a16:creationId xmlns:a16="http://schemas.microsoft.com/office/drawing/2014/main" xmlns="" id="{C1F7ACF2-A224-4D36-BEDC-933E774792C1}"/>
              </a:ext>
            </a:extLst>
          </p:cNvPr>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01A2112-6AF4-4D41-8EBA-1B517D7BE37B}" type="slidenum">
              <a:rPr lang="en-US" altLang="en-US" sz="1200"/>
              <a:pPr/>
              <a:t>10</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xmlns="" id="{CEB06690-A7E1-4903-96D1-1C8AB24FC0EC}"/>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xmlns="" id="{A91197DE-846C-496E-9881-82D2808939FD}"/>
              </a:ext>
            </a:extLst>
          </p:cNvPr>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23556" name="Slide Number Placeholder 3">
            <a:extLst>
              <a:ext uri="{FF2B5EF4-FFF2-40B4-BE49-F238E27FC236}">
                <a16:creationId xmlns:a16="http://schemas.microsoft.com/office/drawing/2014/main" xmlns="" id="{C988CBE0-1C60-4837-AD25-9DD13BD885A0}"/>
              </a:ext>
            </a:extLst>
          </p:cNvPr>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4ECAFEF-6029-4596-BDC3-543C24EEB7EF}" type="slidenum">
              <a:rPr lang="en-US" altLang="en-US" sz="1200"/>
              <a:pPr/>
              <a:t>11</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BFDB1BB2-AB8B-4BC5-BD44-1815161A673D}"/>
              </a:ext>
            </a:extLst>
          </p:cNvPr>
          <p:cNvSpPr>
            <a:spLocks noGrp="1" noRot="1" noChangeAspect="1" noChangeArrowheads="1" noTextEdit="1"/>
          </p:cNvSpPr>
          <p:nvPr>
            <p:ph type="sldImg"/>
          </p:nvPr>
        </p:nvSpPr>
        <p:spPr>
          <a:ln/>
        </p:spPr>
      </p:sp>
      <p:sp>
        <p:nvSpPr>
          <p:cNvPr id="26627" name="Notes Placeholder 2">
            <a:extLst>
              <a:ext uri="{FF2B5EF4-FFF2-40B4-BE49-F238E27FC236}">
                <a16:creationId xmlns:a16="http://schemas.microsoft.com/office/drawing/2014/main" xmlns="" id="{FD903818-5C26-4CDB-889E-6A2EF498E8FD}"/>
              </a:ext>
            </a:extLst>
          </p:cNvPr>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ZA" altLang="en-US">
              <a:latin typeface="Arial" panose="020B0604020202020204" pitchFamily="34" charset="0"/>
            </a:endParaRPr>
          </a:p>
        </p:txBody>
      </p:sp>
      <p:sp>
        <p:nvSpPr>
          <p:cNvPr id="26628" name="Slide Number Placeholder 3">
            <a:extLst>
              <a:ext uri="{FF2B5EF4-FFF2-40B4-BE49-F238E27FC236}">
                <a16:creationId xmlns:a16="http://schemas.microsoft.com/office/drawing/2014/main" xmlns="" id="{B02E9358-5E50-46A4-88BC-13B7EDF9F7A0}"/>
              </a:ext>
            </a:extLst>
          </p:cNvPr>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28E30CE-A857-4A29-8E23-92276111878A}" type="slidenum">
              <a:rPr lang="en-US" altLang="en-US" sz="1200"/>
              <a:pPr/>
              <a:t>13</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8">
            <a:extLst>
              <a:ext uri="{FF2B5EF4-FFF2-40B4-BE49-F238E27FC236}">
                <a16:creationId xmlns:a16="http://schemas.microsoft.com/office/drawing/2014/main" xmlns="" id="{6A54500C-47EF-451D-B646-70266FFA2F39}"/>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xmlns="" id="{9AC59A49-7608-4314-B5C8-9D827A81C3D0}"/>
              </a:ext>
            </a:extLst>
          </p:cNvPr>
          <p:cNvSpPr>
            <a:spLocks noGrp="1" noChangeArrowheads="1"/>
          </p:cNvSpPr>
          <p:nvPr>
            <p:ph type="sldNum" sz="quarter" idx="11"/>
          </p:nvPr>
        </p:nvSpPr>
        <p:spPr>
          <a:ln/>
        </p:spPr>
        <p:txBody>
          <a:bodyPr/>
          <a:lstStyle>
            <a:lvl1pPr>
              <a:defRPr/>
            </a:lvl1pPr>
          </a:lstStyle>
          <a:p>
            <a:pPr>
              <a:defRPr/>
            </a:pPr>
            <a:fld id="{4192C4B3-190C-4B10-89FA-89DA8997344D}" type="slidenum">
              <a:rPr lang="en-US" altLang="en-US"/>
              <a:pPr>
                <a:defRPr/>
              </a:pPr>
              <a:t>‹#›</a:t>
            </a:fld>
            <a:endParaRPr lang="en-US" altLang="en-US"/>
          </a:p>
        </p:txBody>
      </p:sp>
    </p:spTree>
    <p:extLst>
      <p:ext uri="{BB962C8B-B14F-4D97-AF65-F5344CB8AC3E}">
        <p14:creationId xmlns:p14="http://schemas.microsoft.com/office/powerpoint/2010/main" xmlns="" val="178274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xmlns="" id="{D596B587-172C-4346-9AE1-5D6CD21FC188}"/>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xmlns="" id="{68459C07-47D1-4E74-BAC4-E873BFD02703}"/>
              </a:ext>
            </a:extLst>
          </p:cNvPr>
          <p:cNvSpPr>
            <a:spLocks noGrp="1" noChangeArrowheads="1"/>
          </p:cNvSpPr>
          <p:nvPr>
            <p:ph type="sldNum" sz="quarter" idx="11"/>
          </p:nvPr>
        </p:nvSpPr>
        <p:spPr>
          <a:ln/>
        </p:spPr>
        <p:txBody>
          <a:bodyPr/>
          <a:lstStyle>
            <a:lvl1pPr>
              <a:defRPr/>
            </a:lvl1pPr>
          </a:lstStyle>
          <a:p>
            <a:pPr>
              <a:defRPr/>
            </a:pPr>
            <a:fld id="{57EF02ED-41AB-4DEA-883F-E851B58AAED5}" type="slidenum">
              <a:rPr lang="en-US" altLang="en-US"/>
              <a:pPr>
                <a:defRPr/>
              </a:pPr>
              <a:t>‹#›</a:t>
            </a:fld>
            <a:endParaRPr lang="en-US" altLang="en-US"/>
          </a:p>
        </p:txBody>
      </p:sp>
    </p:spTree>
    <p:extLst>
      <p:ext uri="{BB962C8B-B14F-4D97-AF65-F5344CB8AC3E}">
        <p14:creationId xmlns:p14="http://schemas.microsoft.com/office/powerpoint/2010/main" xmlns="" val="473229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xmlns="" id="{24F4B160-0F26-4F1E-A84A-0B5EBF1EFFB4}"/>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xmlns="" id="{6F76D740-59E3-43B6-8622-510561807594}"/>
              </a:ext>
            </a:extLst>
          </p:cNvPr>
          <p:cNvSpPr>
            <a:spLocks noGrp="1" noChangeArrowheads="1"/>
          </p:cNvSpPr>
          <p:nvPr>
            <p:ph type="sldNum" sz="quarter" idx="11"/>
          </p:nvPr>
        </p:nvSpPr>
        <p:spPr>
          <a:ln/>
        </p:spPr>
        <p:txBody>
          <a:bodyPr/>
          <a:lstStyle>
            <a:lvl1pPr>
              <a:defRPr/>
            </a:lvl1pPr>
          </a:lstStyle>
          <a:p>
            <a:pPr>
              <a:defRPr/>
            </a:pPr>
            <a:fld id="{AE308F68-E198-48E3-8397-6FD72C23D622}" type="slidenum">
              <a:rPr lang="en-US" altLang="en-US"/>
              <a:pPr>
                <a:defRPr/>
              </a:pPr>
              <a:t>‹#›</a:t>
            </a:fld>
            <a:endParaRPr lang="en-US" altLang="en-US"/>
          </a:p>
        </p:txBody>
      </p:sp>
    </p:spTree>
    <p:extLst>
      <p:ext uri="{BB962C8B-B14F-4D97-AF65-F5344CB8AC3E}">
        <p14:creationId xmlns:p14="http://schemas.microsoft.com/office/powerpoint/2010/main" xmlns="" val="3765799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dirty="0"/>
          </a:p>
        </p:txBody>
      </p:sp>
      <p:sp>
        <p:nvSpPr>
          <p:cNvPr id="4" name="Rectangle 8">
            <a:extLst>
              <a:ext uri="{FF2B5EF4-FFF2-40B4-BE49-F238E27FC236}">
                <a16:creationId xmlns:a16="http://schemas.microsoft.com/office/drawing/2014/main" xmlns="" id="{5450C779-96CB-4EE9-977D-7C4A3E6E43E7}"/>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xmlns="" id="{AB4ED7C0-53D2-4878-A342-306EE6642C6B}"/>
              </a:ext>
            </a:extLst>
          </p:cNvPr>
          <p:cNvSpPr>
            <a:spLocks noGrp="1" noChangeArrowheads="1"/>
          </p:cNvSpPr>
          <p:nvPr>
            <p:ph type="sldNum" sz="quarter" idx="11"/>
          </p:nvPr>
        </p:nvSpPr>
        <p:spPr>
          <a:ln/>
        </p:spPr>
        <p:txBody>
          <a:bodyPr/>
          <a:lstStyle>
            <a:lvl1pPr>
              <a:defRPr/>
            </a:lvl1pPr>
          </a:lstStyle>
          <a:p>
            <a:pPr>
              <a:defRPr/>
            </a:pPr>
            <a:fld id="{5D126F58-81A8-4A64-BE06-ADEFF4D84003}" type="slidenum">
              <a:rPr lang="en-US" altLang="en-US"/>
              <a:pPr>
                <a:defRPr/>
              </a:pPr>
              <a:t>‹#›</a:t>
            </a:fld>
            <a:endParaRPr lang="en-US" altLang="en-US"/>
          </a:p>
        </p:txBody>
      </p:sp>
    </p:spTree>
    <p:extLst>
      <p:ext uri="{BB962C8B-B14F-4D97-AF65-F5344CB8AC3E}">
        <p14:creationId xmlns:p14="http://schemas.microsoft.com/office/powerpoint/2010/main" xmlns="" val="760244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lipArt Placeholder 2"/>
          <p:cNvSpPr>
            <a:spLocks noGrp="1"/>
          </p:cNvSpPr>
          <p:nvPr>
            <p:ph type="clipArt" sz="half" idx="1"/>
          </p:nvPr>
        </p:nvSpPr>
        <p:spPr>
          <a:xfrm>
            <a:off x="457200" y="1600200"/>
            <a:ext cx="4038600" cy="4525963"/>
          </a:xfrm>
          <a:prstGeom prst="rect">
            <a:avLst/>
          </a:prstGeom>
        </p:spPr>
        <p:txBody>
          <a:bodyPr/>
          <a:lstStyle/>
          <a:p>
            <a:pPr lvl="0"/>
            <a:endParaRPr lang="en-US" noProof="0" dirty="0"/>
          </a:p>
        </p:txBody>
      </p:sp>
      <p:sp>
        <p:nvSpPr>
          <p:cNvPr id="4" name="Text Placeholder 3"/>
          <p:cNvSpPr>
            <a:spLocks noGrp="1"/>
          </p:cNvSpPr>
          <p:nvPr>
            <p:ph type="body" sz="half" idx="2"/>
          </p:nvPr>
        </p:nvSpPr>
        <p:spPr>
          <a:xfrm>
            <a:off x="4648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xmlns="" id="{8AC9F62F-F58B-4B05-AA95-5F76EBEA6528}"/>
              </a:ext>
            </a:extLst>
          </p:cNvPr>
          <p:cNvSpPr>
            <a:spLocks noGrp="1"/>
          </p:cNvSpPr>
          <p:nvPr>
            <p:ph type="ftr" sz="quarter" idx="10"/>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38BA38-511E-4388-B807-75B84DD8C65F}"/>
              </a:ext>
            </a:extLst>
          </p:cNvPr>
          <p:cNvSpPr>
            <a:spLocks noGrp="1"/>
          </p:cNvSpPr>
          <p:nvPr>
            <p:ph type="sldNum" sz="quarter" idx="11"/>
          </p:nvPr>
        </p:nvSpPr>
        <p:spPr/>
        <p:txBody>
          <a:bodyPr/>
          <a:lstStyle>
            <a:lvl1pPr>
              <a:defRPr smtClean="0"/>
            </a:lvl1pPr>
          </a:lstStyle>
          <a:p>
            <a:pPr>
              <a:defRPr/>
            </a:pPr>
            <a:fld id="{43086125-6C00-479C-89D4-1E5E129FFAF8}" type="slidenum">
              <a:rPr lang="en-US" altLang="en-US"/>
              <a:pPr>
                <a:defRPr/>
              </a:pPr>
              <a:t>‹#›</a:t>
            </a:fld>
            <a:endParaRPr lang="en-US" altLang="en-US"/>
          </a:p>
        </p:txBody>
      </p:sp>
    </p:spTree>
    <p:extLst>
      <p:ext uri="{BB962C8B-B14F-4D97-AF65-F5344CB8AC3E}">
        <p14:creationId xmlns:p14="http://schemas.microsoft.com/office/powerpoint/2010/main" xmlns="" val="3404405097"/>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xmlns="" id="{547EB93D-95DA-4BAB-A4E1-6394BA234037}"/>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xmlns="" id="{D6737F18-198E-4F1B-A983-9B11F718132B}"/>
              </a:ext>
            </a:extLst>
          </p:cNvPr>
          <p:cNvSpPr>
            <a:spLocks noGrp="1" noChangeArrowheads="1"/>
          </p:cNvSpPr>
          <p:nvPr>
            <p:ph type="sldNum" sz="quarter" idx="11"/>
          </p:nvPr>
        </p:nvSpPr>
        <p:spPr>
          <a:ln/>
        </p:spPr>
        <p:txBody>
          <a:bodyPr/>
          <a:lstStyle>
            <a:lvl1pPr>
              <a:defRPr/>
            </a:lvl1pPr>
          </a:lstStyle>
          <a:p>
            <a:pPr>
              <a:defRPr/>
            </a:pPr>
            <a:fld id="{C82278A2-0758-42D9-8DEF-1FD17B6DD5A5}" type="slidenum">
              <a:rPr lang="en-US" altLang="en-US"/>
              <a:pPr>
                <a:defRPr/>
              </a:pPr>
              <a:t>‹#›</a:t>
            </a:fld>
            <a:endParaRPr lang="en-US" altLang="en-US"/>
          </a:p>
        </p:txBody>
      </p:sp>
    </p:spTree>
    <p:extLst>
      <p:ext uri="{BB962C8B-B14F-4D97-AF65-F5344CB8AC3E}">
        <p14:creationId xmlns:p14="http://schemas.microsoft.com/office/powerpoint/2010/main" xmlns="" val="3850443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a:ext uri="{FF2B5EF4-FFF2-40B4-BE49-F238E27FC236}">
                <a16:creationId xmlns:a16="http://schemas.microsoft.com/office/drawing/2014/main" xmlns="" id="{1485F42C-ADF9-4E3C-B19B-6F8EA5CB49CB}"/>
              </a:ext>
            </a:extLst>
          </p:cNvPr>
          <p:cNvSpPr>
            <a:spLocks noGrp="1" noChangeArrowheads="1"/>
          </p:cNvSpPr>
          <p:nvPr>
            <p:ph type="ftr" sz="quarter" idx="10"/>
          </p:nvPr>
        </p:nvSpPr>
        <p:spPr>
          <a:ln/>
        </p:spPr>
        <p:txBody>
          <a:bodyPr/>
          <a:lstStyle>
            <a:lvl1pPr>
              <a:defRPr/>
            </a:lvl1pPr>
          </a:lstStyle>
          <a:p>
            <a:pPr>
              <a:defRPr/>
            </a:pPr>
            <a:endParaRPr lang="en-US"/>
          </a:p>
        </p:txBody>
      </p:sp>
      <p:sp>
        <p:nvSpPr>
          <p:cNvPr id="5" name="Rectangle 9">
            <a:extLst>
              <a:ext uri="{FF2B5EF4-FFF2-40B4-BE49-F238E27FC236}">
                <a16:creationId xmlns:a16="http://schemas.microsoft.com/office/drawing/2014/main" xmlns="" id="{4C6EAA71-D7FE-4CD1-B58A-1D7BE5675F4E}"/>
              </a:ext>
            </a:extLst>
          </p:cNvPr>
          <p:cNvSpPr>
            <a:spLocks noGrp="1" noChangeArrowheads="1"/>
          </p:cNvSpPr>
          <p:nvPr>
            <p:ph type="sldNum" sz="quarter" idx="11"/>
          </p:nvPr>
        </p:nvSpPr>
        <p:spPr>
          <a:ln/>
        </p:spPr>
        <p:txBody>
          <a:bodyPr/>
          <a:lstStyle>
            <a:lvl1pPr>
              <a:defRPr/>
            </a:lvl1pPr>
          </a:lstStyle>
          <a:p>
            <a:pPr>
              <a:defRPr/>
            </a:pPr>
            <a:fld id="{12F34EC8-102B-4E52-9323-2B6882337C24}" type="slidenum">
              <a:rPr lang="en-US" altLang="en-US"/>
              <a:pPr>
                <a:defRPr/>
              </a:pPr>
              <a:t>‹#›</a:t>
            </a:fld>
            <a:endParaRPr lang="en-US" altLang="en-US"/>
          </a:p>
        </p:txBody>
      </p:sp>
    </p:spTree>
    <p:extLst>
      <p:ext uri="{BB962C8B-B14F-4D97-AF65-F5344CB8AC3E}">
        <p14:creationId xmlns:p14="http://schemas.microsoft.com/office/powerpoint/2010/main" xmlns="" val="813365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xmlns="" id="{C527C146-9235-4882-B3C1-35F17F500189}"/>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xmlns="" id="{D875DE23-4DFC-4EAA-BA10-C92CBC5003F9}"/>
              </a:ext>
            </a:extLst>
          </p:cNvPr>
          <p:cNvSpPr>
            <a:spLocks noGrp="1" noChangeArrowheads="1"/>
          </p:cNvSpPr>
          <p:nvPr>
            <p:ph type="sldNum" sz="quarter" idx="11"/>
          </p:nvPr>
        </p:nvSpPr>
        <p:spPr>
          <a:ln/>
        </p:spPr>
        <p:txBody>
          <a:bodyPr/>
          <a:lstStyle>
            <a:lvl1pPr>
              <a:defRPr/>
            </a:lvl1pPr>
          </a:lstStyle>
          <a:p>
            <a:pPr>
              <a:defRPr/>
            </a:pPr>
            <a:fld id="{2D334AB9-8A34-4B55-BEE1-F19CF82CD3FA}" type="slidenum">
              <a:rPr lang="en-US" altLang="en-US"/>
              <a:pPr>
                <a:defRPr/>
              </a:pPr>
              <a:t>‹#›</a:t>
            </a:fld>
            <a:endParaRPr lang="en-US" altLang="en-US"/>
          </a:p>
        </p:txBody>
      </p:sp>
    </p:spTree>
    <p:extLst>
      <p:ext uri="{BB962C8B-B14F-4D97-AF65-F5344CB8AC3E}">
        <p14:creationId xmlns:p14="http://schemas.microsoft.com/office/powerpoint/2010/main" xmlns="" val="709844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a:extLst>
              <a:ext uri="{FF2B5EF4-FFF2-40B4-BE49-F238E27FC236}">
                <a16:creationId xmlns:a16="http://schemas.microsoft.com/office/drawing/2014/main" xmlns="" id="{56BEC201-E869-4FEE-82CC-526FD816502B}"/>
              </a:ext>
            </a:extLst>
          </p:cNvPr>
          <p:cNvSpPr>
            <a:spLocks noGrp="1" noChangeArrowheads="1"/>
          </p:cNvSpPr>
          <p:nvPr>
            <p:ph type="ftr" sz="quarter" idx="10"/>
          </p:nvPr>
        </p:nvSpPr>
        <p:spPr>
          <a:ln/>
        </p:spPr>
        <p:txBody>
          <a:bodyPr/>
          <a:lstStyle>
            <a:lvl1pPr>
              <a:defRPr/>
            </a:lvl1pPr>
          </a:lstStyle>
          <a:p>
            <a:pPr>
              <a:defRPr/>
            </a:pPr>
            <a:endParaRPr lang="en-US"/>
          </a:p>
        </p:txBody>
      </p:sp>
      <p:sp>
        <p:nvSpPr>
          <p:cNvPr id="8" name="Rectangle 9">
            <a:extLst>
              <a:ext uri="{FF2B5EF4-FFF2-40B4-BE49-F238E27FC236}">
                <a16:creationId xmlns:a16="http://schemas.microsoft.com/office/drawing/2014/main" xmlns="" id="{862A31FA-B4F0-426E-9658-9FA94B5E3916}"/>
              </a:ext>
            </a:extLst>
          </p:cNvPr>
          <p:cNvSpPr>
            <a:spLocks noGrp="1" noChangeArrowheads="1"/>
          </p:cNvSpPr>
          <p:nvPr>
            <p:ph type="sldNum" sz="quarter" idx="11"/>
          </p:nvPr>
        </p:nvSpPr>
        <p:spPr>
          <a:ln/>
        </p:spPr>
        <p:txBody>
          <a:bodyPr/>
          <a:lstStyle>
            <a:lvl1pPr>
              <a:defRPr/>
            </a:lvl1pPr>
          </a:lstStyle>
          <a:p>
            <a:pPr>
              <a:defRPr/>
            </a:pPr>
            <a:fld id="{F0E191BD-1AE1-427A-ABFF-A74F59722246}" type="slidenum">
              <a:rPr lang="en-US" altLang="en-US"/>
              <a:pPr>
                <a:defRPr/>
              </a:pPr>
              <a:t>‹#›</a:t>
            </a:fld>
            <a:endParaRPr lang="en-US" altLang="en-US"/>
          </a:p>
        </p:txBody>
      </p:sp>
    </p:spTree>
    <p:extLst>
      <p:ext uri="{BB962C8B-B14F-4D97-AF65-F5344CB8AC3E}">
        <p14:creationId xmlns:p14="http://schemas.microsoft.com/office/powerpoint/2010/main" xmlns="" val="595116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8">
            <a:extLst>
              <a:ext uri="{FF2B5EF4-FFF2-40B4-BE49-F238E27FC236}">
                <a16:creationId xmlns:a16="http://schemas.microsoft.com/office/drawing/2014/main" xmlns="" id="{3CB84314-54E9-4C93-94C6-5DDF5A2741CD}"/>
              </a:ext>
            </a:extLst>
          </p:cNvPr>
          <p:cNvSpPr>
            <a:spLocks noGrp="1" noChangeArrowheads="1"/>
          </p:cNvSpPr>
          <p:nvPr>
            <p:ph type="ftr" sz="quarter" idx="10"/>
          </p:nvPr>
        </p:nvSpPr>
        <p:spPr>
          <a:ln/>
        </p:spPr>
        <p:txBody>
          <a:bodyPr/>
          <a:lstStyle>
            <a:lvl1pPr>
              <a:defRPr/>
            </a:lvl1pPr>
          </a:lstStyle>
          <a:p>
            <a:pPr>
              <a:defRPr/>
            </a:pPr>
            <a:endParaRPr lang="en-US"/>
          </a:p>
        </p:txBody>
      </p:sp>
      <p:sp>
        <p:nvSpPr>
          <p:cNvPr id="4" name="Rectangle 9">
            <a:extLst>
              <a:ext uri="{FF2B5EF4-FFF2-40B4-BE49-F238E27FC236}">
                <a16:creationId xmlns:a16="http://schemas.microsoft.com/office/drawing/2014/main" xmlns="" id="{147923AE-B390-49A4-A41B-4DC733AEE2F1}"/>
              </a:ext>
            </a:extLst>
          </p:cNvPr>
          <p:cNvSpPr>
            <a:spLocks noGrp="1" noChangeArrowheads="1"/>
          </p:cNvSpPr>
          <p:nvPr>
            <p:ph type="sldNum" sz="quarter" idx="11"/>
          </p:nvPr>
        </p:nvSpPr>
        <p:spPr>
          <a:ln/>
        </p:spPr>
        <p:txBody>
          <a:bodyPr/>
          <a:lstStyle>
            <a:lvl1pPr>
              <a:defRPr/>
            </a:lvl1pPr>
          </a:lstStyle>
          <a:p>
            <a:pPr>
              <a:defRPr/>
            </a:pPr>
            <a:fld id="{DF40F520-317D-424A-A29B-C4F4674AE374}" type="slidenum">
              <a:rPr lang="en-US" altLang="en-US"/>
              <a:pPr>
                <a:defRPr/>
              </a:pPr>
              <a:t>‹#›</a:t>
            </a:fld>
            <a:endParaRPr lang="en-US" altLang="en-US"/>
          </a:p>
        </p:txBody>
      </p:sp>
    </p:spTree>
    <p:extLst>
      <p:ext uri="{BB962C8B-B14F-4D97-AF65-F5344CB8AC3E}">
        <p14:creationId xmlns:p14="http://schemas.microsoft.com/office/powerpoint/2010/main" xmlns="" val="4277672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xmlns="" id="{5EFC1490-07F5-49D2-AC9A-38A780C35D5D}"/>
              </a:ext>
            </a:extLst>
          </p:cNvPr>
          <p:cNvSpPr>
            <a:spLocks noGrp="1" noChangeArrowheads="1"/>
          </p:cNvSpPr>
          <p:nvPr>
            <p:ph type="ftr" sz="quarter" idx="10"/>
          </p:nvPr>
        </p:nvSpPr>
        <p:spPr>
          <a:ln/>
        </p:spPr>
        <p:txBody>
          <a:bodyPr/>
          <a:lstStyle>
            <a:lvl1pPr>
              <a:defRPr/>
            </a:lvl1pPr>
          </a:lstStyle>
          <a:p>
            <a:pPr>
              <a:defRPr/>
            </a:pPr>
            <a:endParaRPr lang="en-US"/>
          </a:p>
        </p:txBody>
      </p:sp>
      <p:sp>
        <p:nvSpPr>
          <p:cNvPr id="3" name="Rectangle 9">
            <a:extLst>
              <a:ext uri="{FF2B5EF4-FFF2-40B4-BE49-F238E27FC236}">
                <a16:creationId xmlns:a16="http://schemas.microsoft.com/office/drawing/2014/main" xmlns="" id="{528FEA72-928F-4E04-9C24-1B473F7AE033}"/>
              </a:ext>
            </a:extLst>
          </p:cNvPr>
          <p:cNvSpPr>
            <a:spLocks noGrp="1" noChangeArrowheads="1"/>
          </p:cNvSpPr>
          <p:nvPr>
            <p:ph type="sldNum" sz="quarter" idx="11"/>
          </p:nvPr>
        </p:nvSpPr>
        <p:spPr>
          <a:ln/>
        </p:spPr>
        <p:txBody>
          <a:bodyPr/>
          <a:lstStyle>
            <a:lvl1pPr>
              <a:defRPr/>
            </a:lvl1pPr>
          </a:lstStyle>
          <a:p>
            <a:pPr>
              <a:defRPr/>
            </a:pPr>
            <a:fld id="{5C8336C4-7BDC-4528-835B-C7C5E432E8EB}" type="slidenum">
              <a:rPr lang="en-US" altLang="en-US"/>
              <a:pPr>
                <a:defRPr/>
              </a:pPr>
              <a:t>‹#›</a:t>
            </a:fld>
            <a:endParaRPr lang="en-US" altLang="en-US"/>
          </a:p>
        </p:txBody>
      </p:sp>
    </p:spTree>
    <p:extLst>
      <p:ext uri="{BB962C8B-B14F-4D97-AF65-F5344CB8AC3E}">
        <p14:creationId xmlns:p14="http://schemas.microsoft.com/office/powerpoint/2010/main" xmlns="" val="245558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xmlns="" id="{27DD6DAE-0E53-4E15-AEEA-F544D7B3DD1A}"/>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xmlns="" id="{D2D5AA17-5F19-43E5-8B34-46D527C907FF}"/>
              </a:ext>
            </a:extLst>
          </p:cNvPr>
          <p:cNvSpPr>
            <a:spLocks noGrp="1" noChangeArrowheads="1"/>
          </p:cNvSpPr>
          <p:nvPr>
            <p:ph type="sldNum" sz="quarter" idx="11"/>
          </p:nvPr>
        </p:nvSpPr>
        <p:spPr>
          <a:ln/>
        </p:spPr>
        <p:txBody>
          <a:bodyPr/>
          <a:lstStyle>
            <a:lvl1pPr>
              <a:defRPr/>
            </a:lvl1pPr>
          </a:lstStyle>
          <a:p>
            <a:pPr>
              <a:defRPr/>
            </a:pPr>
            <a:fld id="{F46A6E22-3364-43D8-A9A2-B3DB1E111DC1}" type="slidenum">
              <a:rPr lang="en-US" altLang="en-US"/>
              <a:pPr>
                <a:defRPr/>
              </a:pPr>
              <a:t>‹#›</a:t>
            </a:fld>
            <a:endParaRPr lang="en-US" altLang="en-US"/>
          </a:p>
        </p:txBody>
      </p:sp>
    </p:spTree>
    <p:extLst>
      <p:ext uri="{BB962C8B-B14F-4D97-AF65-F5344CB8AC3E}">
        <p14:creationId xmlns:p14="http://schemas.microsoft.com/office/powerpoint/2010/main" xmlns="" val="75276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xmlns="" id="{6FE3BFFB-B9DC-4D02-B866-F051FDF293E9}"/>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9">
            <a:extLst>
              <a:ext uri="{FF2B5EF4-FFF2-40B4-BE49-F238E27FC236}">
                <a16:creationId xmlns:a16="http://schemas.microsoft.com/office/drawing/2014/main" xmlns="" id="{999D4CF8-13BA-491C-825C-1953CFD75D48}"/>
              </a:ext>
            </a:extLst>
          </p:cNvPr>
          <p:cNvSpPr>
            <a:spLocks noGrp="1" noChangeArrowheads="1"/>
          </p:cNvSpPr>
          <p:nvPr>
            <p:ph type="sldNum" sz="quarter" idx="11"/>
          </p:nvPr>
        </p:nvSpPr>
        <p:spPr>
          <a:ln/>
        </p:spPr>
        <p:txBody>
          <a:bodyPr/>
          <a:lstStyle>
            <a:lvl1pPr>
              <a:defRPr/>
            </a:lvl1pPr>
          </a:lstStyle>
          <a:p>
            <a:pPr>
              <a:defRPr/>
            </a:pPr>
            <a:fld id="{AFD71A6B-495A-450B-9902-11DEA5C7DF42}" type="slidenum">
              <a:rPr lang="en-US" altLang="en-US"/>
              <a:pPr>
                <a:defRPr/>
              </a:pPr>
              <a:t>‹#›</a:t>
            </a:fld>
            <a:endParaRPr lang="en-US" altLang="en-US"/>
          </a:p>
        </p:txBody>
      </p:sp>
    </p:spTree>
    <p:extLst>
      <p:ext uri="{BB962C8B-B14F-4D97-AF65-F5344CB8AC3E}">
        <p14:creationId xmlns:p14="http://schemas.microsoft.com/office/powerpoint/2010/main" xmlns="" val="2256565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pptblank">
            <a:extLst>
              <a:ext uri="{FF2B5EF4-FFF2-40B4-BE49-F238E27FC236}">
                <a16:creationId xmlns:a16="http://schemas.microsoft.com/office/drawing/2014/main" xmlns="" id="{FAA92D19-A8BB-4051-8DDC-A2195A5567A4}"/>
              </a:ext>
            </a:extLst>
          </p:cNvPr>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2" name="Rectangle 8">
            <a:extLst>
              <a:ext uri="{FF2B5EF4-FFF2-40B4-BE49-F238E27FC236}">
                <a16:creationId xmlns:a16="http://schemas.microsoft.com/office/drawing/2014/main" xmlns="" id="{01EF597A-4E30-4DF0-A6F1-F4F8AB4F5FD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96" charset="-128"/>
              </a:defRPr>
            </a:lvl1pPr>
          </a:lstStyle>
          <a:p>
            <a:pPr>
              <a:defRPr/>
            </a:pPr>
            <a:endParaRPr lang="en-US"/>
          </a:p>
        </p:txBody>
      </p:sp>
      <p:sp>
        <p:nvSpPr>
          <p:cNvPr id="1033" name="Rectangle 9">
            <a:extLst>
              <a:ext uri="{FF2B5EF4-FFF2-40B4-BE49-F238E27FC236}">
                <a16:creationId xmlns:a16="http://schemas.microsoft.com/office/drawing/2014/main" xmlns="" id="{CC159150-177E-4D94-84EA-FC98088EDE81}"/>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155E5BD3-B172-4273-811E-4BB4152D71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Lst>
  <p:hf hdr="0" ftr="0" dt="0"/>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mailto:info@nersa.org.za"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a:extLst>
              <a:ext uri="{FF2B5EF4-FFF2-40B4-BE49-F238E27FC236}">
                <a16:creationId xmlns:a16="http://schemas.microsoft.com/office/drawing/2014/main" xmlns="" id="{70EC0FB3-E2B4-45FE-8D6B-4907ED842B72}"/>
              </a:ext>
            </a:extLst>
          </p:cNvPr>
          <p:cNvSpPr>
            <a:spLocks noGrp="1"/>
          </p:cNvSpPr>
          <p:nvPr>
            <p:ph type="sldNum" sz="quarter" idx="11"/>
          </p:nvPr>
        </p:nvSpPr>
        <p:spPr>
          <a:xfrm>
            <a:off x="0" y="0"/>
            <a:ext cx="0" cy="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A67F532-E4FE-4C73-B7EB-F854C37ECA9B}" type="slidenum">
              <a:rPr lang="en-US" altLang="en-US" sz="1000">
                <a:solidFill>
                  <a:srgbClr val="000000"/>
                </a:solidFill>
                <a:latin typeface="Garamond" panose="02020404030301010803" pitchFamily="18" charset="0"/>
              </a:rPr>
              <a:pPr/>
              <a:t>1</a:t>
            </a:fld>
            <a:endParaRPr lang="en-US" altLang="en-US" sz="1000">
              <a:solidFill>
                <a:srgbClr val="000000"/>
              </a:solidFill>
              <a:latin typeface="Garamond" panose="02020404030301010803" pitchFamily="18" charset="0"/>
            </a:endParaRPr>
          </a:p>
        </p:txBody>
      </p:sp>
      <p:pic>
        <p:nvPicPr>
          <p:cNvPr id="5123" name="Picture 2" descr="pptnotext">
            <a:extLst>
              <a:ext uri="{FF2B5EF4-FFF2-40B4-BE49-F238E27FC236}">
                <a16:creationId xmlns:a16="http://schemas.microsoft.com/office/drawing/2014/main" xmlns="" id="{0AC4940C-6A40-4B04-B747-D17C814198ED}"/>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solidFill>
            <a:srgbClr val="B9FFFF"/>
          </a:solidFill>
          <a:ln>
            <a:noFill/>
          </a:ln>
          <a:extLst>
            <a:ext uri="{91240B29-F687-4F45-9708-019B960494DF}">
              <a14:hiddenLine xmlns:a14="http://schemas.microsoft.com/office/drawing/2010/main" xmlns="" w="9525">
                <a:solidFill>
                  <a:srgbClr val="000000"/>
                </a:solidFill>
                <a:miter lim="800000"/>
                <a:headEnd/>
                <a:tailEnd/>
              </a14:hiddenLine>
            </a:ext>
          </a:extLst>
        </p:spPr>
      </p:pic>
      <p:sp>
        <p:nvSpPr>
          <p:cNvPr id="5124" name="Rectangle 2">
            <a:extLst>
              <a:ext uri="{FF2B5EF4-FFF2-40B4-BE49-F238E27FC236}">
                <a16:creationId xmlns:a16="http://schemas.microsoft.com/office/drawing/2014/main" xmlns="" id="{BA2515A8-ADBD-45EE-810D-39CD9B5CBBF0}"/>
              </a:ext>
            </a:extLst>
          </p:cNvPr>
          <p:cNvSpPr txBox="1">
            <a:spLocks noChangeArrowheads="1"/>
          </p:cNvSpPr>
          <p:nvPr/>
        </p:nvSpPr>
        <p:spPr bwMode="auto">
          <a:xfrm>
            <a:off x="0" y="1196975"/>
            <a:ext cx="8243888"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2000" b="1">
                <a:solidFill>
                  <a:srgbClr val="000000"/>
                </a:solidFill>
              </a:rPr>
              <a:t>NERSA Presentation on Licensing Process</a:t>
            </a:r>
          </a:p>
          <a:p>
            <a:pPr algn="ctr"/>
            <a:r>
              <a:rPr lang="en-US" altLang="en-US" sz="2000" b="1">
                <a:solidFill>
                  <a:srgbClr val="000000"/>
                </a:solidFill>
              </a:rPr>
              <a:t>Parliamentary Portfolio Committee</a:t>
            </a:r>
          </a:p>
          <a:p>
            <a:pPr algn="ctr"/>
            <a:r>
              <a:rPr lang="en-US" altLang="en-US" sz="2000" b="1">
                <a:solidFill>
                  <a:srgbClr val="000000"/>
                </a:solidFill>
              </a:rPr>
              <a:t>17 August 2021</a:t>
            </a:r>
            <a:endParaRPr lang="en-ZA" altLang="en-US" sz="2000" b="1">
              <a:solidFill>
                <a:srgbClr val="000000"/>
              </a:solidFill>
            </a:endParaRPr>
          </a:p>
        </p:txBody>
      </p:sp>
      <p:sp>
        <p:nvSpPr>
          <p:cNvPr id="5" name="Rectangle 3">
            <a:extLst>
              <a:ext uri="{FF2B5EF4-FFF2-40B4-BE49-F238E27FC236}">
                <a16:creationId xmlns:a16="http://schemas.microsoft.com/office/drawing/2014/main" xmlns="" id="{1F88D5E5-B95F-4763-AF98-E483251D7FED}"/>
              </a:ext>
            </a:extLst>
          </p:cNvPr>
          <p:cNvSpPr txBox="1">
            <a:spLocks noChangeArrowheads="1"/>
          </p:cNvSpPr>
          <p:nvPr/>
        </p:nvSpPr>
        <p:spPr bwMode="auto">
          <a:xfrm>
            <a:off x="-11113" y="6118225"/>
            <a:ext cx="9144001" cy="739775"/>
          </a:xfrm>
          <a:prstGeom prst="rect">
            <a:avLst/>
          </a:prstGeom>
          <a:noFill/>
          <a:ln w="9525">
            <a:noFill/>
            <a:miter lim="800000"/>
            <a:headEnd/>
            <a:tailEnd/>
          </a:ln>
        </p:spPr>
        <p:txBody>
          <a:bodyPr/>
          <a:lstStyle/>
          <a:p>
            <a:pPr marL="342900" indent="-342900" algn="ctr">
              <a:spcBef>
                <a:spcPct val="20000"/>
              </a:spcBef>
              <a:defRPr/>
            </a:pPr>
            <a:endParaRPr lang="en-US" sz="1800" b="1" kern="0" dirty="0">
              <a:solidFill>
                <a:prstClr val="black"/>
              </a:solidFill>
              <a:ea typeface="ＭＳ Ｐゴシック" panose="020B0600070205080204" pitchFamily="34" charset="-128"/>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xmlns="" id="{2300FCDD-B8A5-4AF9-BA15-128F7FE197FC}"/>
              </a:ext>
            </a:extLst>
          </p:cNvPr>
          <p:cNvSpPr>
            <a:spLocks noGrp="1"/>
          </p:cNvSpPr>
          <p:nvPr>
            <p:ph type="title"/>
          </p:nvPr>
        </p:nvSpPr>
        <p:spPr bwMode="auto">
          <a:xfrm>
            <a:off x="395288" y="1341438"/>
            <a:ext cx="8229600" cy="7921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spcAft>
                <a:spcPts val="1800"/>
              </a:spcAft>
            </a:pPr>
            <a:r>
              <a:rPr lang="en-ZA" altLang="en-US" sz="2800" b="1">
                <a:solidFill>
                  <a:srgbClr val="000000"/>
                </a:solidFill>
              </a:rPr>
              <a:t>Process of Analysing applications</a:t>
            </a:r>
          </a:p>
        </p:txBody>
      </p:sp>
      <p:sp>
        <p:nvSpPr>
          <p:cNvPr id="20483" name="Slide Number Placeholder 3">
            <a:extLst>
              <a:ext uri="{FF2B5EF4-FFF2-40B4-BE49-F238E27FC236}">
                <a16:creationId xmlns:a16="http://schemas.microsoft.com/office/drawing/2014/main" xmlns="" id="{8E0CBFCE-A742-4F4C-A481-F34E72643DEE}"/>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6023960-C31E-460A-81A9-332D27812E8A}" type="slidenum">
              <a:rPr lang="en-US" altLang="en-US" sz="1400"/>
              <a:pPr/>
              <a:t>10</a:t>
            </a:fld>
            <a:endParaRPr lang="en-US" altLang="en-US" sz="1400"/>
          </a:p>
        </p:txBody>
      </p:sp>
      <p:graphicFrame>
        <p:nvGraphicFramePr>
          <p:cNvPr id="5" name="Content Placeholder 4">
            <a:extLst>
              <a:ext uri="{FF2B5EF4-FFF2-40B4-BE49-F238E27FC236}">
                <a16:creationId xmlns:a16="http://schemas.microsoft.com/office/drawing/2014/main" xmlns="" id="{FF54BA74-0BF9-482A-8D9B-64072EAD6FDE}"/>
              </a:ext>
            </a:extLst>
          </p:cNvPr>
          <p:cNvGraphicFramePr>
            <a:graphicFrameLocks noGrp="1"/>
          </p:cNvGraphicFramePr>
          <p:nvPr>
            <p:ph idx="1"/>
          </p:nvPr>
        </p:nvGraphicFramePr>
        <p:xfrm>
          <a:off x="539750" y="1989138"/>
          <a:ext cx="8229600" cy="43195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xmlns="" id="{B6B2F11E-BF21-45F9-B9D5-C9DF6ABA7E08}"/>
              </a:ext>
            </a:extLst>
          </p:cNvPr>
          <p:cNvSpPr>
            <a:spLocks noGrp="1"/>
          </p:cNvSpPr>
          <p:nvPr>
            <p:ph type="title"/>
          </p:nvPr>
        </p:nvSpPr>
        <p:spPr bwMode="auto">
          <a:xfrm>
            <a:off x="457200" y="1341438"/>
            <a:ext cx="8229600" cy="5746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r>
              <a:rPr lang="en-ZA" altLang="en-US" sz="2200">
                <a:solidFill>
                  <a:srgbClr val="000000"/>
                </a:solidFill>
              </a:rPr>
              <a:t/>
            </a:r>
            <a:br>
              <a:rPr lang="en-ZA" altLang="en-US" sz="2200">
                <a:solidFill>
                  <a:srgbClr val="000000"/>
                </a:solidFill>
              </a:rPr>
            </a:br>
            <a:endParaRPr lang="en-ZA" altLang="en-US" sz="2800"/>
          </a:p>
        </p:txBody>
      </p:sp>
      <p:graphicFrame>
        <p:nvGraphicFramePr>
          <p:cNvPr id="2" name="Content Placeholder 1">
            <a:extLst>
              <a:ext uri="{FF2B5EF4-FFF2-40B4-BE49-F238E27FC236}">
                <a16:creationId xmlns:a16="http://schemas.microsoft.com/office/drawing/2014/main" xmlns="" id="{EAA12D59-B7B8-4DE2-8A34-CEF8412CFC84}"/>
              </a:ext>
            </a:extLst>
          </p:cNvPr>
          <p:cNvGraphicFramePr>
            <a:graphicFrameLocks noGrp="1"/>
          </p:cNvGraphicFramePr>
          <p:nvPr>
            <p:ph idx="1"/>
          </p:nvPr>
        </p:nvGraphicFramePr>
        <p:xfrm>
          <a:off x="369888" y="1700213"/>
          <a:ext cx="5354637" cy="4108449"/>
        </p:xfrm>
        <a:graphic>
          <a:graphicData uri="http://schemas.openxmlformats.org/drawingml/2006/table">
            <a:tbl>
              <a:tblPr>
                <a:tableStyleId>{5C22544A-7EE6-4342-B048-85BDC9FD1C3A}</a:tableStyleId>
              </a:tblPr>
              <a:tblGrid>
                <a:gridCol w="1595765">
                  <a:extLst>
                    <a:ext uri="{9D8B030D-6E8A-4147-A177-3AD203B41FA5}">
                      <a16:colId xmlns:a16="http://schemas.microsoft.com/office/drawing/2014/main" xmlns="" val="20000"/>
                    </a:ext>
                  </a:extLst>
                </a:gridCol>
                <a:gridCol w="956803">
                  <a:extLst>
                    <a:ext uri="{9D8B030D-6E8A-4147-A177-3AD203B41FA5}">
                      <a16:colId xmlns:a16="http://schemas.microsoft.com/office/drawing/2014/main" xmlns="" val="20001"/>
                    </a:ext>
                  </a:extLst>
                </a:gridCol>
                <a:gridCol w="1111128">
                  <a:extLst>
                    <a:ext uri="{9D8B030D-6E8A-4147-A177-3AD203B41FA5}">
                      <a16:colId xmlns:a16="http://schemas.microsoft.com/office/drawing/2014/main" xmlns="" val="20002"/>
                    </a:ext>
                  </a:extLst>
                </a:gridCol>
                <a:gridCol w="970741">
                  <a:extLst>
                    <a:ext uri="{9D8B030D-6E8A-4147-A177-3AD203B41FA5}">
                      <a16:colId xmlns:a16="http://schemas.microsoft.com/office/drawing/2014/main" xmlns="" val="20003"/>
                    </a:ext>
                  </a:extLst>
                </a:gridCol>
                <a:gridCol w="720200">
                  <a:extLst>
                    <a:ext uri="{9D8B030D-6E8A-4147-A177-3AD203B41FA5}">
                      <a16:colId xmlns:a16="http://schemas.microsoft.com/office/drawing/2014/main" xmlns="" val="20004"/>
                    </a:ext>
                  </a:extLst>
                </a:gridCol>
              </a:tblGrid>
              <a:tr h="558761">
                <a:tc gridSpan="4">
                  <a:txBody>
                    <a:bodyPr/>
                    <a:lstStyle/>
                    <a:p>
                      <a:pPr algn="l" fontAlgn="t"/>
                      <a:r>
                        <a:rPr lang="en-US" sz="1800" b="1" i="0" u="none" strike="noStrike" dirty="0">
                          <a:solidFill>
                            <a:srgbClr val="000000"/>
                          </a:solidFill>
                          <a:effectLst/>
                          <a:latin typeface="+mn-lt"/>
                        </a:rPr>
                        <a:t>Operation </a:t>
                      </a:r>
                      <a:r>
                        <a:rPr lang="en-US" sz="1800" b="1" i="0" u="none" strike="noStrike" dirty="0" err="1">
                          <a:solidFill>
                            <a:srgbClr val="000000"/>
                          </a:solidFill>
                          <a:effectLst/>
                          <a:latin typeface="+mn-lt"/>
                        </a:rPr>
                        <a:t>Licences</a:t>
                      </a:r>
                      <a:r>
                        <a:rPr lang="en-US" sz="1800" b="1" i="0" u="none" strike="noStrike" baseline="0" dirty="0">
                          <a:solidFill>
                            <a:srgbClr val="000000"/>
                          </a:solidFill>
                          <a:effectLst/>
                          <a:latin typeface="+mn-lt"/>
                        </a:rPr>
                        <a:t>  (as at 31 March 2021)</a:t>
                      </a:r>
                      <a:endParaRPr lang="en-ZA" sz="1800" b="1" i="0" u="none" strike="noStrike" dirty="0">
                        <a:solidFill>
                          <a:srgbClr val="000000"/>
                        </a:solidFill>
                        <a:effectLst/>
                        <a:latin typeface="+mn-lt"/>
                      </a:endParaRPr>
                    </a:p>
                  </a:txBody>
                  <a:tcPr marL="3811" marR="3811" marT="3811" marB="0"/>
                </a:tc>
                <a:tc hMerge="1">
                  <a:txBody>
                    <a:bodyPr/>
                    <a:lstStyle/>
                    <a:p>
                      <a:pPr algn="l" fontAlgn="t"/>
                      <a:endParaRPr lang="en-ZA" sz="1100" b="0" i="0" u="none" strike="noStrike" dirty="0">
                        <a:solidFill>
                          <a:srgbClr val="000000"/>
                        </a:solidFill>
                        <a:effectLst/>
                        <a:latin typeface="Calibri" panose="020F0502020204030204" pitchFamily="34" charset="0"/>
                      </a:endParaRPr>
                    </a:p>
                  </a:txBody>
                  <a:tcPr marL="3810" marR="3810" marT="3810" marB="0"/>
                </a:tc>
                <a:tc hMerge="1">
                  <a:txBody>
                    <a:bodyPr/>
                    <a:lstStyle/>
                    <a:p>
                      <a:pPr algn="l" fontAlgn="t"/>
                      <a:endParaRPr lang="en-ZA" sz="1100" b="0" i="0" u="none" strike="noStrike" dirty="0">
                        <a:solidFill>
                          <a:srgbClr val="000000"/>
                        </a:solidFill>
                        <a:effectLst/>
                        <a:latin typeface="Calibri" panose="020F0502020204030204" pitchFamily="34" charset="0"/>
                      </a:endParaRPr>
                    </a:p>
                  </a:txBody>
                  <a:tcPr marL="3810" marR="3810" marT="3810" marB="0"/>
                </a:tc>
                <a:tc hMerge="1">
                  <a:txBody>
                    <a:bodyPr/>
                    <a:lstStyle/>
                    <a:p>
                      <a:pPr algn="l" fontAlgn="t"/>
                      <a:endParaRPr lang="en-ZA" sz="1100" b="0" i="0" u="none" strike="noStrike" dirty="0">
                        <a:solidFill>
                          <a:srgbClr val="000000"/>
                        </a:solidFill>
                        <a:effectLst/>
                        <a:latin typeface="Calibri" panose="020F0502020204030204" pitchFamily="34" charset="0"/>
                      </a:endParaRPr>
                    </a:p>
                  </a:txBody>
                  <a:tcPr marL="3810" marR="3810" marT="3810" marB="0"/>
                </a:tc>
                <a:tc>
                  <a:txBody>
                    <a:bodyPr/>
                    <a:lstStyle/>
                    <a:p>
                      <a:pPr algn="l" fontAlgn="t"/>
                      <a:endParaRPr lang="en-ZA" sz="1800" b="0" i="0" u="none" strike="noStrike" dirty="0">
                        <a:solidFill>
                          <a:srgbClr val="000000"/>
                        </a:solidFill>
                        <a:effectLst/>
                        <a:latin typeface="+mn-lt"/>
                      </a:endParaRPr>
                    </a:p>
                  </a:txBody>
                  <a:tcPr marL="3811" marR="3811" marT="3811" marB="0"/>
                </a:tc>
                <a:extLst>
                  <a:ext uri="{0D108BD9-81ED-4DB2-BD59-A6C34878D82A}">
                    <a16:rowId xmlns:a16="http://schemas.microsoft.com/office/drawing/2014/main" xmlns="" val="10000"/>
                  </a:ext>
                </a:extLst>
              </a:tr>
              <a:tr h="665638">
                <a:tc>
                  <a:txBody>
                    <a:bodyPr/>
                    <a:lstStyle/>
                    <a:p>
                      <a:pPr algn="l" fontAlgn="t"/>
                      <a:r>
                        <a:rPr lang="en-ZA" sz="1800" b="1" u="none" strike="noStrike" dirty="0">
                          <a:effectLst/>
                          <a:latin typeface="+mn-lt"/>
                        </a:rPr>
                        <a:t>Province </a:t>
                      </a:r>
                      <a:endParaRPr lang="en-ZA" sz="1800" b="1" i="0" u="none" strike="noStrike" dirty="0">
                        <a:solidFill>
                          <a:srgbClr val="000000"/>
                        </a:solidFill>
                        <a:effectLst/>
                        <a:latin typeface="+mn-lt"/>
                      </a:endParaRPr>
                    </a:p>
                  </a:txBody>
                  <a:tcPr marL="3811" marR="3811" marT="3811" marB="0"/>
                </a:tc>
                <a:tc>
                  <a:txBody>
                    <a:bodyPr/>
                    <a:lstStyle/>
                    <a:p>
                      <a:pPr algn="l" fontAlgn="t"/>
                      <a:r>
                        <a:rPr lang="en-ZA" sz="1800" b="1" u="none" strike="noStrike" dirty="0">
                          <a:effectLst/>
                          <a:latin typeface="+mn-lt"/>
                        </a:rPr>
                        <a:t>Storage facilities</a:t>
                      </a:r>
                      <a:endParaRPr lang="en-ZA" sz="1800" b="1" i="0" u="none" strike="noStrike" dirty="0">
                        <a:solidFill>
                          <a:srgbClr val="000000"/>
                        </a:solidFill>
                        <a:effectLst/>
                        <a:latin typeface="+mn-lt"/>
                      </a:endParaRPr>
                    </a:p>
                  </a:txBody>
                  <a:tcPr marL="3811" marR="3811" marT="3811" marB="0"/>
                </a:tc>
                <a:tc>
                  <a:txBody>
                    <a:bodyPr/>
                    <a:lstStyle/>
                    <a:p>
                      <a:pPr algn="l" fontAlgn="t"/>
                      <a:r>
                        <a:rPr lang="en-ZA" sz="1800" b="1" u="none" strike="noStrike" dirty="0">
                          <a:effectLst/>
                          <a:latin typeface="+mn-lt"/>
                        </a:rPr>
                        <a:t>Pipeline Facilities</a:t>
                      </a:r>
                      <a:endParaRPr lang="en-ZA" sz="1800" b="1" i="0" u="none" strike="noStrike" dirty="0">
                        <a:solidFill>
                          <a:srgbClr val="000000"/>
                        </a:solidFill>
                        <a:effectLst/>
                        <a:latin typeface="+mn-lt"/>
                      </a:endParaRPr>
                    </a:p>
                  </a:txBody>
                  <a:tcPr marL="3811" marR="3811" marT="3811" marB="0"/>
                </a:tc>
                <a:tc>
                  <a:txBody>
                    <a:bodyPr/>
                    <a:lstStyle/>
                    <a:p>
                      <a:pPr algn="l" fontAlgn="t"/>
                      <a:r>
                        <a:rPr lang="en-ZA" sz="1800" b="1" u="none" strike="noStrike" dirty="0">
                          <a:effectLst/>
                          <a:latin typeface="+mn-lt"/>
                        </a:rPr>
                        <a:t>Loading facilities</a:t>
                      </a:r>
                      <a:endParaRPr lang="en-ZA" sz="1800" b="1" i="0" u="none" strike="noStrike" dirty="0">
                        <a:solidFill>
                          <a:srgbClr val="000000"/>
                        </a:solidFill>
                        <a:effectLst/>
                        <a:latin typeface="+mn-lt"/>
                      </a:endParaRPr>
                    </a:p>
                  </a:txBody>
                  <a:tcPr marL="3811" marR="3811" marT="3811" marB="0"/>
                </a:tc>
                <a:tc>
                  <a:txBody>
                    <a:bodyPr/>
                    <a:lstStyle/>
                    <a:p>
                      <a:pPr algn="l" fontAlgn="t"/>
                      <a:r>
                        <a:rPr lang="en-ZA" sz="1800" b="1" u="none" strike="noStrike" dirty="0">
                          <a:effectLst/>
                          <a:latin typeface="+mn-lt"/>
                        </a:rPr>
                        <a:t>Total </a:t>
                      </a:r>
                      <a:endParaRPr lang="en-ZA" sz="1800" b="1" i="0" u="none" strike="noStrike" dirty="0">
                        <a:solidFill>
                          <a:srgbClr val="000000"/>
                        </a:solidFill>
                        <a:effectLst/>
                        <a:latin typeface="+mn-lt"/>
                      </a:endParaRPr>
                    </a:p>
                  </a:txBody>
                  <a:tcPr marL="3811" marR="3811" marT="3811" marB="0"/>
                </a:tc>
                <a:extLst>
                  <a:ext uri="{0D108BD9-81ED-4DB2-BD59-A6C34878D82A}">
                    <a16:rowId xmlns:a16="http://schemas.microsoft.com/office/drawing/2014/main" xmlns="" val="10001"/>
                  </a:ext>
                </a:extLst>
              </a:tr>
              <a:tr h="288405">
                <a:tc>
                  <a:txBody>
                    <a:bodyPr/>
                    <a:lstStyle/>
                    <a:p>
                      <a:pPr algn="l" fontAlgn="t"/>
                      <a:r>
                        <a:rPr lang="en-ZA" sz="1800" u="none" strike="noStrike" dirty="0">
                          <a:effectLst/>
                          <a:latin typeface="+mn-lt"/>
                        </a:rPr>
                        <a:t>Western Cape </a:t>
                      </a:r>
                      <a:endParaRPr lang="en-ZA" sz="1800" b="0" i="0" u="none" strike="noStrike" dirty="0">
                        <a:solidFill>
                          <a:srgbClr val="000000"/>
                        </a:solidFill>
                        <a:effectLst/>
                        <a:latin typeface="+mn-lt"/>
                      </a:endParaRPr>
                    </a:p>
                  </a:txBody>
                  <a:tcPr marL="3811" marR="3811" marT="3811" marB="0"/>
                </a:tc>
                <a:tc>
                  <a:txBody>
                    <a:bodyPr/>
                    <a:lstStyle/>
                    <a:p>
                      <a:pPr algn="l" fontAlgn="t"/>
                      <a:r>
                        <a:rPr lang="en-ZA" sz="1800" u="none" strike="noStrike">
                          <a:effectLst/>
                          <a:latin typeface="+mn-lt"/>
                        </a:rPr>
                        <a:t>31</a:t>
                      </a:r>
                      <a:endParaRPr lang="en-ZA" sz="1800" b="0" i="0" u="none" strike="noStrike">
                        <a:solidFill>
                          <a:srgbClr val="000000"/>
                        </a:solidFill>
                        <a:effectLst/>
                        <a:latin typeface="+mn-lt"/>
                      </a:endParaRPr>
                    </a:p>
                  </a:txBody>
                  <a:tcPr marL="3811" marR="3811" marT="3811" marB="0"/>
                </a:tc>
                <a:tc>
                  <a:txBody>
                    <a:bodyPr/>
                    <a:lstStyle/>
                    <a:p>
                      <a:pPr algn="l" fontAlgn="t"/>
                      <a:r>
                        <a:rPr lang="en-ZA" sz="1800" u="none" strike="noStrike" dirty="0">
                          <a:effectLst/>
                          <a:latin typeface="+mn-lt"/>
                        </a:rPr>
                        <a:t>8</a:t>
                      </a:r>
                      <a:endParaRPr lang="en-ZA" sz="1800" b="0" i="0" u="none" strike="noStrike" dirty="0">
                        <a:solidFill>
                          <a:srgbClr val="000000"/>
                        </a:solidFill>
                        <a:effectLst/>
                        <a:latin typeface="+mn-lt"/>
                      </a:endParaRPr>
                    </a:p>
                  </a:txBody>
                  <a:tcPr marL="3811" marR="3811" marT="3811" marB="0"/>
                </a:tc>
                <a:tc>
                  <a:txBody>
                    <a:bodyPr/>
                    <a:lstStyle/>
                    <a:p>
                      <a:pPr algn="l" fontAlgn="t"/>
                      <a:r>
                        <a:rPr lang="en-ZA" sz="1800" u="none" strike="noStrike">
                          <a:effectLst/>
                          <a:latin typeface="+mn-lt"/>
                        </a:rPr>
                        <a:t>9</a:t>
                      </a:r>
                      <a:endParaRPr lang="en-ZA" sz="1800" b="0" i="0" u="none" strike="noStrike">
                        <a:solidFill>
                          <a:srgbClr val="000000"/>
                        </a:solidFill>
                        <a:effectLst/>
                        <a:latin typeface="+mn-lt"/>
                      </a:endParaRPr>
                    </a:p>
                  </a:txBody>
                  <a:tcPr marL="3811" marR="3811" marT="3811" marB="0"/>
                </a:tc>
                <a:tc>
                  <a:txBody>
                    <a:bodyPr/>
                    <a:lstStyle/>
                    <a:p>
                      <a:pPr algn="l" fontAlgn="t"/>
                      <a:r>
                        <a:rPr lang="en-ZA" sz="1800" u="none" strike="noStrike">
                          <a:effectLst/>
                          <a:latin typeface="+mn-lt"/>
                        </a:rPr>
                        <a:t>48</a:t>
                      </a:r>
                      <a:endParaRPr lang="en-ZA" sz="1800" b="0" i="0" u="none" strike="noStrike">
                        <a:solidFill>
                          <a:srgbClr val="000000"/>
                        </a:solidFill>
                        <a:effectLst/>
                        <a:latin typeface="+mn-lt"/>
                      </a:endParaRPr>
                    </a:p>
                  </a:txBody>
                  <a:tcPr marL="3811" marR="3811" marT="3811" marB="0"/>
                </a:tc>
                <a:extLst>
                  <a:ext uri="{0D108BD9-81ED-4DB2-BD59-A6C34878D82A}">
                    <a16:rowId xmlns:a16="http://schemas.microsoft.com/office/drawing/2014/main" xmlns="" val="10002"/>
                  </a:ext>
                </a:extLst>
              </a:tr>
              <a:tr h="288405">
                <a:tc>
                  <a:txBody>
                    <a:bodyPr/>
                    <a:lstStyle/>
                    <a:p>
                      <a:pPr algn="l" fontAlgn="t"/>
                      <a:r>
                        <a:rPr lang="en-ZA" sz="1800" u="none" strike="noStrike" dirty="0">
                          <a:effectLst/>
                          <a:latin typeface="+mn-lt"/>
                        </a:rPr>
                        <a:t>Kwa Zulu Natal </a:t>
                      </a:r>
                      <a:endParaRPr lang="en-ZA" sz="1800" b="0" i="0" u="none" strike="noStrike" dirty="0">
                        <a:solidFill>
                          <a:srgbClr val="000000"/>
                        </a:solidFill>
                        <a:effectLst/>
                        <a:latin typeface="+mn-lt"/>
                      </a:endParaRPr>
                    </a:p>
                  </a:txBody>
                  <a:tcPr marL="3811" marR="3811" marT="3811" marB="0"/>
                </a:tc>
                <a:tc>
                  <a:txBody>
                    <a:bodyPr/>
                    <a:lstStyle/>
                    <a:p>
                      <a:pPr algn="l" fontAlgn="t"/>
                      <a:r>
                        <a:rPr lang="en-ZA" sz="1800" u="none" strike="noStrike">
                          <a:effectLst/>
                          <a:latin typeface="+mn-lt"/>
                        </a:rPr>
                        <a:t>29</a:t>
                      </a:r>
                      <a:endParaRPr lang="en-ZA" sz="1800" b="0" i="0" u="none" strike="noStrike">
                        <a:solidFill>
                          <a:srgbClr val="000000"/>
                        </a:solidFill>
                        <a:effectLst/>
                        <a:latin typeface="+mn-lt"/>
                      </a:endParaRPr>
                    </a:p>
                  </a:txBody>
                  <a:tcPr marL="3811" marR="3811" marT="3811" marB="0"/>
                </a:tc>
                <a:tc>
                  <a:txBody>
                    <a:bodyPr/>
                    <a:lstStyle/>
                    <a:p>
                      <a:pPr algn="l" fontAlgn="t"/>
                      <a:r>
                        <a:rPr lang="en-ZA" sz="1800" u="none" strike="noStrike" dirty="0">
                          <a:effectLst/>
                          <a:latin typeface="+mn-lt"/>
                        </a:rPr>
                        <a:t>6</a:t>
                      </a:r>
                      <a:endParaRPr lang="en-ZA" sz="1800" b="0" i="0" u="none" strike="noStrike" dirty="0">
                        <a:solidFill>
                          <a:srgbClr val="000000"/>
                        </a:solidFill>
                        <a:effectLst/>
                        <a:latin typeface="+mn-lt"/>
                      </a:endParaRPr>
                    </a:p>
                  </a:txBody>
                  <a:tcPr marL="3811" marR="3811" marT="3811" marB="0"/>
                </a:tc>
                <a:tc>
                  <a:txBody>
                    <a:bodyPr/>
                    <a:lstStyle/>
                    <a:p>
                      <a:pPr algn="l" fontAlgn="t"/>
                      <a:r>
                        <a:rPr lang="en-ZA" sz="1800" u="none" strike="noStrike" dirty="0">
                          <a:effectLst/>
                          <a:latin typeface="+mn-lt"/>
                        </a:rPr>
                        <a:t>8</a:t>
                      </a:r>
                      <a:endParaRPr lang="en-ZA" sz="1800" b="0" i="0" u="none" strike="noStrike" dirty="0">
                        <a:solidFill>
                          <a:srgbClr val="000000"/>
                        </a:solidFill>
                        <a:effectLst/>
                        <a:latin typeface="+mn-lt"/>
                      </a:endParaRPr>
                    </a:p>
                  </a:txBody>
                  <a:tcPr marL="3811" marR="3811" marT="3811" marB="0"/>
                </a:tc>
                <a:tc>
                  <a:txBody>
                    <a:bodyPr/>
                    <a:lstStyle/>
                    <a:p>
                      <a:pPr algn="l" fontAlgn="t"/>
                      <a:r>
                        <a:rPr lang="en-ZA" sz="1800" u="none" strike="noStrike">
                          <a:effectLst/>
                          <a:latin typeface="+mn-lt"/>
                        </a:rPr>
                        <a:t>43</a:t>
                      </a:r>
                      <a:endParaRPr lang="en-ZA" sz="1800" b="0" i="0" u="none" strike="noStrike">
                        <a:solidFill>
                          <a:srgbClr val="000000"/>
                        </a:solidFill>
                        <a:effectLst/>
                        <a:latin typeface="+mn-lt"/>
                      </a:endParaRPr>
                    </a:p>
                  </a:txBody>
                  <a:tcPr marL="3811" marR="3811" marT="3811" marB="0"/>
                </a:tc>
                <a:extLst>
                  <a:ext uri="{0D108BD9-81ED-4DB2-BD59-A6C34878D82A}">
                    <a16:rowId xmlns:a16="http://schemas.microsoft.com/office/drawing/2014/main" xmlns="" val="10003"/>
                  </a:ext>
                </a:extLst>
              </a:tr>
              <a:tr h="288405">
                <a:tc>
                  <a:txBody>
                    <a:bodyPr/>
                    <a:lstStyle/>
                    <a:p>
                      <a:pPr algn="l" fontAlgn="t"/>
                      <a:r>
                        <a:rPr lang="en-ZA" sz="1800" u="none" strike="noStrike" dirty="0">
                          <a:effectLst/>
                          <a:latin typeface="+mn-lt"/>
                        </a:rPr>
                        <a:t>Eastern Cape </a:t>
                      </a:r>
                      <a:endParaRPr lang="en-ZA" sz="1800" b="0" i="0" u="none" strike="noStrike" dirty="0">
                        <a:solidFill>
                          <a:srgbClr val="000000"/>
                        </a:solidFill>
                        <a:effectLst/>
                        <a:latin typeface="+mn-lt"/>
                      </a:endParaRPr>
                    </a:p>
                  </a:txBody>
                  <a:tcPr marL="3811" marR="3811" marT="3811" marB="0"/>
                </a:tc>
                <a:tc>
                  <a:txBody>
                    <a:bodyPr/>
                    <a:lstStyle/>
                    <a:p>
                      <a:pPr algn="l" fontAlgn="t"/>
                      <a:r>
                        <a:rPr lang="en-ZA" sz="1800" u="none" strike="noStrike" dirty="0">
                          <a:effectLst/>
                          <a:latin typeface="+mn-lt"/>
                        </a:rPr>
                        <a:t>16</a:t>
                      </a:r>
                      <a:endParaRPr lang="en-ZA" sz="1800" b="0" i="0" u="none" strike="noStrike" dirty="0">
                        <a:solidFill>
                          <a:srgbClr val="000000"/>
                        </a:solidFill>
                        <a:effectLst/>
                        <a:latin typeface="+mn-lt"/>
                      </a:endParaRPr>
                    </a:p>
                  </a:txBody>
                  <a:tcPr marL="3811" marR="3811" marT="3811" marB="0"/>
                </a:tc>
                <a:tc>
                  <a:txBody>
                    <a:bodyPr/>
                    <a:lstStyle/>
                    <a:p>
                      <a:pPr algn="l" fontAlgn="t"/>
                      <a:r>
                        <a:rPr lang="en-ZA" sz="1800" u="none" strike="noStrike">
                          <a:effectLst/>
                          <a:latin typeface="+mn-lt"/>
                        </a:rPr>
                        <a:t>1</a:t>
                      </a:r>
                      <a:endParaRPr lang="en-ZA" sz="1800" b="0" i="0" u="none" strike="noStrike">
                        <a:solidFill>
                          <a:srgbClr val="000000"/>
                        </a:solidFill>
                        <a:effectLst/>
                        <a:latin typeface="+mn-lt"/>
                      </a:endParaRPr>
                    </a:p>
                  </a:txBody>
                  <a:tcPr marL="3811" marR="3811" marT="3811" marB="0"/>
                </a:tc>
                <a:tc>
                  <a:txBody>
                    <a:bodyPr/>
                    <a:lstStyle/>
                    <a:p>
                      <a:pPr algn="l" fontAlgn="t"/>
                      <a:r>
                        <a:rPr lang="en-ZA" sz="1800" u="none" strike="noStrike" dirty="0">
                          <a:effectLst/>
                          <a:latin typeface="+mn-lt"/>
                        </a:rPr>
                        <a:t>8</a:t>
                      </a:r>
                      <a:endParaRPr lang="en-ZA" sz="1800" b="0" i="0" u="none" strike="noStrike" dirty="0">
                        <a:solidFill>
                          <a:srgbClr val="000000"/>
                        </a:solidFill>
                        <a:effectLst/>
                        <a:latin typeface="+mn-lt"/>
                      </a:endParaRPr>
                    </a:p>
                  </a:txBody>
                  <a:tcPr marL="3811" marR="3811" marT="3811" marB="0"/>
                </a:tc>
                <a:tc>
                  <a:txBody>
                    <a:bodyPr/>
                    <a:lstStyle/>
                    <a:p>
                      <a:pPr algn="l" fontAlgn="t"/>
                      <a:r>
                        <a:rPr lang="en-ZA" sz="1800" u="none" strike="noStrike" dirty="0">
                          <a:effectLst/>
                          <a:latin typeface="+mn-lt"/>
                        </a:rPr>
                        <a:t>25</a:t>
                      </a:r>
                      <a:endParaRPr lang="en-ZA" sz="1800" b="0" i="0" u="none" strike="noStrike" dirty="0">
                        <a:solidFill>
                          <a:srgbClr val="000000"/>
                        </a:solidFill>
                        <a:effectLst/>
                        <a:latin typeface="+mn-lt"/>
                      </a:endParaRPr>
                    </a:p>
                  </a:txBody>
                  <a:tcPr marL="3811" marR="3811" marT="3811" marB="0"/>
                </a:tc>
                <a:extLst>
                  <a:ext uri="{0D108BD9-81ED-4DB2-BD59-A6C34878D82A}">
                    <a16:rowId xmlns:a16="http://schemas.microsoft.com/office/drawing/2014/main" xmlns="" val="10004"/>
                  </a:ext>
                </a:extLst>
              </a:tr>
              <a:tr h="288405">
                <a:tc>
                  <a:txBody>
                    <a:bodyPr/>
                    <a:lstStyle/>
                    <a:p>
                      <a:pPr algn="l" fontAlgn="t"/>
                      <a:r>
                        <a:rPr lang="en-ZA" sz="1800" u="none" strike="noStrike" dirty="0">
                          <a:effectLst/>
                          <a:latin typeface="+mn-lt"/>
                        </a:rPr>
                        <a:t>Northern Cape </a:t>
                      </a:r>
                      <a:endParaRPr lang="en-ZA" sz="1800" b="0" i="0" u="none" strike="noStrike" dirty="0">
                        <a:solidFill>
                          <a:srgbClr val="000000"/>
                        </a:solidFill>
                        <a:effectLst/>
                        <a:latin typeface="+mn-lt"/>
                      </a:endParaRPr>
                    </a:p>
                  </a:txBody>
                  <a:tcPr marL="3811" marR="3811" marT="3811" marB="0"/>
                </a:tc>
                <a:tc>
                  <a:txBody>
                    <a:bodyPr/>
                    <a:lstStyle/>
                    <a:p>
                      <a:pPr algn="l" fontAlgn="t"/>
                      <a:r>
                        <a:rPr lang="en-ZA" sz="1800" u="none" strike="noStrike">
                          <a:effectLst/>
                          <a:latin typeface="+mn-lt"/>
                        </a:rPr>
                        <a:t>7</a:t>
                      </a:r>
                      <a:endParaRPr lang="en-ZA" sz="1800" b="0" i="0" u="none" strike="noStrike">
                        <a:solidFill>
                          <a:srgbClr val="000000"/>
                        </a:solidFill>
                        <a:effectLst/>
                        <a:latin typeface="+mn-lt"/>
                      </a:endParaRPr>
                    </a:p>
                  </a:txBody>
                  <a:tcPr marL="3811" marR="3811" marT="3811" marB="0"/>
                </a:tc>
                <a:tc>
                  <a:txBody>
                    <a:bodyPr/>
                    <a:lstStyle/>
                    <a:p>
                      <a:pPr algn="l" fontAlgn="t"/>
                      <a:r>
                        <a:rPr lang="en-ZA" sz="1800" u="none" strike="noStrike">
                          <a:effectLst/>
                          <a:latin typeface="+mn-lt"/>
                        </a:rPr>
                        <a:t>0</a:t>
                      </a:r>
                      <a:endParaRPr lang="en-ZA" sz="1800" b="0" i="0" u="none" strike="noStrike">
                        <a:solidFill>
                          <a:srgbClr val="000000"/>
                        </a:solidFill>
                        <a:effectLst/>
                        <a:latin typeface="+mn-lt"/>
                      </a:endParaRPr>
                    </a:p>
                  </a:txBody>
                  <a:tcPr marL="3811" marR="3811" marT="3811" marB="0"/>
                </a:tc>
                <a:tc>
                  <a:txBody>
                    <a:bodyPr/>
                    <a:lstStyle/>
                    <a:p>
                      <a:pPr algn="l" fontAlgn="t"/>
                      <a:r>
                        <a:rPr lang="en-ZA" sz="1800" u="none" strike="noStrike" dirty="0">
                          <a:effectLst/>
                          <a:latin typeface="+mn-lt"/>
                        </a:rPr>
                        <a:t>0</a:t>
                      </a:r>
                      <a:endParaRPr lang="en-ZA" sz="1800" b="0" i="0" u="none" strike="noStrike" dirty="0">
                        <a:solidFill>
                          <a:srgbClr val="000000"/>
                        </a:solidFill>
                        <a:effectLst/>
                        <a:latin typeface="+mn-lt"/>
                      </a:endParaRPr>
                    </a:p>
                  </a:txBody>
                  <a:tcPr marL="3811" marR="3811" marT="3811" marB="0"/>
                </a:tc>
                <a:tc>
                  <a:txBody>
                    <a:bodyPr/>
                    <a:lstStyle/>
                    <a:p>
                      <a:pPr algn="l" fontAlgn="t"/>
                      <a:r>
                        <a:rPr lang="en-ZA" sz="1800" u="none" strike="noStrike">
                          <a:effectLst/>
                          <a:latin typeface="+mn-lt"/>
                        </a:rPr>
                        <a:t>7</a:t>
                      </a:r>
                      <a:endParaRPr lang="en-ZA" sz="1800" b="0" i="0" u="none" strike="noStrike">
                        <a:solidFill>
                          <a:srgbClr val="000000"/>
                        </a:solidFill>
                        <a:effectLst/>
                        <a:latin typeface="+mn-lt"/>
                      </a:endParaRPr>
                    </a:p>
                  </a:txBody>
                  <a:tcPr marL="3811" marR="3811" marT="3811" marB="0"/>
                </a:tc>
                <a:extLst>
                  <a:ext uri="{0D108BD9-81ED-4DB2-BD59-A6C34878D82A}">
                    <a16:rowId xmlns:a16="http://schemas.microsoft.com/office/drawing/2014/main" xmlns="" val="10005"/>
                  </a:ext>
                </a:extLst>
              </a:tr>
              <a:tr h="288405">
                <a:tc>
                  <a:txBody>
                    <a:bodyPr/>
                    <a:lstStyle/>
                    <a:p>
                      <a:pPr algn="l" fontAlgn="t"/>
                      <a:r>
                        <a:rPr lang="en-ZA" sz="1800" u="none" strike="noStrike" dirty="0">
                          <a:effectLst/>
                          <a:latin typeface="+mn-lt"/>
                        </a:rPr>
                        <a:t>Gauteng </a:t>
                      </a:r>
                      <a:endParaRPr lang="en-ZA" sz="1800" b="0" i="0" u="none" strike="noStrike" dirty="0">
                        <a:solidFill>
                          <a:srgbClr val="000000"/>
                        </a:solidFill>
                        <a:effectLst/>
                        <a:latin typeface="+mn-lt"/>
                      </a:endParaRPr>
                    </a:p>
                  </a:txBody>
                  <a:tcPr marL="3811" marR="3811" marT="3811" marB="0"/>
                </a:tc>
                <a:tc>
                  <a:txBody>
                    <a:bodyPr/>
                    <a:lstStyle/>
                    <a:p>
                      <a:pPr algn="l" fontAlgn="t"/>
                      <a:r>
                        <a:rPr lang="en-ZA" sz="1800" u="none" strike="noStrike" dirty="0">
                          <a:effectLst/>
                          <a:latin typeface="+mn-lt"/>
                        </a:rPr>
                        <a:t>29</a:t>
                      </a:r>
                      <a:endParaRPr lang="en-ZA" sz="1800" b="0" i="0" u="none" strike="noStrike" dirty="0">
                        <a:solidFill>
                          <a:srgbClr val="000000"/>
                        </a:solidFill>
                        <a:effectLst/>
                        <a:latin typeface="+mn-lt"/>
                      </a:endParaRPr>
                    </a:p>
                  </a:txBody>
                  <a:tcPr marL="3811" marR="3811" marT="3811" marB="0"/>
                </a:tc>
                <a:tc>
                  <a:txBody>
                    <a:bodyPr/>
                    <a:lstStyle/>
                    <a:p>
                      <a:pPr algn="l" fontAlgn="t"/>
                      <a:r>
                        <a:rPr lang="en-ZA" sz="1800" u="none" strike="noStrike">
                          <a:effectLst/>
                          <a:latin typeface="+mn-lt"/>
                        </a:rPr>
                        <a:t>2</a:t>
                      </a:r>
                      <a:endParaRPr lang="en-ZA" sz="1800" b="0" i="0" u="none" strike="noStrike">
                        <a:solidFill>
                          <a:srgbClr val="000000"/>
                        </a:solidFill>
                        <a:effectLst/>
                        <a:latin typeface="+mn-lt"/>
                      </a:endParaRPr>
                    </a:p>
                  </a:txBody>
                  <a:tcPr marL="3811" marR="3811" marT="3811" marB="0"/>
                </a:tc>
                <a:tc>
                  <a:txBody>
                    <a:bodyPr/>
                    <a:lstStyle/>
                    <a:p>
                      <a:pPr algn="l" fontAlgn="t"/>
                      <a:r>
                        <a:rPr lang="en-ZA" sz="1800" u="none" strike="noStrike" dirty="0">
                          <a:effectLst/>
                          <a:latin typeface="+mn-lt"/>
                        </a:rPr>
                        <a:t>0</a:t>
                      </a:r>
                      <a:endParaRPr lang="en-ZA" sz="1800" b="0" i="0" u="none" strike="noStrike" dirty="0">
                        <a:solidFill>
                          <a:srgbClr val="000000"/>
                        </a:solidFill>
                        <a:effectLst/>
                        <a:latin typeface="+mn-lt"/>
                      </a:endParaRPr>
                    </a:p>
                  </a:txBody>
                  <a:tcPr marL="3811" marR="3811" marT="3811" marB="0"/>
                </a:tc>
                <a:tc>
                  <a:txBody>
                    <a:bodyPr/>
                    <a:lstStyle/>
                    <a:p>
                      <a:pPr algn="l" fontAlgn="t"/>
                      <a:r>
                        <a:rPr lang="en-ZA" sz="1800" u="none" strike="noStrike">
                          <a:effectLst/>
                          <a:latin typeface="+mn-lt"/>
                        </a:rPr>
                        <a:t>31</a:t>
                      </a:r>
                      <a:endParaRPr lang="en-ZA" sz="1800" b="0" i="0" u="none" strike="noStrike">
                        <a:solidFill>
                          <a:srgbClr val="000000"/>
                        </a:solidFill>
                        <a:effectLst/>
                        <a:latin typeface="+mn-lt"/>
                      </a:endParaRPr>
                    </a:p>
                  </a:txBody>
                  <a:tcPr marL="3811" marR="3811" marT="3811" marB="0"/>
                </a:tc>
                <a:extLst>
                  <a:ext uri="{0D108BD9-81ED-4DB2-BD59-A6C34878D82A}">
                    <a16:rowId xmlns:a16="http://schemas.microsoft.com/office/drawing/2014/main" xmlns="" val="10006"/>
                  </a:ext>
                </a:extLst>
              </a:tr>
              <a:tr h="288405">
                <a:tc>
                  <a:txBody>
                    <a:bodyPr/>
                    <a:lstStyle/>
                    <a:p>
                      <a:pPr algn="l" fontAlgn="t"/>
                      <a:r>
                        <a:rPr lang="en-ZA" sz="1800" u="none" strike="noStrike">
                          <a:effectLst/>
                          <a:latin typeface="+mn-lt"/>
                        </a:rPr>
                        <a:t>Free State </a:t>
                      </a:r>
                      <a:endParaRPr lang="en-ZA" sz="1800" b="0" i="0" u="none" strike="noStrike">
                        <a:solidFill>
                          <a:srgbClr val="000000"/>
                        </a:solidFill>
                        <a:effectLst/>
                        <a:latin typeface="+mn-lt"/>
                      </a:endParaRPr>
                    </a:p>
                  </a:txBody>
                  <a:tcPr marL="3811" marR="3811" marT="3811" marB="0"/>
                </a:tc>
                <a:tc>
                  <a:txBody>
                    <a:bodyPr/>
                    <a:lstStyle/>
                    <a:p>
                      <a:pPr algn="l" fontAlgn="t"/>
                      <a:r>
                        <a:rPr lang="en-ZA" sz="1800" u="none" strike="noStrike" dirty="0">
                          <a:effectLst/>
                          <a:latin typeface="+mn-lt"/>
                        </a:rPr>
                        <a:t>23</a:t>
                      </a:r>
                      <a:endParaRPr lang="en-ZA" sz="1800" b="0" i="0" u="none" strike="noStrike" dirty="0">
                        <a:solidFill>
                          <a:srgbClr val="000000"/>
                        </a:solidFill>
                        <a:effectLst/>
                        <a:latin typeface="+mn-lt"/>
                      </a:endParaRPr>
                    </a:p>
                  </a:txBody>
                  <a:tcPr marL="3811" marR="3811" marT="3811" marB="0"/>
                </a:tc>
                <a:tc>
                  <a:txBody>
                    <a:bodyPr/>
                    <a:lstStyle/>
                    <a:p>
                      <a:pPr algn="l" fontAlgn="t"/>
                      <a:r>
                        <a:rPr lang="en-ZA" sz="1800" u="none" strike="noStrike">
                          <a:effectLst/>
                          <a:latin typeface="+mn-lt"/>
                        </a:rPr>
                        <a:t>0</a:t>
                      </a:r>
                      <a:endParaRPr lang="en-ZA" sz="1800" b="0" i="0" u="none" strike="noStrike">
                        <a:solidFill>
                          <a:srgbClr val="000000"/>
                        </a:solidFill>
                        <a:effectLst/>
                        <a:latin typeface="+mn-lt"/>
                      </a:endParaRPr>
                    </a:p>
                  </a:txBody>
                  <a:tcPr marL="3811" marR="3811" marT="3811" marB="0"/>
                </a:tc>
                <a:tc>
                  <a:txBody>
                    <a:bodyPr/>
                    <a:lstStyle/>
                    <a:p>
                      <a:pPr algn="l" fontAlgn="t"/>
                      <a:r>
                        <a:rPr lang="en-ZA" sz="1800" u="none" strike="noStrike" dirty="0">
                          <a:effectLst/>
                          <a:latin typeface="+mn-lt"/>
                        </a:rPr>
                        <a:t>0</a:t>
                      </a:r>
                      <a:endParaRPr lang="en-ZA" sz="1800" b="0" i="0" u="none" strike="noStrike" dirty="0">
                        <a:solidFill>
                          <a:srgbClr val="000000"/>
                        </a:solidFill>
                        <a:effectLst/>
                        <a:latin typeface="+mn-lt"/>
                      </a:endParaRPr>
                    </a:p>
                  </a:txBody>
                  <a:tcPr marL="3811" marR="3811" marT="3811" marB="0"/>
                </a:tc>
                <a:tc>
                  <a:txBody>
                    <a:bodyPr/>
                    <a:lstStyle/>
                    <a:p>
                      <a:pPr algn="l" fontAlgn="t"/>
                      <a:r>
                        <a:rPr lang="en-ZA" sz="1800" u="none" strike="noStrike" dirty="0">
                          <a:effectLst/>
                          <a:latin typeface="+mn-lt"/>
                        </a:rPr>
                        <a:t>23</a:t>
                      </a:r>
                      <a:endParaRPr lang="en-ZA" sz="1800" b="0" i="0" u="none" strike="noStrike" dirty="0">
                        <a:solidFill>
                          <a:srgbClr val="000000"/>
                        </a:solidFill>
                        <a:effectLst/>
                        <a:latin typeface="+mn-lt"/>
                      </a:endParaRPr>
                    </a:p>
                  </a:txBody>
                  <a:tcPr marL="3811" marR="3811" marT="3811" marB="0"/>
                </a:tc>
                <a:extLst>
                  <a:ext uri="{0D108BD9-81ED-4DB2-BD59-A6C34878D82A}">
                    <a16:rowId xmlns:a16="http://schemas.microsoft.com/office/drawing/2014/main" xmlns="" val="10007"/>
                  </a:ext>
                </a:extLst>
              </a:tr>
              <a:tr h="288405">
                <a:tc>
                  <a:txBody>
                    <a:bodyPr/>
                    <a:lstStyle/>
                    <a:p>
                      <a:pPr algn="l" fontAlgn="t"/>
                      <a:r>
                        <a:rPr lang="en-ZA" sz="1800" u="none" strike="noStrike">
                          <a:effectLst/>
                          <a:latin typeface="+mn-lt"/>
                        </a:rPr>
                        <a:t>Mpumalanga </a:t>
                      </a:r>
                      <a:endParaRPr lang="en-ZA" sz="1800" b="0" i="0" u="none" strike="noStrike">
                        <a:solidFill>
                          <a:srgbClr val="000000"/>
                        </a:solidFill>
                        <a:effectLst/>
                        <a:latin typeface="+mn-lt"/>
                      </a:endParaRPr>
                    </a:p>
                  </a:txBody>
                  <a:tcPr marL="3811" marR="3811" marT="3811" marB="0"/>
                </a:tc>
                <a:tc>
                  <a:txBody>
                    <a:bodyPr/>
                    <a:lstStyle/>
                    <a:p>
                      <a:pPr algn="l" fontAlgn="t"/>
                      <a:r>
                        <a:rPr lang="en-ZA" sz="1800" u="none" strike="noStrike" dirty="0">
                          <a:effectLst/>
                          <a:latin typeface="+mn-lt"/>
                        </a:rPr>
                        <a:t>17</a:t>
                      </a:r>
                      <a:endParaRPr lang="en-ZA" sz="1800" b="0" i="0" u="none" strike="noStrike" dirty="0">
                        <a:solidFill>
                          <a:srgbClr val="000000"/>
                        </a:solidFill>
                        <a:effectLst/>
                        <a:latin typeface="+mn-lt"/>
                      </a:endParaRPr>
                    </a:p>
                  </a:txBody>
                  <a:tcPr marL="3811" marR="3811" marT="3811" marB="0"/>
                </a:tc>
                <a:tc>
                  <a:txBody>
                    <a:bodyPr/>
                    <a:lstStyle/>
                    <a:p>
                      <a:pPr algn="l" fontAlgn="t"/>
                      <a:r>
                        <a:rPr lang="en-ZA" sz="1800" u="none" strike="noStrike">
                          <a:effectLst/>
                          <a:latin typeface="+mn-lt"/>
                        </a:rPr>
                        <a:t>1</a:t>
                      </a:r>
                      <a:endParaRPr lang="en-ZA" sz="1800" b="0" i="0" u="none" strike="noStrike">
                        <a:solidFill>
                          <a:srgbClr val="000000"/>
                        </a:solidFill>
                        <a:effectLst/>
                        <a:latin typeface="+mn-lt"/>
                      </a:endParaRPr>
                    </a:p>
                  </a:txBody>
                  <a:tcPr marL="3811" marR="3811" marT="3811" marB="0"/>
                </a:tc>
                <a:tc>
                  <a:txBody>
                    <a:bodyPr/>
                    <a:lstStyle/>
                    <a:p>
                      <a:pPr algn="l" fontAlgn="t"/>
                      <a:r>
                        <a:rPr lang="en-ZA" sz="1800" u="none" strike="noStrike">
                          <a:effectLst/>
                          <a:latin typeface="+mn-lt"/>
                        </a:rPr>
                        <a:t>0</a:t>
                      </a:r>
                      <a:endParaRPr lang="en-ZA" sz="1800" b="0" i="0" u="none" strike="noStrike">
                        <a:solidFill>
                          <a:srgbClr val="000000"/>
                        </a:solidFill>
                        <a:effectLst/>
                        <a:latin typeface="+mn-lt"/>
                      </a:endParaRPr>
                    </a:p>
                  </a:txBody>
                  <a:tcPr marL="3811" marR="3811" marT="3811" marB="0"/>
                </a:tc>
                <a:tc>
                  <a:txBody>
                    <a:bodyPr/>
                    <a:lstStyle/>
                    <a:p>
                      <a:pPr algn="l" fontAlgn="t"/>
                      <a:r>
                        <a:rPr lang="en-ZA" sz="1800" u="none" strike="noStrike" dirty="0">
                          <a:effectLst/>
                          <a:latin typeface="+mn-lt"/>
                        </a:rPr>
                        <a:t>18</a:t>
                      </a:r>
                      <a:endParaRPr lang="en-ZA" sz="1800" b="0" i="0" u="none" strike="noStrike" dirty="0">
                        <a:solidFill>
                          <a:srgbClr val="000000"/>
                        </a:solidFill>
                        <a:effectLst/>
                        <a:latin typeface="+mn-lt"/>
                      </a:endParaRPr>
                    </a:p>
                  </a:txBody>
                  <a:tcPr marL="3811" marR="3811" marT="3811" marB="0"/>
                </a:tc>
                <a:extLst>
                  <a:ext uri="{0D108BD9-81ED-4DB2-BD59-A6C34878D82A}">
                    <a16:rowId xmlns:a16="http://schemas.microsoft.com/office/drawing/2014/main" xmlns="" val="10008"/>
                  </a:ext>
                </a:extLst>
              </a:tr>
              <a:tr h="288405">
                <a:tc>
                  <a:txBody>
                    <a:bodyPr/>
                    <a:lstStyle/>
                    <a:p>
                      <a:pPr algn="l" fontAlgn="t"/>
                      <a:r>
                        <a:rPr lang="en-ZA" sz="1800" u="none" strike="noStrike">
                          <a:effectLst/>
                          <a:latin typeface="+mn-lt"/>
                        </a:rPr>
                        <a:t>North West </a:t>
                      </a:r>
                      <a:endParaRPr lang="en-ZA" sz="1800" b="0" i="0" u="none" strike="noStrike">
                        <a:solidFill>
                          <a:srgbClr val="000000"/>
                        </a:solidFill>
                        <a:effectLst/>
                        <a:latin typeface="+mn-lt"/>
                      </a:endParaRPr>
                    </a:p>
                  </a:txBody>
                  <a:tcPr marL="3811" marR="3811" marT="3811" marB="0"/>
                </a:tc>
                <a:tc>
                  <a:txBody>
                    <a:bodyPr/>
                    <a:lstStyle/>
                    <a:p>
                      <a:pPr algn="l" fontAlgn="t"/>
                      <a:r>
                        <a:rPr lang="en-ZA" sz="1800" u="none" strike="noStrike" dirty="0">
                          <a:effectLst/>
                          <a:latin typeface="+mn-lt"/>
                        </a:rPr>
                        <a:t>15</a:t>
                      </a:r>
                      <a:endParaRPr lang="en-ZA" sz="1800" b="0" i="0" u="none" strike="noStrike" dirty="0">
                        <a:solidFill>
                          <a:srgbClr val="000000"/>
                        </a:solidFill>
                        <a:effectLst/>
                        <a:latin typeface="+mn-lt"/>
                      </a:endParaRPr>
                    </a:p>
                  </a:txBody>
                  <a:tcPr marL="3811" marR="3811" marT="3811" marB="0"/>
                </a:tc>
                <a:tc>
                  <a:txBody>
                    <a:bodyPr/>
                    <a:lstStyle/>
                    <a:p>
                      <a:pPr algn="l" fontAlgn="t"/>
                      <a:r>
                        <a:rPr lang="en-ZA" sz="1800" u="none" strike="noStrike">
                          <a:effectLst/>
                          <a:latin typeface="+mn-lt"/>
                        </a:rPr>
                        <a:t>0</a:t>
                      </a:r>
                      <a:endParaRPr lang="en-ZA" sz="1800" b="0" i="0" u="none" strike="noStrike">
                        <a:solidFill>
                          <a:srgbClr val="000000"/>
                        </a:solidFill>
                        <a:effectLst/>
                        <a:latin typeface="+mn-lt"/>
                      </a:endParaRPr>
                    </a:p>
                  </a:txBody>
                  <a:tcPr marL="3811" marR="3811" marT="3811" marB="0"/>
                </a:tc>
                <a:tc>
                  <a:txBody>
                    <a:bodyPr/>
                    <a:lstStyle/>
                    <a:p>
                      <a:pPr algn="l" fontAlgn="t"/>
                      <a:r>
                        <a:rPr lang="en-ZA" sz="1800" u="none" strike="noStrike">
                          <a:effectLst/>
                          <a:latin typeface="+mn-lt"/>
                        </a:rPr>
                        <a:t>0</a:t>
                      </a:r>
                      <a:endParaRPr lang="en-ZA" sz="1800" b="0" i="0" u="none" strike="noStrike">
                        <a:solidFill>
                          <a:srgbClr val="000000"/>
                        </a:solidFill>
                        <a:effectLst/>
                        <a:latin typeface="+mn-lt"/>
                      </a:endParaRPr>
                    </a:p>
                  </a:txBody>
                  <a:tcPr marL="3811" marR="3811" marT="3811" marB="0"/>
                </a:tc>
                <a:tc>
                  <a:txBody>
                    <a:bodyPr/>
                    <a:lstStyle/>
                    <a:p>
                      <a:pPr algn="l" fontAlgn="t"/>
                      <a:r>
                        <a:rPr lang="en-ZA" sz="1800" u="none" strike="noStrike" dirty="0">
                          <a:effectLst/>
                          <a:latin typeface="+mn-lt"/>
                        </a:rPr>
                        <a:t>15</a:t>
                      </a:r>
                      <a:endParaRPr lang="en-ZA" sz="1800" b="0" i="0" u="none" strike="noStrike" dirty="0">
                        <a:solidFill>
                          <a:srgbClr val="000000"/>
                        </a:solidFill>
                        <a:effectLst/>
                        <a:latin typeface="+mn-lt"/>
                      </a:endParaRPr>
                    </a:p>
                  </a:txBody>
                  <a:tcPr marL="3811" marR="3811" marT="3811" marB="0"/>
                </a:tc>
                <a:extLst>
                  <a:ext uri="{0D108BD9-81ED-4DB2-BD59-A6C34878D82A}">
                    <a16:rowId xmlns:a16="http://schemas.microsoft.com/office/drawing/2014/main" xmlns="" val="10009"/>
                  </a:ext>
                </a:extLst>
              </a:tr>
              <a:tr h="288405">
                <a:tc>
                  <a:txBody>
                    <a:bodyPr/>
                    <a:lstStyle/>
                    <a:p>
                      <a:pPr algn="l" fontAlgn="t"/>
                      <a:r>
                        <a:rPr lang="en-ZA" sz="1800" u="none" strike="noStrike">
                          <a:effectLst/>
                        </a:rPr>
                        <a:t>Limpopo </a:t>
                      </a:r>
                      <a:endParaRPr lang="en-ZA" sz="1800" b="0" i="0" u="none" strike="noStrike">
                        <a:solidFill>
                          <a:srgbClr val="000000"/>
                        </a:solidFill>
                        <a:effectLst/>
                        <a:latin typeface="Calibri" panose="020F0502020204030204" pitchFamily="34" charset="0"/>
                      </a:endParaRPr>
                    </a:p>
                  </a:txBody>
                  <a:tcPr marL="3811" marR="3811" marT="3811" marB="0"/>
                </a:tc>
                <a:tc>
                  <a:txBody>
                    <a:bodyPr/>
                    <a:lstStyle/>
                    <a:p>
                      <a:pPr algn="l" fontAlgn="t"/>
                      <a:r>
                        <a:rPr lang="en-ZA" sz="1800" u="none" strike="noStrike" dirty="0">
                          <a:effectLst/>
                        </a:rPr>
                        <a:t>13</a:t>
                      </a:r>
                      <a:endParaRPr lang="en-ZA" sz="1800" b="0" i="0" u="none" strike="noStrike" dirty="0">
                        <a:solidFill>
                          <a:srgbClr val="000000"/>
                        </a:solidFill>
                        <a:effectLst/>
                        <a:latin typeface="Calibri" panose="020F0502020204030204" pitchFamily="34" charset="0"/>
                      </a:endParaRPr>
                    </a:p>
                  </a:txBody>
                  <a:tcPr marL="3811" marR="3811" marT="3811" marB="0"/>
                </a:tc>
                <a:tc>
                  <a:txBody>
                    <a:bodyPr/>
                    <a:lstStyle/>
                    <a:p>
                      <a:pPr algn="l" fontAlgn="t"/>
                      <a:r>
                        <a:rPr lang="en-ZA" sz="1800" u="none" strike="noStrike" dirty="0">
                          <a:effectLst/>
                        </a:rPr>
                        <a:t>0</a:t>
                      </a:r>
                      <a:endParaRPr lang="en-ZA" sz="1800" b="0" i="0" u="none" strike="noStrike" dirty="0">
                        <a:solidFill>
                          <a:srgbClr val="000000"/>
                        </a:solidFill>
                        <a:effectLst/>
                        <a:latin typeface="Calibri" panose="020F0502020204030204" pitchFamily="34" charset="0"/>
                      </a:endParaRPr>
                    </a:p>
                  </a:txBody>
                  <a:tcPr marL="3811" marR="3811" marT="3811" marB="0"/>
                </a:tc>
                <a:tc>
                  <a:txBody>
                    <a:bodyPr/>
                    <a:lstStyle/>
                    <a:p>
                      <a:pPr algn="l" fontAlgn="t"/>
                      <a:r>
                        <a:rPr lang="en-ZA" sz="1800" u="none" strike="noStrike" dirty="0">
                          <a:effectLst/>
                        </a:rPr>
                        <a:t>0</a:t>
                      </a:r>
                      <a:endParaRPr lang="en-ZA" sz="1800" b="0" i="0" u="none" strike="noStrike" dirty="0">
                        <a:solidFill>
                          <a:srgbClr val="000000"/>
                        </a:solidFill>
                        <a:effectLst/>
                        <a:latin typeface="Calibri" panose="020F0502020204030204" pitchFamily="34" charset="0"/>
                      </a:endParaRPr>
                    </a:p>
                  </a:txBody>
                  <a:tcPr marL="3811" marR="3811" marT="3811" marB="0"/>
                </a:tc>
                <a:tc>
                  <a:txBody>
                    <a:bodyPr/>
                    <a:lstStyle/>
                    <a:p>
                      <a:pPr algn="l" fontAlgn="t"/>
                      <a:r>
                        <a:rPr lang="en-ZA" sz="1800" u="none" strike="noStrike" dirty="0">
                          <a:effectLst/>
                        </a:rPr>
                        <a:t>13</a:t>
                      </a:r>
                      <a:endParaRPr lang="en-ZA" sz="1800" b="0" i="0" u="none" strike="noStrike" dirty="0">
                        <a:solidFill>
                          <a:srgbClr val="000000"/>
                        </a:solidFill>
                        <a:effectLst/>
                        <a:latin typeface="Calibri" panose="020F0502020204030204" pitchFamily="34" charset="0"/>
                      </a:endParaRPr>
                    </a:p>
                  </a:txBody>
                  <a:tcPr marL="3811" marR="3811" marT="3811" marB="0"/>
                </a:tc>
                <a:extLst>
                  <a:ext uri="{0D108BD9-81ED-4DB2-BD59-A6C34878D82A}">
                    <a16:rowId xmlns:a16="http://schemas.microsoft.com/office/drawing/2014/main" xmlns="" val="10010"/>
                  </a:ext>
                </a:extLst>
              </a:tr>
              <a:tr h="288405">
                <a:tc>
                  <a:txBody>
                    <a:bodyPr/>
                    <a:lstStyle/>
                    <a:p>
                      <a:pPr algn="l" fontAlgn="t"/>
                      <a:r>
                        <a:rPr lang="en-ZA" sz="1800" u="none" strike="noStrike" dirty="0">
                          <a:effectLst/>
                        </a:rPr>
                        <a:t>Total </a:t>
                      </a:r>
                      <a:endParaRPr lang="en-ZA" sz="1800" b="0" i="0" u="none" strike="noStrike" dirty="0">
                        <a:solidFill>
                          <a:srgbClr val="000000"/>
                        </a:solidFill>
                        <a:effectLst/>
                        <a:latin typeface="Calibri" panose="020F0502020204030204" pitchFamily="34" charset="0"/>
                      </a:endParaRPr>
                    </a:p>
                  </a:txBody>
                  <a:tcPr marL="3811" marR="3811" marT="3811" marB="0"/>
                </a:tc>
                <a:tc>
                  <a:txBody>
                    <a:bodyPr/>
                    <a:lstStyle/>
                    <a:p>
                      <a:pPr algn="l" fontAlgn="t"/>
                      <a:r>
                        <a:rPr lang="en-ZA" sz="1800" u="none" strike="noStrike">
                          <a:effectLst/>
                        </a:rPr>
                        <a:t>180</a:t>
                      </a:r>
                      <a:endParaRPr lang="en-ZA" sz="1800" b="0" i="0" u="none" strike="noStrike">
                        <a:solidFill>
                          <a:srgbClr val="000000"/>
                        </a:solidFill>
                        <a:effectLst/>
                        <a:latin typeface="Calibri" panose="020F0502020204030204" pitchFamily="34" charset="0"/>
                      </a:endParaRPr>
                    </a:p>
                  </a:txBody>
                  <a:tcPr marL="3811" marR="3811" marT="3811" marB="0"/>
                </a:tc>
                <a:tc>
                  <a:txBody>
                    <a:bodyPr/>
                    <a:lstStyle/>
                    <a:p>
                      <a:pPr algn="l" fontAlgn="t"/>
                      <a:r>
                        <a:rPr lang="en-ZA" sz="1800" u="none" strike="noStrike" dirty="0">
                          <a:effectLst/>
                        </a:rPr>
                        <a:t>18</a:t>
                      </a:r>
                      <a:endParaRPr lang="en-ZA" sz="1800" b="0" i="0" u="none" strike="noStrike" dirty="0">
                        <a:solidFill>
                          <a:srgbClr val="000000"/>
                        </a:solidFill>
                        <a:effectLst/>
                        <a:latin typeface="Calibri" panose="020F0502020204030204" pitchFamily="34" charset="0"/>
                      </a:endParaRPr>
                    </a:p>
                  </a:txBody>
                  <a:tcPr marL="3811" marR="3811" marT="3811" marB="0"/>
                </a:tc>
                <a:tc>
                  <a:txBody>
                    <a:bodyPr/>
                    <a:lstStyle/>
                    <a:p>
                      <a:pPr algn="l" fontAlgn="t"/>
                      <a:r>
                        <a:rPr lang="en-ZA" sz="1800" u="none" strike="noStrike" dirty="0">
                          <a:effectLst/>
                        </a:rPr>
                        <a:t>25</a:t>
                      </a:r>
                      <a:endParaRPr lang="en-ZA" sz="1800" b="0" i="0" u="none" strike="noStrike" dirty="0">
                        <a:solidFill>
                          <a:srgbClr val="000000"/>
                        </a:solidFill>
                        <a:effectLst/>
                        <a:latin typeface="Calibri" panose="020F0502020204030204" pitchFamily="34" charset="0"/>
                      </a:endParaRPr>
                    </a:p>
                  </a:txBody>
                  <a:tcPr marL="3811" marR="3811" marT="3811" marB="0"/>
                </a:tc>
                <a:tc>
                  <a:txBody>
                    <a:bodyPr/>
                    <a:lstStyle/>
                    <a:p>
                      <a:pPr algn="l" fontAlgn="t"/>
                      <a:r>
                        <a:rPr lang="en-ZA" sz="1800" u="none" strike="noStrike" dirty="0">
                          <a:effectLst/>
                        </a:rPr>
                        <a:t>223</a:t>
                      </a:r>
                      <a:endParaRPr lang="en-ZA" sz="1800" b="1" i="0" u="none" strike="noStrike" dirty="0">
                        <a:solidFill>
                          <a:srgbClr val="000000"/>
                        </a:solidFill>
                        <a:effectLst/>
                        <a:latin typeface="Calibri" panose="020F0502020204030204" pitchFamily="34" charset="0"/>
                      </a:endParaRPr>
                    </a:p>
                  </a:txBody>
                  <a:tcPr marL="3811" marR="3811" marT="3811" marB="0"/>
                </a:tc>
                <a:extLst>
                  <a:ext uri="{0D108BD9-81ED-4DB2-BD59-A6C34878D82A}">
                    <a16:rowId xmlns:a16="http://schemas.microsoft.com/office/drawing/2014/main" xmlns="" val="10011"/>
                  </a:ext>
                </a:extLst>
              </a:tr>
            </a:tbl>
          </a:graphicData>
        </a:graphic>
      </p:graphicFrame>
      <p:sp>
        <p:nvSpPr>
          <p:cNvPr id="22608" name="Slide Number Placeholder 3">
            <a:extLst>
              <a:ext uri="{FF2B5EF4-FFF2-40B4-BE49-F238E27FC236}">
                <a16:creationId xmlns:a16="http://schemas.microsoft.com/office/drawing/2014/main" xmlns="" id="{6B264907-A0D3-49B7-A946-92AED3C75FD3}"/>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1401FE1-E888-4955-BE5D-C0E611D37B59}" type="slidenum">
              <a:rPr lang="en-US" altLang="en-US" sz="1400"/>
              <a:pPr/>
              <a:t>11</a:t>
            </a:fld>
            <a:endParaRPr lang="en-US" altLang="en-US" sz="1400"/>
          </a:p>
        </p:txBody>
      </p:sp>
      <p:sp>
        <p:nvSpPr>
          <p:cNvPr id="22609" name="Rectangle 4">
            <a:extLst>
              <a:ext uri="{FF2B5EF4-FFF2-40B4-BE49-F238E27FC236}">
                <a16:creationId xmlns:a16="http://schemas.microsoft.com/office/drawing/2014/main" xmlns="" id="{13AFB913-FF34-4C3E-BC45-E2EB290EE8F0}"/>
              </a:ext>
            </a:extLst>
          </p:cNvPr>
          <p:cNvSpPr>
            <a:spLocks noChangeArrowheads="1"/>
          </p:cNvSpPr>
          <p:nvPr/>
        </p:nvSpPr>
        <p:spPr bwMode="auto">
          <a:xfrm>
            <a:off x="179388" y="1177925"/>
            <a:ext cx="8964612"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eaLnBrk="1" hangingPunct="1">
              <a:spcAft>
                <a:spcPts val="1800"/>
              </a:spcAft>
            </a:pPr>
            <a:r>
              <a:rPr lang="en-US" altLang="en-US" sz="2800" b="1">
                <a:solidFill>
                  <a:srgbClr val="000000"/>
                </a:solidFill>
              </a:rPr>
              <a:t>Number of licenses  Issued</a:t>
            </a:r>
          </a:p>
        </p:txBody>
      </p:sp>
      <p:sp>
        <p:nvSpPr>
          <p:cNvPr id="22610" name="TextBox 2">
            <a:extLst>
              <a:ext uri="{FF2B5EF4-FFF2-40B4-BE49-F238E27FC236}">
                <a16:creationId xmlns:a16="http://schemas.microsoft.com/office/drawing/2014/main" xmlns="" id="{3B2FB2E7-9D3D-49C0-BB56-2C2A7DDD35E9}"/>
              </a:ext>
            </a:extLst>
          </p:cNvPr>
          <p:cNvSpPr txBox="1">
            <a:spLocks noChangeArrowheads="1"/>
          </p:cNvSpPr>
          <p:nvPr/>
        </p:nvSpPr>
        <p:spPr bwMode="auto">
          <a:xfrm>
            <a:off x="457200" y="5910263"/>
            <a:ext cx="7643813"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b="1"/>
              <a:t>Conversion Licence: </a:t>
            </a:r>
            <a:r>
              <a:rPr lang="en-US" altLang="en-US"/>
              <a:t>There has been no application for conversion licence lodged or processed. </a:t>
            </a:r>
            <a:endParaRPr lang="en-ZA" altLang="en-US"/>
          </a:p>
        </p:txBody>
      </p:sp>
      <p:graphicFrame>
        <p:nvGraphicFramePr>
          <p:cNvPr id="4" name="Table 3">
            <a:extLst>
              <a:ext uri="{FF2B5EF4-FFF2-40B4-BE49-F238E27FC236}">
                <a16:creationId xmlns:a16="http://schemas.microsoft.com/office/drawing/2014/main" xmlns="" id="{F1E91692-57E8-455C-A691-9C3651713451}"/>
              </a:ext>
            </a:extLst>
          </p:cNvPr>
          <p:cNvGraphicFramePr>
            <a:graphicFrameLocks noGrp="1"/>
          </p:cNvGraphicFramePr>
          <p:nvPr/>
        </p:nvGraphicFramePr>
        <p:xfrm>
          <a:off x="6011863" y="1700213"/>
          <a:ext cx="3132137" cy="3827463"/>
        </p:xfrm>
        <a:graphic>
          <a:graphicData uri="http://schemas.openxmlformats.org/drawingml/2006/table">
            <a:tbl>
              <a:tblPr firstRow="1" firstCol="1" bandRow="1">
                <a:tableStyleId>{5C22544A-7EE6-4342-B048-85BDC9FD1C3A}</a:tableStyleId>
              </a:tblPr>
              <a:tblGrid>
                <a:gridCol w="2460965">
                  <a:extLst>
                    <a:ext uri="{9D8B030D-6E8A-4147-A177-3AD203B41FA5}">
                      <a16:colId xmlns:a16="http://schemas.microsoft.com/office/drawing/2014/main" xmlns="" val="20000"/>
                    </a:ext>
                  </a:extLst>
                </a:gridCol>
                <a:gridCol w="671172">
                  <a:extLst>
                    <a:ext uri="{9D8B030D-6E8A-4147-A177-3AD203B41FA5}">
                      <a16:colId xmlns:a16="http://schemas.microsoft.com/office/drawing/2014/main" xmlns="" val="20001"/>
                    </a:ext>
                  </a:extLst>
                </a:gridCol>
              </a:tblGrid>
              <a:tr h="731520">
                <a:tc>
                  <a:txBody>
                    <a:bodyPr/>
                    <a:lstStyle/>
                    <a:p>
                      <a:pPr>
                        <a:spcAft>
                          <a:spcPts val="0"/>
                        </a:spcAft>
                      </a:pPr>
                      <a:r>
                        <a:rPr lang="en-ZA" sz="1600" dirty="0">
                          <a:solidFill>
                            <a:schemeClr val="tx1"/>
                          </a:solidFill>
                          <a:effectLst/>
                        </a:rPr>
                        <a:t>Construction licences Analysis (as</a:t>
                      </a:r>
                      <a:r>
                        <a:rPr lang="en-ZA" sz="1600" baseline="0" dirty="0">
                          <a:solidFill>
                            <a:schemeClr val="tx1"/>
                          </a:solidFill>
                          <a:effectLst/>
                        </a:rPr>
                        <a:t> at 31 March </a:t>
                      </a:r>
                      <a:r>
                        <a:rPr lang="en-ZA" sz="1600" dirty="0">
                          <a:solidFill>
                            <a:schemeClr val="tx1"/>
                          </a:solidFill>
                          <a:effectLst/>
                        </a:rPr>
                        <a:t>2021)</a:t>
                      </a:r>
                      <a:endParaRPr lang="en-ZA" sz="1600" dirty="0">
                        <a:solidFill>
                          <a:schemeClr val="tx1"/>
                        </a:solidFill>
                        <a:effectLst/>
                        <a:latin typeface="Calibri" panose="020F0502020204030204" pitchFamily="34" charset="0"/>
                        <a:ea typeface="Calibri" panose="020F0502020204030204" pitchFamily="34" charset="0"/>
                      </a:endParaRPr>
                    </a:p>
                  </a:txBody>
                  <a:tcPr marL="68587" marR="68587" marT="0" marB="0"/>
                </a:tc>
                <a:tc>
                  <a:txBody>
                    <a:bodyPr/>
                    <a:lstStyle/>
                    <a:p>
                      <a:pPr>
                        <a:spcAft>
                          <a:spcPts val="0"/>
                        </a:spcAft>
                      </a:pPr>
                      <a:r>
                        <a:rPr lang="en-US" sz="1600" dirty="0" err="1">
                          <a:solidFill>
                            <a:schemeClr val="tx1"/>
                          </a:solidFill>
                          <a:effectLst/>
                          <a:latin typeface="+mn-lt"/>
                          <a:ea typeface="+mn-ea"/>
                        </a:rPr>
                        <a:t>Qty</a:t>
                      </a:r>
                      <a:endParaRPr lang="en-ZA" sz="1600" dirty="0">
                        <a:solidFill>
                          <a:schemeClr val="tx1"/>
                        </a:solidFill>
                        <a:effectLst/>
                        <a:latin typeface="Calibri" panose="020F0502020204030204" pitchFamily="34" charset="0"/>
                        <a:ea typeface="Calibri" panose="020F0502020204030204" pitchFamily="34" charset="0"/>
                      </a:endParaRPr>
                    </a:p>
                  </a:txBody>
                  <a:tcPr marL="68587" marR="68587" marT="0" marB="0"/>
                </a:tc>
                <a:extLst>
                  <a:ext uri="{0D108BD9-81ED-4DB2-BD59-A6C34878D82A}">
                    <a16:rowId xmlns:a16="http://schemas.microsoft.com/office/drawing/2014/main" xmlns="" val="10000"/>
                  </a:ext>
                </a:extLst>
              </a:tr>
              <a:tr h="356742">
                <a:tc>
                  <a:txBody>
                    <a:bodyPr/>
                    <a:lstStyle/>
                    <a:p>
                      <a:pPr>
                        <a:spcAft>
                          <a:spcPts val="0"/>
                        </a:spcAft>
                      </a:pPr>
                      <a:r>
                        <a:rPr lang="en-ZA" sz="1600" dirty="0">
                          <a:solidFill>
                            <a:schemeClr val="tx1"/>
                          </a:solidFill>
                          <a:effectLst/>
                        </a:rPr>
                        <a:t>In progress</a:t>
                      </a:r>
                      <a:endParaRPr lang="en-ZA" sz="1600" dirty="0">
                        <a:solidFill>
                          <a:schemeClr val="tx1"/>
                        </a:solidFill>
                        <a:effectLst/>
                        <a:latin typeface="Calibri" panose="020F0502020204030204" pitchFamily="34" charset="0"/>
                        <a:ea typeface="Calibri" panose="020F0502020204030204" pitchFamily="34" charset="0"/>
                      </a:endParaRPr>
                    </a:p>
                  </a:txBody>
                  <a:tcPr marL="68587" marR="68587" marT="0" marB="0"/>
                </a:tc>
                <a:tc>
                  <a:txBody>
                    <a:bodyPr/>
                    <a:lstStyle/>
                    <a:p>
                      <a:pPr algn="ctr">
                        <a:spcAft>
                          <a:spcPts val="0"/>
                        </a:spcAft>
                      </a:pPr>
                      <a:r>
                        <a:rPr lang="en-ZA" sz="1600">
                          <a:solidFill>
                            <a:schemeClr val="tx1"/>
                          </a:solidFill>
                          <a:effectLst/>
                        </a:rPr>
                        <a:t>6</a:t>
                      </a:r>
                      <a:endParaRPr lang="en-ZA" sz="1600">
                        <a:solidFill>
                          <a:schemeClr val="tx1"/>
                        </a:solidFill>
                        <a:effectLst/>
                        <a:latin typeface="Calibri" panose="020F0502020204030204" pitchFamily="34" charset="0"/>
                        <a:ea typeface="Calibri" panose="020F0502020204030204" pitchFamily="34" charset="0"/>
                      </a:endParaRPr>
                    </a:p>
                  </a:txBody>
                  <a:tcPr marL="68587" marR="68587" marT="0" marB="0"/>
                </a:tc>
                <a:extLst>
                  <a:ext uri="{0D108BD9-81ED-4DB2-BD59-A6C34878D82A}">
                    <a16:rowId xmlns:a16="http://schemas.microsoft.com/office/drawing/2014/main" xmlns="" val="10001"/>
                  </a:ext>
                </a:extLst>
              </a:tr>
              <a:tr h="675239">
                <a:tc>
                  <a:txBody>
                    <a:bodyPr/>
                    <a:lstStyle/>
                    <a:p>
                      <a:pPr>
                        <a:spcAft>
                          <a:spcPts val="0"/>
                        </a:spcAft>
                      </a:pPr>
                      <a:r>
                        <a:rPr lang="en-ZA" sz="1600" dirty="0">
                          <a:solidFill>
                            <a:schemeClr val="tx1"/>
                          </a:solidFill>
                          <a:effectLst/>
                        </a:rPr>
                        <a:t>Pre-construction/on hold</a:t>
                      </a:r>
                      <a:endParaRPr lang="en-ZA" sz="1600" dirty="0">
                        <a:solidFill>
                          <a:schemeClr val="tx1"/>
                        </a:solidFill>
                        <a:effectLst/>
                        <a:latin typeface="Calibri" panose="020F0502020204030204" pitchFamily="34" charset="0"/>
                        <a:ea typeface="Calibri" panose="020F0502020204030204" pitchFamily="34" charset="0"/>
                      </a:endParaRPr>
                    </a:p>
                  </a:txBody>
                  <a:tcPr marL="68587" marR="68587" marT="0" marB="0"/>
                </a:tc>
                <a:tc>
                  <a:txBody>
                    <a:bodyPr/>
                    <a:lstStyle/>
                    <a:p>
                      <a:pPr algn="ctr">
                        <a:spcAft>
                          <a:spcPts val="0"/>
                        </a:spcAft>
                      </a:pPr>
                      <a:r>
                        <a:rPr lang="en-US" sz="1600" dirty="0">
                          <a:solidFill>
                            <a:schemeClr val="tx1"/>
                          </a:solidFill>
                          <a:effectLst/>
                          <a:latin typeface="+mn-lt"/>
                          <a:ea typeface="+mn-ea"/>
                        </a:rPr>
                        <a:t>8</a:t>
                      </a:r>
                      <a:endParaRPr lang="en-ZA" sz="1600" dirty="0">
                        <a:solidFill>
                          <a:schemeClr val="tx1"/>
                        </a:solidFill>
                        <a:effectLst/>
                        <a:latin typeface="Calibri" panose="020F0502020204030204" pitchFamily="34" charset="0"/>
                        <a:ea typeface="Calibri" panose="020F0502020204030204" pitchFamily="34" charset="0"/>
                      </a:endParaRPr>
                    </a:p>
                  </a:txBody>
                  <a:tcPr marL="68587" marR="68587" marT="0" marB="0"/>
                </a:tc>
                <a:extLst>
                  <a:ext uri="{0D108BD9-81ED-4DB2-BD59-A6C34878D82A}">
                    <a16:rowId xmlns:a16="http://schemas.microsoft.com/office/drawing/2014/main" xmlns="" val="10002"/>
                  </a:ext>
                </a:extLst>
              </a:tr>
              <a:tr h="356742">
                <a:tc>
                  <a:txBody>
                    <a:bodyPr/>
                    <a:lstStyle/>
                    <a:p>
                      <a:pPr>
                        <a:spcAft>
                          <a:spcPts val="0"/>
                        </a:spcAft>
                      </a:pPr>
                      <a:r>
                        <a:rPr lang="en-ZA" sz="1600" dirty="0">
                          <a:solidFill>
                            <a:schemeClr val="tx1"/>
                          </a:solidFill>
                          <a:effectLst/>
                        </a:rPr>
                        <a:t>Completed</a:t>
                      </a:r>
                      <a:endParaRPr lang="en-ZA" sz="1600" dirty="0">
                        <a:solidFill>
                          <a:schemeClr val="tx1"/>
                        </a:solidFill>
                        <a:effectLst/>
                        <a:latin typeface="Calibri" panose="020F0502020204030204" pitchFamily="34" charset="0"/>
                        <a:ea typeface="Calibri" panose="020F0502020204030204" pitchFamily="34" charset="0"/>
                      </a:endParaRPr>
                    </a:p>
                  </a:txBody>
                  <a:tcPr marL="68587" marR="68587" marT="0" marB="0"/>
                </a:tc>
                <a:tc>
                  <a:txBody>
                    <a:bodyPr/>
                    <a:lstStyle/>
                    <a:p>
                      <a:pPr algn="ctr">
                        <a:spcAft>
                          <a:spcPts val="0"/>
                        </a:spcAft>
                      </a:pPr>
                      <a:r>
                        <a:rPr lang="en-ZA" sz="1600" dirty="0">
                          <a:solidFill>
                            <a:schemeClr val="tx1"/>
                          </a:solidFill>
                          <a:effectLst/>
                        </a:rPr>
                        <a:t>40</a:t>
                      </a:r>
                      <a:endParaRPr lang="en-ZA" sz="1600" dirty="0">
                        <a:solidFill>
                          <a:schemeClr val="tx1"/>
                        </a:solidFill>
                        <a:effectLst/>
                        <a:latin typeface="Calibri" panose="020F0502020204030204" pitchFamily="34" charset="0"/>
                        <a:ea typeface="Calibri" panose="020F0502020204030204" pitchFamily="34" charset="0"/>
                      </a:endParaRPr>
                    </a:p>
                  </a:txBody>
                  <a:tcPr marL="68587" marR="68587" marT="0" marB="0"/>
                </a:tc>
                <a:extLst>
                  <a:ext uri="{0D108BD9-81ED-4DB2-BD59-A6C34878D82A}">
                    <a16:rowId xmlns:a16="http://schemas.microsoft.com/office/drawing/2014/main" xmlns="" val="10003"/>
                  </a:ext>
                </a:extLst>
              </a:tr>
              <a:tr h="675239">
                <a:tc>
                  <a:txBody>
                    <a:bodyPr/>
                    <a:lstStyle/>
                    <a:p>
                      <a:pPr>
                        <a:spcAft>
                          <a:spcPts val="0"/>
                        </a:spcAft>
                      </a:pPr>
                      <a:r>
                        <a:rPr lang="en-ZA" sz="1600" dirty="0">
                          <a:solidFill>
                            <a:schemeClr val="tx1"/>
                          </a:solidFill>
                          <a:effectLst/>
                        </a:rPr>
                        <a:t>Revoked (completed &amp; change of ownership)</a:t>
                      </a:r>
                      <a:endParaRPr lang="en-ZA" sz="1600" dirty="0">
                        <a:solidFill>
                          <a:schemeClr val="tx1"/>
                        </a:solidFill>
                        <a:effectLst/>
                        <a:latin typeface="Calibri" panose="020F0502020204030204" pitchFamily="34" charset="0"/>
                        <a:ea typeface="Calibri" panose="020F0502020204030204" pitchFamily="34" charset="0"/>
                      </a:endParaRPr>
                    </a:p>
                  </a:txBody>
                  <a:tcPr marL="68587" marR="68587" marT="0" marB="0"/>
                </a:tc>
                <a:tc>
                  <a:txBody>
                    <a:bodyPr/>
                    <a:lstStyle/>
                    <a:p>
                      <a:pPr algn="ctr">
                        <a:spcAft>
                          <a:spcPts val="0"/>
                        </a:spcAft>
                      </a:pPr>
                      <a:r>
                        <a:rPr lang="en-ZA" sz="1600">
                          <a:solidFill>
                            <a:schemeClr val="tx1"/>
                          </a:solidFill>
                          <a:effectLst/>
                        </a:rPr>
                        <a:t>3</a:t>
                      </a:r>
                      <a:endParaRPr lang="en-ZA" sz="1600">
                        <a:solidFill>
                          <a:schemeClr val="tx1"/>
                        </a:solidFill>
                        <a:effectLst/>
                        <a:latin typeface="Calibri" panose="020F0502020204030204" pitchFamily="34" charset="0"/>
                        <a:ea typeface="Calibri" panose="020F0502020204030204" pitchFamily="34" charset="0"/>
                      </a:endParaRPr>
                    </a:p>
                  </a:txBody>
                  <a:tcPr marL="68587" marR="68587" marT="0" marB="0"/>
                </a:tc>
                <a:extLst>
                  <a:ext uri="{0D108BD9-81ED-4DB2-BD59-A6C34878D82A}">
                    <a16:rowId xmlns:a16="http://schemas.microsoft.com/office/drawing/2014/main" xmlns="" val="10004"/>
                  </a:ext>
                </a:extLst>
              </a:tr>
              <a:tr h="675239">
                <a:tc>
                  <a:txBody>
                    <a:bodyPr/>
                    <a:lstStyle/>
                    <a:p>
                      <a:pPr>
                        <a:spcAft>
                          <a:spcPts val="0"/>
                        </a:spcAft>
                      </a:pPr>
                      <a:r>
                        <a:rPr lang="en-ZA" sz="1600" dirty="0">
                          <a:solidFill>
                            <a:schemeClr val="tx1"/>
                          </a:solidFill>
                          <a:effectLst/>
                        </a:rPr>
                        <a:t>Revoked (project terminated)</a:t>
                      </a:r>
                      <a:endParaRPr lang="en-ZA" sz="1600" dirty="0">
                        <a:solidFill>
                          <a:schemeClr val="tx1"/>
                        </a:solidFill>
                        <a:effectLst/>
                        <a:latin typeface="Calibri" panose="020F0502020204030204" pitchFamily="34" charset="0"/>
                        <a:ea typeface="Calibri" panose="020F0502020204030204" pitchFamily="34" charset="0"/>
                      </a:endParaRPr>
                    </a:p>
                  </a:txBody>
                  <a:tcPr marL="68587" marR="68587" marT="0" marB="0"/>
                </a:tc>
                <a:tc>
                  <a:txBody>
                    <a:bodyPr/>
                    <a:lstStyle/>
                    <a:p>
                      <a:pPr algn="ctr">
                        <a:spcAft>
                          <a:spcPts val="0"/>
                        </a:spcAft>
                      </a:pPr>
                      <a:r>
                        <a:rPr lang="en-ZA" sz="1600" dirty="0">
                          <a:solidFill>
                            <a:schemeClr val="tx1"/>
                          </a:solidFill>
                          <a:effectLst/>
                        </a:rPr>
                        <a:t>5</a:t>
                      </a:r>
                      <a:endParaRPr lang="en-ZA" sz="1600" dirty="0">
                        <a:solidFill>
                          <a:schemeClr val="tx1"/>
                        </a:solidFill>
                        <a:effectLst/>
                        <a:latin typeface="Calibri" panose="020F0502020204030204" pitchFamily="34" charset="0"/>
                        <a:ea typeface="Calibri" panose="020F0502020204030204" pitchFamily="34" charset="0"/>
                      </a:endParaRPr>
                    </a:p>
                  </a:txBody>
                  <a:tcPr marL="68587" marR="68587" marT="0" marB="0"/>
                </a:tc>
                <a:extLst>
                  <a:ext uri="{0D108BD9-81ED-4DB2-BD59-A6C34878D82A}">
                    <a16:rowId xmlns:a16="http://schemas.microsoft.com/office/drawing/2014/main" xmlns="" val="10005"/>
                  </a:ext>
                </a:extLst>
              </a:tr>
              <a:tr h="356742">
                <a:tc>
                  <a:txBody>
                    <a:bodyPr/>
                    <a:lstStyle/>
                    <a:p>
                      <a:pPr>
                        <a:spcAft>
                          <a:spcPts val="0"/>
                        </a:spcAft>
                      </a:pPr>
                      <a:r>
                        <a:rPr lang="en-ZA" sz="1600" dirty="0">
                          <a:solidFill>
                            <a:schemeClr val="tx1"/>
                          </a:solidFill>
                          <a:effectLst/>
                        </a:rPr>
                        <a:t>Total issued</a:t>
                      </a:r>
                      <a:endParaRPr lang="en-ZA" sz="1600" dirty="0">
                        <a:solidFill>
                          <a:schemeClr val="tx1"/>
                        </a:solidFill>
                        <a:effectLst/>
                        <a:latin typeface="Calibri" panose="020F0502020204030204" pitchFamily="34" charset="0"/>
                        <a:ea typeface="Calibri" panose="020F0502020204030204" pitchFamily="34" charset="0"/>
                      </a:endParaRPr>
                    </a:p>
                  </a:txBody>
                  <a:tcPr marL="68587" marR="68587" marT="0" marB="0"/>
                </a:tc>
                <a:tc>
                  <a:txBody>
                    <a:bodyPr/>
                    <a:lstStyle/>
                    <a:p>
                      <a:pPr algn="ctr">
                        <a:spcAft>
                          <a:spcPts val="0"/>
                        </a:spcAft>
                      </a:pPr>
                      <a:r>
                        <a:rPr lang="en-ZA" sz="1600" dirty="0">
                          <a:solidFill>
                            <a:schemeClr val="tx1"/>
                          </a:solidFill>
                          <a:effectLst/>
                        </a:rPr>
                        <a:t>62</a:t>
                      </a:r>
                      <a:endParaRPr lang="en-ZA" sz="1600" dirty="0">
                        <a:solidFill>
                          <a:schemeClr val="tx1"/>
                        </a:solidFill>
                        <a:effectLst/>
                        <a:latin typeface="Calibri" panose="020F0502020204030204" pitchFamily="34" charset="0"/>
                        <a:ea typeface="Calibri" panose="020F0502020204030204" pitchFamily="34" charset="0"/>
                      </a:endParaRPr>
                    </a:p>
                  </a:txBody>
                  <a:tcPr marL="68587" marR="68587" marT="0" marB="0"/>
                </a:tc>
                <a:extLst>
                  <a:ext uri="{0D108BD9-81ED-4DB2-BD59-A6C34878D82A}">
                    <a16:rowId xmlns:a16="http://schemas.microsoft.com/office/drawing/2014/main" xmlns="" val="10006"/>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a:extLst>
              <a:ext uri="{FF2B5EF4-FFF2-40B4-BE49-F238E27FC236}">
                <a16:creationId xmlns:a16="http://schemas.microsoft.com/office/drawing/2014/main" xmlns="" id="{35F3FAE8-83F6-41C7-BD8B-C5D596B5ADA3}"/>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C51E42F-3A05-4577-8235-34CB445DA729}" type="slidenum">
              <a:rPr lang="en-US" altLang="en-US" sz="1400"/>
              <a:pPr/>
              <a:t>12</a:t>
            </a:fld>
            <a:endParaRPr lang="en-US" altLang="en-US" sz="1400"/>
          </a:p>
        </p:txBody>
      </p:sp>
      <p:sp>
        <p:nvSpPr>
          <p:cNvPr id="24579" name="Rectangle 4">
            <a:extLst>
              <a:ext uri="{FF2B5EF4-FFF2-40B4-BE49-F238E27FC236}">
                <a16:creationId xmlns:a16="http://schemas.microsoft.com/office/drawing/2014/main" xmlns="" id="{222D717F-A88B-4009-96EC-73C339225CF2}"/>
              </a:ext>
            </a:extLst>
          </p:cNvPr>
          <p:cNvSpPr>
            <a:spLocks noChangeArrowheads="1"/>
          </p:cNvSpPr>
          <p:nvPr/>
        </p:nvSpPr>
        <p:spPr bwMode="auto">
          <a:xfrm>
            <a:off x="179388" y="1177925"/>
            <a:ext cx="8964612"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eaLnBrk="1" hangingPunct="1">
              <a:spcAft>
                <a:spcPts val="1800"/>
              </a:spcAft>
            </a:pPr>
            <a:r>
              <a:rPr lang="en-US" altLang="en-US" sz="2800" b="1">
                <a:solidFill>
                  <a:srgbClr val="000000"/>
                </a:solidFill>
              </a:rPr>
              <a:t>Transformation (BEE) &amp; Investment</a:t>
            </a:r>
          </a:p>
        </p:txBody>
      </p:sp>
      <p:graphicFrame>
        <p:nvGraphicFramePr>
          <p:cNvPr id="24580" name="Content Placeholder 9">
            <a:extLst>
              <a:ext uri="{FF2B5EF4-FFF2-40B4-BE49-F238E27FC236}">
                <a16:creationId xmlns:a16="http://schemas.microsoft.com/office/drawing/2014/main" xmlns="" id="{9E6CA9A8-46D9-4508-A6DD-BE8BF7AF2277}"/>
              </a:ext>
            </a:extLst>
          </p:cNvPr>
          <p:cNvGraphicFramePr>
            <a:graphicFrameLocks noGrp="1"/>
          </p:cNvGraphicFramePr>
          <p:nvPr>
            <p:ph idx="1"/>
          </p:nvPr>
        </p:nvGraphicFramePr>
        <p:xfrm>
          <a:off x="-50800" y="1814513"/>
          <a:ext cx="4745038" cy="5094287"/>
        </p:xfrm>
        <a:graphic>
          <a:graphicData uri="http://schemas.openxmlformats.org/presentationml/2006/ole">
            <p:oleObj spid="_x0000_s1025" name="Chart" r:id="rId3" imgW="4755292" imgH="5102794" progId="Excel.Chart.8">
              <p:embed/>
            </p:oleObj>
          </a:graphicData>
        </a:graphic>
      </p:graphicFrame>
      <p:sp>
        <p:nvSpPr>
          <p:cNvPr id="24581" name="TextBox 5">
            <a:extLst>
              <a:ext uri="{FF2B5EF4-FFF2-40B4-BE49-F238E27FC236}">
                <a16:creationId xmlns:a16="http://schemas.microsoft.com/office/drawing/2014/main" xmlns="" id="{D2032DB6-2468-4F9E-AF4F-8062F058B3F3}"/>
              </a:ext>
            </a:extLst>
          </p:cNvPr>
          <p:cNvSpPr txBox="1">
            <a:spLocks noChangeArrowheads="1"/>
          </p:cNvSpPr>
          <p:nvPr/>
        </p:nvSpPr>
        <p:spPr bwMode="auto">
          <a:xfrm>
            <a:off x="4716463" y="1989138"/>
            <a:ext cx="4319587" cy="3232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2000" b="1"/>
              <a:t>Investment by licensees:</a:t>
            </a:r>
          </a:p>
          <a:p>
            <a:endParaRPr lang="en-US" altLang="en-US" sz="2000"/>
          </a:p>
          <a:p>
            <a:r>
              <a:rPr lang="en-US" altLang="en-US" sz="2000"/>
              <a:t>CONSTRUCTION LICENCES </a:t>
            </a:r>
            <a:r>
              <a:rPr lang="en-US" altLang="en-US" sz="2000" u="sng"/>
              <a:t>ISSUED:</a:t>
            </a:r>
            <a:r>
              <a:rPr lang="en-US" altLang="en-US" sz="2000"/>
              <a:t> 1 JANUARY 2018 TO 31 JULY 2021 = </a:t>
            </a:r>
            <a:r>
              <a:rPr lang="en-US" altLang="en-US" sz="2000" b="1"/>
              <a:t>6 projects;</a:t>
            </a:r>
            <a:r>
              <a:rPr lang="en-US" altLang="en-US" sz="2000"/>
              <a:t> </a:t>
            </a:r>
            <a:r>
              <a:rPr lang="en-US" altLang="en-US" sz="2000" b="1"/>
              <a:t>R4.753 bN</a:t>
            </a:r>
          </a:p>
          <a:p>
            <a:endParaRPr lang="en-US" altLang="en-US" sz="2000"/>
          </a:p>
          <a:p>
            <a:r>
              <a:rPr lang="en-US" altLang="en-US" sz="2000"/>
              <a:t>CONTRUCTION PROJECTS </a:t>
            </a:r>
            <a:r>
              <a:rPr lang="en-US" altLang="en-US" sz="2000" u="sng"/>
              <a:t>COMPLETE</a:t>
            </a:r>
            <a:r>
              <a:rPr lang="en-US" altLang="en-US" sz="2000"/>
              <a:t>D - 1 JANUARY 2018 TO 31 JULY 2021 </a:t>
            </a:r>
            <a:r>
              <a:rPr lang="en-US" altLang="en-US"/>
              <a:t> = </a:t>
            </a:r>
            <a:r>
              <a:rPr lang="en-US" altLang="en-US" sz="2000" b="1"/>
              <a:t>7 projects; R5.64 bN</a:t>
            </a:r>
            <a:endParaRPr lang="en-ZA" altLang="en-US" sz="2000"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xmlns="" id="{331901B5-3550-4156-835E-018843B988A3}"/>
              </a:ext>
            </a:extLst>
          </p:cNvPr>
          <p:cNvSpPr>
            <a:spLocks noGrp="1"/>
          </p:cNvSpPr>
          <p:nvPr>
            <p:ph type="title"/>
          </p:nvPr>
        </p:nvSpPr>
        <p:spPr bwMode="auto">
          <a:xfrm>
            <a:off x="323850" y="1208088"/>
            <a:ext cx="8229600" cy="114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r>
              <a:rPr lang="en-US" altLang="en-US" sz="2800" b="1">
                <a:solidFill>
                  <a:srgbClr val="000000"/>
                </a:solidFill>
              </a:rPr>
              <a:t>Documents to be submitted in support of applications</a:t>
            </a:r>
            <a:r>
              <a:rPr lang="en-US" altLang="en-US" sz="2200">
                <a:solidFill>
                  <a:srgbClr val="000000"/>
                </a:solidFill>
              </a:rPr>
              <a:t/>
            </a:r>
            <a:br>
              <a:rPr lang="en-US" altLang="en-US" sz="2200">
                <a:solidFill>
                  <a:srgbClr val="000000"/>
                </a:solidFill>
              </a:rPr>
            </a:br>
            <a:endParaRPr lang="en-ZA" altLang="en-US" sz="2800"/>
          </a:p>
        </p:txBody>
      </p:sp>
      <p:sp>
        <p:nvSpPr>
          <p:cNvPr id="25603" name="Content Placeholder 2">
            <a:extLst>
              <a:ext uri="{FF2B5EF4-FFF2-40B4-BE49-F238E27FC236}">
                <a16:creationId xmlns:a16="http://schemas.microsoft.com/office/drawing/2014/main" xmlns="" id="{0093032A-BE2C-4627-8BE7-7829E7E8706C}"/>
              </a:ext>
            </a:extLst>
          </p:cNvPr>
          <p:cNvSpPr>
            <a:spLocks noGrp="1"/>
          </p:cNvSpPr>
          <p:nvPr>
            <p:ph idx="1"/>
          </p:nvPr>
        </p:nvSpPr>
        <p:spPr bwMode="auto">
          <a:xfrm>
            <a:off x="488950" y="2351088"/>
            <a:ext cx="8229600" cy="37750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lgn="just">
              <a:lnSpc>
                <a:spcPct val="150000"/>
              </a:lnSpc>
              <a:buFontTx/>
              <a:buAutoNum type="arabicPeriod"/>
            </a:pPr>
            <a:endParaRPr lang="en-US" altLang="en-US" sz="2000"/>
          </a:p>
          <a:p>
            <a:pPr lvl="1" algn="just">
              <a:lnSpc>
                <a:spcPct val="150000"/>
              </a:lnSpc>
              <a:buFontTx/>
              <a:buAutoNum type="arabicPeriod"/>
            </a:pPr>
            <a:endParaRPr lang="en-US" altLang="en-US" sz="2000"/>
          </a:p>
        </p:txBody>
      </p:sp>
      <p:sp>
        <p:nvSpPr>
          <p:cNvPr id="25604" name="Slide Number Placeholder 3">
            <a:extLst>
              <a:ext uri="{FF2B5EF4-FFF2-40B4-BE49-F238E27FC236}">
                <a16:creationId xmlns:a16="http://schemas.microsoft.com/office/drawing/2014/main" xmlns="" id="{E418DB23-750B-4502-ADEC-A3328EB4725B}"/>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E3F9B8A-B18F-4F6F-B38C-FF3B9335C203}" type="slidenum">
              <a:rPr lang="en-US" altLang="en-US" sz="1400"/>
              <a:pPr/>
              <a:t>13</a:t>
            </a:fld>
            <a:endParaRPr lang="en-US" altLang="en-US" sz="1400"/>
          </a:p>
        </p:txBody>
      </p:sp>
      <p:sp>
        <p:nvSpPr>
          <p:cNvPr id="5" name="Text Box 3">
            <a:extLst>
              <a:ext uri="{FF2B5EF4-FFF2-40B4-BE49-F238E27FC236}">
                <a16:creationId xmlns:a16="http://schemas.microsoft.com/office/drawing/2014/main" xmlns="" id="{42C0498B-C513-48AF-98F8-BE560FD4ADE2}"/>
              </a:ext>
            </a:extLst>
          </p:cNvPr>
          <p:cNvSpPr txBox="1">
            <a:spLocks noChangeArrowheads="1"/>
          </p:cNvSpPr>
          <p:nvPr/>
        </p:nvSpPr>
        <p:spPr bwMode="auto">
          <a:xfrm>
            <a:off x="107950" y="1989138"/>
            <a:ext cx="8785225" cy="5262562"/>
          </a:xfrm>
          <a:prstGeom prst="rect">
            <a:avLst/>
          </a:prstGeom>
          <a:noFill/>
          <a:ln>
            <a:noFill/>
          </a:ln>
        </p:spPr>
        <p:txBody>
          <a:bodyPr>
            <a:spAutoFit/>
          </a:bodyPr>
          <a:lstStyle>
            <a:lvl1pPr marL="342900" indent="-342900">
              <a:defRPr sz="2400">
                <a:solidFill>
                  <a:schemeClr val="tx1"/>
                </a:solidFill>
                <a:latin typeface="Arial" panose="020B0604020202020204" pitchFamily="34" charset="0"/>
                <a:ea typeface="ＭＳ Ｐゴシック" panose="020B0600070205080204" pitchFamily="34" charset="-128"/>
              </a:defRPr>
            </a:lvl1pPr>
            <a:lvl2pPr indent="-45720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1" algn="just">
              <a:lnSpc>
                <a:spcPct val="120000"/>
              </a:lnSpc>
              <a:buFontTx/>
              <a:buAutoNum type="arabicPeriod"/>
              <a:defRPr/>
            </a:pPr>
            <a:r>
              <a:rPr lang="en-ZA" altLang="en-US" sz="2000" dirty="0"/>
              <a:t>Section 16 (1) of PPA – Any person who has to apply for a licence must be the owner of the pipeline or facility in question.</a:t>
            </a:r>
          </a:p>
          <a:p>
            <a:pPr lvl="1" algn="just">
              <a:lnSpc>
                <a:spcPct val="120000"/>
              </a:lnSpc>
              <a:buFontTx/>
              <a:buAutoNum type="arabicPeriod"/>
              <a:defRPr/>
            </a:pPr>
            <a:r>
              <a:rPr lang="en-US" altLang="en-US" sz="2000" dirty="0"/>
              <a:t>Petroleum Pipeline Rules outlines the form and procedure to be followed in applying for a license including d</a:t>
            </a:r>
            <a:r>
              <a:rPr lang="en-ZA" altLang="en-US" sz="2000" dirty="0"/>
              <a:t>documents pertaining to:</a:t>
            </a:r>
          </a:p>
          <a:p>
            <a:pPr marL="1257300" lvl="2" indent="-342900" algn="just">
              <a:lnSpc>
                <a:spcPct val="120000"/>
              </a:lnSpc>
              <a:buFont typeface="Wingdings" panose="05000000000000000000" pitchFamily="2" charset="2"/>
              <a:buChar char="v"/>
              <a:defRPr/>
            </a:pPr>
            <a:r>
              <a:rPr lang="en-ZA" altLang="en-US" sz="2000" dirty="0"/>
              <a:t>Company details (ownership/BEE credentials)</a:t>
            </a:r>
          </a:p>
          <a:p>
            <a:pPr marL="1257300" lvl="2" indent="-342900" algn="just">
              <a:lnSpc>
                <a:spcPct val="120000"/>
              </a:lnSpc>
              <a:buFont typeface="Wingdings" panose="05000000000000000000" pitchFamily="2" charset="2"/>
              <a:buChar char="v"/>
              <a:defRPr/>
            </a:pPr>
            <a:r>
              <a:rPr lang="en-ZA" altLang="en-US" sz="2000" dirty="0"/>
              <a:t>Agreements (sale/session/terminal operation)</a:t>
            </a:r>
          </a:p>
          <a:p>
            <a:pPr marL="1257300" lvl="2" indent="-342900" algn="just">
              <a:lnSpc>
                <a:spcPct val="120000"/>
              </a:lnSpc>
              <a:buFont typeface="Wingdings" panose="05000000000000000000" pitchFamily="2" charset="2"/>
              <a:buChar char="v"/>
              <a:defRPr/>
            </a:pPr>
            <a:r>
              <a:rPr lang="en-ZA" altLang="en-US" sz="2000" dirty="0"/>
              <a:t>Facility details (GPS Coordinates, site layout/flow diagrams)</a:t>
            </a:r>
          </a:p>
          <a:p>
            <a:pPr marL="1257300" lvl="2" indent="-342900" algn="just">
              <a:lnSpc>
                <a:spcPct val="120000"/>
              </a:lnSpc>
              <a:buFont typeface="Wingdings" panose="05000000000000000000" pitchFamily="2" charset="2"/>
              <a:buChar char="v"/>
              <a:defRPr/>
            </a:pPr>
            <a:r>
              <a:rPr lang="en-US" altLang="en-US" sz="2000" dirty="0"/>
              <a:t>Codes, Standard, specifications and Operational Procedures</a:t>
            </a:r>
          </a:p>
          <a:p>
            <a:pPr marL="1257300" lvl="2" indent="-342900" algn="just">
              <a:lnSpc>
                <a:spcPct val="120000"/>
              </a:lnSpc>
              <a:buFont typeface="Wingdings" panose="05000000000000000000" pitchFamily="2" charset="2"/>
              <a:buChar char="v"/>
              <a:defRPr/>
            </a:pPr>
            <a:r>
              <a:rPr lang="en-US" altLang="en-US" sz="2000" dirty="0"/>
              <a:t>Environmental/other regulatory approvals/permits</a:t>
            </a:r>
          </a:p>
          <a:p>
            <a:pPr lvl="1" algn="just">
              <a:lnSpc>
                <a:spcPct val="120000"/>
              </a:lnSpc>
              <a:buFontTx/>
              <a:buAutoNum type="arabicPeriod"/>
              <a:defRPr/>
            </a:pPr>
            <a:r>
              <a:rPr lang="en-US" altLang="en-US" sz="2000" dirty="0"/>
              <a:t>The operation license must be submitted together with a tariff application.</a:t>
            </a:r>
          </a:p>
          <a:p>
            <a:pPr lvl="1" algn="just">
              <a:lnSpc>
                <a:spcPct val="120000"/>
              </a:lnSpc>
              <a:buFontTx/>
              <a:buAutoNum type="arabicPeriod"/>
              <a:defRPr/>
            </a:pPr>
            <a:r>
              <a:rPr lang="en-ZA" altLang="en-US" sz="2000" dirty="0"/>
              <a:t>Applicant may request confidential treatment of information contained in an application. </a:t>
            </a:r>
          </a:p>
          <a:p>
            <a:pPr lvl="2" algn="just">
              <a:lnSpc>
                <a:spcPct val="120000"/>
              </a:lnSpc>
              <a:buFontTx/>
              <a:buAutoNum type="arabicPeriod"/>
              <a:defRPr/>
            </a:pPr>
            <a:endParaRPr lang="en-ZA" alt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xmlns="" id="{0913E38F-39F3-495B-88D8-4C52A24954C2}"/>
              </a:ext>
            </a:extLst>
          </p:cNvPr>
          <p:cNvSpPr>
            <a:spLocks noGrp="1"/>
          </p:cNvSpPr>
          <p:nvPr>
            <p:ph type="title"/>
          </p:nvPr>
        </p:nvSpPr>
        <p:spPr bwMode="auto">
          <a:xfrm>
            <a:off x="457200" y="1268413"/>
            <a:ext cx="8229600" cy="4365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b="1"/>
              <a:t>Applicable License Conditions</a:t>
            </a:r>
            <a:endParaRPr lang="en-ZA" altLang="en-US" sz="2400" b="1"/>
          </a:p>
        </p:txBody>
      </p:sp>
      <p:sp>
        <p:nvSpPr>
          <p:cNvPr id="3" name="Content Placeholder 2">
            <a:extLst>
              <a:ext uri="{FF2B5EF4-FFF2-40B4-BE49-F238E27FC236}">
                <a16:creationId xmlns:a16="http://schemas.microsoft.com/office/drawing/2014/main" xmlns="" id="{D8CF9409-7DDE-48AF-ADC4-113EB1FE6CCA}"/>
              </a:ext>
            </a:extLst>
          </p:cNvPr>
          <p:cNvSpPr>
            <a:spLocks noGrp="1"/>
          </p:cNvSpPr>
          <p:nvPr>
            <p:ph idx="1"/>
          </p:nvPr>
        </p:nvSpPr>
        <p:spPr>
          <a:xfrm>
            <a:off x="457200" y="1704975"/>
            <a:ext cx="8229600" cy="5153025"/>
          </a:xfrm>
        </p:spPr>
        <p:txBody>
          <a:bodyPr/>
          <a:lstStyle/>
          <a:p>
            <a:pPr marL="0" indent="0">
              <a:buFontTx/>
              <a:buNone/>
              <a:defRPr/>
            </a:pPr>
            <a:r>
              <a:rPr lang="en-US" sz="1400" b="1" dirty="0">
                <a:ea typeface="ＭＳ Ｐゴシック" panose="020B0600070205080204" pitchFamily="34" charset="-128"/>
              </a:rPr>
              <a:t>CHAPTER 1: LICENSED ACTIVITY</a:t>
            </a:r>
          </a:p>
          <a:p>
            <a:pPr marL="457200" indent="-457200">
              <a:buFontTx/>
              <a:buAutoNum type="arabicPeriod"/>
              <a:defRPr/>
            </a:pPr>
            <a:r>
              <a:rPr lang="en-US" sz="1400" dirty="0">
                <a:ea typeface="ＭＳ Ｐゴシック" panose="020B0600070205080204" pitchFamily="34" charset="-128"/>
              </a:rPr>
              <a:t>Licensed Activity</a:t>
            </a:r>
          </a:p>
          <a:p>
            <a:pPr marL="457200" indent="-457200">
              <a:buFontTx/>
              <a:buAutoNum type="arabicPeriod"/>
              <a:defRPr/>
            </a:pPr>
            <a:r>
              <a:rPr lang="en-US" sz="1400" dirty="0">
                <a:ea typeface="ＭＳ Ｐゴシック" panose="020B0600070205080204" pitchFamily="34" charset="-128"/>
              </a:rPr>
              <a:t>Commencement and Duration of License</a:t>
            </a:r>
          </a:p>
          <a:p>
            <a:pPr marL="0" indent="0">
              <a:buFontTx/>
              <a:buNone/>
              <a:defRPr/>
            </a:pPr>
            <a:r>
              <a:rPr lang="en-US" sz="1400" b="1" dirty="0">
                <a:ea typeface="ＭＳ Ｐゴシック" panose="020B0600070205080204" pitchFamily="34" charset="-128"/>
              </a:rPr>
              <a:t>CHAPTER TWO: GENERAL CONDITIONS</a:t>
            </a:r>
          </a:p>
          <a:p>
            <a:pPr marL="0" indent="0">
              <a:buFontTx/>
              <a:buNone/>
              <a:defRPr/>
            </a:pPr>
            <a:r>
              <a:rPr lang="en-US" sz="1400" dirty="0">
                <a:ea typeface="ＭＳ Ｐゴシック" panose="020B0600070205080204" pitchFamily="34" charset="-128"/>
              </a:rPr>
              <a:t>3.	General Conditions of </a:t>
            </a:r>
            <a:r>
              <a:rPr lang="en-US" sz="1400" dirty="0" err="1">
                <a:ea typeface="ＭＳ Ｐゴシック" panose="020B0600070205080204" pitchFamily="34" charset="-128"/>
              </a:rPr>
              <a:t>Licence</a:t>
            </a:r>
            <a:endParaRPr lang="en-US" sz="1400" dirty="0">
              <a:ea typeface="ＭＳ Ｐゴシック" panose="020B0600070205080204" pitchFamily="34" charset="-128"/>
            </a:endParaRPr>
          </a:p>
          <a:p>
            <a:pPr marL="457200" indent="-457200">
              <a:buFontTx/>
              <a:buAutoNum type="arabicPeriod" startAt="4"/>
              <a:defRPr/>
            </a:pPr>
            <a:r>
              <a:rPr lang="en-US" sz="1400" dirty="0">
                <a:ea typeface="ＭＳ Ｐゴシック" panose="020B0600070205080204" pitchFamily="34" charset="-128"/>
              </a:rPr>
              <a:t>Compliance with Conditions of </a:t>
            </a:r>
            <a:r>
              <a:rPr lang="en-US" sz="1400" dirty="0" err="1">
                <a:ea typeface="ＭＳ Ｐゴシック" panose="020B0600070205080204" pitchFamily="34" charset="-128"/>
              </a:rPr>
              <a:t>Licence</a:t>
            </a:r>
            <a:endParaRPr lang="en-US" sz="1400" dirty="0">
              <a:ea typeface="ＭＳ Ｐゴシック" panose="020B0600070205080204" pitchFamily="34" charset="-128"/>
            </a:endParaRPr>
          </a:p>
          <a:p>
            <a:pPr marL="457200" indent="-457200">
              <a:buFontTx/>
              <a:buAutoNum type="arabicPeriod" startAt="4"/>
              <a:defRPr/>
            </a:pPr>
            <a:r>
              <a:rPr lang="en-US" sz="1400" dirty="0">
                <a:ea typeface="ＭＳ Ｐゴシック" panose="020B0600070205080204" pitchFamily="34" charset="-128"/>
              </a:rPr>
              <a:t>Compliance with Legislation, Operation Codes and Standards</a:t>
            </a:r>
          </a:p>
          <a:p>
            <a:pPr marL="457200" indent="-457200">
              <a:buFontTx/>
              <a:buAutoNum type="arabicPeriod" startAt="4"/>
              <a:defRPr/>
            </a:pPr>
            <a:r>
              <a:rPr lang="en-US" sz="1400" dirty="0">
                <a:ea typeface="ＭＳ Ｐゴシック" panose="020B0600070205080204" pitchFamily="34" charset="-128"/>
              </a:rPr>
              <a:t>Amendment of </a:t>
            </a:r>
            <a:r>
              <a:rPr lang="en-US" sz="1400" dirty="0" err="1">
                <a:ea typeface="ＭＳ Ｐゴシック" panose="020B0600070205080204" pitchFamily="34" charset="-128"/>
              </a:rPr>
              <a:t>Licence</a:t>
            </a:r>
            <a:endParaRPr lang="en-US" sz="1400" dirty="0">
              <a:ea typeface="ＭＳ Ｐゴシック" panose="020B0600070205080204" pitchFamily="34" charset="-128"/>
            </a:endParaRPr>
          </a:p>
          <a:p>
            <a:pPr marL="457200" indent="-457200">
              <a:buFontTx/>
              <a:buAutoNum type="arabicPeriod" startAt="4"/>
              <a:defRPr/>
            </a:pPr>
            <a:r>
              <a:rPr lang="en-US" sz="1400" dirty="0">
                <a:ea typeface="ＭＳ Ｐゴシック" panose="020B0600070205080204" pitchFamily="34" charset="-128"/>
              </a:rPr>
              <a:t>Revocation of </a:t>
            </a:r>
            <a:r>
              <a:rPr lang="en-US" sz="1400" dirty="0" err="1">
                <a:ea typeface="ＭＳ Ｐゴシック" panose="020B0600070205080204" pitchFamily="34" charset="-128"/>
              </a:rPr>
              <a:t>Licence</a:t>
            </a:r>
            <a:endParaRPr lang="en-US" sz="1400" dirty="0">
              <a:ea typeface="ＭＳ Ｐゴシック" panose="020B0600070205080204" pitchFamily="34" charset="-128"/>
            </a:endParaRPr>
          </a:p>
          <a:p>
            <a:pPr marL="457200" indent="-457200">
              <a:buFontTx/>
              <a:buAutoNum type="arabicPeriod" startAt="4"/>
              <a:defRPr/>
            </a:pPr>
            <a:r>
              <a:rPr lang="en-US" sz="1400" dirty="0">
                <a:ea typeface="ＭＳ Ｐゴシック" panose="020B0600070205080204" pitchFamily="34" charset="-128"/>
              </a:rPr>
              <a:t>Changes in Details of the Licensee</a:t>
            </a:r>
          </a:p>
          <a:p>
            <a:pPr marL="457200" indent="-457200">
              <a:buFontTx/>
              <a:buAutoNum type="arabicPeriod" startAt="4"/>
              <a:defRPr/>
            </a:pPr>
            <a:r>
              <a:rPr lang="en-US" sz="1400" dirty="0">
                <a:ea typeface="ＭＳ Ｐゴシック" panose="020B0600070205080204" pitchFamily="34" charset="-128"/>
              </a:rPr>
              <a:t>Changes to the Facilities</a:t>
            </a:r>
          </a:p>
          <a:p>
            <a:pPr marL="457200" indent="-457200">
              <a:buFontTx/>
              <a:buAutoNum type="arabicPeriod" startAt="4"/>
              <a:defRPr/>
            </a:pPr>
            <a:r>
              <a:rPr lang="en-US" sz="1400" dirty="0">
                <a:ea typeface="ＭＳ Ｐゴシック" panose="020B0600070205080204" pitchFamily="34" charset="-128"/>
              </a:rPr>
              <a:t>Correspondence with NERSA</a:t>
            </a:r>
          </a:p>
          <a:p>
            <a:pPr marL="0" indent="0">
              <a:buFontTx/>
              <a:buNone/>
              <a:defRPr/>
            </a:pPr>
            <a:r>
              <a:rPr lang="en-US" sz="1400" b="1" dirty="0">
                <a:ea typeface="ＭＳ Ｐゴシック" panose="020B0600070205080204" pitchFamily="34" charset="-128"/>
              </a:rPr>
              <a:t>CHAPTER 3: SPECIFIC CONDITIONS</a:t>
            </a:r>
          </a:p>
          <a:p>
            <a:pPr marL="0" indent="0">
              <a:buFontTx/>
              <a:buNone/>
              <a:defRPr/>
            </a:pPr>
            <a:r>
              <a:rPr lang="en-US" sz="1400" dirty="0">
                <a:ea typeface="ＭＳ Ｐゴシック" panose="020B0600070205080204" pitchFamily="34" charset="-128"/>
              </a:rPr>
              <a:t>11. 	Commencement and Completion of Construction</a:t>
            </a:r>
          </a:p>
          <a:p>
            <a:pPr>
              <a:buFontTx/>
              <a:buAutoNum type="arabicPeriod" startAt="12"/>
              <a:defRPr/>
            </a:pPr>
            <a:r>
              <a:rPr lang="en-US" sz="1400" dirty="0">
                <a:ea typeface="ＭＳ Ｐゴシック" panose="020B0600070205080204" pitchFamily="34" charset="-128"/>
              </a:rPr>
              <a:t>Information for monitoring Purposes</a:t>
            </a:r>
          </a:p>
          <a:p>
            <a:pPr>
              <a:buFontTx/>
              <a:buAutoNum type="arabicPeriod" startAt="12"/>
              <a:defRPr/>
            </a:pPr>
            <a:r>
              <a:rPr lang="en-US" sz="1400" dirty="0">
                <a:ea typeface="ＭＳ Ｐゴシック" panose="020B0600070205080204" pitchFamily="34" charset="-128"/>
              </a:rPr>
              <a:t>Regulatory Reporting</a:t>
            </a:r>
          </a:p>
          <a:p>
            <a:pPr>
              <a:buFontTx/>
              <a:buAutoNum type="arabicPeriod" startAt="12"/>
              <a:defRPr/>
            </a:pPr>
            <a:r>
              <a:rPr lang="en-US" sz="1400" dirty="0">
                <a:ea typeface="ＭＳ Ｐゴシック" panose="020B0600070205080204" pitchFamily="34" charset="-128"/>
              </a:rPr>
              <a:t>Entry, Inspection and Gathering of Information</a:t>
            </a:r>
          </a:p>
          <a:p>
            <a:pPr>
              <a:buFontTx/>
              <a:buAutoNum type="arabicPeriod" startAt="12"/>
              <a:defRPr/>
            </a:pPr>
            <a:r>
              <a:rPr lang="en-US" sz="1400" dirty="0">
                <a:ea typeface="ＭＳ Ｐゴシック" panose="020B0600070205080204" pitchFamily="34" charset="-128"/>
              </a:rPr>
              <a:t>Provision of Information to the Energy Regulator</a:t>
            </a:r>
          </a:p>
          <a:p>
            <a:pPr>
              <a:buFontTx/>
              <a:buAutoNum type="arabicPeriod" startAt="12"/>
              <a:defRPr/>
            </a:pPr>
            <a:r>
              <a:rPr lang="en-US" sz="1400" dirty="0">
                <a:ea typeface="ＭＳ Ｐゴシック" panose="020B0600070205080204" pitchFamily="34" charset="-128"/>
              </a:rPr>
              <a:t>Ancillary Obligations</a:t>
            </a:r>
          </a:p>
          <a:p>
            <a:pPr>
              <a:buFontTx/>
              <a:buAutoNum type="arabicPeriod" startAt="12"/>
              <a:defRPr/>
            </a:pPr>
            <a:r>
              <a:rPr lang="en-US" sz="1400" dirty="0">
                <a:ea typeface="ＭＳ Ｐゴシック" panose="020B0600070205080204" pitchFamily="34" charset="-128"/>
              </a:rPr>
              <a:t>Whole </a:t>
            </a:r>
            <a:r>
              <a:rPr lang="en-US" sz="1400" dirty="0" err="1">
                <a:ea typeface="ＭＳ Ｐゴシック" panose="020B0600070205080204" pitchFamily="34" charset="-128"/>
              </a:rPr>
              <a:t>Licence</a:t>
            </a:r>
            <a:endParaRPr lang="en-US" sz="1400" dirty="0">
              <a:ea typeface="ＭＳ Ｐゴシック" panose="020B0600070205080204" pitchFamily="34" charset="-128"/>
            </a:endParaRPr>
          </a:p>
          <a:p>
            <a:pPr marL="457200" indent="-457200">
              <a:buFontTx/>
              <a:buAutoNum type="arabicPeriod" startAt="4"/>
              <a:defRPr/>
            </a:pPr>
            <a:endParaRPr lang="en-US" sz="1800" dirty="0">
              <a:ea typeface="ＭＳ Ｐゴシック" panose="020B0600070205080204" pitchFamily="34" charset="-128"/>
            </a:endParaRPr>
          </a:p>
          <a:p>
            <a:pPr marL="457200" indent="-457200">
              <a:buFontTx/>
              <a:buAutoNum type="arabicPeriod"/>
              <a:defRPr/>
            </a:pPr>
            <a:endParaRPr lang="en-ZA" sz="2000" dirty="0">
              <a:ea typeface="ＭＳ Ｐゴシック" panose="020B0600070205080204" pitchFamily="34" charset="-128"/>
            </a:endParaRPr>
          </a:p>
        </p:txBody>
      </p:sp>
      <p:sp>
        <p:nvSpPr>
          <p:cNvPr id="27652" name="Slide Number Placeholder 3">
            <a:extLst>
              <a:ext uri="{FF2B5EF4-FFF2-40B4-BE49-F238E27FC236}">
                <a16:creationId xmlns:a16="http://schemas.microsoft.com/office/drawing/2014/main" xmlns="" id="{F16D8854-FC51-4C06-9A9E-55BB14FD8432}"/>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2AC624E-95FF-4CF4-8F04-A0F8BA8FCE5D}" type="slidenum">
              <a:rPr lang="en-US" altLang="en-US" sz="1400"/>
              <a:pPr/>
              <a:t>14</a:t>
            </a:fld>
            <a:endParaRPr lang="en-US" altLang="en-US"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xmlns="" id="{149BEDA9-E98C-4E78-955E-3024C96EA5A1}"/>
              </a:ext>
            </a:extLst>
          </p:cNvPr>
          <p:cNvSpPr>
            <a:spLocks noGrp="1"/>
          </p:cNvSpPr>
          <p:nvPr>
            <p:ph type="title"/>
          </p:nvPr>
        </p:nvSpPr>
        <p:spPr bwMode="auto">
          <a:xfrm>
            <a:off x="446088" y="1254125"/>
            <a:ext cx="8229600" cy="114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r>
              <a:rPr lang="en-US" altLang="en-US" sz="2800" b="1">
                <a:solidFill>
                  <a:srgbClr val="000000"/>
                </a:solidFill>
              </a:rPr>
              <a:t>Main Challenges and corrective steps being taken</a:t>
            </a:r>
            <a:r>
              <a:rPr lang="en-US" altLang="en-US" sz="2200">
                <a:solidFill>
                  <a:srgbClr val="000000"/>
                </a:solidFill>
              </a:rPr>
              <a:t/>
            </a:r>
            <a:br>
              <a:rPr lang="en-US" altLang="en-US" sz="2200">
                <a:solidFill>
                  <a:srgbClr val="000000"/>
                </a:solidFill>
              </a:rPr>
            </a:br>
            <a:endParaRPr lang="en-ZA" altLang="en-US" sz="2800"/>
          </a:p>
        </p:txBody>
      </p:sp>
      <p:graphicFrame>
        <p:nvGraphicFramePr>
          <p:cNvPr id="2" name="Content Placeholder 1">
            <a:extLst>
              <a:ext uri="{FF2B5EF4-FFF2-40B4-BE49-F238E27FC236}">
                <a16:creationId xmlns:a16="http://schemas.microsoft.com/office/drawing/2014/main" xmlns="" id="{3143D73F-36CB-47F0-B019-9558A93AA41C}"/>
              </a:ext>
            </a:extLst>
          </p:cNvPr>
          <p:cNvGraphicFramePr>
            <a:graphicFrameLocks noGrp="1"/>
          </p:cNvGraphicFramePr>
          <p:nvPr>
            <p:ph idx="1"/>
          </p:nvPr>
        </p:nvGraphicFramePr>
        <p:xfrm>
          <a:off x="107950" y="2205038"/>
          <a:ext cx="9001126" cy="4608521"/>
        </p:xfrm>
        <a:graphic>
          <a:graphicData uri="http://schemas.openxmlformats.org/drawingml/2006/table">
            <a:tbl>
              <a:tblPr firstRow="1" bandRow="1">
                <a:tableStyleId>{5C22544A-7EE6-4342-B048-85BDC9FD1C3A}</a:tableStyleId>
              </a:tblPr>
              <a:tblGrid>
                <a:gridCol w="4500563">
                  <a:extLst>
                    <a:ext uri="{9D8B030D-6E8A-4147-A177-3AD203B41FA5}">
                      <a16:colId xmlns:a16="http://schemas.microsoft.com/office/drawing/2014/main" xmlns="" val="20000"/>
                    </a:ext>
                  </a:extLst>
                </a:gridCol>
                <a:gridCol w="4500563">
                  <a:extLst>
                    <a:ext uri="{9D8B030D-6E8A-4147-A177-3AD203B41FA5}">
                      <a16:colId xmlns:a16="http://schemas.microsoft.com/office/drawing/2014/main" xmlns="" val="20001"/>
                    </a:ext>
                  </a:extLst>
                </a:gridCol>
              </a:tblGrid>
              <a:tr h="396207">
                <a:tc>
                  <a:txBody>
                    <a:bodyPr/>
                    <a:lstStyle/>
                    <a:p>
                      <a:r>
                        <a:rPr lang="en-US" sz="2000" dirty="0">
                          <a:solidFill>
                            <a:schemeClr val="tx1"/>
                          </a:solidFill>
                        </a:rPr>
                        <a:t>Challenges</a:t>
                      </a:r>
                      <a:endParaRPr lang="en-ZA" sz="2000" dirty="0">
                        <a:solidFill>
                          <a:schemeClr val="tx1"/>
                        </a:solidFill>
                      </a:endParaRPr>
                    </a:p>
                  </a:txBody>
                  <a:tcPr marL="91441" marR="91441" marT="45704" marB="45704"/>
                </a:tc>
                <a:tc>
                  <a:txBody>
                    <a:bodyPr/>
                    <a:lstStyle/>
                    <a:p>
                      <a:r>
                        <a:rPr lang="en-US" sz="2000" dirty="0">
                          <a:solidFill>
                            <a:schemeClr val="tx1"/>
                          </a:solidFill>
                        </a:rPr>
                        <a:t>Interventions needed</a:t>
                      </a:r>
                      <a:endParaRPr lang="en-ZA" sz="2000" dirty="0">
                        <a:solidFill>
                          <a:schemeClr val="tx1"/>
                        </a:solidFill>
                      </a:endParaRPr>
                    </a:p>
                  </a:txBody>
                  <a:tcPr marL="91441" marR="91441" marT="45704" marB="45704"/>
                </a:tc>
                <a:extLst>
                  <a:ext uri="{0D108BD9-81ED-4DB2-BD59-A6C34878D82A}">
                    <a16:rowId xmlns:a16="http://schemas.microsoft.com/office/drawing/2014/main" xmlns="" val="10000"/>
                  </a:ext>
                </a:extLst>
              </a:tr>
              <a:tr h="701006">
                <a:tc>
                  <a:txBody>
                    <a:bodyPr/>
                    <a:lstStyle/>
                    <a:p>
                      <a:r>
                        <a:rPr lang="en-US" sz="2000" dirty="0"/>
                        <a:t>Capital intensive nature</a:t>
                      </a:r>
                      <a:r>
                        <a:rPr lang="en-US" sz="2000" baseline="0" dirty="0"/>
                        <a:t> of projects </a:t>
                      </a:r>
                      <a:endParaRPr lang="en-ZA" sz="2000" dirty="0"/>
                    </a:p>
                  </a:txBody>
                  <a:tcPr marL="91441" marR="91441" marT="45704" marB="45704"/>
                </a:tc>
                <a:tc>
                  <a:txBody>
                    <a:bodyPr/>
                    <a:lstStyle/>
                    <a:p>
                      <a:r>
                        <a:rPr lang="en-US" sz="2000" dirty="0"/>
                        <a:t>Funding to be made available/</a:t>
                      </a:r>
                      <a:r>
                        <a:rPr lang="en-US" sz="2000" baseline="0" dirty="0"/>
                        <a:t> institutions </a:t>
                      </a:r>
                      <a:endParaRPr lang="en-ZA" sz="2000" dirty="0"/>
                    </a:p>
                  </a:txBody>
                  <a:tcPr marL="91441" marR="91441" marT="45704" marB="45704"/>
                </a:tc>
                <a:extLst>
                  <a:ext uri="{0D108BD9-81ED-4DB2-BD59-A6C34878D82A}">
                    <a16:rowId xmlns:a16="http://schemas.microsoft.com/office/drawing/2014/main" xmlns="" val="10001"/>
                  </a:ext>
                </a:extLst>
              </a:tr>
              <a:tr h="701006">
                <a:tc>
                  <a:txBody>
                    <a:bodyPr/>
                    <a:lstStyle/>
                    <a:p>
                      <a:r>
                        <a:rPr lang="en-US" sz="2000" dirty="0"/>
                        <a:t>Proving financial abilities (new entrants)</a:t>
                      </a:r>
                      <a:r>
                        <a:rPr lang="en-US" sz="2000" baseline="0" dirty="0"/>
                        <a:t> for bankability </a:t>
                      </a:r>
                      <a:endParaRPr lang="en-ZA" sz="2000" dirty="0"/>
                    </a:p>
                  </a:txBody>
                  <a:tcPr marL="91441" marR="91441" marT="45704" marB="4570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t>Securing product supply/Signing of take-off agreements</a:t>
                      </a:r>
                      <a:endParaRPr lang="en-ZA" sz="2000" dirty="0"/>
                    </a:p>
                  </a:txBody>
                  <a:tcPr marL="91441" marR="91441" marT="45704" marB="45704"/>
                </a:tc>
                <a:extLst>
                  <a:ext uri="{0D108BD9-81ED-4DB2-BD59-A6C34878D82A}">
                    <a16:rowId xmlns:a16="http://schemas.microsoft.com/office/drawing/2014/main" xmlns="" val="10002"/>
                  </a:ext>
                </a:extLst>
              </a:tr>
              <a:tr h="701006">
                <a:tc>
                  <a:txBody>
                    <a:bodyPr/>
                    <a:lstStyle/>
                    <a:p>
                      <a:r>
                        <a:rPr lang="en-US" sz="2000" dirty="0"/>
                        <a:t>Third party access (import facilities and pipeline)</a:t>
                      </a:r>
                      <a:endParaRPr lang="en-ZA" sz="2000" dirty="0"/>
                    </a:p>
                  </a:txBody>
                  <a:tcPr marL="91441" marR="91441" marT="45704" marB="45704"/>
                </a:tc>
                <a:tc>
                  <a:txBody>
                    <a:bodyPr/>
                    <a:lstStyle/>
                    <a:p>
                      <a:r>
                        <a:rPr lang="en-US" sz="2000" dirty="0"/>
                        <a:t>Determine</a:t>
                      </a:r>
                      <a:r>
                        <a:rPr lang="en-US" sz="2000" baseline="0" dirty="0"/>
                        <a:t> uncommitted capacity on a forward looking basis</a:t>
                      </a:r>
                      <a:endParaRPr lang="en-ZA" sz="2000" dirty="0"/>
                    </a:p>
                  </a:txBody>
                  <a:tcPr marL="91441" marR="91441" marT="45704" marB="45704"/>
                </a:tc>
                <a:extLst>
                  <a:ext uri="{0D108BD9-81ED-4DB2-BD59-A6C34878D82A}">
                    <a16:rowId xmlns:a16="http://schemas.microsoft.com/office/drawing/2014/main" xmlns="" val="10003"/>
                  </a:ext>
                </a:extLst>
              </a:tr>
              <a:tr h="396207">
                <a:tc>
                  <a:txBody>
                    <a:bodyPr/>
                    <a:lstStyle/>
                    <a:p>
                      <a:r>
                        <a:rPr lang="en-US" sz="2000" dirty="0"/>
                        <a:t>Transformation</a:t>
                      </a:r>
                      <a:endParaRPr lang="en-ZA" sz="2000" dirty="0"/>
                    </a:p>
                  </a:txBody>
                  <a:tcPr marL="91441" marR="91441" marT="45704" marB="45704"/>
                </a:tc>
                <a:tc>
                  <a:txBody>
                    <a:bodyPr/>
                    <a:lstStyle/>
                    <a:p>
                      <a:r>
                        <a:rPr lang="en-US" sz="2000" dirty="0"/>
                        <a:t>Joint</a:t>
                      </a:r>
                      <a:r>
                        <a:rPr lang="en-US" sz="2000" baseline="0" dirty="0"/>
                        <a:t> ventures/strategic partners</a:t>
                      </a:r>
                      <a:endParaRPr lang="en-ZA" sz="2000" dirty="0"/>
                    </a:p>
                  </a:txBody>
                  <a:tcPr marL="91441" marR="91441" marT="45704" marB="45704"/>
                </a:tc>
                <a:extLst>
                  <a:ext uri="{0D108BD9-81ED-4DB2-BD59-A6C34878D82A}">
                    <a16:rowId xmlns:a16="http://schemas.microsoft.com/office/drawing/2014/main" xmlns="" val="10004"/>
                  </a:ext>
                </a:extLst>
              </a:tr>
              <a:tr h="701006">
                <a:tc>
                  <a:txBody>
                    <a:bodyPr/>
                    <a:lstStyle/>
                    <a:p>
                      <a:r>
                        <a:rPr lang="en-US" sz="2000" dirty="0"/>
                        <a:t>Limited competition</a:t>
                      </a:r>
                      <a:endParaRPr lang="en-ZA" sz="2000" dirty="0"/>
                    </a:p>
                  </a:txBody>
                  <a:tcPr marL="91441" marR="91441" marT="45704" marB="4570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t>Structural issues to be addressed (remove</a:t>
                      </a:r>
                      <a:r>
                        <a:rPr lang="en-US" sz="2000" baseline="0" dirty="0"/>
                        <a:t> barriers / </a:t>
                      </a:r>
                      <a:r>
                        <a:rPr lang="en-US" sz="2000" dirty="0"/>
                        <a:t>level playing field)</a:t>
                      </a:r>
                      <a:endParaRPr lang="en-ZA" sz="2000" dirty="0"/>
                    </a:p>
                  </a:txBody>
                  <a:tcPr marL="91441" marR="91441" marT="45704" marB="45704"/>
                </a:tc>
                <a:extLst>
                  <a:ext uri="{0D108BD9-81ED-4DB2-BD59-A6C34878D82A}">
                    <a16:rowId xmlns:a16="http://schemas.microsoft.com/office/drawing/2014/main" xmlns="" val="10005"/>
                  </a:ext>
                </a:extLst>
              </a:tr>
              <a:tr h="1012073">
                <a:tc>
                  <a:txBody>
                    <a:bodyPr/>
                    <a:lstStyle/>
                    <a:p>
                      <a:r>
                        <a:rPr lang="en-US" sz="2000" dirty="0"/>
                        <a:t>Regulatory burden</a:t>
                      </a:r>
                      <a:r>
                        <a:rPr lang="en-US" sz="2000" baseline="0" dirty="0"/>
                        <a:t>/</a:t>
                      </a:r>
                      <a:r>
                        <a:rPr lang="en-US" sz="2000" dirty="0"/>
                        <a:t>Overlapping mandates (approvals needed)</a:t>
                      </a:r>
                      <a:endParaRPr lang="en-ZA" sz="2000" dirty="0"/>
                    </a:p>
                  </a:txBody>
                  <a:tcPr marL="91441" marR="91441" marT="45704" marB="45704"/>
                </a:tc>
                <a:tc>
                  <a:txBody>
                    <a:bodyPr/>
                    <a:lstStyle/>
                    <a:p>
                      <a:r>
                        <a:rPr lang="en-US" sz="2000" dirty="0"/>
                        <a:t>Alignment of processes</a:t>
                      </a:r>
                      <a:r>
                        <a:rPr lang="en-US" sz="2000" baseline="0" dirty="0"/>
                        <a:t> &amp; coordination (integrated process)</a:t>
                      </a:r>
                      <a:endParaRPr lang="en-ZA" sz="2000" dirty="0"/>
                    </a:p>
                  </a:txBody>
                  <a:tcPr marL="91441" marR="91441" marT="45704" marB="45704"/>
                </a:tc>
                <a:extLst>
                  <a:ext uri="{0D108BD9-81ED-4DB2-BD59-A6C34878D82A}">
                    <a16:rowId xmlns:a16="http://schemas.microsoft.com/office/drawing/2014/main" xmlns="" val="10006"/>
                  </a:ext>
                </a:extLst>
              </a:tr>
            </a:tbl>
          </a:graphicData>
        </a:graphic>
      </p:graphicFrame>
      <p:sp>
        <p:nvSpPr>
          <p:cNvPr id="28701" name="Slide Number Placeholder 3">
            <a:extLst>
              <a:ext uri="{FF2B5EF4-FFF2-40B4-BE49-F238E27FC236}">
                <a16:creationId xmlns:a16="http://schemas.microsoft.com/office/drawing/2014/main" xmlns="" id="{C4EFB8B5-E994-4A5F-B4DE-17961987EFDF}"/>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6DCF8A0-5936-4D79-8A27-81B6B26DB7C4}" type="slidenum">
              <a:rPr lang="en-US" altLang="en-US" sz="1400"/>
              <a:pPr/>
              <a:t>15</a:t>
            </a:fld>
            <a:endParaRPr lang="en-US" altLang="en-US"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xmlns="" id="{1F2CFB16-6F8D-42FE-9439-BB550F63188F}"/>
              </a:ext>
            </a:extLst>
          </p:cNvPr>
          <p:cNvSpPr txBox="1">
            <a:spLocks noChangeArrowheads="1"/>
          </p:cNvSpPr>
          <p:nvPr/>
        </p:nvSpPr>
        <p:spPr bwMode="auto">
          <a:xfrm>
            <a:off x="107950" y="1125538"/>
            <a:ext cx="8928100" cy="781050"/>
          </a:xfrm>
          <a:prstGeom prst="rect">
            <a:avLst/>
          </a:prstGeom>
          <a:no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ZA" altLang="en-US" sz="2200" b="1" kern="0" dirty="0">
                <a:solidFill>
                  <a:srgbClr val="000000"/>
                </a:solidFill>
              </a:rPr>
              <a:t> SUPPORT REQUESTED IN RESPECT OF IDENTIFIED REGULATORY CHALLENGES ARE THE FOLLOWING</a:t>
            </a:r>
          </a:p>
        </p:txBody>
      </p:sp>
      <p:sp>
        <p:nvSpPr>
          <p:cNvPr id="6" name="Content Placeholder 2">
            <a:extLst>
              <a:ext uri="{FF2B5EF4-FFF2-40B4-BE49-F238E27FC236}">
                <a16:creationId xmlns:a16="http://schemas.microsoft.com/office/drawing/2014/main" xmlns="" id="{CA6774B0-5244-4652-949A-895A5CBA486A}"/>
              </a:ext>
            </a:extLst>
          </p:cNvPr>
          <p:cNvSpPr txBox="1">
            <a:spLocks/>
          </p:cNvSpPr>
          <p:nvPr/>
        </p:nvSpPr>
        <p:spPr>
          <a:xfrm>
            <a:off x="107950" y="1708150"/>
            <a:ext cx="8353425" cy="514985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lvl="1" indent="0">
              <a:buFontTx/>
              <a:buNone/>
              <a:defRPr/>
            </a:pPr>
            <a:endParaRPr lang="en-ZA" sz="2200" kern="0" dirty="0">
              <a:solidFill>
                <a:srgbClr val="000000"/>
              </a:solidFill>
            </a:endParaRPr>
          </a:p>
        </p:txBody>
      </p:sp>
      <p:sp>
        <p:nvSpPr>
          <p:cNvPr id="7" name="Content Placeholder 2">
            <a:extLst>
              <a:ext uri="{FF2B5EF4-FFF2-40B4-BE49-F238E27FC236}">
                <a16:creationId xmlns:a16="http://schemas.microsoft.com/office/drawing/2014/main" xmlns="" id="{601AE0D8-967F-4160-B17C-32CF4FF560F0}"/>
              </a:ext>
            </a:extLst>
          </p:cNvPr>
          <p:cNvSpPr txBox="1">
            <a:spLocks/>
          </p:cNvSpPr>
          <p:nvPr/>
        </p:nvSpPr>
        <p:spPr>
          <a:xfrm>
            <a:off x="107950" y="2205038"/>
            <a:ext cx="8747125" cy="465296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742950" lvl="2" indent="-342900" algn="just">
              <a:spcBef>
                <a:spcPts val="0"/>
              </a:spcBef>
              <a:spcAft>
                <a:spcPts val="1800"/>
              </a:spcAft>
              <a:buFont typeface="Wingdings" panose="05000000000000000000" pitchFamily="2" charset="2"/>
              <a:buChar char="§"/>
              <a:defRPr/>
            </a:pPr>
            <a:r>
              <a:rPr lang="en-US" kern="0" dirty="0"/>
              <a:t>Amendments to the PPA and Regulations:</a:t>
            </a:r>
          </a:p>
          <a:p>
            <a:pPr marL="1200150" lvl="3" indent="-342900" algn="just">
              <a:spcBef>
                <a:spcPts val="0"/>
              </a:spcBef>
              <a:spcAft>
                <a:spcPts val="600"/>
              </a:spcAft>
              <a:buFont typeface="Arial" panose="020B0604020202020204" pitchFamily="34" charset="0"/>
              <a:buChar char="•"/>
              <a:defRPr/>
            </a:pPr>
            <a:r>
              <a:rPr lang="en-US" kern="0" dirty="0"/>
              <a:t>Definitions in the PPA</a:t>
            </a:r>
          </a:p>
          <a:p>
            <a:pPr marL="1200150" lvl="3" indent="-342900" algn="just">
              <a:spcBef>
                <a:spcPts val="0"/>
              </a:spcBef>
              <a:spcAft>
                <a:spcPts val="600"/>
              </a:spcAft>
              <a:buFont typeface="Arial" panose="020B0604020202020204" pitchFamily="34" charset="0"/>
              <a:buChar char="•"/>
              <a:defRPr/>
            </a:pPr>
            <a:r>
              <a:rPr lang="en-US" kern="0" dirty="0"/>
              <a:t>Registration (similar to Gas and Electricity)</a:t>
            </a:r>
          </a:p>
          <a:p>
            <a:pPr marL="1200150" lvl="3" indent="-342900" algn="just">
              <a:spcBef>
                <a:spcPts val="0"/>
              </a:spcBef>
              <a:spcAft>
                <a:spcPts val="600"/>
              </a:spcAft>
              <a:buFont typeface="Arial" panose="020B0604020202020204" pitchFamily="34" charset="0"/>
              <a:buChar char="•"/>
              <a:defRPr/>
            </a:pPr>
            <a:r>
              <a:rPr lang="en-US" kern="0" dirty="0"/>
              <a:t>More powers to enforce compliance</a:t>
            </a:r>
          </a:p>
          <a:p>
            <a:pPr marL="857250" lvl="2" indent="-457200">
              <a:spcBef>
                <a:spcPts val="0"/>
              </a:spcBef>
              <a:spcAft>
                <a:spcPts val="1800"/>
              </a:spcAft>
              <a:buFont typeface="Wingdings" panose="05000000000000000000" pitchFamily="2" charset="2"/>
              <a:buChar char="§"/>
              <a:defRPr/>
            </a:pPr>
            <a:r>
              <a:rPr lang="en-US" kern="0" dirty="0"/>
              <a:t>Addressing fragmented regulation </a:t>
            </a:r>
          </a:p>
          <a:p>
            <a:pPr marL="1314450" lvl="3" indent="-457200">
              <a:spcBef>
                <a:spcPts val="0"/>
              </a:spcBef>
              <a:spcAft>
                <a:spcPts val="0"/>
              </a:spcAft>
              <a:buFont typeface="Arial" panose="020B0604020202020204" pitchFamily="34" charset="0"/>
              <a:buChar char="•"/>
              <a:defRPr/>
            </a:pPr>
            <a:r>
              <a:rPr lang="en-US" kern="0" dirty="0"/>
              <a:t>Overlapping/concurrent mandates</a:t>
            </a:r>
          </a:p>
          <a:p>
            <a:pPr marL="1314450" lvl="3" indent="-457200">
              <a:spcBef>
                <a:spcPts val="0"/>
              </a:spcBef>
              <a:spcAft>
                <a:spcPts val="0"/>
              </a:spcAft>
              <a:buFont typeface="Arial" panose="020B0604020202020204" pitchFamily="34" charset="0"/>
              <a:buChar char="•"/>
              <a:defRPr/>
            </a:pPr>
            <a:r>
              <a:rPr lang="en-US" kern="0" dirty="0"/>
              <a:t>Alignment of processes/coordination between Government  </a:t>
            </a:r>
            <a:r>
              <a:rPr lang="en-US" kern="0" dirty="0" err="1"/>
              <a:t>Depts</a:t>
            </a:r>
            <a:r>
              <a:rPr lang="en-US" kern="0" dirty="0"/>
              <a:t>/ Authorities/Agencies</a:t>
            </a:r>
          </a:p>
          <a:p>
            <a:pPr marL="857250" lvl="3" indent="0">
              <a:spcBef>
                <a:spcPts val="0"/>
              </a:spcBef>
              <a:spcAft>
                <a:spcPts val="0"/>
              </a:spcAft>
              <a:buFontTx/>
              <a:buNone/>
              <a:defRPr/>
            </a:pPr>
            <a:endParaRPr lang="en-US" kern="0" dirty="0"/>
          </a:p>
          <a:p>
            <a:pPr marL="857250" lvl="2" indent="-457200">
              <a:spcBef>
                <a:spcPts val="0"/>
              </a:spcBef>
              <a:spcAft>
                <a:spcPts val="1800"/>
              </a:spcAft>
              <a:buFont typeface="Wingdings" panose="05000000000000000000" pitchFamily="2" charset="2"/>
              <a:buChar char="§"/>
              <a:defRPr/>
            </a:pPr>
            <a:r>
              <a:rPr lang="en-US" kern="0" dirty="0"/>
              <a:t>Funding support for new entrants</a:t>
            </a:r>
          </a:p>
        </p:txBody>
      </p:sp>
      <p:sp>
        <p:nvSpPr>
          <p:cNvPr id="29701" name="TextBox 1">
            <a:extLst>
              <a:ext uri="{FF2B5EF4-FFF2-40B4-BE49-F238E27FC236}">
                <a16:creationId xmlns:a16="http://schemas.microsoft.com/office/drawing/2014/main" xmlns="" id="{65331E11-397B-4F9E-A389-DB1152DACB4C}"/>
              </a:ext>
            </a:extLst>
          </p:cNvPr>
          <p:cNvSpPr txBox="1">
            <a:spLocks noChangeArrowheads="1"/>
          </p:cNvSpPr>
          <p:nvPr/>
        </p:nvSpPr>
        <p:spPr bwMode="auto">
          <a:xfrm>
            <a:off x="8675688" y="6381750"/>
            <a:ext cx="400050" cy="322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500" b="1"/>
              <a:t>15</a:t>
            </a:r>
            <a:endParaRPr lang="en-ZA" altLang="en-US" sz="1500" b="1"/>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xmlns="" id="{5F8A41E4-6B3E-4B6A-9DEE-16D0A9D60606}"/>
              </a:ext>
            </a:extLst>
          </p:cNvPr>
          <p:cNvSpPr>
            <a:spLocks noGrp="1"/>
          </p:cNvSpPr>
          <p:nvPr>
            <p:ph type="title"/>
          </p:nvPr>
        </p:nvSpPr>
        <p:spPr bwMode="auto">
          <a:xfrm>
            <a:off x="427038" y="3357563"/>
            <a:ext cx="8229600" cy="114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a:t>PIPED-GAS INDUSTRY</a:t>
            </a:r>
            <a:endParaRPr lang="en-ZA" altLang="en-US" b="1"/>
          </a:p>
        </p:txBody>
      </p:sp>
      <p:sp>
        <p:nvSpPr>
          <p:cNvPr id="31747" name="Slide Number Placeholder 3">
            <a:extLst>
              <a:ext uri="{FF2B5EF4-FFF2-40B4-BE49-F238E27FC236}">
                <a16:creationId xmlns:a16="http://schemas.microsoft.com/office/drawing/2014/main" xmlns="" id="{63EB4331-A631-4545-BD5C-0A8E367B838F}"/>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7C1E9A6-C0F3-4A1C-B599-22FDCC78141C}" type="slidenum">
              <a:rPr lang="en-US" altLang="en-US" sz="1400"/>
              <a:pPr/>
              <a:t>17</a:t>
            </a:fld>
            <a:endParaRPr lang="en-US" altLang="en-US"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101">
            <a:extLst>
              <a:ext uri="{FF2B5EF4-FFF2-40B4-BE49-F238E27FC236}">
                <a16:creationId xmlns:a16="http://schemas.microsoft.com/office/drawing/2014/main" xmlns="" id="{DAB7A524-3397-4F93-A791-2D49D51F6D8F}"/>
              </a:ext>
            </a:extLst>
          </p:cNvPr>
          <p:cNvSpPr>
            <a:spLocks noChangeArrowheads="1"/>
          </p:cNvSpPr>
          <p:nvPr/>
        </p:nvSpPr>
        <p:spPr bwMode="auto">
          <a:xfrm>
            <a:off x="755650" y="1216025"/>
            <a:ext cx="6337300" cy="412750"/>
          </a:xfrm>
          <a:prstGeom prst="rect">
            <a:avLst/>
          </a:prstGeom>
          <a:solidFill>
            <a:schemeClr val="accent1"/>
          </a:solidFill>
          <a:ln w="9525" algn="ctr">
            <a:solidFill>
              <a:schemeClr val="tx1"/>
            </a:solidFill>
            <a:round/>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ZA" altLang="en-US"/>
          </a:p>
        </p:txBody>
      </p:sp>
      <p:sp>
        <p:nvSpPr>
          <p:cNvPr id="4098" name="Content Placeholder 4">
            <a:extLst>
              <a:ext uri="{FF2B5EF4-FFF2-40B4-BE49-F238E27FC236}">
                <a16:creationId xmlns:a16="http://schemas.microsoft.com/office/drawing/2014/main" xmlns="" id="{09031687-9966-4D64-BB78-41564D8737F0}"/>
              </a:ext>
            </a:extLst>
          </p:cNvPr>
          <p:cNvSpPr>
            <a:spLocks noGrp="1"/>
          </p:cNvSpPr>
          <p:nvPr>
            <p:ph idx="1"/>
          </p:nvPr>
        </p:nvSpPr>
        <p:spPr bwMode="auto">
          <a:xfrm>
            <a:off x="100013" y="1196975"/>
            <a:ext cx="8648700" cy="5491163"/>
          </a:xfrm>
          <a:solidFill>
            <a:schemeClr val="bg1"/>
          </a:solidFill>
          <a:ln>
            <a:miter lim="800000"/>
            <a:headEnd/>
            <a:tailEnd/>
          </a:ln>
        </p:spPr>
        <p:txBody>
          <a:bodyPr vert="horz" wrap="square" lIns="91440" tIns="45720" rIns="91440" bIns="45720" numCol="1" anchor="t" anchorCtr="0" compatLnSpc="1">
            <a:prstTxWarp prst="textNoShape">
              <a:avLst/>
            </a:prstTxWarp>
          </a:bodyPr>
          <a:lstStyle/>
          <a:p>
            <a:pPr marL="0" indent="0" algn="just">
              <a:spcBef>
                <a:spcPct val="0"/>
              </a:spcBef>
              <a:buFontTx/>
              <a:buNone/>
              <a:defRPr/>
            </a:pPr>
            <a:endParaRPr lang="en-ZA" sz="2200" dirty="0"/>
          </a:p>
          <a:p>
            <a:pPr algn="just">
              <a:spcBef>
                <a:spcPct val="0"/>
              </a:spcBef>
              <a:buFont typeface="Arial" panose="020B0604020202020204" pitchFamily="34" charset="0"/>
              <a:buChar char="•"/>
              <a:defRPr/>
            </a:pPr>
            <a:endParaRPr lang="en-ZA" sz="2200" dirty="0"/>
          </a:p>
          <a:p>
            <a:pPr algn="just">
              <a:spcBef>
                <a:spcPct val="0"/>
              </a:spcBef>
              <a:buFont typeface="Arial" panose="020B0604020202020204" pitchFamily="34" charset="0"/>
              <a:buChar char="•"/>
              <a:defRPr/>
            </a:pPr>
            <a:r>
              <a:rPr lang="en-ZA" sz="2200" dirty="0">
                <a:latin typeface="Calibri" panose="020F0502020204030204" pitchFamily="34" charset="0"/>
                <a:cs typeface="Calibri" panose="020F0502020204030204" pitchFamily="34" charset="0"/>
              </a:rPr>
              <a:t>The gas value chain  comprises of the elements </a:t>
            </a:r>
            <a:r>
              <a:rPr lang="en-ZA" sz="2200" kern="1200" dirty="0">
                <a:latin typeface="Calibri" panose="020F0502020204030204" pitchFamily="34" charset="0"/>
                <a:cs typeface="Calibri" panose="020F0502020204030204" pitchFamily="34" charset="0"/>
              </a:rPr>
              <a:t>below</a:t>
            </a:r>
            <a:r>
              <a:rPr lang="en-ZA" sz="2400" kern="1200" dirty="0">
                <a:cs typeface="Arial" pitchFamily="34" charset="0"/>
              </a:rPr>
              <a:t>	</a:t>
            </a:r>
            <a:r>
              <a:rPr lang="en-ZA" sz="2400" kern="1200" dirty="0">
                <a:solidFill>
                  <a:srgbClr val="FF0000"/>
                </a:solidFill>
                <a:cs typeface="Arial" pitchFamily="34" charset="0"/>
              </a:rPr>
              <a:t>											</a:t>
            </a:r>
          </a:p>
          <a:p>
            <a:pPr marL="0" indent="0" algn="just">
              <a:spcBef>
                <a:spcPct val="0"/>
              </a:spcBef>
              <a:buFontTx/>
              <a:buNone/>
              <a:defRPr/>
            </a:pPr>
            <a:r>
              <a:rPr lang="en-ZA" sz="2400" kern="1200" dirty="0">
                <a:solidFill>
                  <a:srgbClr val="FF0000"/>
                </a:solidFill>
                <a:cs typeface="Arial" pitchFamily="34" charset="0"/>
              </a:rPr>
              <a:t>									</a:t>
            </a:r>
            <a:endParaRPr lang="en-ZA" altLang="en-US" sz="1100" dirty="0"/>
          </a:p>
          <a:p>
            <a:pPr marL="182563" lvl="1" indent="-182563">
              <a:buFont typeface="Arial" panose="020B0604020202020204" pitchFamily="34" charset="0"/>
              <a:buChar char="•"/>
              <a:defRPr/>
            </a:pPr>
            <a:r>
              <a:rPr lang="en-ZA" altLang="en-US" sz="1100" dirty="0">
                <a:latin typeface="Calibri" panose="020F0502020204030204" pitchFamily="34" charset="0"/>
                <a:cs typeface="Calibri" panose="020F0502020204030204" pitchFamily="34" charset="0"/>
              </a:rPr>
              <a:t>3D seismic study	   - Gas extraction	- Gathering &amp;	                     - Transportation 	                              - Industrial</a:t>
            </a:r>
          </a:p>
          <a:p>
            <a:pPr marL="182563" lvl="1" indent="-182563">
              <a:buFont typeface="Arial" panose="020B0604020202020204" pitchFamily="34" charset="0"/>
              <a:buChar char="•"/>
              <a:defRPr/>
            </a:pPr>
            <a:r>
              <a:rPr lang="en-ZA" altLang="en-US" sz="1100" dirty="0">
                <a:latin typeface="Calibri" panose="020F0502020204030204" pitchFamily="34" charset="0"/>
                <a:cs typeface="Calibri" panose="020F0502020204030204" pitchFamily="34" charset="0"/>
              </a:rPr>
              <a:t>Geophysical evaluation 	   - Field development	   processing	                       (Pipeline/LNG shipping)                      - Power generation</a:t>
            </a:r>
          </a:p>
          <a:p>
            <a:pPr marL="0" lvl="1" indent="0">
              <a:buFontTx/>
              <a:buNone/>
              <a:defRPr/>
            </a:pPr>
            <a:r>
              <a:rPr lang="en-ZA" altLang="en-US" sz="1100" dirty="0">
                <a:latin typeface="Calibri" panose="020F0502020204030204" pitchFamily="34" charset="0"/>
                <a:cs typeface="Calibri" panose="020F0502020204030204" pitchFamily="34" charset="0"/>
              </a:rPr>
              <a:t>      &amp; design		   - Continuing drilling	 - Fractionation                      - Liquefaction	                              - Commercial</a:t>
            </a:r>
          </a:p>
          <a:p>
            <a:pPr marL="171450" lvl="1" indent="-171450">
              <a:buFont typeface="Arial" panose="020B0604020202020204" pitchFamily="34" charset="0"/>
              <a:buChar char="•"/>
              <a:defRPr/>
            </a:pPr>
            <a:r>
              <a:rPr lang="en-ZA" altLang="en-US" sz="1100" dirty="0">
                <a:latin typeface="Calibri" panose="020F0502020204030204" pitchFamily="34" charset="0"/>
                <a:cs typeface="Calibri" panose="020F0502020204030204" pitchFamily="34" charset="0"/>
              </a:rPr>
              <a:t>Drilling operations	     operations		                   	                     - LNG regasification/storage                - Residential</a:t>
            </a:r>
          </a:p>
          <a:p>
            <a:pPr marL="0" lvl="1" indent="0">
              <a:buFontTx/>
              <a:buNone/>
              <a:defRPr/>
            </a:pPr>
            <a:r>
              <a:rPr lang="en-ZA" altLang="en-US" sz="1100" dirty="0">
                <a:latin typeface="Calibri" panose="020F0502020204030204" pitchFamily="34" charset="0"/>
                <a:cs typeface="Calibri" panose="020F0502020204030204" pitchFamily="34" charset="0"/>
              </a:rPr>
              <a:t>					                     - CNG/LNG distribution                         - Transportation</a:t>
            </a:r>
            <a:r>
              <a:rPr lang="en-ZA" altLang="en-US" sz="1200" dirty="0">
                <a:latin typeface="Calibri" panose="020F0502020204030204" pitchFamily="34" charset="0"/>
                <a:cs typeface="Calibri" panose="020F0502020204030204" pitchFamily="34" charset="0"/>
              </a:rPr>
              <a:t>                   </a:t>
            </a:r>
            <a:r>
              <a:rPr lang="en-ZA" altLang="en-US" sz="1200" b="1" dirty="0">
                <a:latin typeface="Calibri" panose="020F0502020204030204" pitchFamily="34" charset="0"/>
                <a:cs typeface="Calibri" panose="020F0502020204030204" pitchFamily="34" charset="0"/>
              </a:rPr>
              <a:t>		 </a:t>
            </a:r>
            <a:r>
              <a:rPr lang="en-ZA" altLang="en-US" sz="1200" dirty="0">
                <a:solidFill>
                  <a:srgbClr val="C00000"/>
                </a:solidFill>
                <a:latin typeface="Calibri" panose="020F0502020204030204" pitchFamily="34" charset="0"/>
                <a:cs typeface="Calibri" panose="020F0502020204030204" pitchFamily="34" charset="0"/>
              </a:rPr>
              <a:t>(Tetra4 Petro SA, </a:t>
            </a:r>
            <a:r>
              <a:rPr lang="en-ZA" altLang="en-US" sz="1200" b="1" dirty="0">
                <a:latin typeface="Calibri" panose="020F0502020204030204" pitchFamily="34" charset="0"/>
                <a:cs typeface="Calibri" panose="020F0502020204030204" pitchFamily="34" charset="0"/>
              </a:rPr>
              <a:t>                          </a:t>
            </a:r>
            <a:r>
              <a:rPr lang="en-ZA" altLang="en-US" sz="1200" dirty="0">
                <a:solidFill>
                  <a:srgbClr val="C00000"/>
                </a:solidFill>
                <a:latin typeface="Calibri" panose="020F0502020204030204" pitchFamily="34" charset="0"/>
                <a:cs typeface="Calibri" panose="020F0502020204030204" pitchFamily="34" charset="0"/>
              </a:rPr>
              <a:t>(Tetra4)</a:t>
            </a:r>
            <a:r>
              <a:rPr lang="en-ZA" altLang="en-US" sz="1200" b="1" dirty="0">
                <a:latin typeface="Calibri" panose="020F0502020204030204" pitchFamily="34" charset="0"/>
                <a:cs typeface="Calibri" panose="020F0502020204030204" pitchFamily="34" charset="0"/>
              </a:rPr>
              <a:t>                          </a:t>
            </a:r>
            <a:r>
              <a:rPr lang="en-ZA" altLang="en-US" sz="1200" dirty="0">
                <a:solidFill>
                  <a:srgbClr val="C00000"/>
                </a:solidFill>
                <a:latin typeface="Calibri" panose="020F0502020204030204" pitchFamily="34" charset="0"/>
                <a:cs typeface="Calibri" panose="020F0502020204030204" pitchFamily="34" charset="0"/>
              </a:rPr>
              <a:t>(Novo, VGN, SL CNG)</a:t>
            </a:r>
            <a:r>
              <a:rPr lang="en-ZA" altLang="en-US" sz="1200" b="1" dirty="0"/>
              <a:t>               </a:t>
            </a:r>
            <a:r>
              <a:rPr lang="en-ZA" altLang="en-US" sz="900" dirty="0">
                <a:solidFill>
                  <a:srgbClr val="C00000"/>
                </a:solidFill>
              </a:rPr>
              <a:t>(e.g. SAB, Arcelor Mittal)</a:t>
            </a:r>
          </a:p>
          <a:p>
            <a:pPr marL="0" lvl="1" indent="0">
              <a:buFontTx/>
              <a:buNone/>
              <a:defRPr/>
            </a:pPr>
            <a:r>
              <a:rPr lang="en-ZA" altLang="en-US" sz="1200" dirty="0">
                <a:cs typeface="Calibri" panose="020F0502020204030204" pitchFamily="34" charset="0"/>
              </a:rPr>
              <a:t>  (</a:t>
            </a:r>
            <a:r>
              <a:rPr lang="en-ZA" altLang="en-US" sz="1200" dirty="0">
                <a:solidFill>
                  <a:srgbClr val="C00000"/>
                </a:solidFill>
                <a:cs typeface="Calibri" panose="020F0502020204030204" pitchFamily="34" charset="0"/>
              </a:rPr>
              <a:t>Total, Shell, SPI</a:t>
            </a:r>
            <a:r>
              <a:rPr lang="en-ZA" altLang="en-US" sz="1200" dirty="0">
                <a:cs typeface="Calibri" panose="020F0502020204030204" pitchFamily="34" charset="0"/>
              </a:rPr>
              <a:t>)</a:t>
            </a:r>
            <a:r>
              <a:rPr lang="en-ZA" altLang="en-US" sz="1200" dirty="0">
                <a:latin typeface="Calibri" panose="020F0502020204030204" pitchFamily="34" charset="0"/>
                <a:cs typeface="Calibri" panose="020F0502020204030204" pitchFamily="34" charset="0"/>
              </a:rPr>
              <a:t>                 </a:t>
            </a:r>
            <a:r>
              <a:rPr lang="en-ZA" altLang="en-US" sz="1200" dirty="0">
                <a:solidFill>
                  <a:srgbClr val="C00000"/>
                </a:solidFill>
                <a:latin typeface="Calibri" panose="020F0502020204030204" pitchFamily="34" charset="0"/>
                <a:cs typeface="Calibri" panose="020F0502020204030204" pitchFamily="34" charset="0"/>
              </a:rPr>
              <a:t>Sasol Production Int.)</a:t>
            </a:r>
          </a:p>
          <a:p>
            <a:pPr marL="0" lvl="1" indent="0">
              <a:buFontTx/>
              <a:buNone/>
              <a:defRPr/>
            </a:pPr>
            <a:r>
              <a:rPr lang="en-ZA" altLang="en-US" sz="1200" dirty="0">
                <a:latin typeface="Calibri" panose="020F0502020204030204" pitchFamily="34" charset="0"/>
                <a:cs typeface="Calibri" panose="020F0502020204030204" pitchFamily="34" charset="0"/>
              </a:rPr>
              <a:t>                           </a:t>
            </a:r>
            <a:r>
              <a:rPr lang="en-ZA" altLang="en-US" sz="1200" b="1" dirty="0">
                <a:latin typeface="Calibri" panose="020F0502020204030204" pitchFamily="34" charset="0"/>
                <a:cs typeface="Calibri" panose="020F0502020204030204" pitchFamily="34" charset="0"/>
              </a:rPr>
              <a:t>UPSTREAM</a:t>
            </a:r>
            <a:r>
              <a:rPr lang="en-ZA" altLang="en-US" sz="1200" b="1" dirty="0"/>
              <a:t>		                         </a:t>
            </a:r>
            <a:r>
              <a:rPr lang="en-ZA" altLang="en-US" sz="1200" b="1" dirty="0">
                <a:solidFill>
                  <a:srgbClr val="000000"/>
                </a:solidFill>
                <a:latin typeface="Calibri" panose="020F0502020204030204" pitchFamily="34" charset="0"/>
                <a:cs typeface="Calibri" panose="020F0502020204030204" pitchFamily="34" charset="0"/>
              </a:rPr>
              <a:t>MIDSTREAM  </a:t>
            </a:r>
            <a:r>
              <a:rPr lang="en-ZA" altLang="en-US" sz="1200" b="1" dirty="0">
                <a:solidFill>
                  <a:srgbClr val="000000"/>
                </a:solidFill>
                <a:cs typeface="+mn-cs"/>
              </a:rPr>
              <a:t>                                                                 </a:t>
            </a:r>
            <a:r>
              <a:rPr lang="en-ZA" altLang="en-US" sz="1200" b="1" dirty="0">
                <a:solidFill>
                  <a:srgbClr val="000000"/>
                </a:solidFill>
                <a:latin typeface="Calibri" panose="020F0502020204030204" pitchFamily="34" charset="0"/>
                <a:cs typeface="Calibri" panose="020F0502020204030204" pitchFamily="34" charset="0"/>
              </a:rPr>
              <a:t>DOWNSTREAM</a:t>
            </a:r>
            <a:endParaRPr lang="en-ZA" altLang="en-US" sz="1200" b="1" dirty="0">
              <a:latin typeface="Calibri" panose="020F0502020204030204" pitchFamily="34" charset="0"/>
              <a:cs typeface="Calibri" panose="020F0502020204030204" pitchFamily="34" charset="0"/>
            </a:endParaRPr>
          </a:p>
          <a:p>
            <a:pPr marL="457200" lvl="1" indent="0">
              <a:buFontTx/>
              <a:buNone/>
              <a:defRPr/>
            </a:pPr>
            <a:r>
              <a:rPr lang="en-ZA" altLang="en-US" sz="1600" dirty="0"/>
              <a:t>						</a:t>
            </a:r>
          </a:p>
          <a:p>
            <a:pPr marL="457200" lvl="1" indent="0">
              <a:buFontTx/>
              <a:buNone/>
              <a:defRPr/>
            </a:pPr>
            <a:r>
              <a:rPr lang="en-ZA" altLang="en-US" sz="1600" dirty="0"/>
              <a:t>                                                                                        					    </a:t>
            </a:r>
            <a:r>
              <a:rPr lang="en-ZA" altLang="en-US" sz="1000" b="1" dirty="0">
                <a:solidFill>
                  <a:srgbClr val="FF0000"/>
                </a:solidFill>
                <a:latin typeface="Calibri" panose="020F0502020204030204" pitchFamily="34" charset="0"/>
                <a:cs typeface="Calibri" panose="020F0502020204030204" pitchFamily="34" charset="0"/>
              </a:rPr>
              <a:t>NERSA registers production, importation &amp; own use</a:t>
            </a:r>
            <a:r>
              <a:rPr lang="en-ZA" altLang="en-US" sz="1200" b="1" dirty="0">
                <a:solidFill>
                  <a:srgbClr val="FF0000"/>
                </a:solidFill>
                <a:latin typeface="Calibri" panose="020F0502020204030204" pitchFamily="34" charset="0"/>
                <a:cs typeface="Calibri" panose="020F0502020204030204" pitchFamily="34" charset="0"/>
              </a:rPr>
              <a:t> </a:t>
            </a:r>
            <a:r>
              <a:rPr lang="en-ZA" altLang="en-US" sz="1600" dirty="0"/>
              <a:t>	 </a:t>
            </a:r>
            <a:r>
              <a:rPr lang="en-ZA" altLang="en-US" sz="1200" b="1" dirty="0">
                <a:latin typeface="Calibri" panose="020F0502020204030204" pitchFamily="34" charset="0"/>
                <a:cs typeface="Calibri" panose="020F0502020204030204" pitchFamily="34" charset="0"/>
              </a:rPr>
              <a:t>NERSA’s JURISDICTION (Excl. gas reticulation)</a:t>
            </a:r>
          </a:p>
        </p:txBody>
      </p:sp>
      <p:sp>
        <p:nvSpPr>
          <p:cNvPr id="30724" name="Rectangle 4">
            <a:extLst>
              <a:ext uri="{FF2B5EF4-FFF2-40B4-BE49-F238E27FC236}">
                <a16:creationId xmlns:a16="http://schemas.microsoft.com/office/drawing/2014/main" xmlns="" id="{19317ADC-CD1C-4FCA-B09A-130CB76C02F5}"/>
              </a:ext>
            </a:extLst>
          </p:cNvPr>
          <p:cNvSpPr>
            <a:spLocks noChangeArrowheads="1"/>
          </p:cNvSpPr>
          <p:nvPr/>
        </p:nvSpPr>
        <p:spPr bwMode="auto">
          <a:xfrm>
            <a:off x="374650" y="2852738"/>
            <a:ext cx="1141413" cy="431800"/>
          </a:xfrm>
          <a:prstGeom prst="rect">
            <a:avLst/>
          </a:prstGeom>
          <a:solidFill>
            <a:schemeClr val="accent2">
              <a:lumMod val="40000"/>
              <a:lumOff val="60000"/>
            </a:schemeClr>
          </a:solidFill>
          <a:ln w="19050" algn="ctr">
            <a:solidFill>
              <a:schemeClr val="tx1"/>
            </a:solidFill>
            <a:round/>
            <a:headEnd/>
            <a:tailEnd/>
          </a:ln>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r>
              <a:rPr lang="en-ZA" altLang="en-US" sz="1200" b="1" dirty="0">
                <a:latin typeface="Calibri" panose="020F0502020204030204" pitchFamily="34" charset="0"/>
                <a:cs typeface="Calibri" panose="020F0502020204030204" pitchFamily="34" charset="0"/>
              </a:rPr>
              <a:t>Exploration</a:t>
            </a:r>
          </a:p>
        </p:txBody>
      </p:sp>
      <p:sp>
        <p:nvSpPr>
          <p:cNvPr id="30725" name="Rectangle 5">
            <a:extLst>
              <a:ext uri="{FF2B5EF4-FFF2-40B4-BE49-F238E27FC236}">
                <a16:creationId xmlns:a16="http://schemas.microsoft.com/office/drawing/2014/main" xmlns="" id="{7E794B49-BC7B-404C-B3D5-D01680EFCB94}"/>
              </a:ext>
            </a:extLst>
          </p:cNvPr>
          <p:cNvSpPr>
            <a:spLocks noChangeArrowheads="1"/>
          </p:cNvSpPr>
          <p:nvPr/>
        </p:nvSpPr>
        <p:spPr bwMode="auto">
          <a:xfrm>
            <a:off x="2217738" y="2844800"/>
            <a:ext cx="1060450" cy="449263"/>
          </a:xfrm>
          <a:prstGeom prst="rect">
            <a:avLst/>
          </a:prstGeom>
          <a:solidFill>
            <a:schemeClr val="accent2">
              <a:lumMod val="40000"/>
              <a:lumOff val="60000"/>
            </a:schemeClr>
          </a:solidFill>
          <a:ln w="19050" algn="ctr">
            <a:solidFill>
              <a:schemeClr val="tx1"/>
            </a:solidFill>
            <a:round/>
            <a:headEnd/>
            <a:tailEnd/>
          </a:ln>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r>
              <a:rPr lang="en-ZA" altLang="en-US" sz="1200" b="1" dirty="0">
                <a:latin typeface="Calibri" panose="020F0502020204030204" pitchFamily="34" charset="0"/>
                <a:cs typeface="Calibri" panose="020F0502020204030204" pitchFamily="34" charset="0"/>
              </a:rPr>
              <a:t>Production</a:t>
            </a:r>
          </a:p>
        </p:txBody>
      </p:sp>
      <p:sp>
        <p:nvSpPr>
          <p:cNvPr id="30726" name="Rectangle 8">
            <a:extLst>
              <a:ext uri="{FF2B5EF4-FFF2-40B4-BE49-F238E27FC236}">
                <a16:creationId xmlns:a16="http://schemas.microsoft.com/office/drawing/2014/main" xmlns="" id="{FF33A640-C7E4-4815-A183-406339C4DF5C}"/>
              </a:ext>
            </a:extLst>
          </p:cNvPr>
          <p:cNvSpPr>
            <a:spLocks noChangeArrowheads="1"/>
          </p:cNvSpPr>
          <p:nvPr/>
        </p:nvSpPr>
        <p:spPr bwMode="auto">
          <a:xfrm>
            <a:off x="3889375" y="2835275"/>
            <a:ext cx="1141413" cy="433388"/>
          </a:xfrm>
          <a:prstGeom prst="rect">
            <a:avLst/>
          </a:prstGeom>
          <a:solidFill>
            <a:schemeClr val="accent2">
              <a:lumMod val="40000"/>
              <a:lumOff val="60000"/>
            </a:schemeClr>
          </a:solidFill>
          <a:ln w="19050" algn="ctr">
            <a:solidFill>
              <a:schemeClr val="tx1"/>
            </a:solidFill>
            <a:round/>
            <a:headEnd/>
            <a:tailEnd/>
          </a:ln>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r>
              <a:rPr lang="en-ZA" altLang="en-US" sz="1200" b="1" dirty="0">
                <a:latin typeface="Calibri" panose="020F0502020204030204" pitchFamily="34" charset="0"/>
                <a:cs typeface="Calibri" panose="020F0502020204030204" pitchFamily="34" charset="0"/>
              </a:rPr>
              <a:t>Processing</a:t>
            </a:r>
          </a:p>
        </p:txBody>
      </p:sp>
      <p:sp>
        <p:nvSpPr>
          <p:cNvPr id="32775" name="Rectangle 11">
            <a:extLst>
              <a:ext uri="{FF2B5EF4-FFF2-40B4-BE49-F238E27FC236}">
                <a16:creationId xmlns:a16="http://schemas.microsoft.com/office/drawing/2014/main" xmlns="" id="{6E1A8D0B-434C-4AA3-B858-D492459E8291}"/>
              </a:ext>
            </a:extLst>
          </p:cNvPr>
          <p:cNvSpPr>
            <a:spLocks noChangeArrowheads="1"/>
          </p:cNvSpPr>
          <p:nvPr/>
        </p:nvSpPr>
        <p:spPr bwMode="auto">
          <a:xfrm>
            <a:off x="5467350" y="2797175"/>
            <a:ext cx="1612900" cy="522288"/>
          </a:xfrm>
          <a:prstGeom prst="rect">
            <a:avLst/>
          </a:prstGeom>
          <a:solidFill>
            <a:srgbClr val="92D050"/>
          </a:solidFill>
          <a:ln w="19050" algn="ctr">
            <a:solidFill>
              <a:schemeClr val="tx1"/>
            </a:solidFill>
            <a:round/>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ZA" altLang="en-US" sz="1000" b="1">
                <a:latin typeface="Calibri" panose="020F0502020204030204" pitchFamily="34" charset="0"/>
              </a:rPr>
              <a:t>Transportation, Liquefaction, regasification &amp; Storage</a:t>
            </a:r>
          </a:p>
          <a:p>
            <a:endParaRPr lang="en-ZA" altLang="en-US" sz="900" b="1"/>
          </a:p>
        </p:txBody>
      </p:sp>
      <p:sp>
        <p:nvSpPr>
          <p:cNvPr id="32776" name="Rectangle 12">
            <a:extLst>
              <a:ext uri="{FF2B5EF4-FFF2-40B4-BE49-F238E27FC236}">
                <a16:creationId xmlns:a16="http://schemas.microsoft.com/office/drawing/2014/main" xmlns="" id="{280D16CF-FF29-4FF1-A8FD-7A9E4D7AE39E}"/>
              </a:ext>
            </a:extLst>
          </p:cNvPr>
          <p:cNvSpPr>
            <a:spLocks noChangeArrowheads="1"/>
          </p:cNvSpPr>
          <p:nvPr/>
        </p:nvSpPr>
        <p:spPr bwMode="auto">
          <a:xfrm>
            <a:off x="7624763" y="2835275"/>
            <a:ext cx="1019175" cy="433388"/>
          </a:xfrm>
          <a:prstGeom prst="rect">
            <a:avLst/>
          </a:prstGeom>
          <a:solidFill>
            <a:schemeClr val="accent1"/>
          </a:solidFill>
          <a:ln w="19050" algn="ctr">
            <a:solidFill>
              <a:schemeClr val="tx1"/>
            </a:solidFill>
            <a:round/>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ZA" altLang="en-US" sz="1200" b="1">
                <a:latin typeface="Calibri" panose="020F0502020204030204" pitchFamily="34" charset="0"/>
              </a:rPr>
              <a:t>End users</a:t>
            </a:r>
          </a:p>
        </p:txBody>
      </p:sp>
      <p:sp>
        <p:nvSpPr>
          <p:cNvPr id="15" name="Right Arrow 14">
            <a:extLst>
              <a:ext uri="{FF2B5EF4-FFF2-40B4-BE49-F238E27FC236}">
                <a16:creationId xmlns:a16="http://schemas.microsoft.com/office/drawing/2014/main" xmlns="" id="{67A60636-3A2E-4F6F-A7AA-D31EF420FA6B}"/>
              </a:ext>
            </a:extLst>
          </p:cNvPr>
          <p:cNvSpPr/>
          <p:nvPr/>
        </p:nvSpPr>
        <p:spPr bwMode="auto">
          <a:xfrm>
            <a:off x="1700213" y="2954338"/>
            <a:ext cx="350837" cy="261937"/>
          </a:xfrm>
          <a:prstGeom prst="rightArrow">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a:lstStyle/>
          <a:p>
            <a:pPr>
              <a:defRPr/>
            </a:pPr>
            <a:endParaRPr lang="en-ZA" dirty="0">
              <a:latin typeface="Arial" charset="0"/>
              <a:ea typeface="ＭＳ Ｐゴシック" pitchFamily="-96" charset="-128"/>
            </a:endParaRPr>
          </a:p>
        </p:txBody>
      </p:sp>
      <p:sp>
        <p:nvSpPr>
          <p:cNvPr id="17" name="Right Arrow 16">
            <a:extLst>
              <a:ext uri="{FF2B5EF4-FFF2-40B4-BE49-F238E27FC236}">
                <a16:creationId xmlns:a16="http://schemas.microsoft.com/office/drawing/2014/main" xmlns="" id="{3B87B891-2060-46D3-B061-E0C5EC670DD0}"/>
              </a:ext>
            </a:extLst>
          </p:cNvPr>
          <p:cNvSpPr/>
          <p:nvPr/>
        </p:nvSpPr>
        <p:spPr bwMode="auto">
          <a:xfrm>
            <a:off x="3476625" y="2938463"/>
            <a:ext cx="303213" cy="261937"/>
          </a:xfrm>
          <a:prstGeom prst="rightArrow">
            <a:avLst/>
          </a:prstGeom>
          <a:solidFill>
            <a:schemeClr val="bg2">
              <a:lumMod val="40000"/>
              <a:lumOff val="60000"/>
            </a:schemeClr>
          </a:solidFill>
          <a:ln w="12700" cap="flat" cmpd="sng" algn="ctr">
            <a:solidFill>
              <a:schemeClr val="tx1"/>
            </a:solidFill>
            <a:prstDash val="solid"/>
            <a:round/>
            <a:headEnd type="none" w="med" len="med"/>
            <a:tailEnd type="none" w="med" len="med"/>
          </a:ln>
          <a:effectLst/>
        </p:spPr>
        <p:txBody>
          <a:bodyPr/>
          <a:lstStyle/>
          <a:p>
            <a:pPr>
              <a:defRPr/>
            </a:pPr>
            <a:endParaRPr lang="en-ZA" dirty="0">
              <a:latin typeface="Arial" charset="0"/>
              <a:ea typeface="ＭＳ Ｐゴシック" pitchFamily="-96" charset="-128"/>
            </a:endParaRPr>
          </a:p>
        </p:txBody>
      </p:sp>
      <p:sp>
        <p:nvSpPr>
          <p:cNvPr id="22" name="Right Arrow 21">
            <a:extLst>
              <a:ext uri="{FF2B5EF4-FFF2-40B4-BE49-F238E27FC236}">
                <a16:creationId xmlns:a16="http://schemas.microsoft.com/office/drawing/2014/main" xmlns="" id="{5359D3AD-B655-4FBC-9BD0-52236C34881E}"/>
              </a:ext>
            </a:extLst>
          </p:cNvPr>
          <p:cNvSpPr/>
          <p:nvPr/>
        </p:nvSpPr>
        <p:spPr bwMode="auto">
          <a:xfrm>
            <a:off x="5094288" y="2954338"/>
            <a:ext cx="246062" cy="261937"/>
          </a:xfrm>
          <a:prstGeom prst="rightArrow">
            <a:avLst/>
          </a:prstGeom>
          <a:solidFill>
            <a:schemeClr val="bg2">
              <a:lumMod val="40000"/>
              <a:lumOff val="60000"/>
            </a:schemeClr>
          </a:solidFill>
          <a:ln w="12700" cap="flat" cmpd="sng" algn="ctr">
            <a:solidFill>
              <a:schemeClr val="tx1"/>
            </a:solidFill>
            <a:prstDash val="solid"/>
            <a:round/>
            <a:headEnd type="none" w="med" len="med"/>
            <a:tailEnd type="none" w="med" len="med"/>
          </a:ln>
          <a:effectLst/>
        </p:spPr>
        <p:txBody>
          <a:bodyPr/>
          <a:lstStyle/>
          <a:p>
            <a:pPr>
              <a:defRPr/>
            </a:pPr>
            <a:endParaRPr lang="en-ZA" dirty="0">
              <a:latin typeface="Arial" charset="0"/>
              <a:ea typeface="ＭＳ Ｐゴシック" pitchFamily="-96" charset="-128"/>
            </a:endParaRPr>
          </a:p>
        </p:txBody>
      </p:sp>
      <p:sp>
        <p:nvSpPr>
          <p:cNvPr id="23" name="Right Arrow 22">
            <a:extLst>
              <a:ext uri="{FF2B5EF4-FFF2-40B4-BE49-F238E27FC236}">
                <a16:creationId xmlns:a16="http://schemas.microsoft.com/office/drawing/2014/main" xmlns="" id="{8B643D52-D740-4FFE-8D32-DD0929FBAAC2}"/>
              </a:ext>
            </a:extLst>
          </p:cNvPr>
          <p:cNvSpPr/>
          <p:nvPr/>
        </p:nvSpPr>
        <p:spPr bwMode="auto">
          <a:xfrm>
            <a:off x="7153275" y="2921000"/>
            <a:ext cx="358775" cy="261938"/>
          </a:xfrm>
          <a:prstGeom prst="rightArrow">
            <a:avLst/>
          </a:prstGeom>
          <a:solidFill>
            <a:schemeClr val="bg2">
              <a:lumMod val="40000"/>
              <a:lumOff val="60000"/>
            </a:schemeClr>
          </a:solidFill>
          <a:ln w="12700" cap="flat" cmpd="sng" algn="ctr">
            <a:solidFill>
              <a:schemeClr val="tx1"/>
            </a:solidFill>
            <a:prstDash val="solid"/>
            <a:round/>
            <a:headEnd type="none" w="med" len="med"/>
            <a:tailEnd type="none" w="med" len="med"/>
          </a:ln>
          <a:effectLst/>
        </p:spPr>
        <p:txBody>
          <a:bodyPr/>
          <a:lstStyle/>
          <a:p>
            <a:pPr>
              <a:defRPr/>
            </a:pPr>
            <a:endParaRPr lang="en-ZA" dirty="0">
              <a:latin typeface="Arial" charset="0"/>
              <a:ea typeface="ＭＳ Ｐゴシック" pitchFamily="-96" charset="-128"/>
            </a:endParaRPr>
          </a:p>
        </p:txBody>
      </p:sp>
      <p:cxnSp>
        <p:nvCxnSpPr>
          <p:cNvPr id="32781" name="Straight Connector 24">
            <a:extLst>
              <a:ext uri="{FF2B5EF4-FFF2-40B4-BE49-F238E27FC236}">
                <a16:creationId xmlns:a16="http://schemas.microsoft.com/office/drawing/2014/main" xmlns="" id="{CE8E6A86-1214-4CF2-B2D4-0E96B9426399}"/>
              </a:ext>
            </a:extLst>
          </p:cNvPr>
          <p:cNvCxnSpPr>
            <a:cxnSpLocks noChangeShapeType="1"/>
          </p:cNvCxnSpPr>
          <p:nvPr/>
        </p:nvCxnSpPr>
        <p:spPr bwMode="auto">
          <a:xfrm flipH="1">
            <a:off x="5340350" y="2457450"/>
            <a:ext cx="26988" cy="3419475"/>
          </a:xfrm>
          <a:prstGeom prst="line">
            <a:avLst/>
          </a:prstGeom>
          <a:noFill/>
          <a:ln w="28575" algn="ctr">
            <a:solidFill>
              <a:srgbClr val="FF0000"/>
            </a:solidFill>
            <a:prstDash val="dash"/>
            <a:round/>
            <a:headEnd/>
            <a:tailEnd/>
          </a:ln>
          <a:extLst>
            <a:ext uri="{909E8E84-426E-40DD-AFC4-6F175D3DCCD1}">
              <a14:hiddenFill xmlns:a14="http://schemas.microsoft.com/office/drawing/2010/main" xmlns="">
                <a:noFill/>
              </a14:hiddenFill>
            </a:ext>
          </a:extLst>
        </p:spPr>
      </p:cxnSp>
      <p:grpSp>
        <p:nvGrpSpPr>
          <p:cNvPr id="32782" name="Group 4095">
            <a:extLst>
              <a:ext uri="{FF2B5EF4-FFF2-40B4-BE49-F238E27FC236}">
                <a16:creationId xmlns:a16="http://schemas.microsoft.com/office/drawing/2014/main" xmlns="" id="{7B8B14D7-6D0A-4B31-8B93-691BD939A64E}"/>
              </a:ext>
            </a:extLst>
          </p:cNvPr>
          <p:cNvGrpSpPr>
            <a:grpSpLocks/>
          </p:cNvGrpSpPr>
          <p:nvPr/>
        </p:nvGrpSpPr>
        <p:grpSpPr bwMode="auto">
          <a:xfrm>
            <a:off x="200025" y="4562475"/>
            <a:ext cx="3225800" cy="504825"/>
            <a:chOff x="250825" y="4348550"/>
            <a:chExt cx="3225011" cy="504056"/>
          </a:xfrm>
        </p:grpSpPr>
        <p:cxnSp>
          <p:nvCxnSpPr>
            <p:cNvPr id="32792" name="Straight Arrow Connector 26">
              <a:extLst>
                <a:ext uri="{FF2B5EF4-FFF2-40B4-BE49-F238E27FC236}">
                  <a16:creationId xmlns:a16="http://schemas.microsoft.com/office/drawing/2014/main" xmlns="" id="{B5E59818-8241-4F75-BCEA-99CCC783CD7C}"/>
                </a:ext>
              </a:extLst>
            </p:cNvPr>
            <p:cNvCxnSpPr>
              <a:cxnSpLocks noChangeShapeType="1"/>
            </p:cNvCxnSpPr>
            <p:nvPr/>
          </p:nvCxnSpPr>
          <p:spPr bwMode="auto">
            <a:xfrm flipV="1">
              <a:off x="250825" y="4348550"/>
              <a:ext cx="0" cy="504056"/>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2793" name="Straight Connector 45059">
              <a:extLst>
                <a:ext uri="{FF2B5EF4-FFF2-40B4-BE49-F238E27FC236}">
                  <a16:creationId xmlns:a16="http://schemas.microsoft.com/office/drawing/2014/main" xmlns="" id="{268B87E9-D060-454E-B72A-494A70BBD73F}"/>
                </a:ext>
              </a:extLst>
            </p:cNvPr>
            <p:cNvCxnSpPr>
              <a:cxnSpLocks noChangeShapeType="1"/>
            </p:cNvCxnSpPr>
            <p:nvPr/>
          </p:nvCxnSpPr>
          <p:spPr bwMode="auto">
            <a:xfrm>
              <a:off x="250825" y="4852606"/>
              <a:ext cx="3225011" cy="0"/>
            </a:xfrm>
            <a:prstGeom prst="line">
              <a:avLst/>
            </a:prstGeom>
            <a:noFill/>
            <a:ln w="9525" algn="ctr">
              <a:solidFill>
                <a:schemeClr val="tx1"/>
              </a:solidFill>
              <a:round/>
              <a:headEnd/>
              <a:tailEnd/>
            </a:ln>
            <a:extLst>
              <a:ext uri="{909E8E84-426E-40DD-AFC4-6F175D3DCCD1}">
                <a14:hiddenFill xmlns:a14="http://schemas.microsoft.com/office/drawing/2010/main" xmlns="">
                  <a:noFill/>
                </a14:hiddenFill>
              </a:ext>
            </a:extLst>
          </p:spPr>
        </p:cxnSp>
      </p:grpSp>
      <p:cxnSp>
        <p:nvCxnSpPr>
          <p:cNvPr id="32783" name="Straight Arrow Connector 45062">
            <a:extLst>
              <a:ext uri="{FF2B5EF4-FFF2-40B4-BE49-F238E27FC236}">
                <a16:creationId xmlns:a16="http://schemas.microsoft.com/office/drawing/2014/main" xmlns="" id="{E367EE6C-3B18-4862-B072-3915E9181CDA}"/>
              </a:ext>
            </a:extLst>
          </p:cNvPr>
          <p:cNvCxnSpPr>
            <a:cxnSpLocks noChangeShapeType="1"/>
          </p:cNvCxnSpPr>
          <p:nvPr/>
        </p:nvCxnSpPr>
        <p:spPr bwMode="auto">
          <a:xfrm flipV="1">
            <a:off x="3425825" y="4562475"/>
            <a:ext cx="0" cy="504825"/>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xmlns="">
                <a:noFill/>
              </a14:hiddenFill>
            </a:ext>
          </a:extLst>
        </p:spPr>
      </p:cxnSp>
      <p:grpSp>
        <p:nvGrpSpPr>
          <p:cNvPr id="32784" name="Group 4100">
            <a:extLst>
              <a:ext uri="{FF2B5EF4-FFF2-40B4-BE49-F238E27FC236}">
                <a16:creationId xmlns:a16="http://schemas.microsoft.com/office/drawing/2014/main" xmlns="" id="{2402CFA6-B2BA-4C73-8E8E-45A4F4E55EF8}"/>
              </a:ext>
            </a:extLst>
          </p:cNvPr>
          <p:cNvGrpSpPr>
            <a:grpSpLocks/>
          </p:cNvGrpSpPr>
          <p:nvPr/>
        </p:nvGrpSpPr>
        <p:grpSpPr bwMode="auto">
          <a:xfrm>
            <a:off x="3776663" y="4565650"/>
            <a:ext cx="3608387" cy="504825"/>
            <a:chOff x="3773132" y="4343625"/>
            <a:chExt cx="3486310" cy="504056"/>
          </a:xfrm>
        </p:grpSpPr>
        <p:cxnSp>
          <p:nvCxnSpPr>
            <p:cNvPr id="32789" name="Straight Arrow Connector 45066">
              <a:extLst>
                <a:ext uri="{FF2B5EF4-FFF2-40B4-BE49-F238E27FC236}">
                  <a16:creationId xmlns:a16="http://schemas.microsoft.com/office/drawing/2014/main" xmlns="" id="{EC2E9562-70BE-466E-BEFA-5A421485BEDC}"/>
                </a:ext>
              </a:extLst>
            </p:cNvPr>
            <p:cNvCxnSpPr>
              <a:cxnSpLocks noChangeShapeType="1"/>
            </p:cNvCxnSpPr>
            <p:nvPr/>
          </p:nvCxnSpPr>
          <p:spPr bwMode="auto">
            <a:xfrm flipV="1">
              <a:off x="3773132" y="4343625"/>
              <a:ext cx="0" cy="504056"/>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32790" name="Straight Connector 45070">
              <a:extLst>
                <a:ext uri="{FF2B5EF4-FFF2-40B4-BE49-F238E27FC236}">
                  <a16:creationId xmlns:a16="http://schemas.microsoft.com/office/drawing/2014/main" xmlns="" id="{EFB9D867-0988-46EB-8994-165793C49CA2}"/>
                </a:ext>
              </a:extLst>
            </p:cNvPr>
            <p:cNvCxnSpPr>
              <a:cxnSpLocks noChangeShapeType="1"/>
            </p:cNvCxnSpPr>
            <p:nvPr/>
          </p:nvCxnSpPr>
          <p:spPr bwMode="auto">
            <a:xfrm>
              <a:off x="3773132" y="4847681"/>
              <a:ext cx="3486310" cy="0"/>
            </a:xfrm>
            <a:prstGeom prst="line">
              <a:avLst/>
            </a:prstGeom>
            <a:noFill/>
            <a:ln w="9525" algn="ctr">
              <a:solidFill>
                <a:schemeClr val="tx1"/>
              </a:solidFill>
              <a:round/>
              <a:headEnd/>
              <a:tailEnd/>
            </a:ln>
            <a:extLst>
              <a:ext uri="{909E8E84-426E-40DD-AFC4-6F175D3DCCD1}">
                <a14:hiddenFill xmlns:a14="http://schemas.microsoft.com/office/drawing/2010/main" xmlns="">
                  <a:noFill/>
                </a14:hiddenFill>
              </a:ext>
            </a:extLst>
          </p:spPr>
        </p:cxnSp>
        <p:cxnSp>
          <p:nvCxnSpPr>
            <p:cNvPr id="32791" name="Straight Arrow Connector 45077">
              <a:extLst>
                <a:ext uri="{FF2B5EF4-FFF2-40B4-BE49-F238E27FC236}">
                  <a16:creationId xmlns:a16="http://schemas.microsoft.com/office/drawing/2014/main" xmlns="" id="{C5B48D9B-2C1B-4CEA-BCBB-D01991DD71B4}"/>
                </a:ext>
              </a:extLst>
            </p:cNvPr>
            <p:cNvCxnSpPr>
              <a:cxnSpLocks noChangeShapeType="1"/>
            </p:cNvCxnSpPr>
            <p:nvPr/>
          </p:nvCxnSpPr>
          <p:spPr bwMode="auto">
            <a:xfrm flipV="1">
              <a:off x="7259442" y="4363593"/>
              <a:ext cx="0" cy="484088"/>
            </a:xfrm>
            <a:prstGeom prst="straightConnector1">
              <a:avLst/>
            </a:prstGeom>
            <a:noFill/>
            <a:ln w="9525" algn="ctr">
              <a:solidFill>
                <a:schemeClr val="tx1"/>
              </a:solidFill>
              <a:round/>
              <a:headEnd/>
              <a:tailEnd type="triangle" w="med" len="med"/>
            </a:ln>
            <a:extLst>
              <a:ext uri="{909E8E84-426E-40DD-AFC4-6F175D3DCCD1}">
                <a14:hiddenFill xmlns:a14="http://schemas.microsoft.com/office/drawing/2010/main" xmlns="">
                  <a:noFill/>
                </a14:hiddenFill>
              </a:ext>
            </a:extLst>
          </p:spPr>
        </p:cxnSp>
      </p:grpSp>
      <p:cxnSp>
        <p:nvCxnSpPr>
          <p:cNvPr id="32785" name="Straight Arrow Connector 45085">
            <a:extLst>
              <a:ext uri="{FF2B5EF4-FFF2-40B4-BE49-F238E27FC236}">
                <a16:creationId xmlns:a16="http://schemas.microsoft.com/office/drawing/2014/main" xmlns="" id="{B701C933-EEB2-4390-9A20-7E2005F63140}"/>
              </a:ext>
            </a:extLst>
          </p:cNvPr>
          <p:cNvCxnSpPr>
            <a:cxnSpLocks noChangeShapeType="1"/>
          </p:cNvCxnSpPr>
          <p:nvPr/>
        </p:nvCxnSpPr>
        <p:spPr bwMode="auto">
          <a:xfrm>
            <a:off x="5367338" y="5878513"/>
            <a:ext cx="3381375" cy="0"/>
          </a:xfrm>
          <a:prstGeom prst="straightConnector1">
            <a:avLst/>
          </a:prstGeom>
          <a:noFill/>
          <a:ln w="9525" algn="ctr">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cxnSp>
      <p:sp>
        <p:nvSpPr>
          <p:cNvPr id="4103" name="Rectangle 4102">
            <a:extLst>
              <a:ext uri="{FF2B5EF4-FFF2-40B4-BE49-F238E27FC236}">
                <a16:creationId xmlns:a16="http://schemas.microsoft.com/office/drawing/2014/main" xmlns="" id="{10325013-D086-4854-B17D-C2AC1CDFDFA1}"/>
              </a:ext>
            </a:extLst>
          </p:cNvPr>
          <p:cNvSpPr/>
          <p:nvPr/>
        </p:nvSpPr>
        <p:spPr bwMode="auto">
          <a:xfrm>
            <a:off x="611188" y="1298575"/>
            <a:ext cx="7200900" cy="41275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a:lstStyle/>
          <a:p>
            <a:pPr algn="ctr">
              <a:defRPr/>
            </a:pPr>
            <a:r>
              <a:rPr lang="en-ZA" b="1" cap="all" dirty="0">
                <a:solidFill>
                  <a:schemeClr val="bg1"/>
                </a:solidFill>
                <a:latin typeface="Calibri" panose="020F0502020204030204" pitchFamily="34" charset="0"/>
                <a:ea typeface="ＭＳ Ｐゴシック" pitchFamily="-96" charset="-128"/>
                <a:cs typeface="Calibri" panose="020F0502020204030204" pitchFamily="34" charset="0"/>
              </a:rPr>
              <a:t>Traditional Natural Gas Value Chain</a:t>
            </a:r>
          </a:p>
        </p:txBody>
      </p:sp>
      <p:sp>
        <p:nvSpPr>
          <p:cNvPr id="32787" name="TextBox 1">
            <a:extLst>
              <a:ext uri="{FF2B5EF4-FFF2-40B4-BE49-F238E27FC236}">
                <a16:creationId xmlns:a16="http://schemas.microsoft.com/office/drawing/2014/main" xmlns="" id="{9F67382C-B197-4B48-80C7-3D6CECEAEA35}"/>
              </a:ext>
            </a:extLst>
          </p:cNvPr>
          <p:cNvSpPr txBox="1">
            <a:spLocks noChangeArrowheads="1"/>
          </p:cNvSpPr>
          <p:nvPr/>
        </p:nvSpPr>
        <p:spPr bwMode="auto">
          <a:xfrm>
            <a:off x="8742363" y="6380163"/>
            <a:ext cx="430212"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A0DD190-5E12-4B9E-9F50-3658D3672025}" type="slidenum">
              <a:rPr lang="en-GB" altLang="en-US" sz="1400" b="1"/>
              <a:pPr/>
              <a:t>18</a:t>
            </a:fld>
            <a:endParaRPr lang="en-GB" altLang="en-US" sz="1400" b="1"/>
          </a:p>
        </p:txBody>
      </p:sp>
      <p:sp>
        <p:nvSpPr>
          <p:cNvPr id="32788" name="Right Brace 11">
            <a:extLst>
              <a:ext uri="{FF2B5EF4-FFF2-40B4-BE49-F238E27FC236}">
                <a16:creationId xmlns:a16="http://schemas.microsoft.com/office/drawing/2014/main" xmlns="" id="{8EBAEED4-5257-472F-805E-C076801A44BC}"/>
              </a:ext>
            </a:extLst>
          </p:cNvPr>
          <p:cNvSpPr>
            <a:spLocks/>
          </p:cNvSpPr>
          <p:nvPr/>
        </p:nvSpPr>
        <p:spPr bwMode="auto">
          <a:xfrm rot="5400000">
            <a:off x="3317081" y="4642645"/>
            <a:ext cx="536575" cy="2716212"/>
          </a:xfrm>
          <a:prstGeom prst="rightBrace">
            <a:avLst>
              <a:gd name="adj1" fmla="val 8320"/>
              <a:gd name="adj2" fmla="val 50000"/>
            </a:avLst>
          </a:prstGeom>
          <a:noFill/>
          <a:ln w="9525" algn="ctr">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ZA" altLang="en-US"/>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xmlns="" id="{CAAC9FB3-7284-4C39-A1B4-CC6D1C10E494}"/>
              </a:ext>
            </a:extLst>
          </p:cNvPr>
          <p:cNvSpPr>
            <a:spLocks noGrp="1"/>
          </p:cNvSpPr>
          <p:nvPr>
            <p:ph type="title"/>
          </p:nvPr>
        </p:nvSpPr>
        <p:spPr bwMode="auto">
          <a:xfrm>
            <a:off x="323850" y="1268413"/>
            <a:ext cx="8229600" cy="5048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b="1"/>
              <a:t>Types of Licenses</a:t>
            </a:r>
            <a:endParaRPr lang="en-ZA" altLang="en-US" sz="2800" b="1"/>
          </a:p>
        </p:txBody>
      </p:sp>
      <p:sp>
        <p:nvSpPr>
          <p:cNvPr id="16387" name="Content Placeholder 2">
            <a:extLst>
              <a:ext uri="{FF2B5EF4-FFF2-40B4-BE49-F238E27FC236}">
                <a16:creationId xmlns:a16="http://schemas.microsoft.com/office/drawing/2014/main" xmlns="" id="{72275090-EC4C-4D91-A058-0B7DEB72F774}"/>
              </a:ext>
            </a:extLst>
          </p:cNvPr>
          <p:cNvSpPr>
            <a:spLocks noGrp="1"/>
          </p:cNvSpPr>
          <p:nvPr>
            <p:ph idx="1"/>
          </p:nvPr>
        </p:nvSpPr>
        <p:spPr bwMode="auto">
          <a:xfrm>
            <a:off x="250825" y="1844675"/>
            <a:ext cx="8497888" cy="4608513"/>
          </a:xfrm>
        </p:spPr>
        <p:txBody>
          <a:bodyPr vert="horz" wrap="square" lIns="91440" tIns="45720" rIns="91440" bIns="45720" numCol="1" anchor="t" anchorCtr="0" compatLnSpc="1">
            <a:prstTxWarp prst="textNoShape">
              <a:avLst/>
            </a:prstTxWarp>
          </a:bodyPr>
          <a:lstStyle/>
          <a:p>
            <a:pPr marL="0" indent="0">
              <a:buFontTx/>
              <a:buNone/>
              <a:defRPr/>
            </a:pPr>
            <a:r>
              <a:rPr lang="en-US" altLang="en-US" sz="2400" dirty="0"/>
              <a:t>Activities required to be licensed in terms section 15 of the Gas Act, 2001 (Act No. 48 of 2001):  </a:t>
            </a:r>
          </a:p>
          <a:p>
            <a:pPr>
              <a:defRPr/>
            </a:pPr>
            <a:r>
              <a:rPr lang="en-US" altLang="en-US" sz="2400" b="1" dirty="0"/>
              <a:t>construction</a:t>
            </a:r>
            <a:r>
              <a:rPr lang="en-US" altLang="en-US" sz="2400" dirty="0"/>
              <a:t> of gas transmission, storage, distribution, liquefaction and re-gasification facilities;</a:t>
            </a:r>
          </a:p>
          <a:p>
            <a:pPr>
              <a:defRPr/>
            </a:pPr>
            <a:r>
              <a:rPr lang="en-US" altLang="en-US" sz="2400" b="1" dirty="0"/>
              <a:t>conversion</a:t>
            </a:r>
            <a:r>
              <a:rPr lang="en-US" altLang="en-US" sz="2400" dirty="0"/>
              <a:t>  of  infrastructure  into  transmission,  storage,  distribution, liquefaction and re-gasification facilities;</a:t>
            </a:r>
          </a:p>
          <a:p>
            <a:pPr>
              <a:defRPr/>
            </a:pPr>
            <a:r>
              <a:rPr lang="en-US" altLang="en-US" sz="2400" b="1" dirty="0"/>
              <a:t>operation</a:t>
            </a:r>
            <a:r>
              <a:rPr lang="en-US" altLang="en-US" sz="2400" dirty="0"/>
              <a:t>  of  gas transmission,  storage, distribution,  liquefaction, and re-gasification facilities; and</a:t>
            </a:r>
          </a:p>
          <a:p>
            <a:pPr>
              <a:defRPr/>
            </a:pPr>
            <a:r>
              <a:rPr lang="en-US" altLang="en-US" sz="2400" b="1" dirty="0"/>
              <a:t>trading</a:t>
            </a:r>
            <a:r>
              <a:rPr lang="en-US" altLang="en-US" sz="2400" dirty="0"/>
              <a:t> in gas;</a:t>
            </a:r>
          </a:p>
        </p:txBody>
      </p:sp>
      <p:sp>
        <p:nvSpPr>
          <p:cNvPr id="34820" name="Slide Number Placeholder 3">
            <a:extLst>
              <a:ext uri="{FF2B5EF4-FFF2-40B4-BE49-F238E27FC236}">
                <a16:creationId xmlns:a16="http://schemas.microsoft.com/office/drawing/2014/main" xmlns="" id="{B7ACE109-D379-43D4-8BFB-AFA37D1D8E12}"/>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8D01E17-2E3F-4C83-964E-9BB7C90BD05B}" type="slidenum">
              <a:rPr lang="en-US" altLang="en-US" sz="1400"/>
              <a:pPr/>
              <a:t>19</a:t>
            </a:fld>
            <a:endParaRPr lang="en-US" altLang="en-US"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a:extLst>
              <a:ext uri="{FF2B5EF4-FFF2-40B4-BE49-F238E27FC236}">
                <a16:creationId xmlns:a16="http://schemas.microsoft.com/office/drawing/2014/main" xmlns="" id="{C93EE60E-5A29-4891-BABB-20508C40366E}"/>
              </a:ext>
            </a:extLst>
          </p:cNvPr>
          <p:cNvSpPr txBox="1">
            <a:spLocks noChangeArrowheads="1"/>
          </p:cNvSpPr>
          <p:nvPr/>
        </p:nvSpPr>
        <p:spPr>
          <a:xfrm>
            <a:off x="323850" y="1125538"/>
            <a:ext cx="7993063" cy="56515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US" altLang="en-US" sz="2500" b="1" kern="0" dirty="0">
                <a:solidFill>
                  <a:srgbClr val="000000"/>
                </a:solidFill>
              </a:rPr>
              <a:t>PROPOSED PRESENTATION OUTLINE </a:t>
            </a:r>
          </a:p>
        </p:txBody>
      </p:sp>
      <p:sp>
        <p:nvSpPr>
          <p:cNvPr id="8" name="Rectangle 6">
            <a:extLst>
              <a:ext uri="{FF2B5EF4-FFF2-40B4-BE49-F238E27FC236}">
                <a16:creationId xmlns:a16="http://schemas.microsoft.com/office/drawing/2014/main" xmlns="" id="{5FD480C9-1163-4C4C-AFB4-13F76501B3F4}"/>
              </a:ext>
            </a:extLst>
          </p:cNvPr>
          <p:cNvSpPr txBox="1">
            <a:spLocks noChangeArrowheads="1"/>
          </p:cNvSpPr>
          <p:nvPr/>
        </p:nvSpPr>
        <p:spPr>
          <a:xfrm>
            <a:off x="147638" y="1557338"/>
            <a:ext cx="8672512" cy="5300662"/>
          </a:xfrm>
          <a:prstGeom prst="rect">
            <a:avLst/>
          </a:prstGeom>
        </p:spPr>
        <p:txBody>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ea typeface="+mn-ea"/>
              </a:defRPr>
            </a:lvl2pPr>
            <a:lvl3pPr marL="914400" indent="0" algn="ctr" rtl="0" eaLnBrk="0" fontAlgn="base" hangingPunct="0">
              <a:spcBef>
                <a:spcPct val="20000"/>
              </a:spcBef>
              <a:spcAft>
                <a:spcPct val="0"/>
              </a:spcAft>
              <a:buNone/>
              <a:defRPr sz="2400">
                <a:solidFill>
                  <a:schemeClr val="tx1"/>
                </a:solidFill>
                <a:latin typeface="+mn-lt"/>
                <a:ea typeface="+mn-ea"/>
              </a:defRPr>
            </a:lvl3pPr>
            <a:lvl4pPr marL="1371600" indent="0" algn="ctr" rtl="0" eaLnBrk="0" fontAlgn="base" hangingPunct="0">
              <a:spcBef>
                <a:spcPct val="20000"/>
              </a:spcBef>
              <a:spcAft>
                <a:spcPct val="0"/>
              </a:spcAft>
              <a:buNone/>
              <a:defRPr sz="2000">
                <a:solidFill>
                  <a:schemeClr val="tx1"/>
                </a:solidFill>
                <a:latin typeface="+mn-lt"/>
                <a:ea typeface="+mn-ea"/>
              </a:defRPr>
            </a:lvl4pPr>
            <a:lvl5pPr marL="1828800" indent="0" algn="ctr" rtl="0" eaLnBrk="0" fontAlgn="base" hangingPunct="0">
              <a:spcBef>
                <a:spcPct val="20000"/>
              </a:spcBef>
              <a:spcAft>
                <a:spcPct val="0"/>
              </a:spcAft>
              <a:buNone/>
              <a:defRPr sz="2000">
                <a:solidFill>
                  <a:schemeClr val="tx1"/>
                </a:solidFill>
                <a:latin typeface="+mn-lt"/>
                <a:ea typeface="+mn-ea"/>
              </a:defRPr>
            </a:lvl5pPr>
            <a:lvl6pPr marL="2286000" indent="0" algn="ctr" rtl="0" fontAlgn="base">
              <a:spcBef>
                <a:spcPct val="20000"/>
              </a:spcBef>
              <a:spcAft>
                <a:spcPct val="0"/>
              </a:spcAft>
              <a:buNone/>
              <a:defRPr sz="2000">
                <a:solidFill>
                  <a:schemeClr val="tx1"/>
                </a:solidFill>
                <a:latin typeface="+mn-lt"/>
                <a:ea typeface="+mn-ea"/>
              </a:defRPr>
            </a:lvl6pPr>
            <a:lvl7pPr marL="2743200" indent="0" algn="ctr" rtl="0" fontAlgn="base">
              <a:spcBef>
                <a:spcPct val="20000"/>
              </a:spcBef>
              <a:spcAft>
                <a:spcPct val="0"/>
              </a:spcAft>
              <a:buNone/>
              <a:defRPr sz="2000">
                <a:solidFill>
                  <a:schemeClr val="tx1"/>
                </a:solidFill>
                <a:latin typeface="+mn-lt"/>
                <a:ea typeface="+mn-ea"/>
              </a:defRPr>
            </a:lvl7pPr>
            <a:lvl8pPr marL="3200400" indent="0" algn="ctr" rtl="0" fontAlgn="base">
              <a:spcBef>
                <a:spcPct val="20000"/>
              </a:spcBef>
              <a:spcAft>
                <a:spcPct val="0"/>
              </a:spcAft>
              <a:buNone/>
              <a:defRPr sz="2000">
                <a:solidFill>
                  <a:schemeClr val="tx1"/>
                </a:solidFill>
                <a:latin typeface="+mn-lt"/>
                <a:ea typeface="+mn-ea"/>
              </a:defRPr>
            </a:lvl8pPr>
            <a:lvl9pPr marL="3657600" indent="0" algn="ctr" rtl="0" fontAlgn="base">
              <a:spcBef>
                <a:spcPct val="20000"/>
              </a:spcBef>
              <a:spcAft>
                <a:spcPct val="0"/>
              </a:spcAft>
              <a:buNone/>
              <a:defRPr sz="2000">
                <a:solidFill>
                  <a:schemeClr val="tx1"/>
                </a:solidFill>
                <a:latin typeface="+mn-lt"/>
                <a:ea typeface="+mn-ea"/>
              </a:defRPr>
            </a:lvl9pPr>
          </a:lstStyle>
          <a:p>
            <a:pPr marL="914400" lvl="1" indent="-457200" algn="l" eaLnBrk="1" hangingPunct="1">
              <a:spcBef>
                <a:spcPts val="0"/>
              </a:spcBef>
              <a:spcAft>
                <a:spcPts val="1800"/>
              </a:spcAft>
              <a:buFont typeface="+mj-lt"/>
              <a:buAutoNum type="arabicPeriod"/>
              <a:defRPr/>
            </a:pPr>
            <a:r>
              <a:rPr lang="en-ZA" sz="2200" kern="0" dirty="0">
                <a:solidFill>
                  <a:srgbClr val="000000"/>
                </a:solidFill>
              </a:rPr>
              <a:t>Introduction</a:t>
            </a:r>
          </a:p>
          <a:p>
            <a:pPr marL="914400" lvl="1" indent="-457200" algn="l" eaLnBrk="1" hangingPunct="1">
              <a:spcBef>
                <a:spcPts val="0"/>
              </a:spcBef>
              <a:spcAft>
                <a:spcPts val="1800"/>
              </a:spcAft>
              <a:buFont typeface="+mj-lt"/>
              <a:buAutoNum type="arabicPeriod"/>
              <a:defRPr/>
            </a:pPr>
            <a:r>
              <a:rPr lang="en-ZA" sz="2200" kern="0" dirty="0">
                <a:solidFill>
                  <a:srgbClr val="000000"/>
                </a:solidFill>
              </a:rPr>
              <a:t>Types of Licenses</a:t>
            </a:r>
          </a:p>
          <a:p>
            <a:pPr marL="914400" lvl="1" indent="-457200" algn="l" eaLnBrk="1" hangingPunct="1">
              <a:spcBef>
                <a:spcPts val="0"/>
              </a:spcBef>
              <a:spcAft>
                <a:spcPts val="1800"/>
              </a:spcAft>
              <a:buFont typeface="+mj-lt"/>
              <a:buAutoNum type="arabicPeriod"/>
              <a:defRPr/>
            </a:pPr>
            <a:r>
              <a:rPr lang="en-ZA" sz="2200" kern="0" dirty="0">
                <a:solidFill>
                  <a:srgbClr val="000000"/>
                </a:solidFill>
              </a:rPr>
              <a:t>Process of Analysing applications</a:t>
            </a:r>
          </a:p>
          <a:p>
            <a:pPr marL="914400" lvl="1" indent="-457200" algn="l" eaLnBrk="1" hangingPunct="1">
              <a:spcBef>
                <a:spcPts val="0"/>
              </a:spcBef>
              <a:spcAft>
                <a:spcPts val="1800"/>
              </a:spcAft>
              <a:buFont typeface="+mj-lt"/>
              <a:buAutoNum type="arabicPeriod"/>
              <a:defRPr/>
            </a:pPr>
            <a:r>
              <a:rPr lang="en-US" sz="2200" kern="0" dirty="0">
                <a:solidFill>
                  <a:srgbClr val="000000"/>
                </a:solidFill>
              </a:rPr>
              <a:t>Number of licenses issued/Declined/Withdrawn/Cancelled</a:t>
            </a:r>
          </a:p>
          <a:p>
            <a:pPr marL="914400" lvl="1" indent="-457200" algn="l" eaLnBrk="1" hangingPunct="1">
              <a:spcBef>
                <a:spcPts val="0"/>
              </a:spcBef>
              <a:spcAft>
                <a:spcPts val="1800"/>
              </a:spcAft>
              <a:buFont typeface="+mj-lt"/>
              <a:buAutoNum type="arabicPeriod"/>
              <a:defRPr/>
            </a:pPr>
            <a:r>
              <a:rPr lang="en-US" sz="2200" kern="0" dirty="0">
                <a:solidFill>
                  <a:srgbClr val="000000"/>
                </a:solidFill>
              </a:rPr>
              <a:t>Documents to be submitted in support of applications</a:t>
            </a:r>
          </a:p>
          <a:p>
            <a:pPr marL="914400" lvl="1" indent="-457200" algn="l" eaLnBrk="1" hangingPunct="1">
              <a:spcBef>
                <a:spcPts val="0"/>
              </a:spcBef>
              <a:spcAft>
                <a:spcPts val="1800"/>
              </a:spcAft>
              <a:buFont typeface="+mj-lt"/>
              <a:buAutoNum type="arabicPeriod"/>
              <a:defRPr/>
            </a:pPr>
            <a:r>
              <a:rPr lang="en-US" sz="2200" kern="0" dirty="0">
                <a:solidFill>
                  <a:srgbClr val="000000"/>
                </a:solidFill>
              </a:rPr>
              <a:t>Applicable License Conditions</a:t>
            </a:r>
          </a:p>
          <a:p>
            <a:pPr marL="914400" lvl="1" indent="-457200" algn="l" eaLnBrk="1" hangingPunct="1">
              <a:spcBef>
                <a:spcPts val="0"/>
              </a:spcBef>
              <a:spcAft>
                <a:spcPts val="1800"/>
              </a:spcAft>
              <a:buFont typeface="+mj-lt"/>
              <a:buAutoNum type="arabicPeriod"/>
              <a:defRPr/>
            </a:pPr>
            <a:r>
              <a:rPr lang="en-US" sz="2200" kern="0" dirty="0">
                <a:solidFill>
                  <a:srgbClr val="000000"/>
                </a:solidFill>
              </a:rPr>
              <a:t>Main Challenges and corrective steps being taken</a:t>
            </a:r>
          </a:p>
          <a:p>
            <a:pPr marL="914400" lvl="1" indent="-457200" algn="l" eaLnBrk="1" hangingPunct="1">
              <a:spcBef>
                <a:spcPts val="0"/>
              </a:spcBef>
              <a:spcAft>
                <a:spcPts val="1800"/>
              </a:spcAft>
              <a:buFont typeface="+mj-lt"/>
              <a:buAutoNum type="arabicPeriod"/>
              <a:defRPr/>
            </a:pPr>
            <a:r>
              <a:rPr lang="en-US" sz="2200" kern="0" dirty="0">
                <a:solidFill>
                  <a:srgbClr val="000000"/>
                </a:solidFill>
              </a:rPr>
              <a:t>Conclusion</a:t>
            </a:r>
          </a:p>
          <a:p>
            <a:pPr lvl="1" algn="l" eaLnBrk="1" hangingPunct="1">
              <a:spcBef>
                <a:spcPts val="0"/>
              </a:spcBef>
              <a:spcAft>
                <a:spcPts val="600"/>
              </a:spcAft>
              <a:defRPr/>
            </a:pPr>
            <a:endParaRPr lang="en-US" sz="1000" kern="0" dirty="0">
              <a:solidFill>
                <a:srgbClr val="000000"/>
              </a:solidFill>
            </a:endParaRPr>
          </a:p>
          <a:p>
            <a:pPr marL="0" lvl="1" algn="l" eaLnBrk="1" hangingPunct="1">
              <a:spcBef>
                <a:spcPts val="0"/>
              </a:spcBef>
              <a:spcAft>
                <a:spcPts val="1800"/>
              </a:spcAft>
              <a:defRPr/>
            </a:pPr>
            <a:endParaRPr lang="en-US" sz="2200" kern="0" dirty="0">
              <a:solidFill>
                <a:srgbClr val="000000"/>
              </a:solidFill>
            </a:endParaRPr>
          </a:p>
          <a:p>
            <a:pPr lvl="1" algn="l" eaLnBrk="1" hangingPunct="1">
              <a:spcBef>
                <a:spcPts val="0"/>
              </a:spcBef>
              <a:spcAft>
                <a:spcPts val="1800"/>
              </a:spcAft>
              <a:defRPr/>
            </a:pPr>
            <a:endParaRPr lang="en-ZA" sz="2200" kern="0" dirty="0">
              <a:solidFill>
                <a:srgbClr val="000000"/>
              </a:solidFill>
            </a:endParaRPr>
          </a:p>
          <a:p>
            <a:pPr marL="914400" lvl="1" indent="-457200" algn="l" eaLnBrk="1" hangingPunct="1">
              <a:spcBef>
                <a:spcPts val="0"/>
              </a:spcBef>
              <a:spcAft>
                <a:spcPts val="1800"/>
              </a:spcAft>
              <a:buFont typeface="+mj-lt"/>
              <a:buAutoNum type="arabicPeriod"/>
              <a:defRPr/>
            </a:pPr>
            <a:endParaRPr lang="en-ZA" sz="2200" kern="0" dirty="0">
              <a:solidFill>
                <a:srgbClr val="000000"/>
              </a:solidFill>
            </a:endParaRPr>
          </a:p>
          <a:p>
            <a:pPr marL="914400" lvl="1" indent="-457200" algn="l" eaLnBrk="1" hangingPunct="1">
              <a:spcBef>
                <a:spcPts val="0"/>
              </a:spcBef>
              <a:spcAft>
                <a:spcPts val="1800"/>
              </a:spcAft>
              <a:buFont typeface="+mj-lt"/>
              <a:buAutoNum type="arabicPeriod"/>
              <a:defRPr/>
            </a:pPr>
            <a:endParaRPr lang="en-ZA" sz="2200" kern="0" dirty="0">
              <a:solidFill>
                <a:srgbClr val="000000"/>
              </a:solidFill>
            </a:endParaRPr>
          </a:p>
          <a:p>
            <a:pPr marL="914400" lvl="1" indent="-457200" algn="l" eaLnBrk="1" hangingPunct="1">
              <a:spcBef>
                <a:spcPts val="0"/>
              </a:spcBef>
              <a:spcAft>
                <a:spcPts val="1800"/>
              </a:spcAft>
              <a:buFont typeface="+mj-lt"/>
              <a:buAutoNum type="arabicPeriod"/>
              <a:defRPr/>
            </a:pPr>
            <a:endParaRPr lang="en-ZA" sz="2200" kern="0" dirty="0">
              <a:solidFill>
                <a:srgbClr val="000000"/>
              </a:solidFill>
            </a:endParaRPr>
          </a:p>
          <a:p>
            <a:pPr marL="914400" lvl="1" indent="-457200" algn="l" eaLnBrk="1" hangingPunct="1">
              <a:spcBef>
                <a:spcPts val="0"/>
              </a:spcBef>
              <a:spcAft>
                <a:spcPts val="1800"/>
              </a:spcAft>
              <a:buFont typeface="+mj-lt"/>
              <a:buAutoNum type="arabicPeriod"/>
              <a:defRPr/>
            </a:pPr>
            <a:endParaRPr lang="en-ZA" sz="2200" kern="0" dirty="0">
              <a:solidFill>
                <a:srgbClr val="000000"/>
              </a:solidFill>
            </a:endParaRPr>
          </a:p>
          <a:p>
            <a:pPr marL="914400" lvl="1" indent="-457200" algn="l" eaLnBrk="1" hangingPunct="1">
              <a:spcBef>
                <a:spcPts val="0"/>
              </a:spcBef>
              <a:spcAft>
                <a:spcPts val="1800"/>
              </a:spcAft>
              <a:buFont typeface="+mj-lt"/>
              <a:buAutoNum type="arabicPeriod"/>
              <a:defRPr/>
            </a:pPr>
            <a:endParaRPr lang="en-ZA" altLang="en-US" sz="2200" kern="0" dirty="0">
              <a:solidFill>
                <a:srgbClr val="000000"/>
              </a:solidFill>
            </a:endParaRPr>
          </a:p>
          <a:p>
            <a:pPr marL="914400" lvl="1" indent="-457200" algn="l" eaLnBrk="1" hangingPunct="1">
              <a:spcBef>
                <a:spcPts val="0"/>
              </a:spcBef>
              <a:spcAft>
                <a:spcPts val="1800"/>
              </a:spcAft>
              <a:buFont typeface="+mj-lt"/>
              <a:buAutoNum type="arabicPeriod"/>
              <a:defRPr/>
            </a:pPr>
            <a:endParaRPr lang="en-ZA" altLang="en-US" sz="2200" kern="0" dirty="0">
              <a:solidFill>
                <a:srgbClr val="000000"/>
              </a:solidFill>
            </a:endParaRPr>
          </a:p>
          <a:p>
            <a:pPr marL="914400" lvl="1" indent="-457200" algn="l" eaLnBrk="1" hangingPunct="1">
              <a:spcBef>
                <a:spcPts val="0"/>
              </a:spcBef>
              <a:spcAft>
                <a:spcPts val="1800"/>
              </a:spcAft>
              <a:buFont typeface="+mj-lt"/>
              <a:buAutoNum type="arabicPeriod"/>
              <a:defRPr/>
            </a:pPr>
            <a:endParaRPr lang="en-ZA" altLang="en-US" sz="2200" kern="0" dirty="0">
              <a:solidFill>
                <a:srgbClr val="000000"/>
              </a:solidFill>
            </a:endParaRPr>
          </a:p>
        </p:txBody>
      </p:sp>
      <p:sp>
        <p:nvSpPr>
          <p:cNvPr id="7172" name="TextBox 1">
            <a:extLst>
              <a:ext uri="{FF2B5EF4-FFF2-40B4-BE49-F238E27FC236}">
                <a16:creationId xmlns:a16="http://schemas.microsoft.com/office/drawing/2014/main" xmlns="" id="{AFD4D339-3C2E-4D84-82BD-8E81C9B302C9}"/>
              </a:ext>
            </a:extLst>
          </p:cNvPr>
          <p:cNvSpPr txBox="1">
            <a:spLocks noChangeArrowheads="1"/>
          </p:cNvSpPr>
          <p:nvPr/>
        </p:nvSpPr>
        <p:spPr bwMode="auto">
          <a:xfrm>
            <a:off x="8532813" y="6165850"/>
            <a:ext cx="431800" cy="322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500" b="1"/>
              <a:t>2</a:t>
            </a:r>
            <a:endParaRPr lang="en-ZA" altLang="en-US" sz="1500" b="1"/>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xmlns="" id="{92DA4F27-9B65-4709-87A3-7312C83FB98B}"/>
              </a:ext>
            </a:extLst>
          </p:cNvPr>
          <p:cNvSpPr>
            <a:spLocks noGrp="1"/>
          </p:cNvSpPr>
          <p:nvPr>
            <p:ph type="title"/>
          </p:nvPr>
        </p:nvSpPr>
        <p:spPr bwMode="auto">
          <a:xfrm>
            <a:off x="395288" y="1341438"/>
            <a:ext cx="8229600" cy="79216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eaLnBrk="1" hangingPunct="1">
              <a:spcAft>
                <a:spcPts val="1800"/>
              </a:spcAft>
            </a:pPr>
            <a:r>
              <a:rPr lang="en-ZA" altLang="en-US" sz="2800" b="1">
                <a:solidFill>
                  <a:srgbClr val="000000"/>
                </a:solidFill>
              </a:rPr>
              <a:t>Process of Analysing applications</a:t>
            </a:r>
          </a:p>
        </p:txBody>
      </p:sp>
      <p:sp>
        <p:nvSpPr>
          <p:cNvPr id="35843" name="Slide Number Placeholder 3">
            <a:extLst>
              <a:ext uri="{FF2B5EF4-FFF2-40B4-BE49-F238E27FC236}">
                <a16:creationId xmlns:a16="http://schemas.microsoft.com/office/drawing/2014/main" xmlns="" id="{3928C5E3-C192-4280-B68B-7424DA400AA5}"/>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859D923-F513-44BC-86A7-C326D51F19BF}" type="slidenum">
              <a:rPr lang="en-US" altLang="en-US" sz="1400"/>
              <a:pPr/>
              <a:t>20</a:t>
            </a:fld>
            <a:endParaRPr lang="en-US" altLang="en-US" sz="1400"/>
          </a:p>
        </p:txBody>
      </p:sp>
      <p:sp>
        <p:nvSpPr>
          <p:cNvPr id="35844" name="Content Placeholder 1">
            <a:extLst>
              <a:ext uri="{FF2B5EF4-FFF2-40B4-BE49-F238E27FC236}">
                <a16:creationId xmlns:a16="http://schemas.microsoft.com/office/drawing/2014/main" xmlns="" id="{CBDA2F9D-234B-4556-A501-4B98ACC5E84A}"/>
              </a:ext>
            </a:extLst>
          </p:cNvPr>
          <p:cNvSpPr>
            <a:spLocks noGrp="1"/>
          </p:cNvSpPr>
          <p:nvPr>
            <p:ph idx="1"/>
          </p:nvPr>
        </p:nvSpPr>
        <p:spPr bwMode="auto">
          <a:xfrm>
            <a:off x="323850" y="1989138"/>
            <a:ext cx="8362950" cy="41370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a:r>
              <a:rPr lang="en-ZA" altLang="en-US" sz="1800"/>
              <a:t>Application is received and captured on LMS System</a:t>
            </a:r>
          </a:p>
          <a:p>
            <a:pPr algn="just"/>
            <a:r>
              <a:rPr lang="en-ZA" altLang="en-US" sz="1800"/>
              <a:t>A Receipt and reference number is issued to Applicant</a:t>
            </a:r>
          </a:p>
          <a:p>
            <a:pPr algn="just"/>
            <a:r>
              <a:rPr lang="en-US" altLang="en-US" sz="1800"/>
              <a:t>Confidentiality request application assessed and considered – 30 days</a:t>
            </a:r>
            <a:endParaRPr lang="en-ZA" altLang="en-US" sz="1800"/>
          </a:p>
          <a:p>
            <a:pPr algn="just"/>
            <a:r>
              <a:rPr lang="en-ZA" altLang="en-US" sz="1800"/>
              <a:t>An applicant must advertise the application in at least two newspapers circulating in the area of the proposed activity/facility to be licensed – in English and any other language – 30 days</a:t>
            </a:r>
          </a:p>
          <a:p>
            <a:pPr algn="just"/>
            <a:r>
              <a:rPr lang="en-US" altLang="en-US" sz="1800"/>
              <a:t>A notice for the public hearing (PH) is issued by NERSA – at least 7 days before date of the PH</a:t>
            </a:r>
          </a:p>
          <a:p>
            <a:pPr algn="just"/>
            <a:r>
              <a:rPr lang="en-US" altLang="en-US" sz="1800"/>
              <a:t>In terms of the Gas Act, a decision must be taken within 60 days after close of period for comments or in the event of an objection, after date of the applicant’s response to the objections. </a:t>
            </a:r>
          </a:p>
          <a:p>
            <a:pPr algn="just"/>
            <a:r>
              <a:rPr lang="en-US" altLang="en-US" sz="1800"/>
              <a:t>Process may take 90 days if no objection is received and 120 days if an objection is received    </a:t>
            </a:r>
            <a:endParaRPr lang="en-ZA" altLang="en-US" sz="1800"/>
          </a:p>
          <a:p>
            <a:pPr algn="just"/>
            <a:endParaRPr lang="en-ZA" altLang="en-US" sz="1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xmlns="" id="{E900F02F-F421-4118-A38C-385258804C8B}"/>
              </a:ext>
            </a:extLst>
          </p:cNvPr>
          <p:cNvSpPr>
            <a:spLocks noGrp="1"/>
          </p:cNvSpPr>
          <p:nvPr>
            <p:ph type="title"/>
          </p:nvPr>
        </p:nvSpPr>
        <p:spPr bwMode="auto">
          <a:xfrm>
            <a:off x="323850" y="1208088"/>
            <a:ext cx="8229600" cy="114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r>
              <a:rPr lang="en-US" altLang="en-US" sz="2800" b="1">
                <a:solidFill>
                  <a:srgbClr val="000000"/>
                </a:solidFill>
              </a:rPr>
              <a:t>Documents to be submitted in support of applications</a:t>
            </a:r>
            <a:r>
              <a:rPr lang="en-US" altLang="en-US" sz="2200">
                <a:solidFill>
                  <a:srgbClr val="000000"/>
                </a:solidFill>
              </a:rPr>
              <a:t/>
            </a:r>
            <a:br>
              <a:rPr lang="en-US" altLang="en-US" sz="2200">
                <a:solidFill>
                  <a:srgbClr val="000000"/>
                </a:solidFill>
              </a:rPr>
            </a:br>
            <a:endParaRPr lang="en-ZA" altLang="en-US" sz="2800"/>
          </a:p>
        </p:txBody>
      </p:sp>
      <p:sp>
        <p:nvSpPr>
          <p:cNvPr id="37891" name="Slide Number Placeholder 3">
            <a:extLst>
              <a:ext uri="{FF2B5EF4-FFF2-40B4-BE49-F238E27FC236}">
                <a16:creationId xmlns:a16="http://schemas.microsoft.com/office/drawing/2014/main" xmlns="" id="{A58519DB-6CEE-4F81-A09B-D7AAC3B6EB48}"/>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3C6225F-7978-4F8E-8FE8-34DC58011434}" type="slidenum">
              <a:rPr lang="en-US" altLang="en-US" sz="1400"/>
              <a:pPr/>
              <a:t>21</a:t>
            </a:fld>
            <a:endParaRPr lang="en-US" altLang="en-US" sz="1400"/>
          </a:p>
        </p:txBody>
      </p:sp>
      <p:sp>
        <p:nvSpPr>
          <p:cNvPr id="6" name="Content Placeholder 2">
            <a:extLst>
              <a:ext uri="{FF2B5EF4-FFF2-40B4-BE49-F238E27FC236}">
                <a16:creationId xmlns:a16="http://schemas.microsoft.com/office/drawing/2014/main" xmlns="" id="{1B06B18B-E48A-435E-990A-563A00D666E7}"/>
              </a:ext>
            </a:extLst>
          </p:cNvPr>
          <p:cNvSpPr>
            <a:spLocks noGrp="1"/>
          </p:cNvSpPr>
          <p:nvPr>
            <p:ph idx="1"/>
          </p:nvPr>
        </p:nvSpPr>
        <p:spPr>
          <a:xfrm>
            <a:off x="179388" y="2276475"/>
            <a:ext cx="8507412" cy="4681538"/>
          </a:xfrm>
        </p:spPr>
        <p:txBody>
          <a:bodyPr/>
          <a:lstStyle/>
          <a:p>
            <a:pPr algn="just">
              <a:buFont typeface="Wingdings" panose="05000000000000000000" pitchFamily="2" charset="2"/>
              <a:buChar char="§"/>
              <a:defRPr/>
            </a:pPr>
            <a:r>
              <a:rPr lang="en-ZA" altLang="en-US" sz="2000" dirty="0">
                <a:ea typeface="ＭＳ Ｐゴシック" panose="020B0600070205080204" pitchFamily="34" charset="-128"/>
                <a:cs typeface="Calibri" panose="020F0502020204030204" pitchFamily="34" charset="0"/>
              </a:rPr>
              <a:t>Physical location (proof of tenure); </a:t>
            </a:r>
          </a:p>
          <a:p>
            <a:pPr algn="just">
              <a:buFont typeface="Wingdings" panose="05000000000000000000" pitchFamily="2" charset="2"/>
              <a:buChar char="§"/>
              <a:defRPr/>
            </a:pPr>
            <a:r>
              <a:rPr lang="en-ZA" altLang="en-US" sz="2000" dirty="0">
                <a:ea typeface="ＭＳ Ｐゴシック" panose="020B0600070205080204" pitchFamily="34" charset="-128"/>
                <a:cs typeface="Calibri" panose="020F0502020204030204" pitchFamily="34" charset="0"/>
              </a:rPr>
              <a:t>Detailed description of the proposed facility;</a:t>
            </a:r>
          </a:p>
          <a:p>
            <a:pPr algn="just">
              <a:buFont typeface="Wingdings" panose="05000000000000000000" pitchFamily="2" charset="2"/>
              <a:buChar char="§"/>
              <a:defRPr/>
            </a:pPr>
            <a:r>
              <a:rPr lang="en-ZA" altLang="en-US" sz="2000" dirty="0">
                <a:ea typeface="ＭＳ Ｐゴシック" panose="020B0600070205080204" pitchFamily="34" charset="-128"/>
                <a:cs typeface="Calibri" panose="020F0502020204030204" pitchFamily="34" charset="0"/>
              </a:rPr>
              <a:t>Detailed engineering design;</a:t>
            </a:r>
          </a:p>
          <a:p>
            <a:pPr lvl="1" algn="just">
              <a:buFont typeface="Wingdings" panose="05000000000000000000" pitchFamily="2" charset="2"/>
              <a:buChar char="Ø"/>
              <a:defRPr/>
            </a:pPr>
            <a:r>
              <a:rPr lang="en-ZA" altLang="en-US" sz="1800" dirty="0">
                <a:ea typeface="ＭＳ Ｐゴシック" panose="020B0600070205080204" pitchFamily="34" charset="-128"/>
                <a:cs typeface="Calibri" panose="020F0502020204030204" pitchFamily="34" charset="0"/>
              </a:rPr>
              <a:t>Design specifications including capacity; </a:t>
            </a:r>
          </a:p>
          <a:p>
            <a:pPr algn="just">
              <a:buFont typeface="Wingdings" panose="05000000000000000000" pitchFamily="2" charset="2"/>
              <a:buChar char="§"/>
              <a:defRPr/>
            </a:pPr>
            <a:r>
              <a:rPr lang="en-ZA" altLang="en-US" sz="2000" dirty="0">
                <a:ea typeface="ＭＳ Ｐゴシック" panose="020B0600070205080204" pitchFamily="34" charset="-128"/>
                <a:cs typeface="Calibri" panose="020F0502020204030204" pitchFamily="34" charset="0"/>
              </a:rPr>
              <a:t>Detailed process description;</a:t>
            </a:r>
          </a:p>
          <a:p>
            <a:pPr algn="just">
              <a:buFont typeface="Wingdings" panose="05000000000000000000" pitchFamily="2" charset="2"/>
              <a:buChar char="§"/>
              <a:defRPr/>
            </a:pPr>
            <a:r>
              <a:rPr lang="en-ZA" altLang="en-US" sz="2000" dirty="0">
                <a:ea typeface="ＭＳ Ｐゴシック" panose="020B0600070205080204" pitchFamily="34" charset="-128"/>
                <a:cs typeface="Calibri" panose="020F0502020204030204" pitchFamily="34" charset="0"/>
              </a:rPr>
              <a:t>Proof of financial viability of the facility including; </a:t>
            </a:r>
          </a:p>
          <a:p>
            <a:pPr lvl="1" algn="just">
              <a:buFont typeface="Wingdings" panose="05000000000000000000" pitchFamily="2" charset="2"/>
              <a:buChar char="Ø"/>
              <a:defRPr/>
            </a:pPr>
            <a:r>
              <a:rPr lang="en-ZA" altLang="en-US" sz="2000" dirty="0">
                <a:ea typeface="ＭＳ Ｐゴシック" panose="020B0600070205080204" pitchFamily="34" charset="-128"/>
                <a:cs typeface="Calibri" panose="020F0502020204030204" pitchFamily="34" charset="0"/>
              </a:rPr>
              <a:t>Projected cash flows, </a:t>
            </a:r>
          </a:p>
          <a:p>
            <a:pPr lvl="1" algn="just">
              <a:buFont typeface="Wingdings" panose="05000000000000000000" pitchFamily="2" charset="2"/>
              <a:buChar char="Ø"/>
              <a:defRPr/>
            </a:pPr>
            <a:r>
              <a:rPr lang="en-ZA" altLang="en-US" sz="2000" dirty="0">
                <a:ea typeface="ＭＳ Ｐゴシック" panose="020B0600070205080204" pitchFamily="34" charset="-128"/>
                <a:cs typeface="Calibri" panose="020F0502020204030204" pitchFamily="34" charset="0"/>
              </a:rPr>
              <a:t>DCF model with assumptions used;</a:t>
            </a:r>
          </a:p>
          <a:p>
            <a:pPr lvl="1" algn="just">
              <a:buFont typeface="Wingdings" panose="05000000000000000000" pitchFamily="2" charset="2"/>
              <a:buChar char="Ø"/>
              <a:defRPr/>
            </a:pPr>
            <a:r>
              <a:rPr lang="en-ZA" altLang="en-US" sz="2000" dirty="0">
                <a:solidFill>
                  <a:srgbClr val="000000"/>
                </a:solidFill>
                <a:ea typeface="ＭＳ Ｐゴシック" panose="020B0600070205080204" pitchFamily="34" charset="-128"/>
                <a:cs typeface="Calibri" panose="020F0502020204030204" pitchFamily="34" charset="0"/>
              </a:rPr>
              <a:t>Proof of funding from financial backers or banks, equity funding etc.</a:t>
            </a:r>
          </a:p>
          <a:p>
            <a:pPr algn="just">
              <a:buFont typeface="Wingdings" panose="05000000000000000000" pitchFamily="2" charset="2"/>
              <a:buChar char="§"/>
              <a:defRPr/>
            </a:pPr>
            <a:r>
              <a:rPr lang="en-ZA" altLang="en-US" sz="2000" dirty="0">
                <a:ea typeface="ＭＳ Ｐゴシック" panose="020B0600070205080204" pitchFamily="34" charset="-128"/>
                <a:cs typeface="Calibri" panose="020F0502020204030204" pitchFamily="34" charset="0"/>
              </a:rPr>
              <a:t>Tariffs to be charged for the facility and details of methodology for calculation; </a:t>
            </a:r>
          </a:p>
          <a:p>
            <a:pPr algn="just">
              <a:defRPr/>
            </a:pPr>
            <a:endParaRPr lang="en-ZA" altLang="en-US" dirty="0">
              <a:ea typeface="ＭＳ Ｐゴシック" panose="020B0600070205080204" pitchFamily="34" charset="-128"/>
            </a:endParaRPr>
          </a:p>
          <a:p>
            <a:pPr marL="457200" lvl="1" indent="0" algn="just">
              <a:buFontTx/>
              <a:buNone/>
              <a:defRPr/>
            </a:pPr>
            <a:endParaRPr lang="en-ZA" altLang="en-US" sz="2000" dirty="0">
              <a:ea typeface="ＭＳ Ｐゴシック" panose="020B0600070205080204" pitchFamily="34" charset="-128"/>
            </a:endParaRPr>
          </a:p>
          <a:p>
            <a:pPr lvl="1" algn="just">
              <a:defRPr/>
            </a:pPr>
            <a:endParaRPr lang="en-ZA" altLang="en-US" sz="1600" dirty="0">
              <a:ea typeface="ＭＳ Ｐゴシック" panose="020B0600070205080204" pitchFamily="34" charset="-128"/>
            </a:endParaRPr>
          </a:p>
          <a:p>
            <a:pPr algn="just">
              <a:buFont typeface="Wingdings" panose="05000000000000000000" pitchFamily="2" charset="2"/>
              <a:buChar char="§"/>
              <a:defRPr/>
            </a:pPr>
            <a:endParaRPr lang="en-ZA" altLang="en-US" sz="2000" dirty="0">
              <a:ea typeface="ＭＳ Ｐゴシック" panose="020B0600070205080204" pitchFamily="34" charset="-128"/>
            </a:endParaRPr>
          </a:p>
          <a:p>
            <a:pPr lvl="1" algn="just">
              <a:buFont typeface="Wingdings" panose="05000000000000000000" pitchFamily="2" charset="2"/>
              <a:buChar char="§"/>
              <a:defRPr/>
            </a:pPr>
            <a:endParaRPr lang="en-ZA" altLang="en-US" sz="1600" dirty="0">
              <a:ea typeface="ＭＳ Ｐゴシック" panose="020B0600070205080204" pitchFamily="34" charset="-128"/>
            </a:endParaRPr>
          </a:p>
          <a:p>
            <a:pPr lvl="1" algn="just">
              <a:buFont typeface="Wingdings" panose="05000000000000000000" pitchFamily="2" charset="2"/>
              <a:buChar char="§"/>
              <a:defRPr/>
            </a:pPr>
            <a:endParaRPr lang="en-ZA" altLang="en-US" sz="1600" dirty="0">
              <a:ea typeface="ＭＳ Ｐゴシック" panose="020B0600070205080204" pitchFamily="34" charset="-128"/>
            </a:endParaRPr>
          </a:p>
          <a:p>
            <a:pPr lvl="1" algn="just">
              <a:buFont typeface="Wingdings" panose="05000000000000000000" pitchFamily="2" charset="2"/>
              <a:buChar char="§"/>
              <a:defRPr/>
            </a:pPr>
            <a:endParaRPr lang="en-ZA" altLang="en-US" sz="1600" dirty="0">
              <a:ea typeface="ＭＳ Ｐゴシック" panose="020B0600070205080204" pitchFamily="34" charset="-128"/>
            </a:endParaRPr>
          </a:p>
          <a:p>
            <a:pPr algn="just">
              <a:buFont typeface="Wingdings" panose="05000000000000000000" pitchFamily="2" charset="2"/>
              <a:buChar char="§"/>
              <a:defRPr/>
            </a:pPr>
            <a:endParaRPr lang="en-ZA" altLang="en-US" sz="2000" dirty="0">
              <a:ea typeface="ＭＳ Ｐゴシック" panose="020B0600070205080204" pitchFamily="34" charset="-128"/>
            </a:endParaRPr>
          </a:p>
          <a:p>
            <a:pPr algn="just">
              <a:buFont typeface="Wingdings" panose="05000000000000000000" pitchFamily="2" charset="2"/>
              <a:buChar char="§"/>
              <a:defRPr/>
            </a:pPr>
            <a:endParaRPr lang="en-ZA" altLang="en-US" sz="2000" dirty="0">
              <a:ea typeface="ＭＳ Ｐゴシック" panose="020B0600070205080204" pitchFamily="34" charset="-128"/>
            </a:endParaRPr>
          </a:p>
          <a:p>
            <a:pPr algn="just">
              <a:buFontTx/>
              <a:buNone/>
              <a:defRPr/>
            </a:pPr>
            <a:r>
              <a:rPr lang="en-ZA" altLang="en-US" sz="2000" dirty="0">
                <a:ea typeface="ＭＳ Ｐゴシック" panose="020B0600070205080204" pitchFamily="34" charset="-128"/>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xmlns="" id="{764753B5-E055-4FE0-B4BE-570E8B496D06}"/>
              </a:ext>
            </a:extLst>
          </p:cNvPr>
          <p:cNvSpPr>
            <a:spLocks noGrp="1"/>
          </p:cNvSpPr>
          <p:nvPr>
            <p:ph type="title"/>
          </p:nvPr>
        </p:nvSpPr>
        <p:spPr bwMode="auto">
          <a:xfrm>
            <a:off x="323850" y="1125538"/>
            <a:ext cx="8229600" cy="5746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r>
              <a:rPr lang="en-US" altLang="en-US" sz="2800" b="1">
                <a:solidFill>
                  <a:srgbClr val="000000"/>
                </a:solidFill>
              </a:rPr>
              <a:t>Documents to be submitted in support of applications</a:t>
            </a:r>
            <a:r>
              <a:rPr lang="en-US" altLang="en-US" sz="2800">
                <a:solidFill>
                  <a:srgbClr val="000000"/>
                </a:solidFill>
              </a:rPr>
              <a:t/>
            </a:r>
            <a:br>
              <a:rPr lang="en-US" altLang="en-US" sz="2800">
                <a:solidFill>
                  <a:srgbClr val="000000"/>
                </a:solidFill>
              </a:rPr>
            </a:br>
            <a:endParaRPr lang="en-ZA" altLang="en-US" sz="2800"/>
          </a:p>
        </p:txBody>
      </p:sp>
      <p:sp>
        <p:nvSpPr>
          <p:cNvPr id="39939" name="Slide Number Placeholder 3">
            <a:extLst>
              <a:ext uri="{FF2B5EF4-FFF2-40B4-BE49-F238E27FC236}">
                <a16:creationId xmlns:a16="http://schemas.microsoft.com/office/drawing/2014/main" xmlns="" id="{6A4B0994-D2F6-4F83-830A-A4D8F5FD2E25}"/>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103D8D5-DF41-4746-9274-7DF515FC983B}" type="slidenum">
              <a:rPr lang="en-US" altLang="en-US" sz="1400"/>
              <a:pPr/>
              <a:t>22</a:t>
            </a:fld>
            <a:endParaRPr lang="en-US" altLang="en-US" sz="1400"/>
          </a:p>
        </p:txBody>
      </p:sp>
      <p:sp>
        <p:nvSpPr>
          <p:cNvPr id="6" name="Content Placeholder 2">
            <a:extLst>
              <a:ext uri="{FF2B5EF4-FFF2-40B4-BE49-F238E27FC236}">
                <a16:creationId xmlns:a16="http://schemas.microsoft.com/office/drawing/2014/main" xmlns="" id="{B0B698A3-7536-4E02-8160-D4E559D63DB1}"/>
              </a:ext>
            </a:extLst>
          </p:cNvPr>
          <p:cNvSpPr>
            <a:spLocks noGrp="1"/>
          </p:cNvSpPr>
          <p:nvPr>
            <p:ph idx="1"/>
          </p:nvPr>
        </p:nvSpPr>
        <p:spPr>
          <a:xfrm>
            <a:off x="457200" y="2133600"/>
            <a:ext cx="8229600" cy="4587875"/>
          </a:xfrm>
        </p:spPr>
        <p:txBody>
          <a:bodyPr/>
          <a:lstStyle/>
          <a:p>
            <a:pPr algn="just">
              <a:buFont typeface="Wingdings" panose="05000000000000000000" pitchFamily="2" charset="2"/>
              <a:buChar char="§"/>
              <a:defRPr/>
            </a:pPr>
            <a:r>
              <a:rPr lang="en-ZA" altLang="en-US" sz="2000" dirty="0">
                <a:ea typeface="ＭＳ Ｐゴシック" panose="020B0600070205080204" pitchFamily="34" charset="-128"/>
                <a:cs typeface="Calibri" panose="020F0502020204030204" pitchFamily="34" charset="0"/>
              </a:rPr>
              <a:t>Customer details (</a:t>
            </a:r>
            <a:r>
              <a:rPr lang="en-ZA" altLang="en-US" sz="2000" i="1" dirty="0">
                <a:ea typeface="ＭＳ Ｐゴシック" panose="020B0600070205080204" pitchFamily="34" charset="-128"/>
                <a:cs typeface="Calibri" panose="020F0502020204030204" pitchFamily="34" charset="0"/>
              </a:rPr>
              <a:t>current and potential</a:t>
            </a:r>
            <a:r>
              <a:rPr lang="en-ZA" altLang="en-US" sz="2000" dirty="0">
                <a:ea typeface="ＭＳ Ｐゴシック" panose="020B0600070205080204" pitchFamily="34" charset="-128"/>
                <a:cs typeface="Calibri" panose="020F0502020204030204" pitchFamily="34" charset="0"/>
              </a:rPr>
              <a:t>);</a:t>
            </a:r>
          </a:p>
          <a:p>
            <a:pPr algn="just">
              <a:buFont typeface="Wingdings" panose="05000000000000000000" pitchFamily="2" charset="2"/>
              <a:buChar char="§"/>
              <a:defRPr/>
            </a:pPr>
            <a:r>
              <a:rPr lang="en-ZA" altLang="en-US" sz="2000" dirty="0">
                <a:ea typeface="ＭＳ Ｐゴシック" panose="020B0600070205080204" pitchFamily="34" charset="-128"/>
                <a:cs typeface="Calibri" panose="020F0502020204030204" pitchFamily="34" charset="0"/>
              </a:rPr>
              <a:t>Details of gas /LNG source (</a:t>
            </a:r>
            <a:r>
              <a:rPr lang="en-ZA" altLang="en-US" sz="2000" i="1" dirty="0">
                <a:ea typeface="ＭＳ Ｐゴシック" panose="020B0600070205080204" pitchFamily="34" charset="-128"/>
                <a:cs typeface="Calibri" panose="020F0502020204030204" pitchFamily="34" charset="0"/>
              </a:rPr>
              <a:t>firm commitments</a:t>
            </a:r>
            <a:r>
              <a:rPr lang="en-ZA" altLang="en-US" sz="2000" dirty="0">
                <a:ea typeface="ＭＳ Ｐゴシック" panose="020B0600070205080204" pitchFamily="34" charset="-128"/>
                <a:cs typeface="Calibri" panose="020F0502020204030204" pitchFamily="34" charset="0"/>
              </a:rPr>
              <a:t>);</a:t>
            </a:r>
          </a:p>
          <a:p>
            <a:pPr algn="just">
              <a:buFont typeface="Wingdings" panose="05000000000000000000" pitchFamily="2" charset="2"/>
              <a:buChar char="§"/>
              <a:defRPr/>
            </a:pPr>
            <a:r>
              <a:rPr lang="en-ZA" altLang="en-US" sz="2000" dirty="0">
                <a:ea typeface="ＭＳ Ｐゴシック" panose="020B0600070205080204" pitchFamily="34" charset="-128"/>
                <a:cs typeface="Calibri" panose="020F0502020204030204" pitchFamily="34" charset="0"/>
              </a:rPr>
              <a:t>Details of the proposed TPA allocation mechanism (storage and transmission facilities); </a:t>
            </a:r>
          </a:p>
          <a:p>
            <a:pPr lvl="1" algn="just">
              <a:buFont typeface="Wingdings" panose="05000000000000000000" pitchFamily="2" charset="2"/>
              <a:buChar char="Ø"/>
              <a:defRPr/>
            </a:pPr>
            <a:r>
              <a:rPr lang="en-ZA" altLang="en-US" sz="1800" i="1" dirty="0">
                <a:solidFill>
                  <a:srgbClr val="3366FF"/>
                </a:solidFill>
                <a:ea typeface="ＭＳ Ｐゴシック" panose="020B0600070205080204" pitchFamily="34" charset="-128"/>
                <a:cs typeface="Calibri" panose="020F0502020204030204" pitchFamily="34" charset="0"/>
              </a:rPr>
              <a:t>TPA currently not applicable to the Re-gasification facility. However, Gas Amendment Bill makes provisions for such;</a:t>
            </a:r>
            <a:endParaRPr lang="en-ZA" altLang="en-US" sz="2000" dirty="0">
              <a:ea typeface="ＭＳ Ｐゴシック" panose="020B0600070205080204" pitchFamily="34" charset="-128"/>
              <a:cs typeface="Calibri" panose="020F0502020204030204" pitchFamily="34" charset="0"/>
            </a:endParaRPr>
          </a:p>
          <a:p>
            <a:pPr algn="just">
              <a:buFont typeface="Wingdings" panose="05000000000000000000" pitchFamily="2" charset="2"/>
              <a:buChar char="§"/>
              <a:defRPr/>
            </a:pPr>
            <a:r>
              <a:rPr lang="en-ZA" altLang="en-US" sz="2000" dirty="0">
                <a:ea typeface="ＭＳ Ｐゴシック" panose="020B0600070205080204" pitchFamily="34" charset="-128"/>
                <a:cs typeface="Calibri" panose="020F0502020204030204" pitchFamily="34" charset="0"/>
              </a:rPr>
              <a:t>Details about any contracts already entered into (e.g., Gas Transportation Agreements, Storage Agreements, Gas Supply Agreements); </a:t>
            </a:r>
          </a:p>
          <a:p>
            <a:pPr algn="just">
              <a:buFont typeface="Wingdings" panose="05000000000000000000" pitchFamily="2" charset="2"/>
              <a:buChar char="§"/>
              <a:defRPr/>
            </a:pPr>
            <a:r>
              <a:rPr lang="en-ZA" altLang="en-US" sz="2000" dirty="0">
                <a:ea typeface="ＭＳ Ｐゴシック" panose="020B0600070205080204" pitchFamily="34" charset="-128"/>
                <a:cs typeface="Calibri" panose="020F0502020204030204" pitchFamily="34" charset="0"/>
              </a:rPr>
              <a:t>Details of future capacity expansion plans for the proposed facility; </a:t>
            </a:r>
          </a:p>
          <a:p>
            <a:pPr algn="just">
              <a:buFont typeface="Wingdings" panose="05000000000000000000" pitchFamily="2" charset="2"/>
              <a:buChar char="§"/>
              <a:defRPr/>
            </a:pPr>
            <a:r>
              <a:rPr lang="en-ZA" altLang="en-US" sz="2000" dirty="0">
                <a:ea typeface="ＭＳ Ｐゴシック" panose="020B0600070205080204" pitchFamily="34" charset="-128"/>
                <a:cs typeface="Calibri" panose="020F0502020204030204" pitchFamily="34" charset="0"/>
              </a:rPr>
              <a:t>Period within which the facility to be operational must be stated.</a:t>
            </a:r>
          </a:p>
          <a:p>
            <a:pPr algn="just">
              <a:buFont typeface="Wingdings" panose="05000000000000000000" pitchFamily="2" charset="2"/>
              <a:buChar char="§"/>
              <a:defRPr/>
            </a:pPr>
            <a:r>
              <a:rPr lang="en-US" altLang="en-US" sz="2000" dirty="0">
                <a:ea typeface="ＭＳ Ｐゴシック" panose="020B0600070205080204" pitchFamily="34" charset="-128"/>
                <a:cs typeface="Calibri" panose="020F0502020204030204" pitchFamily="34" charset="0"/>
              </a:rPr>
              <a:t>Applicant’s financial, technical and administrative ability to conduct the licensed activities </a:t>
            </a:r>
            <a:endParaRPr lang="en-ZA" altLang="en-US" sz="2000" dirty="0">
              <a:ea typeface="ＭＳ Ｐゴシック" panose="020B0600070205080204" pitchFamily="34" charset="-128"/>
              <a:cs typeface="Calibri" panose="020F0502020204030204" pitchFamily="34" charset="0"/>
            </a:endParaRPr>
          </a:p>
          <a:p>
            <a:pPr marL="0" indent="0" algn="just">
              <a:buFontTx/>
              <a:buNone/>
              <a:defRPr/>
            </a:pPr>
            <a:endParaRPr lang="en-ZA" altLang="en-US" sz="2000" dirty="0">
              <a:latin typeface="Calibri" panose="020F0502020204030204" pitchFamily="34" charset="0"/>
              <a:ea typeface="ＭＳ Ｐゴシック" panose="020B0600070205080204" pitchFamily="34" charset="-128"/>
              <a:cs typeface="Calibri" panose="020F0502020204030204" pitchFamily="34" charset="0"/>
            </a:endParaRPr>
          </a:p>
          <a:p>
            <a:pPr marL="0" indent="0" algn="just">
              <a:buFontTx/>
              <a:buNone/>
              <a:defRPr/>
            </a:pPr>
            <a:endParaRPr lang="en-ZA" altLang="en-US" dirty="0">
              <a:ea typeface="ＭＳ Ｐゴシック" panose="020B0600070205080204" pitchFamily="34" charset="-128"/>
            </a:endParaRPr>
          </a:p>
          <a:p>
            <a:pPr algn="just">
              <a:defRPr/>
            </a:pPr>
            <a:endParaRPr lang="en-ZA" altLang="en-US" dirty="0">
              <a:ea typeface="ＭＳ Ｐゴシック" panose="020B0600070205080204" pitchFamily="34" charset="-128"/>
            </a:endParaRPr>
          </a:p>
          <a:p>
            <a:pPr marL="457200" lvl="1" indent="0" algn="just">
              <a:buFontTx/>
              <a:buNone/>
              <a:defRPr/>
            </a:pPr>
            <a:endParaRPr lang="en-ZA" altLang="en-US" sz="2000" dirty="0">
              <a:ea typeface="ＭＳ Ｐゴシック" panose="020B0600070205080204" pitchFamily="34" charset="-128"/>
            </a:endParaRPr>
          </a:p>
          <a:p>
            <a:pPr lvl="1" algn="just">
              <a:defRPr/>
            </a:pPr>
            <a:endParaRPr lang="en-ZA" altLang="en-US" sz="1600" dirty="0">
              <a:ea typeface="ＭＳ Ｐゴシック" panose="020B0600070205080204" pitchFamily="34" charset="-128"/>
            </a:endParaRPr>
          </a:p>
          <a:p>
            <a:pPr algn="just">
              <a:buFont typeface="Wingdings" panose="05000000000000000000" pitchFamily="2" charset="2"/>
              <a:buChar char="§"/>
              <a:defRPr/>
            </a:pPr>
            <a:endParaRPr lang="en-ZA" altLang="en-US" sz="2000" dirty="0">
              <a:ea typeface="ＭＳ Ｐゴシック" panose="020B0600070205080204" pitchFamily="34" charset="-128"/>
            </a:endParaRPr>
          </a:p>
          <a:p>
            <a:pPr lvl="1" algn="just">
              <a:buFont typeface="Wingdings" panose="05000000000000000000" pitchFamily="2" charset="2"/>
              <a:buChar char="§"/>
              <a:defRPr/>
            </a:pPr>
            <a:endParaRPr lang="en-ZA" altLang="en-US" sz="1600" dirty="0">
              <a:ea typeface="ＭＳ Ｐゴシック" panose="020B0600070205080204" pitchFamily="34" charset="-128"/>
            </a:endParaRPr>
          </a:p>
          <a:p>
            <a:pPr lvl="1" algn="just">
              <a:buFont typeface="Wingdings" panose="05000000000000000000" pitchFamily="2" charset="2"/>
              <a:buChar char="§"/>
              <a:defRPr/>
            </a:pPr>
            <a:endParaRPr lang="en-ZA" altLang="en-US" sz="1600" dirty="0">
              <a:ea typeface="ＭＳ Ｐゴシック" panose="020B0600070205080204" pitchFamily="34" charset="-128"/>
            </a:endParaRPr>
          </a:p>
          <a:p>
            <a:pPr lvl="1" algn="just">
              <a:buFont typeface="Wingdings" panose="05000000000000000000" pitchFamily="2" charset="2"/>
              <a:buChar char="§"/>
              <a:defRPr/>
            </a:pPr>
            <a:endParaRPr lang="en-ZA" altLang="en-US" sz="1600" dirty="0">
              <a:ea typeface="ＭＳ Ｐゴシック" panose="020B0600070205080204" pitchFamily="34" charset="-128"/>
            </a:endParaRPr>
          </a:p>
          <a:p>
            <a:pPr algn="just">
              <a:buFont typeface="Wingdings" panose="05000000000000000000" pitchFamily="2" charset="2"/>
              <a:buChar char="§"/>
              <a:defRPr/>
            </a:pPr>
            <a:endParaRPr lang="en-ZA" altLang="en-US" sz="2000" dirty="0">
              <a:ea typeface="ＭＳ Ｐゴシック" panose="020B0600070205080204" pitchFamily="34" charset="-128"/>
            </a:endParaRPr>
          </a:p>
          <a:p>
            <a:pPr algn="just">
              <a:buFont typeface="Wingdings" panose="05000000000000000000" pitchFamily="2" charset="2"/>
              <a:buChar char="§"/>
              <a:defRPr/>
            </a:pPr>
            <a:endParaRPr lang="en-ZA" altLang="en-US" sz="2000" dirty="0">
              <a:ea typeface="ＭＳ Ｐゴシック" panose="020B0600070205080204" pitchFamily="34" charset="-128"/>
            </a:endParaRPr>
          </a:p>
          <a:p>
            <a:pPr algn="just">
              <a:buFontTx/>
              <a:buNone/>
              <a:defRPr/>
            </a:pPr>
            <a:r>
              <a:rPr lang="en-ZA" altLang="en-US" sz="2000" dirty="0">
                <a:ea typeface="ＭＳ Ｐゴシック" panose="020B0600070205080204" pitchFamily="34" charset="-128"/>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xmlns="" id="{D2B96108-0B26-4D95-B5F6-4A88C9EF4CC9}"/>
              </a:ext>
            </a:extLst>
          </p:cNvPr>
          <p:cNvSpPr>
            <a:spLocks noGrp="1"/>
          </p:cNvSpPr>
          <p:nvPr>
            <p:ph type="title"/>
          </p:nvPr>
        </p:nvSpPr>
        <p:spPr bwMode="auto">
          <a:xfrm>
            <a:off x="323850" y="1208088"/>
            <a:ext cx="8229600" cy="85248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r>
              <a:rPr lang="en-US" altLang="en-US" sz="2800" b="1">
                <a:solidFill>
                  <a:srgbClr val="000000"/>
                </a:solidFill>
              </a:rPr>
              <a:t>Documents to be submitted in support of applications</a:t>
            </a:r>
            <a:r>
              <a:rPr lang="en-US" altLang="en-US" sz="2200">
                <a:solidFill>
                  <a:srgbClr val="000000"/>
                </a:solidFill>
              </a:rPr>
              <a:t/>
            </a:r>
            <a:br>
              <a:rPr lang="en-US" altLang="en-US" sz="2200">
                <a:solidFill>
                  <a:srgbClr val="000000"/>
                </a:solidFill>
              </a:rPr>
            </a:br>
            <a:endParaRPr lang="en-ZA" altLang="en-US" sz="2800"/>
          </a:p>
        </p:txBody>
      </p:sp>
      <p:sp>
        <p:nvSpPr>
          <p:cNvPr id="19459" name="Content Placeholder 2">
            <a:extLst>
              <a:ext uri="{FF2B5EF4-FFF2-40B4-BE49-F238E27FC236}">
                <a16:creationId xmlns:a16="http://schemas.microsoft.com/office/drawing/2014/main" xmlns="" id="{F7B16916-69EE-494C-99AB-DF48ED921ADD}"/>
              </a:ext>
            </a:extLst>
          </p:cNvPr>
          <p:cNvSpPr>
            <a:spLocks noGrp="1"/>
          </p:cNvSpPr>
          <p:nvPr>
            <p:ph idx="1"/>
          </p:nvPr>
        </p:nvSpPr>
        <p:spPr bwMode="auto">
          <a:xfrm>
            <a:off x="457200" y="2205038"/>
            <a:ext cx="8229600" cy="4464050"/>
          </a:xfrm>
        </p:spPr>
        <p:txBody>
          <a:bodyPr vert="horz" wrap="square" lIns="91440" tIns="45720" rIns="91440" bIns="45720" numCol="1" anchor="t" anchorCtr="0" compatLnSpc="1">
            <a:prstTxWarp prst="textNoShape">
              <a:avLst/>
            </a:prstTxWarp>
          </a:bodyPr>
          <a:lstStyle/>
          <a:p>
            <a:pPr algn="just">
              <a:buFont typeface="Wingdings" panose="05000000000000000000" pitchFamily="2" charset="2"/>
              <a:buChar char="§"/>
              <a:defRPr/>
            </a:pPr>
            <a:r>
              <a:rPr lang="en-US" sz="1800" dirty="0"/>
              <a:t>A certified copy of the Record of Decision of the relevant environmental  authorities  in accordance with the National Environmental Management Act, 1998 (Act No. 107 of 1998) permitting the activity for which the </a:t>
            </a:r>
            <a:r>
              <a:rPr lang="en-US" sz="1800" dirty="0" err="1"/>
              <a:t>licence</a:t>
            </a:r>
            <a:r>
              <a:rPr lang="en-US" sz="1800" dirty="0"/>
              <a:t> is sought, if applicable.</a:t>
            </a:r>
          </a:p>
          <a:p>
            <a:pPr marL="0" indent="0" algn="just">
              <a:buFontTx/>
              <a:buNone/>
              <a:defRPr/>
            </a:pPr>
            <a:r>
              <a:rPr lang="en-US" sz="1800" b="1" dirty="0"/>
              <a:t>        </a:t>
            </a:r>
            <a:r>
              <a:rPr lang="en-US" sz="1400" b="1" dirty="0"/>
              <a:t>OR</a:t>
            </a:r>
            <a:r>
              <a:rPr lang="en-US" sz="1800" b="1" dirty="0"/>
              <a:t> </a:t>
            </a:r>
          </a:p>
          <a:p>
            <a:pPr algn="just">
              <a:buFont typeface="Wingdings" panose="05000000000000000000" pitchFamily="2" charset="2"/>
              <a:buChar char="§"/>
              <a:defRPr/>
            </a:pPr>
            <a:r>
              <a:rPr lang="en-US" sz="1800" dirty="0"/>
              <a:t>proof that an application has been made for the permit.</a:t>
            </a:r>
          </a:p>
          <a:p>
            <a:pPr eaLnBrk="1" fontAlgn="auto" hangingPunct="1">
              <a:spcBef>
                <a:spcPts val="1000"/>
              </a:spcBef>
              <a:spcAft>
                <a:spcPts val="0"/>
              </a:spcAft>
              <a:buFont typeface="Wingdings" panose="05000000000000000000" pitchFamily="2" charset="2"/>
              <a:buChar char="§"/>
              <a:defRPr/>
            </a:pPr>
            <a:r>
              <a:rPr lang="en-ZA" sz="1800" kern="1200" dirty="0">
                <a:solidFill>
                  <a:prstClr val="black"/>
                </a:solidFill>
              </a:rPr>
              <a:t>A List all applicable legislation; </a:t>
            </a:r>
            <a:r>
              <a:rPr lang="en-US" sz="1800" kern="1200" dirty="0">
                <a:solidFill>
                  <a:prstClr val="black"/>
                </a:solidFill>
              </a:rPr>
              <a:t>operating and technical standards; and codes and specifications (including those relating to safety) to be used in the activities for which this application is made.</a:t>
            </a:r>
          </a:p>
          <a:p>
            <a:pPr eaLnBrk="1" fontAlgn="auto" hangingPunct="1">
              <a:spcBef>
                <a:spcPts val="1000"/>
              </a:spcBef>
              <a:spcAft>
                <a:spcPts val="0"/>
              </a:spcAft>
              <a:buFont typeface="Wingdings" panose="05000000000000000000" pitchFamily="2" charset="2"/>
              <a:buChar char="§"/>
              <a:defRPr/>
            </a:pPr>
            <a:r>
              <a:rPr lang="en-US" sz="1800" kern="1200" dirty="0">
                <a:solidFill>
                  <a:prstClr val="black"/>
                </a:solidFill>
              </a:rPr>
              <a:t>Detailed technical specifications of the gas that will be handled at the facility for which this application is made, </a:t>
            </a:r>
          </a:p>
          <a:p>
            <a:pPr marL="228600" indent="-228600" eaLnBrk="1" fontAlgn="auto" hangingPunct="1">
              <a:lnSpc>
                <a:spcPct val="150000"/>
              </a:lnSpc>
              <a:spcBef>
                <a:spcPts val="1000"/>
              </a:spcBef>
              <a:spcAft>
                <a:spcPts val="0"/>
              </a:spcAft>
              <a:buFont typeface="Arial" panose="020B0604020202020204" pitchFamily="34" charset="0"/>
              <a:buChar char="•"/>
              <a:defRPr/>
            </a:pPr>
            <a:endParaRPr lang="en-ZA" sz="1400" kern="1200" dirty="0">
              <a:solidFill>
                <a:prstClr val="black"/>
              </a:solidFill>
              <a:ea typeface="+mn-ea"/>
            </a:endParaRPr>
          </a:p>
        </p:txBody>
      </p:sp>
      <p:sp>
        <p:nvSpPr>
          <p:cNvPr id="41988" name="Slide Number Placeholder 3">
            <a:extLst>
              <a:ext uri="{FF2B5EF4-FFF2-40B4-BE49-F238E27FC236}">
                <a16:creationId xmlns:a16="http://schemas.microsoft.com/office/drawing/2014/main" xmlns="" id="{DFFAAD48-0D12-4910-8363-026A6D8C0599}"/>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5CC522A-C11B-48BB-9A2E-6C3494A1FE34}" type="slidenum">
              <a:rPr lang="en-US" altLang="en-US" sz="1400"/>
              <a:pPr/>
              <a:t>23</a:t>
            </a:fld>
            <a:endParaRPr lang="en-US" altLang="en-US" sz="1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xmlns="" id="{3E3F7AE5-CEFF-4B26-AAE2-24C8F81A9236}"/>
              </a:ext>
            </a:extLst>
          </p:cNvPr>
          <p:cNvSpPr>
            <a:spLocks noGrp="1"/>
          </p:cNvSpPr>
          <p:nvPr>
            <p:ph type="title"/>
          </p:nvPr>
        </p:nvSpPr>
        <p:spPr bwMode="auto">
          <a:xfrm>
            <a:off x="457200" y="1341438"/>
            <a:ext cx="8229600" cy="5746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r>
              <a:rPr lang="en-ZA" altLang="en-US" sz="2200">
                <a:solidFill>
                  <a:srgbClr val="000000"/>
                </a:solidFill>
              </a:rPr>
              <a:t/>
            </a:r>
            <a:br>
              <a:rPr lang="en-ZA" altLang="en-US" sz="2200">
                <a:solidFill>
                  <a:srgbClr val="000000"/>
                </a:solidFill>
              </a:rPr>
            </a:br>
            <a:endParaRPr lang="en-ZA" altLang="en-US" sz="2800"/>
          </a:p>
        </p:txBody>
      </p:sp>
      <p:sp>
        <p:nvSpPr>
          <p:cNvPr id="44035" name="Slide Number Placeholder 3">
            <a:extLst>
              <a:ext uri="{FF2B5EF4-FFF2-40B4-BE49-F238E27FC236}">
                <a16:creationId xmlns:a16="http://schemas.microsoft.com/office/drawing/2014/main" xmlns="" id="{651B151E-65E3-4765-AC41-4CA3FC3F0D4E}"/>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65AA9C5-0CEC-4078-8EC8-07736F372BF6}" type="slidenum">
              <a:rPr lang="en-US" altLang="en-US" sz="1400"/>
              <a:pPr/>
              <a:t>24</a:t>
            </a:fld>
            <a:endParaRPr lang="en-US" altLang="en-US" sz="1400"/>
          </a:p>
        </p:txBody>
      </p:sp>
      <p:sp>
        <p:nvSpPr>
          <p:cNvPr id="44036" name="Rectangle 4">
            <a:extLst>
              <a:ext uri="{FF2B5EF4-FFF2-40B4-BE49-F238E27FC236}">
                <a16:creationId xmlns:a16="http://schemas.microsoft.com/office/drawing/2014/main" xmlns="" id="{720F3B44-C086-43EA-AD3B-A7CE0CE532B1}"/>
              </a:ext>
            </a:extLst>
          </p:cNvPr>
          <p:cNvSpPr>
            <a:spLocks noChangeArrowheads="1"/>
          </p:cNvSpPr>
          <p:nvPr/>
        </p:nvSpPr>
        <p:spPr bwMode="auto">
          <a:xfrm>
            <a:off x="250825" y="1106488"/>
            <a:ext cx="10009188" cy="95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eaLnBrk="1" hangingPunct="1">
              <a:spcAft>
                <a:spcPts val="1800"/>
              </a:spcAft>
            </a:pPr>
            <a:r>
              <a:rPr lang="en-US" altLang="en-US" sz="2800" b="1">
                <a:solidFill>
                  <a:srgbClr val="000000"/>
                </a:solidFill>
              </a:rPr>
              <a:t>Number of licenses  Issued/Declined/Withdrawn/Cancelled</a:t>
            </a:r>
            <a:endParaRPr lang="en-US" altLang="en-US" sz="2000" b="1">
              <a:solidFill>
                <a:srgbClr val="000000"/>
              </a:solidFill>
            </a:endParaRPr>
          </a:p>
        </p:txBody>
      </p:sp>
      <p:sp>
        <p:nvSpPr>
          <p:cNvPr id="5" name="Content Placeholder 4">
            <a:extLst>
              <a:ext uri="{FF2B5EF4-FFF2-40B4-BE49-F238E27FC236}">
                <a16:creationId xmlns:a16="http://schemas.microsoft.com/office/drawing/2014/main" xmlns="" id="{B7950A5C-C3FD-40E1-844C-A7B55AF88BF9}"/>
              </a:ext>
            </a:extLst>
          </p:cNvPr>
          <p:cNvSpPr>
            <a:spLocks noGrp="1"/>
          </p:cNvSpPr>
          <p:nvPr>
            <p:ph idx="1"/>
          </p:nvPr>
        </p:nvSpPr>
        <p:spPr>
          <a:xfrm>
            <a:off x="611188" y="1844675"/>
            <a:ext cx="8075612" cy="4281488"/>
          </a:xfrm>
        </p:spPr>
        <p:txBody>
          <a:bodyPr/>
          <a:lstStyle/>
          <a:p>
            <a:pPr marL="0" indent="0" eaLnBrk="1" fontAlgn="t" hangingPunct="1">
              <a:spcBef>
                <a:spcPts val="0"/>
              </a:spcBef>
              <a:spcAft>
                <a:spcPts val="0"/>
              </a:spcAft>
              <a:buFontTx/>
              <a:buNone/>
              <a:defRPr/>
            </a:pPr>
            <a:r>
              <a:rPr lang="en-ZA" b="1" kern="1200" dirty="0">
                <a:solidFill>
                  <a:srgbClr val="FFFFFF"/>
                </a:solidFill>
                <a:latin typeface="Calibri" panose="020F0502020204030204" pitchFamily="34" charset="0"/>
              </a:rPr>
              <a:t>Inactivity</a:t>
            </a:r>
            <a:endParaRPr lang="en-ZA" dirty="0"/>
          </a:p>
          <a:p>
            <a:pPr marL="0" indent="0">
              <a:buFontTx/>
              <a:buNone/>
              <a:defRPr/>
            </a:pPr>
            <a:r>
              <a:rPr lang="en-US" sz="2400" b="1" dirty="0"/>
              <a:t>To date:</a:t>
            </a:r>
          </a:p>
          <a:p>
            <a:pPr>
              <a:defRPr/>
            </a:pPr>
            <a:r>
              <a:rPr lang="en-US" sz="2400" dirty="0"/>
              <a:t>Licenses issued –  254</a:t>
            </a:r>
          </a:p>
          <a:p>
            <a:pPr>
              <a:defRPr/>
            </a:pPr>
            <a:r>
              <a:rPr lang="en-US" sz="2400" dirty="0"/>
              <a:t>Licenses withdrawn – 3</a:t>
            </a:r>
          </a:p>
          <a:p>
            <a:pPr>
              <a:defRPr/>
            </a:pPr>
            <a:r>
              <a:rPr lang="en-US" sz="2400" dirty="0"/>
              <a:t>Licenses revoked – 7 </a:t>
            </a:r>
            <a:r>
              <a:rPr lang="en-US" sz="1600" dirty="0"/>
              <a:t>(revoked by licensees who no longer require the licenses e.g. construction licenses revoked after construction activities were completed)</a:t>
            </a:r>
          </a:p>
          <a:p>
            <a:pPr>
              <a:defRPr/>
            </a:pPr>
            <a:r>
              <a:rPr lang="en-US" sz="2400" dirty="0"/>
              <a:t>Licenses not granted - 2</a:t>
            </a:r>
            <a:endParaRPr lang="en-ZA" sz="2400" dirty="0"/>
          </a:p>
          <a:p>
            <a:pPr>
              <a:defRPr/>
            </a:pPr>
            <a:endParaRPr lang="en-Z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xmlns="" id="{1ABA2147-1306-4CA3-B0D5-1220D4AC91C6}"/>
              </a:ext>
            </a:extLst>
          </p:cNvPr>
          <p:cNvSpPr>
            <a:spLocks noGrp="1"/>
          </p:cNvSpPr>
          <p:nvPr>
            <p:ph type="title"/>
          </p:nvPr>
        </p:nvSpPr>
        <p:spPr bwMode="auto">
          <a:xfrm>
            <a:off x="323850" y="1346200"/>
            <a:ext cx="8229600" cy="114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r>
              <a:rPr lang="en-US" altLang="en-US" sz="2800" b="1">
                <a:solidFill>
                  <a:srgbClr val="000000"/>
                </a:solidFill>
              </a:rPr>
              <a:t>Applicable License Conditions</a:t>
            </a:r>
            <a:r>
              <a:rPr lang="en-US" altLang="en-US" sz="2200">
                <a:solidFill>
                  <a:srgbClr val="000000"/>
                </a:solidFill>
              </a:rPr>
              <a:t/>
            </a:r>
            <a:br>
              <a:rPr lang="en-US" altLang="en-US" sz="2200">
                <a:solidFill>
                  <a:srgbClr val="000000"/>
                </a:solidFill>
              </a:rPr>
            </a:br>
            <a:endParaRPr lang="en-ZA" altLang="en-US" sz="2800"/>
          </a:p>
        </p:txBody>
      </p:sp>
      <p:sp>
        <p:nvSpPr>
          <p:cNvPr id="20483" name="Content Placeholder 2">
            <a:extLst>
              <a:ext uri="{FF2B5EF4-FFF2-40B4-BE49-F238E27FC236}">
                <a16:creationId xmlns:a16="http://schemas.microsoft.com/office/drawing/2014/main" xmlns="" id="{1D1A8A7B-C075-4209-8415-4C3F6B7934C7}"/>
              </a:ext>
            </a:extLst>
          </p:cNvPr>
          <p:cNvSpPr>
            <a:spLocks noGrp="1"/>
          </p:cNvSpPr>
          <p:nvPr>
            <p:ph idx="1"/>
          </p:nvPr>
        </p:nvSpPr>
        <p:spPr bwMode="auto">
          <a:xfrm>
            <a:off x="457200" y="1844675"/>
            <a:ext cx="8229600" cy="4824413"/>
          </a:xfrm>
        </p:spPr>
        <p:txBody>
          <a:bodyPr vert="horz" wrap="square" lIns="91440" tIns="45720" rIns="91440" bIns="45720" numCol="1" anchor="t" anchorCtr="0" compatLnSpc="1">
            <a:prstTxWarp prst="textNoShape">
              <a:avLst/>
            </a:prstTxWarp>
            <a:noAutofit/>
          </a:bodyPr>
          <a:lstStyle/>
          <a:p>
            <a:pPr marL="0" indent="0" eaLnBrk="1" fontAlgn="auto" hangingPunct="1">
              <a:spcBef>
                <a:spcPts val="1000"/>
              </a:spcBef>
              <a:spcAft>
                <a:spcPts val="0"/>
              </a:spcAft>
              <a:buFontTx/>
              <a:buNone/>
              <a:defRPr/>
            </a:pPr>
            <a:r>
              <a:rPr lang="en-US" sz="2000" kern="1200" dirty="0">
                <a:solidFill>
                  <a:prstClr val="black"/>
                </a:solidFill>
                <a:ea typeface="+mn-ea"/>
                <a:cs typeface="Arial" panose="020B0604020202020204" pitchFamily="34" charset="0"/>
              </a:rPr>
              <a:t>The  Gas Regulator  may  impose  </a:t>
            </a:r>
            <a:r>
              <a:rPr lang="en-US" sz="2000" kern="1200" dirty="0" err="1">
                <a:solidFill>
                  <a:prstClr val="black"/>
                </a:solidFill>
                <a:ea typeface="+mn-ea"/>
                <a:cs typeface="Arial" panose="020B0604020202020204" pitchFamily="34" charset="0"/>
              </a:rPr>
              <a:t>licence</a:t>
            </a:r>
            <a:r>
              <a:rPr lang="en-US" sz="2000" kern="1200" dirty="0">
                <a:solidFill>
                  <a:prstClr val="black"/>
                </a:solidFill>
                <a:ea typeface="+mn-ea"/>
                <a:cs typeface="Arial" panose="020B0604020202020204" pitchFamily="34" charset="0"/>
              </a:rPr>
              <a:t>  conditions  within  the  following framework of requirements and limitations:</a:t>
            </a:r>
          </a:p>
          <a:p>
            <a:pPr marL="228600" indent="-228600" eaLnBrk="1" fontAlgn="auto" hangingPunct="1">
              <a:spcBef>
                <a:spcPts val="1000"/>
              </a:spcBef>
              <a:spcAft>
                <a:spcPts val="0"/>
              </a:spcAft>
              <a:buFont typeface="Arial" panose="020B0604020202020204" pitchFamily="34" charset="0"/>
              <a:buChar char="•"/>
              <a:defRPr/>
            </a:pPr>
            <a:r>
              <a:rPr lang="en-US" sz="2000" kern="1200" dirty="0">
                <a:solidFill>
                  <a:prstClr val="black"/>
                </a:solidFill>
                <a:ea typeface="+mn-ea"/>
                <a:cs typeface="Arial" panose="020B0604020202020204" pitchFamily="34" charset="0"/>
              </a:rPr>
              <a:t>A licensee must carry out the construction, operation or trading activities for which the </a:t>
            </a:r>
            <a:r>
              <a:rPr lang="en-US" sz="2000" kern="1200" dirty="0" err="1">
                <a:solidFill>
                  <a:prstClr val="black"/>
                </a:solidFill>
                <a:ea typeface="+mn-ea"/>
                <a:cs typeface="Arial" panose="020B0604020202020204" pitchFamily="34" charset="0"/>
              </a:rPr>
              <a:t>licence</a:t>
            </a:r>
            <a:r>
              <a:rPr lang="en-US" sz="2000" kern="1200" dirty="0">
                <a:solidFill>
                  <a:prstClr val="black"/>
                </a:solidFill>
                <a:ea typeface="+mn-ea"/>
                <a:cs typeface="Arial" panose="020B0604020202020204" pitchFamily="34" charset="0"/>
              </a:rPr>
              <a:t> is granted;                                                                                 </a:t>
            </a:r>
          </a:p>
          <a:p>
            <a:pPr marL="228600" indent="-228600" eaLnBrk="1" fontAlgn="auto" hangingPunct="1">
              <a:spcBef>
                <a:spcPts val="1000"/>
              </a:spcBef>
              <a:spcAft>
                <a:spcPts val="0"/>
              </a:spcAft>
              <a:buFont typeface="Arial" panose="020B0604020202020204" pitchFamily="34" charset="0"/>
              <a:buChar char="•"/>
              <a:defRPr/>
            </a:pPr>
            <a:r>
              <a:rPr lang="en-US" sz="2000" kern="1200" dirty="0">
                <a:solidFill>
                  <a:prstClr val="black"/>
                </a:solidFill>
                <a:ea typeface="+mn-ea"/>
                <a:cs typeface="Arial" panose="020B0604020202020204" pitchFamily="34" charset="0"/>
              </a:rPr>
              <a:t> licensees must provide information to the Gas Regulator of the commercial arrangements regarding the participation of historically disadvantaged South Africans in the licensees' </a:t>
            </a:r>
          </a:p>
          <a:p>
            <a:pPr marL="228600" indent="-228600" eaLnBrk="1" fontAlgn="auto" hangingPunct="1">
              <a:spcBef>
                <a:spcPts val="1000"/>
              </a:spcBef>
              <a:spcAft>
                <a:spcPts val="0"/>
              </a:spcAft>
              <a:buFont typeface="Arial" panose="020B0604020202020204" pitchFamily="34" charset="0"/>
              <a:buChar char="•"/>
              <a:defRPr/>
            </a:pPr>
            <a:r>
              <a:rPr lang="en-US" sz="2000" kern="1200" dirty="0">
                <a:solidFill>
                  <a:prstClr val="black"/>
                </a:solidFill>
                <a:ea typeface="+mn-ea"/>
                <a:cs typeface="Arial" panose="020B0604020202020204" pitchFamily="34" charset="0"/>
              </a:rPr>
              <a:t>activities  as prescribed by regulation and other relevant legislation;</a:t>
            </a:r>
          </a:p>
          <a:p>
            <a:pPr marL="228600" indent="-228600" eaLnBrk="1" fontAlgn="auto" hangingPunct="1">
              <a:spcBef>
                <a:spcPts val="1000"/>
              </a:spcBef>
              <a:spcAft>
                <a:spcPts val="0"/>
              </a:spcAft>
              <a:buFont typeface="Arial" panose="020B0604020202020204" pitchFamily="34" charset="0"/>
              <a:buChar char="•"/>
              <a:defRPr/>
            </a:pPr>
            <a:r>
              <a:rPr lang="en-US" sz="2000" kern="1200" dirty="0">
                <a:solidFill>
                  <a:prstClr val="black"/>
                </a:solidFill>
                <a:ea typeface="+mn-ea"/>
                <a:cs typeface="Arial" panose="020B0604020202020204" pitchFamily="34" charset="0"/>
              </a:rPr>
              <a:t>the  gas  transmission,  storage,  distribution,  trading,  liquefaction  and  re-gasification  activities of vertically integrated companies must be managed separately with separate accounts and data and with no cross-subsidization;</a:t>
            </a:r>
          </a:p>
          <a:p>
            <a:pPr>
              <a:defRPr/>
            </a:pPr>
            <a:endParaRPr lang="en-ZA" altLang="en-US" dirty="0"/>
          </a:p>
        </p:txBody>
      </p:sp>
      <p:sp>
        <p:nvSpPr>
          <p:cNvPr id="45060" name="Slide Number Placeholder 3">
            <a:extLst>
              <a:ext uri="{FF2B5EF4-FFF2-40B4-BE49-F238E27FC236}">
                <a16:creationId xmlns:a16="http://schemas.microsoft.com/office/drawing/2014/main" xmlns="" id="{9DAEC2F4-8AF7-43BC-B2F5-826152BAF79D}"/>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37369C0-9035-449D-9255-D5B870FDF838}" type="slidenum">
              <a:rPr lang="en-US" altLang="en-US" sz="1400"/>
              <a:pPr/>
              <a:t>25</a:t>
            </a:fld>
            <a:endParaRPr lang="en-US" altLang="en-US" sz="1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xmlns="" id="{06A849F7-06FE-48D6-95B5-06FA3DCAAAD3}"/>
              </a:ext>
            </a:extLst>
          </p:cNvPr>
          <p:cNvSpPr>
            <a:spLocks noGrp="1"/>
          </p:cNvSpPr>
          <p:nvPr>
            <p:ph type="title"/>
          </p:nvPr>
        </p:nvSpPr>
        <p:spPr bwMode="auto">
          <a:xfrm>
            <a:off x="323850" y="1052513"/>
            <a:ext cx="8229600" cy="143668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r>
              <a:rPr lang="en-US" altLang="en-US" sz="2800" b="1">
                <a:solidFill>
                  <a:srgbClr val="000000"/>
                </a:solidFill>
              </a:rPr>
              <a:t>Applicable License Conditions</a:t>
            </a:r>
            <a:r>
              <a:rPr lang="en-US" altLang="en-US" sz="2200">
                <a:solidFill>
                  <a:srgbClr val="000000"/>
                </a:solidFill>
              </a:rPr>
              <a:t/>
            </a:r>
            <a:br>
              <a:rPr lang="en-US" altLang="en-US" sz="2200">
                <a:solidFill>
                  <a:srgbClr val="000000"/>
                </a:solidFill>
              </a:rPr>
            </a:br>
            <a:endParaRPr lang="en-ZA" altLang="en-US" sz="2800"/>
          </a:p>
        </p:txBody>
      </p:sp>
      <p:sp>
        <p:nvSpPr>
          <p:cNvPr id="20483" name="Content Placeholder 2">
            <a:extLst>
              <a:ext uri="{FF2B5EF4-FFF2-40B4-BE49-F238E27FC236}">
                <a16:creationId xmlns:a16="http://schemas.microsoft.com/office/drawing/2014/main" xmlns="" id="{CB42FF3C-E0BC-4979-A68F-96D95C8CDB10}"/>
              </a:ext>
            </a:extLst>
          </p:cNvPr>
          <p:cNvSpPr>
            <a:spLocks noGrp="1"/>
          </p:cNvSpPr>
          <p:nvPr>
            <p:ph idx="1"/>
          </p:nvPr>
        </p:nvSpPr>
        <p:spPr bwMode="auto">
          <a:xfrm>
            <a:off x="-757238" y="1628775"/>
            <a:ext cx="9793288" cy="5256213"/>
          </a:xfrm>
        </p:spPr>
        <p:txBody>
          <a:bodyPr vert="horz" wrap="square" lIns="91440" tIns="45720" rIns="91440" bIns="45720" numCol="1" anchor="t" anchorCtr="0" compatLnSpc="1">
            <a:prstTxWarp prst="textNoShape">
              <a:avLst/>
            </a:prstTxWarp>
          </a:bodyPr>
          <a:lstStyle/>
          <a:p>
            <a:pPr marL="1374775" algn="just" eaLnBrk="1" fontAlgn="auto" hangingPunct="1">
              <a:lnSpc>
                <a:spcPct val="90000"/>
              </a:lnSpc>
              <a:spcBef>
                <a:spcPts val="1000"/>
              </a:spcBef>
              <a:spcAft>
                <a:spcPts val="0"/>
              </a:spcAft>
              <a:buFont typeface="Arial" panose="020B0604020202020204" pitchFamily="34" charset="0"/>
              <a:buChar char="•"/>
              <a:defRPr/>
            </a:pPr>
            <a:r>
              <a:rPr lang="en-US" sz="1800" kern="1200" dirty="0">
                <a:solidFill>
                  <a:prstClr val="black"/>
                </a:solidFill>
                <a:ea typeface="Times New Roman" panose="02020603050405020304" pitchFamily="18" charset="0"/>
                <a:cs typeface="Arial" panose="020B0604020202020204" pitchFamily="34" charset="0"/>
              </a:rPr>
              <a:t>third parties must in the prescribed manner have access on commercially reasonable terms to uncommitted capacity in transmission pipelines;</a:t>
            </a:r>
          </a:p>
          <a:p>
            <a:pPr marL="1374775" algn="just" eaLnBrk="1" fontAlgn="auto" hangingPunct="1">
              <a:lnSpc>
                <a:spcPct val="90000"/>
              </a:lnSpc>
              <a:spcBef>
                <a:spcPts val="1000"/>
              </a:spcBef>
              <a:spcAft>
                <a:spcPts val="0"/>
              </a:spcAft>
              <a:buFont typeface="Arial" panose="020B0604020202020204" pitchFamily="34" charset="0"/>
              <a:buChar char="•"/>
              <a:defRPr/>
            </a:pPr>
            <a:r>
              <a:rPr lang="en-US" sz="1800" kern="1200" dirty="0">
                <a:solidFill>
                  <a:prstClr val="black"/>
                </a:solidFill>
                <a:ea typeface="Times New Roman" panose="02020603050405020304" pitchFamily="18" charset="0"/>
                <a:cs typeface="Arial" panose="020B0604020202020204" pitchFamily="34" charset="0"/>
              </a:rPr>
              <a:t>interested parties must be allowed to negotiate changes with transmission companies in the routing, size and capacity of proposed pipelines;</a:t>
            </a:r>
          </a:p>
          <a:p>
            <a:pPr marL="1374775" algn="just" eaLnBrk="1" fontAlgn="auto" hangingPunct="1">
              <a:lnSpc>
                <a:spcPct val="90000"/>
              </a:lnSpc>
              <a:spcBef>
                <a:spcPts val="1000"/>
              </a:spcBef>
              <a:spcAft>
                <a:spcPts val="0"/>
              </a:spcAft>
              <a:buFont typeface="Arial" panose="020B0604020202020204" pitchFamily="34" charset="0"/>
              <a:buChar char="•"/>
              <a:defRPr/>
            </a:pPr>
            <a:r>
              <a:rPr lang="en-US" sz="1800" kern="1200" dirty="0">
                <a:solidFill>
                  <a:prstClr val="black"/>
                </a:solidFill>
                <a:ea typeface="Times New Roman" panose="02020603050405020304" pitchFamily="18" charset="0"/>
                <a:cs typeface="Arial" panose="020B0604020202020204" pitchFamily="34" charset="0"/>
              </a:rPr>
              <a:t>interested parties must be allowed to negotiate with transmission companies for increases in compression of existing transmission pipelines and all pipeline customers must benefit equitably from reduced costs resulting from the increased volume;                                                                               </a:t>
            </a:r>
          </a:p>
          <a:p>
            <a:pPr marL="1374775" algn="just" eaLnBrk="1" fontAlgn="auto" hangingPunct="1">
              <a:lnSpc>
                <a:spcPct val="90000"/>
              </a:lnSpc>
              <a:spcBef>
                <a:spcPts val="1000"/>
              </a:spcBef>
              <a:spcAft>
                <a:spcPts val="0"/>
              </a:spcAft>
              <a:buFont typeface="Arial" panose="020B0604020202020204" pitchFamily="34" charset="0"/>
              <a:buChar char="•"/>
              <a:defRPr/>
            </a:pPr>
            <a:r>
              <a:rPr lang="en-US" sz="1800" kern="1200" dirty="0">
                <a:solidFill>
                  <a:prstClr val="black"/>
                </a:solidFill>
                <a:ea typeface="Times New Roman" panose="02020603050405020304" pitchFamily="18" charset="0"/>
                <a:cs typeface="Arial" panose="020B0604020202020204" pitchFamily="34" charset="0"/>
              </a:rPr>
              <a:t>the total cost for the pipeline must be shared equitably between the transmission company and the parties requesting the change;</a:t>
            </a:r>
          </a:p>
          <a:p>
            <a:pPr marL="1374775" algn="just" eaLnBrk="1" fontAlgn="auto" hangingPunct="1">
              <a:lnSpc>
                <a:spcPct val="90000"/>
              </a:lnSpc>
              <a:spcBef>
                <a:spcPts val="1000"/>
              </a:spcBef>
              <a:spcAft>
                <a:spcPts val="0"/>
              </a:spcAft>
              <a:buFont typeface="Arial" panose="020B0604020202020204" pitchFamily="34" charset="0"/>
              <a:buChar char="•"/>
              <a:defRPr/>
            </a:pPr>
            <a:r>
              <a:rPr lang="en-US" sz="1800" kern="1200" dirty="0">
                <a:solidFill>
                  <a:prstClr val="black"/>
                </a:solidFill>
                <a:ea typeface="Times New Roman" panose="02020603050405020304" pitchFamily="18" charset="0"/>
                <a:cs typeface="Arial" panose="020B0604020202020204" pitchFamily="34" charset="0"/>
              </a:rPr>
              <a:t>licensees must allow interconnections with the facilities of suppliers of gas, transmitters, storage companies, distributors, </a:t>
            </a:r>
            <a:r>
              <a:rPr lang="en-US" sz="1800" kern="1200" dirty="0" err="1">
                <a:solidFill>
                  <a:prstClr val="black"/>
                </a:solidFill>
                <a:ea typeface="Times New Roman" panose="02020603050405020304" pitchFamily="18" charset="0"/>
                <a:cs typeface="Arial" panose="020B0604020202020204" pitchFamily="34" charset="0"/>
              </a:rPr>
              <a:t>reticulators</a:t>
            </a:r>
            <a:r>
              <a:rPr lang="en-US" sz="1800" kern="1200" dirty="0">
                <a:solidFill>
                  <a:prstClr val="black"/>
                </a:solidFill>
                <a:ea typeface="Times New Roman" panose="02020603050405020304" pitchFamily="18" charset="0"/>
                <a:cs typeface="Arial" panose="020B0604020202020204" pitchFamily="34" charset="0"/>
              </a:rPr>
              <a:t> and eligible customers, as long as the interconnection is technically feasible and the person requesting the interconnection bears the increased costs occasioned thereby, which must be taken into account when setting their tariffs;</a:t>
            </a:r>
          </a:p>
          <a:p>
            <a:pPr marL="1374775" algn="just" eaLnBrk="1" fontAlgn="auto" hangingPunct="1">
              <a:lnSpc>
                <a:spcPct val="90000"/>
              </a:lnSpc>
              <a:spcBef>
                <a:spcPts val="1000"/>
              </a:spcBef>
              <a:spcAft>
                <a:spcPts val="0"/>
              </a:spcAft>
              <a:buFont typeface="Arial" panose="020B0604020202020204" pitchFamily="34" charset="0"/>
              <a:buChar char="•"/>
              <a:defRPr/>
            </a:pPr>
            <a:r>
              <a:rPr lang="en-US" sz="1800" kern="1200" dirty="0">
                <a:solidFill>
                  <a:prstClr val="black"/>
                </a:solidFill>
                <a:ea typeface="Times New Roman" panose="02020603050405020304" pitchFamily="18" charset="0"/>
                <a:cs typeface="Arial" panose="020B0604020202020204" pitchFamily="34" charset="0"/>
              </a:rPr>
              <a:t>third  parties  must  in the prescribed  manner  have  access  on commercially reasonable terms to uncommitted  capacity in storage facilities:</a:t>
            </a:r>
          </a:p>
          <a:p>
            <a:pPr marL="1031875" indent="0" algn="just" eaLnBrk="1" fontAlgn="auto" hangingPunct="1">
              <a:lnSpc>
                <a:spcPct val="90000"/>
              </a:lnSpc>
              <a:spcBef>
                <a:spcPts val="1000"/>
              </a:spcBef>
              <a:spcAft>
                <a:spcPts val="0"/>
              </a:spcAft>
              <a:buFontTx/>
              <a:buNone/>
              <a:defRPr/>
            </a:pPr>
            <a:endParaRPr lang="en-US" sz="1800" kern="1200" dirty="0">
              <a:solidFill>
                <a:prstClr val="black"/>
              </a:solidFill>
              <a:latin typeface="Calibri" panose="020F0502020204030204"/>
              <a:ea typeface="Times New Roman" panose="02020603050405020304" pitchFamily="18" charset="0"/>
              <a:cs typeface="Times New Roman" panose="02020603050405020304" pitchFamily="18" charset="0"/>
            </a:endParaRPr>
          </a:p>
          <a:p>
            <a:pPr>
              <a:defRPr/>
            </a:pPr>
            <a:endParaRPr lang="en-ZA" altLang="en-US" dirty="0"/>
          </a:p>
        </p:txBody>
      </p:sp>
      <p:sp>
        <p:nvSpPr>
          <p:cNvPr id="47108" name="Slide Number Placeholder 3">
            <a:extLst>
              <a:ext uri="{FF2B5EF4-FFF2-40B4-BE49-F238E27FC236}">
                <a16:creationId xmlns:a16="http://schemas.microsoft.com/office/drawing/2014/main" xmlns="" id="{75002421-55DD-4988-8351-1A5967B089E6}"/>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CA23E57-9C2A-4538-828E-47BE440BAF0A}" type="slidenum">
              <a:rPr lang="en-US" altLang="en-US" sz="1400"/>
              <a:pPr/>
              <a:t>26</a:t>
            </a:fld>
            <a:endParaRPr lang="en-US" altLang="en-US" sz="1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xmlns="" id="{A057888B-DA61-4AC8-B4CD-12BA4C04BD1B}"/>
              </a:ext>
            </a:extLst>
          </p:cNvPr>
          <p:cNvSpPr>
            <a:spLocks noGrp="1"/>
          </p:cNvSpPr>
          <p:nvPr>
            <p:ph type="title"/>
          </p:nvPr>
        </p:nvSpPr>
        <p:spPr bwMode="auto">
          <a:xfrm>
            <a:off x="323850" y="1346200"/>
            <a:ext cx="8229600" cy="114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r>
              <a:rPr lang="en-US" altLang="en-US" sz="2800" b="1">
                <a:solidFill>
                  <a:srgbClr val="000000"/>
                </a:solidFill>
              </a:rPr>
              <a:t>Applicable License Conditions</a:t>
            </a:r>
            <a:r>
              <a:rPr lang="en-US" altLang="en-US" sz="2200">
                <a:solidFill>
                  <a:srgbClr val="000000"/>
                </a:solidFill>
              </a:rPr>
              <a:t/>
            </a:r>
            <a:br>
              <a:rPr lang="en-US" altLang="en-US" sz="2200">
                <a:solidFill>
                  <a:srgbClr val="000000"/>
                </a:solidFill>
              </a:rPr>
            </a:br>
            <a:endParaRPr lang="en-ZA" altLang="en-US" sz="2800"/>
          </a:p>
        </p:txBody>
      </p:sp>
      <p:sp>
        <p:nvSpPr>
          <p:cNvPr id="20483" name="Content Placeholder 2">
            <a:extLst>
              <a:ext uri="{FF2B5EF4-FFF2-40B4-BE49-F238E27FC236}">
                <a16:creationId xmlns:a16="http://schemas.microsoft.com/office/drawing/2014/main" xmlns="" id="{9A1D36F0-15DA-45EC-A1A3-00D33FD16EBD}"/>
              </a:ext>
            </a:extLst>
          </p:cNvPr>
          <p:cNvSpPr>
            <a:spLocks noGrp="1"/>
          </p:cNvSpPr>
          <p:nvPr>
            <p:ph idx="1"/>
          </p:nvPr>
        </p:nvSpPr>
        <p:spPr bwMode="auto">
          <a:xfrm>
            <a:off x="457200" y="1844675"/>
            <a:ext cx="8435975" cy="5040313"/>
          </a:xfrm>
        </p:spPr>
        <p:txBody>
          <a:bodyPr vert="horz" wrap="square" lIns="91440" tIns="45720" rIns="91440" bIns="45720" numCol="1" anchor="t" anchorCtr="0" compatLnSpc="1">
            <a:prstTxWarp prst="textNoShape">
              <a:avLst/>
            </a:prstTxWarp>
          </a:bodyPr>
          <a:lstStyle/>
          <a:p>
            <a:pPr marL="228600" indent="-228600" eaLnBrk="1" fontAlgn="auto" hangingPunct="1">
              <a:lnSpc>
                <a:spcPct val="90000"/>
              </a:lnSpc>
              <a:spcBef>
                <a:spcPts val="1000"/>
              </a:spcBef>
              <a:spcAft>
                <a:spcPts val="0"/>
              </a:spcAft>
              <a:buFont typeface="Arial" panose="020B0604020202020204" pitchFamily="34" charset="0"/>
              <a:buChar char="•"/>
              <a:defRPr/>
            </a:pPr>
            <a:r>
              <a:rPr lang="en-US" sz="1800" kern="1200" dirty="0">
                <a:solidFill>
                  <a:prstClr val="black"/>
                </a:solidFill>
                <a:ea typeface="Times New Roman" panose="02020603050405020304" pitchFamily="18" charset="0"/>
                <a:cs typeface="Arial" panose="020B0604020202020204" pitchFamily="34" charset="0"/>
              </a:rPr>
              <a:t>interested parties  may negotiate  with storage companies  for changes in the capacity of storage facilities;</a:t>
            </a:r>
          </a:p>
          <a:p>
            <a:pPr marL="228600" indent="-228600" eaLnBrk="1" fontAlgn="auto" hangingPunct="1">
              <a:lnSpc>
                <a:spcPct val="90000"/>
              </a:lnSpc>
              <a:spcBef>
                <a:spcPts val="1000"/>
              </a:spcBef>
              <a:spcAft>
                <a:spcPts val="0"/>
              </a:spcAft>
              <a:buFont typeface="Arial" panose="020B0604020202020204" pitchFamily="34" charset="0"/>
              <a:buChar char="•"/>
              <a:defRPr/>
            </a:pPr>
            <a:r>
              <a:rPr lang="en-US" sz="1800" kern="1200" dirty="0">
                <a:solidFill>
                  <a:prstClr val="black"/>
                </a:solidFill>
                <a:ea typeface="+mn-ea"/>
                <a:cs typeface="Arial" panose="020B0604020202020204" pitchFamily="34" charset="0"/>
              </a:rPr>
              <a:t>the total cost for the storage facility must be shared equitably between the storage company and the party requesting the change;</a:t>
            </a:r>
          </a:p>
          <a:p>
            <a:pPr marL="228600" indent="-228600" eaLnBrk="1" fontAlgn="auto" hangingPunct="1">
              <a:lnSpc>
                <a:spcPct val="90000"/>
              </a:lnSpc>
              <a:spcBef>
                <a:spcPts val="1000"/>
              </a:spcBef>
              <a:spcAft>
                <a:spcPts val="0"/>
              </a:spcAft>
              <a:buFont typeface="Arial" panose="020B0604020202020204" pitchFamily="34" charset="0"/>
              <a:buChar char="•"/>
              <a:defRPr/>
            </a:pPr>
            <a:r>
              <a:rPr lang="en-US" sz="1800" kern="1200" dirty="0">
                <a:solidFill>
                  <a:prstClr val="black"/>
                </a:solidFill>
                <a:ea typeface="+mn-ea"/>
                <a:cs typeface="Arial" panose="020B0604020202020204" pitchFamily="34" charset="0"/>
              </a:rPr>
              <a:t>apart from direct sales via physical by-passes to eligible customers who may alternatively  have  access  to  the  distribution  network  at  the  distributor's discretion, </a:t>
            </a:r>
          </a:p>
          <a:p>
            <a:pPr marL="228600" indent="-228600" eaLnBrk="1" fontAlgn="auto" hangingPunct="1">
              <a:lnSpc>
                <a:spcPct val="90000"/>
              </a:lnSpc>
              <a:spcBef>
                <a:spcPts val="1000"/>
              </a:spcBef>
              <a:spcAft>
                <a:spcPts val="0"/>
              </a:spcAft>
              <a:buFont typeface="Arial" panose="020B0604020202020204" pitchFamily="34" charset="0"/>
              <a:buChar char="•"/>
              <a:defRPr/>
            </a:pPr>
            <a:r>
              <a:rPr lang="en-US" sz="1800" kern="1200" dirty="0">
                <a:solidFill>
                  <a:prstClr val="black"/>
                </a:solidFill>
                <a:ea typeface="+mn-ea"/>
                <a:cs typeface="Arial" panose="020B0604020202020204" pitchFamily="34" charset="0"/>
              </a:rPr>
              <a:t>a distributor will be granted an exclusive geographic area, but only for  a  particular  range  of  specifications  of  gas  determined  by  the  Gas Regulator;</a:t>
            </a:r>
          </a:p>
          <a:p>
            <a:pPr marL="228600" indent="-228600" eaLnBrk="1" fontAlgn="auto" hangingPunct="1">
              <a:lnSpc>
                <a:spcPct val="90000"/>
              </a:lnSpc>
              <a:spcBef>
                <a:spcPts val="1000"/>
              </a:spcBef>
              <a:spcAft>
                <a:spcPts val="0"/>
              </a:spcAft>
              <a:buFont typeface="Arial" panose="020B0604020202020204" pitchFamily="34" charset="0"/>
              <a:buChar char="•"/>
              <a:defRPr/>
            </a:pPr>
            <a:r>
              <a:rPr lang="en-US" sz="1800" kern="1200" dirty="0">
                <a:solidFill>
                  <a:prstClr val="black"/>
                </a:solidFill>
                <a:ea typeface="+mn-ea"/>
                <a:cs typeface="Arial" panose="020B0604020202020204" pitchFamily="34" charset="0"/>
              </a:rPr>
              <a:t>a distributor will be granted the construction, operation and trading </a:t>
            </a:r>
            <a:r>
              <a:rPr lang="en-US" sz="1800" kern="1200" dirty="0" err="1">
                <a:solidFill>
                  <a:prstClr val="black"/>
                </a:solidFill>
                <a:ea typeface="+mn-ea"/>
                <a:cs typeface="Arial" panose="020B0604020202020204" pitchFamily="34" charset="0"/>
              </a:rPr>
              <a:t>licences</a:t>
            </a:r>
            <a:r>
              <a:rPr lang="en-US" sz="1800" kern="1200" dirty="0">
                <a:solidFill>
                  <a:prstClr val="black"/>
                </a:solidFill>
                <a:ea typeface="+mn-ea"/>
                <a:cs typeface="Arial" panose="020B0604020202020204" pitchFamily="34" charset="0"/>
              </a:rPr>
              <a:t> for its exclusive geographic area. The construction and operation </a:t>
            </a:r>
            <a:r>
              <a:rPr lang="en-US" sz="1800" kern="1200" dirty="0" err="1">
                <a:solidFill>
                  <a:prstClr val="black"/>
                </a:solidFill>
                <a:ea typeface="+mn-ea"/>
                <a:cs typeface="Arial" panose="020B0604020202020204" pitchFamily="34" charset="0"/>
              </a:rPr>
              <a:t>licences</a:t>
            </a:r>
            <a:r>
              <a:rPr lang="en-US" sz="1800" kern="1200" dirty="0">
                <a:solidFill>
                  <a:prstClr val="black"/>
                </a:solidFill>
                <a:ea typeface="+mn-ea"/>
                <a:cs typeface="Arial" panose="020B0604020202020204" pitchFamily="34" charset="0"/>
              </a:rPr>
              <a:t> will be exclusive for the period of validity of such </a:t>
            </a:r>
            <a:r>
              <a:rPr lang="en-US" sz="1800" kern="1200" dirty="0" err="1">
                <a:solidFill>
                  <a:prstClr val="black"/>
                </a:solidFill>
                <a:ea typeface="+mn-ea"/>
                <a:cs typeface="Arial" panose="020B0604020202020204" pitchFamily="34" charset="0"/>
              </a:rPr>
              <a:t>licences</a:t>
            </a:r>
            <a:r>
              <a:rPr lang="en-US" sz="1800" kern="1200" dirty="0">
                <a:solidFill>
                  <a:prstClr val="black"/>
                </a:solidFill>
                <a:ea typeface="+mn-ea"/>
                <a:cs typeface="Arial" panose="020B0604020202020204" pitchFamily="34" charset="0"/>
              </a:rPr>
              <a:t>, and the trading </a:t>
            </a:r>
            <a:r>
              <a:rPr lang="en-US" sz="1800" kern="1200" dirty="0" err="1">
                <a:solidFill>
                  <a:prstClr val="black"/>
                </a:solidFill>
                <a:ea typeface="+mn-ea"/>
                <a:cs typeface="Arial" panose="020B0604020202020204" pitchFamily="34" charset="0"/>
              </a:rPr>
              <a:t>licence</a:t>
            </a:r>
            <a:r>
              <a:rPr lang="en-US" sz="1800" kern="1200" dirty="0">
                <a:solidFill>
                  <a:prstClr val="black"/>
                </a:solidFill>
                <a:ea typeface="+mn-ea"/>
                <a:cs typeface="Arial" panose="020B0604020202020204" pitchFamily="34" charset="0"/>
              </a:rPr>
              <a:t>   25 will be exclusive for a period determined by the Gas Regulator;</a:t>
            </a:r>
          </a:p>
          <a:p>
            <a:pPr marL="228600" indent="-228600" eaLnBrk="1" fontAlgn="auto" hangingPunct="1">
              <a:lnSpc>
                <a:spcPct val="90000"/>
              </a:lnSpc>
              <a:spcBef>
                <a:spcPts val="1000"/>
              </a:spcBef>
              <a:spcAft>
                <a:spcPts val="0"/>
              </a:spcAft>
              <a:buFont typeface="Arial" panose="020B0604020202020204" pitchFamily="34" charset="0"/>
              <a:buChar char="•"/>
              <a:defRPr/>
            </a:pPr>
            <a:r>
              <a:rPr lang="en-US" sz="1800" kern="1200" dirty="0">
                <a:solidFill>
                  <a:prstClr val="black"/>
                </a:solidFill>
                <a:ea typeface="+mn-ea"/>
                <a:cs typeface="Arial" panose="020B0604020202020204" pitchFamily="34" charset="0"/>
              </a:rPr>
              <a:t>an exclusive  geographic  area must  be based  on  the distributor's  ability  to supply  present  and  future  potential  consumers  at  competitive  prices  and </a:t>
            </a:r>
            <a:r>
              <a:rPr lang="en-ZA" sz="1800" kern="1200" dirty="0">
                <a:solidFill>
                  <a:prstClr val="black"/>
                </a:solidFill>
                <a:ea typeface="+mn-ea"/>
                <a:cs typeface="Arial" panose="020B0604020202020204" pitchFamily="34" charset="0"/>
              </a:rPr>
              <a:t>conditions;</a:t>
            </a:r>
          </a:p>
          <a:p>
            <a:pPr marL="0" indent="0" eaLnBrk="1" fontAlgn="auto" hangingPunct="1">
              <a:lnSpc>
                <a:spcPct val="90000"/>
              </a:lnSpc>
              <a:spcBef>
                <a:spcPts val="1000"/>
              </a:spcBef>
              <a:spcAft>
                <a:spcPts val="0"/>
              </a:spcAft>
              <a:buFontTx/>
              <a:buNone/>
              <a:defRPr/>
            </a:pPr>
            <a:endParaRPr lang="en-ZA" sz="2800" kern="1200" dirty="0">
              <a:solidFill>
                <a:prstClr val="black"/>
              </a:solidFill>
              <a:latin typeface="Calibri" panose="020F0502020204030204"/>
              <a:ea typeface="+mn-ea"/>
            </a:endParaRPr>
          </a:p>
          <a:p>
            <a:pPr marL="0" indent="0">
              <a:buFontTx/>
              <a:buNone/>
              <a:defRPr/>
            </a:pPr>
            <a:endParaRPr lang="en-ZA" altLang="en-US" dirty="0"/>
          </a:p>
        </p:txBody>
      </p:sp>
      <p:sp>
        <p:nvSpPr>
          <p:cNvPr id="49156" name="Slide Number Placeholder 3">
            <a:extLst>
              <a:ext uri="{FF2B5EF4-FFF2-40B4-BE49-F238E27FC236}">
                <a16:creationId xmlns:a16="http://schemas.microsoft.com/office/drawing/2014/main" xmlns="" id="{20599738-096F-4A64-8939-C677C7B42F5E}"/>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6A63C2D-61C9-46B1-A38A-993EAF52A731}" type="slidenum">
              <a:rPr lang="en-US" altLang="en-US" sz="1400"/>
              <a:pPr/>
              <a:t>27</a:t>
            </a:fld>
            <a:endParaRPr lang="en-US" altLang="en-US" sz="1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xmlns="" id="{FC2ACF98-00A7-4A23-A712-FA12C67B5C63}"/>
              </a:ext>
            </a:extLst>
          </p:cNvPr>
          <p:cNvSpPr>
            <a:spLocks noGrp="1"/>
          </p:cNvSpPr>
          <p:nvPr>
            <p:ph type="title"/>
          </p:nvPr>
        </p:nvSpPr>
        <p:spPr bwMode="auto">
          <a:xfrm>
            <a:off x="323850" y="1346200"/>
            <a:ext cx="8229600" cy="114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r>
              <a:rPr lang="en-US" altLang="en-US" sz="2800" b="1">
                <a:solidFill>
                  <a:srgbClr val="000000"/>
                </a:solidFill>
              </a:rPr>
              <a:t>Applicable License Conditions</a:t>
            </a:r>
            <a:r>
              <a:rPr lang="en-US" altLang="en-US" sz="2200">
                <a:solidFill>
                  <a:srgbClr val="000000"/>
                </a:solidFill>
              </a:rPr>
              <a:t/>
            </a:r>
            <a:br>
              <a:rPr lang="en-US" altLang="en-US" sz="2200">
                <a:solidFill>
                  <a:srgbClr val="000000"/>
                </a:solidFill>
              </a:rPr>
            </a:br>
            <a:endParaRPr lang="en-ZA" altLang="en-US" sz="2800"/>
          </a:p>
        </p:txBody>
      </p:sp>
      <p:sp>
        <p:nvSpPr>
          <p:cNvPr id="50179" name="Content Placeholder 2">
            <a:extLst>
              <a:ext uri="{FF2B5EF4-FFF2-40B4-BE49-F238E27FC236}">
                <a16:creationId xmlns:a16="http://schemas.microsoft.com/office/drawing/2014/main" xmlns="" id="{5A82AD06-E920-4DBF-BF00-047D08734C6C}"/>
              </a:ext>
            </a:extLst>
          </p:cNvPr>
          <p:cNvSpPr>
            <a:spLocks noGrp="1"/>
          </p:cNvSpPr>
          <p:nvPr>
            <p:ph idx="1"/>
          </p:nvPr>
        </p:nvSpPr>
        <p:spPr bwMode="auto">
          <a:xfrm>
            <a:off x="457200" y="1844675"/>
            <a:ext cx="8435975" cy="504031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indent="-228600" algn="just" eaLnBrk="1" hangingPunct="1">
              <a:lnSpc>
                <a:spcPct val="90000"/>
              </a:lnSpc>
              <a:spcBef>
                <a:spcPts val="1000"/>
              </a:spcBef>
            </a:pPr>
            <a:r>
              <a:rPr lang="en-US" altLang="en-US" sz="1800">
                <a:solidFill>
                  <a:srgbClr val="000000"/>
                </a:solidFill>
                <a:cs typeface="Arial" panose="020B0604020202020204" pitchFamily="34" charset="0"/>
              </a:rPr>
              <a:t>maximum  prices  for distributors,  reticulators </a:t>
            </a:r>
            <a:r>
              <a:rPr lang="en-ZA" altLang="en-US" sz="1800">
                <a:solidFill>
                  <a:srgbClr val="000000"/>
                </a:solidFill>
                <a:cs typeface="Arial" panose="020B0604020202020204" pitchFamily="34" charset="0"/>
              </a:rPr>
              <a:t>all classes of consumers </a:t>
            </a:r>
            <a:r>
              <a:rPr lang="en-US" altLang="en-US" sz="1800">
                <a:solidFill>
                  <a:srgbClr val="000000"/>
                </a:solidFill>
                <a:cs typeface="Arial" panose="020B0604020202020204" pitchFamily="34" charset="0"/>
              </a:rPr>
              <a:t>must be approved by the Gas Regulator where there is inadequate competition as contemplated in Chapters 2 and 3 of the Competition Act, 1998 (Act No. 89 </a:t>
            </a:r>
            <a:r>
              <a:rPr lang="en-ZA" altLang="en-US" sz="1800">
                <a:solidFill>
                  <a:srgbClr val="000000"/>
                </a:solidFill>
                <a:cs typeface="Arial" panose="020B0604020202020204" pitchFamily="34" charset="0"/>
              </a:rPr>
              <a:t>of 1998);                                                                                                                     </a:t>
            </a:r>
          </a:p>
          <a:p>
            <a:pPr marL="228600" indent="-228600" algn="just" eaLnBrk="1" hangingPunct="1">
              <a:lnSpc>
                <a:spcPct val="90000"/>
              </a:lnSpc>
              <a:spcBef>
                <a:spcPts val="1000"/>
              </a:spcBef>
            </a:pPr>
            <a:r>
              <a:rPr lang="en-US" altLang="en-US" sz="1800">
                <a:solidFill>
                  <a:srgbClr val="000000"/>
                </a:solidFill>
                <a:cs typeface="Arial" panose="020B0604020202020204" pitchFamily="34" charset="0"/>
              </a:rPr>
              <a:t>an advisory service with regard to the safe and efficient use, handling and storage of gas must be provided to customers other than eligible customers, by the trading licensee;</a:t>
            </a:r>
          </a:p>
          <a:p>
            <a:pPr marL="228600" indent="-228600" algn="just" eaLnBrk="1" hangingPunct="1">
              <a:lnSpc>
                <a:spcPct val="90000"/>
              </a:lnSpc>
              <a:spcBef>
                <a:spcPts val="1000"/>
              </a:spcBef>
            </a:pPr>
            <a:r>
              <a:rPr lang="en-US" altLang="en-US" sz="1800">
                <a:solidFill>
                  <a:srgbClr val="000000"/>
                </a:solidFill>
                <a:cs typeface="Arial" panose="020B0604020202020204" pitchFamily="34" charset="0"/>
              </a:rPr>
              <a:t>licensees must maintain their facilities in a fully operative condition;</a:t>
            </a:r>
          </a:p>
          <a:p>
            <a:pPr marL="228600" indent="-228600" algn="just" eaLnBrk="1" hangingPunct="1">
              <a:lnSpc>
                <a:spcPct val="90000"/>
              </a:lnSpc>
              <a:spcBef>
                <a:spcPts val="1000"/>
              </a:spcBef>
            </a:pPr>
            <a:r>
              <a:rPr lang="en-US" altLang="en-US" sz="1800">
                <a:solidFill>
                  <a:srgbClr val="000000"/>
                </a:solidFill>
                <a:cs typeface="Arial" panose="020B0604020202020204" pitchFamily="34" charset="0"/>
              </a:rPr>
              <a:t>all customers in a licensed distribution area, except eligible customers and reticulators, must purchase their gas from the distribution company licensed for that area;</a:t>
            </a:r>
          </a:p>
          <a:p>
            <a:pPr marL="228600" indent="-228600" algn="just" eaLnBrk="1" hangingPunct="1">
              <a:lnSpc>
                <a:spcPct val="90000"/>
              </a:lnSpc>
              <a:spcBef>
                <a:spcPts val="1000"/>
              </a:spcBef>
            </a:pPr>
            <a:r>
              <a:rPr lang="en-US" altLang="en-US" sz="1800">
                <a:solidFill>
                  <a:srgbClr val="000000"/>
                </a:solidFill>
                <a:cs typeface="Arial" panose="020B0604020202020204" pitchFamily="34" charset="0"/>
              </a:rPr>
              <a:t>the time period within which gas facilities will become operational must be </a:t>
            </a:r>
            <a:r>
              <a:rPr lang="en-ZA" altLang="en-US" sz="1800">
                <a:solidFill>
                  <a:srgbClr val="000000"/>
                </a:solidFill>
                <a:cs typeface="Arial" panose="020B0604020202020204" pitchFamily="34" charset="0"/>
              </a:rPr>
              <a:t>fixed; and</a:t>
            </a:r>
          </a:p>
          <a:p>
            <a:pPr marL="228600" indent="-228600" algn="just" eaLnBrk="1" hangingPunct="1">
              <a:lnSpc>
                <a:spcPct val="90000"/>
              </a:lnSpc>
              <a:spcBef>
                <a:spcPts val="1000"/>
              </a:spcBef>
            </a:pPr>
            <a:r>
              <a:rPr lang="en-US" altLang="en-US" sz="1800">
                <a:solidFill>
                  <a:srgbClr val="000000"/>
                </a:solidFill>
                <a:cs typeface="Arial" panose="020B0604020202020204" pitchFamily="34" charset="0"/>
              </a:rPr>
              <a:t>licensees  must  provide  information  necessary  for the  Gas Regulator  to  </a:t>
            </a:r>
            <a:r>
              <a:rPr lang="en-ZA" altLang="en-US" sz="1800">
                <a:solidFill>
                  <a:srgbClr val="000000"/>
                </a:solidFill>
                <a:cs typeface="Arial" panose="020B0604020202020204" pitchFamily="34" charset="0"/>
              </a:rPr>
              <a:t>perform its functions</a:t>
            </a:r>
            <a:r>
              <a:rPr lang="en-ZA" altLang="en-US" sz="2000">
                <a:solidFill>
                  <a:srgbClr val="000000"/>
                </a:solidFill>
                <a:cs typeface="Arial" panose="020B0604020202020204" pitchFamily="34" charset="0"/>
              </a:rPr>
              <a:t>.</a:t>
            </a:r>
          </a:p>
          <a:p>
            <a:pPr marL="228600" indent="-228600">
              <a:buFontTx/>
              <a:buNone/>
            </a:pPr>
            <a:endParaRPr lang="en-ZA" altLang="en-US"/>
          </a:p>
        </p:txBody>
      </p:sp>
      <p:sp>
        <p:nvSpPr>
          <p:cNvPr id="50180" name="Slide Number Placeholder 3">
            <a:extLst>
              <a:ext uri="{FF2B5EF4-FFF2-40B4-BE49-F238E27FC236}">
                <a16:creationId xmlns:a16="http://schemas.microsoft.com/office/drawing/2014/main" xmlns="" id="{073A648E-5EF0-4044-BB6B-68DAD2BABB9E}"/>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D8641FE-1223-42D6-84F2-4C31B358283A}" type="slidenum">
              <a:rPr lang="en-US" altLang="en-US" sz="1400"/>
              <a:pPr/>
              <a:t>28</a:t>
            </a:fld>
            <a:endParaRPr lang="en-US" altLang="en-US" sz="14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a:extLst>
              <a:ext uri="{FF2B5EF4-FFF2-40B4-BE49-F238E27FC236}">
                <a16:creationId xmlns:a16="http://schemas.microsoft.com/office/drawing/2014/main" xmlns="" id="{5CC5C769-E8F3-45A1-817D-BC6E9A953DAE}"/>
              </a:ext>
            </a:extLst>
          </p:cNvPr>
          <p:cNvSpPr>
            <a:spLocks noGrp="1" noChangeArrowheads="1"/>
          </p:cNvSpPr>
          <p:nvPr>
            <p:ph type="body" idx="1"/>
          </p:nvPr>
        </p:nvSpPr>
        <p:spPr bwMode="auto">
          <a:xfrm>
            <a:off x="314325" y="1485900"/>
            <a:ext cx="8361363" cy="4895850"/>
          </a:xfrm>
        </p:spPr>
        <p:txBody>
          <a:bodyPr vert="horz" wrap="square" lIns="91440" tIns="45720" rIns="91440" bIns="45720" numCol="1" anchor="t" anchorCtr="0" compatLnSpc="1">
            <a:prstTxWarp prst="textNoShape">
              <a:avLst/>
            </a:prstTxWarp>
          </a:bodyPr>
          <a:lstStyle/>
          <a:p>
            <a:pPr eaLnBrk="1" hangingPunct="1">
              <a:buFont typeface="Wingdings" panose="05000000000000000000" pitchFamily="2" charset="2"/>
              <a:buChar char="v"/>
              <a:defRPr/>
            </a:pPr>
            <a:r>
              <a:rPr lang="en-US" altLang="en-US" sz="2000" b="1" dirty="0">
                <a:solidFill>
                  <a:srgbClr val="3366FF"/>
                </a:solidFill>
                <a:cs typeface="Arial" panose="020B0604020202020204" pitchFamily="34" charset="0"/>
              </a:rPr>
              <a:t>NERSA assist applicants to comply with the licensing requirements through –</a:t>
            </a:r>
          </a:p>
          <a:p>
            <a:pPr marL="0" indent="0" eaLnBrk="1" hangingPunct="1">
              <a:lnSpc>
                <a:spcPct val="150000"/>
              </a:lnSpc>
              <a:spcBef>
                <a:spcPts val="600"/>
              </a:spcBef>
              <a:buFontTx/>
              <a:buNone/>
              <a:defRPr/>
            </a:pPr>
            <a:r>
              <a:rPr lang="en-US" altLang="en-US" sz="1600" b="1" dirty="0">
                <a:cs typeface="Arial" panose="020B0604020202020204" pitchFamily="34" charset="0"/>
              </a:rPr>
              <a:t>(1) Pre-</a:t>
            </a:r>
            <a:r>
              <a:rPr lang="en-US" altLang="en-US" sz="1600" b="1" dirty="0" err="1">
                <a:cs typeface="Arial" panose="020B0604020202020204" pitchFamily="34" charset="0"/>
              </a:rPr>
              <a:t>licence</a:t>
            </a:r>
            <a:r>
              <a:rPr lang="en-US" altLang="en-US" sz="1600" b="1" dirty="0">
                <a:cs typeface="Arial" panose="020B0604020202020204" pitchFamily="34" charset="0"/>
              </a:rPr>
              <a:t> application meetings </a:t>
            </a:r>
          </a:p>
          <a:p>
            <a:pPr lvl="1" eaLnBrk="1" hangingPunct="1">
              <a:buFont typeface="Wingdings" panose="05000000000000000000" pitchFamily="2" charset="2"/>
              <a:buChar char="Ø"/>
              <a:defRPr/>
            </a:pPr>
            <a:r>
              <a:rPr lang="en-US" altLang="en-US" sz="1600" dirty="0">
                <a:cs typeface="Arial" panose="020B0604020202020204" pitchFamily="34" charset="0"/>
              </a:rPr>
              <a:t>Done </a:t>
            </a:r>
            <a:r>
              <a:rPr lang="en-US" altLang="en-US" sz="1600" dirty="0" err="1">
                <a:cs typeface="Arial" panose="020B0604020202020204" pitchFamily="34" charset="0"/>
              </a:rPr>
              <a:t>ito</a:t>
            </a:r>
            <a:r>
              <a:rPr lang="en-US" altLang="en-US" sz="1600" dirty="0">
                <a:cs typeface="Arial" panose="020B0604020202020204" pitchFamily="34" charset="0"/>
              </a:rPr>
              <a:t> section 15(4)(a) of the Gas Act to allow applicants to discuss their proposed activities and for NERSA to explain the licensing requirements and the process before the licence application is filed.</a:t>
            </a:r>
          </a:p>
          <a:p>
            <a:pPr marL="0" indent="0" eaLnBrk="1" hangingPunct="1">
              <a:lnSpc>
                <a:spcPct val="150000"/>
              </a:lnSpc>
              <a:spcBef>
                <a:spcPts val="600"/>
              </a:spcBef>
              <a:buFontTx/>
              <a:buNone/>
              <a:defRPr/>
            </a:pPr>
            <a:r>
              <a:rPr lang="en-US" altLang="en-US" sz="1600" b="1" dirty="0">
                <a:cs typeface="Arial" panose="020B0604020202020204" pitchFamily="34" charset="0"/>
              </a:rPr>
              <a:t>(2) Written requests for additional information </a:t>
            </a:r>
          </a:p>
          <a:p>
            <a:pPr lvl="1" eaLnBrk="1" hangingPunct="1">
              <a:buFont typeface="Wingdings" panose="05000000000000000000" pitchFamily="2" charset="2"/>
              <a:buChar char="Ø"/>
              <a:defRPr/>
            </a:pPr>
            <a:r>
              <a:rPr lang="en-US" altLang="en-US" sz="1600" dirty="0">
                <a:cs typeface="Arial" panose="020B0604020202020204" pitchFamily="34" charset="0"/>
              </a:rPr>
              <a:t>To close the gaps in the licence applications.</a:t>
            </a:r>
          </a:p>
          <a:p>
            <a:pPr lvl="1" eaLnBrk="1" hangingPunct="1">
              <a:buFont typeface="Wingdings" panose="05000000000000000000" pitchFamily="2" charset="2"/>
              <a:buChar char="Ø"/>
              <a:defRPr/>
            </a:pPr>
            <a:r>
              <a:rPr lang="en-US" altLang="en-US" sz="1600" dirty="0">
                <a:cs typeface="Arial" panose="020B0604020202020204" pitchFamily="34" charset="0"/>
              </a:rPr>
              <a:t>To seek clarity or verify information already submitted in the application.  </a:t>
            </a:r>
          </a:p>
          <a:p>
            <a:pPr marL="457200" lvl="1" indent="0" eaLnBrk="1" hangingPunct="1">
              <a:buFontTx/>
              <a:buNone/>
              <a:defRPr/>
            </a:pPr>
            <a:endParaRPr lang="en-US" altLang="en-US" sz="1600" dirty="0">
              <a:cs typeface="Arial" panose="020B0604020202020204" pitchFamily="34" charset="0"/>
            </a:endParaRPr>
          </a:p>
          <a:p>
            <a:pPr marL="0" indent="0" eaLnBrk="1" hangingPunct="1">
              <a:buFontTx/>
              <a:buNone/>
              <a:defRPr/>
            </a:pPr>
            <a:r>
              <a:rPr lang="en-US" altLang="en-US" sz="1600" b="1" dirty="0">
                <a:cs typeface="Arial" panose="020B0604020202020204" pitchFamily="34" charset="0"/>
              </a:rPr>
              <a:t>(3) Continued engagements </a:t>
            </a:r>
            <a:r>
              <a:rPr lang="en-US" altLang="en-US" sz="1600" dirty="0">
                <a:cs typeface="Arial" panose="020B0604020202020204" pitchFamily="34" charset="0"/>
              </a:rPr>
              <a:t>between the applicant and licensing department </a:t>
            </a:r>
          </a:p>
          <a:p>
            <a:pPr lvl="1" eaLnBrk="1" hangingPunct="1">
              <a:buFont typeface="Wingdings" panose="05000000000000000000" pitchFamily="2" charset="2"/>
              <a:buChar char="Ø"/>
              <a:defRPr/>
            </a:pPr>
            <a:r>
              <a:rPr lang="en-US" altLang="en-US" sz="1600" dirty="0">
                <a:cs typeface="Arial" panose="020B0604020202020204" pitchFamily="34" charset="0"/>
              </a:rPr>
              <a:t>To provide step-by-step guidance on the licensing process.</a:t>
            </a:r>
          </a:p>
          <a:p>
            <a:pPr marL="0" indent="0" eaLnBrk="1" hangingPunct="1">
              <a:lnSpc>
                <a:spcPct val="150000"/>
              </a:lnSpc>
              <a:spcBef>
                <a:spcPts val="600"/>
              </a:spcBef>
              <a:buFontTx/>
              <a:buNone/>
              <a:defRPr/>
            </a:pPr>
            <a:r>
              <a:rPr lang="en-US" altLang="en-US" sz="1600" b="1" dirty="0">
                <a:cs typeface="Arial" panose="020B0604020202020204" pitchFamily="34" charset="0"/>
              </a:rPr>
              <a:t>(4) Stakeholder workshops</a:t>
            </a:r>
          </a:p>
          <a:p>
            <a:pPr lvl="1" eaLnBrk="1" hangingPunct="1">
              <a:spcBef>
                <a:spcPts val="0"/>
              </a:spcBef>
              <a:buFont typeface="Wingdings" panose="05000000000000000000" pitchFamily="2" charset="2"/>
              <a:buChar char="Ø"/>
              <a:defRPr/>
            </a:pPr>
            <a:r>
              <a:rPr lang="en-US" altLang="en-US" sz="1600" dirty="0">
                <a:cs typeface="Arial" panose="020B0604020202020204" pitchFamily="34" charset="0"/>
              </a:rPr>
              <a:t>Stakeholder workshops on the legislative/regulatory framework conducted on an annual basis, and as and when needed on specific regulatory matters. </a:t>
            </a:r>
          </a:p>
        </p:txBody>
      </p:sp>
      <p:sp>
        <p:nvSpPr>
          <p:cNvPr id="51203" name="TextBox 1">
            <a:extLst>
              <a:ext uri="{FF2B5EF4-FFF2-40B4-BE49-F238E27FC236}">
                <a16:creationId xmlns:a16="http://schemas.microsoft.com/office/drawing/2014/main" xmlns="" id="{46C2F835-BFC7-47AC-B76E-97DC318A9AB4}"/>
              </a:ext>
            </a:extLst>
          </p:cNvPr>
          <p:cNvSpPr txBox="1">
            <a:spLocks noChangeArrowheads="1"/>
          </p:cNvSpPr>
          <p:nvPr/>
        </p:nvSpPr>
        <p:spPr bwMode="auto">
          <a:xfrm>
            <a:off x="8624888" y="6453188"/>
            <a:ext cx="519112"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3C0CDBB-FD04-47F0-B95D-9109D26ACD6B}" type="slidenum">
              <a:rPr lang="en-GB" altLang="en-US" sz="1400"/>
              <a:pPr/>
              <a:t>29</a:t>
            </a:fld>
            <a:endParaRPr lang="en-GB" altLang="en-US" sz="1400"/>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a:extLst>
              <a:ext uri="{FF2B5EF4-FFF2-40B4-BE49-F238E27FC236}">
                <a16:creationId xmlns:a16="http://schemas.microsoft.com/office/drawing/2014/main" xmlns="" id="{D7592050-C9F9-423F-8E2B-D4AF8A3BF240}"/>
              </a:ext>
            </a:extLst>
          </p:cNvPr>
          <p:cNvSpPr>
            <a:spLocks noGrp="1"/>
          </p:cNvSpPr>
          <p:nvPr>
            <p:ph type="sldNum" sz="quarter" idx="11"/>
          </p:nvPr>
        </p:nvSpPr>
        <p:spPr>
          <a:xfrm>
            <a:off x="8675688" y="6524625"/>
            <a:ext cx="395287" cy="27940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951A0FB-055F-413D-8DB0-E629260C92DB}" type="slidenum">
              <a:rPr lang="en-US" altLang="en-US" sz="1500" b="1">
                <a:cs typeface="Arial" panose="020B0604020202020204" pitchFamily="34" charset="0"/>
              </a:rPr>
              <a:pPr/>
              <a:t>3</a:t>
            </a:fld>
            <a:endParaRPr lang="en-US" altLang="en-US" sz="1500" b="1">
              <a:cs typeface="Arial" panose="020B0604020202020204" pitchFamily="34" charset="0"/>
            </a:endParaRPr>
          </a:p>
        </p:txBody>
      </p:sp>
      <p:sp>
        <p:nvSpPr>
          <p:cNvPr id="5" name="Rectangle 2">
            <a:extLst>
              <a:ext uri="{FF2B5EF4-FFF2-40B4-BE49-F238E27FC236}">
                <a16:creationId xmlns:a16="http://schemas.microsoft.com/office/drawing/2014/main" xmlns="" id="{07AF76AA-3154-48FC-9196-4680617B6022}"/>
              </a:ext>
            </a:extLst>
          </p:cNvPr>
          <p:cNvSpPr txBox="1">
            <a:spLocks noChangeArrowheads="1"/>
          </p:cNvSpPr>
          <p:nvPr/>
        </p:nvSpPr>
        <p:spPr bwMode="auto">
          <a:xfrm>
            <a:off x="-252413" y="981075"/>
            <a:ext cx="8928101" cy="566738"/>
          </a:xfrm>
          <a:prstGeom prst="rect">
            <a:avLst/>
          </a:prstGeom>
          <a:no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US" altLang="en-US" sz="2800" b="1" kern="0" dirty="0">
                <a:solidFill>
                  <a:srgbClr val="000000"/>
                </a:solidFill>
              </a:rPr>
              <a:t>INTRODUCTION: Legislative</a:t>
            </a:r>
            <a:r>
              <a:rPr lang="en-US" altLang="en-US" sz="4000" b="1" kern="0" dirty="0">
                <a:solidFill>
                  <a:srgbClr val="000000"/>
                </a:solidFill>
              </a:rPr>
              <a:t> </a:t>
            </a:r>
            <a:r>
              <a:rPr lang="en-US" altLang="en-US" sz="2800" b="1" kern="0" dirty="0">
                <a:solidFill>
                  <a:srgbClr val="000000"/>
                </a:solidFill>
              </a:rPr>
              <a:t>Context</a:t>
            </a:r>
          </a:p>
        </p:txBody>
      </p:sp>
      <p:sp>
        <p:nvSpPr>
          <p:cNvPr id="6" name="Rectangle 3">
            <a:extLst>
              <a:ext uri="{FF2B5EF4-FFF2-40B4-BE49-F238E27FC236}">
                <a16:creationId xmlns:a16="http://schemas.microsoft.com/office/drawing/2014/main" xmlns="" id="{FAC6351D-3BFD-49E7-A506-0CCC652D7AAE}"/>
              </a:ext>
            </a:extLst>
          </p:cNvPr>
          <p:cNvSpPr txBox="1">
            <a:spLocks noChangeArrowheads="1"/>
          </p:cNvSpPr>
          <p:nvPr/>
        </p:nvSpPr>
        <p:spPr bwMode="auto">
          <a:xfrm>
            <a:off x="0" y="1547813"/>
            <a:ext cx="8604250" cy="5194300"/>
          </a:xfrm>
          <a:prstGeom prst="rect">
            <a:avLst/>
          </a:prstGeom>
          <a:noFill/>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lnSpc>
                <a:spcPct val="80000"/>
              </a:lnSpc>
              <a:spcBef>
                <a:spcPts val="600"/>
              </a:spcBef>
              <a:spcAft>
                <a:spcPts val="600"/>
              </a:spcAft>
              <a:defRPr/>
            </a:pPr>
            <a:r>
              <a:rPr lang="en-GB" altLang="en-US" sz="2100" kern="0" dirty="0">
                <a:solidFill>
                  <a:srgbClr val="000000"/>
                </a:solidFill>
              </a:rPr>
              <a:t>The National Energy Regulator (NERSA) is a Schedule 3A Public Entity as per the </a:t>
            </a:r>
            <a:r>
              <a:rPr lang="en-US" altLang="en-US" sz="2100" kern="0" dirty="0">
                <a:solidFill>
                  <a:srgbClr val="000000"/>
                </a:solidFill>
              </a:rPr>
              <a:t>Public Finance Management Act, 1999 (Act No. 1 of 1999).</a:t>
            </a:r>
            <a:r>
              <a:rPr lang="en-GB" altLang="en-US" sz="2100" kern="0" dirty="0">
                <a:solidFill>
                  <a:srgbClr val="000000"/>
                </a:solidFill>
              </a:rPr>
              <a:t> </a:t>
            </a:r>
          </a:p>
          <a:p>
            <a:pPr>
              <a:lnSpc>
                <a:spcPct val="80000"/>
              </a:lnSpc>
              <a:spcBef>
                <a:spcPts val="600"/>
              </a:spcBef>
              <a:spcAft>
                <a:spcPts val="600"/>
              </a:spcAft>
              <a:defRPr/>
            </a:pPr>
            <a:r>
              <a:rPr lang="en-GB" altLang="en-US" sz="2100" kern="0" dirty="0">
                <a:solidFill>
                  <a:srgbClr val="000000"/>
                </a:solidFill>
              </a:rPr>
              <a:t>NERSA was established on 1 October 2005 in terms of the National Energy Regulator Act, 2004 (Act No. 40 of 2004) to regulate the:</a:t>
            </a:r>
          </a:p>
          <a:p>
            <a:pPr lvl="1">
              <a:lnSpc>
                <a:spcPct val="80000"/>
              </a:lnSpc>
              <a:spcBef>
                <a:spcPts val="600"/>
              </a:spcBef>
              <a:spcAft>
                <a:spcPts val="600"/>
              </a:spcAft>
              <a:buFont typeface="Courier New" panose="02070309020205020404" pitchFamily="49" charset="0"/>
              <a:buChar char="o"/>
              <a:defRPr/>
            </a:pPr>
            <a:r>
              <a:rPr lang="en-US" altLang="en-US" sz="2100" i="1" kern="0" dirty="0">
                <a:solidFill>
                  <a:srgbClr val="000000"/>
                </a:solidFill>
                <a:cs typeface="Arial" panose="020B0604020202020204" pitchFamily="34" charset="0"/>
              </a:rPr>
              <a:t>Electricity industry  -  in terms for the </a:t>
            </a:r>
            <a:r>
              <a:rPr lang="en-GB" altLang="en-US" sz="2100" i="1" kern="0" dirty="0">
                <a:solidFill>
                  <a:srgbClr val="000000"/>
                </a:solidFill>
                <a:cs typeface="Arial" panose="020B0604020202020204" pitchFamily="34" charset="0"/>
              </a:rPr>
              <a:t>Electricity Regulation Act, 2006 (Act No. 4 of 2006);</a:t>
            </a:r>
            <a:endParaRPr lang="en-US" altLang="en-US" sz="2100" i="1" kern="0" dirty="0">
              <a:solidFill>
                <a:srgbClr val="000000"/>
              </a:solidFill>
              <a:cs typeface="Arial" panose="020B0604020202020204" pitchFamily="34" charset="0"/>
            </a:endParaRPr>
          </a:p>
          <a:p>
            <a:pPr lvl="1">
              <a:lnSpc>
                <a:spcPct val="80000"/>
              </a:lnSpc>
              <a:spcBef>
                <a:spcPts val="600"/>
              </a:spcBef>
              <a:spcAft>
                <a:spcPts val="600"/>
              </a:spcAft>
              <a:buFont typeface="Courier New" panose="02070309020205020404" pitchFamily="49" charset="0"/>
              <a:buChar char="o"/>
              <a:defRPr/>
            </a:pPr>
            <a:r>
              <a:rPr lang="en-US" altLang="en-US" sz="2100" i="1" kern="0" dirty="0">
                <a:solidFill>
                  <a:srgbClr val="000000"/>
                </a:solidFill>
                <a:cs typeface="Arial" panose="020B0604020202020204" pitchFamily="34" charset="0"/>
              </a:rPr>
              <a:t>Piped-Gas industry – in terms of the </a:t>
            </a:r>
            <a:r>
              <a:rPr lang="en-GB" altLang="en-US" sz="2100" i="1" kern="0" dirty="0">
                <a:solidFill>
                  <a:srgbClr val="000000"/>
                </a:solidFill>
                <a:cs typeface="Arial" panose="020B0604020202020204" pitchFamily="34" charset="0"/>
              </a:rPr>
              <a:t>Gas Act, 2001 (Act No. 48 of 2001); and</a:t>
            </a:r>
            <a:endParaRPr lang="en-US" altLang="en-US" sz="2100" i="1" kern="0" dirty="0">
              <a:solidFill>
                <a:srgbClr val="000000"/>
              </a:solidFill>
              <a:cs typeface="Arial" panose="020B0604020202020204" pitchFamily="34" charset="0"/>
            </a:endParaRPr>
          </a:p>
          <a:p>
            <a:pPr lvl="1">
              <a:lnSpc>
                <a:spcPct val="80000"/>
              </a:lnSpc>
              <a:spcBef>
                <a:spcPts val="600"/>
              </a:spcBef>
              <a:spcAft>
                <a:spcPts val="600"/>
              </a:spcAft>
              <a:buFont typeface="Courier New" panose="02070309020205020404" pitchFamily="49" charset="0"/>
              <a:buChar char="o"/>
              <a:defRPr/>
            </a:pPr>
            <a:r>
              <a:rPr lang="en-US" altLang="en-US" sz="2100" i="1" kern="0" dirty="0">
                <a:solidFill>
                  <a:srgbClr val="000000"/>
                </a:solidFill>
                <a:cs typeface="Arial" panose="020B0604020202020204" pitchFamily="34" charset="0"/>
              </a:rPr>
              <a:t>Petroleum Pipelines industry – in terms of the </a:t>
            </a:r>
            <a:r>
              <a:rPr lang="en-ZA" altLang="en-US" sz="2100" i="1" kern="0" dirty="0">
                <a:solidFill>
                  <a:srgbClr val="000000"/>
                </a:solidFill>
                <a:cs typeface="Arial" panose="020B0604020202020204" pitchFamily="34" charset="0"/>
              </a:rPr>
              <a:t>Petroleum </a:t>
            </a:r>
            <a:r>
              <a:rPr lang="en-GB" altLang="en-US" sz="2100" i="1" kern="0" dirty="0">
                <a:solidFill>
                  <a:srgbClr val="000000"/>
                </a:solidFill>
                <a:cs typeface="Arial" panose="020B0604020202020204" pitchFamily="34" charset="0"/>
              </a:rPr>
              <a:t>Pipelines Act, 2003 (Act No. 60 of 2003)</a:t>
            </a:r>
          </a:p>
          <a:p>
            <a:pPr marL="265113" lvl="1" indent="-265113" eaLnBrk="1" hangingPunct="1">
              <a:spcBef>
                <a:spcPts val="0"/>
              </a:spcBef>
              <a:buFont typeface="Arial" pitchFamily="34" charset="0"/>
              <a:buChar char="•"/>
              <a:defRPr/>
            </a:pPr>
            <a:r>
              <a:rPr lang="en-GB" sz="2100" kern="0" dirty="0">
                <a:solidFill>
                  <a:srgbClr val="000000"/>
                </a:solidFill>
              </a:rPr>
              <a:t>3 Levies Acts:</a:t>
            </a:r>
          </a:p>
          <a:p>
            <a:pPr marL="633413" lvl="2" indent="-368300" eaLnBrk="1" hangingPunct="1">
              <a:spcBef>
                <a:spcPts val="0"/>
              </a:spcBef>
              <a:buFont typeface="Courier New" pitchFamily="49" charset="0"/>
              <a:buChar char="o"/>
              <a:defRPr/>
            </a:pPr>
            <a:r>
              <a:rPr lang="en-GB" sz="2100" kern="0" dirty="0">
                <a:solidFill>
                  <a:srgbClr val="000000"/>
                </a:solidFill>
              </a:rPr>
              <a:t>Gas Regulator Levies Act, 2002 (Act No. 75 of 2002);</a:t>
            </a:r>
          </a:p>
          <a:p>
            <a:pPr marL="633413" lvl="2" indent="-368300" eaLnBrk="1" hangingPunct="1">
              <a:spcBef>
                <a:spcPts val="0"/>
              </a:spcBef>
              <a:buFont typeface="Courier New" pitchFamily="49" charset="0"/>
              <a:buChar char="o"/>
              <a:defRPr/>
            </a:pPr>
            <a:r>
              <a:rPr lang="en-GB" sz="2100" kern="0" dirty="0">
                <a:solidFill>
                  <a:srgbClr val="000000"/>
                </a:solidFill>
              </a:rPr>
              <a:t>Petroleum Pipelines Levies Act, 2004 (Act No. 28 of 2004); and </a:t>
            </a:r>
            <a:r>
              <a:rPr lang="en-US" sz="2100" kern="0" dirty="0">
                <a:solidFill>
                  <a:srgbClr val="000000"/>
                </a:solidFill>
              </a:rPr>
              <a:t> </a:t>
            </a:r>
          </a:p>
          <a:p>
            <a:pPr marL="633413" lvl="2" indent="-368300" eaLnBrk="1" hangingPunct="1">
              <a:spcBef>
                <a:spcPts val="0"/>
              </a:spcBef>
              <a:buFont typeface="Courier New" pitchFamily="49" charset="0"/>
              <a:buChar char="o"/>
              <a:defRPr/>
            </a:pPr>
            <a:r>
              <a:rPr lang="en-US" sz="2100" kern="0" dirty="0">
                <a:solidFill>
                  <a:srgbClr val="000000"/>
                </a:solidFill>
              </a:rPr>
              <a:t>Section 5B of the Electricity Act, 1987 (Act No. 41 of 1987).</a:t>
            </a:r>
          </a:p>
          <a:p>
            <a:pPr marL="457200" lvl="1" indent="0">
              <a:lnSpc>
                <a:spcPct val="80000"/>
              </a:lnSpc>
              <a:spcBef>
                <a:spcPts val="600"/>
              </a:spcBef>
              <a:spcAft>
                <a:spcPts val="600"/>
              </a:spcAft>
              <a:buFontTx/>
              <a:buNone/>
              <a:defRPr/>
            </a:pPr>
            <a:endParaRPr lang="en-US" altLang="en-US" sz="2000" i="1" kern="0" dirty="0">
              <a:solidFill>
                <a:srgbClr val="000000"/>
              </a:solidFill>
              <a:cs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xmlns="" id="{DBAC4EC3-9CA3-4ECD-95D2-AE4482075903}"/>
              </a:ext>
            </a:extLst>
          </p:cNvPr>
          <p:cNvGraphicFramePr>
            <a:graphicFrameLocks noGrp="1"/>
          </p:cNvGraphicFramePr>
          <p:nvPr>
            <p:ph idx="1"/>
          </p:nvPr>
        </p:nvGraphicFramePr>
        <p:xfrm>
          <a:off x="179388" y="1557338"/>
          <a:ext cx="8569325" cy="5227637"/>
        </p:xfrm>
        <a:graphic>
          <a:graphicData uri="http://schemas.openxmlformats.org/drawingml/2006/table">
            <a:tbl>
              <a:tblPr firstRow="1" bandRow="1">
                <a:tableStyleId>{5C22544A-7EE6-4342-B048-85BDC9FD1C3A}</a:tableStyleId>
              </a:tblPr>
              <a:tblGrid>
                <a:gridCol w="4284663">
                  <a:extLst>
                    <a:ext uri="{9D8B030D-6E8A-4147-A177-3AD203B41FA5}">
                      <a16:colId xmlns:a16="http://schemas.microsoft.com/office/drawing/2014/main" xmlns="" val="20000"/>
                    </a:ext>
                  </a:extLst>
                </a:gridCol>
                <a:gridCol w="4284663">
                  <a:extLst>
                    <a:ext uri="{9D8B030D-6E8A-4147-A177-3AD203B41FA5}">
                      <a16:colId xmlns:a16="http://schemas.microsoft.com/office/drawing/2014/main" xmlns="" val="20001"/>
                    </a:ext>
                  </a:extLst>
                </a:gridCol>
              </a:tblGrid>
              <a:tr h="518173">
                <a:tc>
                  <a:txBody>
                    <a:bodyPr/>
                    <a:lstStyle/>
                    <a:p>
                      <a:r>
                        <a:rPr lang="en-US" sz="1400" dirty="0">
                          <a:solidFill>
                            <a:schemeClr val="tx1"/>
                          </a:solidFill>
                          <a:latin typeface="Calibri" panose="020F0502020204030204" pitchFamily="34" charset="0"/>
                          <a:cs typeface="Calibri" panose="020F0502020204030204" pitchFamily="34" charset="0"/>
                        </a:rPr>
                        <a:t>Challenge</a:t>
                      </a:r>
                      <a:endParaRPr lang="en-ZA" sz="1400" dirty="0">
                        <a:solidFill>
                          <a:schemeClr val="tx1"/>
                        </a:solidFill>
                        <a:latin typeface="Calibri" panose="020F0502020204030204" pitchFamily="34" charset="0"/>
                        <a:cs typeface="Calibri" panose="020F0502020204030204" pitchFamily="34" charset="0"/>
                      </a:endParaRPr>
                    </a:p>
                  </a:txBody>
                  <a:tcPr marL="91451" marR="91451" marT="45706" marB="45706">
                    <a:solidFill>
                      <a:srgbClr val="92D050"/>
                    </a:solidFill>
                  </a:tcPr>
                </a:tc>
                <a:tc>
                  <a:txBody>
                    <a:bodyPr/>
                    <a:lstStyle/>
                    <a:p>
                      <a:r>
                        <a:rPr lang="en-ZA" sz="1400" dirty="0">
                          <a:solidFill>
                            <a:schemeClr val="tx1"/>
                          </a:solidFill>
                          <a:latin typeface="Calibri" panose="020F0502020204030204" pitchFamily="34" charset="0"/>
                          <a:cs typeface="Calibri" panose="020F0502020204030204" pitchFamily="34" charset="0"/>
                        </a:rPr>
                        <a:t>Proposed Solution </a:t>
                      </a:r>
                    </a:p>
                    <a:p>
                      <a:endParaRPr lang="en-ZA" sz="1400" dirty="0">
                        <a:solidFill>
                          <a:schemeClr val="tx1"/>
                        </a:solidFill>
                        <a:latin typeface="Calibri" panose="020F0502020204030204" pitchFamily="34" charset="0"/>
                        <a:cs typeface="Calibri" panose="020F0502020204030204" pitchFamily="34" charset="0"/>
                      </a:endParaRPr>
                    </a:p>
                  </a:txBody>
                  <a:tcPr marL="91451" marR="91451" marT="45706" marB="45706">
                    <a:solidFill>
                      <a:srgbClr val="92D050"/>
                    </a:solidFill>
                  </a:tcPr>
                </a:tc>
                <a:extLst>
                  <a:ext uri="{0D108BD9-81ED-4DB2-BD59-A6C34878D82A}">
                    <a16:rowId xmlns:a16="http://schemas.microsoft.com/office/drawing/2014/main" xmlns="" val="10000"/>
                  </a:ext>
                </a:extLst>
              </a:tr>
              <a:tr h="731554">
                <a:tc>
                  <a:txBody>
                    <a:bodyPr/>
                    <a:lstStyle/>
                    <a:p>
                      <a:r>
                        <a:rPr lang="en-ZA" sz="1400" dirty="0">
                          <a:latin typeface="Calibri" panose="020F0502020204030204" pitchFamily="34" charset="0"/>
                          <a:cs typeface="Calibri" panose="020F0502020204030204" pitchFamily="34" charset="0"/>
                        </a:rPr>
                        <a:t>1. </a:t>
                      </a:r>
                      <a:r>
                        <a:rPr lang="en-US" sz="1400" kern="1200" dirty="0">
                          <a:solidFill>
                            <a:prstClr val="black"/>
                          </a:solidFill>
                          <a:latin typeface="Calibri" panose="020F0502020204030204" pitchFamily="34" charset="0"/>
                          <a:ea typeface="+mn-ea"/>
                          <a:cs typeface="Calibri" panose="020F0502020204030204" pitchFamily="34" charset="0"/>
                        </a:rPr>
                        <a:t>Lack of adequate provisions in the current Gas Act e.g. definition of gas, no provisions for TPA to distribution facilities</a:t>
                      </a:r>
                      <a:endParaRPr lang="en-ZA" sz="1400" baseline="0" dirty="0">
                        <a:latin typeface="Calibri" panose="020F0502020204030204" pitchFamily="34" charset="0"/>
                        <a:cs typeface="Calibri" panose="020F0502020204030204" pitchFamily="34" charset="0"/>
                      </a:endParaRPr>
                    </a:p>
                  </a:txBody>
                  <a:tcPr marL="91451" marR="91451" marT="45706" marB="45706">
                    <a:solidFill>
                      <a:schemeClr val="bg1">
                        <a:lumMod val="95000"/>
                      </a:schemeClr>
                    </a:solidFill>
                  </a:tcPr>
                </a:tc>
                <a:tc>
                  <a:txBody>
                    <a:bodyPr/>
                    <a:lstStyle/>
                    <a:p>
                      <a:pPr>
                        <a:buFont typeface="Arial" pitchFamily="34" charset="0"/>
                        <a:buChar char="•"/>
                      </a:pPr>
                      <a:r>
                        <a:rPr lang="en-ZA" sz="1400" dirty="0">
                          <a:latin typeface="Calibri" panose="020F0502020204030204" pitchFamily="34" charset="0"/>
                          <a:cs typeface="Calibri" panose="020F0502020204030204" pitchFamily="34" charset="0"/>
                        </a:rPr>
                        <a:t> </a:t>
                      </a:r>
                      <a:r>
                        <a:rPr lang="en-US" sz="1400" kern="1200" dirty="0">
                          <a:solidFill>
                            <a:prstClr val="black"/>
                          </a:solidFill>
                          <a:latin typeface="Calibri" panose="020F0502020204030204" pitchFamily="34" charset="0"/>
                          <a:cs typeface="Calibri" panose="020F0502020204030204" pitchFamily="34" charset="0"/>
                        </a:rPr>
                        <a:t>Expedite finalization of Gas Amendment Bill </a:t>
                      </a:r>
                      <a:endParaRPr lang="en-ZA" sz="1400" baseline="0" dirty="0">
                        <a:latin typeface="Calibri" panose="020F0502020204030204" pitchFamily="34" charset="0"/>
                        <a:cs typeface="Calibri" panose="020F0502020204030204" pitchFamily="34" charset="0"/>
                      </a:endParaRPr>
                    </a:p>
                  </a:txBody>
                  <a:tcPr marL="91451" marR="91451" marT="45706" marB="45706">
                    <a:solidFill>
                      <a:schemeClr val="bg1">
                        <a:lumMod val="95000"/>
                      </a:schemeClr>
                    </a:solidFill>
                  </a:tcPr>
                </a:tc>
                <a:extLst>
                  <a:ext uri="{0D108BD9-81ED-4DB2-BD59-A6C34878D82A}">
                    <a16:rowId xmlns:a16="http://schemas.microsoft.com/office/drawing/2014/main" xmlns="" val="10001"/>
                  </a:ext>
                </a:extLst>
              </a:tr>
              <a:tr h="944934">
                <a:tc>
                  <a:txBody>
                    <a:bodyPr/>
                    <a:lstStyle/>
                    <a:p>
                      <a:r>
                        <a:rPr lang="en-ZA" sz="1400" baseline="0" dirty="0">
                          <a:latin typeface="Calibri" panose="020F0502020204030204" pitchFamily="34" charset="0"/>
                          <a:cs typeface="Calibri" panose="020F0502020204030204" pitchFamily="34" charset="0"/>
                        </a:rPr>
                        <a:t>2. </a:t>
                      </a:r>
                      <a:r>
                        <a:rPr lang="en-ZA" sz="1400" kern="1200" dirty="0">
                          <a:solidFill>
                            <a:prstClr val="black"/>
                          </a:solidFill>
                          <a:latin typeface="Calibri" panose="020F0502020204030204" pitchFamily="34" charset="0"/>
                          <a:ea typeface="+mn-ea"/>
                          <a:cs typeface="Calibri" panose="020F0502020204030204" pitchFamily="34" charset="0"/>
                        </a:rPr>
                        <a:t>Incomplete information in licence applications </a:t>
                      </a:r>
                      <a:endParaRPr lang="en-ZA" sz="1400" dirty="0">
                        <a:latin typeface="Calibri" panose="020F0502020204030204" pitchFamily="34" charset="0"/>
                        <a:cs typeface="Calibri" panose="020F0502020204030204" pitchFamily="34" charset="0"/>
                      </a:endParaRPr>
                    </a:p>
                  </a:txBody>
                  <a:tcPr marL="91451" marR="91451" marT="45706" marB="45706">
                    <a:solidFill>
                      <a:schemeClr val="bg1">
                        <a:lumMod val="85000"/>
                      </a:schemeClr>
                    </a:solidFill>
                  </a:tcPr>
                </a:tc>
                <a:tc>
                  <a:txBody>
                    <a:bodyPr/>
                    <a:lstStyle/>
                    <a:p>
                      <a:pPr>
                        <a:buFont typeface="Arial" pitchFamily="34" charset="0"/>
                        <a:buChar char="•"/>
                      </a:pPr>
                      <a:r>
                        <a:rPr lang="en-US" sz="1400" kern="1200" dirty="0">
                          <a:solidFill>
                            <a:prstClr val="black"/>
                          </a:solidFill>
                          <a:latin typeface="Calibri" panose="020F0502020204030204" pitchFamily="34" charset="0"/>
                          <a:cs typeface="Calibri" panose="020F0502020204030204" pitchFamily="34" charset="0"/>
                        </a:rPr>
                        <a:t> Pre-licensing meetings with prospective applicants to clarity application requirements before submission of </a:t>
                      </a:r>
                      <a:r>
                        <a:rPr lang="en-US" sz="1400" kern="1200" dirty="0" err="1">
                          <a:solidFill>
                            <a:prstClr val="black"/>
                          </a:solidFill>
                          <a:latin typeface="Calibri" panose="020F0502020204030204" pitchFamily="34" charset="0"/>
                          <a:cs typeface="Calibri" panose="020F0502020204030204" pitchFamily="34" charset="0"/>
                        </a:rPr>
                        <a:t>licence</a:t>
                      </a:r>
                      <a:r>
                        <a:rPr lang="en-US" sz="1400" kern="1200" dirty="0">
                          <a:solidFill>
                            <a:prstClr val="black"/>
                          </a:solidFill>
                          <a:latin typeface="Calibri" panose="020F0502020204030204" pitchFamily="34" charset="0"/>
                          <a:cs typeface="Calibri" panose="020F0502020204030204" pitchFamily="34" charset="0"/>
                        </a:rPr>
                        <a:t> applications </a:t>
                      </a:r>
                      <a:r>
                        <a:rPr lang="en-ZA" sz="1400" dirty="0">
                          <a:latin typeface="Calibri" panose="020F0502020204030204" pitchFamily="34" charset="0"/>
                          <a:cs typeface="Calibri" panose="020F0502020204030204" pitchFamily="34" charset="0"/>
                        </a:rPr>
                        <a:t> </a:t>
                      </a:r>
                      <a:r>
                        <a:rPr lang="en-ZA" sz="1400" baseline="0" dirty="0">
                          <a:latin typeface="Calibri" panose="020F0502020204030204" pitchFamily="34" charset="0"/>
                          <a:cs typeface="Calibri" panose="020F0502020204030204" pitchFamily="34" charset="0"/>
                        </a:rPr>
                        <a:t> </a:t>
                      </a:r>
                    </a:p>
                    <a:p>
                      <a:pPr>
                        <a:buFont typeface="Arial" pitchFamily="34" charset="0"/>
                        <a:buChar char="•"/>
                      </a:pPr>
                      <a:endParaRPr lang="en-ZA" sz="1400" dirty="0">
                        <a:latin typeface="Calibri" panose="020F0502020204030204" pitchFamily="34" charset="0"/>
                        <a:cs typeface="Calibri" panose="020F0502020204030204" pitchFamily="34" charset="0"/>
                      </a:endParaRPr>
                    </a:p>
                  </a:txBody>
                  <a:tcPr marL="91451" marR="91451" marT="45706" marB="45706">
                    <a:solidFill>
                      <a:schemeClr val="bg1">
                        <a:lumMod val="85000"/>
                      </a:schemeClr>
                    </a:solidFill>
                  </a:tcPr>
                </a:tc>
                <a:extLst>
                  <a:ext uri="{0D108BD9-81ED-4DB2-BD59-A6C34878D82A}">
                    <a16:rowId xmlns:a16="http://schemas.microsoft.com/office/drawing/2014/main" xmlns="" val="10002"/>
                  </a:ext>
                </a:extLst>
              </a:tr>
              <a:tr h="1585075">
                <a:tc>
                  <a:txBody>
                    <a:bodyPr/>
                    <a:lstStyle/>
                    <a:p>
                      <a:r>
                        <a:rPr lang="en-ZA" sz="1400" dirty="0">
                          <a:latin typeface="Calibri" panose="020F0502020204030204" pitchFamily="34" charset="0"/>
                          <a:cs typeface="Calibri" panose="020F0502020204030204" pitchFamily="34" charset="0"/>
                        </a:rPr>
                        <a:t>3. </a:t>
                      </a:r>
                      <a:r>
                        <a:rPr lang="en-US" altLang="en-US" sz="1400" dirty="0">
                          <a:latin typeface="Calibri" panose="020F0502020204030204" pitchFamily="34" charset="0"/>
                          <a:cs typeface="Calibri" panose="020F0502020204030204" pitchFamily="34" charset="0"/>
                        </a:rPr>
                        <a:t>Lack of proof of tenure (lease agreement) with the Ports Authority</a:t>
                      </a:r>
                      <a:r>
                        <a:rPr lang="en-US" altLang="en-US" sz="1400" b="1" dirty="0">
                          <a:solidFill>
                            <a:srgbClr val="3366FF"/>
                          </a:solidFill>
                          <a:latin typeface="Calibri" panose="020F0502020204030204" pitchFamily="34" charset="0"/>
                          <a:cs typeface="Calibri" panose="020F0502020204030204" pitchFamily="34" charset="0"/>
                        </a:rPr>
                        <a:t>.</a:t>
                      </a:r>
                      <a:r>
                        <a:rPr lang="en-US" altLang="en-US" sz="1400" b="1" baseline="0" dirty="0">
                          <a:solidFill>
                            <a:srgbClr val="3366FF"/>
                          </a:solidFill>
                          <a:latin typeface="Calibri" panose="020F0502020204030204" pitchFamily="34" charset="0"/>
                          <a:cs typeface="Calibri" panose="020F0502020204030204" pitchFamily="34" charset="0"/>
                        </a:rPr>
                        <a:t> </a:t>
                      </a:r>
                    </a:p>
                    <a:p>
                      <a:pPr lvl="1" eaLnBrk="1" hangingPunct="1">
                        <a:buFont typeface="Wingdings" panose="05000000000000000000" pitchFamily="2" charset="2"/>
                        <a:buChar char="Ø"/>
                        <a:defRPr/>
                      </a:pPr>
                      <a:r>
                        <a:rPr lang="en-US" altLang="en-US" sz="1400" dirty="0">
                          <a:latin typeface="Calibri" panose="020F0502020204030204" pitchFamily="34" charset="0"/>
                          <a:cs typeface="Calibri" panose="020F0502020204030204" pitchFamily="34" charset="0"/>
                        </a:rPr>
                        <a:t>No proof that applicants obtained approval from TNPA for siting LNG import facilities in the ports. </a:t>
                      </a:r>
                    </a:p>
                    <a:p>
                      <a:pPr lvl="1" eaLnBrk="1" hangingPunct="1">
                        <a:buFont typeface="Wingdings" panose="05000000000000000000" pitchFamily="2" charset="2"/>
                        <a:buChar char="Ø"/>
                        <a:defRPr/>
                      </a:pPr>
                      <a:r>
                        <a:rPr lang="en-US" altLang="en-US" sz="1400" dirty="0">
                          <a:latin typeface="Calibri" panose="020F0502020204030204" pitchFamily="34" charset="0"/>
                          <a:cs typeface="Calibri" panose="020F0502020204030204" pitchFamily="34" charset="0"/>
                        </a:rPr>
                        <a:t>Some applicants could not demonstrate that they have at least initiated the TNPA processes</a:t>
                      </a:r>
                      <a:endParaRPr lang="en-US" sz="1400" b="1" kern="1200" dirty="0">
                        <a:solidFill>
                          <a:prstClr val="black"/>
                        </a:solidFill>
                        <a:latin typeface="Calibri" panose="020F0502020204030204" pitchFamily="34" charset="0"/>
                        <a:ea typeface="+mn-ea"/>
                        <a:cs typeface="Calibri" panose="020F0502020204030204" pitchFamily="34" charset="0"/>
                      </a:endParaRPr>
                    </a:p>
                    <a:p>
                      <a:endParaRPr lang="en-ZA" sz="1400" dirty="0">
                        <a:latin typeface="Calibri" panose="020F0502020204030204" pitchFamily="34" charset="0"/>
                        <a:cs typeface="Calibri" panose="020F0502020204030204" pitchFamily="34" charset="0"/>
                      </a:endParaRPr>
                    </a:p>
                  </a:txBody>
                  <a:tcPr marL="91451" marR="91451" marT="45706" marB="45706">
                    <a:solidFill>
                      <a:schemeClr val="bg1">
                        <a:lumMod val="95000"/>
                      </a:schemeClr>
                    </a:solidFill>
                  </a:tcPr>
                </a:tc>
                <a:tc>
                  <a:txBody>
                    <a:bodyPr/>
                    <a:lstStyle/>
                    <a:p>
                      <a:pPr>
                        <a:buFont typeface="Arial" pitchFamily="34" charset="0"/>
                        <a:buChar char="•"/>
                      </a:pPr>
                      <a:r>
                        <a:rPr lang="en-US" sz="1400" baseline="0" dirty="0">
                          <a:latin typeface="Calibri" panose="020F0502020204030204" pitchFamily="34" charset="0"/>
                          <a:cs typeface="Calibri" panose="020F0502020204030204" pitchFamily="34" charset="0"/>
                        </a:rPr>
                        <a:t> </a:t>
                      </a:r>
                      <a:r>
                        <a:rPr lang="en-US" altLang="en-US" sz="1400" dirty="0">
                          <a:latin typeface="Calibri" panose="020F0502020204030204" pitchFamily="34" charset="0"/>
                          <a:cs typeface="Calibri" panose="020F0502020204030204" pitchFamily="34" charset="0"/>
                        </a:rPr>
                        <a:t>NERSA and TNPA already working to coordinate their processes. However, a more</a:t>
                      </a:r>
                      <a:r>
                        <a:rPr lang="en-US" altLang="en-US" sz="1400" baseline="0" dirty="0">
                          <a:latin typeface="Calibri" panose="020F0502020204030204" pitchFamily="34" charset="0"/>
                          <a:cs typeface="Calibri" panose="020F0502020204030204" pitchFamily="34" charset="0"/>
                        </a:rPr>
                        <a:t> </a:t>
                      </a:r>
                      <a:r>
                        <a:rPr lang="en-US" altLang="en-US" sz="1400" dirty="0">
                          <a:latin typeface="Calibri" panose="020F0502020204030204" pitchFamily="34" charset="0"/>
                          <a:cs typeface="Calibri" panose="020F0502020204030204" pitchFamily="34" charset="0"/>
                        </a:rPr>
                        <a:t>streamlined process for strategic gas projects is needed</a:t>
                      </a:r>
                      <a:r>
                        <a:rPr lang="en-US" sz="1400" kern="1200" dirty="0">
                          <a:solidFill>
                            <a:prstClr val="black"/>
                          </a:solidFill>
                          <a:latin typeface="Calibri" panose="020F0502020204030204" pitchFamily="34" charset="0"/>
                          <a:cs typeface="Calibri" panose="020F0502020204030204" pitchFamily="34" charset="0"/>
                        </a:rPr>
                        <a:t> </a:t>
                      </a:r>
                      <a:endParaRPr lang="en-ZA" sz="1400" baseline="0" dirty="0">
                        <a:latin typeface="Calibri" panose="020F0502020204030204" pitchFamily="34" charset="0"/>
                        <a:cs typeface="Calibri" panose="020F0502020204030204" pitchFamily="34" charset="0"/>
                      </a:endParaRPr>
                    </a:p>
                  </a:txBody>
                  <a:tcPr marL="91451" marR="91451" marT="45706" marB="45706">
                    <a:solidFill>
                      <a:schemeClr val="bg1">
                        <a:lumMod val="95000"/>
                      </a:schemeClr>
                    </a:solidFill>
                  </a:tcPr>
                </a:tc>
                <a:extLst>
                  <a:ext uri="{0D108BD9-81ED-4DB2-BD59-A6C34878D82A}">
                    <a16:rowId xmlns:a16="http://schemas.microsoft.com/office/drawing/2014/main" xmlns="" val="10003"/>
                  </a:ext>
                </a:extLst>
              </a:tr>
              <a:tr h="1447902">
                <a:tc>
                  <a:txBody>
                    <a:bodyPr/>
                    <a:lstStyle/>
                    <a:p>
                      <a:pPr marL="0" indent="0" eaLnBrk="1" hangingPunct="1">
                        <a:buFontTx/>
                        <a:buNone/>
                        <a:defRPr/>
                      </a:pPr>
                      <a:r>
                        <a:rPr lang="en-ZA" sz="1400" dirty="0">
                          <a:latin typeface="Calibri" panose="020F0502020204030204" pitchFamily="34" charset="0"/>
                          <a:cs typeface="Calibri" panose="020F0502020204030204" pitchFamily="34" charset="0"/>
                        </a:rPr>
                        <a:t>4. Lack of co-ordinated approach to infrastructure development</a:t>
                      </a:r>
                      <a:r>
                        <a:rPr lang="en-US" sz="1400" baseline="0" dirty="0">
                          <a:latin typeface="Calibri" panose="020F0502020204030204" pitchFamily="34" charset="0"/>
                          <a:cs typeface="Calibri" panose="020F0502020204030204" pitchFamily="34" charset="0"/>
                        </a:rPr>
                        <a:t> - </a:t>
                      </a:r>
                      <a:r>
                        <a:rPr lang="en-US" altLang="en-US" sz="1400" dirty="0">
                          <a:latin typeface="Calibri" panose="020F0502020204030204" pitchFamily="34" charset="0"/>
                          <a:cs typeface="Calibri" panose="020F0502020204030204" pitchFamily="34" charset="0"/>
                        </a:rPr>
                        <a:t>Hampers orderly development of the gas market</a:t>
                      </a:r>
                    </a:p>
                    <a:p>
                      <a:pPr marL="742950" lvl="2" indent="-342900" eaLnBrk="1" hangingPunct="1">
                        <a:buFont typeface="Wingdings" panose="05000000000000000000" pitchFamily="2" charset="2"/>
                        <a:buChar char="Ø"/>
                        <a:defRPr/>
                      </a:pPr>
                      <a:endParaRPr lang="en-US" altLang="en-US" sz="1400" dirty="0">
                        <a:latin typeface="Calibri" panose="020F0502020204030204" pitchFamily="34" charset="0"/>
                        <a:cs typeface="Calibri" panose="020F0502020204030204" pitchFamily="34" charset="0"/>
                      </a:endParaRPr>
                    </a:p>
                    <a:p>
                      <a:pPr marL="400050" lvl="2" indent="0" eaLnBrk="1" hangingPunct="1">
                        <a:spcBef>
                          <a:spcPts val="600"/>
                        </a:spcBef>
                        <a:spcAft>
                          <a:spcPts val="0"/>
                        </a:spcAft>
                        <a:buFont typeface="Wingdings" panose="05000000000000000000" pitchFamily="2" charset="2"/>
                        <a:buNone/>
                        <a:defRPr/>
                      </a:pPr>
                      <a:endParaRPr lang="en-US" altLang="en-US" sz="1400" dirty="0">
                        <a:latin typeface="Calibri" panose="020F0502020204030204" pitchFamily="34" charset="0"/>
                        <a:cs typeface="Calibri" panose="020F0502020204030204" pitchFamily="34" charset="0"/>
                      </a:endParaRPr>
                    </a:p>
                    <a:p>
                      <a:endParaRPr lang="en-ZA" sz="1400" dirty="0">
                        <a:latin typeface="Calibri" panose="020F0502020204030204" pitchFamily="34" charset="0"/>
                        <a:cs typeface="Calibri" panose="020F0502020204030204" pitchFamily="34" charset="0"/>
                      </a:endParaRPr>
                    </a:p>
                  </a:txBody>
                  <a:tcPr marL="91451" marR="91451" marT="45706" marB="45706">
                    <a:solidFill>
                      <a:schemeClr val="bg1">
                        <a:lumMod val="95000"/>
                      </a:schemeClr>
                    </a:solidFill>
                  </a:tcPr>
                </a:tc>
                <a:tc>
                  <a:txBody>
                    <a:bodyPr/>
                    <a:lstStyle/>
                    <a:p>
                      <a:pPr lvl="0" algn="just" eaLnBrk="1" hangingPunct="1">
                        <a:buFont typeface="Wingdings" panose="05000000000000000000" pitchFamily="2" charset="2"/>
                        <a:buNone/>
                        <a:defRPr/>
                      </a:pPr>
                      <a:r>
                        <a:rPr lang="en-US" sz="1400" dirty="0">
                          <a:latin typeface="Calibri" panose="020F0502020204030204" pitchFamily="34" charset="0"/>
                          <a:cs typeface="Calibri" panose="020F0502020204030204" pitchFamily="34" charset="0"/>
                        </a:rPr>
                        <a:t>Finalize</a:t>
                      </a:r>
                      <a:r>
                        <a:rPr lang="en-US" sz="1400" baseline="0" dirty="0">
                          <a:latin typeface="Calibri" panose="020F0502020204030204" pitchFamily="34" charset="0"/>
                          <a:cs typeface="Calibri" panose="020F0502020204030204" pitchFamily="34" charset="0"/>
                        </a:rPr>
                        <a:t> </a:t>
                      </a:r>
                      <a:r>
                        <a:rPr lang="en-US" sz="1400" dirty="0">
                          <a:latin typeface="Calibri" panose="020F0502020204030204" pitchFamily="34" charset="0"/>
                          <a:cs typeface="Calibri" panose="020F0502020204030204" pitchFamily="34" charset="0"/>
                        </a:rPr>
                        <a:t>development of the </a:t>
                      </a:r>
                      <a:r>
                        <a:rPr lang="en-US" sz="1400" b="1" dirty="0">
                          <a:latin typeface="Calibri" panose="020F0502020204030204" pitchFamily="34" charset="0"/>
                          <a:cs typeface="Calibri" panose="020F0502020204030204" pitchFamily="34" charset="0"/>
                        </a:rPr>
                        <a:t>Gas Master Plan </a:t>
                      </a:r>
                      <a:r>
                        <a:rPr lang="en-US" sz="1400" dirty="0">
                          <a:latin typeface="Calibri" panose="020F0502020204030204" pitchFamily="34" charset="0"/>
                          <a:cs typeface="Calibri" panose="020F0502020204030204" pitchFamily="34" charset="0"/>
                        </a:rPr>
                        <a:t>which maps the medium to long-term gas supply and demand profile for the country.</a:t>
                      </a:r>
                    </a:p>
                    <a:p>
                      <a:pPr lvl="0" algn="just" eaLnBrk="1" hangingPunct="1">
                        <a:buFont typeface="Wingdings" panose="05000000000000000000" pitchFamily="2" charset="2"/>
                        <a:buChar char="Ø"/>
                        <a:defRPr/>
                      </a:pPr>
                      <a:r>
                        <a:rPr lang="en-US" sz="1400" dirty="0">
                          <a:latin typeface="Calibri" panose="020F0502020204030204" pitchFamily="34" charset="0"/>
                          <a:cs typeface="Calibri" panose="020F0502020204030204" pitchFamily="34" charset="0"/>
                        </a:rPr>
                        <a:t>This would assist potential project developers to identify the demand nodes and to determine the infrastructure capacity needs</a:t>
                      </a:r>
                      <a:r>
                        <a:rPr lang="en-US" sz="1400" baseline="0" dirty="0">
                          <a:latin typeface="Calibri" panose="020F0502020204030204" pitchFamily="34" charset="0"/>
                          <a:cs typeface="Calibri" panose="020F0502020204030204" pitchFamily="34" charset="0"/>
                        </a:rPr>
                        <a:t>  </a:t>
                      </a:r>
                      <a:endParaRPr lang="en-ZA" sz="1400" dirty="0">
                        <a:latin typeface="Calibri" panose="020F0502020204030204" pitchFamily="34" charset="0"/>
                        <a:cs typeface="Calibri" panose="020F0502020204030204" pitchFamily="34" charset="0"/>
                      </a:endParaRPr>
                    </a:p>
                  </a:txBody>
                  <a:tcPr marL="91451" marR="91451" marT="45706" marB="45706">
                    <a:solidFill>
                      <a:schemeClr val="bg1">
                        <a:lumMod val="95000"/>
                      </a:schemeClr>
                    </a:solidFill>
                  </a:tcPr>
                </a:tc>
                <a:extLst>
                  <a:ext uri="{0D108BD9-81ED-4DB2-BD59-A6C34878D82A}">
                    <a16:rowId xmlns:a16="http://schemas.microsoft.com/office/drawing/2014/main" xmlns="" val="10004"/>
                  </a:ext>
                </a:extLst>
              </a:tr>
            </a:tbl>
          </a:graphicData>
        </a:graphic>
      </p:graphicFrame>
      <p:sp>
        <p:nvSpPr>
          <p:cNvPr id="53270" name="Slide Number Placeholder 3">
            <a:extLst>
              <a:ext uri="{FF2B5EF4-FFF2-40B4-BE49-F238E27FC236}">
                <a16:creationId xmlns:a16="http://schemas.microsoft.com/office/drawing/2014/main" xmlns="" id="{CA204620-44A3-4E01-8379-B8FC74AA6558}"/>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E02685F-F72E-4AE1-A445-3F57196C4383}" type="slidenum">
              <a:rPr lang="en-US" altLang="en-US" sz="1400">
                <a:solidFill>
                  <a:srgbClr val="000000"/>
                </a:solidFill>
              </a:rPr>
              <a:pPr/>
              <a:t>30</a:t>
            </a:fld>
            <a:endParaRPr lang="en-US" altLang="en-US" sz="1400">
              <a:solidFill>
                <a:srgbClr val="000000"/>
              </a:solidFill>
            </a:endParaRPr>
          </a:p>
        </p:txBody>
      </p:sp>
      <p:sp>
        <p:nvSpPr>
          <p:cNvPr id="53271" name="Rectangle 1">
            <a:extLst>
              <a:ext uri="{FF2B5EF4-FFF2-40B4-BE49-F238E27FC236}">
                <a16:creationId xmlns:a16="http://schemas.microsoft.com/office/drawing/2014/main" xmlns="" id="{B4B42212-D645-46F8-B8D4-7670AD266EA3}"/>
              </a:ext>
            </a:extLst>
          </p:cNvPr>
          <p:cNvSpPr>
            <a:spLocks noChangeArrowheads="1"/>
          </p:cNvSpPr>
          <p:nvPr/>
        </p:nvSpPr>
        <p:spPr bwMode="auto">
          <a:xfrm>
            <a:off x="827088" y="1103313"/>
            <a:ext cx="792162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2000" b="1">
                <a:solidFill>
                  <a:srgbClr val="000000"/>
                </a:solidFill>
              </a:rPr>
              <a:t>Main Challenges and corrective steps/proposed solution </a:t>
            </a:r>
            <a:endParaRPr lang="en-ZA" altLang="en-US" sz="2000"/>
          </a:p>
        </p:txBody>
      </p:sp>
    </p:spTree>
  </p:cSld>
  <p:clrMapOvr>
    <a:masterClrMapping/>
  </p:clrMapOvr>
  <p:transition spd="slow" advClick="0" advTm="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xmlns="" id="{0704DA90-7FC1-4E61-8184-AEA4713F3DDB}"/>
              </a:ext>
            </a:extLst>
          </p:cNvPr>
          <p:cNvSpPr>
            <a:spLocks noGrp="1"/>
          </p:cNvSpPr>
          <p:nvPr>
            <p:ph type="title"/>
          </p:nvPr>
        </p:nvSpPr>
        <p:spPr bwMode="auto">
          <a:xfrm>
            <a:off x="684213" y="3213100"/>
            <a:ext cx="8229600" cy="114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a:t>ELECTRICITY INDUSTRY</a:t>
            </a:r>
            <a:endParaRPr lang="en-ZA" altLang="en-US" b="1"/>
          </a:p>
        </p:txBody>
      </p:sp>
      <p:sp>
        <p:nvSpPr>
          <p:cNvPr id="54275" name="Slide Number Placeholder 3">
            <a:extLst>
              <a:ext uri="{FF2B5EF4-FFF2-40B4-BE49-F238E27FC236}">
                <a16:creationId xmlns:a16="http://schemas.microsoft.com/office/drawing/2014/main" xmlns="" id="{FB38033A-8F00-419F-8287-62922D160113}"/>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80D4230-2C8C-4C1A-957F-BD082B3C2289}" type="slidenum">
              <a:rPr lang="en-US" altLang="en-US" sz="1400"/>
              <a:pPr/>
              <a:t>31</a:t>
            </a:fld>
            <a:endParaRPr lang="en-US" altLang="en-US" sz="14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xmlns="" id="{2665EFB0-BE7D-440A-82AA-A08830EC717A}"/>
              </a:ext>
            </a:extLst>
          </p:cNvPr>
          <p:cNvSpPr>
            <a:spLocks noGrp="1"/>
          </p:cNvSpPr>
          <p:nvPr>
            <p:ph type="title"/>
          </p:nvPr>
        </p:nvSpPr>
        <p:spPr bwMode="auto">
          <a:xfrm>
            <a:off x="323850" y="1268413"/>
            <a:ext cx="8229600" cy="5048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b="1"/>
              <a:t>Types of Licenses</a:t>
            </a:r>
            <a:endParaRPr lang="en-ZA" altLang="en-US" sz="2800" b="1"/>
          </a:p>
        </p:txBody>
      </p:sp>
      <p:sp>
        <p:nvSpPr>
          <p:cNvPr id="55299" name="Content Placeholder 2">
            <a:extLst>
              <a:ext uri="{FF2B5EF4-FFF2-40B4-BE49-F238E27FC236}">
                <a16:creationId xmlns:a16="http://schemas.microsoft.com/office/drawing/2014/main" xmlns="" id="{468A51B5-FF89-4527-B818-BFFC22DC7431}"/>
              </a:ext>
            </a:extLst>
          </p:cNvPr>
          <p:cNvSpPr>
            <a:spLocks noGrp="1"/>
          </p:cNvSpPr>
          <p:nvPr>
            <p:ph idx="1"/>
          </p:nvPr>
        </p:nvSpPr>
        <p:spPr bwMode="auto">
          <a:xfrm>
            <a:off x="457200" y="1844675"/>
            <a:ext cx="8229600" cy="460851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b="1"/>
              <a:t>Generation licences</a:t>
            </a:r>
          </a:p>
          <a:p>
            <a:pPr lvl="1"/>
            <a:r>
              <a:rPr lang="en-US" altLang="en-US" sz="2000"/>
              <a:t>Eskom licence (</a:t>
            </a:r>
            <a:r>
              <a:rPr lang="en-US" altLang="en-US" sz="1800"/>
              <a:t>Coal, Solar, Hydro, Pumped Storage, Nuclear, OCGT</a:t>
            </a:r>
            <a:r>
              <a:rPr lang="en-US" altLang="en-US" sz="2000"/>
              <a:t>)</a:t>
            </a:r>
          </a:p>
          <a:p>
            <a:pPr lvl="1"/>
            <a:r>
              <a:rPr lang="en-US" altLang="en-US" sz="2000"/>
              <a:t>IPP as result of DMRE Procurement Process</a:t>
            </a:r>
          </a:p>
          <a:p>
            <a:pPr lvl="1"/>
            <a:r>
              <a:rPr lang="en-US" altLang="en-US" sz="2000"/>
              <a:t>(Renewable Energy, Coal, Gas, Hybrid, Battery Storage)</a:t>
            </a:r>
          </a:p>
          <a:p>
            <a:pPr lvl="1"/>
            <a:r>
              <a:rPr lang="en-US" altLang="en-US" sz="2000"/>
              <a:t>IPP Not from DMRE Procurement Process – IRP Deviations approved by the Minister (Cogeneration, Bi-laterals, Gas-Not from REIPP)</a:t>
            </a:r>
          </a:p>
          <a:p>
            <a:pPr lvl="1"/>
            <a:endParaRPr lang="en-US" altLang="en-US" sz="2000"/>
          </a:p>
          <a:p>
            <a:r>
              <a:rPr lang="en-US" altLang="en-US" sz="2400" b="1"/>
              <a:t>Distribution licences </a:t>
            </a:r>
            <a:r>
              <a:rPr lang="en-US" altLang="en-US" sz="2400"/>
              <a:t>(Eskom, Municipalities, Private)</a:t>
            </a:r>
          </a:p>
          <a:p>
            <a:r>
              <a:rPr lang="en-US" altLang="en-US" sz="2400" b="1"/>
              <a:t>Trading licence </a:t>
            </a:r>
            <a:r>
              <a:rPr lang="en-US" altLang="en-US" sz="2400"/>
              <a:t>(PowerX)</a:t>
            </a:r>
          </a:p>
          <a:p>
            <a:r>
              <a:rPr lang="en-US" altLang="en-US" sz="2400" b="1"/>
              <a:t>Transmission licences </a:t>
            </a:r>
            <a:r>
              <a:rPr lang="en-US" altLang="en-US" sz="2400"/>
              <a:t>(Eskom, Motraco)</a:t>
            </a:r>
          </a:p>
          <a:p>
            <a:endParaRPr lang="en-ZA" altLang="en-US" sz="2400"/>
          </a:p>
        </p:txBody>
      </p:sp>
      <p:sp>
        <p:nvSpPr>
          <p:cNvPr id="55300" name="Slide Number Placeholder 3">
            <a:extLst>
              <a:ext uri="{FF2B5EF4-FFF2-40B4-BE49-F238E27FC236}">
                <a16:creationId xmlns:a16="http://schemas.microsoft.com/office/drawing/2014/main" xmlns="" id="{4E4DC6FE-759F-4B7C-8765-4F663EA1B0A3}"/>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4B54B51-E7D6-4DC2-B886-44369D2E4540}" type="slidenum">
              <a:rPr lang="en-US" altLang="en-US" sz="1400"/>
              <a:pPr/>
              <a:t>32</a:t>
            </a:fld>
            <a:endParaRPr lang="en-US" altLang="en-US" sz="14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xmlns="" id="{8078C9A1-B3DE-46FB-A1E4-02C43A7DDA99}"/>
              </a:ext>
            </a:extLst>
          </p:cNvPr>
          <p:cNvSpPr>
            <a:spLocks noGrp="1"/>
          </p:cNvSpPr>
          <p:nvPr>
            <p:ph type="title"/>
          </p:nvPr>
        </p:nvSpPr>
        <p:spPr bwMode="auto">
          <a:xfrm>
            <a:off x="457200" y="1341438"/>
            <a:ext cx="8229600" cy="5746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ZA" altLang="en-US" sz="2400" b="1">
                <a:solidFill>
                  <a:srgbClr val="000000"/>
                </a:solidFill>
              </a:rPr>
              <a:t>Process of Analysing licence applications</a:t>
            </a:r>
            <a:endParaRPr lang="en-ZA" altLang="en-US" sz="2400"/>
          </a:p>
        </p:txBody>
      </p:sp>
      <p:sp>
        <p:nvSpPr>
          <p:cNvPr id="56323" name="Slide Number Placeholder 2">
            <a:extLst>
              <a:ext uri="{FF2B5EF4-FFF2-40B4-BE49-F238E27FC236}">
                <a16:creationId xmlns:a16="http://schemas.microsoft.com/office/drawing/2014/main" xmlns="" id="{E7C75421-EB15-47B1-A994-7FC62981F8A3}"/>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AF94ABE-D946-4295-9A62-2FE07CE24455}" type="slidenum">
              <a:rPr lang="en-US" altLang="en-US" sz="1400"/>
              <a:pPr/>
              <a:t>33</a:t>
            </a:fld>
            <a:endParaRPr lang="en-US" altLang="en-US" sz="1400"/>
          </a:p>
        </p:txBody>
      </p:sp>
      <p:sp>
        <p:nvSpPr>
          <p:cNvPr id="4" name="AutoShape 5">
            <a:extLst>
              <a:ext uri="{FF2B5EF4-FFF2-40B4-BE49-F238E27FC236}">
                <a16:creationId xmlns:a16="http://schemas.microsoft.com/office/drawing/2014/main" xmlns="" id="{0583A157-C5FE-49C3-A45C-FCF28DB19D7C}"/>
              </a:ext>
            </a:extLst>
          </p:cNvPr>
          <p:cNvSpPr>
            <a:spLocks noChangeArrowheads="1"/>
          </p:cNvSpPr>
          <p:nvPr/>
        </p:nvSpPr>
        <p:spPr bwMode="auto">
          <a:xfrm>
            <a:off x="1419225" y="1922463"/>
            <a:ext cx="6286500" cy="500062"/>
          </a:xfrm>
          <a:prstGeom prst="roundRect">
            <a:avLst>
              <a:gd name="adj" fmla="val 16667"/>
            </a:avLst>
          </a:prstGeom>
          <a:solidFill>
            <a:srgbClr val="FFFFFF"/>
          </a:solidFill>
          <a:ln w="9525">
            <a:solidFill>
              <a:srgbClr val="000000"/>
            </a:solidFill>
            <a:round/>
            <a:headEnd/>
            <a:tailEnd/>
          </a:ln>
        </p:spPr>
        <p:txBody>
          <a:bodyPr/>
          <a:lstStyle/>
          <a:p>
            <a:pPr algn="ctr" eaLnBrk="1" hangingPunct="1">
              <a:spcAft>
                <a:spcPts val="1000"/>
              </a:spcAft>
              <a:defRPr/>
            </a:pPr>
            <a:r>
              <a:rPr lang="en-US" sz="1600" dirty="0">
                <a:latin typeface="+mn-lt"/>
                <a:ea typeface="ＭＳ Ｐゴシック" panose="020B0600070205080204" pitchFamily="34" charset="-128"/>
                <a:cs typeface="Arial" pitchFamily="34" charset="0"/>
              </a:rPr>
              <a:t>NERSA receives application</a:t>
            </a:r>
          </a:p>
        </p:txBody>
      </p:sp>
      <p:cxnSp>
        <p:nvCxnSpPr>
          <p:cNvPr id="56325" name="AutoShape 4">
            <a:extLst>
              <a:ext uri="{FF2B5EF4-FFF2-40B4-BE49-F238E27FC236}">
                <a16:creationId xmlns:a16="http://schemas.microsoft.com/office/drawing/2014/main" xmlns="" id="{A928E6C0-6E2D-4788-AB6F-1DC9E36B7B34}"/>
              </a:ext>
            </a:extLst>
          </p:cNvPr>
          <p:cNvCxnSpPr>
            <a:cxnSpLocks noChangeShapeType="1"/>
          </p:cNvCxnSpPr>
          <p:nvPr/>
        </p:nvCxnSpPr>
        <p:spPr bwMode="auto">
          <a:xfrm rot="5400000">
            <a:off x="4356894" y="2586831"/>
            <a:ext cx="285750" cy="158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sp>
        <p:nvSpPr>
          <p:cNvPr id="6" name="AutoShape 6">
            <a:extLst>
              <a:ext uri="{FF2B5EF4-FFF2-40B4-BE49-F238E27FC236}">
                <a16:creationId xmlns:a16="http://schemas.microsoft.com/office/drawing/2014/main" xmlns="" id="{A4087F49-E35C-47B2-B461-3AD6CB948E50}"/>
              </a:ext>
            </a:extLst>
          </p:cNvPr>
          <p:cNvSpPr>
            <a:spLocks noChangeArrowheads="1"/>
          </p:cNvSpPr>
          <p:nvPr/>
        </p:nvSpPr>
        <p:spPr bwMode="auto">
          <a:xfrm>
            <a:off x="2133600" y="2733675"/>
            <a:ext cx="4730750" cy="361950"/>
          </a:xfrm>
          <a:prstGeom prst="roundRect">
            <a:avLst>
              <a:gd name="adj" fmla="val 16667"/>
            </a:avLst>
          </a:prstGeom>
          <a:solidFill>
            <a:srgbClr val="FFFFFF"/>
          </a:solidFill>
          <a:ln w="9525">
            <a:solidFill>
              <a:srgbClr val="000000"/>
            </a:solidFill>
            <a:round/>
            <a:headEnd/>
            <a:tailEnd/>
          </a:ln>
        </p:spPr>
        <p:txBody>
          <a:bodyPr/>
          <a:lstStyle/>
          <a:p>
            <a:pPr algn="ctr" eaLnBrk="1" hangingPunct="1">
              <a:spcAft>
                <a:spcPts val="1000"/>
              </a:spcAft>
              <a:defRPr/>
            </a:pPr>
            <a:r>
              <a:rPr lang="en-US" sz="1600" dirty="0">
                <a:latin typeface="+mn-lt"/>
                <a:ea typeface="ＭＳ Ｐゴシック" panose="020B0600070205080204" pitchFamily="34" charset="-128"/>
                <a:cs typeface="Arial" pitchFamily="34" charset="0"/>
              </a:rPr>
              <a:t>Checks for information adequacy</a:t>
            </a:r>
          </a:p>
        </p:txBody>
      </p:sp>
      <p:cxnSp>
        <p:nvCxnSpPr>
          <p:cNvPr id="56327" name="AutoShape 3">
            <a:extLst>
              <a:ext uri="{FF2B5EF4-FFF2-40B4-BE49-F238E27FC236}">
                <a16:creationId xmlns:a16="http://schemas.microsoft.com/office/drawing/2014/main" xmlns="" id="{FD9BE318-C3CD-450C-9E1E-17542F9E3442}"/>
              </a:ext>
            </a:extLst>
          </p:cNvPr>
          <p:cNvCxnSpPr>
            <a:cxnSpLocks noChangeShapeType="1"/>
          </p:cNvCxnSpPr>
          <p:nvPr/>
        </p:nvCxnSpPr>
        <p:spPr bwMode="auto">
          <a:xfrm rot="5400000">
            <a:off x="4414837" y="3279776"/>
            <a:ext cx="27622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sp>
        <p:nvSpPr>
          <p:cNvPr id="8" name="AutoShape 8">
            <a:extLst>
              <a:ext uri="{FF2B5EF4-FFF2-40B4-BE49-F238E27FC236}">
                <a16:creationId xmlns:a16="http://schemas.microsoft.com/office/drawing/2014/main" xmlns="" id="{9CD0EF49-0073-4807-9D60-0031A2238F12}"/>
              </a:ext>
            </a:extLst>
          </p:cNvPr>
          <p:cNvSpPr>
            <a:spLocks noChangeArrowheads="1"/>
          </p:cNvSpPr>
          <p:nvPr/>
        </p:nvSpPr>
        <p:spPr bwMode="auto">
          <a:xfrm>
            <a:off x="612775" y="3459163"/>
            <a:ext cx="7918450" cy="1101725"/>
          </a:xfrm>
          <a:prstGeom prst="roundRect">
            <a:avLst>
              <a:gd name="adj" fmla="val 16667"/>
            </a:avLst>
          </a:prstGeom>
          <a:solidFill>
            <a:srgbClr val="FFFFFF"/>
          </a:solidFill>
          <a:ln w="9525">
            <a:solidFill>
              <a:srgbClr val="000000"/>
            </a:solidFill>
            <a:round/>
            <a:headEnd/>
            <a:tailEnd/>
          </a:ln>
        </p:spPr>
        <p:txBody>
          <a:bodyPr/>
          <a:lstStyle/>
          <a:p>
            <a:pPr algn="ctr" eaLnBrk="1" hangingPunct="1">
              <a:spcAft>
                <a:spcPts val="1000"/>
              </a:spcAft>
              <a:defRPr/>
            </a:pPr>
            <a:r>
              <a:rPr lang="en-US" sz="1600" dirty="0">
                <a:latin typeface="+mn-lt"/>
                <a:ea typeface="ＭＳ Ｐゴシック" panose="020B0600070205080204" pitchFamily="34" charset="-128"/>
                <a:cs typeface="Arial" pitchFamily="34" charset="0"/>
              </a:rPr>
              <a:t>If information is adequate, NERSA informs the applicant and start processing the application (it happens sometimes that NERSA only realize the inadequacy of information when it starts processing the application, e.g. that the PPA has defective clauses)</a:t>
            </a:r>
          </a:p>
          <a:p>
            <a:pPr eaLnBrk="1" hangingPunct="1">
              <a:defRPr/>
            </a:pPr>
            <a:endParaRPr lang="en-US" sz="1800" dirty="0">
              <a:latin typeface="+mn-lt"/>
              <a:ea typeface="ＭＳ Ｐゴシック" panose="020B0600070205080204" pitchFamily="34" charset="-128"/>
              <a:cs typeface="Arial" pitchFamily="34" charset="0"/>
            </a:endParaRPr>
          </a:p>
        </p:txBody>
      </p:sp>
      <p:cxnSp>
        <p:nvCxnSpPr>
          <p:cNvPr id="56329" name="AutoShape 16">
            <a:extLst>
              <a:ext uri="{FF2B5EF4-FFF2-40B4-BE49-F238E27FC236}">
                <a16:creationId xmlns:a16="http://schemas.microsoft.com/office/drawing/2014/main" xmlns="" id="{588F4AE0-41CB-4814-8A42-758129E581F1}"/>
              </a:ext>
            </a:extLst>
          </p:cNvPr>
          <p:cNvCxnSpPr>
            <a:cxnSpLocks noChangeShapeType="1"/>
          </p:cNvCxnSpPr>
          <p:nvPr/>
        </p:nvCxnSpPr>
        <p:spPr bwMode="auto">
          <a:xfrm flipH="1">
            <a:off x="4518025" y="4586288"/>
            <a:ext cx="0" cy="14446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sp>
        <p:nvSpPr>
          <p:cNvPr id="10" name="AutoShape 11">
            <a:extLst>
              <a:ext uri="{FF2B5EF4-FFF2-40B4-BE49-F238E27FC236}">
                <a16:creationId xmlns:a16="http://schemas.microsoft.com/office/drawing/2014/main" xmlns="" id="{9CE5DB9E-51EE-4A5E-B615-B10C59838CBC}"/>
              </a:ext>
            </a:extLst>
          </p:cNvPr>
          <p:cNvSpPr>
            <a:spLocks noChangeArrowheads="1"/>
          </p:cNvSpPr>
          <p:nvPr/>
        </p:nvSpPr>
        <p:spPr bwMode="auto">
          <a:xfrm rot="10800000" flipH="1" flipV="1">
            <a:off x="1314450" y="4745038"/>
            <a:ext cx="6410325" cy="415925"/>
          </a:xfrm>
          <a:prstGeom prst="roundRect">
            <a:avLst>
              <a:gd name="adj" fmla="val 16667"/>
            </a:avLst>
          </a:prstGeom>
          <a:solidFill>
            <a:srgbClr val="FFFFFF"/>
          </a:solidFill>
          <a:ln w="9525">
            <a:solidFill>
              <a:srgbClr val="000000"/>
            </a:solidFill>
            <a:round/>
            <a:headEnd/>
            <a:tailEnd/>
          </a:ln>
        </p:spPr>
        <p:txBody>
          <a:bodyPr/>
          <a:lstStyle/>
          <a:p>
            <a:pPr algn="ctr" eaLnBrk="1" hangingPunct="1">
              <a:spcAft>
                <a:spcPts val="1000"/>
              </a:spcAft>
              <a:defRPr/>
            </a:pPr>
            <a:r>
              <a:rPr lang="en-US" sz="1600" dirty="0">
                <a:latin typeface="+mn-lt"/>
                <a:ea typeface="ＭＳ Ｐゴシック" panose="020B0600070205080204" pitchFamily="34" charset="-128"/>
                <a:cs typeface="Arial" pitchFamily="34" charset="0"/>
              </a:rPr>
              <a:t>Applicant is advised to advertise the application in local newspapers</a:t>
            </a:r>
          </a:p>
        </p:txBody>
      </p:sp>
      <p:cxnSp>
        <p:nvCxnSpPr>
          <p:cNvPr id="56331" name="AutoShape 16">
            <a:extLst>
              <a:ext uri="{FF2B5EF4-FFF2-40B4-BE49-F238E27FC236}">
                <a16:creationId xmlns:a16="http://schemas.microsoft.com/office/drawing/2014/main" xmlns="" id="{7D8FF647-057F-4DE7-B264-12450F3C5641}"/>
              </a:ext>
            </a:extLst>
          </p:cNvPr>
          <p:cNvCxnSpPr>
            <a:cxnSpLocks noChangeShapeType="1"/>
          </p:cNvCxnSpPr>
          <p:nvPr/>
        </p:nvCxnSpPr>
        <p:spPr bwMode="auto">
          <a:xfrm>
            <a:off x="4479925" y="5160963"/>
            <a:ext cx="0" cy="20478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sp>
        <p:nvSpPr>
          <p:cNvPr id="12" name="AutoShape 11">
            <a:extLst>
              <a:ext uri="{FF2B5EF4-FFF2-40B4-BE49-F238E27FC236}">
                <a16:creationId xmlns:a16="http://schemas.microsoft.com/office/drawing/2014/main" xmlns="" id="{6B602DBA-2F54-4D29-B891-0180EC4A67E7}"/>
              </a:ext>
            </a:extLst>
          </p:cNvPr>
          <p:cNvSpPr>
            <a:spLocks noChangeArrowheads="1"/>
          </p:cNvSpPr>
          <p:nvPr/>
        </p:nvSpPr>
        <p:spPr bwMode="auto">
          <a:xfrm rot="10800000" flipH="1" flipV="1">
            <a:off x="1330325" y="5400675"/>
            <a:ext cx="6410325" cy="414338"/>
          </a:xfrm>
          <a:prstGeom prst="roundRect">
            <a:avLst>
              <a:gd name="adj" fmla="val 16667"/>
            </a:avLst>
          </a:prstGeom>
          <a:solidFill>
            <a:srgbClr val="FFFFFF"/>
          </a:solidFill>
          <a:ln w="9525">
            <a:solidFill>
              <a:srgbClr val="000000"/>
            </a:solidFill>
            <a:round/>
            <a:headEnd/>
            <a:tailEnd/>
          </a:ln>
        </p:spPr>
        <p:txBody>
          <a:bodyPr/>
          <a:lstStyle/>
          <a:p>
            <a:pPr algn="ctr" eaLnBrk="1" hangingPunct="1">
              <a:spcAft>
                <a:spcPts val="1000"/>
              </a:spcAft>
              <a:defRPr/>
            </a:pPr>
            <a:r>
              <a:rPr lang="en-US" sz="1600" dirty="0">
                <a:latin typeface="+mn-lt"/>
                <a:ea typeface="ＭＳ Ｐゴシック" panose="020B0600070205080204" pitchFamily="34" charset="-128"/>
                <a:cs typeface="Arial" pitchFamily="34" charset="0"/>
              </a:rPr>
              <a:t>NERSA analyze the objections/complements in the Aide Memoir</a:t>
            </a:r>
          </a:p>
        </p:txBody>
      </p:sp>
      <p:cxnSp>
        <p:nvCxnSpPr>
          <p:cNvPr id="56333" name="AutoShape 10">
            <a:extLst>
              <a:ext uri="{FF2B5EF4-FFF2-40B4-BE49-F238E27FC236}">
                <a16:creationId xmlns:a16="http://schemas.microsoft.com/office/drawing/2014/main" xmlns="" id="{300EEC00-70FD-414E-87AB-B6DE1A211E7F}"/>
              </a:ext>
            </a:extLst>
          </p:cNvPr>
          <p:cNvCxnSpPr>
            <a:cxnSpLocks noChangeShapeType="1"/>
          </p:cNvCxnSpPr>
          <p:nvPr/>
        </p:nvCxnSpPr>
        <p:spPr bwMode="auto">
          <a:xfrm>
            <a:off x="4479925" y="5815013"/>
            <a:ext cx="0" cy="27146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sp>
        <p:nvSpPr>
          <p:cNvPr id="15" name="AutoShape 12">
            <a:extLst>
              <a:ext uri="{FF2B5EF4-FFF2-40B4-BE49-F238E27FC236}">
                <a16:creationId xmlns:a16="http://schemas.microsoft.com/office/drawing/2014/main" xmlns="" id="{BAFA9257-4973-40C3-8FB1-7BA18AA15243}"/>
              </a:ext>
            </a:extLst>
          </p:cNvPr>
          <p:cNvSpPr>
            <a:spLocks noChangeArrowheads="1"/>
          </p:cNvSpPr>
          <p:nvPr/>
        </p:nvSpPr>
        <p:spPr bwMode="auto">
          <a:xfrm rot="10800000" flipH="1" flipV="1">
            <a:off x="1971675" y="6126163"/>
            <a:ext cx="5643563" cy="407987"/>
          </a:xfrm>
          <a:prstGeom prst="roundRect">
            <a:avLst>
              <a:gd name="adj" fmla="val 16667"/>
            </a:avLst>
          </a:prstGeom>
          <a:solidFill>
            <a:srgbClr val="FFFFFF"/>
          </a:solidFill>
          <a:ln w="9525">
            <a:solidFill>
              <a:srgbClr val="000000"/>
            </a:solidFill>
            <a:round/>
            <a:headEnd/>
            <a:tailEnd/>
          </a:ln>
        </p:spPr>
        <p:txBody>
          <a:bodyPr/>
          <a:lstStyle/>
          <a:p>
            <a:pPr eaLnBrk="1" hangingPunct="1">
              <a:spcAft>
                <a:spcPts val="1000"/>
              </a:spcAft>
              <a:defRPr/>
            </a:pPr>
            <a:r>
              <a:rPr lang="en-US" sz="1600" dirty="0">
                <a:latin typeface="+mn-lt"/>
                <a:ea typeface="ＭＳ Ｐゴシック" panose="020B0600070205080204" pitchFamily="34" charset="-128"/>
                <a:cs typeface="Arial" pitchFamily="34" charset="0"/>
              </a:rPr>
              <a:t>NERSA advertise and hold a public hearing</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xmlns="" id="{DAA41C3B-1E20-4436-AB09-385B974FCAB0}"/>
              </a:ext>
            </a:extLst>
          </p:cNvPr>
          <p:cNvSpPr>
            <a:spLocks noGrp="1"/>
          </p:cNvSpPr>
          <p:nvPr>
            <p:ph type="title"/>
          </p:nvPr>
        </p:nvSpPr>
        <p:spPr bwMode="auto">
          <a:xfrm>
            <a:off x="457200" y="1412875"/>
            <a:ext cx="8229600" cy="863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ZA" altLang="en-US" sz="2400" b="1">
                <a:solidFill>
                  <a:srgbClr val="000000"/>
                </a:solidFill>
              </a:rPr>
              <a:t>Process of Analysing licence applications </a:t>
            </a:r>
            <a:r>
              <a:rPr lang="en-US" altLang="en-US" sz="2400" b="1">
                <a:cs typeface="Arial" panose="020B0604020202020204" pitchFamily="34" charset="0"/>
              </a:rPr>
              <a:t>(Cont.)</a:t>
            </a:r>
            <a:endParaRPr lang="en-ZA" altLang="en-US" sz="2400" b="1">
              <a:cs typeface="Arial" panose="020B0604020202020204" pitchFamily="34" charset="0"/>
            </a:endParaRPr>
          </a:p>
        </p:txBody>
      </p:sp>
      <p:sp>
        <p:nvSpPr>
          <p:cNvPr id="57347" name="Slide Number Placeholder 2">
            <a:extLst>
              <a:ext uri="{FF2B5EF4-FFF2-40B4-BE49-F238E27FC236}">
                <a16:creationId xmlns:a16="http://schemas.microsoft.com/office/drawing/2014/main" xmlns="" id="{912C6947-FF4D-4C41-8E8D-7BD9BD0B9543}"/>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8EF7B7A-2034-4ABC-9214-8C8E7D2B299E}" type="slidenum">
              <a:rPr lang="en-US" altLang="en-US" sz="1400"/>
              <a:pPr/>
              <a:t>34</a:t>
            </a:fld>
            <a:endParaRPr lang="en-US" altLang="en-US" sz="1400"/>
          </a:p>
        </p:txBody>
      </p:sp>
      <p:sp>
        <p:nvSpPr>
          <p:cNvPr id="4" name="AutoShape 5">
            <a:extLst>
              <a:ext uri="{FF2B5EF4-FFF2-40B4-BE49-F238E27FC236}">
                <a16:creationId xmlns:a16="http://schemas.microsoft.com/office/drawing/2014/main" xmlns="" id="{693FD1A6-F266-47DA-A981-F7516B277C82}"/>
              </a:ext>
            </a:extLst>
          </p:cNvPr>
          <p:cNvSpPr>
            <a:spLocks noChangeArrowheads="1"/>
          </p:cNvSpPr>
          <p:nvPr/>
        </p:nvSpPr>
        <p:spPr bwMode="auto">
          <a:xfrm>
            <a:off x="1547813" y="3046413"/>
            <a:ext cx="6286500" cy="936625"/>
          </a:xfrm>
          <a:prstGeom prst="roundRect">
            <a:avLst>
              <a:gd name="adj" fmla="val 16667"/>
            </a:avLst>
          </a:prstGeom>
          <a:solidFill>
            <a:srgbClr val="FFFFFF"/>
          </a:solidFill>
          <a:ln w="9525">
            <a:solidFill>
              <a:srgbClr val="000000"/>
            </a:solidFill>
            <a:round/>
            <a:headEnd/>
            <a:tailEnd/>
          </a:ln>
        </p:spPr>
        <p:txBody>
          <a:bodyPr/>
          <a:lstStyle/>
          <a:p>
            <a:pPr eaLnBrk="1" hangingPunct="1">
              <a:spcAft>
                <a:spcPts val="1000"/>
              </a:spcAft>
              <a:defRPr/>
            </a:pPr>
            <a:r>
              <a:rPr lang="en-US" sz="1600" dirty="0">
                <a:latin typeface="+mn-lt"/>
                <a:ea typeface="ＭＳ Ｐゴシック" panose="020B0600070205080204" pitchFamily="34" charset="-128"/>
                <a:cs typeface="Arial" pitchFamily="34" charset="0"/>
              </a:rPr>
              <a:t>The Submission is tabled before the Electricity Subcommittee where it will be considered and recommended to the Energy Regulator</a:t>
            </a:r>
          </a:p>
        </p:txBody>
      </p:sp>
      <p:cxnSp>
        <p:nvCxnSpPr>
          <p:cNvPr id="57349" name="AutoShape 4">
            <a:extLst>
              <a:ext uri="{FF2B5EF4-FFF2-40B4-BE49-F238E27FC236}">
                <a16:creationId xmlns:a16="http://schemas.microsoft.com/office/drawing/2014/main" xmlns="" id="{4A3B0174-C195-4946-949B-41DA3631413C}"/>
              </a:ext>
            </a:extLst>
          </p:cNvPr>
          <p:cNvCxnSpPr>
            <a:cxnSpLocks noChangeShapeType="1"/>
          </p:cNvCxnSpPr>
          <p:nvPr/>
        </p:nvCxnSpPr>
        <p:spPr bwMode="auto">
          <a:xfrm rot="5400000">
            <a:off x="4364038" y="4175125"/>
            <a:ext cx="28575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sp>
        <p:nvSpPr>
          <p:cNvPr id="6" name="AutoShape 6">
            <a:extLst>
              <a:ext uri="{FF2B5EF4-FFF2-40B4-BE49-F238E27FC236}">
                <a16:creationId xmlns:a16="http://schemas.microsoft.com/office/drawing/2014/main" xmlns="" id="{7AB69A6E-0BFD-4629-8BEF-6F2DAB029EA9}"/>
              </a:ext>
            </a:extLst>
          </p:cNvPr>
          <p:cNvSpPr>
            <a:spLocks noChangeArrowheads="1"/>
          </p:cNvSpPr>
          <p:nvPr/>
        </p:nvSpPr>
        <p:spPr bwMode="auto">
          <a:xfrm>
            <a:off x="727075" y="4310063"/>
            <a:ext cx="7704138" cy="642937"/>
          </a:xfrm>
          <a:prstGeom prst="roundRect">
            <a:avLst>
              <a:gd name="adj" fmla="val 16667"/>
            </a:avLst>
          </a:prstGeom>
          <a:solidFill>
            <a:srgbClr val="FFFFFF"/>
          </a:solidFill>
          <a:ln w="9525">
            <a:solidFill>
              <a:srgbClr val="000000"/>
            </a:solidFill>
            <a:round/>
            <a:headEnd/>
            <a:tailEnd/>
          </a:ln>
        </p:spPr>
        <p:txBody>
          <a:bodyPr/>
          <a:lstStyle/>
          <a:p>
            <a:pPr eaLnBrk="1" hangingPunct="1">
              <a:spcAft>
                <a:spcPts val="1000"/>
              </a:spcAft>
              <a:defRPr/>
            </a:pPr>
            <a:r>
              <a:rPr lang="en-US" sz="1600" dirty="0">
                <a:latin typeface="+mn-lt"/>
                <a:ea typeface="ＭＳ Ｐゴシック" panose="020B0600070205080204" pitchFamily="34" charset="-128"/>
                <a:cs typeface="Arial" pitchFamily="34" charset="0"/>
              </a:rPr>
              <a:t>The submission is considered by the Energy Regulator where a final decision is taken</a:t>
            </a:r>
          </a:p>
        </p:txBody>
      </p:sp>
      <p:cxnSp>
        <p:nvCxnSpPr>
          <p:cNvPr id="57351" name="AutoShape 3">
            <a:extLst>
              <a:ext uri="{FF2B5EF4-FFF2-40B4-BE49-F238E27FC236}">
                <a16:creationId xmlns:a16="http://schemas.microsoft.com/office/drawing/2014/main" xmlns="" id="{6112ED31-0167-42A3-8BDF-F850666D76E3}"/>
              </a:ext>
            </a:extLst>
          </p:cNvPr>
          <p:cNvCxnSpPr>
            <a:cxnSpLocks noChangeShapeType="1"/>
          </p:cNvCxnSpPr>
          <p:nvPr/>
        </p:nvCxnSpPr>
        <p:spPr bwMode="auto">
          <a:xfrm rot="5400000">
            <a:off x="4361656" y="5136357"/>
            <a:ext cx="277813"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sp>
        <p:nvSpPr>
          <p:cNvPr id="8" name="AutoShape 2">
            <a:extLst>
              <a:ext uri="{FF2B5EF4-FFF2-40B4-BE49-F238E27FC236}">
                <a16:creationId xmlns:a16="http://schemas.microsoft.com/office/drawing/2014/main" xmlns="" id="{0FB4CEC3-1E6E-44B0-A7C6-E75E309036D0}"/>
              </a:ext>
            </a:extLst>
          </p:cNvPr>
          <p:cNvSpPr>
            <a:spLocks noChangeArrowheads="1"/>
          </p:cNvSpPr>
          <p:nvPr/>
        </p:nvSpPr>
        <p:spPr bwMode="auto">
          <a:xfrm>
            <a:off x="1004888" y="5275263"/>
            <a:ext cx="7129462" cy="488950"/>
          </a:xfrm>
          <a:prstGeom prst="roundRect">
            <a:avLst>
              <a:gd name="adj" fmla="val 16667"/>
            </a:avLst>
          </a:prstGeom>
          <a:solidFill>
            <a:srgbClr val="FFFFFF"/>
          </a:solidFill>
          <a:ln w="9525">
            <a:solidFill>
              <a:srgbClr val="000000"/>
            </a:solidFill>
            <a:round/>
            <a:headEnd/>
            <a:tailEnd/>
          </a:ln>
        </p:spPr>
        <p:txBody>
          <a:bodyPr/>
          <a:lstStyle/>
          <a:p>
            <a:pPr eaLnBrk="1" hangingPunct="1">
              <a:spcAft>
                <a:spcPts val="1000"/>
              </a:spcAft>
              <a:defRPr/>
            </a:pPr>
            <a:r>
              <a:rPr lang="en-US" sz="1600" dirty="0">
                <a:latin typeface="+mn-lt"/>
                <a:ea typeface="ＭＳ Ｐゴシック" panose="020B0600070205080204" pitchFamily="34" charset="-128"/>
                <a:cs typeface="Arial" pitchFamily="34" charset="0"/>
              </a:rPr>
              <a:t>The applicant is informed of the Energy Regulator’s decision.</a:t>
            </a:r>
          </a:p>
        </p:txBody>
      </p:sp>
      <p:sp>
        <p:nvSpPr>
          <p:cNvPr id="9" name="AutoShape 13">
            <a:extLst>
              <a:ext uri="{FF2B5EF4-FFF2-40B4-BE49-F238E27FC236}">
                <a16:creationId xmlns:a16="http://schemas.microsoft.com/office/drawing/2014/main" xmlns="" id="{6A9A351C-DFB6-43F0-90EF-6343779FD3FE}"/>
              </a:ext>
            </a:extLst>
          </p:cNvPr>
          <p:cNvSpPr>
            <a:spLocks noChangeArrowheads="1"/>
          </p:cNvSpPr>
          <p:nvPr/>
        </p:nvSpPr>
        <p:spPr bwMode="auto">
          <a:xfrm rot="10800000" flipH="1" flipV="1">
            <a:off x="1403350" y="2116138"/>
            <a:ext cx="6840538" cy="603250"/>
          </a:xfrm>
          <a:prstGeom prst="roundRect">
            <a:avLst>
              <a:gd name="adj" fmla="val 16667"/>
            </a:avLst>
          </a:prstGeom>
          <a:solidFill>
            <a:srgbClr val="FFFFFF"/>
          </a:solidFill>
          <a:ln w="9525">
            <a:solidFill>
              <a:srgbClr val="000000"/>
            </a:solidFill>
            <a:round/>
            <a:headEnd/>
            <a:tailEnd/>
          </a:ln>
        </p:spPr>
        <p:txBody>
          <a:bodyPr/>
          <a:lstStyle/>
          <a:p>
            <a:pPr eaLnBrk="1" hangingPunct="1">
              <a:spcAft>
                <a:spcPts val="1000"/>
              </a:spcAft>
              <a:defRPr/>
            </a:pPr>
            <a:r>
              <a:rPr lang="en-US" sz="1600" dirty="0">
                <a:latin typeface="+mn-lt"/>
                <a:ea typeface="ＭＳ Ｐゴシック" panose="020B0600070205080204" pitchFamily="34" charset="-128"/>
                <a:cs typeface="Arial" pitchFamily="34" charset="0"/>
              </a:rPr>
              <a:t>Information gathered from public hearings is incorporated in the Aide Memoir</a:t>
            </a:r>
          </a:p>
        </p:txBody>
      </p:sp>
      <p:cxnSp>
        <p:nvCxnSpPr>
          <p:cNvPr id="57354" name="AutoShape 4">
            <a:extLst>
              <a:ext uri="{FF2B5EF4-FFF2-40B4-BE49-F238E27FC236}">
                <a16:creationId xmlns:a16="http://schemas.microsoft.com/office/drawing/2014/main" xmlns="" id="{5D376340-CEE6-40F2-9A16-F36B58020DA9}"/>
              </a:ext>
            </a:extLst>
          </p:cNvPr>
          <p:cNvCxnSpPr>
            <a:cxnSpLocks noChangeShapeType="1"/>
          </p:cNvCxnSpPr>
          <p:nvPr/>
        </p:nvCxnSpPr>
        <p:spPr bwMode="auto">
          <a:xfrm rot="5400000">
            <a:off x="4285457" y="2917031"/>
            <a:ext cx="285750" cy="158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xmlns="" id="{88B98029-8501-44C8-9AA4-1A469CD8B9B6}"/>
              </a:ext>
            </a:extLst>
          </p:cNvPr>
          <p:cNvSpPr>
            <a:spLocks noGrp="1"/>
          </p:cNvSpPr>
          <p:nvPr>
            <p:ph type="title"/>
          </p:nvPr>
        </p:nvSpPr>
        <p:spPr bwMode="auto">
          <a:xfrm>
            <a:off x="457200" y="1341438"/>
            <a:ext cx="8229600" cy="5746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ZA" altLang="en-US" sz="2400" b="1">
                <a:solidFill>
                  <a:srgbClr val="000000"/>
                </a:solidFill>
              </a:rPr>
              <a:t>Process of Analysing Registration applications</a:t>
            </a:r>
            <a:endParaRPr lang="en-ZA" altLang="en-US" sz="2400"/>
          </a:p>
        </p:txBody>
      </p:sp>
      <p:sp>
        <p:nvSpPr>
          <p:cNvPr id="58371" name="Slide Number Placeholder 2">
            <a:extLst>
              <a:ext uri="{FF2B5EF4-FFF2-40B4-BE49-F238E27FC236}">
                <a16:creationId xmlns:a16="http://schemas.microsoft.com/office/drawing/2014/main" xmlns="" id="{FFEA88F6-8402-42D8-8E46-C7B89C10D5D9}"/>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5642F94-3B27-4543-8314-1BD7226FA970}" type="slidenum">
              <a:rPr lang="en-US" altLang="en-US" sz="1400"/>
              <a:pPr/>
              <a:t>35</a:t>
            </a:fld>
            <a:endParaRPr lang="en-US" altLang="en-US" sz="1400"/>
          </a:p>
        </p:txBody>
      </p:sp>
      <p:sp>
        <p:nvSpPr>
          <p:cNvPr id="4" name="AutoShape 5">
            <a:extLst>
              <a:ext uri="{FF2B5EF4-FFF2-40B4-BE49-F238E27FC236}">
                <a16:creationId xmlns:a16="http://schemas.microsoft.com/office/drawing/2014/main" xmlns="" id="{5EDBF977-4596-45F5-B0F2-7572E73A6703}"/>
              </a:ext>
            </a:extLst>
          </p:cNvPr>
          <p:cNvSpPr>
            <a:spLocks noChangeArrowheads="1"/>
          </p:cNvSpPr>
          <p:nvPr/>
        </p:nvSpPr>
        <p:spPr bwMode="auto">
          <a:xfrm>
            <a:off x="1419225" y="1922463"/>
            <a:ext cx="6286500" cy="500062"/>
          </a:xfrm>
          <a:prstGeom prst="roundRect">
            <a:avLst>
              <a:gd name="adj" fmla="val 16667"/>
            </a:avLst>
          </a:prstGeom>
          <a:solidFill>
            <a:srgbClr val="FFFFFF"/>
          </a:solidFill>
          <a:ln w="9525">
            <a:solidFill>
              <a:srgbClr val="000000"/>
            </a:solidFill>
            <a:round/>
            <a:headEnd/>
            <a:tailEnd/>
          </a:ln>
        </p:spPr>
        <p:txBody>
          <a:bodyPr/>
          <a:lstStyle/>
          <a:p>
            <a:pPr algn="ctr" eaLnBrk="1" hangingPunct="1">
              <a:spcAft>
                <a:spcPts val="1000"/>
              </a:spcAft>
              <a:defRPr/>
            </a:pPr>
            <a:r>
              <a:rPr lang="en-US" sz="1600" dirty="0">
                <a:latin typeface="+mn-lt"/>
                <a:ea typeface="ＭＳ Ｐゴシック" panose="020B0600070205080204" pitchFamily="34" charset="-128"/>
                <a:cs typeface="Arial" pitchFamily="34" charset="0"/>
              </a:rPr>
              <a:t>NERSA receives application</a:t>
            </a:r>
          </a:p>
        </p:txBody>
      </p:sp>
      <p:cxnSp>
        <p:nvCxnSpPr>
          <p:cNvPr id="58373" name="AutoShape 4">
            <a:extLst>
              <a:ext uri="{FF2B5EF4-FFF2-40B4-BE49-F238E27FC236}">
                <a16:creationId xmlns:a16="http://schemas.microsoft.com/office/drawing/2014/main" xmlns="" id="{ACFB3272-6C58-4AA7-9CA5-FDF5E6D651C6}"/>
              </a:ext>
            </a:extLst>
          </p:cNvPr>
          <p:cNvCxnSpPr>
            <a:cxnSpLocks noChangeShapeType="1"/>
          </p:cNvCxnSpPr>
          <p:nvPr/>
        </p:nvCxnSpPr>
        <p:spPr bwMode="auto">
          <a:xfrm rot="5400000">
            <a:off x="4356894" y="2586831"/>
            <a:ext cx="285750" cy="158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sp>
        <p:nvSpPr>
          <p:cNvPr id="6" name="AutoShape 6">
            <a:extLst>
              <a:ext uri="{FF2B5EF4-FFF2-40B4-BE49-F238E27FC236}">
                <a16:creationId xmlns:a16="http://schemas.microsoft.com/office/drawing/2014/main" xmlns="" id="{B61CDF3A-07E5-469F-8C0C-3CA38B3F537D}"/>
              </a:ext>
            </a:extLst>
          </p:cNvPr>
          <p:cNvSpPr>
            <a:spLocks noChangeArrowheads="1"/>
          </p:cNvSpPr>
          <p:nvPr/>
        </p:nvSpPr>
        <p:spPr bwMode="auto">
          <a:xfrm>
            <a:off x="2133600" y="2733675"/>
            <a:ext cx="4730750" cy="361950"/>
          </a:xfrm>
          <a:prstGeom prst="roundRect">
            <a:avLst>
              <a:gd name="adj" fmla="val 16667"/>
            </a:avLst>
          </a:prstGeom>
          <a:solidFill>
            <a:srgbClr val="FFFFFF"/>
          </a:solidFill>
          <a:ln w="9525">
            <a:solidFill>
              <a:srgbClr val="000000"/>
            </a:solidFill>
            <a:round/>
            <a:headEnd/>
            <a:tailEnd/>
          </a:ln>
        </p:spPr>
        <p:txBody>
          <a:bodyPr/>
          <a:lstStyle/>
          <a:p>
            <a:pPr algn="ctr" eaLnBrk="1" hangingPunct="1">
              <a:spcAft>
                <a:spcPts val="1000"/>
              </a:spcAft>
              <a:defRPr/>
            </a:pPr>
            <a:r>
              <a:rPr lang="en-US" sz="1600" dirty="0">
                <a:latin typeface="+mn-lt"/>
                <a:ea typeface="ＭＳ Ｐゴシック" panose="020B0600070205080204" pitchFamily="34" charset="-128"/>
                <a:cs typeface="Arial" pitchFamily="34" charset="0"/>
              </a:rPr>
              <a:t>Checks for information adequacy</a:t>
            </a:r>
          </a:p>
        </p:txBody>
      </p:sp>
      <p:cxnSp>
        <p:nvCxnSpPr>
          <p:cNvPr id="58375" name="AutoShape 3">
            <a:extLst>
              <a:ext uri="{FF2B5EF4-FFF2-40B4-BE49-F238E27FC236}">
                <a16:creationId xmlns:a16="http://schemas.microsoft.com/office/drawing/2014/main" xmlns="" id="{9715C2E4-9D26-447F-B016-B2CAA5BAE154}"/>
              </a:ext>
            </a:extLst>
          </p:cNvPr>
          <p:cNvCxnSpPr>
            <a:cxnSpLocks noChangeShapeType="1"/>
          </p:cNvCxnSpPr>
          <p:nvPr/>
        </p:nvCxnSpPr>
        <p:spPr bwMode="auto">
          <a:xfrm rot="5400000">
            <a:off x="4414837" y="3279776"/>
            <a:ext cx="276225"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sp>
        <p:nvSpPr>
          <p:cNvPr id="8" name="AutoShape 8">
            <a:extLst>
              <a:ext uri="{FF2B5EF4-FFF2-40B4-BE49-F238E27FC236}">
                <a16:creationId xmlns:a16="http://schemas.microsoft.com/office/drawing/2014/main" xmlns="" id="{370DBE61-0E74-45F1-9DA7-94CAE1AF617F}"/>
              </a:ext>
            </a:extLst>
          </p:cNvPr>
          <p:cNvSpPr>
            <a:spLocks noChangeArrowheads="1"/>
          </p:cNvSpPr>
          <p:nvPr/>
        </p:nvSpPr>
        <p:spPr bwMode="auto">
          <a:xfrm>
            <a:off x="612775" y="3459163"/>
            <a:ext cx="7918450" cy="1101725"/>
          </a:xfrm>
          <a:prstGeom prst="roundRect">
            <a:avLst>
              <a:gd name="adj" fmla="val 16667"/>
            </a:avLst>
          </a:prstGeom>
          <a:solidFill>
            <a:srgbClr val="FFFFFF"/>
          </a:solidFill>
          <a:ln w="9525">
            <a:solidFill>
              <a:srgbClr val="000000"/>
            </a:solidFill>
            <a:round/>
            <a:headEnd/>
            <a:tailEnd/>
          </a:ln>
        </p:spPr>
        <p:txBody>
          <a:bodyPr/>
          <a:lstStyle/>
          <a:p>
            <a:pPr algn="ctr" eaLnBrk="1" hangingPunct="1">
              <a:spcAft>
                <a:spcPts val="1000"/>
              </a:spcAft>
              <a:defRPr/>
            </a:pPr>
            <a:r>
              <a:rPr lang="en-US" sz="1600" dirty="0">
                <a:latin typeface="+mn-lt"/>
                <a:ea typeface="ＭＳ Ｐゴシック" panose="020B0600070205080204" pitchFamily="34" charset="-128"/>
                <a:cs typeface="Arial" pitchFamily="34" charset="0"/>
              </a:rPr>
              <a:t>If information is adequate, NERSA informs the applicant and start processing the application (it happens sometimes that NERSA only realize the inadequacy of information when it starts processing the application, e.g. that the PPA has defective clauses)</a:t>
            </a:r>
          </a:p>
          <a:p>
            <a:pPr eaLnBrk="1" hangingPunct="1">
              <a:defRPr/>
            </a:pPr>
            <a:endParaRPr lang="en-US" sz="1800" dirty="0">
              <a:latin typeface="+mn-lt"/>
              <a:ea typeface="ＭＳ Ｐゴシック" panose="020B0600070205080204" pitchFamily="34" charset="-128"/>
              <a:cs typeface="Arial" pitchFamily="34" charset="0"/>
            </a:endParaRPr>
          </a:p>
        </p:txBody>
      </p:sp>
      <p:sp>
        <p:nvSpPr>
          <p:cNvPr id="16" name="AutoShape 5">
            <a:extLst>
              <a:ext uri="{FF2B5EF4-FFF2-40B4-BE49-F238E27FC236}">
                <a16:creationId xmlns:a16="http://schemas.microsoft.com/office/drawing/2014/main" xmlns="" id="{EBF2BF01-0A9B-4BA0-AEFB-FEE8E0CC6B32}"/>
              </a:ext>
            </a:extLst>
          </p:cNvPr>
          <p:cNvSpPr>
            <a:spLocks noChangeArrowheads="1"/>
          </p:cNvSpPr>
          <p:nvPr/>
        </p:nvSpPr>
        <p:spPr bwMode="auto">
          <a:xfrm>
            <a:off x="1763713" y="4821238"/>
            <a:ext cx="6286500" cy="936625"/>
          </a:xfrm>
          <a:prstGeom prst="roundRect">
            <a:avLst>
              <a:gd name="adj" fmla="val 16667"/>
            </a:avLst>
          </a:prstGeom>
          <a:solidFill>
            <a:srgbClr val="FFFFFF"/>
          </a:solidFill>
          <a:ln w="9525">
            <a:solidFill>
              <a:srgbClr val="000000"/>
            </a:solidFill>
            <a:round/>
            <a:headEnd/>
            <a:tailEnd/>
          </a:ln>
        </p:spPr>
        <p:txBody>
          <a:bodyPr/>
          <a:lstStyle/>
          <a:p>
            <a:pPr eaLnBrk="1" hangingPunct="1">
              <a:spcAft>
                <a:spcPts val="1000"/>
              </a:spcAft>
              <a:defRPr/>
            </a:pPr>
            <a:r>
              <a:rPr lang="en-US" sz="1600" dirty="0">
                <a:latin typeface="+mn-lt"/>
                <a:ea typeface="ＭＳ Ｐゴシック" panose="020B0600070205080204" pitchFamily="34" charset="-128"/>
                <a:cs typeface="Arial" pitchFamily="34" charset="0"/>
              </a:rPr>
              <a:t>The Submission is tabled before the Electricity Subcommittee where it will be considered and approved</a:t>
            </a:r>
          </a:p>
        </p:txBody>
      </p:sp>
      <p:cxnSp>
        <p:nvCxnSpPr>
          <p:cNvPr id="58378" name="AutoShape 4">
            <a:extLst>
              <a:ext uri="{FF2B5EF4-FFF2-40B4-BE49-F238E27FC236}">
                <a16:creationId xmlns:a16="http://schemas.microsoft.com/office/drawing/2014/main" xmlns="" id="{A0BA595B-0DFF-47E0-82B4-48D924698D72}"/>
              </a:ext>
            </a:extLst>
          </p:cNvPr>
          <p:cNvCxnSpPr>
            <a:cxnSpLocks noChangeShapeType="1"/>
          </p:cNvCxnSpPr>
          <p:nvPr/>
        </p:nvCxnSpPr>
        <p:spPr bwMode="auto">
          <a:xfrm rot="5400000">
            <a:off x="4501357" y="4691856"/>
            <a:ext cx="285750" cy="1587"/>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4">
            <a:extLst>
              <a:ext uri="{FF2B5EF4-FFF2-40B4-BE49-F238E27FC236}">
                <a16:creationId xmlns:a16="http://schemas.microsoft.com/office/drawing/2014/main" xmlns="" id="{51F3BB22-818F-4DF2-915A-F4CB19C22DD9}"/>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B98B953-61FA-4E62-BF67-B3DC4ACCEA72}" type="slidenum">
              <a:rPr lang="en-US" altLang="en-US" sz="1400"/>
              <a:pPr/>
              <a:t>36</a:t>
            </a:fld>
            <a:endParaRPr lang="en-US" altLang="en-US" sz="1400"/>
          </a:p>
        </p:txBody>
      </p:sp>
      <p:sp>
        <p:nvSpPr>
          <p:cNvPr id="59395" name="Rectangle 3">
            <a:extLst>
              <a:ext uri="{FF2B5EF4-FFF2-40B4-BE49-F238E27FC236}">
                <a16:creationId xmlns:a16="http://schemas.microsoft.com/office/drawing/2014/main" xmlns="" id="{9D9B271B-21CC-4A90-96A3-6509B0F91599}"/>
              </a:ext>
            </a:extLst>
          </p:cNvPr>
          <p:cNvSpPr>
            <a:spLocks noGrp="1" noChangeArrowheads="1"/>
          </p:cNvSpPr>
          <p:nvPr>
            <p:ph type="body" idx="1"/>
          </p:nvPr>
        </p:nvSpPr>
        <p:spPr bwMode="auto">
          <a:xfrm>
            <a:off x="441325" y="2205038"/>
            <a:ext cx="8229600" cy="38893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pPr>
            <a:r>
              <a:rPr lang="en-ZA" altLang="en-US" sz="2400"/>
              <a:t>Number of </a:t>
            </a:r>
            <a:r>
              <a:rPr lang="en-ZA" altLang="en-US" sz="2400" b="1"/>
              <a:t>generation</a:t>
            </a:r>
            <a:r>
              <a:rPr lang="en-ZA" altLang="en-US" sz="2400"/>
              <a:t> licences:</a:t>
            </a:r>
          </a:p>
          <a:p>
            <a:pPr>
              <a:lnSpc>
                <a:spcPct val="80000"/>
              </a:lnSpc>
            </a:pPr>
            <a:endParaRPr lang="en-US" altLang="en-US" sz="2400"/>
          </a:p>
          <a:p>
            <a:pPr lvl="1">
              <a:lnSpc>
                <a:spcPct val="80000"/>
              </a:lnSpc>
            </a:pPr>
            <a:r>
              <a:rPr lang="en-US" altLang="en-US" sz="2000"/>
              <a:t>Eskom – 32 power stations</a:t>
            </a:r>
          </a:p>
          <a:p>
            <a:pPr lvl="1">
              <a:lnSpc>
                <a:spcPct val="80000"/>
              </a:lnSpc>
            </a:pPr>
            <a:endParaRPr lang="en-US" altLang="en-US" sz="2000"/>
          </a:p>
          <a:p>
            <a:pPr lvl="1">
              <a:lnSpc>
                <a:spcPct val="80000"/>
              </a:lnSpc>
            </a:pPr>
            <a:r>
              <a:rPr lang="en-US" altLang="en-US" sz="2000"/>
              <a:t>Municipalities – 12</a:t>
            </a:r>
          </a:p>
          <a:p>
            <a:pPr lvl="1">
              <a:lnSpc>
                <a:spcPct val="80000"/>
              </a:lnSpc>
            </a:pPr>
            <a:endParaRPr lang="en-US" altLang="en-US" sz="2000"/>
          </a:p>
          <a:p>
            <a:pPr lvl="1">
              <a:lnSpc>
                <a:spcPct val="80000"/>
              </a:lnSpc>
            </a:pPr>
            <a:r>
              <a:rPr lang="en-US" altLang="en-US" sz="2000"/>
              <a:t>IPP including Renewable Energy - 155</a:t>
            </a:r>
            <a:endParaRPr lang="en-ZA" altLang="en-US" sz="2000"/>
          </a:p>
          <a:p>
            <a:pPr>
              <a:lnSpc>
                <a:spcPct val="80000"/>
              </a:lnSpc>
            </a:pPr>
            <a:endParaRPr lang="en-US" altLang="en-US" sz="2400"/>
          </a:p>
          <a:p>
            <a:pPr>
              <a:lnSpc>
                <a:spcPct val="80000"/>
              </a:lnSpc>
            </a:pPr>
            <a:r>
              <a:rPr lang="en-ZA" altLang="en-US" sz="2400"/>
              <a:t>NERSA has </a:t>
            </a:r>
            <a:r>
              <a:rPr lang="en-ZA" altLang="en-US" sz="2400" b="1"/>
              <a:t>registered</a:t>
            </a:r>
            <a:r>
              <a:rPr lang="en-ZA" altLang="en-US" sz="2400"/>
              <a:t> 375 generation facilities of no more than 1MW with a total capacity of 165MW</a:t>
            </a:r>
          </a:p>
          <a:p>
            <a:pPr>
              <a:lnSpc>
                <a:spcPct val="80000"/>
              </a:lnSpc>
            </a:pPr>
            <a:endParaRPr lang="en-ZA" altLang="en-US" sz="2400"/>
          </a:p>
        </p:txBody>
      </p:sp>
      <p:sp>
        <p:nvSpPr>
          <p:cNvPr id="59396" name="Rectangle 2">
            <a:extLst>
              <a:ext uri="{FF2B5EF4-FFF2-40B4-BE49-F238E27FC236}">
                <a16:creationId xmlns:a16="http://schemas.microsoft.com/office/drawing/2014/main" xmlns="" id="{E6E2B65A-5F91-4520-B761-C6ED1C60A13F}"/>
              </a:ext>
            </a:extLst>
          </p:cNvPr>
          <p:cNvSpPr>
            <a:spLocks noChangeArrowheads="1"/>
          </p:cNvSpPr>
          <p:nvPr/>
        </p:nvSpPr>
        <p:spPr bwMode="auto">
          <a:xfrm>
            <a:off x="1476375" y="1196975"/>
            <a:ext cx="4167188"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b="1">
                <a:solidFill>
                  <a:srgbClr val="000000"/>
                </a:solidFill>
              </a:rPr>
              <a:t>Number of licenses  Issued</a:t>
            </a:r>
            <a:endParaRPr lang="en-ZA"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4">
            <a:extLst>
              <a:ext uri="{FF2B5EF4-FFF2-40B4-BE49-F238E27FC236}">
                <a16:creationId xmlns:a16="http://schemas.microsoft.com/office/drawing/2014/main" xmlns="" id="{767CFF58-CB81-4F88-A0F1-7226CE401A9A}"/>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939BCB3-D443-472D-A7F1-EDF04B8E4DD0}" type="slidenum">
              <a:rPr lang="en-US" altLang="en-US" sz="1400"/>
              <a:pPr/>
              <a:t>37</a:t>
            </a:fld>
            <a:endParaRPr lang="en-US" altLang="en-US" sz="1400"/>
          </a:p>
        </p:txBody>
      </p:sp>
      <p:sp>
        <p:nvSpPr>
          <p:cNvPr id="60419" name="Rectangle 3">
            <a:extLst>
              <a:ext uri="{FF2B5EF4-FFF2-40B4-BE49-F238E27FC236}">
                <a16:creationId xmlns:a16="http://schemas.microsoft.com/office/drawing/2014/main" xmlns="" id="{A9B9C57F-9F51-485E-92D8-2737B59E6F77}"/>
              </a:ext>
            </a:extLst>
          </p:cNvPr>
          <p:cNvSpPr>
            <a:spLocks noGrp="1" noChangeArrowheads="1"/>
          </p:cNvSpPr>
          <p:nvPr>
            <p:ph type="body" idx="1"/>
          </p:nvPr>
        </p:nvSpPr>
        <p:spPr bwMode="auto">
          <a:xfrm>
            <a:off x="539750" y="2382838"/>
            <a:ext cx="8229600" cy="421481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pPr>
            <a:r>
              <a:rPr lang="en-GB" altLang="en-US" sz="2400"/>
              <a:t>Total </a:t>
            </a:r>
            <a:r>
              <a:rPr lang="en-GB" altLang="en-US" sz="2400" b="1"/>
              <a:t>Distribution</a:t>
            </a:r>
            <a:r>
              <a:rPr lang="en-GB" altLang="en-US" sz="2400"/>
              <a:t> licensees = 178 including Eskom:</a:t>
            </a:r>
          </a:p>
          <a:p>
            <a:pPr lvl="1">
              <a:lnSpc>
                <a:spcPct val="80000"/>
              </a:lnSpc>
            </a:pPr>
            <a:r>
              <a:rPr lang="en-GB" altLang="en-US" sz="2000"/>
              <a:t> 165 Municipalities</a:t>
            </a:r>
          </a:p>
          <a:p>
            <a:pPr lvl="1">
              <a:lnSpc>
                <a:spcPct val="80000"/>
              </a:lnSpc>
            </a:pPr>
            <a:r>
              <a:rPr lang="en-GB" altLang="en-US" sz="2000"/>
              <a:t>12 Private Distributors</a:t>
            </a:r>
          </a:p>
          <a:p>
            <a:pPr lvl="1">
              <a:lnSpc>
                <a:spcPct val="80000"/>
              </a:lnSpc>
            </a:pPr>
            <a:r>
              <a:rPr lang="en-GB" altLang="en-US" sz="2000"/>
              <a:t>1 Eskom</a:t>
            </a:r>
          </a:p>
          <a:p>
            <a:pPr>
              <a:lnSpc>
                <a:spcPct val="80000"/>
              </a:lnSpc>
            </a:pPr>
            <a:endParaRPr lang="en-GB" altLang="en-US" sz="2400"/>
          </a:p>
          <a:p>
            <a:pPr>
              <a:lnSpc>
                <a:spcPct val="80000"/>
              </a:lnSpc>
            </a:pPr>
            <a:r>
              <a:rPr lang="en-GB" altLang="en-US" sz="2400"/>
              <a:t>Two </a:t>
            </a:r>
            <a:r>
              <a:rPr lang="en-GB" altLang="en-US" sz="2400" b="1"/>
              <a:t>Transmission</a:t>
            </a:r>
            <a:r>
              <a:rPr lang="en-GB" altLang="en-US" sz="2400"/>
              <a:t> licences</a:t>
            </a:r>
          </a:p>
          <a:p>
            <a:pPr lvl="1">
              <a:lnSpc>
                <a:spcPct val="80000"/>
              </a:lnSpc>
            </a:pPr>
            <a:r>
              <a:rPr lang="en-GB" altLang="en-US" sz="2000"/>
              <a:t>Eskom</a:t>
            </a:r>
          </a:p>
          <a:p>
            <a:pPr lvl="1">
              <a:lnSpc>
                <a:spcPct val="80000"/>
              </a:lnSpc>
            </a:pPr>
            <a:r>
              <a:rPr lang="en-GB" altLang="en-US" sz="2000"/>
              <a:t>Motraco</a:t>
            </a:r>
          </a:p>
          <a:p>
            <a:pPr>
              <a:lnSpc>
                <a:spcPct val="80000"/>
              </a:lnSpc>
            </a:pPr>
            <a:endParaRPr lang="en-GB" altLang="en-US" sz="2400"/>
          </a:p>
          <a:p>
            <a:pPr>
              <a:lnSpc>
                <a:spcPct val="80000"/>
              </a:lnSpc>
            </a:pPr>
            <a:r>
              <a:rPr lang="en-GB" altLang="en-US" sz="2400"/>
              <a:t>One </a:t>
            </a:r>
            <a:r>
              <a:rPr lang="en-GB" altLang="en-US" sz="2400" b="1"/>
              <a:t>Trading</a:t>
            </a:r>
            <a:r>
              <a:rPr lang="en-GB" altLang="en-US" sz="2400"/>
              <a:t> licence</a:t>
            </a:r>
          </a:p>
          <a:p>
            <a:pPr>
              <a:lnSpc>
                <a:spcPct val="80000"/>
              </a:lnSpc>
            </a:pPr>
            <a:endParaRPr lang="en-GB" altLang="en-US" sz="2400"/>
          </a:p>
          <a:p>
            <a:pPr>
              <a:lnSpc>
                <a:spcPct val="80000"/>
              </a:lnSpc>
            </a:pPr>
            <a:r>
              <a:rPr lang="en-US" altLang="en-US" sz="2400"/>
              <a:t>There were no licences declined / withdrawn / cancelled</a:t>
            </a:r>
            <a:endParaRPr lang="en-GB" altLang="en-US" sz="2400"/>
          </a:p>
          <a:p>
            <a:pPr eaLnBrk="1" hangingPunct="1">
              <a:lnSpc>
                <a:spcPct val="80000"/>
              </a:lnSpc>
              <a:buFontTx/>
              <a:buBlip>
                <a:blip r:embed="rId2"/>
              </a:buBlip>
            </a:pPr>
            <a:endParaRPr lang="en-ZA" altLang="en-US" sz="1600">
              <a:cs typeface="Arial" panose="020B0604020202020204" pitchFamily="34" charset="0"/>
            </a:endParaRPr>
          </a:p>
          <a:p>
            <a:pPr eaLnBrk="1" hangingPunct="1">
              <a:lnSpc>
                <a:spcPct val="80000"/>
              </a:lnSpc>
              <a:buFontTx/>
              <a:buBlip>
                <a:blip r:embed="rId2"/>
              </a:buBlip>
            </a:pPr>
            <a:endParaRPr lang="en-US" altLang="en-US" sz="1600"/>
          </a:p>
        </p:txBody>
      </p:sp>
      <p:sp>
        <p:nvSpPr>
          <p:cNvPr id="60420" name="Rectangle 2">
            <a:extLst>
              <a:ext uri="{FF2B5EF4-FFF2-40B4-BE49-F238E27FC236}">
                <a16:creationId xmlns:a16="http://schemas.microsoft.com/office/drawing/2014/main" xmlns="" id="{63ACDC2B-9941-480A-965B-315BC3715C09}"/>
              </a:ext>
            </a:extLst>
          </p:cNvPr>
          <p:cNvSpPr>
            <a:spLocks noChangeArrowheads="1"/>
          </p:cNvSpPr>
          <p:nvPr/>
        </p:nvSpPr>
        <p:spPr bwMode="auto">
          <a:xfrm>
            <a:off x="-31750" y="1268413"/>
            <a:ext cx="5875338" cy="95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marL="342900" indent="-342900">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lvl="1" eaLnBrk="1" hangingPunct="1"/>
            <a:r>
              <a:rPr lang="en-US" altLang="en-US" sz="2800" b="1">
                <a:solidFill>
                  <a:srgbClr val="000000"/>
                </a:solidFill>
              </a:rPr>
              <a:t>Number of licenses  Issued/</a:t>
            </a:r>
          </a:p>
          <a:p>
            <a:pPr lvl="1" eaLnBrk="1" hangingPunct="1"/>
            <a:r>
              <a:rPr lang="en-US" altLang="en-US" sz="2800" b="1">
                <a:solidFill>
                  <a:srgbClr val="000000"/>
                </a:solidFill>
              </a:rPr>
              <a:t>Declined/Withdrawn/Cancelled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xmlns="" id="{2D1846E1-8AD3-438A-B9DD-48E6E733D30A}"/>
              </a:ext>
            </a:extLst>
          </p:cNvPr>
          <p:cNvSpPr>
            <a:spLocks noGrp="1"/>
          </p:cNvSpPr>
          <p:nvPr>
            <p:ph type="title"/>
          </p:nvPr>
        </p:nvSpPr>
        <p:spPr bwMode="auto">
          <a:xfrm>
            <a:off x="323850" y="1208088"/>
            <a:ext cx="8229600" cy="114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r>
              <a:rPr lang="en-US" altLang="en-US" sz="2800" b="1">
                <a:solidFill>
                  <a:srgbClr val="000000"/>
                </a:solidFill>
              </a:rPr>
              <a:t>Documents to be submitted in support of applications</a:t>
            </a:r>
            <a:r>
              <a:rPr lang="en-US" altLang="en-US" sz="2200">
                <a:solidFill>
                  <a:srgbClr val="000000"/>
                </a:solidFill>
              </a:rPr>
              <a:t/>
            </a:r>
            <a:br>
              <a:rPr lang="en-US" altLang="en-US" sz="2200">
                <a:solidFill>
                  <a:srgbClr val="000000"/>
                </a:solidFill>
              </a:rPr>
            </a:br>
            <a:endParaRPr lang="en-ZA" altLang="en-US" sz="2800"/>
          </a:p>
        </p:txBody>
      </p:sp>
      <p:sp>
        <p:nvSpPr>
          <p:cNvPr id="38915" name="Content Placeholder 2">
            <a:extLst>
              <a:ext uri="{FF2B5EF4-FFF2-40B4-BE49-F238E27FC236}">
                <a16:creationId xmlns:a16="http://schemas.microsoft.com/office/drawing/2014/main" xmlns="" id="{96C022CE-E3D7-4E0E-93B0-3092575EF1C0}"/>
              </a:ext>
            </a:extLst>
          </p:cNvPr>
          <p:cNvSpPr>
            <a:spLocks noGrp="1"/>
          </p:cNvSpPr>
          <p:nvPr>
            <p:ph idx="1"/>
          </p:nvPr>
        </p:nvSpPr>
        <p:spPr bwMode="auto">
          <a:xfrm>
            <a:off x="457200" y="2349500"/>
            <a:ext cx="8229600" cy="3776663"/>
          </a:xfrm>
        </p:spPr>
        <p:txBody>
          <a:bodyPr vert="horz" wrap="square" lIns="91440" tIns="45720" rIns="91440" bIns="45720" numCol="1" anchor="t" anchorCtr="0" compatLnSpc="1">
            <a:prstTxWarp prst="textNoShape">
              <a:avLst/>
            </a:prstTxWarp>
          </a:bodyPr>
          <a:lstStyle/>
          <a:p>
            <a:pPr marL="0" indent="0">
              <a:buFontTx/>
              <a:buNone/>
              <a:defRPr/>
            </a:pPr>
            <a:r>
              <a:rPr lang="en-GB" sz="1400" b="1" u="sng" dirty="0">
                <a:ea typeface="ＭＳ Ｐゴシック" panose="020B0600070205080204" pitchFamily="34" charset="-128"/>
              </a:rPr>
              <a:t>GENERATION LICENCE APPLICATIONS</a:t>
            </a:r>
          </a:p>
          <a:p>
            <a:pPr>
              <a:defRPr/>
            </a:pPr>
            <a:r>
              <a:rPr lang="en-GB" sz="1400" dirty="0">
                <a:ea typeface="ＭＳ Ｐゴシック" panose="020B0600070205080204" pitchFamily="34" charset="-128"/>
              </a:rPr>
              <a:t>Power Purchase Agreements (PPAs)</a:t>
            </a:r>
            <a:endParaRPr lang="en-ZA" sz="1400" dirty="0">
              <a:ea typeface="ＭＳ Ｐゴシック" panose="020B0600070205080204" pitchFamily="34" charset="-128"/>
            </a:endParaRPr>
          </a:p>
          <a:p>
            <a:pPr>
              <a:defRPr/>
            </a:pPr>
            <a:r>
              <a:rPr lang="en-GB" sz="1400" dirty="0">
                <a:ea typeface="ＭＳ Ｐゴシック" panose="020B0600070205080204" pitchFamily="34" charset="-128"/>
              </a:rPr>
              <a:t>Project technical information including feasibility studies and energy resource availability for renewable energies</a:t>
            </a:r>
            <a:endParaRPr lang="en-ZA" sz="1400" dirty="0">
              <a:ea typeface="ＭＳ Ｐゴシック" panose="020B0600070205080204" pitchFamily="34" charset="-128"/>
            </a:endParaRPr>
          </a:p>
          <a:p>
            <a:pPr>
              <a:defRPr/>
            </a:pPr>
            <a:r>
              <a:rPr lang="en-GB" sz="1400" dirty="0">
                <a:ea typeface="ＭＳ Ｐゴシック" panose="020B0600070205080204" pitchFamily="34" charset="-128"/>
              </a:rPr>
              <a:t>Fuel Supply Agreement if applicable</a:t>
            </a:r>
            <a:endParaRPr lang="en-ZA" sz="1400" dirty="0">
              <a:ea typeface="ＭＳ Ｐゴシック" panose="020B0600070205080204" pitchFamily="34" charset="-128"/>
            </a:endParaRPr>
          </a:p>
          <a:p>
            <a:pPr>
              <a:defRPr/>
            </a:pPr>
            <a:r>
              <a:rPr lang="en-GB" sz="1400" dirty="0">
                <a:ea typeface="ＭＳ Ｐゴシック" panose="020B0600070205080204" pitchFamily="34" charset="-128"/>
              </a:rPr>
              <a:t>Environmental Impact Assessment Record of Decision from the Department of Water and Environmental Affairs</a:t>
            </a:r>
            <a:endParaRPr lang="en-ZA" sz="1400" dirty="0">
              <a:ea typeface="ＭＳ Ｐゴシック" panose="020B0600070205080204" pitchFamily="34" charset="-128"/>
            </a:endParaRPr>
          </a:p>
          <a:p>
            <a:pPr>
              <a:defRPr/>
            </a:pPr>
            <a:r>
              <a:rPr lang="en-GB" sz="1400" dirty="0">
                <a:ea typeface="ＭＳ Ｐゴシック" panose="020B0600070205080204" pitchFamily="34" charset="-128"/>
              </a:rPr>
              <a:t>Electronic Financial model on a CD or memory stick in excel format or such other format that can be interrogated to test the different scenarios (e.g. what would be the tariff for different load factors). Explanatory notes in word must also be attached to explain financial indicators like IRR after tax.</a:t>
            </a:r>
            <a:endParaRPr lang="en-ZA" sz="1400" dirty="0">
              <a:ea typeface="ＭＳ Ｐゴシック" panose="020B0600070205080204" pitchFamily="34" charset="-128"/>
            </a:endParaRPr>
          </a:p>
          <a:p>
            <a:pPr>
              <a:defRPr/>
            </a:pPr>
            <a:r>
              <a:rPr lang="en-GB" sz="1400" dirty="0">
                <a:ea typeface="ＭＳ Ｐゴシック" panose="020B0600070205080204" pitchFamily="34" charset="-128"/>
              </a:rPr>
              <a:t>Economic information including socio-economic commitments</a:t>
            </a:r>
            <a:endParaRPr lang="en-ZA" sz="1400" dirty="0">
              <a:ea typeface="ＭＳ Ｐゴシック" panose="020B0600070205080204" pitchFamily="34" charset="-128"/>
            </a:endParaRPr>
          </a:p>
          <a:p>
            <a:pPr>
              <a:defRPr/>
            </a:pPr>
            <a:r>
              <a:rPr lang="en-GB" sz="1400" dirty="0">
                <a:ea typeface="ＭＳ Ｐゴシック" panose="020B0600070205080204" pitchFamily="34" charset="-128"/>
              </a:rPr>
              <a:t>Human Resources including compliance with BBBEE</a:t>
            </a:r>
            <a:endParaRPr lang="en-ZA" sz="1400" dirty="0">
              <a:ea typeface="ＭＳ Ｐゴシック" panose="020B0600070205080204" pitchFamily="34" charset="-128"/>
            </a:endParaRPr>
          </a:p>
          <a:p>
            <a:pPr>
              <a:defRPr/>
            </a:pPr>
            <a:r>
              <a:rPr lang="en-GB" sz="1400" dirty="0">
                <a:ea typeface="ＭＳ Ｐゴシック" panose="020B0600070205080204" pitchFamily="34" charset="-128"/>
              </a:rPr>
              <a:t>Wheeling agreements where applicable</a:t>
            </a:r>
            <a:endParaRPr lang="en-ZA" sz="1400" dirty="0">
              <a:ea typeface="ＭＳ Ｐゴシック" panose="020B0600070205080204" pitchFamily="34" charset="-128"/>
            </a:endParaRPr>
          </a:p>
          <a:p>
            <a:pPr>
              <a:defRPr/>
            </a:pPr>
            <a:r>
              <a:rPr lang="en-GB" sz="1400" dirty="0">
                <a:ea typeface="ＭＳ Ｐゴシック" panose="020B0600070205080204" pitchFamily="34" charset="-128"/>
              </a:rPr>
              <a:t>Ministerial approval for deviation from the IRP if the project is not in the applicable IRP</a:t>
            </a:r>
            <a:endParaRPr lang="en-ZA" sz="1400" dirty="0">
              <a:ea typeface="ＭＳ Ｐゴシック" panose="020B0600070205080204" pitchFamily="34" charset="-128"/>
            </a:endParaRPr>
          </a:p>
          <a:p>
            <a:pPr>
              <a:defRPr/>
            </a:pPr>
            <a:r>
              <a:rPr lang="en-GB" sz="1400" dirty="0">
                <a:ea typeface="ＭＳ Ｐゴシック" panose="020B0600070205080204" pitchFamily="34" charset="-128"/>
              </a:rPr>
              <a:t>Legal or Regulatory compliance</a:t>
            </a:r>
            <a:endParaRPr lang="en-ZA" altLang="en-US" sz="1400" dirty="0">
              <a:ea typeface="ＭＳ Ｐゴシック" panose="020B0600070205080204" pitchFamily="34" charset="-128"/>
            </a:endParaRPr>
          </a:p>
          <a:p>
            <a:pPr>
              <a:defRPr/>
            </a:pPr>
            <a:endParaRPr lang="en-ZA" altLang="en-US" sz="1000" dirty="0">
              <a:ea typeface="ＭＳ Ｐゴシック" panose="020B0600070205080204" pitchFamily="34" charset="-128"/>
            </a:endParaRPr>
          </a:p>
        </p:txBody>
      </p:sp>
      <p:sp>
        <p:nvSpPr>
          <p:cNvPr id="61444" name="Slide Number Placeholder 3">
            <a:extLst>
              <a:ext uri="{FF2B5EF4-FFF2-40B4-BE49-F238E27FC236}">
                <a16:creationId xmlns:a16="http://schemas.microsoft.com/office/drawing/2014/main" xmlns="" id="{1B186589-18E7-4B35-9607-3E2869A10A3A}"/>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C654EC9-81FA-4322-86DE-63100AFAB5F5}" type="slidenum">
              <a:rPr lang="en-US" altLang="en-US" sz="1400"/>
              <a:pPr/>
              <a:t>38</a:t>
            </a:fld>
            <a:endParaRPr lang="en-US" altLang="en-US" sz="14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xmlns="" id="{D45D9C35-1ED1-4ED5-8E3B-0E16E0F995E5}"/>
              </a:ext>
            </a:extLst>
          </p:cNvPr>
          <p:cNvSpPr>
            <a:spLocks noGrp="1"/>
          </p:cNvSpPr>
          <p:nvPr>
            <p:ph type="title"/>
          </p:nvPr>
        </p:nvSpPr>
        <p:spPr bwMode="auto">
          <a:xfrm>
            <a:off x="323850" y="1346200"/>
            <a:ext cx="8229600" cy="114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r>
              <a:rPr lang="en-US" altLang="en-US" sz="2800" b="1">
                <a:solidFill>
                  <a:srgbClr val="000000"/>
                </a:solidFill>
              </a:rPr>
              <a:t>Applicable License Conditions</a:t>
            </a:r>
            <a:r>
              <a:rPr lang="en-US" altLang="en-US" sz="2200">
                <a:solidFill>
                  <a:srgbClr val="000000"/>
                </a:solidFill>
              </a:rPr>
              <a:t/>
            </a:r>
            <a:br>
              <a:rPr lang="en-US" altLang="en-US" sz="2200">
                <a:solidFill>
                  <a:srgbClr val="000000"/>
                </a:solidFill>
              </a:rPr>
            </a:br>
            <a:endParaRPr lang="en-ZA" altLang="en-US" sz="2800"/>
          </a:p>
        </p:txBody>
      </p:sp>
      <p:sp>
        <p:nvSpPr>
          <p:cNvPr id="62467" name="Content Placeholder 2">
            <a:extLst>
              <a:ext uri="{FF2B5EF4-FFF2-40B4-BE49-F238E27FC236}">
                <a16:creationId xmlns:a16="http://schemas.microsoft.com/office/drawing/2014/main" xmlns="" id="{7ADB0FDE-7991-4BD0-8166-31BA673E8852}"/>
              </a:ext>
            </a:extLst>
          </p:cNvPr>
          <p:cNvSpPr>
            <a:spLocks noGrp="1"/>
          </p:cNvSpPr>
          <p:nvPr>
            <p:ph idx="1"/>
          </p:nvPr>
        </p:nvSpPr>
        <p:spPr bwMode="auto">
          <a:xfrm>
            <a:off x="457200" y="1844675"/>
            <a:ext cx="8229600" cy="42814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z="1400"/>
              <a:t>The right to operate generation, transmission or distribution facilities, to import or export electricity, to trade or to perform prescribed activities relating thereto, including exclusive rights to do so, and conditions attached to or limiting such rights; </a:t>
            </a:r>
            <a:endParaRPr lang="en-ZA" altLang="en-US" sz="1400"/>
          </a:p>
          <a:p>
            <a:r>
              <a:rPr lang="en-GB" altLang="en-US" sz="1400"/>
              <a:t>The duty or obligation to trade, or to generate, transmit or distribute, electricity, and conditions attached to such duties or obligations; Compliance with directives to govern relations between a licensee and its or end users, including the establishment of or end user forums; </a:t>
            </a:r>
            <a:endParaRPr lang="en-ZA" altLang="en-US" sz="1400"/>
          </a:p>
          <a:p>
            <a:r>
              <a:rPr lang="en-GB" altLang="en-US" sz="1400"/>
              <a:t>Furnishing of information, documents and details that the Regulator may require for the purposes of the Electricity Regulation Act; </a:t>
            </a:r>
            <a:endParaRPr lang="en-ZA" altLang="en-US" sz="1400"/>
          </a:p>
          <a:p>
            <a:r>
              <a:rPr lang="en-GB" altLang="en-US" sz="1400"/>
              <a:t>The period of validity of the licence in accordance with section 20; </a:t>
            </a:r>
            <a:endParaRPr lang="en-ZA" altLang="en-US" sz="1400"/>
          </a:p>
          <a:p>
            <a:r>
              <a:rPr lang="en-GB" altLang="en-US" sz="1400"/>
              <a:t>The setting and approval of prices, charges, rates and tariffs charged by licensees; </a:t>
            </a:r>
            <a:endParaRPr lang="en-ZA" altLang="en-US" sz="1400"/>
          </a:p>
          <a:p>
            <a:r>
              <a:rPr lang="en-GB" altLang="en-US" sz="1400"/>
              <a:t>Compliance the contents of agreements entered into by licensees; </a:t>
            </a:r>
            <a:endParaRPr lang="en-ZA" altLang="en-US" sz="1400"/>
          </a:p>
          <a:p>
            <a:r>
              <a:rPr lang="en-GB" altLang="en-US" sz="1400"/>
              <a:t>The regulation of the revenues of licensees; </a:t>
            </a:r>
            <a:endParaRPr lang="en-ZA" altLang="en-US" sz="1400"/>
          </a:p>
          <a:p>
            <a:r>
              <a:rPr lang="en-GB" altLang="en-US" sz="1400"/>
              <a:t>The setting, approving and meeting of performance improvement targets, including the monitoring thereof through certificates of performance; </a:t>
            </a:r>
          </a:p>
          <a:p>
            <a:r>
              <a:rPr lang="en-GB" altLang="en-US" sz="1400"/>
              <a:t>The quality of electricity supply and service; </a:t>
            </a:r>
            <a:endParaRPr lang="en-ZA" altLang="en-US" sz="1400"/>
          </a:p>
          <a:p>
            <a:r>
              <a:rPr lang="en-GB" altLang="en-US" sz="1400"/>
              <a:t>The cession, transfer or encumbrance of licences, including the compulsory transfer of a licence to another person under certain conditions, and terms and conditions relating thereto;</a:t>
            </a:r>
            <a:endParaRPr lang="en-ZA" altLang="en-US" sz="1400"/>
          </a:p>
          <a:p>
            <a:endParaRPr lang="en-ZA" altLang="en-US" sz="1200"/>
          </a:p>
        </p:txBody>
      </p:sp>
      <p:sp>
        <p:nvSpPr>
          <p:cNvPr id="62468" name="Slide Number Placeholder 3">
            <a:extLst>
              <a:ext uri="{FF2B5EF4-FFF2-40B4-BE49-F238E27FC236}">
                <a16:creationId xmlns:a16="http://schemas.microsoft.com/office/drawing/2014/main" xmlns="" id="{886046C2-8127-487C-96B1-4EC39883E987}"/>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508BDD8-106F-40F8-B576-D0F0B90B1410}" type="slidenum">
              <a:rPr lang="en-US" altLang="en-US" sz="1400"/>
              <a:pPr/>
              <a:t>39</a:t>
            </a:fld>
            <a:endParaRPr lang="en-US" altLang="en-US"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xmlns="" id="{52F3C54A-5D70-4FCE-9A99-E34FB8EFEAE0}"/>
              </a:ext>
            </a:extLst>
          </p:cNvPr>
          <p:cNvSpPr txBox="1">
            <a:spLocks noChangeArrowheads="1"/>
          </p:cNvSpPr>
          <p:nvPr/>
        </p:nvSpPr>
        <p:spPr bwMode="auto">
          <a:xfrm>
            <a:off x="133350" y="1125538"/>
            <a:ext cx="8928100" cy="565150"/>
          </a:xfrm>
          <a:prstGeom prst="rect">
            <a:avLst/>
          </a:prstGeom>
          <a:no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US" altLang="en-US" sz="2800" b="1" kern="0" dirty="0">
                <a:solidFill>
                  <a:srgbClr val="000000"/>
                </a:solidFill>
              </a:rPr>
              <a:t>INTRODUCTION: Role</a:t>
            </a:r>
          </a:p>
        </p:txBody>
      </p:sp>
      <p:sp>
        <p:nvSpPr>
          <p:cNvPr id="6" name="Rectangle 3">
            <a:extLst>
              <a:ext uri="{FF2B5EF4-FFF2-40B4-BE49-F238E27FC236}">
                <a16:creationId xmlns:a16="http://schemas.microsoft.com/office/drawing/2014/main" xmlns="" id="{FECB2489-0D9B-416A-84B0-B6A1AFF35EF0}"/>
              </a:ext>
            </a:extLst>
          </p:cNvPr>
          <p:cNvSpPr txBox="1">
            <a:spLocks noChangeArrowheads="1"/>
          </p:cNvSpPr>
          <p:nvPr/>
        </p:nvSpPr>
        <p:spPr bwMode="auto">
          <a:xfrm>
            <a:off x="149225" y="1989138"/>
            <a:ext cx="8604250" cy="5129212"/>
          </a:xfrm>
          <a:prstGeom prst="rect">
            <a:avLst/>
          </a:prstGeom>
          <a:noFill/>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lnSpc>
                <a:spcPct val="80000"/>
              </a:lnSpc>
              <a:spcBef>
                <a:spcPts val="600"/>
              </a:spcBef>
              <a:spcAft>
                <a:spcPts val="600"/>
              </a:spcAft>
              <a:buFontTx/>
              <a:buNone/>
              <a:defRPr/>
            </a:pPr>
            <a:r>
              <a:rPr lang="en-ZA" sz="2400" kern="0" dirty="0">
                <a:solidFill>
                  <a:srgbClr val="000000"/>
                </a:solidFill>
              </a:rPr>
              <a:t>NERSA’s overarching </a:t>
            </a:r>
            <a:r>
              <a:rPr lang="en-ZA" sz="2400" b="1" i="1" kern="0" dirty="0">
                <a:solidFill>
                  <a:srgbClr val="000000"/>
                </a:solidFill>
              </a:rPr>
              <a:t>role</a:t>
            </a:r>
            <a:r>
              <a:rPr lang="en-ZA" sz="2400" kern="0" dirty="0">
                <a:solidFill>
                  <a:srgbClr val="000000"/>
                </a:solidFill>
              </a:rPr>
              <a:t> is to:</a:t>
            </a:r>
          </a:p>
          <a:p>
            <a:pPr marL="432000" indent="-432000">
              <a:spcBef>
                <a:spcPts val="0"/>
              </a:spcBef>
              <a:spcAft>
                <a:spcPts val="1200"/>
              </a:spcAft>
              <a:defRPr/>
            </a:pPr>
            <a:r>
              <a:rPr lang="en-ZA" sz="2400" kern="0" dirty="0">
                <a:solidFill>
                  <a:srgbClr val="000000"/>
                </a:solidFill>
              </a:rPr>
              <a:t>ensure the development and sustainability of the electricity, piped-gas and petroleum pipelines industries;</a:t>
            </a:r>
          </a:p>
          <a:p>
            <a:pPr marL="1120050" lvl="2" indent="-432000">
              <a:spcBef>
                <a:spcPts val="0"/>
              </a:spcBef>
              <a:spcAft>
                <a:spcPts val="1200"/>
              </a:spcAft>
              <a:buFont typeface="Courier New" panose="02070309020205020404" pitchFamily="49" charset="0"/>
              <a:buChar char="o"/>
              <a:defRPr/>
            </a:pPr>
            <a:r>
              <a:rPr lang="en-ZA" kern="0" dirty="0">
                <a:solidFill>
                  <a:srgbClr val="000000"/>
                </a:solidFill>
              </a:rPr>
              <a:t>while facilitating the affordability of and accessibility to the three regulated industries to balance the economic interests of all stakeholders</a:t>
            </a:r>
          </a:p>
          <a:p>
            <a:pPr marL="0" indent="0">
              <a:lnSpc>
                <a:spcPct val="80000"/>
              </a:lnSpc>
              <a:spcBef>
                <a:spcPts val="600"/>
              </a:spcBef>
              <a:spcAft>
                <a:spcPts val="600"/>
              </a:spcAft>
              <a:buFontTx/>
              <a:buNone/>
              <a:defRPr/>
            </a:pPr>
            <a:r>
              <a:rPr lang="en-ZA" sz="2400" kern="0" dirty="0">
                <a:solidFill>
                  <a:srgbClr val="000000"/>
                </a:solidFill>
              </a:rPr>
              <a:t>This will ultimately support the government’s objective of having a sustainable socio-economic development of South Africa and a better life for all.</a:t>
            </a:r>
          </a:p>
        </p:txBody>
      </p:sp>
      <p:sp>
        <p:nvSpPr>
          <p:cNvPr id="10244" name="TextBox 1">
            <a:extLst>
              <a:ext uri="{FF2B5EF4-FFF2-40B4-BE49-F238E27FC236}">
                <a16:creationId xmlns:a16="http://schemas.microsoft.com/office/drawing/2014/main" xmlns="" id="{0E4B41D0-E9E1-4B88-AB1F-BD20847C606C}"/>
              </a:ext>
            </a:extLst>
          </p:cNvPr>
          <p:cNvSpPr txBox="1">
            <a:spLocks noChangeArrowheads="1"/>
          </p:cNvSpPr>
          <p:nvPr/>
        </p:nvSpPr>
        <p:spPr bwMode="auto">
          <a:xfrm>
            <a:off x="8705850" y="6308725"/>
            <a:ext cx="298450"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600" b="1"/>
              <a:t>4</a:t>
            </a:r>
            <a:endParaRPr lang="en-ZA" altLang="en-US" sz="1600" b="1"/>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xmlns="" id="{16D3FA46-40B4-41C3-A72F-490C8D0FFF08}"/>
              </a:ext>
            </a:extLst>
          </p:cNvPr>
          <p:cNvSpPr>
            <a:spLocks noGrp="1"/>
          </p:cNvSpPr>
          <p:nvPr>
            <p:ph type="title"/>
          </p:nvPr>
        </p:nvSpPr>
        <p:spPr bwMode="auto">
          <a:xfrm>
            <a:off x="323850" y="1346200"/>
            <a:ext cx="8229600" cy="114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r>
              <a:rPr lang="en-US" altLang="en-US" sz="2800" b="1">
                <a:solidFill>
                  <a:srgbClr val="000000"/>
                </a:solidFill>
              </a:rPr>
              <a:t>Applicable License Conditions (Cont.)</a:t>
            </a:r>
            <a:br>
              <a:rPr lang="en-US" altLang="en-US" sz="2800" b="1">
                <a:solidFill>
                  <a:srgbClr val="000000"/>
                </a:solidFill>
              </a:rPr>
            </a:br>
            <a:r>
              <a:rPr lang="en-US" altLang="en-US" sz="2200">
                <a:solidFill>
                  <a:srgbClr val="000000"/>
                </a:solidFill>
              </a:rPr>
              <a:t/>
            </a:r>
            <a:br>
              <a:rPr lang="en-US" altLang="en-US" sz="2200">
                <a:solidFill>
                  <a:srgbClr val="000000"/>
                </a:solidFill>
              </a:rPr>
            </a:br>
            <a:endParaRPr lang="en-ZA" altLang="en-US" sz="2800"/>
          </a:p>
        </p:txBody>
      </p:sp>
      <p:sp>
        <p:nvSpPr>
          <p:cNvPr id="63491" name="Content Placeholder 2">
            <a:extLst>
              <a:ext uri="{FF2B5EF4-FFF2-40B4-BE49-F238E27FC236}">
                <a16:creationId xmlns:a16="http://schemas.microsoft.com/office/drawing/2014/main" xmlns="" id="{3E454F68-8441-44E8-BE07-75346257CC9F}"/>
              </a:ext>
            </a:extLst>
          </p:cNvPr>
          <p:cNvSpPr>
            <a:spLocks noGrp="1"/>
          </p:cNvSpPr>
          <p:nvPr>
            <p:ph idx="1"/>
          </p:nvPr>
        </p:nvSpPr>
        <p:spPr bwMode="auto">
          <a:xfrm>
            <a:off x="457200" y="1844675"/>
            <a:ext cx="8229600" cy="42814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z="1600"/>
              <a:t>The termination of electricity supply to customers and end users under certain circumstances, the duty to reconnect without undue discrimination, and conditions relating thereto; </a:t>
            </a:r>
          </a:p>
          <a:p>
            <a:r>
              <a:rPr lang="en-GB" altLang="en-US" sz="1600"/>
              <a:t>The area of electricity supply to which a licensee is entitled or bound; </a:t>
            </a:r>
            <a:endParaRPr lang="en-ZA" altLang="en-US" sz="1600"/>
          </a:p>
          <a:p>
            <a:r>
              <a:rPr lang="en-GB" altLang="en-US" sz="1600"/>
              <a:t>The classes of customers and end users to whom electricity may or must be supplied; </a:t>
            </a:r>
            <a:endParaRPr lang="en-ZA" altLang="en-US" sz="1600"/>
          </a:p>
          <a:p>
            <a:r>
              <a:rPr lang="en-GB" altLang="en-US" sz="1600"/>
              <a:t>The persons from whom and to whom electricity must or may be bought or sold; </a:t>
            </a:r>
            <a:endParaRPr lang="en-ZA" altLang="en-US" sz="1600"/>
          </a:p>
          <a:p>
            <a:r>
              <a:rPr lang="en-GB" altLang="en-US" sz="1600"/>
              <a:t>The types of energy sources from which electricity must or may be generated, bought or sold; </a:t>
            </a:r>
            <a:endParaRPr lang="en-ZA" altLang="en-US" sz="1600"/>
          </a:p>
          <a:p>
            <a:r>
              <a:rPr lang="en-GB" altLang="en-US" sz="1600"/>
              <a:t>Compliance with health, safety and environmental standards and requirements; </a:t>
            </a:r>
            <a:endParaRPr lang="en-ZA" altLang="en-US" sz="1600"/>
          </a:p>
          <a:p>
            <a:r>
              <a:rPr lang="en-GB" altLang="en-US" sz="1600"/>
              <a:t>Compliance with any regulation, rule or code made under this Act; </a:t>
            </a:r>
            <a:endParaRPr lang="en-ZA" altLang="en-US" sz="1600"/>
          </a:p>
          <a:p>
            <a:r>
              <a:rPr lang="en-GB" altLang="en-US" sz="1600"/>
              <a:t>Compliance with energy efficiency standards and requirements, including demand-side management; </a:t>
            </a:r>
            <a:endParaRPr lang="en-ZA" altLang="en-US" sz="1600"/>
          </a:p>
          <a:p>
            <a:r>
              <a:rPr lang="en-GB" altLang="en-US" sz="1600"/>
              <a:t>The undertaking of customer or end user education programmes; </a:t>
            </a:r>
            <a:endParaRPr lang="en-ZA" altLang="en-US" sz="1600"/>
          </a:p>
          <a:p>
            <a:r>
              <a:rPr lang="en-GB" altLang="en-US" sz="1600"/>
              <a:t>The need to maintain facilities in a fully operational condition; </a:t>
            </a:r>
            <a:endParaRPr lang="en-ZA" altLang="en-US" sz="1600"/>
          </a:p>
          <a:p>
            <a:r>
              <a:rPr lang="en-GB" altLang="en-US" sz="1600"/>
              <a:t>The period within which licensed facilities must become operational; and </a:t>
            </a:r>
            <a:endParaRPr lang="en-ZA" altLang="en-US" sz="1600"/>
          </a:p>
          <a:p>
            <a:r>
              <a:rPr lang="en-GB" altLang="en-US" sz="1600"/>
              <a:t>any other condition prescribed by the Regulator.</a:t>
            </a:r>
            <a:endParaRPr lang="en-ZA" altLang="en-US" sz="1600"/>
          </a:p>
          <a:p>
            <a:endParaRPr lang="en-ZA" altLang="en-US" sz="1200"/>
          </a:p>
        </p:txBody>
      </p:sp>
      <p:sp>
        <p:nvSpPr>
          <p:cNvPr id="63492" name="Slide Number Placeholder 3">
            <a:extLst>
              <a:ext uri="{FF2B5EF4-FFF2-40B4-BE49-F238E27FC236}">
                <a16:creationId xmlns:a16="http://schemas.microsoft.com/office/drawing/2014/main" xmlns="" id="{1E1E74B5-EF45-4B55-8EE7-ABBC44297594}"/>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F20F293-380C-45A5-AB09-07B8BAA7EBC0}" type="slidenum">
              <a:rPr lang="en-US" altLang="en-US" sz="1400"/>
              <a:pPr/>
              <a:t>40</a:t>
            </a:fld>
            <a:endParaRPr lang="en-US" altLang="en-US" sz="14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a:extLst>
              <a:ext uri="{FF2B5EF4-FFF2-40B4-BE49-F238E27FC236}">
                <a16:creationId xmlns:a16="http://schemas.microsoft.com/office/drawing/2014/main" xmlns="" id="{E20E4087-EA43-48CD-8E1F-70D6EE44251F}"/>
              </a:ext>
            </a:extLst>
          </p:cNvPr>
          <p:cNvSpPr>
            <a:spLocks noGrp="1"/>
          </p:cNvSpPr>
          <p:nvPr>
            <p:ph type="title"/>
          </p:nvPr>
        </p:nvSpPr>
        <p:spPr bwMode="auto">
          <a:xfrm>
            <a:off x="446088" y="1254125"/>
            <a:ext cx="8229600" cy="114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r>
              <a:rPr lang="en-US" altLang="en-US" sz="2800" b="1">
                <a:solidFill>
                  <a:srgbClr val="000000"/>
                </a:solidFill>
              </a:rPr>
              <a:t>Main Challenges and corrective steps being taken</a:t>
            </a:r>
            <a:r>
              <a:rPr lang="en-US" altLang="en-US" sz="2200">
                <a:solidFill>
                  <a:srgbClr val="000000"/>
                </a:solidFill>
              </a:rPr>
              <a:t/>
            </a:r>
            <a:br>
              <a:rPr lang="en-US" altLang="en-US" sz="2200">
                <a:solidFill>
                  <a:srgbClr val="000000"/>
                </a:solidFill>
              </a:rPr>
            </a:br>
            <a:endParaRPr lang="en-ZA" altLang="en-US" sz="2800"/>
          </a:p>
        </p:txBody>
      </p:sp>
      <p:sp>
        <p:nvSpPr>
          <p:cNvPr id="43011" name="Content Placeholder 2">
            <a:extLst>
              <a:ext uri="{FF2B5EF4-FFF2-40B4-BE49-F238E27FC236}">
                <a16:creationId xmlns:a16="http://schemas.microsoft.com/office/drawing/2014/main" xmlns="" id="{28EF3169-4424-4F5B-8C2E-169361567B38}"/>
              </a:ext>
            </a:extLst>
          </p:cNvPr>
          <p:cNvSpPr>
            <a:spLocks noGrp="1"/>
          </p:cNvSpPr>
          <p:nvPr>
            <p:ph idx="1"/>
          </p:nvPr>
        </p:nvSpPr>
        <p:spPr bwMode="auto">
          <a:xfrm>
            <a:off x="457200" y="2060575"/>
            <a:ext cx="8229600" cy="3887788"/>
          </a:xfrm>
        </p:spPr>
        <p:txBody>
          <a:bodyPr vert="horz" wrap="square" lIns="91440" tIns="45720" rIns="91440" bIns="45720" numCol="1" anchor="t" anchorCtr="0" compatLnSpc="1">
            <a:prstTxWarp prst="textNoShape">
              <a:avLst/>
            </a:prstTxWarp>
          </a:bodyPr>
          <a:lstStyle/>
          <a:p>
            <a:pPr>
              <a:defRPr/>
            </a:pPr>
            <a:r>
              <a:rPr lang="en-ZA" altLang="en-US" sz="1800" dirty="0">
                <a:ea typeface="ＭＳ Ｐゴシック" panose="020B0600070205080204" pitchFamily="34" charset="-128"/>
                <a:cs typeface="Arial" panose="020B0604020202020204" pitchFamily="34" charset="0"/>
              </a:rPr>
              <a:t>Applicants do not want to spent any money on project development without getting a licence first. Applications would then be submitted without Environmental Authorisations, technical and financial feasibility studies.</a:t>
            </a:r>
          </a:p>
          <a:p>
            <a:pPr>
              <a:defRPr/>
            </a:pPr>
            <a:r>
              <a:rPr lang="en-ZA" altLang="en-US" sz="1800" dirty="0">
                <a:ea typeface="ＭＳ Ｐゴシック" panose="020B0600070205080204" pitchFamily="34" charset="-128"/>
                <a:cs typeface="Arial" panose="020B0604020202020204" pitchFamily="34" charset="0"/>
              </a:rPr>
              <a:t>NERSA has already relaxed the requirement for complete EA but it still requires technical and financial feasibility studies, because these requirements are legislated as well as evidence that EA process was initiated.</a:t>
            </a:r>
          </a:p>
          <a:p>
            <a:pPr>
              <a:defRPr/>
            </a:pPr>
            <a:r>
              <a:rPr lang="en-ZA" altLang="en-US" sz="1800" dirty="0">
                <a:ea typeface="ＭＳ Ｐゴシック" panose="020B0600070205080204" pitchFamily="34" charset="-128"/>
                <a:cs typeface="Arial" panose="020B0604020202020204" pitchFamily="34" charset="0"/>
              </a:rPr>
              <a:t>Applicants do not want to undergo public participation process but it’s a legal requirement for NERSA. Without the public participation process, NERSA’s decision can be easily challenged in court. NERSA is holding conferences to educate the public.</a:t>
            </a:r>
          </a:p>
          <a:p>
            <a:pPr>
              <a:defRPr/>
            </a:pPr>
            <a:r>
              <a:rPr lang="en-ZA" altLang="en-US" sz="1800" dirty="0">
                <a:ea typeface="ＭＳ Ｐゴシック" panose="020B0600070205080204" pitchFamily="34" charset="-128"/>
                <a:cs typeface="Arial" panose="020B0604020202020204" pitchFamily="34" charset="0"/>
              </a:rPr>
              <a:t>The requirements for connection consent letters differs greatly amongst the NSP. To address this, NERSA is designing Regulatory Rules on Third party Transportation of Energy.</a:t>
            </a:r>
          </a:p>
          <a:p>
            <a:pPr>
              <a:defRPr/>
            </a:pPr>
            <a:r>
              <a:rPr lang="en-ZA" altLang="en-US" sz="1800" dirty="0">
                <a:ea typeface="ＭＳ Ｐゴシック" panose="020B0600070205080204" pitchFamily="34" charset="-128"/>
              </a:rPr>
              <a:t>Non-compliance to licence conditions by Municipalities. To address this, NERSA has intensified Audits</a:t>
            </a:r>
          </a:p>
          <a:p>
            <a:pPr marL="0" indent="0">
              <a:buFontTx/>
              <a:buNone/>
              <a:defRPr/>
            </a:pPr>
            <a:endParaRPr lang="en-ZA" altLang="en-US" sz="1800" dirty="0">
              <a:ea typeface="ＭＳ Ｐゴシック" panose="020B0600070205080204" pitchFamily="34" charset="-128"/>
              <a:cs typeface="Arial" panose="020B0604020202020204" pitchFamily="34" charset="0"/>
            </a:endParaRPr>
          </a:p>
          <a:p>
            <a:pPr>
              <a:defRPr/>
            </a:pPr>
            <a:endParaRPr lang="en-ZA" altLang="en-US" sz="1800" dirty="0">
              <a:ea typeface="ＭＳ Ｐゴシック" panose="020B0600070205080204" pitchFamily="34" charset="-128"/>
              <a:cs typeface="Arial" panose="020B0604020202020204" pitchFamily="34" charset="0"/>
            </a:endParaRPr>
          </a:p>
          <a:p>
            <a:pPr>
              <a:defRPr/>
            </a:pPr>
            <a:endParaRPr lang="en-ZA" altLang="en-US" sz="1800" dirty="0">
              <a:ea typeface="ＭＳ Ｐゴシック" panose="020B0600070205080204" pitchFamily="34" charset="-128"/>
              <a:cs typeface="Arial" panose="020B0604020202020204" pitchFamily="34" charset="0"/>
            </a:endParaRPr>
          </a:p>
          <a:p>
            <a:pPr>
              <a:defRPr/>
            </a:pPr>
            <a:endParaRPr lang="en-ZA" altLang="en-US" sz="2800" dirty="0">
              <a:ea typeface="ＭＳ Ｐゴシック" panose="020B0600070205080204" pitchFamily="34" charset="-128"/>
            </a:endParaRPr>
          </a:p>
        </p:txBody>
      </p:sp>
      <p:sp>
        <p:nvSpPr>
          <p:cNvPr id="64516" name="Slide Number Placeholder 3">
            <a:extLst>
              <a:ext uri="{FF2B5EF4-FFF2-40B4-BE49-F238E27FC236}">
                <a16:creationId xmlns:a16="http://schemas.microsoft.com/office/drawing/2014/main" xmlns="" id="{9D649B79-AE16-4F94-A2F9-D696CE31799C}"/>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6B3EF85-7D38-409E-BC7C-1CDBC2CDF871}" type="slidenum">
              <a:rPr lang="en-US" altLang="en-US" sz="1400"/>
              <a:pPr/>
              <a:t>41</a:t>
            </a:fld>
            <a:endParaRPr lang="en-US" altLang="en-US" sz="14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a16="http://schemas.microsoft.com/office/drawing/2014/main" xmlns="" id="{0D1D22A1-8F7E-4FFF-A95D-DB3ACA5C6ABA}"/>
              </a:ext>
            </a:extLst>
          </p:cNvPr>
          <p:cNvSpPr>
            <a:spLocks noGrp="1"/>
          </p:cNvSpPr>
          <p:nvPr>
            <p:ph type="title"/>
          </p:nvPr>
        </p:nvSpPr>
        <p:spPr bwMode="auto">
          <a:xfrm>
            <a:off x="457200" y="1125538"/>
            <a:ext cx="8229600" cy="7175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b="1"/>
              <a:t>CONCLUSION</a:t>
            </a:r>
            <a:endParaRPr lang="en-ZA" altLang="en-US" sz="2800" b="1"/>
          </a:p>
        </p:txBody>
      </p:sp>
      <p:sp>
        <p:nvSpPr>
          <p:cNvPr id="65539" name="Content Placeholder 2">
            <a:extLst>
              <a:ext uri="{FF2B5EF4-FFF2-40B4-BE49-F238E27FC236}">
                <a16:creationId xmlns:a16="http://schemas.microsoft.com/office/drawing/2014/main" xmlns="" id="{84363725-B0CF-420B-8421-3E433004318E}"/>
              </a:ext>
            </a:extLst>
          </p:cNvPr>
          <p:cNvSpPr>
            <a:spLocks noGrp="1"/>
          </p:cNvSpPr>
          <p:nvPr>
            <p:ph idx="1"/>
          </p:nvPr>
        </p:nvSpPr>
        <p:spPr bwMode="auto">
          <a:xfrm>
            <a:off x="463550" y="1628775"/>
            <a:ext cx="8064500" cy="46164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eaLnBrk="1" hangingPunct="1"/>
            <a:r>
              <a:rPr lang="en-US" altLang="en-US" sz="2000"/>
              <a:t>NERSA would like to thank the members of the Portfolio Committee for the opportunity to brief them on the licensing regime;</a:t>
            </a:r>
          </a:p>
          <a:p>
            <a:pPr algn="just" eaLnBrk="1" hangingPunct="1"/>
            <a:r>
              <a:rPr lang="en-US" altLang="en-US" sz="2000"/>
              <a:t>The results of NERSA’s work continue to have a profound impact on the lives of ordinary people as well as on the economy of the country; </a:t>
            </a:r>
          </a:p>
          <a:p>
            <a:pPr algn="just" eaLnBrk="1" hangingPunct="1"/>
            <a:r>
              <a:rPr lang="en-GB" altLang="en-US" sz="2000"/>
              <a:t>The regulation of the three energy industries characteristically continues to pose challenges in that the Energy Regulator is required to balance the conflicting interests of licensees, investors, consumers/end-users and the policy maker;</a:t>
            </a:r>
          </a:p>
          <a:p>
            <a:pPr algn="just" eaLnBrk="1" hangingPunct="1"/>
            <a:r>
              <a:rPr lang="en-US" altLang="en-US" sz="2000"/>
              <a:t>To deal with regulatory challenges, NERSA has undertaken various initiatives to refine licensing systems, regulatory practices and methodologies in its quest to become a world-class leader in energy regulation and will continue to do so.</a:t>
            </a:r>
            <a:endParaRPr lang="en-GB" altLang="en-US" sz="2000"/>
          </a:p>
        </p:txBody>
      </p:sp>
      <p:sp>
        <p:nvSpPr>
          <p:cNvPr id="65540" name="Slide Number Placeholder 3">
            <a:extLst>
              <a:ext uri="{FF2B5EF4-FFF2-40B4-BE49-F238E27FC236}">
                <a16:creationId xmlns:a16="http://schemas.microsoft.com/office/drawing/2014/main" xmlns="" id="{E504C75B-02D2-44E4-92ED-2889FAD6B387}"/>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38DF4C3-2DAF-4101-B8D0-F6C221BBCD65}" type="slidenum">
              <a:rPr lang="en-US" altLang="en-US" sz="1400"/>
              <a:pPr/>
              <a:t>42</a:t>
            </a:fld>
            <a:endParaRPr lang="en-US" altLang="en-US" sz="140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a:extLst>
              <a:ext uri="{FF2B5EF4-FFF2-40B4-BE49-F238E27FC236}">
                <a16:creationId xmlns:a16="http://schemas.microsoft.com/office/drawing/2014/main" xmlns="" id="{D2670EB7-E236-4411-91EB-2A7CAC52CED0}"/>
              </a:ext>
            </a:extLst>
          </p:cNvPr>
          <p:cNvSpPr>
            <a:spLocks noGrp="1" noChangeArrowheads="1"/>
          </p:cNvSpPr>
          <p:nvPr>
            <p:ph type="body" idx="1"/>
          </p:nvPr>
        </p:nvSpPr>
        <p:spPr bwMode="auto">
          <a:xfrm>
            <a:off x="250825" y="2162175"/>
            <a:ext cx="8353425" cy="38496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Tx/>
              <a:buNone/>
            </a:pPr>
            <a:endParaRPr lang="en-US" altLang="en-US" sz="1800"/>
          </a:p>
          <a:p>
            <a:pPr eaLnBrk="1" hangingPunct="1">
              <a:buFontTx/>
              <a:buNone/>
            </a:pPr>
            <a:endParaRPr lang="en-US" altLang="en-US" sz="1800"/>
          </a:p>
          <a:p>
            <a:pPr algn="ctr" eaLnBrk="1" hangingPunct="1">
              <a:buFontTx/>
              <a:buNone/>
            </a:pPr>
            <a:r>
              <a:rPr lang="en-US" altLang="en-US" sz="3600" b="1">
                <a:cs typeface="Arial" panose="020B0604020202020204" pitchFamily="34" charset="0"/>
              </a:rPr>
              <a:t>Thank you</a:t>
            </a:r>
          </a:p>
          <a:p>
            <a:pPr eaLnBrk="1" hangingPunct="1">
              <a:buFontTx/>
              <a:buNone/>
            </a:pPr>
            <a:endParaRPr lang="en-US" altLang="en-US" sz="1200" b="1"/>
          </a:p>
          <a:p>
            <a:pPr eaLnBrk="1" hangingPunct="1">
              <a:buFontTx/>
              <a:buNone/>
            </a:pPr>
            <a:r>
              <a:rPr lang="en-US" altLang="en-US" sz="1200" b="1"/>
              <a:t>					</a:t>
            </a:r>
          </a:p>
          <a:p>
            <a:pPr eaLnBrk="1" hangingPunct="1">
              <a:buFontTx/>
              <a:buNone/>
            </a:pPr>
            <a:endParaRPr lang="en-US" altLang="en-US" sz="1200" b="1"/>
          </a:p>
          <a:p>
            <a:pPr lvl="1" eaLnBrk="1" hangingPunct="1">
              <a:buFontTx/>
              <a:buNone/>
            </a:pPr>
            <a:r>
              <a:rPr lang="en-US" altLang="en-US" sz="800" b="1"/>
              <a:t>				</a:t>
            </a:r>
          </a:p>
          <a:p>
            <a:pPr lvl="1" eaLnBrk="1" hangingPunct="1">
              <a:buFontTx/>
              <a:buNone/>
            </a:pPr>
            <a:endParaRPr lang="en-US" altLang="en-US" sz="800" b="1"/>
          </a:p>
          <a:p>
            <a:pPr lvl="1" eaLnBrk="1" hangingPunct="1">
              <a:buFontTx/>
              <a:buNone/>
            </a:pPr>
            <a:r>
              <a:rPr lang="en-US" altLang="en-US" sz="1400" b="1"/>
              <a:t>					</a:t>
            </a:r>
            <a:endParaRPr lang="en-US" altLang="en-US" b="1"/>
          </a:p>
          <a:p>
            <a:pPr eaLnBrk="1" hangingPunct="1">
              <a:buFontTx/>
              <a:buNone/>
            </a:pPr>
            <a:endParaRPr lang="en-US" altLang="en-US" sz="2000" b="1"/>
          </a:p>
        </p:txBody>
      </p:sp>
      <p:sp>
        <p:nvSpPr>
          <p:cNvPr id="5" name="TextBox 4">
            <a:extLst>
              <a:ext uri="{FF2B5EF4-FFF2-40B4-BE49-F238E27FC236}">
                <a16:creationId xmlns:a16="http://schemas.microsoft.com/office/drawing/2014/main" xmlns="" id="{E73FDF7B-8237-4EFF-AAFC-58836F04D020}"/>
              </a:ext>
            </a:extLst>
          </p:cNvPr>
          <p:cNvSpPr txBox="1"/>
          <p:nvPr/>
        </p:nvSpPr>
        <p:spPr>
          <a:xfrm>
            <a:off x="3132138" y="4508500"/>
            <a:ext cx="3384550" cy="1816100"/>
          </a:xfrm>
          <a:prstGeom prst="rect">
            <a:avLst/>
          </a:prstGeom>
          <a:noFill/>
        </p:spPr>
        <p:txBody>
          <a:bodyPr>
            <a:spAutoFit/>
          </a:bodyPr>
          <a:lstStyle/>
          <a:p>
            <a:pPr lvl="1" indent="-457200" eaLnBrk="1" hangingPunct="1">
              <a:defRPr/>
            </a:pPr>
            <a:r>
              <a:rPr lang="en-US" sz="1400" b="1" dirty="0">
                <a:ea typeface="ＭＳ Ｐゴシック" panose="020B0600070205080204" pitchFamily="34" charset="-128"/>
              </a:rPr>
              <a:t>Website:	www.nersa.org.za</a:t>
            </a:r>
          </a:p>
          <a:p>
            <a:pPr lvl="1" indent="-457200" eaLnBrk="1" hangingPunct="1">
              <a:defRPr/>
            </a:pPr>
            <a:r>
              <a:rPr lang="en-US" sz="1400" b="1" dirty="0">
                <a:ea typeface="ＭＳ Ｐゴシック" panose="020B0600070205080204" pitchFamily="34" charset="-128"/>
              </a:rPr>
              <a:t>Tel:		012 401 4600</a:t>
            </a:r>
          </a:p>
          <a:p>
            <a:pPr>
              <a:defRPr/>
            </a:pPr>
            <a:r>
              <a:rPr lang="en-US" sz="1400" b="1" dirty="0">
                <a:ea typeface="ＭＳ Ｐゴシック" panose="020B0600070205080204" pitchFamily="34" charset="-128"/>
              </a:rPr>
              <a:t>Fax:	012 401 4700</a:t>
            </a:r>
          </a:p>
          <a:p>
            <a:pPr marL="0" lvl="1" eaLnBrk="1" hangingPunct="1">
              <a:defRPr/>
            </a:pPr>
            <a:r>
              <a:rPr lang="en-US" sz="1400" b="1" dirty="0">
                <a:ea typeface="ＭＳ Ｐゴシック" panose="020B0600070205080204" pitchFamily="34" charset="-128"/>
              </a:rPr>
              <a:t>Email:	</a:t>
            </a:r>
            <a:r>
              <a:rPr lang="en-US" sz="1400" b="1" dirty="0">
                <a:ea typeface="ＭＳ Ｐゴシック" panose="020B0600070205080204" pitchFamily="34" charset="-128"/>
                <a:hlinkClick r:id="rId3"/>
              </a:rPr>
              <a:t>info@nersa.org.za</a:t>
            </a:r>
            <a:endParaRPr lang="en-US" sz="1400" b="1" dirty="0">
              <a:ea typeface="ＭＳ Ｐゴシック" panose="020B0600070205080204" pitchFamily="34" charset="-128"/>
            </a:endParaRPr>
          </a:p>
          <a:p>
            <a:pPr marL="0" lvl="1" eaLnBrk="1" hangingPunct="1">
              <a:defRPr/>
            </a:pPr>
            <a:endParaRPr lang="en-US" sz="1400" b="1" dirty="0">
              <a:ea typeface="ＭＳ Ｐゴシック" panose="020B0600070205080204" pitchFamily="34" charset="-128"/>
            </a:endParaRPr>
          </a:p>
          <a:p>
            <a:pPr marL="0" lvl="1" eaLnBrk="1" hangingPunct="1">
              <a:defRPr/>
            </a:pPr>
            <a:r>
              <a:rPr lang="en-US" sz="1400" b="1" dirty="0">
                <a:ea typeface="ＭＳ Ｐゴシック" panose="020B0600070205080204" pitchFamily="34" charset="-128"/>
              </a:rPr>
              <a:t>           @NERSAZA</a:t>
            </a:r>
          </a:p>
          <a:p>
            <a:pPr marL="0" lvl="1" eaLnBrk="1" hangingPunct="1">
              <a:defRPr/>
            </a:pPr>
            <a:endParaRPr lang="en-US" sz="1400" b="1" dirty="0">
              <a:ea typeface="ＭＳ Ｐゴシック" panose="020B0600070205080204" pitchFamily="34" charset="-128"/>
            </a:endParaRPr>
          </a:p>
          <a:p>
            <a:pPr marL="0" lvl="1" eaLnBrk="1" hangingPunct="1">
              <a:defRPr/>
            </a:pPr>
            <a:r>
              <a:rPr lang="en-US" sz="1400" b="1" dirty="0">
                <a:ea typeface="ＭＳ Ｐゴシック" panose="020B0600070205080204" pitchFamily="34" charset="-128"/>
              </a:rPr>
              <a:t>           @NERSA_ZA</a:t>
            </a:r>
          </a:p>
        </p:txBody>
      </p:sp>
      <p:sp>
        <p:nvSpPr>
          <p:cNvPr id="66564" name="AutoShape 2" descr="Image result for facebook logo">
            <a:extLst>
              <a:ext uri="{FF2B5EF4-FFF2-40B4-BE49-F238E27FC236}">
                <a16:creationId xmlns:a16="http://schemas.microsoft.com/office/drawing/2014/main" xmlns="" id="{51FEB02E-42FE-41E8-AC60-117CA1C52D7A}"/>
              </a:ext>
            </a:extLst>
          </p:cNvPr>
          <p:cNvSpPr>
            <a:spLocks noChangeAspect="1" noChangeArrowheads="1"/>
          </p:cNvSpPr>
          <p:nvPr/>
        </p:nvSpPr>
        <p:spPr bwMode="auto">
          <a:xfrm>
            <a:off x="-31750" y="-136525"/>
            <a:ext cx="120015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en-ZA" altLang="en-US"/>
          </a:p>
        </p:txBody>
      </p:sp>
      <p:pic>
        <p:nvPicPr>
          <p:cNvPr id="66565" name="Picture 8">
            <a:extLst>
              <a:ext uri="{FF2B5EF4-FFF2-40B4-BE49-F238E27FC236}">
                <a16:creationId xmlns:a16="http://schemas.microsoft.com/office/drawing/2014/main" xmlns="" id="{17EAC7DA-418E-4BC1-B686-41BD6D34998C}"/>
              </a:ext>
            </a:extLst>
          </p:cNvPr>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203575" y="5489575"/>
            <a:ext cx="528638" cy="527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6566" name="Picture 7">
            <a:extLst>
              <a:ext uri="{FF2B5EF4-FFF2-40B4-BE49-F238E27FC236}">
                <a16:creationId xmlns:a16="http://schemas.microsoft.com/office/drawing/2014/main" xmlns="" id="{85CBD3A7-D11B-4095-B114-73858C940A1B}"/>
              </a:ext>
            </a:extLst>
          </p:cNvPr>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276600" y="6011863"/>
            <a:ext cx="382588" cy="38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6567" name="Slide Number Placeholder 5">
            <a:extLst>
              <a:ext uri="{FF2B5EF4-FFF2-40B4-BE49-F238E27FC236}">
                <a16:creationId xmlns:a16="http://schemas.microsoft.com/office/drawing/2014/main" xmlns="" id="{B64B1F60-67CD-4B58-9ADC-3FBD943EB67B}"/>
              </a:ext>
            </a:extLst>
          </p:cNvPr>
          <p:cNvSpPr>
            <a:spLocks noGrp="1"/>
          </p:cNvSpPr>
          <p:nvPr>
            <p:ph type="sldNum" sz="quarter" idx="11"/>
          </p:nvPr>
        </p:nvSpPr>
        <p:spPr>
          <a:xfrm>
            <a:off x="8604250" y="6396038"/>
            <a:ext cx="530225" cy="4619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fld id="{A0CEC23B-88D0-470A-A122-9977D74B8243}" type="slidenum">
              <a:rPr lang="en-US" altLang="en-US" sz="1200">
                <a:cs typeface="Arial" panose="020B0604020202020204" pitchFamily="34" charset="0"/>
              </a:rPr>
              <a:pPr algn="ctr"/>
              <a:t>43</a:t>
            </a:fld>
            <a:endParaRPr lang="en-US" altLang="en-US" sz="1200">
              <a:cs typeface="Arial" panose="020B0604020202020204" pitchFamily="34"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xmlns="" id="{1FD06B54-8864-468C-B047-FD4854AA3A5F}"/>
              </a:ext>
            </a:extLst>
          </p:cNvPr>
          <p:cNvSpPr txBox="1">
            <a:spLocks noChangeArrowheads="1"/>
          </p:cNvSpPr>
          <p:nvPr/>
        </p:nvSpPr>
        <p:spPr bwMode="auto">
          <a:xfrm>
            <a:off x="107950" y="1125538"/>
            <a:ext cx="8928100" cy="566737"/>
          </a:xfrm>
          <a:prstGeom prst="rect">
            <a:avLst/>
          </a:prstGeom>
          <a:no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eaLnBrk="1" hangingPunct="1">
              <a:defRPr/>
            </a:pPr>
            <a:r>
              <a:rPr lang="en-US" altLang="en-US" sz="2800" b="1" kern="0" dirty="0">
                <a:solidFill>
                  <a:srgbClr val="000000"/>
                </a:solidFill>
              </a:rPr>
              <a:t>INTRODUCTION: Mandate</a:t>
            </a:r>
          </a:p>
        </p:txBody>
      </p:sp>
      <p:sp>
        <p:nvSpPr>
          <p:cNvPr id="7" name="Rectangle 3">
            <a:extLst>
              <a:ext uri="{FF2B5EF4-FFF2-40B4-BE49-F238E27FC236}">
                <a16:creationId xmlns:a16="http://schemas.microsoft.com/office/drawing/2014/main" xmlns="" id="{4181D13E-61D3-4107-AA9C-E9129BD1F682}"/>
              </a:ext>
            </a:extLst>
          </p:cNvPr>
          <p:cNvSpPr txBox="1">
            <a:spLocks noChangeArrowheads="1"/>
          </p:cNvSpPr>
          <p:nvPr/>
        </p:nvSpPr>
        <p:spPr>
          <a:xfrm>
            <a:off x="107950" y="1763713"/>
            <a:ext cx="8351838" cy="4176712"/>
          </a:xfrm>
          <a:prstGeom prst="rect">
            <a:avLst/>
          </a:prstGeom>
          <a:ln>
            <a:miter lim="800000"/>
            <a:headEnd/>
            <a:tailEnd/>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eaLnBrk="1" hangingPunct="1">
              <a:spcBef>
                <a:spcPts val="0"/>
              </a:spcBef>
              <a:buFontTx/>
              <a:buNone/>
              <a:defRPr/>
            </a:pPr>
            <a:r>
              <a:rPr lang="en-US" sz="2300" kern="0" dirty="0">
                <a:solidFill>
                  <a:srgbClr val="000000"/>
                </a:solidFill>
              </a:rPr>
              <a:t>NERSA’s Mandate is anchored in: </a:t>
            </a:r>
          </a:p>
          <a:p>
            <a:pPr marL="0" lvl="1" indent="0" eaLnBrk="1" hangingPunct="1">
              <a:spcBef>
                <a:spcPts val="0"/>
              </a:spcBef>
              <a:buFontTx/>
              <a:buNone/>
              <a:defRPr/>
            </a:pPr>
            <a:endParaRPr lang="en-US" sz="1800" kern="0" dirty="0">
              <a:solidFill>
                <a:srgbClr val="000000"/>
              </a:solidFill>
            </a:endParaRPr>
          </a:p>
          <a:p>
            <a:pPr marL="265113" lvl="1" indent="-265113" eaLnBrk="1" hangingPunct="1">
              <a:spcBef>
                <a:spcPts val="0"/>
              </a:spcBef>
              <a:buFont typeface="Arial" pitchFamily="34" charset="0"/>
              <a:buChar char="•"/>
              <a:defRPr/>
            </a:pPr>
            <a:r>
              <a:rPr lang="en-US" sz="2300" kern="0" dirty="0">
                <a:solidFill>
                  <a:srgbClr val="000000"/>
                </a:solidFill>
              </a:rPr>
              <a:t>4 Primary Acts:</a:t>
            </a:r>
          </a:p>
          <a:p>
            <a:pPr marL="633413" lvl="2" indent="-368300" eaLnBrk="1" hangingPunct="1">
              <a:spcBef>
                <a:spcPts val="0"/>
              </a:spcBef>
              <a:buFont typeface="Courier New" pitchFamily="49" charset="0"/>
              <a:buChar char="o"/>
              <a:defRPr/>
            </a:pPr>
            <a:r>
              <a:rPr lang="en-GB" sz="2300" kern="0" dirty="0">
                <a:solidFill>
                  <a:srgbClr val="000000"/>
                </a:solidFill>
              </a:rPr>
              <a:t>National Energy Regulator Act, 2004 (Act No. 40 of 2004);</a:t>
            </a:r>
          </a:p>
          <a:p>
            <a:pPr marL="633413" lvl="2" indent="-368300" eaLnBrk="1" hangingPunct="1">
              <a:spcBef>
                <a:spcPts val="0"/>
              </a:spcBef>
              <a:buFont typeface="Courier New" pitchFamily="49" charset="0"/>
              <a:buChar char="o"/>
              <a:defRPr/>
            </a:pPr>
            <a:r>
              <a:rPr lang="en-GB" sz="2300" kern="0" dirty="0">
                <a:solidFill>
                  <a:srgbClr val="000000"/>
                </a:solidFill>
              </a:rPr>
              <a:t>Electricity Regulation Act, 2006 (Act No. 4 of 2006);</a:t>
            </a:r>
          </a:p>
          <a:p>
            <a:pPr marL="633413" lvl="2" indent="-368300" eaLnBrk="1" hangingPunct="1">
              <a:spcBef>
                <a:spcPts val="0"/>
              </a:spcBef>
              <a:buFont typeface="Courier New" pitchFamily="49" charset="0"/>
              <a:buChar char="o"/>
              <a:defRPr/>
            </a:pPr>
            <a:r>
              <a:rPr lang="en-GB" sz="2300" kern="0" dirty="0">
                <a:solidFill>
                  <a:srgbClr val="000000"/>
                </a:solidFill>
              </a:rPr>
              <a:t>Gas Act, 2001 (Act No. 48 of 2001); and </a:t>
            </a:r>
          </a:p>
          <a:p>
            <a:pPr marL="633413" lvl="2" indent="-368300" eaLnBrk="1" hangingPunct="1">
              <a:spcBef>
                <a:spcPts val="0"/>
              </a:spcBef>
              <a:buFont typeface="Courier New" pitchFamily="49" charset="0"/>
              <a:buChar char="o"/>
              <a:defRPr/>
            </a:pPr>
            <a:r>
              <a:rPr lang="en-GB" sz="2300" kern="0" dirty="0">
                <a:solidFill>
                  <a:srgbClr val="000000"/>
                </a:solidFill>
              </a:rPr>
              <a:t>Petroleum Pipelines Act, 2003 (Act No. 60 of 2003). </a:t>
            </a:r>
          </a:p>
          <a:p>
            <a:pPr lvl="2" eaLnBrk="1" hangingPunct="1">
              <a:spcBef>
                <a:spcPts val="0"/>
              </a:spcBef>
              <a:buFontTx/>
              <a:buNone/>
              <a:defRPr/>
            </a:pPr>
            <a:endParaRPr lang="en-GB" sz="2300" kern="0" dirty="0">
              <a:solidFill>
                <a:srgbClr val="000000"/>
              </a:solidFill>
            </a:endParaRPr>
          </a:p>
          <a:p>
            <a:pPr marL="265113" lvl="1" indent="-265113" eaLnBrk="1" hangingPunct="1">
              <a:spcBef>
                <a:spcPts val="0"/>
              </a:spcBef>
              <a:buFont typeface="Arial" pitchFamily="34" charset="0"/>
              <a:buChar char="•"/>
              <a:defRPr/>
            </a:pPr>
            <a:r>
              <a:rPr lang="en-GB" sz="2300" kern="0" dirty="0">
                <a:solidFill>
                  <a:srgbClr val="000000"/>
                </a:solidFill>
              </a:rPr>
              <a:t>3 Levies Acts:</a:t>
            </a:r>
          </a:p>
          <a:p>
            <a:pPr marL="633413" lvl="2" indent="-368300" eaLnBrk="1" hangingPunct="1">
              <a:spcBef>
                <a:spcPts val="0"/>
              </a:spcBef>
              <a:buFont typeface="Courier New" pitchFamily="49" charset="0"/>
              <a:buChar char="o"/>
              <a:defRPr/>
            </a:pPr>
            <a:r>
              <a:rPr lang="en-GB" sz="2300" kern="0" dirty="0">
                <a:solidFill>
                  <a:srgbClr val="000000"/>
                </a:solidFill>
              </a:rPr>
              <a:t>Gas Regulator Levies Act, 2002 (Act No. 75 of 2002);</a:t>
            </a:r>
          </a:p>
          <a:p>
            <a:pPr marL="633413" lvl="2" indent="-368300" eaLnBrk="1" hangingPunct="1">
              <a:spcBef>
                <a:spcPts val="0"/>
              </a:spcBef>
              <a:buFont typeface="Courier New" pitchFamily="49" charset="0"/>
              <a:buChar char="o"/>
              <a:defRPr/>
            </a:pPr>
            <a:r>
              <a:rPr lang="en-GB" sz="2300" kern="0" dirty="0">
                <a:solidFill>
                  <a:srgbClr val="000000"/>
                </a:solidFill>
              </a:rPr>
              <a:t>Petroleum Pipelines Levies Act, 2004 (Act No. 28 of 2004); and </a:t>
            </a:r>
            <a:r>
              <a:rPr lang="en-US" sz="2300" kern="0" dirty="0">
                <a:solidFill>
                  <a:srgbClr val="000000"/>
                </a:solidFill>
              </a:rPr>
              <a:t> </a:t>
            </a:r>
          </a:p>
          <a:p>
            <a:pPr marL="633413" lvl="2" indent="-368300" eaLnBrk="1" hangingPunct="1">
              <a:spcBef>
                <a:spcPts val="0"/>
              </a:spcBef>
              <a:buFont typeface="Courier New" pitchFamily="49" charset="0"/>
              <a:buChar char="o"/>
              <a:defRPr/>
            </a:pPr>
            <a:r>
              <a:rPr lang="en-US" sz="2300" kern="0" dirty="0">
                <a:solidFill>
                  <a:srgbClr val="000000"/>
                </a:solidFill>
              </a:rPr>
              <a:t>Section 5B of the Electricity Act, 1987 (Act No. 41 of 1987).</a:t>
            </a:r>
          </a:p>
        </p:txBody>
      </p:sp>
      <p:sp>
        <p:nvSpPr>
          <p:cNvPr id="12292" name="TextBox 1">
            <a:extLst>
              <a:ext uri="{FF2B5EF4-FFF2-40B4-BE49-F238E27FC236}">
                <a16:creationId xmlns:a16="http://schemas.microsoft.com/office/drawing/2014/main" xmlns="" id="{F5819638-A2A5-445E-ADF8-CA6CCC342715}"/>
              </a:ext>
            </a:extLst>
          </p:cNvPr>
          <p:cNvSpPr txBox="1">
            <a:spLocks noChangeArrowheads="1"/>
          </p:cNvSpPr>
          <p:nvPr/>
        </p:nvSpPr>
        <p:spPr bwMode="auto">
          <a:xfrm>
            <a:off x="8709025" y="6237288"/>
            <a:ext cx="431800" cy="323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500" b="1"/>
              <a:t>5</a:t>
            </a:r>
            <a:endParaRPr lang="en-ZA" altLang="en-US" sz="15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xmlns="" id="{8CDC4003-6770-453C-A453-1CC50F7BCB23}"/>
              </a:ext>
            </a:extLst>
          </p:cNvPr>
          <p:cNvSpPr txBox="1">
            <a:spLocks/>
          </p:cNvSpPr>
          <p:nvPr/>
        </p:nvSpPr>
        <p:spPr>
          <a:xfrm>
            <a:off x="107950" y="1697038"/>
            <a:ext cx="8353425" cy="515778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342900" lvl="1" indent="-342900">
              <a:buFont typeface="+mj-lt"/>
              <a:buAutoNum type="arabicPeriod" startAt="3"/>
              <a:defRPr/>
            </a:pPr>
            <a:endParaRPr lang="en-ZA" sz="1700" b="1" kern="0" dirty="0">
              <a:solidFill>
                <a:srgbClr val="000000"/>
              </a:solidFill>
            </a:endParaRPr>
          </a:p>
        </p:txBody>
      </p:sp>
      <p:sp>
        <p:nvSpPr>
          <p:cNvPr id="6" name="Rectangle 2">
            <a:extLst>
              <a:ext uri="{FF2B5EF4-FFF2-40B4-BE49-F238E27FC236}">
                <a16:creationId xmlns:a16="http://schemas.microsoft.com/office/drawing/2014/main" xmlns="" id="{24B0E317-13D0-4892-B0AE-7E85ECF5A3C5}"/>
              </a:ext>
            </a:extLst>
          </p:cNvPr>
          <p:cNvSpPr txBox="1">
            <a:spLocks noChangeArrowheads="1"/>
          </p:cNvSpPr>
          <p:nvPr/>
        </p:nvSpPr>
        <p:spPr bwMode="auto">
          <a:xfrm>
            <a:off x="107950" y="1127125"/>
            <a:ext cx="8928100" cy="862013"/>
          </a:xfrm>
          <a:prstGeom prst="rect">
            <a:avLst/>
          </a:prstGeom>
          <a:noFill/>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a:lstStyle>
          <a:p>
            <a:pPr marL="536575" indent="-536575" eaLnBrk="1" hangingPunct="1">
              <a:defRPr/>
            </a:pPr>
            <a:r>
              <a:rPr lang="en-ZA" altLang="en-US" sz="2800" b="1" kern="0" dirty="0">
                <a:solidFill>
                  <a:srgbClr val="000000"/>
                </a:solidFill>
              </a:rPr>
              <a:t>INTRODUCTION:  Regulatory Activities</a:t>
            </a:r>
            <a:endParaRPr lang="en-US" altLang="en-US" sz="2800" b="1" kern="0" dirty="0">
              <a:solidFill>
                <a:srgbClr val="000000"/>
              </a:solidFill>
            </a:endParaRPr>
          </a:p>
        </p:txBody>
      </p:sp>
      <p:sp>
        <p:nvSpPr>
          <p:cNvPr id="8" name="Rectangle 3">
            <a:extLst>
              <a:ext uri="{FF2B5EF4-FFF2-40B4-BE49-F238E27FC236}">
                <a16:creationId xmlns:a16="http://schemas.microsoft.com/office/drawing/2014/main" xmlns="" id="{6B1696C1-74A2-4607-8723-A6A5844BA8B9}"/>
              </a:ext>
            </a:extLst>
          </p:cNvPr>
          <p:cNvSpPr txBox="1">
            <a:spLocks noChangeArrowheads="1"/>
          </p:cNvSpPr>
          <p:nvPr/>
        </p:nvSpPr>
        <p:spPr bwMode="auto">
          <a:xfrm>
            <a:off x="47625" y="1628775"/>
            <a:ext cx="8496300" cy="5040313"/>
          </a:xfrm>
          <a:prstGeom prst="rect">
            <a:avLst/>
          </a:prstGeom>
          <a:noFill/>
          <a:ln w="9525">
            <a:noFill/>
            <a:miter lim="800000"/>
            <a:headEnd/>
            <a:tailEnd/>
          </a:ln>
        </p:spPr>
        <p:txBody>
          <a:bodyPr/>
          <a:lstStyle/>
          <a:p>
            <a:pPr marL="0" lvl="1" eaLnBrk="1" fontAlgn="auto" hangingPunct="1">
              <a:spcBef>
                <a:spcPts val="0"/>
              </a:spcBef>
              <a:spcAft>
                <a:spcPts val="600"/>
              </a:spcAft>
              <a:defRPr/>
            </a:pPr>
            <a:r>
              <a:rPr lang="en-ZA" sz="2200" kern="0" dirty="0">
                <a:solidFill>
                  <a:srgbClr val="000000"/>
                </a:solidFill>
                <a:ea typeface="ＭＳ Ｐゴシック" panose="020B0600070205080204" pitchFamily="34" charset="-128"/>
                <a:cs typeface="Arial" panose="020B0604020202020204" pitchFamily="34" charset="0"/>
              </a:rPr>
              <a:t>NERSA’s regulatory </a:t>
            </a:r>
            <a:r>
              <a:rPr lang="en-ZA" kern="0" dirty="0">
                <a:solidFill>
                  <a:srgbClr val="000000"/>
                </a:solidFill>
                <a:ea typeface="ＭＳ Ｐゴシック" panose="020B0600070205080204" pitchFamily="34" charset="-128"/>
                <a:cs typeface="Arial" panose="020B0604020202020204" pitchFamily="34" charset="0"/>
              </a:rPr>
              <a:t>activities</a:t>
            </a:r>
            <a:r>
              <a:rPr lang="en-ZA" sz="2200" kern="0" dirty="0">
                <a:solidFill>
                  <a:srgbClr val="000000"/>
                </a:solidFill>
                <a:ea typeface="ＭＳ Ｐゴシック" panose="020B0600070205080204" pitchFamily="34" charset="-128"/>
                <a:cs typeface="Arial" panose="020B0604020202020204" pitchFamily="34" charset="0"/>
              </a:rPr>
              <a:t> are grouped in the following programmes:</a:t>
            </a:r>
          </a:p>
          <a:p>
            <a:pPr marL="354013" lvl="1" indent="-354013" eaLnBrk="1" fontAlgn="auto" hangingPunct="1">
              <a:spcBef>
                <a:spcPts val="0"/>
              </a:spcBef>
              <a:spcAft>
                <a:spcPts val="600"/>
              </a:spcAft>
              <a:buFont typeface="Arial" charset="0"/>
              <a:buChar char="•"/>
              <a:defRPr/>
            </a:pPr>
            <a:r>
              <a:rPr lang="en-ZA" sz="2200" kern="0" dirty="0">
                <a:solidFill>
                  <a:srgbClr val="000000"/>
                </a:solidFill>
                <a:ea typeface="ＭＳ Ｐゴシック" panose="020B0600070205080204" pitchFamily="34" charset="-128"/>
                <a:cs typeface="Arial" panose="020B0604020202020204" pitchFamily="34" charset="0"/>
              </a:rPr>
              <a:t>Programme 1: Setting and/or approval of tariffs and prices</a:t>
            </a:r>
          </a:p>
          <a:p>
            <a:pPr marL="354013" lvl="1" indent="-354013" eaLnBrk="1" fontAlgn="auto" hangingPunct="1">
              <a:spcBef>
                <a:spcPts val="0"/>
              </a:spcBef>
              <a:spcAft>
                <a:spcPts val="600"/>
              </a:spcAft>
              <a:buFont typeface="Arial" charset="0"/>
              <a:buChar char="•"/>
              <a:defRPr/>
            </a:pPr>
            <a:r>
              <a:rPr lang="en-ZA" sz="2200" kern="0" dirty="0">
                <a:solidFill>
                  <a:srgbClr val="000000"/>
                </a:solidFill>
                <a:ea typeface="ＭＳ Ｐゴシック" panose="020B0600070205080204" pitchFamily="34" charset="-128"/>
                <a:cs typeface="Arial" panose="020B0604020202020204" pitchFamily="34" charset="0"/>
              </a:rPr>
              <a:t>Programme 2: Licensing and registration</a:t>
            </a:r>
          </a:p>
          <a:p>
            <a:pPr marL="354013" lvl="1" indent="-354013" eaLnBrk="1" fontAlgn="auto" hangingPunct="1">
              <a:spcBef>
                <a:spcPts val="0"/>
              </a:spcBef>
              <a:spcAft>
                <a:spcPts val="600"/>
              </a:spcAft>
              <a:buFont typeface="Arial" charset="0"/>
              <a:buChar char="•"/>
              <a:defRPr/>
            </a:pPr>
            <a:r>
              <a:rPr lang="en-ZA" sz="2200" kern="0" dirty="0">
                <a:solidFill>
                  <a:srgbClr val="000000"/>
                </a:solidFill>
                <a:ea typeface="ＭＳ Ｐゴシック" panose="020B0600070205080204" pitchFamily="34" charset="-128"/>
                <a:cs typeface="Arial" panose="020B0604020202020204" pitchFamily="34" charset="0"/>
              </a:rPr>
              <a:t>Programme 3: Compliance monitoring and enforcement</a:t>
            </a:r>
          </a:p>
          <a:p>
            <a:pPr marL="354013" lvl="1" indent="-354013" eaLnBrk="1" fontAlgn="auto" hangingPunct="1">
              <a:spcBef>
                <a:spcPts val="0"/>
              </a:spcBef>
              <a:spcAft>
                <a:spcPts val="600"/>
              </a:spcAft>
              <a:buFont typeface="Arial" charset="0"/>
              <a:buChar char="•"/>
              <a:defRPr/>
            </a:pPr>
            <a:r>
              <a:rPr lang="en-ZA" sz="2200" kern="0" dirty="0">
                <a:solidFill>
                  <a:srgbClr val="000000"/>
                </a:solidFill>
                <a:ea typeface="ＭＳ Ｐゴシック" panose="020B0600070205080204" pitchFamily="34" charset="-128"/>
                <a:cs typeface="Arial" panose="020B0604020202020204" pitchFamily="34" charset="0"/>
              </a:rPr>
              <a:t>Programme 4: Dispute resolution, including mediation, arbitration and handling of complaints                                                 </a:t>
            </a:r>
          </a:p>
          <a:p>
            <a:pPr marL="354013" lvl="1" indent="-354013" eaLnBrk="1" fontAlgn="auto" hangingPunct="1">
              <a:spcBef>
                <a:spcPts val="0"/>
              </a:spcBef>
              <a:spcAft>
                <a:spcPts val="600"/>
              </a:spcAft>
              <a:buFont typeface="Arial" charset="0"/>
              <a:buChar char="•"/>
              <a:defRPr/>
            </a:pPr>
            <a:r>
              <a:rPr lang="en-ZA" sz="2200" kern="0" dirty="0">
                <a:solidFill>
                  <a:srgbClr val="000000"/>
                </a:solidFill>
                <a:ea typeface="ＭＳ Ｐゴシック" panose="020B0600070205080204" pitchFamily="34" charset="-128"/>
                <a:cs typeface="Arial" panose="020B0604020202020204" pitchFamily="34" charset="0"/>
              </a:rPr>
              <a:t>Programme 5: Setting of rules, guidelines and codes for the regulation of the three energy industries	</a:t>
            </a:r>
          </a:p>
          <a:p>
            <a:pPr marL="354013" lvl="1" indent="-354013" eaLnBrk="1" fontAlgn="auto" hangingPunct="1">
              <a:spcBef>
                <a:spcPts val="0"/>
              </a:spcBef>
              <a:spcAft>
                <a:spcPts val="600"/>
              </a:spcAft>
              <a:buFont typeface="Arial" charset="0"/>
              <a:buChar char="•"/>
              <a:defRPr/>
            </a:pPr>
            <a:r>
              <a:rPr lang="en-ZA" sz="2200" kern="0" dirty="0">
                <a:solidFill>
                  <a:srgbClr val="000000"/>
                </a:solidFill>
                <a:ea typeface="ＭＳ Ｐゴシック" panose="020B0600070205080204" pitchFamily="34" charset="-128"/>
                <a:cs typeface="Arial" panose="020B0604020202020204" pitchFamily="34" charset="0"/>
              </a:rPr>
              <a:t>Programme 6: Establishing NERSA as an efficient and effective regulator</a:t>
            </a:r>
          </a:p>
          <a:p>
            <a:pPr marL="354013" lvl="1" indent="-354013" eaLnBrk="1" fontAlgn="auto" hangingPunct="1">
              <a:spcBef>
                <a:spcPts val="0"/>
              </a:spcBef>
              <a:spcAft>
                <a:spcPts val="600"/>
              </a:spcAft>
              <a:buFont typeface="Arial" charset="0"/>
              <a:buChar char="•"/>
              <a:defRPr/>
            </a:pPr>
            <a:endParaRPr lang="en-GB" sz="2200" kern="0" dirty="0">
              <a:solidFill>
                <a:srgbClr val="000000"/>
              </a:solidFill>
              <a:ea typeface="ＭＳ Ｐゴシック" panose="020B0600070205080204" pitchFamily="34" charset="-128"/>
              <a:cs typeface="Arial" panose="020B0604020202020204" pitchFamily="34" charset="0"/>
            </a:endParaRPr>
          </a:p>
          <a:p>
            <a:pPr marL="354013" lvl="1" indent="-354013" eaLnBrk="1" fontAlgn="auto" hangingPunct="1">
              <a:spcBef>
                <a:spcPts val="0"/>
              </a:spcBef>
              <a:spcAft>
                <a:spcPts val="600"/>
              </a:spcAft>
              <a:buFont typeface="Arial" charset="0"/>
              <a:buChar char="•"/>
              <a:defRPr/>
            </a:pPr>
            <a:endParaRPr lang="en-GB" sz="2200" kern="0" dirty="0">
              <a:solidFill>
                <a:srgbClr val="000000"/>
              </a:solidFill>
              <a:ea typeface="ＭＳ Ｐゴシック" panose="020B0600070205080204" pitchFamily="34" charset="-128"/>
              <a:cs typeface="Arial" panose="020B0604020202020204" pitchFamily="34" charset="0"/>
            </a:endParaRPr>
          </a:p>
        </p:txBody>
      </p:sp>
      <p:sp>
        <p:nvSpPr>
          <p:cNvPr id="14341" name="TextBox 1">
            <a:extLst>
              <a:ext uri="{FF2B5EF4-FFF2-40B4-BE49-F238E27FC236}">
                <a16:creationId xmlns:a16="http://schemas.microsoft.com/office/drawing/2014/main" xmlns="" id="{8528A902-173C-4633-83CD-7A6ACC2B5CA6}"/>
              </a:ext>
            </a:extLst>
          </p:cNvPr>
          <p:cNvSpPr txBox="1">
            <a:spLocks noChangeArrowheads="1"/>
          </p:cNvSpPr>
          <p:nvPr/>
        </p:nvSpPr>
        <p:spPr bwMode="auto">
          <a:xfrm>
            <a:off x="8520113" y="6299200"/>
            <a:ext cx="492125"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800" b="1"/>
              <a:t>6</a:t>
            </a:r>
            <a:endParaRPr lang="en-ZA" altLang="en-US" sz="18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1AC69790-B18D-4A56-82B8-ABAB195A0ABD}"/>
              </a:ext>
            </a:extLst>
          </p:cNvPr>
          <p:cNvSpPr>
            <a:spLocks noGrp="1"/>
          </p:cNvSpPr>
          <p:nvPr>
            <p:ph type="title"/>
          </p:nvPr>
        </p:nvSpPr>
        <p:spPr bwMode="auto">
          <a:xfrm>
            <a:off x="427038" y="3357563"/>
            <a:ext cx="8229600" cy="1143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b="1"/>
              <a:t>PETROLEUM INDUSTRY</a:t>
            </a:r>
            <a:endParaRPr lang="en-ZA" altLang="en-US" b="1"/>
          </a:p>
        </p:txBody>
      </p:sp>
      <p:sp>
        <p:nvSpPr>
          <p:cNvPr id="16387" name="Slide Number Placeholder 3">
            <a:extLst>
              <a:ext uri="{FF2B5EF4-FFF2-40B4-BE49-F238E27FC236}">
                <a16:creationId xmlns:a16="http://schemas.microsoft.com/office/drawing/2014/main" xmlns="" id="{841AE02F-4A71-49E8-9792-43DD4E40DB1A}"/>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01F0EEF-F7DD-4F8F-8C4F-06ACD0419294}" type="slidenum">
              <a:rPr lang="en-US" altLang="en-US" sz="1400"/>
              <a:pPr/>
              <a:t>7</a:t>
            </a:fld>
            <a:endParaRPr lang="en-US" altLang="en-US"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xmlns="" id="{DC836538-A9F2-45A3-97E4-421561A1777F}"/>
              </a:ext>
            </a:extLst>
          </p:cNvPr>
          <p:cNvSpPr>
            <a:spLocks noGrp="1"/>
          </p:cNvSpPr>
          <p:nvPr>
            <p:ph type="sldNum" sz="quarter" idx="11"/>
          </p:nvPr>
        </p:nvSpPr>
        <p:spPr>
          <a:xfrm>
            <a:off x="6553200" y="6399213"/>
            <a:ext cx="2133600" cy="476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BEEE1AE-123A-47FF-947F-D4F6E56F0C47}" type="slidenum">
              <a:rPr lang="en-US" altLang="en-US" sz="1400">
                <a:solidFill>
                  <a:srgbClr val="000000"/>
                </a:solidFill>
              </a:rPr>
              <a:pPr/>
              <a:t>8</a:t>
            </a:fld>
            <a:endParaRPr lang="en-US" altLang="en-US" sz="1400">
              <a:solidFill>
                <a:srgbClr val="000000"/>
              </a:solidFill>
            </a:endParaRPr>
          </a:p>
        </p:txBody>
      </p:sp>
      <p:sp>
        <p:nvSpPr>
          <p:cNvPr id="17411" name="Text Box 4">
            <a:extLst>
              <a:ext uri="{FF2B5EF4-FFF2-40B4-BE49-F238E27FC236}">
                <a16:creationId xmlns:a16="http://schemas.microsoft.com/office/drawing/2014/main" xmlns="" id="{02EE7ADA-1A89-4606-95BF-FD0A1CB6AFF6}"/>
              </a:ext>
            </a:extLst>
          </p:cNvPr>
          <p:cNvSpPr txBox="1">
            <a:spLocks noChangeArrowheads="1"/>
          </p:cNvSpPr>
          <p:nvPr/>
        </p:nvSpPr>
        <p:spPr bwMode="auto">
          <a:xfrm>
            <a:off x="250825" y="6176963"/>
            <a:ext cx="2017713"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50000"/>
              </a:spcBef>
            </a:pPr>
            <a:r>
              <a:rPr lang="en-US" altLang="en-US" sz="2000" b="1">
                <a:solidFill>
                  <a:srgbClr val="000000"/>
                </a:solidFill>
              </a:rPr>
              <a:t>SA Petroleum Agency</a:t>
            </a:r>
          </a:p>
        </p:txBody>
      </p:sp>
      <p:sp>
        <p:nvSpPr>
          <p:cNvPr id="17412" name="Text Box 5">
            <a:extLst>
              <a:ext uri="{FF2B5EF4-FFF2-40B4-BE49-F238E27FC236}">
                <a16:creationId xmlns:a16="http://schemas.microsoft.com/office/drawing/2014/main" xmlns="" id="{6F7B5A77-5989-4252-8FA1-B27CA0528C06}"/>
              </a:ext>
            </a:extLst>
          </p:cNvPr>
          <p:cNvSpPr txBox="1">
            <a:spLocks noChangeArrowheads="1"/>
          </p:cNvSpPr>
          <p:nvPr/>
        </p:nvSpPr>
        <p:spPr bwMode="auto">
          <a:xfrm>
            <a:off x="6948488" y="6176963"/>
            <a:ext cx="2160587"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spcBef>
                <a:spcPct val="50000"/>
              </a:spcBef>
            </a:pPr>
            <a:r>
              <a:rPr lang="en-US" altLang="en-US" sz="2000" b="1">
                <a:solidFill>
                  <a:srgbClr val="000000"/>
                </a:solidFill>
              </a:rPr>
              <a:t>DMRE</a:t>
            </a:r>
          </a:p>
        </p:txBody>
      </p:sp>
      <p:grpSp>
        <p:nvGrpSpPr>
          <p:cNvPr id="17413" name="Group 19">
            <a:extLst>
              <a:ext uri="{FF2B5EF4-FFF2-40B4-BE49-F238E27FC236}">
                <a16:creationId xmlns:a16="http://schemas.microsoft.com/office/drawing/2014/main" xmlns="" id="{8FF7E5AB-3B83-4203-AD2C-7864D4CAACEC}"/>
              </a:ext>
            </a:extLst>
          </p:cNvPr>
          <p:cNvGrpSpPr>
            <a:grpSpLocks/>
          </p:cNvGrpSpPr>
          <p:nvPr/>
        </p:nvGrpSpPr>
        <p:grpSpPr bwMode="auto">
          <a:xfrm>
            <a:off x="179388" y="1855788"/>
            <a:ext cx="8640762" cy="4875212"/>
            <a:chOff x="179511" y="1557338"/>
            <a:chExt cx="8640639" cy="4875173"/>
          </a:xfrm>
        </p:grpSpPr>
        <p:sp>
          <p:nvSpPr>
            <p:cNvPr id="17422" name="Oval 2">
              <a:extLst>
                <a:ext uri="{FF2B5EF4-FFF2-40B4-BE49-F238E27FC236}">
                  <a16:creationId xmlns:a16="http://schemas.microsoft.com/office/drawing/2014/main" xmlns="" id="{F6AEEDD9-5545-476B-89C0-E53E2FDEDB29}"/>
                </a:ext>
              </a:extLst>
            </p:cNvPr>
            <p:cNvSpPr>
              <a:spLocks noChangeArrowheads="1"/>
            </p:cNvSpPr>
            <p:nvPr/>
          </p:nvSpPr>
          <p:spPr bwMode="auto">
            <a:xfrm>
              <a:off x="179511" y="2492896"/>
              <a:ext cx="1871539" cy="1728192"/>
            </a:xfrm>
            <a:prstGeom prst="ellipse">
              <a:avLst/>
            </a:prstGeom>
            <a:solidFill>
              <a:srgbClr val="FFC000"/>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2000">
                  <a:solidFill>
                    <a:srgbClr val="000000"/>
                  </a:solidFill>
                </a:rPr>
                <a:t>Exploration</a:t>
              </a:r>
            </a:p>
            <a:p>
              <a:pPr algn="ctr"/>
              <a:r>
                <a:rPr lang="en-US" altLang="en-US" sz="2000">
                  <a:solidFill>
                    <a:srgbClr val="000000"/>
                  </a:solidFill>
                </a:rPr>
                <a:t> &amp; </a:t>
              </a:r>
            </a:p>
            <a:p>
              <a:pPr algn="ctr"/>
              <a:r>
                <a:rPr lang="en-US" altLang="en-US" sz="2000">
                  <a:solidFill>
                    <a:srgbClr val="000000"/>
                  </a:solidFill>
                </a:rPr>
                <a:t>Production</a:t>
              </a:r>
            </a:p>
          </p:txBody>
        </p:sp>
        <p:sp>
          <p:nvSpPr>
            <p:cNvPr id="17423" name="AutoShape 3">
              <a:extLst>
                <a:ext uri="{FF2B5EF4-FFF2-40B4-BE49-F238E27FC236}">
                  <a16:creationId xmlns:a16="http://schemas.microsoft.com/office/drawing/2014/main" xmlns="" id="{50258A1A-0705-4F8B-B15B-89D000096493}"/>
                </a:ext>
              </a:extLst>
            </p:cNvPr>
            <p:cNvSpPr>
              <a:spLocks noChangeArrowheads="1"/>
            </p:cNvSpPr>
            <p:nvPr/>
          </p:nvSpPr>
          <p:spPr bwMode="auto">
            <a:xfrm>
              <a:off x="4427984" y="3501938"/>
              <a:ext cx="2376041" cy="1149660"/>
            </a:xfrm>
            <a:prstGeom prst="rightArrow">
              <a:avLst>
                <a:gd name="adj1" fmla="val 61935"/>
                <a:gd name="adj2" fmla="val 50798"/>
              </a:avLst>
            </a:prstGeom>
            <a:solidFill>
              <a:srgbClr val="0070C0">
                <a:alpha val="18823"/>
              </a:srgbClr>
            </a:solidFill>
            <a:ln w="9525">
              <a:solidFill>
                <a:schemeClr val="tx1"/>
              </a:solidFill>
              <a:miter lim="800000"/>
              <a:headEnd/>
              <a:tailEnd/>
            </a:ln>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2500" b="1">
                  <a:solidFill>
                    <a:srgbClr val="000000"/>
                  </a:solidFill>
                </a:rPr>
                <a:t>Pipelines</a:t>
              </a:r>
            </a:p>
            <a:p>
              <a:pPr algn="ctr"/>
              <a:r>
                <a:rPr lang="en-US" altLang="en-US" sz="2200" b="1">
                  <a:solidFill>
                    <a:srgbClr val="000000"/>
                  </a:solidFill>
                </a:rPr>
                <a:t>(Transmission) </a:t>
              </a:r>
            </a:p>
          </p:txBody>
        </p:sp>
        <p:sp>
          <p:nvSpPr>
            <p:cNvPr id="17424" name="Text Box 6">
              <a:extLst>
                <a:ext uri="{FF2B5EF4-FFF2-40B4-BE49-F238E27FC236}">
                  <a16:creationId xmlns:a16="http://schemas.microsoft.com/office/drawing/2014/main" xmlns="" id="{46F35146-3944-4E1F-91D1-6FA0F9D8D957}"/>
                </a:ext>
              </a:extLst>
            </p:cNvPr>
            <p:cNvSpPr txBox="1">
              <a:spLocks noChangeArrowheads="1"/>
            </p:cNvSpPr>
            <p:nvPr/>
          </p:nvSpPr>
          <p:spPr bwMode="auto">
            <a:xfrm>
              <a:off x="4859338" y="5878513"/>
              <a:ext cx="1657350"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spcBef>
                  <a:spcPct val="50000"/>
                </a:spcBef>
              </a:pPr>
              <a:r>
                <a:rPr lang="en-US" altLang="en-US" sz="3000" b="1">
                  <a:solidFill>
                    <a:srgbClr val="3333CC"/>
                  </a:solidFill>
                </a:rPr>
                <a:t>NERSA</a:t>
              </a:r>
            </a:p>
          </p:txBody>
        </p:sp>
        <p:sp>
          <p:nvSpPr>
            <p:cNvPr id="17425" name="Line 8">
              <a:extLst>
                <a:ext uri="{FF2B5EF4-FFF2-40B4-BE49-F238E27FC236}">
                  <a16:creationId xmlns:a16="http://schemas.microsoft.com/office/drawing/2014/main" xmlns="" id="{690E2640-31F9-4C66-AF10-FA0530016C83}"/>
                </a:ext>
              </a:extLst>
            </p:cNvPr>
            <p:cNvSpPr>
              <a:spLocks noChangeShapeType="1"/>
            </p:cNvSpPr>
            <p:nvPr/>
          </p:nvSpPr>
          <p:spPr bwMode="auto">
            <a:xfrm>
              <a:off x="2195512" y="5805264"/>
              <a:ext cx="4392711"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7426" name="Line 9">
              <a:extLst>
                <a:ext uri="{FF2B5EF4-FFF2-40B4-BE49-F238E27FC236}">
                  <a16:creationId xmlns:a16="http://schemas.microsoft.com/office/drawing/2014/main" xmlns="" id="{7B39E566-8F61-461D-BD91-B6AF10A7466A}"/>
                </a:ext>
              </a:extLst>
            </p:cNvPr>
            <p:cNvSpPr>
              <a:spLocks noChangeShapeType="1"/>
            </p:cNvSpPr>
            <p:nvPr/>
          </p:nvSpPr>
          <p:spPr bwMode="auto">
            <a:xfrm>
              <a:off x="6948264" y="5805264"/>
              <a:ext cx="1871886"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7427" name="Text Box 10">
              <a:extLst>
                <a:ext uri="{FF2B5EF4-FFF2-40B4-BE49-F238E27FC236}">
                  <a16:creationId xmlns:a16="http://schemas.microsoft.com/office/drawing/2014/main" xmlns="" id="{27335692-CE0A-4A35-AC3F-A912170D05D5}"/>
                </a:ext>
              </a:extLst>
            </p:cNvPr>
            <p:cNvSpPr txBox="1">
              <a:spLocks noChangeArrowheads="1"/>
            </p:cNvSpPr>
            <p:nvPr/>
          </p:nvSpPr>
          <p:spPr bwMode="auto">
            <a:xfrm>
              <a:off x="7091363" y="4510088"/>
              <a:ext cx="1728786" cy="400107"/>
            </a:xfrm>
            <a:prstGeom prst="rect">
              <a:avLst/>
            </a:prstGeom>
            <a:solidFill>
              <a:srgbClr val="FFCC99"/>
            </a:solidFill>
            <a:ln w="9525">
              <a:solidFill>
                <a:schemeClr val="tx1"/>
              </a:solidFill>
              <a:miter lim="800000"/>
              <a:headEnd/>
              <a:tailEnd/>
            </a:ln>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2000">
                  <a:solidFill>
                    <a:srgbClr val="000000"/>
                  </a:solidFill>
                </a:rPr>
                <a:t>Retailing</a:t>
              </a:r>
            </a:p>
          </p:txBody>
        </p:sp>
        <p:sp>
          <p:nvSpPr>
            <p:cNvPr id="17428" name="Text Box 11">
              <a:extLst>
                <a:ext uri="{FF2B5EF4-FFF2-40B4-BE49-F238E27FC236}">
                  <a16:creationId xmlns:a16="http://schemas.microsoft.com/office/drawing/2014/main" xmlns="" id="{184C73AA-2D37-4250-94AE-46D3578A7C42}"/>
                </a:ext>
              </a:extLst>
            </p:cNvPr>
            <p:cNvSpPr txBox="1">
              <a:spLocks noChangeArrowheads="1"/>
            </p:cNvSpPr>
            <p:nvPr/>
          </p:nvSpPr>
          <p:spPr bwMode="auto">
            <a:xfrm>
              <a:off x="2267523" y="5878513"/>
              <a:ext cx="1944114"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spcBef>
                  <a:spcPct val="50000"/>
                </a:spcBef>
              </a:pPr>
              <a:r>
                <a:rPr lang="en-US" altLang="en-US" sz="2000" b="1">
                  <a:solidFill>
                    <a:srgbClr val="000000"/>
                  </a:solidFill>
                </a:rPr>
                <a:t>DMRE</a:t>
              </a:r>
            </a:p>
          </p:txBody>
        </p:sp>
        <p:sp>
          <p:nvSpPr>
            <p:cNvPr id="17429" name="Line 12">
              <a:extLst>
                <a:ext uri="{FF2B5EF4-FFF2-40B4-BE49-F238E27FC236}">
                  <a16:creationId xmlns:a16="http://schemas.microsoft.com/office/drawing/2014/main" xmlns="" id="{06B90EF8-C0B7-4A1B-8D04-822DC8CDA9BD}"/>
                </a:ext>
              </a:extLst>
            </p:cNvPr>
            <p:cNvSpPr>
              <a:spLocks noChangeShapeType="1"/>
            </p:cNvSpPr>
            <p:nvPr/>
          </p:nvSpPr>
          <p:spPr bwMode="auto">
            <a:xfrm flipV="1">
              <a:off x="4211638" y="1557338"/>
              <a:ext cx="0" cy="4606925"/>
            </a:xfrm>
            <a:prstGeom prst="line">
              <a:avLst/>
            </a:prstGeom>
            <a:noFill/>
            <a:ln w="9525">
              <a:solidFill>
                <a:srgbClr val="CC99FF"/>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7430" name="Text Box 13">
              <a:extLst>
                <a:ext uri="{FF2B5EF4-FFF2-40B4-BE49-F238E27FC236}">
                  <a16:creationId xmlns:a16="http://schemas.microsoft.com/office/drawing/2014/main" xmlns="" id="{20DDD8AE-AFE9-481C-8034-D3C2714914D0}"/>
                </a:ext>
              </a:extLst>
            </p:cNvPr>
            <p:cNvSpPr txBox="1">
              <a:spLocks noChangeArrowheads="1"/>
            </p:cNvSpPr>
            <p:nvPr/>
          </p:nvSpPr>
          <p:spPr bwMode="auto">
            <a:xfrm>
              <a:off x="2195513" y="2376000"/>
              <a:ext cx="1835960" cy="1015663"/>
            </a:xfrm>
            <a:prstGeom prst="rect">
              <a:avLst/>
            </a:prstGeom>
            <a:solidFill>
              <a:srgbClr val="FFCC99"/>
            </a:solidFill>
            <a:ln w="9525">
              <a:solidFill>
                <a:schemeClr val="tx1"/>
              </a:solidFill>
              <a:miter lim="800000"/>
              <a:headEnd/>
              <a:tailEnd/>
            </a:ln>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spcBef>
                  <a:spcPct val="50000"/>
                </a:spcBef>
              </a:pPr>
              <a:r>
                <a:rPr lang="en-US" altLang="en-US" sz="2000">
                  <a:solidFill>
                    <a:srgbClr val="000000"/>
                  </a:solidFill>
                </a:rPr>
                <a:t>Refining (incl. primary storage)</a:t>
              </a:r>
            </a:p>
          </p:txBody>
        </p:sp>
        <p:sp>
          <p:nvSpPr>
            <p:cNvPr id="17431" name="Text Box 14">
              <a:extLst>
                <a:ext uri="{FF2B5EF4-FFF2-40B4-BE49-F238E27FC236}">
                  <a16:creationId xmlns:a16="http://schemas.microsoft.com/office/drawing/2014/main" xmlns="" id="{5C935426-884B-4BA2-9538-C0B44F6F17BE}"/>
                </a:ext>
              </a:extLst>
            </p:cNvPr>
            <p:cNvSpPr txBox="1">
              <a:spLocks noChangeArrowheads="1"/>
            </p:cNvSpPr>
            <p:nvPr/>
          </p:nvSpPr>
          <p:spPr bwMode="auto">
            <a:xfrm>
              <a:off x="2195513" y="3932238"/>
              <a:ext cx="1871664" cy="707880"/>
            </a:xfrm>
            <a:prstGeom prst="rect">
              <a:avLst/>
            </a:prstGeom>
            <a:solidFill>
              <a:srgbClr val="FFCC99"/>
            </a:solidFill>
            <a:ln w="9525">
              <a:solidFill>
                <a:schemeClr val="tx1"/>
              </a:solidFill>
              <a:miter lim="800000"/>
              <a:headEnd/>
              <a:tailEnd/>
            </a:ln>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spcBef>
                  <a:spcPct val="50000"/>
                </a:spcBef>
              </a:pPr>
              <a:r>
                <a:rPr lang="en-US" altLang="en-US" sz="2000">
                  <a:solidFill>
                    <a:srgbClr val="000000"/>
                  </a:solidFill>
                </a:rPr>
                <a:t>Wholesaling (incl. imports)</a:t>
              </a:r>
            </a:p>
          </p:txBody>
        </p:sp>
        <p:sp>
          <p:nvSpPr>
            <p:cNvPr id="17432" name="AutoShape 15">
              <a:extLst>
                <a:ext uri="{FF2B5EF4-FFF2-40B4-BE49-F238E27FC236}">
                  <a16:creationId xmlns:a16="http://schemas.microsoft.com/office/drawing/2014/main" xmlns="" id="{2ECC7189-EE4F-47C4-9FBA-A1BBD302F339}"/>
                </a:ext>
              </a:extLst>
            </p:cNvPr>
            <p:cNvSpPr>
              <a:spLocks noChangeArrowheads="1"/>
            </p:cNvSpPr>
            <p:nvPr/>
          </p:nvSpPr>
          <p:spPr bwMode="auto">
            <a:xfrm>
              <a:off x="4284033" y="4677878"/>
              <a:ext cx="2592163" cy="1061804"/>
            </a:xfrm>
            <a:prstGeom prst="can">
              <a:avLst>
                <a:gd name="adj" fmla="val 25000"/>
              </a:avLst>
            </a:prstGeom>
            <a:solidFill>
              <a:srgbClr val="0000FF">
                <a:alpha val="18823"/>
              </a:srgbClr>
            </a:solidFill>
            <a:ln w="9525">
              <a:solidFill>
                <a:schemeClr val="tx1"/>
              </a:solidFill>
              <a:round/>
              <a:headEnd/>
              <a:tailEnd/>
            </a:ln>
          </p:spPr>
          <p:txBody>
            <a:bodyPr wrap="none"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2500" b="1">
                  <a:solidFill>
                    <a:srgbClr val="000000"/>
                  </a:solidFill>
                </a:rPr>
                <a:t>Storage</a:t>
              </a:r>
              <a:r>
                <a:rPr lang="en-US" altLang="en-US" sz="2200" b="1">
                  <a:solidFill>
                    <a:srgbClr val="000000"/>
                  </a:solidFill>
                </a:rPr>
                <a:t> </a:t>
              </a:r>
              <a:endParaRPr lang="en-US" altLang="en-US" sz="2000" b="1">
                <a:solidFill>
                  <a:srgbClr val="000000"/>
                </a:solidFill>
              </a:endParaRPr>
            </a:p>
            <a:p>
              <a:pPr algn="ctr"/>
              <a:r>
                <a:rPr lang="en-US" altLang="en-US" sz="1900" b="1">
                  <a:solidFill>
                    <a:srgbClr val="000000"/>
                  </a:solidFill>
                </a:rPr>
                <a:t>(Import &amp; distribution)</a:t>
              </a:r>
            </a:p>
          </p:txBody>
        </p:sp>
        <p:sp>
          <p:nvSpPr>
            <p:cNvPr id="17433" name="Line 16">
              <a:extLst>
                <a:ext uri="{FF2B5EF4-FFF2-40B4-BE49-F238E27FC236}">
                  <a16:creationId xmlns:a16="http://schemas.microsoft.com/office/drawing/2014/main" xmlns="" id="{DD939E6C-5B20-498B-8EEB-39A99A7E23E0}"/>
                </a:ext>
              </a:extLst>
            </p:cNvPr>
            <p:cNvSpPr>
              <a:spLocks noChangeShapeType="1"/>
            </p:cNvSpPr>
            <p:nvPr/>
          </p:nvSpPr>
          <p:spPr bwMode="auto">
            <a:xfrm flipV="1">
              <a:off x="6804025" y="1700213"/>
              <a:ext cx="0" cy="4464050"/>
            </a:xfrm>
            <a:prstGeom prst="line">
              <a:avLst/>
            </a:prstGeom>
            <a:noFill/>
            <a:ln w="9525">
              <a:solidFill>
                <a:srgbClr val="CC99FF"/>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17414" name="Text Box 17">
            <a:extLst>
              <a:ext uri="{FF2B5EF4-FFF2-40B4-BE49-F238E27FC236}">
                <a16:creationId xmlns:a16="http://schemas.microsoft.com/office/drawing/2014/main" xmlns="" id="{2BE0A497-24F5-4211-AF28-C548BEFEDB13}"/>
              </a:ext>
            </a:extLst>
          </p:cNvPr>
          <p:cNvSpPr txBox="1">
            <a:spLocks noChangeArrowheads="1"/>
          </p:cNvSpPr>
          <p:nvPr/>
        </p:nvSpPr>
        <p:spPr bwMode="auto">
          <a:xfrm>
            <a:off x="179388" y="1700213"/>
            <a:ext cx="8064500" cy="368300"/>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spcBef>
                <a:spcPct val="20000"/>
              </a:spcBef>
            </a:pPr>
            <a:r>
              <a:rPr lang="en-US" altLang="en-US" sz="1800" b="1">
                <a:solidFill>
                  <a:schemeClr val="bg1"/>
                </a:solidFill>
              </a:rPr>
              <a:t>WHO REGULATES WHAT?</a:t>
            </a:r>
            <a:endParaRPr lang="en-US" altLang="en-US" sz="1800">
              <a:solidFill>
                <a:schemeClr val="bg1"/>
              </a:solidFill>
            </a:endParaRPr>
          </a:p>
        </p:txBody>
      </p:sp>
      <p:sp>
        <p:nvSpPr>
          <p:cNvPr id="17415" name="Line 12">
            <a:extLst>
              <a:ext uri="{FF2B5EF4-FFF2-40B4-BE49-F238E27FC236}">
                <a16:creationId xmlns:a16="http://schemas.microsoft.com/office/drawing/2014/main" xmlns="" id="{59C2882C-51EB-4127-8292-F682EABBEAB9}"/>
              </a:ext>
            </a:extLst>
          </p:cNvPr>
          <p:cNvSpPr>
            <a:spLocks noChangeShapeType="1"/>
          </p:cNvSpPr>
          <p:nvPr/>
        </p:nvSpPr>
        <p:spPr bwMode="auto">
          <a:xfrm flipV="1">
            <a:off x="2051050" y="2008188"/>
            <a:ext cx="0" cy="4606925"/>
          </a:xfrm>
          <a:prstGeom prst="line">
            <a:avLst/>
          </a:prstGeom>
          <a:noFill/>
          <a:ln w="9525">
            <a:solidFill>
              <a:srgbClr val="CC99FF"/>
            </a:solidFill>
            <a:prstDash val="dash"/>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7416" name="Flowchart: Sequential Access Storage 1">
            <a:extLst>
              <a:ext uri="{FF2B5EF4-FFF2-40B4-BE49-F238E27FC236}">
                <a16:creationId xmlns:a16="http://schemas.microsoft.com/office/drawing/2014/main" xmlns="" id="{DAE769C8-031D-4018-AFC4-DFB8647C524A}"/>
              </a:ext>
            </a:extLst>
          </p:cNvPr>
          <p:cNvSpPr>
            <a:spLocks noChangeArrowheads="1"/>
          </p:cNvSpPr>
          <p:nvPr/>
        </p:nvSpPr>
        <p:spPr bwMode="auto">
          <a:xfrm>
            <a:off x="4356100" y="2527300"/>
            <a:ext cx="2374900" cy="936625"/>
          </a:xfrm>
          <a:prstGeom prst="flowChartMagneticTape">
            <a:avLst/>
          </a:prstGeom>
          <a:solidFill>
            <a:srgbClr val="0070C0"/>
          </a:solidFill>
          <a:ln w="9525" algn="ctr">
            <a:solidFill>
              <a:srgbClr val="0070C0"/>
            </a:solidFill>
            <a:round/>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ZA" altLang="en-US" sz="2500" b="1">
                <a:solidFill>
                  <a:srgbClr val="000000"/>
                </a:solidFill>
              </a:rPr>
              <a:t>Marine loading</a:t>
            </a:r>
          </a:p>
        </p:txBody>
      </p:sp>
      <p:sp>
        <p:nvSpPr>
          <p:cNvPr id="17417" name="Line 7">
            <a:extLst>
              <a:ext uri="{FF2B5EF4-FFF2-40B4-BE49-F238E27FC236}">
                <a16:creationId xmlns:a16="http://schemas.microsoft.com/office/drawing/2014/main" xmlns="" id="{D58CE0AD-EF2F-4E7C-A59D-B493304244B0}"/>
              </a:ext>
            </a:extLst>
          </p:cNvPr>
          <p:cNvSpPr>
            <a:spLocks noChangeShapeType="1"/>
          </p:cNvSpPr>
          <p:nvPr/>
        </p:nvSpPr>
        <p:spPr bwMode="auto">
          <a:xfrm>
            <a:off x="250825" y="6103938"/>
            <a:ext cx="1512888"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17418" name="TextBox 5">
            <a:extLst>
              <a:ext uri="{FF2B5EF4-FFF2-40B4-BE49-F238E27FC236}">
                <a16:creationId xmlns:a16="http://schemas.microsoft.com/office/drawing/2014/main" xmlns="" id="{CF993180-4C24-40C0-8DE2-7065865C3A11}"/>
              </a:ext>
            </a:extLst>
          </p:cNvPr>
          <p:cNvSpPr txBox="1">
            <a:spLocks noChangeArrowheads="1"/>
          </p:cNvSpPr>
          <p:nvPr/>
        </p:nvSpPr>
        <p:spPr bwMode="auto">
          <a:xfrm>
            <a:off x="4283075" y="3467100"/>
            <a:ext cx="2336800" cy="8620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ZA" altLang="en-US" sz="2500" b="1">
                <a:solidFill>
                  <a:srgbClr val="00682F"/>
                </a:solidFill>
              </a:rPr>
              <a:t>Infrastructure:</a:t>
            </a:r>
          </a:p>
        </p:txBody>
      </p:sp>
      <p:sp>
        <p:nvSpPr>
          <p:cNvPr id="17419" name="Right Arrow 8">
            <a:extLst>
              <a:ext uri="{FF2B5EF4-FFF2-40B4-BE49-F238E27FC236}">
                <a16:creationId xmlns:a16="http://schemas.microsoft.com/office/drawing/2014/main" xmlns="" id="{18B98C0F-8668-4708-8A7A-90EA23A9465C}"/>
              </a:ext>
            </a:extLst>
          </p:cNvPr>
          <p:cNvSpPr>
            <a:spLocks noChangeArrowheads="1"/>
          </p:cNvSpPr>
          <p:nvPr/>
        </p:nvSpPr>
        <p:spPr bwMode="auto">
          <a:xfrm>
            <a:off x="2195513" y="1974850"/>
            <a:ext cx="4792662" cy="660400"/>
          </a:xfrm>
          <a:prstGeom prst="rightArrow">
            <a:avLst>
              <a:gd name="adj1" fmla="val 50000"/>
              <a:gd name="adj2" fmla="val 50061"/>
            </a:avLst>
          </a:prstGeom>
          <a:solidFill>
            <a:schemeClr val="accent1"/>
          </a:solidFill>
          <a:ln w="9525" algn="ctr">
            <a:solidFill>
              <a:schemeClr val="tx1"/>
            </a:solidFill>
            <a:round/>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ZA" altLang="en-US" sz="1700" b="1">
                <a:solidFill>
                  <a:srgbClr val="000000"/>
                </a:solidFill>
              </a:rPr>
              <a:t>                         Downstream</a:t>
            </a:r>
          </a:p>
        </p:txBody>
      </p:sp>
      <p:sp>
        <p:nvSpPr>
          <p:cNvPr id="17420" name="Right Arrow 9">
            <a:extLst>
              <a:ext uri="{FF2B5EF4-FFF2-40B4-BE49-F238E27FC236}">
                <a16:creationId xmlns:a16="http://schemas.microsoft.com/office/drawing/2014/main" xmlns="" id="{BB45B200-BD0F-4E87-BEEC-C3819B5A216A}"/>
              </a:ext>
            </a:extLst>
          </p:cNvPr>
          <p:cNvSpPr>
            <a:spLocks noChangeArrowheads="1"/>
          </p:cNvSpPr>
          <p:nvPr/>
        </p:nvSpPr>
        <p:spPr bwMode="auto">
          <a:xfrm>
            <a:off x="250825" y="2085975"/>
            <a:ext cx="1697038" cy="549275"/>
          </a:xfrm>
          <a:prstGeom prst="rightArrow">
            <a:avLst>
              <a:gd name="adj1" fmla="val 57287"/>
              <a:gd name="adj2" fmla="val 49963"/>
            </a:avLst>
          </a:prstGeom>
          <a:solidFill>
            <a:schemeClr val="accent1"/>
          </a:solidFill>
          <a:ln w="9525" algn="ctr">
            <a:solidFill>
              <a:schemeClr val="tx1"/>
            </a:solidFill>
            <a:round/>
            <a:headEnd/>
            <a:tailEnd/>
          </a:ln>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ZA" altLang="en-US" sz="1700" b="1">
                <a:solidFill>
                  <a:srgbClr val="000000"/>
                </a:solidFill>
              </a:rPr>
              <a:t>Upstream</a:t>
            </a:r>
          </a:p>
        </p:txBody>
      </p:sp>
      <p:sp>
        <p:nvSpPr>
          <p:cNvPr id="17421" name="Rectangle 26">
            <a:extLst>
              <a:ext uri="{FF2B5EF4-FFF2-40B4-BE49-F238E27FC236}">
                <a16:creationId xmlns:a16="http://schemas.microsoft.com/office/drawing/2014/main" xmlns="" id="{E97C447B-74C7-499B-B3B4-52E739CCC824}"/>
              </a:ext>
            </a:extLst>
          </p:cNvPr>
          <p:cNvSpPr>
            <a:spLocks noChangeArrowheads="1"/>
          </p:cNvSpPr>
          <p:nvPr/>
        </p:nvSpPr>
        <p:spPr bwMode="auto">
          <a:xfrm>
            <a:off x="-107950" y="1125538"/>
            <a:ext cx="8135938" cy="477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en-US" altLang="en-US" sz="2500" b="1" u="sng"/>
              <a:t>Current</a:t>
            </a:r>
            <a:r>
              <a:rPr lang="en-US" altLang="en-US" sz="2500" b="1"/>
              <a:t> Petroleum Pipelines Industry Value Chain </a:t>
            </a:r>
            <a:endParaRPr lang="en-ZA" altLang="en-US" sz="2500"/>
          </a:p>
        </p:txBody>
      </p:sp>
    </p:spTree>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xmlns="" id="{1DE7E401-0994-43F6-9D67-DB7C160AAD81}"/>
              </a:ext>
            </a:extLst>
          </p:cNvPr>
          <p:cNvSpPr>
            <a:spLocks noGrp="1"/>
          </p:cNvSpPr>
          <p:nvPr>
            <p:ph type="title"/>
          </p:nvPr>
        </p:nvSpPr>
        <p:spPr bwMode="auto">
          <a:xfrm>
            <a:off x="323850" y="1268413"/>
            <a:ext cx="8229600" cy="5048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b="1"/>
              <a:t>Types of Licences</a:t>
            </a:r>
            <a:endParaRPr lang="en-ZA" altLang="en-US" sz="2800" b="1"/>
          </a:p>
        </p:txBody>
      </p:sp>
      <p:sp>
        <p:nvSpPr>
          <p:cNvPr id="16387" name="Content Placeholder 2">
            <a:extLst>
              <a:ext uri="{FF2B5EF4-FFF2-40B4-BE49-F238E27FC236}">
                <a16:creationId xmlns:a16="http://schemas.microsoft.com/office/drawing/2014/main" xmlns="" id="{D191E98D-6E2B-4F5A-A33F-C6212917CBFF}"/>
              </a:ext>
            </a:extLst>
          </p:cNvPr>
          <p:cNvSpPr>
            <a:spLocks noGrp="1"/>
          </p:cNvSpPr>
          <p:nvPr>
            <p:ph idx="1"/>
          </p:nvPr>
        </p:nvSpPr>
        <p:spPr bwMode="auto">
          <a:xfrm>
            <a:off x="457200" y="1844675"/>
            <a:ext cx="8507413" cy="4608513"/>
          </a:xfrm>
        </p:spPr>
        <p:txBody>
          <a:bodyPr vert="horz" wrap="square" lIns="91440" tIns="45720" rIns="91440" bIns="45720" numCol="1" anchor="t" anchorCtr="0" compatLnSpc="1">
            <a:prstTxWarp prst="textNoShape">
              <a:avLst/>
            </a:prstTxWarp>
          </a:bodyPr>
          <a:lstStyle/>
          <a:p>
            <a:pPr eaLnBrk="1" hangingPunct="1">
              <a:buFont typeface="Arial" pitchFamily="34" charset="0"/>
              <a:buChar char="•"/>
              <a:defRPr/>
            </a:pPr>
            <a:r>
              <a:rPr lang="en-ZA" sz="2800" b="1" dirty="0">
                <a:ea typeface="ＭＳ Ｐゴシック" panose="020B0600070205080204" pitchFamily="34" charset="-128"/>
              </a:rPr>
              <a:t>Types of licences</a:t>
            </a:r>
            <a:endParaRPr lang="en-ZA" sz="2800" dirty="0">
              <a:ea typeface="ＭＳ Ｐゴシック" panose="020B0600070205080204" pitchFamily="34" charset="-128"/>
            </a:endParaRPr>
          </a:p>
          <a:p>
            <a:pPr lvl="3" eaLnBrk="1" hangingPunct="1">
              <a:defRPr/>
            </a:pPr>
            <a:r>
              <a:rPr lang="en-ZA" sz="2400" dirty="0">
                <a:solidFill>
                  <a:srgbClr val="1014B0"/>
                </a:solidFill>
                <a:ea typeface="ＭＳ Ｐゴシック" panose="020B0600070205080204" pitchFamily="34" charset="-128"/>
              </a:rPr>
              <a:t>Construction (F1); </a:t>
            </a:r>
          </a:p>
          <a:p>
            <a:pPr lvl="3" eaLnBrk="1" hangingPunct="1">
              <a:defRPr/>
            </a:pPr>
            <a:r>
              <a:rPr lang="en-ZA" sz="2400" dirty="0">
                <a:solidFill>
                  <a:srgbClr val="1014B0"/>
                </a:solidFill>
                <a:ea typeface="ＭＳ Ｐゴシック" panose="020B0600070205080204" pitchFamily="34" charset="-128"/>
              </a:rPr>
              <a:t>Operation (F3); or</a:t>
            </a:r>
          </a:p>
          <a:p>
            <a:pPr lvl="3" eaLnBrk="1" hangingPunct="1">
              <a:defRPr/>
            </a:pPr>
            <a:r>
              <a:rPr lang="en-ZA" sz="2400" dirty="0">
                <a:solidFill>
                  <a:srgbClr val="1014B0"/>
                </a:solidFill>
                <a:ea typeface="ＭＳ Ｐゴシック" panose="020B0600070205080204" pitchFamily="34" charset="-128"/>
              </a:rPr>
              <a:t>Conversion (F2)</a:t>
            </a:r>
          </a:p>
          <a:p>
            <a:pPr marL="514350" lvl="1" indent="0" eaLnBrk="1" hangingPunct="1">
              <a:buFontTx/>
              <a:buNone/>
              <a:defRPr/>
            </a:pPr>
            <a:r>
              <a:rPr lang="en-US" sz="3200" dirty="0">
                <a:solidFill>
                  <a:srgbClr val="1014B0"/>
                </a:solidFill>
                <a:ea typeface="ＭＳ Ｐゴシック" panose="020B0600070205080204" pitchFamily="34" charset="-128"/>
              </a:rPr>
              <a:t> </a:t>
            </a:r>
            <a:r>
              <a:rPr lang="en-US" sz="2400" dirty="0">
                <a:ea typeface="ＭＳ Ｐゴシック" panose="020B0600070205080204" pitchFamily="34" charset="-128"/>
              </a:rPr>
              <a:t>Can</a:t>
            </a:r>
            <a:r>
              <a:rPr lang="en-US" sz="2400" dirty="0">
                <a:solidFill>
                  <a:srgbClr val="1014B0"/>
                </a:solidFill>
                <a:ea typeface="ＭＳ Ｐゴシック" panose="020B0600070205080204" pitchFamily="34" charset="-128"/>
              </a:rPr>
              <a:t> </a:t>
            </a:r>
            <a:r>
              <a:rPr lang="en-US" sz="2400" dirty="0">
                <a:ea typeface="ＭＳ Ｐゴシック" panose="020B0600070205080204" pitchFamily="34" charset="-128"/>
              </a:rPr>
              <a:t>be amended  (facility details/extension of timelines)</a:t>
            </a:r>
            <a:endParaRPr lang="en-ZA" sz="2400" dirty="0">
              <a:ea typeface="ＭＳ Ｐゴシック" panose="020B0600070205080204" pitchFamily="34" charset="-128"/>
            </a:endParaRPr>
          </a:p>
          <a:p>
            <a:pPr marL="577850" lvl="1" indent="-431800" eaLnBrk="1" hangingPunct="1">
              <a:buFont typeface="Arial" pitchFamily="34" charset="0"/>
              <a:buChar char="•"/>
              <a:defRPr/>
            </a:pPr>
            <a:r>
              <a:rPr lang="en-ZA" b="1" dirty="0">
                <a:ea typeface="ＭＳ Ｐゴシック" panose="020B0600070205080204" pitchFamily="34" charset="-128"/>
              </a:rPr>
              <a:t>Type of facilities</a:t>
            </a:r>
            <a:endParaRPr lang="en-ZA" dirty="0">
              <a:ea typeface="ＭＳ Ｐゴシック" panose="020B0600070205080204" pitchFamily="34" charset="-128"/>
            </a:endParaRPr>
          </a:p>
          <a:p>
            <a:pPr marL="1620838" lvl="3" indent="-273050" eaLnBrk="1" hangingPunct="1">
              <a:defRPr/>
            </a:pPr>
            <a:r>
              <a:rPr lang="en-ZA" sz="2400" dirty="0">
                <a:solidFill>
                  <a:srgbClr val="1014B0"/>
                </a:solidFill>
                <a:ea typeface="ＭＳ Ｐゴシック" panose="020B0600070205080204" pitchFamily="34" charset="-128"/>
              </a:rPr>
              <a:t>Pipeline (p);</a:t>
            </a:r>
          </a:p>
          <a:p>
            <a:pPr marL="1620838" lvl="3" indent="-273050" eaLnBrk="1" hangingPunct="1">
              <a:defRPr/>
            </a:pPr>
            <a:r>
              <a:rPr lang="en-ZA" sz="2400" dirty="0">
                <a:solidFill>
                  <a:srgbClr val="1014B0"/>
                </a:solidFill>
                <a:ea typeface="ＭＳ Ｐゴシック" panose="020B0600070205080204" pitchFamily="34" charset="-128"/>
              </a:rPr>
              <a:t>Loading (lf);</a:t>
            </a:r>
          </a:p>
          <a:p>
            <a:pPr marL="1620838" lvl="3" indent="-273050" eaLnBrk="1" hangingPunct="1">
              <a:defRPr/>
            </a:pPr>
            <a:r>
              <a:rPr lang="en-ZA" sz="2400" dirty="0">
                <a:solidFill>
                  <a:srgbClr val="1014B0"/>
                </a:solidFill>
                <a:ea typeface="ＭＳ Ｐゴシック" panose="020B0600070205080204" pitchFamily="34" charset="-128"/>
              </a:rPr>
              <a:t>Storage (sf); or</a:t>
            </a:r>
          </a:p>
          <a:p>
            <a:pPr marL="1620838" lvl="3" indent="-273050" eaLnBrk="1" hangingPunct="1">
              <a:defRPr/>
            </a:pPr>
            <a:r>
              <a:rPr lang="en-ZA" sz="2400" dirty="0">
                <a:solidFill>
                  <a:srgbClr val="1014B0"/>
                </a:solidFill>
                <a:ea typeface="ＭＳ Ｐゴシック" panose="020B0600070205080204" pitchFamily="34" charset="-128"/>
              </a:rPr>
              <a:t>Combined (“system” consisting of p/lf/sf)</a:t>
            </a:r>
          </a:p>
          <a:p>
            <a:pPr marL="1620838" lvl="3" indent="-273050" eaLnBrk="1" hangingPunct="1">
              <a:defRPr/>
            </a:pPr>
            <a:endParaRPr lang="en-ZA" sz="2400" dirty="0">
              <a:solidFill>
                <a:srgbClr val="1014B0"/>
              </a:solidFill>
              <a:ea typeface="ＭＳ Ｐゴシック" panose="020B0600070205080204" pitchFamily="34" charset="-128"/>
            </a:endParaRPr>
          </a:p>
        </p:txBody>
      </p:sp>
      <p:sp>
        <p:nvSpPr>
          <p:cNvPr id="19460" name="Slide Number Placeholder 3">
            <a:extLst>
              <a:ext uri="{FF2B5EF4-FFF2-40B4-BE49-F238E27FC236}">
                <a16:creationId xmlns:a16="http://schemas.microsoft.com/office/drawing/2014/main" xmlns="" id="{BA84F369-BFC8-454E-B902-5EA5592081D4}"/>
              </a:ext>
            </a:extLst>
          </p:cNvPr>
          <p:cNvSpPr>
            <a:spLocks noGrp="1"/>
          </p:cNvSpPr>
          <p:nvPr>
            <p:ph type="sldNum"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F88A949-5D37-4AC4-BE7E-2440A465322A}" type="slidenum">
              <a:rPr lang="en-US" altLang="en-US" sz="1400"/>
              <a:pPr/>
              <a:t>9</a:t>
            </a:fld>
            <a:endParaRPr lang="en-US" altLang="en-US" sz="1400"/>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23493</TotalTime>
  <Words>3815</Words>
  <Application>Microsoft Office PowerPoint</Application>
  <PresentationFormat>On-screen Show (4:3)</PresentationFormat>
  <Paragraphs>565</Paragraphs>
  <Slides>43</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Blank Presentation</vt:lpstr>
      <vt:lpstr>Chart</vt:lpstr>
      <vt:lpstr>Slide 1</vt:lpstr>
      <vt:lpstr>Slide 2</vt:lpstr>
      <vt:lpstr>Slide 3</vt:lpstr>
      <vt:lpstr>Slide 4</vt:lpstr>
      <vt:lpstr>Slide 5</vt:lpstr>
      <vt:lpstr>Slide 6</vt:lpstr>
      <vt:lpstr>PETROLEUM INDUSTRY</vt:lpstr>
      <vt:lpstr>Slide 8</vt:lpstr>
      <vt:lpstr>Types of Licences</vt:lpstr>
      <vt:lpstr>Process of Analysing applications</vt:lpstr>
      <vt:lpstr> </vt:lpstr>
      <vt:lpstr>Slide 12</vt:lpstr>
      <vt:lpstr>Documents to be submitted in support of applications </vt:lpstr>
      <vt:lpstr>Applicable License Conditions</vt:lpstr>
      <vt:lpstr>Main Challenges and corrective steps being taken </vt:lpstr>
      <vt:lpstr>Slide 16</vt:lpstr>
      <vt:lpstr>PIPED-GAS INDUSTRY</vt:lpstr>
      <vt:lpstr>Slide 18</vt:lpstr>
      <vt:lpstr>Types of Licenses</vt:lpstr>
      <vt:lpstr>Process of Analysing applications</vt:lpstr>
      <vt:lpstr>Documents to be submitted in support of applications </vt:lpstr>
      <vt:lpstr>Documents to be submitted in support of applications </vt:lpstr>
      <vt:lpstr>Documents to be submitted in support of applications </vt:lpstr>
      <vt:lpstr> </vt:lpstr>
      <vt:lpstr>Applicable License Conditions </vt:lpstr>
      <vt:lpstr>Applicable License Conditions </vt:lpstr>
      <vt:lpstr>Applicable License Conditions </vt:lpstr>
      <vt:lpstr>Applicable License Conditions </vt:lpstr>
      <vt:lpstr>Slide 29</vt:lpstr>
      <vt:lpstr>Slide 30</vt:lpstr>
      <vt:lpstr>ELECTRICITY INDUSTRY</vt:lpstr>
      <vt:lpstr>Types of Licenses</vt:lpstr>
      <vt:lpstr>Process of Analysing licence applications</vt:lpstr>
      <vt:lpstr>Process of Analysing licence applications (Cont.)</vt:lpstr>
      <vt:lpstr>Process of Analysing Registration applications</vt:lpstr>
      <vt:lpstr>Slide 36</vt:lpstr>
      <vt:lpstr>Slide 37</vt:lpstr>
      <vt:lpstr>Documents to be submitted in support of applications </vt:lpstr>
      <vt:lpstr>Applicable License Conditions </vt:lpstr>
      <vt:lpstr>Applicable License Conditions (Cont.)  </vt:lpstr>
      <vt:lpstr>Main Challenges and corrective steps being taken </vt:lpstr>
      <vt:lpstr>CONCLUSION</vt:lpstr>
      <vt:lpstr>Slide 43</vt:lpstr>
    </vt:vector>
  </TitlesOfParts>
  <Company>Educational Oppertunities Council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EOC</dc:creator>
  <cp:lastModifiedBy>Monique</cp:lastModifiedBy>
  <cp:revision>1772</cp:revision>
  <cp:lastPrinted>2021-05-05T05:41:45Z</cp:lastPrinted>
  <dcterms:created xsi:type="dcterms:W3CDTF">2005-11-30T06:16:11Z</dcterms:created>
  <dcterms:modified xsi:type="dcterms:W3CDTF">2021-08-17T08:31:09Z</dcterms:modified>
</cp:coreProperties>
</file>