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7" r:id="rId5"/>
    <p:sldId id="258" r:id="rId6"/>
    <p:sldId id="287" r:id="rId7"/>
    <p:sldId id="281" r:id="rId8"/>
    <p:sldId id="268" r:id="rId9"/>
    <p:sldId id="267" r:id="rId10"/>
    <p:sldId id="269" r:id="rId11"/>
    <p:sldId id="273" r:id="rId12"/>
    <p:sldId id="282" r:id="rId13"/>
    <p:sldId id="271" r:id="rId14"/>
    <p:sldId id="272" r:id="rId15"/>
    <p:sldId id="291" r:id="rId16"/>
    <p:sldId id="278" r:id="rId17"/>
    <p:sldId id="288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us Van Niekerk" initials="MVN" lastIdx="13" clrIdx="0">
    <p:extLst>
      <p:ext uri="{19B8F6BF-5375-455C-9EA6-DF929625EA0E}">
        <p15:presenceInfo xmlns:p15="http://schemas.microsoft.com/office/powerpoint/2012/main" userId="S::Marius@DTPS.GOV.ZA::e8c319af-3339-4c52-98dd-f381aa12dc3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4" autoAdjust="0"/>
    <p:restoredTop sz="86885" autoAdjust="0"/>
  </p:normalViewPr>
  <p:slideViewPr>
    <p:cSldViewPr snapToGrid="0">
      <p:cViewPr varScale="1">
        <p:scale>
          <a:sx n="64" d="100"/>
          <a:sy n="64" d="100"/>
        </p:scale>
        <p:origin x="84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Q4 Overall Performance</a:t>
            </a: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: 87,5%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c:rich>
      </c:tx>
      <c:layout>
        <c:manualLayout>
          <c:xMode val="edge"/>
          <c:yMode val="edge"/>
          <c:x val="0.28800342665500145"/>
          <c:y val="2.17037438958220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Overall Performance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0B-4BAA-B6FF-EF8B8B61AB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0B-4BAA-B6FF-EF8B8B61AB08}"/>
              </c:ext>
            </c:extLst>
          </c:dPt>
          <c:dLbls>
            <c:dLbl>
              <c:idx val="0"/>
              <c:layout>
                <c:manualLayout>
                  <c:x val="-7.0601851851851943E-2"/>
                  <c:y val="-0.266783527059117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87,5%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546296296296294E-2"/>
                      <c:h val="0.148809523809523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90B-4BAA-B6FF-EF8B8B61AB08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 12,5%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0B-4BAA-B6FF-EF8B8B61AB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Achieved</c:v>
                </c:pt>
                <c:pt idx="1">
                  <c:v>Not Achieved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0B-4BAA-B6FF-EF8B8B61AB0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017789442986295"/>
          <c:y val="0.87540455978000054"/>
          <c:w val="0.31649606299212596"/>
          <c:h val="0.102891696324177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Q3 Overall Performance: 45</a:t>
            </a:r>
            <a:r>
              <a:rPr lang="en-US" dirty="0"/>
              <a:t>%</a:t>
            </a:r>
          </a:p>
        </c:rich>
      </c:tx>
      <c:layout>
        <c:manualLayout>
          <c:xMode val="edge"/>
          <c:yMode val="edge"/>
          <c:x val="0.20320540336726178"/>
          <c:y val="5.53455172361645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953108777961407"/>
          <c:y val="0.18964230603462065"/>
          <c:w val="0.54619092086559462"/>
          <c:h val="0.6390741265297978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Third Quarter Overall Achievement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A0-4AEC-B3AE-244496351F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A0-4AEC-B3AE-244496351FB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EA0-4AEC-B3AE-244496351FB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EA0-4AEC-B3AE-244496351F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Achieved</c:v>
                </c:pt>
                <c:pt idx="1">
                  <c:v>Not Achieved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A0-4AEC-B3AE-244496351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909902017112516"/>
          <c:y val="0.90439796147875096"/>
          <c:w val="0.39565473508124255"/>
          <c:h val="7.47011613427030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/>
              <a:t>Progress on Audit</a:t>
            </a:r>
            <a:r>
              <a:rPr lang="en-ZA" baseline="0"/>
              <a:t> Action Plans - 2019/20 FY</a:t>
            </a:r>
            <a:endParaRPr lang="en-ZA"/>
          </a:p>
        </c:rich>
      </c:tx>
      <c:layout>
        <c:manualLayout>
          <c:xMode val="edge"/>
          <c:yMode val="edge"/>
          <c:x val="0.25261490899610101"/>
          <c:y val="4.49551270462736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Sheet1!$C$11</c:f>
              <c:strCache>
                <c:ptCount val="1"/>
                <c:pt idx="0">
                  <c:v>Total Findings</c:v>
                </c:pt>
              </c:strCache>
            </c:strRef>
          </c:tx>
          <c:spPr>
            <a:solidFill>
              <a:srgbClr val="5F5F5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Sheet1!$C$12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3B-4638-B783-38C8B858C003}"/>
            </c:ext>
          </c:extLst>
        </c:ser>
        <c:ser>
          <c:idx val="1"/>
          <c:order val="1"/>
          <c:tx>
            <c:strRef>
              <c:f>Sheet1!$D$11</c:f>
              <c:strCache>
                <c:ptCount val="1"/>
                <c:pt idx="0">
                  <c:v>Total Action Plans 2020/21 FY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Sheet1!$D$12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3B-4638-B783-38C8B858C003}"/>
            </c:ext>
          </c:extLst>
        </c:ser>
        <c:ser>
          <c:idx val="2"/>
          <c:order val="2"/>
          <c:tx>
            <c:strRef>
              <c:f>Sheet1!$E$11</c:f>
              <c:strCache>
                <c:ptCount val="1"/>
                <c:pt idx="0">
                  <c:v>Completed</c:v>
                </c:pt>
              </c:strCache>
            </c:strRef>
          </c:tx>
          <c:spPr>
            <a:solidFill>
              <a:srgbClr val="008E4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Sheet1!$E$12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3B-4638-B783-38C8B858C003}"/>
            </c:ext>
          </c:extLst>
        </c:ser>
        <c:ser>
          <c:idx val="3"/>
          <c:order val="3"/>
          <c:tx>
            <c:strRef>
              <c:f>Sheet1!$F$11</c:f>
              <c:strCache>
                <c:ptCount val="1"/>
                <c:pt idx="0">
                  <c:v>In Progress</c:v>
                </c:pt>
              </c:strCache>
            </c:strRef>
          </c:tx>
          <c:spPr>
            <a:solidFill>
              <a:srgbClr val="FFC61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Sheet1!$F$12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3B-4638-B783-38C8B858C003}"/>
            </c:ext>
          </c:extLst>
        </c:ser>
        <c:ser>
          <c:idx val="4"/>
          <c:order val="4"/>
          <c:tx>
            <c:strRef>
              <c:f>Sheet1!$G$11</c:f>
              <c:strCache>
                <c:ptCount val="1"/>
                <c:pt idx="0">
                  <c:v>Not Started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Sheet1!$G$12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3B-4638-B783-38C8B858C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4946000"/>
        <c:axId val="1154951408"/>
      </c:barChart>
      <c:catAx>
        <c:axId val="115494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951408"/>
        <c:crosses val="autoZero"/>
        <c:auto val="1"/>
        <c:lblAlgn val="ctr"/>
        <c:lblOffset val="100"/>
        <c:noMultiLvlLbl val="0"/>
      </c:catAx>
      <c:valAx>
        <c:axId val="115495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94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1800" b="1"/>
              <a:t>Budget</a:t>
            </a:r>
            <a:r>
              <a:rPr lang="en-ZA" sz="1800" b="1" baseline="0"/>
              <a:t> vs Actual Q4 </a:t>
            </a:r>
            <a:endParaRPr lang="en-ZA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Q4 Budget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6666666666666666E-2"/>
                  <c:y val="4.6298118985126646E-3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84 %  UNDERSPENT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65288713910763"/>
                      <c:h val="6.47455526392534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F3-4A3A-BA32-AE978E85EB97}"/>
                </c:ext>
              </c:extLst>
            </c:dLbl>
            <c:dLbl>
              <c:idx val="1"/>
              <c:layout>
                <c:manualLayout>
                  <c:x val="5.5555555555555552E-2"/>
                  <c:y val="-1.38888888888888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="0"/>
                      <a:t>7% UNDERSPENT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20844269466316"/>
                      <c:h val="6.01159230096237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3F3-4A3A-BA32-AE978E85EB9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Sheet1!$B$2:$C$2</c:f>
              <c:strCache>
                <c:ptCount val="2"/>
                <c:pt idx="0">
                  <c:v>Direct expenditure </c:v>
                </c:pt>
                <c:pt idx="1">
                  <c:v>Overhead expenditure</c:v>
                </c:pt>
              </c:strCache>
            </c:strRef>
          </c:cat>
          <c:val>
            <c:numRef>
              <c:f>Sheet1!$B$3:$C$3</c:f>
              <c:numCache>
                <c:formatCode>_("R"* #,##0.00_);_("R"* \(#,##0.00\);_("R"* "-"??_);_(@_)</c:formatCode>
                <c:ptCount val="2"/>
                <c:pt idx="0">
                  <c:v>17788007.289999999</c:v>
                </c:pt>
                <c:pt idx="1">
                  <c:v>10972052.130000001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F3-4A3A-BA32-AE978E85EB97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Q4 Actual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Sheet1!$B$2:$C$2</c:f>
              <c:strCache>
                <c:ptCount val="2"/>
                <c:pt idx="0">
                  <c:v>Direct expenditure </c:v>
                </c:pt>
                <c:pt idx="1">
                  <c:v>Overhead expenditure</c:v>
                </c:pt>
              </c:strCache>
            </c:strRef>
          </c:cat>
          <c:val>
            <c:numRef>
              <c:f>Sheet1!$B$4:$C$4</c:f>
              <c:numCache>
                <c:formatCode>_("R"* #,##0.00_);_("R"* \(#,##0.00\);_("R"* "-"??_);_(@_)</c:formatCode>
                <c:ptCount val="2"/>
                <c:pt idx="0">
                  <c:v>2849992.66</c:v>
                </c:pt>
                <c:pt idx="1">
                  <c:v>10210415.960000001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F3-4A3A-BA32-AE978E85EB97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Sheet1!$B$2:$C$2</c:f>
              <c:strCache>
                <c:ptCount val="2"/>
                <c:pt idx="0">
                  <c:v>Direct expenditure </c:v>
                </c:pt>
                <c:pt idx="1">
                  <c:v>Overhead expenditure</c:v>
                </c:pt>
              </c:strCache>
            </c:strRef>
          </c:cat>
          <c:val>
            <c:numRef>
              <c:f>Sheet1!$B$5:$C$5</c:f>
              <c:numCache>
                <c:formatCode>0%</c:formatCode>
                <c:ptCount val="2"/>
                <c:pt idx="0">
                  <c:v>0.84</c:v>
                </c:pt>
                <c:pt idx="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F3-4A3A-BA32-AE978E85EB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15563423"/>
        <c:axId val="1515560511"/>
      </c:barChart>
      <c:catAx>
        <c:axId val="151556342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15560511"/>
        <c:crosses val="autoZero"/>
        <c:auto val="1"/>
        <c:lblAlgn val="ctr"/>
        <c:lblOffset val="100"/>
        <c:noMultiLvlLbl val="0"/>
      </c:catAx>
      <c:valAx>
        <c:axId val="1515560511"/>
        <c:scaling>
          <c:orientation val="minMax"/>
        </c:scaling>
        <c:delete val="1"/>
        <c:axPos val="l"/>
        <c:numFmt formatCode="_(&quot;R&quot;* #,##0.00_);_(&quot;R&quot;* \(#,##0.00\);_(&quot;R&quot;* &quot;-&quot;??_);_(@_)" sourceLinked="1"/>
        <c:majorTickMark val="out"/>
        <c:minorTickMark val="none"/>
        <c:tickLblPos val="nextTo"/>
        <c:crossAx val="1515563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1800" b="1" dirty="0"/>
              <a:t>Budget</a:t>
            </a:r>
            <a:r>
              <a:rPr lang="en-ZA" sz="1800" b="1" baseline="0" dirty="0"/>
              <a:t> vs Actual Q3 </a:t>
            </a:r>
            <a:endParaRPr lang="en-ZA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'Sheet1 (2)'!$A$3</c:f>
              <c:strCache>
                <c:ptCount val="1"/>
                <c:pt idx="0">
                  <c:v>Q3 Budget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6666666666666666E-2"/>
                  <c:y val="4.629811898512664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51 %  UNDERSPENT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65288713910763"/>
                      <c:h val="6.47455526392534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E8D-46A8-B01B-AE33E7C1D421}"/>
                </c:ext>
              </c:extLst>
            </c:dLbl>
            <c:dLbl>
              <c:idx val="1"/>
              <c:layout>
                <c:manualLayout>
                  <c:x val="5.5555555555555552E-2"/>
                  <c:y val="-1.38888888888888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="1"/>
                      <a:t>4% OVERSPENT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20844269466316"/>
                      <c:h val="6.01159230096237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E8D-46A8-B01B-AE33E7C1D42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(2)'!$B$2:$C$2</c:f>
              <c:strCache>
                <c:ptCount val="2"/>
                <c:pt idx="0">
                  <c:v>Direct expenditure </c:v>
                </c:pt>
                <c:pt idx="1">
                  <c:v>Overhead expenditure</c:v>
                </c:pt>
              </c:strCache>
            </c:strRef>
          </c:cat>
          <c:val>
            <c:numRef>
              <c:f>'Sheet1 (2)'!$B$3:$C$3</c:f>
              <c:numCache>
                <c:formatCode>_("R"* #,##0.00_);_("R"* \(#,##0.00\);_("R"* "-"??_);_(@_)</c:formatCode>
                <c:ptCount val="2"/>
                <c:pt idx="0">
                  <c:v>12771468.59</c:v>
                </c:pt>
                <c:pt idx="1">
                  <c:v>13926567.52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8D-46A8-B01B-AE33E7C1D421}"/>
            </c:ext>
          </c:extLst>
        </c:ser>
        <c:ser>
          <c:idx val="1"/>
          <c:order val="1"/>
          <c:tx>
            <c:strRef>
              <c:f>'Sheet1 (2)'!$A$4</c:f>
              <c:strCache>
                <c:ptCount val="1"/>
                <c:pt idx="0">
                  <c:v>Q3 Actual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'Sheet1 (2)'!$B$2:$C$2</c:f>
              <c:strCache>
                <c:ptCount val="2"/>
                <c:pt idx="0">
                  <c:v>Direct expenditure </c:v>
                </c:pt>
                <c:pt idx="1">
                  <c:v>Overhead expenditure</c:v>
                </c:pt>
              </c:strCache>
            </c:strRef>
          </c:cat>
          <c:val>
            <c:numRef>
              <c:f>'Sheet1 (2)'!$B$4:$C$4</c:f>
              <c:numCache>
                <c:formatCode>_("R"* #,##0.00_);_("R"* \(#,##0.00\);_("R"* "-"??_);_(@_)</c:formatCode>
                <c:ptCount val="2"/>
                <c:pt idx="0">
                  <c:v>6211291.8200000003</c:v>
                </c:pt>
                <c:pt idx="1">
                  <c:v>14539980.4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8D-46A8-B01B-AE33E7C1D421}"/>
            </c:ext>
          </c:extLst>
        </c:ser>
        <c:ser>
          <c:idx val="2"/>
          <c:order val="2"/>
          <c:tx>
            <c:strRef>
              <c:f>'Sheet1 (2)'!$A$5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'Sheet1 (2)'!$B$2:$C$2</c:f>
              <c:strCache>
                <c:ptCount val="2"/>
                <c:pt idx="0">
                  <c:v>Direct expenditure </c:v>
                </c:pt>
                <c:pt idx="1">
                  <c:v>Overhead expenditure</c:v>
                </c:pt>
              </c:strCache>
            </c:strRef>
          </c:cat>
          <c:val>
            <c:numRef>
              <c:f>'Sheet1 (2)'!$B$5:$C$5</c:f>
              <c:numCache>
                <c:formatCode>0%</c:formatCode>
                <c:ptCount val="2"/>
                <c:pt idx="0">
                  <c:v>0.51</c:v>
                </c:pt>
                <c:pt idx="1">
                  <c:v>-0.04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8D-46A8-B01B-AE33E7C1D4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15563423"/>
        <c:axId val="1515560511"/>
      </c:barChart>
      <c:catAx>
        <c:axId val="151556342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15560511"/>
        <c:crosses val="autoZero"/>
        <c:auto val="1"/>
        <c:lblAlgn val="ctr"/>
        <c:lblOffset val="100"/>
        <c:noMultiLvlLbl val="0"/>
      </c:catAx>
      <c:valAx>
        <c:axId val="1515560511"/>
        <c:scaling>
          <c:orientation val="minMax"/>
        </c:scaling>
        <c:delete val="1"/>
        <c:axPos val="l"/>
        <c:numFmt formatCode="_(&quot;R&quot;* #,##0.00_);_(&quot;R&quot;* \(#,##0.00\);_(&quot;R&quot;* &quot;-&quot;??_);_(@_)" sourceLinked="1"/>
        <c:majorTickMark val="out"/>
        <c:minorTickMark val="none"/>
        <c:tickLblPos val="nextTo"/>
        <c:crossAx val="1515563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01AD6-E300-49FF-A07C-B1A78C95395B}" type="datetimeFigureOut">
              <a:rPr lang="en-ZA" smtClean="0"/>
              <a:t>2021/08/10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845BB-9C63-4B37-9B07-7D2F2C8572C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7567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Total debt to total assets ratio -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which indicates NEMISA cashflow is sufficient to fund long and short-term liabilities. </a:t>
            </a:r>
            <a:r>
              <a:rPr lang="en-US" sz="12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845BB-9C63-4B37-9B07-7D2F2C8572C8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83806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845BB-9C63-4B37-9B07-7D2F2C8572C8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6551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3524A-6039-4EDD-B1EC-485ACB6FF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AC585E-4D49-4EB8-9F84-ACB7E8D40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363BD-DE25-46EB-983C-A7DA2747A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CAF1-AE2A-4607-A9BC-EC6B4F569787}" type="datetime1">
              <a:rPr lang="en-ZA" smtClean="0"/>
              <a:t>2021/08/10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8DCC3-240F-4D88-A788-097993170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4583C-8394-475F-B98A-34087B24E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2901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B442C-B867-4183-924E-FDCAEE85D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51F121-55D4-4AD5-B236-375583084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22F59-EAD2-42C7-AB31-9E72A3A08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CC4E-D49A-4146-8093-B115FED72746}" type="datetime1">
              <a:rPr lang="en-ZA" smtClean="0"/>
              <a:t>2021/08/10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A3C4E-5211-4F98-B25D-EB232B6AB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E99DB-9945-4DF5-B533-E7DB746A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83831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164172-2040-45E0-90DB-20D0672B65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217B84-ABC4-49CB-B65A-1C4536965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C10EA-0A47-4B3A-AFEC-79BB00A2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B374-6BB7-4122-8779-0517B0622304}" type="datetime1">
              <a:rPr lang="en-ZA" smtClean="0"/>
              <a:t>2021/08/10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211C3-C9CD-475C-B7D5-E56E236FD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5148A-CB85-4322-87D5-EF17DCE5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9469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9A2B7-B9EF-461C-BBE9-8AEAD029C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8E35D-D4D5-4B8E-995C-5AB405DD8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E68B-EEA0-48EC-9AD7-E0DAD577D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F77E-FDB3-4743-B20B-9377D2CA8972}" type="datetime1">
              <a:rPr lang="en-ZA" smtClean="0"/>
              <a:t>2021/08/10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C18D8-0C76-4334-B2A7-7EAE96868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5D83F-073B-4172-8214-7E21AF528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422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B3B8B-530B-47DE-912E-CF1DD8045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6C82D-C6D3-411F-88A8-4BD886BCC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F8984-2D6E-479F-927C-D2FDC2256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B7EA-A93B-4631-B03F-6682F5BA0B38}" type="datetime1">
              <a:rPr lang="en-ZA" smtClean="0"/>
              <a:t>2021/08/10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79112-C301-48F6-9243-88A40B87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140CF-89E1-4A2E-919A-CB5E3DDF6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7111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88EFA-54C7-4D5C-B2CC-F0E563D3D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3B9F7-4893-4BC7-A054-FC80F3F86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EE35F-5271-4339-B517-711A7937B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58CE6-16B6-4F8F-8DA2-EA987C57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50E1-8977-4388-856D-CBFA59654177}" type="datetime1">
              <a:rPr lang="en-ZA" smtClean="0"/>
              <a:t>2021/08/10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2BAC4-4E8A-47FB-9AA8-46D6F4CF1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7F8FD-416D-4CB6-BF4E-5BFBA38AE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1960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474E0-B28D-4307-A1A1-AF1530757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2CA73-5C6A-4325-973A-290053392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99630-CEDB-4EF8-8A76-EC22B9100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A41D08-3C12-45E9-9C26-5FE7A7A27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1A72C6-F738-45F2-B74E-278FF80997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4D956E-32ED-46B9-9222-A3D66AE6A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937E-9803-4A85-B3DC-6CD98FA65CB2}" type="datetime1">
              <a:rPr lang="en-ZA" smtClean="0"/>
              <a:t>2021/08/10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C4269D-7C0A-4774-9F54-CEB820F94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AD15BE-F265-425C-960C-6A4105E3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594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B4F26-F21A-4D14-B538-B7D5031C7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362718-1C3C-49BB-83F7-44B37C7ED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FF4F-E725-422C-8DE9-2A3ACA14B57C}" type="datetime1">
              <a:rPr lang="en-ZA" smtClean="0"/>
              <a:t>2021/08/10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FD725-5DD4-4DAB-B440-6F6D0E6B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376F2-10E0-421C-8592-235650E49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9391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A8D80D-7C9F-4379-98C5-87B7388CE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6671-E523-4A3D-9BC5-60803FA640C0}" type="datetime1">
              <a:rPr lang="en-ZA" smtClean="0"/>
              <a:t>2021/08/10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7680E9-11A4-4728-A396-E0B7C347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7E4FC-CAC6-4BCB-A19F-6E264603B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01048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F23D9-6567-46E5-A97D-7E4C2B6BF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680B3-BB0A-4E36-9B8C-63A3F37BD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9794B-6701-4BA9-9383-FC3FD92C6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97E87-8517-4BF9-AF29-A1F7B2AB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3026-BE56-4181-8362-2CCF75950A6B}" type="datetime1">
              <a:rPr lang="en-ZA" smtClean="0"/>
              <a:t>2021/08/10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2A3CE-95C6-46F4-9C73-7C52AEBE6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8ACDB-6AE4-4C49-8456-BE1E79F88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098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9C404-6890-4422-A4FD-DF088088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2896B3-89B4-4689-BE5D-C8378834E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96508-1481-4076-9598-BF4D63341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2BA98-296E-4817-8694-A17139C7D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7009-500A-4DAE-9758-0DF4C83BBCF4}" type="datetime1">
              <a:rPr lang="en-ZA" smtClean="0"/>
              <a:t>2021/08/10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6ABD2-1372-495B-80E4-47923E5DB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26491-E5DB-4629-A8A5-A0E2F3141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6115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54615C-C77D-4BE3-9C53-611EC63A3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F6E8F-A616-421D-B4ED-A9CC59BFB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75BC6-788F-4D0B-9DBF-2FD20D69E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6AD30-EA45-4888-AE7F-3FDD87D0E165}" type="datetime1">
              <a:rPr lang="en-ZA" smtClean="0"/>
              <a:t>2021/08/10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32D84-C717-4D02-9A68-A512148ECF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DC288-6B84-4962-A772-F7AA24FB4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138FA-002C-4525-9490-70C5858E63E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0862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31264F-91B6-4CA9-A250-CA7233FD83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7" r="14054" b="237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4B9D5E-5875-40EC-A251-9970F83B3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514" y="2355821"/>
            <a:ext cx="10145486" cy="883721"/>
          </a:xfrm>
        </p:spPr>
        <p:txBody>
          <a:bodyPr>
            <a:noAutofit/>
          </a:bodyPr>
          <a:lstStyle/>
          <a:p>
            <a:pPr algn="l"/>
            <a:r>
              <a:rPr lang="en-ZA" sz="3600" b="1" dirty="0">
                <a:latin typeface="Arial" panose="020B0604020202020204" pitchFamily="34" charset="0"/>
                <a:cs typeface="Arial" panose="020B0604020202020204" pitchFamily="34" charset="0"/>
              </a:rPr>
              <a:t>2020/21 Third &amp; Fourth Quarter Performance and Expenditure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5A547E-B839-4775-B0B8-F14B9C179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294" y="3618459"/>
            <a:ext cx="9859926" cy="1655762"/>
          </a:xfrm>
        </p:spPr>
        <p:txBody>
          <a:bodyPr>
            <a:normAutofit/>
          </a:bodyPr>
          <a:lstStyle/>
          <a:p>
            <a:pPr algn="l"/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Presentation to Portfolio Committee</a:t>
            </a:r>
          </a:p>
          <a:p>
            <a:pPr algn="l"/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17 August 2021</a:t>
            </a:r>
          </a:p>
          <a:p>
            <a:pPr algn="l"/>
            <a:endParaRPr lang="en-Z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711C40-EE3B-4685-A11D-8A165F0765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t="11912" r="71608" b="7779"/>
          <a:stretch/>
        </p:blipFill>
        <p:spPr>
          <a:xfrm>
            <a:off x="0" y="0"/>
            <a:ext cx="2991394" cy="13585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0C550A-8219-4AFD-9697-B3DC8312D240}"/>
              </a:ext>
            </a:extLst>
          </p:cNvPr>
          <p:cNvSpPr/>
          <p:nvPr/>
        </p:nvSpPr>
        <p:spPr>
          <a:xfrm>
            <a:off x="0" y="6675120"/>
            <a:ext cx="12192000" cy="18288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90B8E-27A8-421C-B1BE-21982460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4554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664953-C075-4F60-863A-9C0BB31D6F47}"/>
              </a:ext>
            </a:extLst>
          </p:cNvPr>
          <p:cNvSpPr txBox="1"/>
          <p:nvPr/>
        </p:nvSpPr>
        <p:spPr>
          <a:xfrm>
            <a:off x="332182" y="992050"/>
            <a:ext cx="1126366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Programme 4:Knowledge for innovation</a:t>
            </a:r>
          </a:p>
          <a:p>
            <a:pPr algn="ctr"/>
            <a:endParaRPr lang="en-Z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800" b="1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b="1" dirty="0"/>
          </a:p>
          <a:p>
            <a:endParaRPr lang="en-ZA" sz="2800" b="1" dirty="0"/>
          </a:p>
          <a:p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t="11912" r="71608" b="7779"/>
          <a:stretch/>
        </p:blipFill>
        <p:spPr>
          <a:xfrm>
            <a:off x="9566" y="8556"/>
            <a:ext cx="2991394" cy="122120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BF613CA-A4A5-492F-BDAA-5DD0F3E356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406776"/>
              </p:ext>
            </p:extLst>
          </p:nvPr>
        </p:nvGraphicFramePr>
        <p:xfrm>
          <a:off x="1255923" y="1696598"/>
          <a:ext cx="9915182" cy="4252510"/>
        </p:xfrm>
        <a:graphic>
          <a:graphicData uri="http://schemas.openxmlformats.org/drawingml/2006/table">
            <a:tbl>
              <a:tblPr/>
              <a:tblGrid>
                <a:gridCol w="661937">
                  <a:extLst>
                    <a:ext uri="{9D8B030D-6E8A-4147-A177-3AD203B41FA5}">
                      <a16:colId xmlns:a16="http://schemas.microsoft.com/office/drawing/2014/main" val="2431302803"/>
                    </a:ext>
                  </a:extLst>
                </a:gridCol>
                <a:gridCol w="1850649">
                  <a:extLst>
                    <a:ext uri="{9D8B030D-6E8A-4147-A177-3AD203B41FA5}">
                      <a16:colId xmlns:a16="http://schemas.microsoft.com/office/drawing/2014/main" val="178326468"/>
                    </a:ext>
                  </a:extLst>
                </a:gridCol>
                <a:gridCol w="1850649">
                  <a:extLst>
                    <a:ext uri="{9D8B030D-6E8A-4147-A177-3AD203B41FA5}">
                      <a16:colId xmlns:a16="http://schemas.microsoft.com/office/drawing/2014/main" val="52055593"/>
                    </a:ext>
                  </a:extLst>
                </a:gridCol>
                <a:gridCol w="1850649">
                  <a:extLst>
                    <a:ext uri="{9D8B030D-6E8A-4147-A177-3AD203B41FA5}">
                      <a16:colId xmlns:a16="http://schemas.microsoft.com/office/drawing/2014/main" val="2811056346"/>
                    </a:ext>
                  </a:extLst>
                </a:gridCol>
                <a:gridCol w="1850649">
                  <a:extLst>
                    <a:ext uri="{9D8B030D-6E8A-4147-A177-3AD203B41FA5}">
                      <a16:colId xmlns:a16="http://schemas.microsoft.com/office/drawing/2014/main" val="2261562860"/>
                    </a:ext>
                  </a:extLst>
                </a:gridCol>
                <a:gridCol w="1850649">
                  <a:extLst>
                    <a:ext uri="{9D8B030D-6E8A-4147-A177-3AD203B41FA5}">
                      <a16:colId xmlns:a16="http://schemas.microsoft.com/office/drawing/2014/main" val="3079156243"/>
                    </a:ext>
                  </a:extLst>
                </a:gridCol>
              </a:tblGrid>
              <a:tr h="357499"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Programme 4: Knowledge for Innovation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700670"/>
                  </a:ext>
                </a:extLst>
              </a:tr>
              <a:tr h="5535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No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Annual Target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Q3 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Achievement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Q4 Target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Achievement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384318"/>
                  </a:ext>
                </a:extLst>
              </a:tr>
              <a:tr h="3341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 Hackathon hosted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Preparation for hosting of Hackathon conducted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Hackathon marketed 	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endParaRPr lang="en-ZA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Preparation for hosting of Hackathon conducted </a:t>
                      </a:r>
                    </a:p>
                    <a:p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Hackathon has been marketed 	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endParaRPr lang="en-ZA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Hackathon Hosted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Hackathon outcomes report developed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virtual 3 - day Data Science Innovation hackathon was hosted across all nine provinces.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An outcomes report has been developed.</a:t>
                      </a:r>
                      <a:endParaRPr lang="en-ZA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985168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27B05D-73DD-4048-AAD2-D5C478C4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05062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664953-C075-4F60-863A-9C0BB31D6F47}"/>
              </a:ext>
            </a:extLst>
          </p:cNvPr>
          <p:cNvSpPr txBox="1"/>
          <p:nvPr/>
        </p:nvSpPr>
        <p:spPr>
          <a:xfrm>
            <a:off x="235570" y="1214914"/>
            <a:ext cx="1126366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Programme 5: Aggregation Framework</a:t>
            </a:r>
          </a:p>
          <a:p>
            <a:endParaRPr lang="en-ZA" sz="2800" b="1" dirty="0"/>
          </a:p>
          <a:p>
            <a:endParaRPr lang="en-ZA" sz="2800" b="1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b="1" dirty="0"/>
          </a:p>
          <a:p>
            <a:endParaRPr lang="en-ZA" sz="2800" b="1" dirty="0"/>
          </a:p>
          <a:p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t="11912" r="71608" b="7779"/>
          <a:stretch/>
        </p:blipFill>
        <p:spPr>
          <a:xfrm>
            <a:off x="10758" y="0"/>
            <a:ext cx="2991394" cy="122120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83B97BD-D0A4-4FE4-9BFA-8E438653B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170994"/>
              </p:ext>
            </p:extLst>
          </p:nvPr>
        </p:nvGraphicFramePr>
        <p:xfrm>
          <a:off x="969485" y="2005070"/>
          <a:ext cx="9970263" cy="3470313"/>
        </p:xfrm>
        <a:graphic>
          <a:graphicData uri="http://schemas.openxmlformats.org/drawingml/2006/table">
            <a:tbl>
              <a:tblPr/>
              <a:tblGrid>
                <a:gridCol w="635138">
                  <a:extLst>
                    <a:ext uri="{9D8B030D-6E8A-4147-A177-3AD203B41FA5}">
                      <a16:colId xmlns:a16="http://schemas.microsoft.com/office/drawing/2014/main" val="2837884677"/>
                    </a:ext>
                  </a:extLst>
                </a:gridCol>
                <a:gridCol w="1867025">
                  <a:extLst>
                    <a:ext uri="{9D8B030D-6E8A-4147-A177-3AD203B41FA5}">
                      <a16:colId xmlns:a16="http://schemas.microsoft.com/office/drawing/2014/main" val="2975258925"/>
                    </a:ext>
                  </a:extLst>
                </a:gridCol>
                <a:gridCol w="1867025">
                  <a:extLst>
                    <a:ext uri="{9D8B030D-6E8A-4147-A177-3AD203B41FA5}">
                      <a16:colId xmlns:a16="http://schemas.microsoft.com/office/drawing/2014/main" val="838501943"/>
                    </a:ext>
                  </a:extLst>
                </a:gridCol>
                <a:gridCol w="1867025">
                  <a:extLst>
                    <a:ext uri="{9D8B030D-6E8A-4147-A177-3AD203B41FA5}">
                      <a16:colId xmlns:a16="http://schemas.microsoft.com/office/drawing/2014/main" val="1110428548"/>
                    </a:ext>
                  </a:extLst>
                </a:gridCol>
                <a:gridCol w="1867025">
                  <a:extLst>
                    <a:ext uri="{9D8B030D-6E8A-4147-A177-3AD203B41FA5}">
                      <a16:colId xmlns:a16="http://schemas.microsoft.com/office/drawing/2014/main" val="1678853461"/>
                    </a:ext>
                  </a:extLst>
                </a:gridCol>
                <a:gridCol w="1867025">
                  <a:extLst>
                    <a:ext uri="{9D8B030D-6E8A-4147-A177-3AD203B41FA5}">
                      <a16:colId xmlns:a16="http://schemas.microsoft.com/office/drawing/2014/main" val="1401996716"/>
                    </a:ext>
                  </a:extLst>
                </a:gridCol>
              </a:tblGrid>
              <a:tr h="325425"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Programme 5: Aggregation Framework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077948"/>
                  </a:ext>
                </a:extLst>
              </a:tr>
              <a:tr h="5230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No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Annual Target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4339" marR="24339" marT="24339" marB="243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Q3 Target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4339" marR="24339" marT="24339" marB="243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Actual Achievement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4339" marR="24339" marT="24339" marB="243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Q4 Target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4339" marR="24339" marT="24339" marB="243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Actual Achievement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4339" marR="24339" marT="24339" marB="243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972317"/>
                  </a:ext>
                </a:extLst>
              </a:tr>
              <a:tr h="26218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Monitoring and evaluation framework implemented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4339" marR="24339" marT="24339" marB="243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Data collected</a:t>
                      </a:r>
                      <a:r>
                        <a:rPr lang="en-ZA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	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4339" marR="24339" marT="24339" marB="243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 and Evaluation Plan has been submitted to the Board for approval. </a:t>
                      </a:r>
                    </a:p>
                    <a:p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Procurement process for an impact assessment service provider in underway 	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4339" marR="24339" marT="24339" marB="243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Evaluation and impact report developed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4339" marR="24339" marT="24339" marB="243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An impact assessment study focusing on NEMISA’s 3 training programmes has been conducted and a report thereof has been developed.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4339" marR="24339" marT="24339" marB="243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262469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2BBB74-76C7-4310-9244-5FB76EF7C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9574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664953-C075-4F60-863A-9C0BB31D6F47}"/>
              </a:ext>
            </a:extLst>
          </p:cNvPr>
          <p:cNvSpPr txBox="1"/>
          <p:nvPr/>
        </p:nvSpPr>
        <p:spPr>
          <a:xfrm>
            <a:off x="235570" y="1214914"/>
            <a:ext cx="1145332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performance on AGSA audit findings</a:t>
            </a:r>
            <a:endParaRPr lang="en-ZA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ZA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ZA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below graph indicates the total Audit findings, Audit Action Plans with progress made as per AGSA audit findings:</a:t>
            </a:r>
          </a:p>
          <a:p>
            <a:endParaRPr lang="en-ZA" sz="2800" b="1" dirty="0"/>
          </a:p>
          <a:p>
            <a:endParaRPr lang="en-ZA" sz="2800" b="1" dirty="0"/>
          </a:p>
          <a:p>
            <a:endParaRPr lang="en-ZA" sz="2800" b="1" dirty="0"/>
          </a:p>
          <a:p>
            <a:endParaRPr lang="en-ZA" sz="2800" b="1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b="1" dirty="0"/>
          </a:p>
          <a:p>
            <a:endParaRPr lang="en-ZA" sz="2800" b="1" dirty="0"/>
          </a:p>
          <a:p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t="11912" r="71608" b="7779"/>
          <a:stretch/>
        </p:blipFill>
        <p:spPr>
          <a:xfrm>
            <a:off x="10758" y="0"/>
            <a:ext cx="2991394" cy="122120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2BBB74-76C7-4310-9244-5FB76EF7C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t>12</a:t>
            </a:fld>
            <a:endParaRPr lang="en-ZA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00D8FD2-4AE9-4341-AEC8-BB2F0D61BF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523340"/>
              </p:ext>
            </p:extLst>
          </p:nvPr>
        </p:nvGraphicFramePr>
        <p:xfrm>
          <a:off x="2148289" y="2318389"/>
          <a:ext cx="7777909" cy="3955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90723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664953-C075-4F60-863A-9C0BB31D6F47}"/>
              </a:ext>
            </a:extLst>
          </p:cNvPr>
          <p:cNvSpPr txBox="1"/>
          <p:nvPr/>
        </p:nvSpPr>
        <p:spPr>
          <a:xfrm>
            <a:off x="235570" y="1214914"/>
            <a:ext cx="11263660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Financial Information overview</a:t>
            </a:r>
          </a:p>
          <a:p>
            <a:pPr algn="ctr"/>
            <a:endParaRPr lang="en-ZA" sz="2800" b="1" dirty="0"/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ZA" sz="20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NEMISA made a surplus Q4:R1.1million (deficit Q3: R1.6million)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NEMISA is in a good financial health situation.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The company liquid and solvent.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NEMISA current ratio is 1:1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n-ZA" sz="20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Total debt to total assets ratio:  0.9:1,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Appropriation funding in Q3 R24.8 million  and Q4 R23 million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Other income Q3 R 530 898.81 and Q4 R665 566.81</a:t>
            </a:r>
            <a:endParaRPr lang="en-ZA" sz="2000" dirty="0"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ZA" sz="2800" b="1" dirty="0"/>
          </a:p>
          <a:p>
            <a:endParaRPr lang="en-ZA" sz="2800" b="1" dirty="0"/>
          </a:p>
          <a:p>
            <a:endParaRPr lang="en-ZA" sz="2800" b="1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b="1" dirty="0"/>
          </a:p>
          <a:p>
            <a:endParaRPr lang="en-ZA" sz="2800" b="1" dirty="0"/>
          </a:p>
          <a:p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t="11912" r="71608" b="7779"/>
          <a:stretch/>
        </p:blipFill>
        <p:spPr>
          <a:xfrm>
            <a:off x="10758" y="0"/>
            <a:ext cx="2991394" cy="122120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B7C707-6147-408E-91A0-909193F36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30657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5DF7A-1F1F-4D17-844E-D8FAD86F0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138" y="702618"/>
            <a:ext cx="10515600" cy="1325563"/>
          </a:xfrm>
        </p:spPr>
        <p:txBody>
          <a:bodyPr>
            <a:normAutofit/>
          </a:bodyPr>
          <a:lstStyle/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BUDGET VS ACTUAL EXPENDITURE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2FD5E-AE45-474D-92B2-9655961766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QUARTER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14E376-1544-4992-AC86-22A2DDB5F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ZA" dirty="0"/>
              <a:t>QUARTER 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77E4B-89B7-432B-A772-D51C5EEEB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t>14</a:t>
            </a:fld>
            <a:endParaRPr lang="en-ZA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ED1099D6-40C2-4E1F-BA3D-710EA05FBB9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5506354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EF2BA759-30C2-4CF2-858E-0859AA44101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6728970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73B701D9-E99D-4BA7-B2D4-68DDCA3F6590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D3A5524-747B-4118-AFE4-43C89605FC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t="11912" r="71608" b="7779"/>
          <a:stretch/>
        </p:blipFill>
        <p:spPr>
          <a:xfrm>
            <a:off x="80735" y="37954"/>
            <a:ext cx="2991394" cy="122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00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B9D5E-5875-40EC-A251-9970F83B3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2910" y="2646227"/>
            <a:ext cx="6028155" cy="1053842"/>
          </a:xfrm>
        </p:spPr>
        <p:txBody>
          <a:bodyPr>
            <a:normAutofit/>
          </a:bodyPr>
          <a:lstStyle/>
          <a:p>
            <a:r>
              <a:rPr lang="en-ZA" sz="5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t="11912" r="71608" b="7779"/>
          <a:stretch/>
        </p:blipFill>
        <p:spPr>
          <a:xfrm>
            <a:off x="21516" y="26123"/>
            <a:ext cx="2991394" cy="13585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4B40EC-1587-4DC6-9406-872104695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165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664953-C075-4F60-863A-9C0BB31D6F47}"/>
              </a:ext>
            </a:extLst>
          </p:cNvPr>
          <p:cNvSpPr txBox="1"/>
          <p:nvPr/>
        </p:nvSpPr>
        <p:spPr>
          <a:xfrm>
            <a:off x="1690914" y="1165859"/>
            <a:ext cx="8810171" cy="3840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Focus</a:t>
            </a:r>
          </a:p>
          <a:p>
            <a:pPr algn="ctr"/>
            <a:endParaRPr lang="en-ZA" sz="2800" b="1" dirty="0"/>
          </a:p>
          <a:p>
            <a:r>
              <a:rPr lang="en-ZA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statement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Accelerated use of digital technologies to improve quality of life</a:t>
            </a: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ZA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A world class innovative Skills Institute to ensure an empowered South African citizenry with 4IR capabilities.</a:t>
            </a: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t="11912" r="71608" b="7779"/>
          <a:stretch/>
        </p:blipFill>
        <p:spPr>
          <a:xfrm>
            <a:off x="0" y="152400"/>
            <a:ext cx="2991394" cy="135853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B93693-7146-45B6-BB21-1613FC1D4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9798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664953-C075-4F60-863A-9C0BB31D6F47}"/>
              </a:ext>
            </a:extLst>
          </p:cNvPr>
          <p:cNvSpPr txBox="1"/>
          <p:nvPr/>
        </p:nvSpPr>
        <p:spPr>
          <a:xfrm>
            <a:off x="1776639" y="1052791"/>
            <a:ext cx="8810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</a:p>
          <a:p>
            <a:pPr algn="ctr"/>
            <a:endParaRPr lang="en-ZA" sz="2800" b="1" dirty="0"/>
          </a:p>
          <a:p>
            <a:endParaRPr lang="en-ZA" sz="2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t="11912" r="71608" b="7779"/>
          <a:stretch/>
        </p:blipFill>
        <p:spPr>
          <a:xfrm>
            <a:off x="0" y="0"/>
            <a:ext cx="2991394" cy="13585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871955-C6FD-414B-A3F2-EA17ACEC8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151" y="2316704"/>
            <a:ext cx="9925148" cy="361524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F95505-4787-4A6D-A831-D485EC092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6687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664953-C075-4F60-863A-9C0BB31D6F47}"/>
              </a:ext>
            </a:extLst>
          </p:cNvPr>
          <p:cNvSpPr txBox="1"/>
          <p:nvPr/>
        </p:nvSpPr>
        <p:spPr>
          <a:xfrm>
            <a:off x="530781" y="862828"/>
            <a:ext cx="10924674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b="1" dirty="0">
                <a:solidFill>
                  <a:schemeClr val="accent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Achievements and Challenges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Achievements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launch of the NEMISA learning management system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 Day NEMISA 2021 National Data Science Innovation Hackathon hosted across all nine (9) provinces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 800 people registered to participate in the Hackathon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NEMISA Over the Top (OTT) media platform went live in March 2021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Challenges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COVID 19 had a negative impact on face-to-face training interventions, a Performance Recovery Plan was put in place at the beginning of quarter 3 to mitigate the challenges imposed  by the pandemic. The plan encompassed online training and virtual training interventions. NEMISA managed to improve steadily and achieved  90% for the year compared to the 36% achievement in quarter 2.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Continues  monitoring of  the environment by implementing actions in the audit action plan.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ZA" sz="2800" b="1" dirty="0"/>
          </a:p>
          <a:p>
            <a:pPr algn="ctr"/>
            <a:endParaRPr lang="en-ZA" sz="2800" b="1" dirty="0"/>
          </a:p>
          <a:p>
            <a:pPr algn="ctr"/>
            <a:endParaRPr lang="en-ZA" sz="2800" b="1" dirty="0"/>
          </a:p>
          <a:p>
            <a:pPr algn="ctr"/>
            <a:endParaRPr lang="en-ZA" sz="2800" b="1" dirty="0"/>
          </a:p>
          <a:p>
            <a:pPr algn="ctr"/>
            <a:endParaRPr lang="en-ZA" sz="2800" b="1" dirty="0"/>
          </a:p>
          <a:p>
            <a:pPr algn="ctr"/>
            <a:endParaRPr lang="en-ZA" sz="2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t="11912" r="71608" b="7779"/>
          <a:stretch/>
        </p:blipFill>
        <p:spPr>
          <a:xfrm>
            <a:off x="0" y="0"/>
            <a:ext cx="2991394" cy="135853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A27BB2-1BC3-40A8-A3C3-F906AB34E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63982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664953-C075-4F60-863A-9C0BB31D6F47}"/>
              </a:ext>
            </a:extLst>
          </p:cNvPr>
          <p:cNvSpPr txBox="1"/>
          <p:nvPr/>
        </p:nvSpPr>
        <p:spPr>
          <a:xfrm>
            <a:off x="305845" y="896368"/>
            <a:ext cx="11288782" cy="522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performance summary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NEMISA achieved 7 of the 8 planned targets set for the fourth quarter.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This translates to an overall achievement of 87,5%, compared to quarter 3 which had an achievement of 45%. </a:t>
            </a:r>
          </a:p>
          <a:p>
            <a:endParaRPr lang="en-ZA" sz="2400" dirty="0"/>
          </a:p>
          <a:p>
            <a:endParaRPr lang="en-ZA" sz="2400" dirty="0"/>
          </a:p>
          <a:p>
            <a:endParaRPr lang="en-ZA" sz="2400" dirty="0"/>
          </a:p>
          <a:p>
            <a:endParaRPr lang="en-ZA" sz="2400" dirty="0"/>
          </a:p>
          <a:p>
            <a:endParaRPr lang="en-ZA" sz="2400" dirty="0"/>
          </a:p>
          <a:p>
            <a:endParaRPr lang="en-ZA" sz="2400" dirty="0"/>
          </a:p>
          <a:p>
            <a:endParaRPr lang="en-ZA" sz="2400" dirty="0"/>
          </a:p>
          <a:p>
            <a:endParaRPr lang="en-ZA" sz="2400" dirty="0"/>
          </a:p>
          <a:p>
            <a:endParaRPr lang="en-ZA" sz="2400" dirty="0"/>
          </a:p>
          <a:p>
            <a:endParaRPr lang="en-ZA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t="11912" r="71608" b="7779"/>
          <a:stretch/>
        </p:blipFill>
        <p:spPr>
          <a:xfrm>
            <a:off x="0" y="0"/>
            <a:ext cx="2991394" cy="1358537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8488321-A0F9-46C0-9D25-CE0FAC68FA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4217614"/>
              </p:ext>
            </p:extLst>
          </p:nvPr>
        </p:nvGraphicFramePr>
        <p:xfrm>
          <a:off x="5434572" y="2686049"/>
          <a:ext cx="5486400" cy="3510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296D544-B16C-447F-9058-79B9EA1894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159747"/>
              </p:ext>
            </p:extLst>
          </p:nvPr>
        </p:nvGraphicFramePr>
        <p:xfrm>
          <a:off x="815249" y="2478795"/>
          <a:ext cx="4131946" cy="3645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F7522B-6C4B-4DB3-AF90-CDEE12AA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3623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664953-C075-4F60-863A-9C0BB31D6F47}"/>
              </a:ext>
            </a:extLst>
          </p:cNvPr>
          <p:cNvSpPr txBox="1"/>
          <p:nvPr/>
        </p:nvSpPr>
        <p:spPr>
          <a:xfrm>
            <a:off x="440528" y="796954"/>
            <a:ext cx="1126366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Programme 1:Administration</a:t>
            </a:r>
          </a:p>
          <a:p>
            <a:endParaRPr lang="en-ZA" sz="2800" b="1" dirty="0"/>
          </a:p>
          <a:p>
            <a:endParaRPr lang="en-ZA" sz="2800" b="1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b="1" dirty="0"/>
          </a:p>
          <a:p>
            <a:endParaRPr lang="en-ZA" sz="2800" b="1" dirty="0"/>
          </a:p>
          <a:p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t="11912" r="71608" b="7779"/>
          <a:stretch/>
        </p:blipFill>
        <p:spPr>
          <a:xfrm>
            <a:off x="6534" y="6938"/>
            <a:ext cx="2991394" cy="122120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2D4D4BC-87E7-4F3D-9437-561C51260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2936"/>
              </p:ext>
            </p:extLst>
          </p:nvPr>
        </p:nvGraphicFramePr>
        <p:xfrm>
          <a:off x="837282" y="1707614"/>
          <a:ext cx="10311783" cy="3781272"/>
        </p:xfrm>
        <a:graphic>
          <a:graphicData uri="http://schemas.openxmlformats.org/drawingml/2006/table">
            <a:tbl>
              <a:tblPr/>
              <a:tblGrid>
                <a:gridCol w="645613">
                  <a:extLst>
                    <a:ext uri="{9D8B030D-6E8A-4147-A177-3AD203B41FA5}">
                      <a16:colId xmlns:a16="http://schemas.microsoft.com/office/drawing/2014/main" val="29915467"/>
                    </a:ext>
                  </a:extLst>
                </a:gridCol>
                <a:gridCol w="1933234">
                  <a:extLst>
                    <a:ext uri="{9D8B030D-6E8A-4147-A177-3AD203B41FA5}">
                      <a16:colId xmlns:a16="http://schemas.microsoft.com/office/drawing/2014/main" val="1929339663"/>
                    </a:ext>
                  </a:extLst>
                </a:gridCol>
                <a:gridCol w="1933234">
                  <a:extLst>
                    <a:ext uri="{9D8B030D-6E8A-4147-A177-3AD203B41FA5}">
                      <a16:colId xmlns:a16="http://schemas.microsoft.com/office/drawing/2014/main" val="3331048780"/>
                    </a:ext>
                  </a:extLst>
                </a:gridCol>
                <a:gridCol w="1933234">
                  <a:extLst>
                    <a:ext uri="{9D8B030D-6E8A-4147-A177-3AD203B41FA5}">
                      <a16:colId xmlns:a16="http://schemas.microsoft.com/office/drawing/2014/main" val="455274300"/>
                    </a:ext>
                  </a:extLst>
                </a:gridCol>
                <a:gridCol w="1933234">
                  <a:extLst>
                    <a:ext uri="{9D8B030D-6E8A-4147-A177-3AD203B41FA5}">
                      <a16:colId xmlns:a16="http://schemas.microsoft.com/office/drawing/2014/main" val="2440172477"/>
                    </a:ext>
                  </a:extLst>
                </a:gridCol>
                <a:gridCol w="1933234">
                  <a:extLst>
                    <a:ext uri="{9D8B030D-6E8A-4147-A177-3AD203B41FA5}">
                      <a16:colId xmlns:a16="http://schemas.microsoft.com/office/drawing/2014/main" val="1623775096"/>
                    </a:ext>
                  </a:extLst>
                </a:gridCol>
              </a:tblGrid>
              <a:tr h="379236">
                <a:tc gridSpan="6"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Programme 1: Administration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864914"/>
                  </a:ext>
                </a:extLst>
              </a:tr>
              <a:tr h="513707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No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Annual Target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Q3 Target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Achievement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Q4 Target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Achievement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376992"/>
                  </a:ext>
                </a:extLst>
              </a:tr>
              <a:tr h="1196329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1.1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Approved Transformation and Change Strategy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Transformation and change strategy approved by the board 	</a:t>
                      </a:r>
                    </a:p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ZA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Transformation and Change Strategy has been finalized and submitted to the Board for approval 	</a:t>
                      </a:r>
                    </a:p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ZA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No planned target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Transformation and Change Strategy has been finalized and approved by the Board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696259"/>
                  </a:ext>
                </a:extLst>
              </a:tr>
              <a:tr h="1651412"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1.2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Multi-Media Production house business plan submitted to board for approval and online interface launched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Business plan finalized and submitted to board for approval 	</a:t>
                      </a:r>
                    </a:p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ZA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Business plan finalized and submitted to board for approval</a:t>
                      </a:r>
                      <a:endParaRPr lang="en-ZA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Multi-Media Production house (MMPH) online interface launched</a:t>
                      </a:r>
                      <a:endParaRPr lang="en-ZA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The online interface of the OTT (Over-The-Top) was launched.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Calibri" panose="020F050202020403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18402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A384F0-38AB-4013-85AD-37722A548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2625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664953-C075-4F60-863A-9C0BB31D6F47}"/>
              </a:ext>
            </a:extLst>
          </p:cNvPr>
          <p:cNvSpPr txBox="1"/>
          <p:nvPr/>
        </p:nvSpPr>
        <p:spPr>
          <a:xfrm>
            <a:off x="464170" y="884390"/>
            <a:ext cx="1126366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Programme 2:Multi Stakeholder Collaboration</a:t>
            </a:r>
          </a:p>
          <a:p>
            <a:endParaRPr lang="en-ZA" sz="2800" b="1" dirty="0"/>
          </a:p>
          <a:p>
            <a:endParaRPr lang="en-ZA" sz="2800" b="1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b="1" dirty="0"/>
          </a:p>
          <a:p>
            <a:endParaRPr lang="en-ZA" sz="2800" b="1" dirty="0"/>
          </a:p>
          <a:p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t="11912" r="71608" b="7779"/>
          <a:stretch/>
        </p:blipFill>
        <p:spPr>
          <a:xfrm>
            <a:off x="-110169" y="-21093"/>
            <a:ext cx="2991394" cy="122120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9BB037E-C478-42EB-A6DE-197FCD8D8E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49792"/>
              </p:ext>
            </p:extLst>
          </p:nvPr>
        </p:nvGraphicFramePr>
        <p:xfrm>
          <a:off x="1123720" y="1695261"/>
          <a:ext cx="9738909" cy="3723702"/>
        </p:xfrm>
        <a:graphic>
          <a:graphicData uri="http://schemas.openxmlformats.org/drawingml/2006/table">
            <a:tbl>
              <a:tblPr/>
              <a:tblGrid>
                <a:gridCol w="735844">
                  <a:extLst>
                    <a:ext uri="{9D8B030D-6E8A-4147-A177-3AD203B41FA5}">
                      <a16:colId xmlns:a16="http://schemas.microsoft.com/office/drawing/2014/main" val="899536487"/>
                    </a:ext>
                  </a:extLst>
                </a:gridCol>
                <a:gridCol w="1800613">
                  <a:extLst>
                    <a:ext uri="{9D8B030D-6E8A-4147-A177-3AD203B41FA5}">
                      <a16:colId xmlns:a16="http://schemas.microsoft.com/office/drawing/2014/main" val="3768600123"/>
                    </a:ext>
                  </a:extLst>
                </a:gridCol>
                <a:gridCol w="1800613">
                  <a:extLst>
                    <a:ext uri="{9D8B030D-6E8A-4147-A177-3AD203B41FA5}">
                      <a16:colId xmlns:a16="http://schemas.microsoft.com/office/drawing/2014/main" val="223706132"/>
                    </a:ext>
                  </a:extLst>
                </a:gridCol>
                <a:gridCol w="1800613">
                  <a:extLst>
                    <a:ext uri="{9D8B030D-6E8A-4147-A177-3AD203B41FA5}">
                      <a16:colId xmlns:a16="http://schemas.microsoft.com/office/drawing/2014/main" val="720743015"/>
                    </a:ext>
                  </a:extLst>
                </a:gridCol>
                <a:gridCol w="1800613">
                  <a:extLst>
                    <a:ext uri="{9D8B030D-6E8A-4147-A177-3AD203B41FA5}">
                      <a16:colId xmlns:a16="http://schemas.microsoft.com/office/drawing/2014/main" val="732650371"/>
                    </a:ext>
                  </a:extLst>
                </a:gridCol>
                <a:gridCol w="1800613">
                  <a:extLst>
                    <a:ext uri="{9D8B030D-6E8A-4147-A177-3AD203B41FA5}">
                      <a16:colId xmlns:a16="http://schemas.microsoft.com/office/drawing/2014/main" val="2849352294"/>
                    </a:ext>
                  </a:extLst>
                </a:gridCol>
              </a:tblGrid>
              <a:tr h="448821"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Programme 2: Multi-stakeholder Collaboration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218851"/>
                  </a:ext>
                </a:extLst>
              </a:tr>
              <a:tr h="6949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No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Annual Target</a:t>
                      </a:r>
                      <a:endParaRPr lang="en-ZA" sz="1200" b="1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Q3 Target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Achievements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Q4 Target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Achievements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191348"/>
                  </a:ext>
                </a:extLst>
              </a:tr>
              <a:tr h="25799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 MoUs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MoU with Technology Institution 	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MoU with a Technology institution has been secured and has been submitted to the Board for approval 	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endParaRPr lang="en-ZA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planned 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 MoU’s have been signed. One with a Technology institution and one with a  Government department.</a:t>
                      </a: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235959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3687AD-B433-4F5F-B7A0-32E1547AB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1971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664953-C075-4F60-863A-9C0BB31D6F47}"/>
              </a:ext>
            </a:extLst>
          </p:cNvPr>
          <p:cNvSpPr txBox="1"/>
          <p:nvPr/>
        </p:nvSpPr>
        <p:spPr>
          <a:xfrm>
            <a:off x="1077309" y="368403"/>
            <a:ext cx="1126366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Programme 3: e-Astuteness Development</a:t>
            </a:r>
          </a:p>
          <a:p>
            <a:endParaRPr lang="en-ZA" sz="2800" b="1" dirty="0"/>
          </a:p>
          <a:p>
            <a:endParaRPr lang="en-ZA" sz="2800" b="1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b="1" dirty="0"/>
          </a:p>
          <a:p>
            <a:endParaRPr lang="en-ZA" sz="2800" b="1" dirty="0"/>
          </a:p>
          <a:p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t="11912" r="71608" b="7779"/>
          <a:stretch/>
        </p:blipFill>
        <p:spPr>
          <a:xfrm>
            <a:off x="0" y="1234"/>
            <a:ext cx="2991394" cy="122120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89B26ED-BE77-4CBD-B46F-D2A5D8601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555053"/>
              </p:ext>
            </p:extLst>
          </p:nvPr>
        </p:nvGraphicFramePr>
        <p:xfrm>
          <a:off x="1101688" y="1200839"/>
          <a:ext cx="10013002" cy="4538949"/>
        </p:xfrm>
        <a:graphic>
          <a:graphicData uri="http://schemas.openxmlformats.org/drawingml/2006/table">
            <a:tbl>
              <a:tblPr/>
              <a:tblGrid>
                <a:gridCol w="524298">
                  <a:extLst>
                    <a:ext uri="{9D8B030D-6E8A-4147-A177-3AD203B41FA5}">
                      <a16:colId xmlns:a16="http://schemas.microsoft.com/office/drawing/2014/main" val="3236864864"/>
                    </a:ext>
                  </a:extLst>
                </a:gridCol>
                <a:gridCol w="2207186">
                  <a:extLst>
                    <a:ext uri="{9D8B030D-6E8A-4147-A177-3AD203B41FA5}">
                      <a16:colId xmlns:a16="http://schemas.microsoft.com/office/drawing/2014/main" val="3246879821"/>
                    </a:ext>
                  </a:extLst>
                </a:gridCol>
                <a:gridCol w="1924874">
                  <a:extLst>
                    <a:ext uri="{9D8B030D-6E8A-4147-A177-3AD203B41FA5}">
                      <a16:colId xmlns:a16="http://schemas.microsoft.com/office/drawing/2014/main" val="1578631524"/>
                    </a:ext>
                  </a:extLst>
                </a:gridCol>
                <a:gridCol w="1730552">
                  <a:extLst>
                    <a:ext uri="{9D8B030D-6E8A-4147-A177-3AD203B41FA5}">
                      <a16:colId xmlns:a16="http://schemas.microsoft.com/office/drawing/2014/main" val="618033523"/>
                    </a:ext>
                  </a:extLst>
                </a:gridCol>
                <a:gridCol w="1726885">
                  <a:extLst>
                    <a:ext uri="{9D8B030D-6E8A-4147-A177-3AD203B41FA5}">
                      <a16:colId xmlns:a16="http://schemas.microsoft.com/office/drawing/2014/main" val="3237814744"/>
                    </a:ext>
                  </a:extLst>
                </a:gridCol>
                <a:gridCol w="1899207">
                  <a:extLst>
                    <a:ext uri="{9D8B030D-6E8A-4147-A177-3AD203B41FA5}">
                      <a16:colId xmlns:a16="http://schemas.microsoft.com/office/drawing/2014/main" val="4195781105"/>
                    </a:ext>
                  </a:extLst>
                </a:gridCol>
              </a:tblGrid>
              <a:tr h="298071"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Programme 3: e-Astuteness Development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316254"/>
                  </a:ext>
                </a:extLst>
              </a:tr>
              <a:tr h="6171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No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Annual Targets</a:t>
                      </a:r>
                      <a:endParaRPr lang="en-ZA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Q3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Actual Achievement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Q4 Targets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Actual Achievement</a:t>
                      </a:r>
                      <a:endParaRPr lang="en-ZA" sz="12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241769"/>
                  </a:ext>
                </a:extLst>
              </a:tr>
              <a:tr h="15410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30 000 citizens trained in basic digital literacy</a:t>
                      </a: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10 000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5070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15 000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12 319</a:t>
                      </a: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3120"/>
                  </a:ext>
                </a:extLst>
              </a:tr>
              <a:tr h="10412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114 learners trained in creative media courses</a:t>
                      </a: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68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114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001131"/>
                  </a:ext>
                </a:extLst>
              </a:tr>
              <a:tr h="1041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 creative media course developed </a:t>
                      </a: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Creative media course developed and piloted 	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endParaRPr lang="en-ZA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Creative media course developed and piloted 	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endParaRPr lang="en-ZA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planned target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-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845538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DC771F-9F5E-4AAF-9A0A-EBE713F15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66858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664953-C075-4F60-863A-9C0BB31D6F47}"/>
              </a:ext>
            </a:extLst>
          </p:cNvPr>
          <p:cNvSpPr txBox="1"/>
          <p:nvPr/>
        </p:nvSpPr>
        <p:spPr>
          <a:xfrm>
            <a:off x="1077309" y="368403"/>
            <a:ext cx="1126366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Programme 3: e-Astuteness Development</a:t>
            </a:r>
          </a:p>
          <a:p>
            <a:endParaRPr lang="en-ZA" sz="2800" b="1" dirty="0"/>
          </a:p>
          <a:p>
            <a:endParaRPr lang="en-ZA" sz="2800" b="1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b="1" dirty="0"/>
          </a:p>
          <a:p>
            <a:endParaRPr lang="en-ZA" sz="2800" b="1" dirty="0"/>
          </a:p>
          <a:p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248A3D-DA26-46D2-9488-77B98D735915}"/>
              </a:ext>
            </a:extLst>
          </p:cNvPr>
          <p:cNvSpPr/>
          <p:nvPr/>
        </p:nvSpPr>
        <p:spPr>
          <a:xfrm>
            <a:off x="0" y="6561438"/>
            <a:ext cx="12192000" cy="29656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16B7AA-475F-4A62-8ACB-6E25521643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t="11912" r="71608" b="7779"/>
          <a:stretch/>
        </p:blipFill>
        <p:spPr>
          <a:xfrm>
            <a:off x="0" y="1234"/>
            <a:ext cx="2991394" cy="122120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89B26ED-BE77-4CBD-B46F-D2A5D8601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205723"/>
              </p:ext>
            </p:extLst>
          </p:nvPr>
        </p:nvGraphicFramePr>
        <p:xfrm>
          <a:off x="1110867" y="1278991"/>
          <a:ext cx="10456844" cy="5165518"/>
        </p:xfrm>
        <a:graphic>
          <a:graphicData uri="http://schemas.openxmlformats.org/drawingml/2006/table">
            <a:tbl>
              <a:tblPr/>
              <a:tblGrid>
                <a:gridCol w="587533">
                  <a:extLst>
                    <a:ext uri="{9D8B030D-6E8A-4147-A177-3AD203B41FA5}">
                      <a16:colId xmlns:a16="http://schemas.microsoft.com/office/drawing/2014/main" val="3236864864"/>
                    </a:ext>
                  </a:extLst>
                </a:gridCol>
                <a:gridCol w="2612978">
                  <a:extLst>
                    <a:ext uri="{9D8B030D-6E8A-4147-A177-3AD203B41FA5}">
                      <a16:colId xmlns:a16="http://schemas.microsoft.com/office/drawing/2014/main" val="3246879821"/>
                    </a:ext>
                  </a:extLst>
                </a:gridCol>
                <a:gridCol w="1778063">
                  <a:extLst>
                    <a:ext uri="{9D8B030D-6E8A-4147-A177-3AD203B41FA5}">
                      <a16:colId xmlns:a16="http://schemas.microsoft.com/office/drawing/2014/main" val="1578631524"/>
                    </a:ext>
                  </a:extLst>
                </a:gridCol>
                <a:gridCol w="1992604">
                  <a:extLst>
                    <a:ext uri="{9D8B030D-6E8A-4147-A177-3AD203B41FA5}">
                      <a16:colId xmlns:a16="http://schemas.microsoft.com/office/drawing/2014/main" val="618033523"/>
                    </a:ext>
                  </a:extLst>
                </a:gridCol>
                <a:gridCol w="1590933">
                  <a:extLst>
                    <a:ext uri="{9D8B030D-6E8A-4147-A177-3AD203B41FA5}">
                      <a16:colId xmlns:a16="http://schemas.microsoft.com/office/drawing/2014/main" val="3237814744"/>
                    </a:ext>
                  </a:extLst>
                </a:gridCol>
                <a:gridCol w="1894733">
                  <a:extLst>
                    <a:ext uri="{9D8B030D-6E8A-4147-A177-3AD203B41FA5}">
                      <a16:colId xmlns:a16="http://schemas.microsoft.com/office/drawing/2014/main" val="4195781105"/>
                    </a:ext>
                  </a:extLst>
                </a:gridCol>
              </a:tblGrid>
              <a:tr h="226694">
                <a:tc grid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Programme 3: e-Astuteness Development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316254"/>
                  </a:ext>
                </a:extLst>
              </a:tr>
              <a:tr h="4325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No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Annual Targets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Q3 Targets</a:t>
                      </a: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Actual Achievement</a:t>
                      </a: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Q4 Targets</a:t>
                      </a: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Actual Achievement</a:t>
                      </a: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241769"/>
                  </a:ext>
                </a:extLst>
              </a:tr>
              <a:tr h="6275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800 citizens trained on specialist technologies</a:t>
                      </a: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250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64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400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1027</a:t>
                      </a: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852020"/>
                  </a:ext>
                </a:extLst>
              </a:tr>
              <a:tr h="18331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500 employees within government departments and institutions participating in digital transformation advocacy and awareness campaigns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endParaRPr lang="en-ZA" sz="11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150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</a:t>
                      </a:r>
                      <a:endParaRPr lang="en-ZA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689</a:t>
                      </a: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468644"/>
                  </a:ext>
                </a:extLst>
              </a:tr>
              <a:tr h="17684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3.6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Learning management system (LMS) integrated onto cloud platform with 10000 registered users</a:t>
                      </a: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Web services interface development </a:t>
                      </a:r>
                    </a:p>
                    <a:p>
                      <a:endParaRPr lang="en-ZA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3500 registered users on the cloud platform 	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endParaRPr lang="en-ZA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Web services interface development has been completed and piloted </a:t>
                      </a:r>
                    </a:p>
                    <a:p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Registration of users awaits Board approval </a:t>
                      </a:r>
                    </a:p>
                    <a:p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The delays from Q1 has had a domino effect on this target and hence 3500 users could not be registered onto the LMS. 	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endParaRPr lang="en-ZA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LMS and web services integrated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5000 registered users  on the cloud platform</a:t>
                      </a: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The LMS was approved on 15 January 2021.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There are 10 492 users on the system.</a:t>
                      </a:r>
                    </a:p>
                  </a:txBody>
                  <a:tcPr marL="20195" marR="20195" marT="20195" marB="2019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40574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23B830-B24C-45F3-B238-D6ABC735B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138FA-002C-4525-9490-70C5858E63E3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65573733"/>
      </p:ext>
    </p:extLst>
  </p:cSld>
  <p:clrMapOvr>
    <a:masterClrMapping/>
  </p:clrMapOvr>
</p:sld>
</file>

<file path=ppt/theme/theme1.xml><?xml version="1.0" encoding="utf-8"?>
<a:theme xmlns:a="http://schemas.openxmlformats.org/drawingml/2006/main" name="NEMISA_PowerPointPress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MISA_PowerPointPresso" id="{022CE575-58D8-4EC6-8903-4F0CB1609C60}" vid="{E21C67E9-8ECD-45FC-95DD-C11ABC6A84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2D050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2D050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316C3AFAEF7842873A0B14F40FCA14" ma:contentTypeVersion="13" ma:contentTypeDescription="Create a new document." ma:contentTypeScope="" ma:versionID="e91fa8dc7355dcc51d1e1bec443f492f">
  <xsd:schema xmlns:xsd="http://www.w3.org/2001/XMLSchema" xmlns:xs="http://www.w3.org/2001/XMLSchema" xmlns:p="http://schemas.microsoft.com/office/2006/metadata/properties" xmlns:ns3="77d88048-f41f-4c63-9088-4d4efba822a9" xmlns:ns4="3fbc0c0a-bec7-4bf3-aea3-7ba138519e4f" targetNamespace="http://schemas.microsoft.com/office/2006/metadata/properties" ma:root="true" ma:fieldsID="3847bbe817d4da81a93e11d858713858" ns3:_="" ns4:_="">
    <xsd:import namespace="77d88048-f41f-4c63-9088-4d4efba822a9"/>
    <xsd:import namespace="3fbc0c0a-bec7-4bf3-aea3-7ba138519e4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d88048-f41f-4c63-9088-4d4efba822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c0c0a-bec7-4bf3-aea3-7ba138519e4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C39982-6FA4-4D33-BA4C-DC7BFAEABB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d88048-f41f-4c63-9088-4d4efba822a9"/>
    <ds:schemaRef ds:uri="3fbc0c0a-bec7-4bf3-aea3-7ba138519e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4BB4C4-4436-4707-A032-EF5015CC0612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  <ds:schemaRef ds:uri="3fbc0c0a-bec7-4bf3-aea3-7ba138519e4f"/>
    <ds:schemaRef ds:uri="http://schemas.microsoft.com/office/2006/documentManagement/types"/>
    <ds:schemaRef ds:uri="77d88048-f41f-4c63-9088-4d4efba822a9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08ED1E9-5A7B-4FE5-8C57-A7931B64C1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NEMISA_PowerPointPresso</Template>
  <TotalTime>10486</TotalTime>
  <Words>935</Words>
  <Application>Microsoft Office PowerPoint</Application>
  <PresentationFormat>Widescreen</PresentationFormat>
  <Paragraphs>277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Bold</vt:lpstr>
      <vt:lpstr>Calibri</vt:lpstr>
      <vt:lpstr>Calibri Light</vt:lpstr>
      <vt:lpstr>MS Mincho</vt:lpstr>
      <vt:lpstr>Times New Roman</vt:lpstr>
      <vt:lpstr>Wingdings</vt:lpstr>
      <vt:lpstr>NEMISA_PowerPointPresso</vt:lpstr>
      <vt:lpstr>2020/21 Third &amp; Fourth Quarter Performance and Expenditure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 VS ACTUAL EXPENDITURE</vt:lpstr>
      <vt:lpstr>Thank you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2020/21 Annual Performance plan and budget presentation</dc:title>
  <dc:creator>kefiloe</dc:creator>
  <cp:lastModifiedBy>Hajiera Salie</cp:lastModifiedBy>
  <cp:revision>123</cp:revision>
  <dcterms:created xsi:type="dcterms:W3CDTF">2020-04-30T03:59:18Z</dcterms:created>
  <dcterms:modified xsi:type="dcterms:W3CDTF">2021-08-10T06:34:49Z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0x01010055316C3AFAEF7842873A0B14F40FCA14</vt:lpwstr>
  </property>
</Properties>
</file>