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16" r:id="rId2"/>
    <p:sldId id="636" r:id="rId3"/>
    <p:sldId id="302" r:id="rId4"/>
    <p:sldId id="730" r:id="rId5"/>
    <p:sldId id="629" r:id="rId6"/>
    <p:sldId id="708" r:id="rId7"/>
    <p:sldId id="707" r:id="rId8"/>
    <p:sldId id="542" r:id="rId9"/>
    <p:sldId id="709" r:id="rId10"/>
    <p:sldId id="731" r:id="rId11"/>
    <p:sldId id="510" r:id="rId12"/>
    <p:sldId id="711" r:id="rId13"/>
    <p:sldId id="537" r:id="rId14"/>
    <p:sldId id="713" r:id="rId15"/>
    <p:sldId id="712" r:id="rId16"/>
    <p:sldId id="699" r:id="rId17"/>
    <p:sldId id="528" r:id="rId18"/>
    <p:sldId id="716" r:id="rId19"/>
    <p:sldId id="717" r:id="rId20"/>
    <p:sldId id="718" r:id="rId21"/>
    <p:sldId id="660" r:id="rId22"/>
    <p:sldId id="720" r:id="rId23"/>
    <p:sldId id="721" r:id="rId24"/>
    <p:sldId id="701" r:id="rId25"/>
    <p:sldId id="722" r:id="rId26"/>
    <p:sldId id="535" r:id="rId27"/>
    <p:sldId id="723" r:id="rId28"/>
    <p:sldId id="724" r:id="rId29"/>
    <p:sldId id="702" r:id="rId30"/>
    <p:sldId id="725" r:id="rId31"/>
    <p:sldId id="703" r:id="rId32"/>
    <p:sldId id="726" r:id="rId33"/>
    <p:sldId id="727" r:id="rId34"/>
    <p:sldId id="732" r:id="rId35"/>
    <p:sldId id="733" r:id="rId36"/>
    <p:sldId id="734" r:id="rId37"/>
    <p:sldId id="735" r:id="rId38"/>
    <p:sldId id="736" r:id="rId39"/>
    <p:sldId id="313" r:id="rId40"/>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Farhad Osman" initials="FO [2]" lastIdx="2" clrIdx="1">
    <p:extLst>
      <p:ext uri="{19B8F6BF-5375-455C-9EA6-DF929625EA0E}">
        <p15:presenceInfo xmlns:p15="http://schemas.microsoft.com/office/powerpoint/2012/main" xmlns="" userId="S::farhad@DTPS.GOV.ZA::acf32928-66e4-4dac-89a1-03c8aff05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FF3300"/>
    <a:srgbClr val="FFCC00"/>
    <a:srgbClr val="ECFCFE"/>
    <a:srgbClr val="E6FBFE"/>
    <a:srgbClr val="FFCCCC"/>
    <a:srgbClr val="FF9900"/>
    <a:srgbClr val="EF4718"/>
    <a:srgbClr val="2CA04D"/>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44" autoAdjust="0"/>
    <p:restoredTop sz="93011" autoAdjust="0"/>
  </p:normalViewPr>
  <p:slideViewPr>
    <p:cSldViewPr>
      <p:cViewPr varScale="1">
        <p:scale>
          <a:sx n="45" d="100"/>
          <a:sy n="45" d="100"/>
        </p:scale>
        <p:origin x="-114" y="-6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FF0000"/>
              </a:solidFill>
              <a:ln>
                <a:noFill/>
              </a:ln>
              <a:effectLst/>
              <a:sp3d/>
            </c:spPr>
            <c:extLst xmlns:c16r2="http://schemas.microsoft.com/office/drawing/2015/06/chart">
              <c:ext xmlns:c16="http://schemas.microsoft.com/office/drawing/2014/chart" uri="{C3380CC4-5D6E-409C-BE32-E72D297353CC}">
                <c16:uniqueId val="{00000001-C5C3-4411-8EC6-69AA2C0E1AED}"/>
              </c:ext>
            </c:extLst>
          </c:dPt>
          <c:dPt>
            <c:idx val="1"/>
            <c:spPr>
              <a:solidFill>
                <a:srgbClr val="12F653"/>
              </a:solidFill>
              <a:ln>
                <a:noFill/>
              </a:ln>
              <a:effectLst/>
              <a:sp3d/>
            </c:spPr>
            <c:extLst xmlns:c16r2="http://schemas.microsoft.com/office/drawing/2015/06/chart">
              <c:ext xmlns:c16="http://schemas.microsoft.com/office/drawing/2014/chart" uri="{C3380CC4-5D6E-409C-BE32-E72D297353CC}">
                <c16:uniqueId val="{00000003-C5C3-4411-8EC6-69AA2C0E1AE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dLblPos val="ctr"/>
            <c:showPercent val="1"/>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Sheet8!$A$4:$A$5</c:f>
              <c:strCache>
                <c:ptCount val="2"/>
                <c:pt idx="0">
                  <c:v>Achieved</c:v>
                </c:pt>
                <c:pt idx="1">
                  <c:v>Not Achieved</c:v>
                </c:pt>
              </c:strCache>
            </c:strRef>
          </c:cat>
          <c:val>
            <c:numRef>
              <c:f>Sheet8!$B$4:$B$5</c:f>
              <c:numCache>
                <c:formatCode>General</c:formatCode>
                <c:ptCount val="2"/>
                <c:pt idx="0">
                  <c:v>16</c:v>
                </c:pt>
                <c:pt idx="1">
                  <c:v>16</c:v>
                </c:pt>
              </c:numCache>
            </c:numRef>
          </c:val>
          <c:extLst xmlns:c16r2="http://schemas.microsoft.com/office/drawing/2015/06/chart">
            <c:ext xmlns:c16="http://schemas.microsoft.com/office/drawing/2014/chart" uri="{C3380CC4-5D6E-409C-BE32-E72D297353CC}">
              <c16:uniqueId val="{00000004-C5C3-4411-8EC6-69AA2C0E1AED}"/>
            </c:ext>
          </c:extLst>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8/18/2021</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8/18/2021</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a:t>
            </a:fld>
            <a:endParaRPr lang="en-ZA" dirty="0"/>
          </a:p>
        </p:txBody>
      </p:sp>
    </p:spTree>
    <p:extLst>
      <p:ext uri="{BB962C8B-B14F-4D97-AF65-F5344CB8AC3E}">
        <p14:creationId xmlns:p14="http://schemas.microsoft.com/office/powerpoint/2010/main" xmlns="" val="41294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a:t>
            </a:fld>
            <a:endParaRPr lang="en-ZA" dirty="0"/>
          </a:p>
        </p:txBody>
      </p:sp>
    </p:spTree>
    <p:extLst>
      <p:ext uri="{BB962C8B-B14F-4D97-AF65-F5344CB8AC3E}">
        <p14:creationId xmlns:p14="http://schemas.microsoft.com/office/powerpoint/2010/main" xmlns="" val="215912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34</a:t>
            </a:fld>
            <a:endParaRPr lang="en-ZA" dirty="0"/>
          </a:p>
        </p:txBody>
      </p:sp>
    </p:spTree>
    <p:extLst>
      <p:ext uri="{BB962C8B-B14F-4D97-AF65-F5344CB8AC3E}">
        <p14:creationId xmlns:p14="http://schemas.microsoft.com/office/powerpoint/2010/main" xmlns="" val="384926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35</a:t>
            </a:fld>
            <a:endParaRPr lang="en-ZA" dirty="0"/>
          </a:p>
        </p:txBody>
      </p:sp>
    </p:spTree>
    <p:extLst>
      <p:ext uri="{BB962C8B-B14F-4D97-AF65-F5344CB8AC3E}">
        <p14:creationId xmlns:p14="http://schemas.microsoft.com/office/powerpoint/2010/main" xmlns="" val="13909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36</a:t>
            </a:fld>
            <a:endParaRPr lang="en-ZA" dirty="0"/>
          </a:p>
        </p:txBody>
      </p:sp>
    </p:spTree>
    <p:extLst>
      <p:ext uri="{BB962C8B-B14F-4D97-AF65-F5344CB8AC3E}">
        <p14:creationId xmlns:p14="http://schemas.microsoft.com/office/powerpoint/2010/main" xmlns="" val="132442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37</a:t>
            </a:fld>
            <a:endParaRPr lang="en-ZA" dirty="0"/>
          </a:p>
        </p:txBody>
      </p:sp>
    </p:spTree>
    <p:extLst>
      <p:ext uri="{BB962C8B-B14F-4D97-AF65-F5344CB8AC3E}">
        <p14:creationId xmlns:p14="http://schemas.microsoft.com/office/powerpoint/2010/main" xmlns="" val="1271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38</a:t>
            </a:fld>
            <a:endParaRPr lang="en-ZA" dirty="0"/>
          </a:p>
        </p:txBody>
      </p:sp>
    </p:spTree>
    <p:extLst>
      <p:ext uri="{BB962C8B-B14F-4D97-AF65-F5344CB8AC3E}">
        <p14:creationId xmlns:p14="http://schemas.microsoft.com/office/powerpoint/2010/main" xmlns="" val="259548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39</a:t>
            </a:fld>
            <a:endParaRPr lang="en-ZA" dirty="0"/>
          </a:p>
        </p:txBody>
      </p:sp>
    </p:spTree>
    <p:extLst>
      <p:ext uri="{BB962C8B-B14F-4D97-AF65-F5344CB8AC3E}">
        <p14:creationId xmlns:p14="http://schemas.microsoft.com/office/powerpoint/2010/main" xmlns="" val="391078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a:xfrm>
            <a:off x="7226622" y="6245225"/>
            <a:ext cx="1593850" cy="476250"/>
          </a:xfrm>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3568" y="1190079"/>
            <a:ext cx="7775575" cy="4896543"/>
          </a:xfrm>
        </p:spPr>
        <p:txBody>
          <a:bodyPr/>
          <a:lstStyle/>
          <a:p>
            <a:pPr eaLnBrk="1" hangingPunct="1">
              <a:lnSpc>
                <a:spcPct val="150000"/>
              </a:lnSpc>
            </a:pP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TO THE PORTFOLIO COMMITTEE ON COMMUNICATIONS</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OF PERFORMANCE FOR</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QUARTERS 3 &amp; 4 OF THE 2020/21 FINANCIAL YEAR</a:t>
            </a:r>
            <a:br>
              <a:rPr lang="en-US" sz="2400"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r>
            <a:br>
              <a:rPr lang="en-US" sz="2400" i="1"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t>
            </a:r>
            <a:br>
              <a:rPr lang="en-US" sz="2400" i="1"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t>
            </a:r>
            <a:r>
              <a:rPr lang="en-US" sz="2000" dirty="0">
                <a:solidFill>
                  <a:srgbClr val="FF0000"/>
                </a:solidFill>
                <a:latin typeface="Arial" pitchFamily="34" charset="0"/>
                <a:ea typeface="ＭＳ Ｐゴシック" pitchFamily="34" charset="-128"/>
              </a:rPr>
              <a:t>17 August 2021</a:t>
            </a: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endParaRPr lang="en-US" sz="2400" dirty="0">
              <a:solidFill>
                <a:srgbClr val="FF0000"/>
              </a:solidFill>
            </a:endParaRPr>
          </a:p>
        </p:txBody>
      </p:sp>
      <p:pic>
        <p:nvPicPr>
          <p:cNvPr id="10" name="Picture 9">
            <a:extLst>
              <a:ext uri="{FF2B5EF4-FFF2-40B4-BE49-F238E27FC236}">
                <a16:creationId xmlns:a16="http://schemas.microsoft.com/office/drawing/2014/main" xmlns="" id="{6DD60B79-2D08-4EF0-8EBD-F02B7F159CE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1" name="Straight Connector 10">
            <a:extLst>
              <a:ext uri="{FF2B5EF4-FFF2-40B4-BE49-F238E27FC236}">
                <a16:creationId xmlns:a16="http://schemas.microsoft.com/office/drawing/2014/main" xmlns="" id="{9D83D50A-4894-4240-9BEA-31015E0FAE0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2" name="Picture 11">
            <a:extLst>
              <a:ext uri="{FF2B5EF4-FFF2-40B4-BE49-F238E27FC236}">
                <a16:creationId xmlns:a16="http://schemas.microsoft.com/office/drawing/2014/main" xmlns="" id="{9A26F8E7-F996-493C-B40F-29897776ABC5}"/>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3" name="Footer Placeholder 5">
            <a:extLst>
              <a:ext uri="{FF2B5EF4-FFF2-40B4-BE49-F238E27FC236}">
                <a16:creationId xmlns:a16="http://schemas.microsoft.com/office/drawing/2014/main" xmlns="" id="{A1219BF6-261C-474B-B5D9-013B7425AD93}"/>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85443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10</a:t>
            </a:fld>
            <a:endParaRPr lang="en-US" dirty="0"/>
          </a:p>
        </p:txBody>
      </p:sp>
      <p:sp>
        <p:nvSpPr>
          <p:cNvPr id="9" name="Rectangle 8"/>
          <p:cNvSpPr/>
          <p:nvPr/>
        </p:nvSpPr>
        <p:spPr>
          <a:xfrm>
            <a:off x="2611769" y="34709"/>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algn="ctr" eaLnBrk="0" hangingPunct="0">
              <a:spcBef>
                <a:spcPts val="600"/>
              </a:spcBef>
              <a:spcAft>
                <a:spcPts val="600"/>
              </a:spcAft>
              <a:defRPr/>
            </a:pPr>
            <a:r>
              <a:rPr lang="en-US" sz="2000" dirty="0">
                <a:solidFill>
                  <a:srgbClr val="FF0000"/>
                </a:solidFill>
              </a:rPr>
              <a:t>AREARS OF UNDER-ACHIEVEMENT (3)</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37D27678-56EB-43A1-AD0D-5ACD38D52DA3}"/>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xmlns="" id="{E79791BB-F4D2-43C0-B055-F1E6D08FDF3E}"/>
              </a:ext>
            </a:extLst>
          </p:cNvPr>
          <p:cNvSpPr/>
          <p:nvPr/>
        </p:nvSpPr>
        <p:spPr>
          <a:xfrm>
            <a:off x="99315" y="1082475"/>
            <a:ext cx="8937181" cy="6124754"/>
          </a:xfrm>
          <a:prstGeom prst="rect">
            <a:avLst/>
          </a:prstGeom>
        </p:spPr>
        <p:txBody>
          <a:bodyPr wrap="square">
            <a:spAutoFit/>
          </a:bodyPr>
          <a:lstStyle/>
          <a:p>
            <a:pPr marL="285750" indent="-285750">
              <a:buFont typeface="Wingdings" panose="05000000000000000000" pitchFamily="2" charset="2"/>
              <a:buChar char="q"/>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 Digital Infrastructure Company Bill</a:t>
            </a:r>
          </a:p>
          <a:p>
            <a:pPr marL="538163" lvl="1" indent="-269875">
              <a:buFont typeface="Wingdings" panose="05000000000000000000" pitchFamily="2" charset="2"/>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The State Digital Infrastructure Company Bill was not submitted to Cabinet for approval, largely due to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capacity constraints related to the legal drafting of the Bill and the Department therefore sought support from the State Law Advisor in this regard</a:t>
            </a:r>
            <a:r>
              <a:rPr kumimoji="0" lang="en-GB" sz="1400" b="0" i="0" u="none" strike="noStrike" kern="1200" cap="none" spc="0" normalizeH="0" baseline="0" noProof="0" dirty="0">
                <a:ln>
                  <a:noFill/>
                </a:ln>
                <a:solidFill>
                  <a:srgbClr val="000000"/>
                </a:solidFill>
                <a:uLnTx/>
                <a:uFillTx/>
                <a:latin typeface="Arial" panose="020B0604020202020204" pitchFamily="34" charset="0"/>
                <a:ea typeface="Calibri" panose="020F0502020204030204" pitchFamily="34" charset="0"/>
                <a:cs typeface="Arial" panose="020B0604020202020204" pitchFamily="34" charset="0"/>
              </a:rPr>
              <a:t>.</a:t>
            </a:r>
          </a:p>
          <a:p>
            <a:pPr marL="538163" lvl="1" indent="-269875">
              <a:buFont typeface="Wingdings" panose="05000000000000000000" pitchFamily="2" charset="2"/>
              <a:buChar char="§"/>
            </a:pP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 Digital Services Company Bill</a:t>
            </a:r>
          </a:p>
          <a:p>
            <a:pPr marL="538163" lvl="1" indent="-269875">
              <a:buFont typeface="Wingdings" panose="05000000000000000000" pitchFamily="2" charset="2"/>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The State Digital </a:t>
            </a:r>
            <a:r>
              <a:rPr lang="en-GB" sz="1400" b="0" dirty="0">
                <a:latin typeface="Arial" panose="020B0604020202020204" pitchFamily="34" charset="0"/>
                <a:ea typeface="Calibri" panose="020F0502020204030204" pitchFamily="34" charset="0"/>
                <a:cs typeface="Arial" panose="020B0604020202020204" pitchFamily="34" charset="0"/>
              </a:rPr>
              <a:t>Services</a:t>
            </a:r>
            <a:r>
              <a:rPr lang="en-GB" sz="1400" b="0" dirty="0">
                <a:effectLst/>
                <a:latin typeface="Arial" panose="020B0604020202020204" pitchFamily="34" charset="0"/>
                <a:ea typeface="Calibri" panose="020F0502020204030204" pitchFamily="34" charset="0"/>
                <a:cs typeface="Arial" panose="020B0604020202020204" pitchFamily="34" charset="0"/>
              </a:rPr>
              <a:t> Company Bill was not submitted to Cabinet for approval, largely due to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capacity constraints related to the legal drafting of the Bill and the Department therefore sought support from the State Law Advisor in this regard</a:t>
            </a:r>
            <a:r>
              <a:rPr kumimoji="0" lang="en-GB" sz="1400" b="0" i="0" u="none" strike="noStrike" kern="1200" cap="none" spc="0" normalizeH="0" baseline="0" noProof="0" dirty="0">
                <a:ln>
                  <a:noFill/>
                </a:ln>
                <a:solidFill>
                  <a:srgbClr val="000000"/>
                </a:solidFill>
                <a:uLnTx/>
                <a:uFillTx/>
                <a:latin typeface="Arial" panose="020B0604020202020204" pitchFamily="34" charset="0"/>
                <a:ea typeface="Calibri" panose="020F0502020204030204" pitchFamily="34" charset="0"/>
                <a:cs typeface="Arial" panose="020B0604020202020204" pitchFamily="34" charset="0"/>
              </a:rPr>
              <a:t>.</a:t>
            </a:r>
          </a:p>
          <a:p>
            <a:pPr marL="538163" lvl="1" indent="-269875">
              <a:buFont typeface="Wingdings" panose="05000000000000000000" pitchFamily="2" charset="2"/>
              <a:buChar char="§"/>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96838" indent="-285750">
              <a:buFont typeface="Wingdings" panose="05000000000000000000" pitchFamily="2" charset="2"/>
              <a:buChar char="q"/>
            </a:pPr>
            <a:r>
              <a:rPr lang="en-ZA"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Digital Transformation Centre (DTC)</a:t>
            </a:r>
          </a:p>
          <a:p>
            <a:pPr marL="554038" lvl="1" indent="-285750">
              <a:buFont typeface="Wingdings" panose="05000000000000000000" pitchFamily="2" charset="2"/>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The DTC was not established as planned as the </a:t>
            </a:r>
            <a:r>
              <a:rPr lang="en-ZA" sz="1400" b="0" kern="1200" dirty="0">
                <a:solidFill>
                  <a:schemeClr val="dk1"/>
                </a:solidFill>
                <a:effectLst/>
                <a:latin typeface="Arial" panose="020B0604020202020204" pitchFamily="34" charset="0"/>
                <a:ea typeface="+mn-ea"/>
                <a:cs typeface="Arial" panose="020B0604020202020204" pitchFamily="34" charset="0"/>
              </a:rPr>
              <a:t>DTC Agreement could not be finalised until Cabinet approval is received.</a:t>
            </a:r>
          </a:p>
          <a:p>
            <a:pPr marL="554038" lvl="1" indent="-285750">
              <a:buFont typeface="Wingdings" panose="05000000000000000000" pitchFamily="2" charset="2"/>
              <a:buChar char="§"/>
            </a:pPr>
            <a:endParaRPr lang="en-ZA" sz="1400" dirty="0">
              <a:solidFill>
                <a:schemeClr val="dk1"/>
              </a:solidFill>
              <a:latin typeface="Arial" panose="020B0604020202020204" pitchFamily="34" charset="0"/>
              <a:cs typeface="Arial" panose="020B0604020202020204" pitchFamily="34" charset="0"/>
            </a:endParaRPr>
          </a:p>
          <a:p>
            <a:pPr marL="96838" indent="-285750">
              <a:buFont typeface="Wingdings" panose="05000000000000000000" pitchFamily="2" charset="2"/>
              <a:buChar char="q"/>
            </a:pPr>
            <a:r>
              <a:rPr lang="en-ZA" sz="1400" dirty="0">
                <a:solidFill>
                  <a:schemeClr val="dk1"/>
                </a:solidFill>
                <a:effectLst/>
                <a:latin typeface="Arial" panose="020B0604020202020204" pitchFamily="34" charset="0"/>
                <a:ea typeface="Calibri" panose="020F0502020204030204" pitchFamily="34" charset="0"/>
                <a:cs typeface="Arial" panose="020B0604020202020204" pitchFamily="34" charset="0"/>
              </a:rPr>
              <a:t>Decoder Installation (BDM)</a:t>
            </a:r>
          </a:p>
          <a:p>
            <a:pPr marL="554038" lvl="1" indent="-285750">
              <a:buFont typeface="Wingdings" panose="05000000000000000000" pitchFamily="2" charset="2"/>
              <a:buChar char="§"/>
            </a:pPr>
            <a:r>
              <a:rPr lang="en-ZA" sz="1400" b="0" dirty="0">
                <a:solidFill>
                  <a:schemeClr val="dk1"/>
                </a:solidFill>
                <a:latin typeface="Arial" panose="020B0604020202020204" pitchFamily="34" charset="0"/>
                <a:ea typeface="Calibri" panose="020F0502020204030204" pitchFamily="34" charset="0"/>
                <a:cs typeface="Arial" panose="020B0604020202020204" pitchFamily="34" charset="0"/>
              </a:rPr>
              <a:t>The Department did not meet the set decoder installation targets largely due to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delays in the </a:t>
            </a:r>
            <a:r>
              <a:rPr lang="en-GB" sz="1400" b="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finalisation of the Service Level Agreement between USAASA and Sentech negatively impacted the project</a:t>
            </a:r>
            <a:r>
              <a:rPr lang="en-ZA" sz="1400" b="0" dirty="0">
                <a:solidFill>
                  <a:schemeClr val="dk1"/>
                </a:solidFill>
                <a:ea typeface="Calibri" panose="020F050202020403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p>
            <a:pPr marL="554038" lvl="1" indent="-285750">
              <a:buFont typeface="Wingdings" panose="05000000000000000000" pitchFamily="2" charset="2"/>
              <a:buChar char="§"/>
            </a:pPr>
            <a:endParaRPr lang="en-ZA" sz="1400" b="0" dirty="0">
              <a:ea typeface="Calibri" panose="020F0502020204030204" pitchFamily="34" charset="0"/>
            </a:endParaRPr>
          </a:p>
          <a:p>
            <a:pPr marL="96838" indent="-285750">
              <a:buFont typeface="Wingdings" panose="05000000000000000000" pitchFamily="2" charset="2"/>
              <a:buChar char="q"/>
            </a:pPr>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Voucher Distribution (BDM)</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554038" lvl="1" indent="-285750">
              <a:buFont typeface="Wingdings" panose="05000000000000000000" pitchFamily="2" charset="2"/>
              <a:buChar char="§"/>
            </a:pPr>
            <a:r>
              <a:rPr lang="en-ZA" sz="1400" b="0" dirty="0">
                <a:solidFill>
                  <a:schemeClr val="dk1"/>
                </a:solidFill>
                <a:latin typeface="Arial" panose="020B0604020202020204" pitchFamily="34" charset="0"/>
                <a:ea typeface="Calibri" panose="020F0502020204030204" pitchFamily="34" charset="0"/>
                <a:cs typeface="Arial" panose="020B0604020202020204" pitchFamily="34" charset="0"/>
              </a:rPr>
              <a:t>The Department did not meet the set voucher distribution targets </a:t>
            </a:r>
            <a:r>
              <a:rPr lang="en-ZA" sz="1400" b="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due to </a:t>
            </a:r>
            <a:r>
              <a:rPr lang="en-ZA" sz="1400" b="0" kern="1200" noProof="0" dirty="0">
                <a:solidFill>
                  <a:schemeClr val="dk1"/>
                </a:solidFill>
                <a:latin typeface="Arial" panose="020B0604020202020204" pitchFamily="34" charset="0"/>
                <a:ea typeface="Calibri" panose="020F0502020204030204" pitchFamily="34" charset="0"/>
                <a:cs typeface="Arial" panose="020B0604020202020204" pitchFamily="34" charset="0"/>
              </a:rPr>
              <a:t>t</a:t>
            </a:r>
            <a:r>
              <a:rPr lang="en-ZA" sz="1400" b="0" dirty="0">
                <a:effectLst/>
                <a:latin typeface="Arial" panose="020B0604020202020204" pitchFamily="34" charset="0"/>
                <a:ea typeface="Calibri" panose="020F0502020204030204" pitchFamily="34" charset="0"/>
                <a:cs typeface="Arial" panose="020B0604020202020204" pitchFamily="34" charset="0"/>
              </a:rPr>
              <a:t>he absence of the voucher implementation plan from USAASA.</a:t>
            </a:r>
          </a:p>
          <a:p>
            <a:pPr marL="554038" lvl="1" indent="-285750">
              <a:buFont typeface="Wingdings" panose="05000000000000000000" pitchFamily="2" charset="2"/>
              <a:buChar char="§"/>
            </a:pPr>
            <a:endParaRPr lang="en-ZA" sz="1400" dirty="0">
              <a:latin typeface="Arial" panose="020B0604020202020204" pitchFamily="34" charset="0"/>
              <a:ea typeface="Calibri" panose="020F0502020204030204" pitchFamily="34" charset="0"/>
              <a:cs typeface="Arial" panose="020B0604020202020204" pitchFamily="34" charset="0"/>
            </a:endParaRPr>
          </a:p>
          <a:p>
            <a:pPr marL="96838" indent="-285750">
              <a:buFont typeface="Wingdings" panose="05000000000000000000" pitchFamily="2" charset="2"/>
              <a:buChar char="q"/>
            </a:pPr>
            <a:r>
              <a:rPr lang="en-ZA"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Policy Direction on 5G Spectrum </a:t>
            </a:r>
          </a:p>
          <a:p>
            <a:pPr marL="554038" lvl="1" indent="-285750">
              <a:buFont typeface="Wingdings" panose="05000000000000000000" pitchFamily="2" charset="2"/>
              <a:buChar char="§"/>
            </a:pPr>
            <a:r>
              <a:rPr lang="en-ZA" sz="1400" b="0" dirty="0">
                <a:solidFill>
                  <a:srgbClr val="000000"/>
                </a:solidFill>
                <a:latin typeface="Arial" panose="020B0604020202020204" pitchFamily="34" charset="0"/>
                <a:ea typeface="Calibri" panose="020F0502020204030204" pitchFamily="34" charset="0"/>
                <a:cs typeface="Arial" panose="020B0604020202020204" pitchFamily="34" charset="0"/>
              </a:rPr>
              <a:t>The Department could not finalise the Policy Direction on 5G Spectrum due to </a:t>
            </a:r>
            <a:r>
              <a:rPr lang="en-ZA" sz="1400" b="0" dirty="0">
                <a:solidFill>
                  <a:schemeClr val="dk1"/>
                </a:solidFill>
                <a:latin typeface="Arial" panose="020B0604020202020204" pitchFamily="34" charset="0"/>
                <a:cs typeface="Arial" panose="020B0604020202020204" pitchFamily="34" charset="0"/>
              </a:rPr>
              <a:t>th</a:t>
            </a:r>
            <a:r>
              <a:rPr lang="en-ZA" sz="1400" b="0" kern="1200" dirty="0">
                <a:solidFill>
                  <a:schemeClr val="dk1"/>
                </a:solidFill>
                <a:effectLst/>
                <a:latin typeface="Arial" panose="020B0604020202020204" pitchFamily="34" charset="0"/>
                <a:ea typeface="+mn-ea"/>
                <a:cs typeface="Arial" panose="020B0604020202020204" pitchFamily="34" charset="0"/>
              </a:rPr>
              <a:t>e current litigation between Telkom and ICASA, MTN and ICASA.</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554038" lvl="1" indent="-285750">
              <a:buFont typeface="Wingdings" panose="05000000000000000000" pitchFamily="2" charset="2"/>
              <a:buChar char="§"/>
            </a:pPr>
            <a:endParaRPr kumimoji="0" lang="en-GB" sz="1400" b="0" i="0" u="none" strike="noStrike" kern="1200" cap="none" spc="0" normalizeH="0" baseline="0" noProof="0" dirty="0">
              <a:ln>
                <a:noFill/>
              </a:ln>
              <a:solidFill>
                <a:srgbClr val="000000"/>
              </a:solidFill>
              <a:uLnTx/>
              <a:uFillTx/>
              <a:latin typeface="Arial" panose="020B0604020202020204" pitchFamily="34" charset="0"/>
              <a:ea typeface="Calibri" panose="020F0502020204030204" pitchFamily="34" charset="0"/>
              <a:cs typeface="Arial" panose="020B0604020202020204" pitchFamily="34" charset="0"/>
            </a:endParaRPr>
          </a:p>
          <a:p>
            <a:pPr marL="538163" lvl="1" indent="-269875">
              <a:buFont typeface="Wingdings" panose="05000000000000000000" pitchFamily="2" charset="2"/>
              <a:buChar char="§"/>
            </a:pP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38163" indent="-269875">
              <a:buFont typeface="Wingdings" panose="05000000000000000000" pitchFamily="2" charset="2"/>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52283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11</a:t>
            </a:fld>
            <a:endParaRPr lang="en-US" dirty="0"/>
          </a:p>
        </p:txBody>
      </p:sp>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a:t>
            </a:r>
            <a:r>
              <a:rPr lang="en-US" sz="2200" dirty="0">
                <a:solidFill>
                  <a:srgbClr val="FF0000"/>
                </a:solidFill>
              </a:rPr>
              <a:t>(1)</a:t>
            </a:r>
            <a:endParaRPr lang="en-US" sz="22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861866275"/>
              </p:ext>
            </p:extLst>
          </p:nvPr>
        </p:nvGraphicFramePr>
        <p:xfrm>
          <a:off x="148904" y="1096772"/>
          <a:ext cx="8776021" cy="5590635"/>
        </p:xfrm>
        <a:graphic>
          <a:graphicData uri="http://schemas.openxmlformats.org/drawingml/2006/table">
            <a:tbl>
              <a:tblPr firstRow="1" bandRow="1">
                <a:tableStyleId>{5C22544A-7EE6-4342-B048-85BDC9FD1C3A}</a:tableStyleId>
              </a:tblPr>
              <a:tblGrid>
                <a:gridCol w="1497677">
                  <a:extLst>
                    <a:ext uri="{9D8B030D-6E8A-4147-A177-3AD203B41FA5}">
                      <a16:colId xmlns:a16="http://schemas.microsoft.com/office/drawing/2014/main" xmlns="" val="20000"/>
                    </a:ext>
                  </a:extLst>
                </a:gridCol>
                <a:gridCol w="1701283">
                  <a:extLst>
                    <a:ext uri="{9D8B030D-6E8A-4147-A177-3AD203B41FA5}">
                      <a16:colId xmlns:a16="http://schemas.microsoft.com/office/drawing/2014/main" xmlns="" val="20001"/>
                    </a:ext>
                  </a:extLst>
                </a:gridCol>
                <a:gridCol w="2746768">
                  <a:extLst>
                    <a:ext uri="{9D8B030D-6E8A-4147-A177-3AD203B41FA5}">
                      <a16:colId xmlns:a16="http://schemas.microsoft.com/office/drawing/2014/main" xmlns="" val="20002"/>
                    </a:ext>
                  </a:extLst>
                </a:gridCol>
                <a:gridCol w="1005153">
                  <a:extLst>
                    <a:ext uri="{9D8B030D-6E8A-4147-A177-3AD203B41FA5}">
                      <a16:colId xmlns:a16="http://schemas.microsoft.com/office/drawing/2014/main" xmlns="" val="20003"/>
                    </a:ext>
                  </a:extLst>
                </a:gridCol>
                <a:gridCol w="1825140">
                  <a:extLst>
                    <a:ext uri="{9D8B030D-6E8A-4147-A177-3AD203B41FA5}">
                      <a16:colId xmlns:a16="http://schemas.microsoft.com/office/drawing/2014/main" xmlns="" val="20004"/>
                    </a:ext>
                  </a:extLst>
                </a:gridCol>
              </a:tblGrid>
              <a:tr h="330288">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Provide strategic leadership, management and support services to the department.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40646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9489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OUTCOME: </a:t>
                      </a:r>
                      <a:r>
                        <a:rPr lang="en-GB" sz="1200" b="1" dirty="0">
                          <a:latin typeface="Arial" panose="020B0604020202020204" pitchFamily="34" charset="0"/>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91493">
                <a:tc>
                  <a:txBody>
                    <a:bodyPr/>
                    <a:lstStyle/>
                    <a:p>
                      <a:pPr algn="l"/>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Status</a:t>
                      </a:r>
                    </a:p>
                  </a:txBody>
                  <a:tcPr>
                    <a:solidFill>
                      <a:srgbClr val="ECFCFE"/>
                    </a:solidFill>
                  </a:tcPr>
                </a:tc>
                <a:tc>
                  <a:txBody>
                    <a:bodyPr/>
                    <a:lstStyle/>
                    <a:p>
                      <a:pPr algn="l"/>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271961993"/>
                  </a:ext>
                </a:extLst>
              </a:tr>
              <a:tr h="676963">
                <a:tc rowSpan="2">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Organisational structure, aligned to strategy, revised and approved for implementation </a:t>
                      </a:r>
                    </a:p>
                  </a:txBody>
                  <a:tcPr marL="25400" marR="25400" marT="25400" marB="25400"/>
                </a:tc>
                <a:tc>
                  <a:txBody>
                    <a:bodyPr/>
                    <a:lstStyle/>
                    <a:p>
                      <a:pPr algn="l">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revised organisational structure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marL="171450" indent="-171450" algn="l">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Proposed Macro Organisational Structure was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algn="ct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Not Achieved</a:t>
                      </a:r>
                    </a:p>
                  </a:txBody>
                  <a:tcPr marL="25400" marR="25400" marT="25400" marB="25400">
                    <a:solidFill>
                      <a:srgbClr val="FF3300"/>
                    </a:solidFill>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100" kern="1200" dirty="0">
                          <a:solidFill>
                            <a:schemeClr val="dk1"/>
                          </a:solidFill>
                          <a:effectLst/>
                          <a:latin typeface="Arial" panose="020B0604020202020204" pitchFamily="34" charset="0"/>
                          <a:cs typeface="Arial" panose="020B0604020202020204" pitchFamily="34" charset="0"/>
                        </a:rPr>
                        <a:t>Revised organisational structure not approved or signed by the Minister due to initial delays with the finalisation of the SDM largely due to the need for extensive consultation with multiple stakeholders.</a:t>
                      </a:r>
                      <a:endParaRPr lang="en-ZA" sz="11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76963">
                <a:tc vMerge="1">
                  <a:txBody>
                    <a:bodyPr/>
                    <a:lstStyle/>
                    <a:p>
                      <a:endParaRPr lang="en-ZA"/>
                    </a:p>
                  </a:txBody>
                  <a:tcPr/>
                </a:tc>
                <a:tc>
                  <a:txBody>
                    <a:bodyPr/>
                    <a:lstStyle/>
                    <a:p>
                      <a:pPr algn="l">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gn="l">
                        <a:lnSpc>
                          <a:spcPct val="107000"/>
                        </a:lnSpc>
                        <a:spcAft>
                          <a:spcPts val="800"/>
                        </a:spcAft>
                      </a:pPr>
                      <a:r>
                        <a:rPr lang="en-GB" sz="1100" b="0" dirty="0">
                          <a:effectLst/>
                          <a:latin typeface="Arial" panose="020B0604020202020204" pitchFamily="34" charset="0"/>
                          <a:ea typeface="Calibri" panose="020F0502020204030204" pitchFamily="34" charset="0"/>
                          <a:cs typeface="Arial" panose="020B0604020202020204" pitchFamily="34" charset="0"/>
                        </a:rPr>
                        <a:t>Revised organisational structure approved</a:t>
                      </a:r>
                    </a:p>
                  </a:txBody>
                  <a:tcPr marL="25400" marR="25400" marT="25400" marB="2540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663581139"/>
                  </a:ext>
                </a:extLst>
              </a:tr>
              <a:tr h="918341">
                <a:tc rowSpan="2">
                  <a:txBody>
                    <a:bodyPr/>
                    <a:lstStyle/>
                    <a:p>
                      <a:pPr algn="l">
                        <a:lnSpc>
                          <a:spcPct val="107000"/>
                        </a:lnSpc>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Workplace Skills Plan (WSP), aligned to DCDT mandate, developed and Implemented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p>
                  </a:txBody>
                  <a:tcPr marL="25400" marR="25400" marT="25400" marB="25400"/>
                </a:tc>
                <a:tc>
                  <a:txBody>
                    <a:bodyPr/>
                    <a:lstStyle/>
                    <a:p>
                      <a:pPr algn="l">
                        <a:lnSpc>
                          <a:spcPct val="107000"/>
                        </a:lnSpc>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Q3:</a:t>
                      </a:r>
                    </a:p>
                    <a:p>
                      <a:pPr algn="l">
                        <a:lnSpc>
                          <a:spcPct val="107000"/>
                        </a:lnSpc>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Quarterly Training interventions, aligned to DCDT mandate, implemented and reported</a:t>
                      </a:r>
                      <a:endParaRPr lang="en-ZA" sz="1100" b="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marL="171450" lvl="0" indent="-171450" algn="l">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Quarterly Training interventions, in line with WSP and aligned to DCDT mandate, were implemented and reported.</a:t>
                      </a:r>
                    </a:p>
                    <a:p>
                      <a:pPr marL="171450" lvl="0" indent="-171450" algn="l">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3 4IR related (in-house) training interventions took place.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algn="ct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N/A</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57423980"/>
                  </a:ext>
                </a:extLst>
              </a:tr>
              <a:tr h="1596601">
                <a:tc vMerge="1">
                  <a:txBody>
                    <a:bodyPr/>
                    <a:lstStyle/>
                    <a:p>
                      <a:endParaRPr lang="en-ZA"/>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Q4:</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Quarterly Training interventions, aligned to DCDT mandate, implemented and reported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73971009"/>
                  </a:ext>
                </a:extLst>
              </a:tr>
            </a:tbl>
          </a:graphicData>
        </a:graphic>
      </p:graphicFrame>
      <p:pic>
        <p:nvPicPr>
          <p:cNvPr id="14" name="Picture 13">
            <a:extLst>
              <a:ext uri="{FF2B5EF4-FFF2-40B4-BE49-F238E27FC236}">
                <a16:creationId xmlns:a16="http://schemas.microsoft.com/office/drawing/2014/main" xmlns="" id="{07C6B09B-2471-44F2-8129-36F3C7A4FA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4C32E8BF-BB13-4C7B-8DCA-D35BB6EA559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49CD6337-6B03-45E9-8852-5FCCDAE6639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3CADB6D8-3AD7-494D-8AFE-47A26E84FCD4}"/>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54315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12</a:t>
            </a:fld>
            <a:endParaRPr lang="en-US" dirty="0"/>
          </a:p>
        </p:txBody>
      </p:sp>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a:t>
            </a:r>
            <a:r>
              <a:rPr lang="en-US" sz="2200" dirty="0">
                <a:solidFill>
                  <a:srgbClr val="FF0000"/>
                </a:solidFill>
              </a:rPr>
              <a:t>(2)</a:t>
            </a:r>
            <a:endParaRPr lang="en-US" sz="22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00840161"/>
              </p:ext>
            </p:extLst>
          </p:nvPr>
        </p:nvGraphicFramePr>
        <p:xfrm>
          <a:off x="251520" y="1129952"/>
          <a:ext cx="8688662" cy="5567389"/>
        </p:xfrm>
        <a:graphic>
          <a:graphicData uri="http://schemas.openxmlformats.org/drawingml/2006/table">
            <a:tbl>
              <a:tblPr firstRow="1" bandRow="1">
                <a:tableStyleId>{5C22544A-7EE6-4342-B048-85BDC9FD1C3A}</a:tableStyleId>
              </a:tblPr>
              <a:tblGrid>
                <a:gridCol w="1497678">
                  <a:extLst>
                    <a:ext uri="{9D8B030D-6E8A-4147-A177-3AD203B41FA5}">
                      <a16:colId xmlns:a16="http://schemas.microsoft.com/office/drawing/2014/main" xmlns="" val="20000"/>
                    </a:ext>
                  </a:extLst>
                </a:gridCol>
                <a:gridCol w="1701284">
                  <a:extLst>
                    <a:ext uri="{9D8B030D-6E8A-4147-A177-3AD203B41FA5}">
                      <a16:colId xmlns:a16="http://schemas.microsoft.com/office/drawing/2014/main" xmlns="" val="20001"/>
                    </a:ext>
                  </a:extLst>
                </a:gridCol>
                <a:gridCol w="3281759">
                  <a:extLst>
                    <a:ext uri="{9D8B030D-6E8A-4147-A177-3AD203B41FA5}">
                      <a16:colId xmlns:a16="http://schemas.microsoft.com/office/drawing/2014/main" xmlns="" val="20002"/>
                    </a:ext>
                  </a:extLst>
                </a:gridCol>
                <a:gridCol w="920750">
                  <a:extLst>
                    <a:ext uri="{9D8B030D-6E8A-4147-A177-3AD203B41FA5}">
                      <a16:colId xmlns:a16="http://schemas.microsoft.com/office/drawing/2014/main" xmlns="" val="20003"/>
                    </a:ext>
                  </a:extLst>
                </a:gridCol>
                <a:gridCol w="1287191">
                  <a:extLst>
                    <a:ext uri="{9D8B030D-6E8A-4147-A177-3AD203B41FA5}">
                      <a16:colId xmlns:a16="http://schemas.microsoft.com/office/drawing/2014/main" xmlns="" val="20004"/>
                    </a:ext>
                  </a:extLst>
                </a:gridCol>
              </a:tblGrid>
              <a:tr h="321981">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Provide strategic leadership, management and support services to the department.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396242">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8747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OUTCOME: </a:t>
                      </a:r>
                      <a:r>
                        <a:rPr lang="en-GB" sz="1200" b="1" dirty="0">
                          <a:latin typeface="Arial" panose="020B0604020202020204" pitchFamily="34" charset="0"/>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79132">
                <a:tc>
                  <a:txBody>
                    <a:bodyPr/>
                    <a:lstStyle/>
                    <a:p>
                      <a:pPr algn="l"/>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Status</a:t>
                      </a:r>
                    </a:p>
                  </a:txBody>
                  <a:tcPr>
                    <a:solidFill>
                      <a:srgbClr val="ECFCFE"/>
                    </a:solidFill>
                  </a:tcPr>
                </a:tc>
                <a:tc>
                  <a:txBody>
                    <a:bodyPr/>
                    <a:lstStyle/>
                    <a:p>
                      <a:pPr algn="l"/>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271961993"/>
                  </a:ext>
                </a:extLst>
              </a:tr>
              <a:tr h="895245">
                <a:tc rowSpan="2">
                  <a:txBody>
                    <a:bodyPr/>
                    <a:lstStyle/>
                    <a:p>
                      <a:pPr algn="l">
                        <a:lnSpc>
                          <a:spcPct val="107000"/>
                        </a:lnSpc>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Integrated DCDT Digital Transformation Strategy developed and implementation of priority interventions monitored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gn="l">
                        <a:lnSpc>
                          <a:spcPct val="107000"/>
                        </a:lnSpc>
                      </a:pPr>
                      <a:r>
                        <a:rPr lang="en-GB" sz="1100" b="0" dirty="0">
                          <a:effectLst/>
                          <a:latin typeface="Arial" panose="020B0604020202020204" pitchFamily="34" charset="0"/>
                          <a:ea typeface="Calibri" panose="020F0502020204030204" pitchFamily="34" charset="0"/>
                          <a:cs typeface="Arial" panose="020B0604020202020204" pitchFamily="34" charset="0"/>
                        </a:rPr>
                        <a:t>Technology architecture developed, which enables business, data and systems implementations</a:t>
                      </a:r>
                      <a:endParaRPr lang="en-ZA" sz="1100" b="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marL="171450" indent="-171450" algn="l">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Department developed the Integrated DCDT Digital Transformation Strategy and monitored the implementation of priority interventions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algn="ctr">
                        <a:lnSpc>
                          <a:spcPct val="107000"/>
                        </a:lnSpc>
                        <a:spcAft>
                          <a:spcPts val="800"/>
                        </a:spcAft>
                      </a:pPr>
                      <a:r>
                        <a:rPr lang="en-ZA" sz="1100" dirty="0">
                          <a:effectLst/>
                          <a:latin typeface="Arial" panose="020B0604020202020204" pitchFamily="34" charset="0"/>
                          <a:cs typeface="Arial" panose="020B0604020202020204" pitchFamily="34" charset="0"/>
                        </a:rPr>
                        <a:t>Achieved</a:t>
                      </a:r>
                    </a:p>
                    <a:p>
                      <a:pPr algn="ctr">
                        <a:lnSpc>
                          <a:spcPct val="107000"/>
                        </a:lnSpc>
                        <a:spcAft>
                          <a:spcPts val="800"/>
                        </a:spcAft>
                      </a:pPr>
                      <a:endParaRPr lang="en-ZA" sz="1100" dirty="0">
                        <a:effectLst/>
                        <a:latin typeface="Arial" panose="020B0604020202020204" pitchFamily="34" charset="0"/>
                        <a:cs typeface="Arial" panose="020B0604020202020204" pitchFamily="34" charset="0"/>
                      </a:endParaRPr>
                    </a:p>
                  </a:txBody>
                  <a:tcPr marL="25400" marR="25400" marT="25400" marB="25400">
                    <a:solidFill>
                      <a:srgbClr val="00FF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696209174"/>
                  </a:ext>
                </a:extLst>
              </a:tr>
              <a:tr h="1128660">
                <a:tc vMerge="1">
                  <a:txBody>
                    <a:bodyPr/>
                    <a:lstStyle/>
                    <a:p>
                      <a:endParaRPr lang="en-ZA"/>
                    </a:p>
                  </a:txBody>
                  <a:tcPr/>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gn="l">
                        <a:lnSpc>
                          <a:spcPct val="107000"/>
                        </a:lnSpc>
                      </a:pPr>
                      <a:r>
                        <a:rPr lang="en-GB" sz="1100" b="0" dirty="0">
                          <a:effectLst/>
                          <a:latin typeface="Arial" panose="020B0604020202020204" pitchFamily="34" charset="0"/>
                          <a:ea typeface="Calibri" panose="020F0502020204030204" pitchFamily="34" charset="0"/>
                          <a:cs typeface="Arial" panose="020B0604020202020204" pitchFamily="34" charset="0"/>
                        </a:rPr>
                        <a:t>Draft Integrated DCDT</a:t>
                      </a:r>
                    </a:p>
                    <a:p>
                      <a:pPr algn="l">
                        <a:lnSpc>
                          <a:spcPct val="107000"/>
                        </a:lnSpc>
                      </a:pPr>
                      <a:r>
                        <a:rPr lang="en-GB" sz="1100" b="0" dirty="0">
                          <a:effectLst/>
                          <a:latin typeface="Arial" panose="020B0604020202020204" pitchFamily="34" charset="0"/>
                          <a:ea typeface="Calibri" panose="020F0502020204030204" pitchFamily="34" charset="0"/>
                          <a:cs typeface="Arial" panose="020B0604020202020204" pitchFamily="34" charset="0"/>
                        </a:rPr>
                        <a:t>Digital Transformation</a:t>
                      </a:r>
                    </a:p>
                    <a:p>
                      <a:pPr algn="l">
                        <a:lnSpc>
                          <a:spcPct val="107000"/>
                        </a:lnSpc>
                      </a:pPr>
                      <a:r>
                        <a:rPr lang="en-GB" sz="1100" b="0" dirty="0">
                          <a:effectLst/>
                          <a:latin typeface="Arial" panose="020B0604020202020204" pitchFamily="34" charset="0"/>
                          <a:ea typeface="Calibri" panose="020F0502020204030204" pitchFamily="34" charset="0"/>
                          <a:cs typeface="Arial" panose="020B0604020202020204" pitchFamily="34" charset="0"/>
                        </a:rPr>
                        <a:t>Strategy approved, and implementation of priority interventions monitored</a:t>
                      </a:r>
                    </a:p>
                  </a:txBody>
                  <a:tcPr marL="25400" marR="25400" marT="25400" marB="2540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20312588"/>
                  </a:ext>
                </a:extLst>
              </a:tr>
              <a:tr h="724354">
                <a:tc rowSpan="2">
                  <a:txBody>
                    <a:bodyPr/>
                    <a:lstStyle/>
                    <a:p>
                      <a:pPr algn="l">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100% of valid invoices paid within 30 days from date of receipt </a:t>
                      </a:r>
                    </a:p>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100% of valid invoices paid within 30 days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marL="171450" indent="-171450" algn="l">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Monthly exceptions reports on 30 day payments were submitted to National Treasury on time. </a:t>
                      </a:r>
                    </a:p>
                    <a:p>
                      <a:pPr marL="171450" indent="-171450" algn="l">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No late submissions were made and all payments were made within 30 days.</a:t>
                      </a:r>
                    </a:p>
                    <a:p>
                      <a:pPr marL="171450" indent="-171450" algn="l">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exception reports on 30-day payments were also prepared and submitted on time.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rowSpan="2">
                  <a:txBody>
                    <a:bodyPr/>
                    <a:lstStyle/>
                    <a:p>
                      <a:pPr algn="ct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p>
                  </a:txBody>
                  <a:tcPr marL="25400" marR="25400" marT="25400" marB="25400">
                    <a:solidFill>
                      <a:srgbClr val="00FF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9834630"/>
                  </a:ext>
                </a:extLst>
              </a:tr>
              <a:tr h="1263842">
                <a:tc vMerge="1">
                  <a:txBody>
                    <a:bodyPr/>
                    <a:lstStyle/>
                    <a:p>
                      <a:endParaRPr lang="en-ZA"/>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Q4: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Annual 30 day payment report with corrective measures implemented where applicable</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056443084"/>
                  </a:ext>
                </a:extLst>
              </a:tr>
            </a:tbl>
          </a:graphicData>
        </a:graphic>
      </p:graphicFrame>
      <p:pic>
        <p:nvPicPr>
          <p:cNvPr id="14" name="Picture 13">
            <a:extLst>
              <a:ext uri="{FF2B5EF4-FFF2-40B4-BE49-F238E27FC236}">
                <a16:creationId xmlns:a16="http://schemas.microsoft.com/office/drawing/2014/main" xmlns="" id="{07C6B09B-2471-44F2-8129-36F3C7A4FA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4C32E8BF-BB13-4C7B-8DCA-D35BB6EA559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49CD6337-6B03-45E9-8852-5FCCDAE6639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3CADB6D8-3AD7-494D-8AFE-47A26E84FCD4}"/>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70897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13</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4198986481"/>
              </p:ext>
            </p:extLst>
          </p:nvPr>
        </p:nvGraphicFramePr>
        <p:xfrm>
          <a:off x="107504" y="1268760"/>
          <a:ext cx="8856987" cy="54485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295232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656187">
                  <a:extLst>
                    <a:ext uri="{9D8B030D-6E8A-4147-A177-3AD203B41FA5}">
                      <a16:colId xmlns:a16="http://schemas.microsoft.com/office/drawing/2014/main" xmlns="" val="20004"/>
                    </a:ext>
                  </a:extLst>
                </a:gridCol>
              </a:tblGrid>
              <a:tr h="474219">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207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853595">
                <a:tc gridSpan="5">
                  <a:txBody>
                    <a:bodyPr/>
                    <a:lstStyle/>
                    <a:p>
                      <a:pPr algn="l"/>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7421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Actual Performance</a:t>
                      </a:r>
                    </a:p>
                    <a:p>
                      <a:pPr algn="ct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809661">
                <a:tc rowSpan="2">
                  <a:txBody>
                    <a:bodyPr/>
                    <a:lstStyle/>
                    <a:p>
                      <a:pPr marL="0" algn="l" defTabSz="914400" rtl="0" eaLnBrk="1" latinLnBrk="0" hangingPunct="1">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Country Positions developed to support the Digital Economy focused on BRICS, UPU and WTSA</a:t>
                      </a:r>
                      <a:endPar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7000"/>
                        </a:lnSpc>
                        <a:spcAft>
                          <a:spcPts val="0"/>
                        </a:spcAft>
                      </a:pPr>
                      <a:r>
                        <a:rPr lang="en-GB"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Q3:</a:t>
                      </a:r>
                    </a:p>
                    <a:p>
                      <a:pPr marL="0" algn="l" defTabSz="914400" rtl="0" eaLnBrk="1" latinLnBrk="0" hangingPunct="1">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RSA Position approved and advanced at World Telecommunications Standardisation (WTSA) Assembly</a:t>
                      </a:r>
                    </a:p>
                    <a:p>
                      <a:pPr marL="0" algn="l" defTabSz="914400" rtl="0" eaLnBrk="1" latinLnBrk="0" hangingPunct="1">
                        <a:lnSpc>
                          <a:spcPct val="107000"/>
                        </a:lnSpc>
                        <a:spcAft>
                          <a:spcPts val="0"/>
                        </a:spcAft>
                      </a:pPr>
                      <a:r>
                        <a:rPr lang="en-GB"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Q4:</a:t>
                      </a:r>
                    </a:p>
                    <a:p>
                      <a:pPr marL="0" algn="l" defTabSz="914400" rtl="0" eaLnBrk="1" latinLnBrk="0" hangingPunct="1">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Outcomes report of World Telecommunications Standardisation (WTSA) Assembly developed</a:t>
                      </a:r>
                      <a:endPar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RSA Position for World Telecommunications Standardization (WTSA) Assembly was developed, including outcomes of engagements with ITU and Africa group. </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a:t>
                      </a:r>
                    </a:p>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FF00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cs typeface="Arial" panose="020B0604020202020204" pitchFamily="34" charset="0"/>
                        </a:rPr>
                        <a:t>WTSA was supposed to have taken place in 2020 but has now been postponed by the ITU until 2022, so the discussions on positions are ongoing and not finalised.</a:t>
                      </a:r>
                      <a:endParaRPr lang="en-ZA" sz="1100" kern="12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416072">
                <a:tc vMerge="1">
                  <a:txBody>
                    <a:bodyPr/>
                    <a:lstStyle/>
                    <a:p>
                      <a:pP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7000"/>
                        </a:lnSpc>
                        <a:spcAft>
                          <a:spcPts val="0"/>
                        </a:spcAft>
                      </a:pPr>
                      <a:r>
                        <a:rPr lang="en-GB"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Q3:</a:t>
                      </a:r>
                    </a:p>
                    <a:p>
                      <a:pPr marL="0" algn="l" defTabSz="914400" rtl="0" eaLnBrk="1" latinLnBrk="0" hangingPunct="1">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RSA Position for BRICS ICT Ministerial Meeting approved and advanced</a:t>
                      </a:r>
                    </a:p>
                    <a:p>
                      <a:pPr marL="0" algn="l" defTabSz="914400" rtl="0" eaLnBrk="1" latinLnBrk="0" hangingPunct="1">
                        <a:lnSpc>
                          <a:spcPct val="107000"/>
                        </a:lnSpc>
                        <a:spcAft>
                          <a:spcPts val="0"/>
                        </a:spcAft>
                      </a:pPr>
                      <a:r>
                        <a:rPr lang="en-GB"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Q4</a:t>
                      </a: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algn="l" defTabSz="914400" rtl="0" eaLnBrk="1" latinLnBrk="0" hangingPunct="1">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Outcomes report of BRICS ICT Ministerial Meeting developed</a:t>
                      </a:r>
                    </a:p>
                    <a:p>
                      <a:pPr marL="0" algn="l" defTabSz="914400" rtl="0" eaLnBrk="1" latinLnBrk="0" hangingPunct="1">
                        <a:lnSpc>
                          <a:spcPct val="107000"/>
                        </a:lnSpc>
                        <a:spcAft>
                          <a:spcPts val="0"/>
                        </a:spcAft>
                      </a:pPr>
                      <a:endPar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BRICS 2020 Position Paper Approved and advanced in BRICS Meeting.</a:t>
                      </a:r>
                    </a:p>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Outcomes Report of BRICS ICT Ministerial Meeting was developed.</a:t>
                      </a:r>
                    </a:p>
                    <a:p>
                      <a:pPr marL="171450" indent="-171450" algn="l" defTabSz="914400" rtl="0" eaLnBrk="1" latinLnBrk="0" hangingPunct="1">
                        <a:lnSpc>
                          <a:spcPct val="107000"/>
                        </a:lnSpc>
                        <a:spcAft>
                          <a:spcPts val="800"/>
                        </a:spcAft>
                        <a:buFont typeface="Arial" panose="020B0604020202020204" pitchFamily="34" charset="0"/>
                        <a:buChar char="•"/>
                      </a:pP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100" kern="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cs typeface="Arial" panose="020B0604020202020204" pitchFamily="34" charset="0"/>
                        </a:rPr>
                        <a:t>N/A</a:t>
                      </a:r>
                      <a:endParaRPr lang="en-ZA" sz="1100" kern="12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88517064"/>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RELATIONS &amp; AFFAIRS (1)</a:t>
            </a:r>
          </a:p>
        </p:txBody>
      </p:sp>
      <p:pic>
        <p:nvPicPr>
          <p:cNvPr id="14" name="Picture 13">
            <a:extLst>
              <a:ext uri="{FF2B5EF4-FFF2-40B4-BE49-F238E27FC236}">
                <a16:creationId xmlns:a16="http://schemas.microsoft.com/office/drawing/2014/main" xmlns="" id="{849B8D93-137C-4AE6-88F3-7DE5123D5E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1A345E5-084B-4FA9-8334-222D13954C1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CFDFF90C-3152-4C56-93AB-491ADBFFF80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A951B947-543C-4EE3-A6F8-4F76CD182E78}"/>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402140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14</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507123912"/>
              </p:ext>
            </p:extLst>
          </p:nvPr>
        </p:nvGraphicFramePr>
        <p:xfrm>
          <a:off x="107504" y="1268760"/>
          <a:ext cx="8856987" cy="4512416"/>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295232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656187">
                  <a:extLst>
                    <a:ext uri="{9D8B030D-6E8A-4147-A177-3AD203B41FA5}">
                      <a16:colId xmlns:a16="http://schemas.microsoft.com/office/drawing/2014/main" xmlns="" val="20004"/>
                    </a:ext>
                  </a:extLst>
                </a:gridCol>
              </a:tblGrid>
              <a:tr h="474219">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207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853595">
                <a:tc gridSpan="5">
                  <a:txBody>
                    <a:bodyPr/>
                    <a:lstStyle/>
                    <a:p>
                      <a:pPr algn="l"/>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7421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Actual Performance</a:t>
                      </a:r>
                    </a:p>
                    <a:p>
                      <a:pPr algn="ct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2289629">
                <a:tc>
                  <a:txBody>
                    <a:bodyPr/>
                    <a:lstStyle/>
                    <a:p>
                      <a:pPr marL="0" algn="l" defTabSz="914400" rtl="0" eaLnBrk="1" latinLnBrk="0" hangingPunct="1">
                        <a:lnSpc>
                          <a:spcPct val="107000"/>
                        </a:lnSpc>
                        <a:spcAft>
                          <a:spcPts val="800"/>
                        </a:spcAft>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3 Country Positions developed to support the Digital Economy focused on BRICS, UPU and WTSA</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b="1" dirty="0">
                          <a:effectLst/>
                          <a:latin typeface="Arial" panose="020B0604020202020204" pitchFamily="34" charset="0"/>
                          <a:cs typeface="Arial" panose="020B0604020202020204" pitchFamily="34" charset="0"/>
                        </a:rPr>
                        <a:t>Q3: </a:t>
                      </a:r>
                    </a:p>
                    <a:p>
                      <a:pPr>
                        <a:lnSpc>
                          <a:spcPct val="107000"/>
                        </a:lnSpc>
                        <a:spcAft>
                          <a:spcPts val="800"/>
                        </a:spcAft>
                      </a:pPr>
                      <a:r>
                        <a:rPr lang="en-GB" sz="1100" b="0" dirty="0">
                          <a:effectLst/>
                          <a:latin typeface="Arial" panose="020B0604020202020204" pitchFamily="34" charset="0"/>
                          <a:cs typeface="Arial" panose="020B0604020202020204" pitchFamily="34" charset="0"/>
                        </a:rPr>
                        <a:t>SA’s contribution to African Common Proposals submitted</a:t>
                      </a:r>
                    </a:p>
                    <a:p>
                      <a:pPr>
                        <a:lnSpc>
                          <a:spcPct val="107000"/>
                        </a:lnSpc>
                        <a:spcAft>
                          <a:spcPts val="800"/>
                        </a:spcAft>
                      </a:pPr>
                      <a:r>
                        <a:rPr lang="en-GB" sz="1100" b="1" dirty="0">
                          <a:effectLst/>
                          <a:latin typeface="Arial" panose="020B0604020202020204" pitchFamily="34" charset="0"/>
                          <a:cs typeface="Arial" panose="020B0604020202020204" pitchFamily="34" charset="0"/>
                        </a:rPr>
                        <a:t>Q4: </a:t>
                      </a:r>
                    </a:p>
                    <a:p>
                      <a:pPr>
                        <a:lnSpc>
                          <a:spcPct val="107000"/>
                        </a:lnSpc>
                        <a:spcAft>
                          <a:spcPts val="800"/>
                        </a:spcAft>
                      </a:pPr>
                      <a:r>
                        <a:rPr lang="en-GB" sz="1100" b="0" dirty="0">
                          <a:effectLst/>
                          <a:latin typeface="Arial" panose="020B0604020202020204" pitchFamily="34" charset="0"/>
                          <a:cs typeface="Arial" panose="020B0604020202020204" pitchFamily="34" charset="0"/>
                        </a:rPr>
                        <a:t>Report on international postal activities developed</a:t>
                      </a:r>
                    </a:p>
                    <a:p>
                      <a:pPr>
                        <a:lnSpc>
                          <a:spcPct val="107000"/>
                        </a:lnSpc>
                        <a:spcAft>
                          <a:spcPts val="800"/>
                        </a:spcAft>
                      </a:pPr>
                      <a:endParaRPr lang="en-GB" sz="1100" b="1" dirty="0">
                        <a:effectLst/>
                        <a:latin typeface="Arial" panose="020B060402020202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South Africa submitted their inputs in line with the approved RSA UPU Position Paper.</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The Report on international postal activities was developed and approved. </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The report deals with opening up the UPU to Wider postal player as well as progress on agreeing to a new system of voluntary contributions</a:t>
                      </a:r>
                      <a:endParaRPr lang="en-ZA" sz="1100" dirty="0">
                        <a:effectLst/>
                        <a:latin typeface="Arial" panose="020B060402020202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Achieved </a:t>
                      </a:r>
                    </a:p>
                  </a:txBody>
                  <a:tcPr marL="25400" marR="25400" marT="25400" marB="25400">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100" b="0" i="0" dirty="0">
                          <a:latin typeface="Arial" panose="020B0604020202020204" pitchFamily="34" charset="0"/>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RELATIONS &amp; AFFAIRS (2)</a:t>
            </a:r>
          </a:p>
        </p:txBody>
      </p:sp>
      <p:pic>
        <p:nvPicPr>
          <p:cNvPr id="14" name="Picture 13">
            <a:extLst>
              <a:ext uri="{FF2B5EF4-FFF2-40B4-BE49-F238E27FC236}">
                <a16:creationId xmlns:a16="http://schemas.microsoft.com/office/drawing/2014/main" xmlns="" id="{849B8D93-137C-4AE6-88F3-7DE5123D5E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1A345E5-084B-4FA9-8334-222D13954C1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CFDFF90C-3152-4C56-93AB-491ADBFFF80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A951B947-543C-4EE3-A6F8-4F76CD182E78}"/>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187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550817722"/>
              </p:ext>
            </p:extLst>
          </p:nvPr>
        </p:nvGraphicFramePr>
        <p:xfrm>
          <a:off x="107504" y="1268760"/>
          <a:ext cx="8856986" cy="512655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973910">
                  <a:extLst>
                    <a:ext uri="{9D8B030D-6E8A-4147-A177-3AD203B41FA5}">
                      <a16:colId xmlns:a16="http://schemas.microsoft.com/office/drawing/2014/main" xmlns="" val="20003"/>
                    </a:ext>
                  </a:extLst>
                </a:gridCol>
                <a:gridCol w="1402356">
                  <a:extLst>
                    <a:ext uri="{9D8B030D-6E8A-4147-A177-3AD203B41FA5}">
                      <a16:colId xmlns:a16="http://schemas.microsoft.com/office/drawing/2014/main" xmlns="" val="20004"/>
                    </a:ext>
                  </a:extLst>
                </a:gridCol>
              </a:tblGrid>
              <a:tr h="479059">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2504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862306">
                <a:tc gridSpan="5">
                  <a:txBody>
                    <a:bodyPr/>
                    <a:lstStyle/>
                    <a:p>
                      <a:pPr algn="l"/>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7905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Actual Performance</a:t>
                      </a:r>
                    </a:p>
                    <a:p>
                      <a:pPr algn="ct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International engagement strategy revised and submitted for approval</a:t>
                      </a: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Revised draft International engagement strategy developed.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 </a:t>
                      </a:r>
                      <a:r>
                        <a:rPr lang="en-GB" sz="1100" dirty="0">
                          <a:effectLst/>
                          <a:latin typeface="Arial" panose="020B0604020202020204" pitchFamily="34" charset="0"/>
                          <a:ea typeface="Calibri" panose="020F0502020204030204" pitchFamily="34" charset="0"/>
                          <a:cs typeface="Arial" panose="020B0604020202020204" pitchFamily="34" charset="0"/>
                        </a:rPr>
                        <a:t>Draft International engagement strategy finalised and submitted for approval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International engagement strategy revised following engagement with MANCO and EXCO and submitted for approval.</a:t>
                      </a: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380482910"/>
                  </a:ext>
                </a:extLst>
              </a:tr>
              <a:tr h="1563778">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Legal Framework for the establishment of the BRICS Institute for Future Networks developed</a:t>
                      </a:r>
                    </a:p>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 </a:t>
                      </a:r>
                      <a:r>
                        <a:rPr lang="en-GB" sz="1100" dirty="0">
                          <a:effectLst/>
                          <a:latin typeface="Arial" panose="020B0604020202020204" pitchFamily="34" charset="0"/>
                          <a:ea typeface="Calibri" panose="020F0502020204030204" pitchFamily="34" charset="0"/>
                          <a:cs typeface="Arial" panose="020B0604020202020204" pitchFamily="34" charset="0"/>
                        </a:rPr>
                        <a:t>Consultation on the Legal Framework for the establishment of the BRICS Institute for Future Networks conducted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 </a:t>
                      </a:r>
                      <a:r>
                        <a:rPr lang="en-GB" sz="1100" dirty="0">
                          <a:effectLst/>
                          <a:latin typeface="Arial" panose="020B0604020202020204" pitchFamily="34" charset="0"/>
                          <a:ea typeface="Calibri" panose="020F0502020204030204" pitchFamily="34" charset="0"/>
                          <a:cs typeface="Arial" panose="020B0604020202020204" pitchFamily="34" charset="0"/>
                        </a:rPr>
                        <a:t>Legal Framework for the establishment of the BRICS Institute for Future Networks signed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Legal Instrument for the Designation of BRICS Institute for Future Networks developed however, was not signed by the end of the reporting period.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 Achieved</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25400" marR="25400" marT="25400" marB="25400">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issues emerged that required the parties to renegotiate the Legal Instrument (MoA). </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386143864"/>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RELATIONS &amp; AFFAIRS (3)</a:t>
            </a:r>
          </a:p>
        </p:txBody>
      </p:sp>
      <p:pic>
        <p:nvPicPr>
          <p:cNvPr id="14" name="Picture 13">
            <a:extLst>
              <a:ext uri="{FF2B5EF4-FFF2-40B4-BE49-F238E27FC236}">
                <a16:creationId xmlns:a16="http://schemas.microsoft.com/office/drawing/2014/main" xmlns="" id="{849B8D93-137C-4AE6-88F3-7DE5123D5E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1A345E5-084B-4FA9-8334-222D13954C1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CFDFF90C-3152-4C56-93AB-491ADBFFF80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A951B947-543C-4EE3-A6F8-4F76CD182E78}"/>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85491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413" y="112474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26300" y="6543275"/>
            <a:ext cx="1593850" cy="476250"/>
          </a:xfrm>
        </p:spPr>
        <p:txBody>
          <a:bodyPr/>
          <a:lstStyle/>
          <a:p>
            <a:pPr>
              <a:defRPr/>
            </a:pPr>
            <a:fld id="{D0FB1A35-26F3-4129-92ED-E891618A16E1}" type="slidenum">
              <a:rPr lang="en-US" smtClean="0"/>
              <a:pPr>
                <a:defRPr/>
              </a:pPr>
              <a:t>16</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193255483"/>
              </p:ext>
            </p:extLst>
          </p:nvPr>
        </p:nvGraphicFramePr>
        <p:xfrm>
          <a:off x="323527" y="1285355"/>
          <a:ext cx="8640961" cy="3606893"/>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tblGrid>
              <a:tr h="450625">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a:t>
                      </a:r>
                      <a:r>
                        <a:rPr lang="en-GB" sz="12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5062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685258">
                <a:tc gridSpan="5">
                  <a:txBody>
                    <a:bodyPr/>
                    <a:lstStyle/>
                    <a:p>
                      <a:pPr algn="l"/>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50625">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Actual Performance</a:t>
                      </a:r>
                    </a:p>
                    <a:p>
                      <a:pPr algn="ct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Partnership agreement, focusing on the Digital Economy, signed</a:t>
                      </a:r>
                    </a:p>
                  </a:txBody>
                  <a:tcPr marL="25400" marR="25400" marT="25400" marB="25400"/>
                </a:tc>
                <a:tc>
                  <a:txBody>
                    <a:bodyPr/>
                    <a:lstStyle/>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Draft Partnership Agreements developed</a:t>
                      </a:r>
                    </a:p>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Q4: </a:t>
                      </a: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Partnership Agreements signed</a:t>
                      </a: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Draft Partnership Agreement in a form of Joint Declaration of Intent developed and signed by the Minister and the British High Commissioner.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 </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N/A</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66749118"/>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RELATIONS &amp; AFFAIRS (4)</a:t>
            </a:r>
          </a:p>
        </p:txBody>
      </p:sp>
      <p:pic>
        <p:nvPicPr>
          <p:cNvPr id="12" name="Picture 11">
            <a:extLst>
              <a:ext uri="{FF2B5EF4-FFF2-40B4-BE49-F238E27FC236}">
                <a16:creationId xmlns:a16="http://schemas.microsoft.com/office/drawing/2014/main" xmlns="" id="{A8E2C267-F2DB-422D-8549-705E434B75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3" name="Straight Connector 12">
            <a:extLst>
              <a:ext uri="{FF2B5EF4-FFF2-40B4-BE49-F238E27FC236}">
                <a16:creationId xmlns:a16="http://schemas.microsoft.com/office/drawing/2014/main" xmlns="" id="{87089C3F-62E1-437F-B1D8-FA17F727EA1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4" name="Picture 13">
            <a:extLst>
              <a:ext uri="{FF2B5EF4-FFF2-40B4-BE49-F238E27FC236}">
                <a16:creationId xmlns:a16="http://schemas.microsoft.com/office/drawing/2014/main" xmlns="" id="{6A3C38D1-64C1-4449-BABB-489D79755D34}"/>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6" name="Footer Placeholder 5">
            <a:extLst>
              <a:ext uri="{FF2B5EF4-FFF2-40B4-BE49-F238E27FC236}">
                <a16:creationId xmlns:a16="http://schemas.microsoft.com/office/drawing/2014/main" xmlns="" id="{13AADD0C-4AD1-4F01-B785-CE55E2D20247}"/>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13925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17</a:t>
            </a:fld>
            <a:endParaRPr lang="en-US" dirty="0"/>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FF0000"/>
                </a:solidFill>
                <a:effectLst/>
                <a:latin typeface="Arial" panose="020B0604020202020204" pitchFamily="34" charset="0"/>
                <a:ea typeface="Calibri" panose="020F0502020204030204" pitchFamily="34" charset="0"/>
              </a:rPr>
              <a:t>ICT POLICY DEVELOPMENT AND RESEARCH </a:t>
            </a:r>
            <a:r>
              <a:rPr lang="en-ZA" sz="2200" dirty="0">
                <a:solidFill>
                  <a:srgbClr val="FF0000"/>
                </a:solidFill>
              </a:rPr>
              <a:t>(1)</a:t>
            </a:r>
          </a:p>
        </p:txBody>
      </p:sp>
      <p:graphicFrame>
        <p:nvGraphicFramePr>
          <p:cNvPr id="15" name="Table 14"/>
          <p:cNvGraphicFramePr>
            <a:graphicFrameLocks noGrp="1"/>
          </p:cNvGraphicFramePr>
          <p:nvPr>
            <p:extLst>
              <p:ext uri="{D42A27DB-BD31-4B8C-83A1-F6EECF244321}">
                <p14:modId xmlns:p14="http://schemas.microsoft.com/office/powerpoint/2010/main" xmlns="" val="1774931437"/>
              </p:ext>
            </p:extLst>
          </p:nvPr>
        </p:nvGraphicFramePr>
        <p:xfrm>
          <a:off x="124176" y="1124744"/>
          <a:ext cx="8895647" cy="5380673"/>
        </p:xfrm>
        <a:graphic>
          <a:graphicData uri="http://schemas.openxmlformats.org/drawingml/2006/table">
            <a:tbl>
              <a:tblPr firstRow="1" bandRow="1">
                <a:tableStyleId>{5C22544A-7EE6-4342-B048-85BDC9FD1C3A}</a:tableStyleId>
              </a:tblPr>
              <a:tblGrid>
                <a:gridCol w="1152127">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2054888">
                  <a:extLst>
                    <a:ext uri="{9D8B030D-6E8A-4147-A177-3AD203B41FA5}">
                      <a16:colId xmlns:a16="http://schemas.microsoft.com/office/drawing/2014/main" xmlns="" val="20002"/>
                    </a:ext>
                  </a:extLst>
                </a:gridCol>
                <a:gridCol w="681416">
                  <a:extLst>
                    <a:ext uri="{9D8B030D-6E8A-4147-A177-3AD203B41FA5}">
                      <a16:colId xmlns:a16="http://schemas.microsoft.com/office/drawing/2014/main" xmlns="" val="20003"/>
                    </a:ext>
                  </a:extLst>
                </a:gridCol>
                <a:gridCol w="2054888">
                  <a:extLst>
                    <a:ext uri="{9D8B030D-6E8A-4147-A177-3AD203B41FA5}">
                      <a16:colId xmlns:a16="http://schemas.microsoft.com/office/drawing/2014/main" xmlns="" val="20004"/>
                    </a:ext>
                  </a:extLst>
                </a:gridCol>
              </a:tblGrid>
              <a:tr h="0">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200" b="1" dirty="0">
                          <a:latin typeface="Arial" panose="020B0604020202020204" pitchFamily="34" charset="0"/>
                          <a:cs typeface="Arial" panose="020B0604020202020204" pitchFamily="34" charset="0"/>
                        </a:rPr>
                        <a:t>OUTCOME: Enabling Digital transformation policies and strategies </a:t>
                      </a:r>
                      <a:endParaRPr lang="en-ZA" sz="12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South African Post Office SOC Ltd Amendment Bill submitted to Cabinet for public consultation approval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Initial SEIAS report prepared and Bill submitted for precertification by Office of the Chief State Law Adviser</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South African Post Office SOC Ltd Amendment Bill submitted to Cluster and Cabinet for public consultation approval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draft South African Post Office SOC Ltd Amendment Bill was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Not</a:t>
                      </a:r>
                    </a:p>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FF0000"/>
                    </a:solidFill>
                  </a:tcPr>
                </a:tc>
                <a:tc>
                  <a:txBody>
                    <a:bodyPr/>
                    <a:lstStyle/>
                    <a:p>
                      <a:pPr marL="171450" indent="-171450">
                        <a:lnSpc>
                          <a:spcPct val="107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requirement for additional consultation with key stakeholders resulted in a delay in the project. </a:t>
                      </a:r>
                    </a:p>
                    <a:p>
                      <a:pPr marL="171450" indent="-171450">
                        <a:lnSpc>
                          <a:spcPct val="107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Furthermore, the delay in receiving input from key stakeholders also impacted on achievement of the 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South African Broadcasting Corporation SOC Ltd Bill submitted to Cabinet for approval to introduce to Parliament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Public consultation conducted on draft South African Broadcasting Corporation SOC Ltd Bill</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South African Broadcasting Corporation SOC Ltd Bill redrafted, inclusive of public comments.</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South African Broadcasting Corporation SOC Ltd Bill submitted for precertification &amp; SEIAS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South African Broadcasting Corporation SOC Ltd Bill was developed and submitted to Cabinet for public consultation approval.</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SEIAS Precertification for South African Broadcasting Corporation SOC Ltd Bill was conducted.</a:t>
                      </a:r>
                    </a:p>
                  </a:txBody>
                  <a:tcPr marL="25400" marR="25400" marT="25400" marB="25400"/>
                </a:tc>
                <a:tc>
                  <a:txBody>
                    <a:bodyPr/>
                    <a:lstStyle/>
                    <a:p>
                      <a:pPr>
                        <a:lnSpc>
                          <a:spcPct val="107000"/>
                        </a:lnSpc>
                        <a:spcAft>
                          <a:spcPts val="0"/>
                        </a:spcAft>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Not 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marL="0" indent="0" algn="l" defTabSz="914400" rtl="0" eaLnBrk="1" latinLnBrk="0" hangingPunct="1">
                        <a:lnSpc>
                          <a:spcPct val="107000"/>
                        </a:lnSpc>
                        <a:spcBef>
                          <a:spcPts val="600"/>
                        </a:spcBef>
                        <a:spcAft>
                          <a:spcPts val="0"/>
                        </a:spcAft>
                        <a:buFont typeface="Arial" panose="020B0604020202020204" pitchFamily="34" charset="0"/>
                        <a:buNone/>
                      </a:pPr>
                      <a:r>
                        <a:rPr lang="en-ZA" sz="1100" kern="1200" dirty="0">
                          <a:solidFill>
                            <a:schemeClr val="dk1"/>
                          </a:solidFill>
                          <a:effectLst/>
                          <a:latin typeface="Arial" panose="020B0604020202020204" pitchFamily="34" charset="0"/>
                          <a:ea typeface="Arial Narrow" panose="020B0606020202030204" pitchFamily="34" charset="0"/>
                          <a:cs typeface="Arial" panose="020B0604020202020204" pitchFamily="34" charset="0"/>
                        </a:rPr>
                        <a:t>The DCDT had to source a legal opinion from Senior Counsel on the independence of the SABC in view of Section 192 and the final certification from the Office of the Chief State Law Advisor, which could not be delivered before 31 March 2021, due to the complicated nature of the Bill.</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74420592"/>
                  </a:ext>
                </a:extLst>
              </a:tr>
            </a:tbl>
          </a:graphicData>
        </a:graphic>
      </p:graphicFrame>
      <p:pic>
        <p:nvPicPr>
          <p:cNvPr id="14" name="Picture 13">
            <a:extLst>
              <a:ext uri="{FF2B5EF4-FFF2-40B4-BE49-F238E27FC236}">
                <a16:creationId xmlns:a16="http://schemas.microsoft.com/office/drawing/2014/main" xmlns="" id="{25CF817F-D4F7-4A31-BF45-194F028F95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B76EB82-90B1-4989-85A0-81DD022B196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07DEDD8-1FC4-46C3-9EF1-E7DBB2C9F5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74C9B34-7E63-4F86-BD6B-E4FB62C21961}"/>
              </a:ext>
            </a:extLst>
          </p:cNvPr>
          <p:cNvSpPr>
            <a:spLocks noGrp="1"/>
          </p:cNvSpPr>
          <p:nvPr>
            <p:ph type="ftr" sz="quarter" idx="11"/>
          </p:nvPr>
        </p:nvSpPr>
        <p:spPr>
          <a:xfrm>
            <a:off x="68841" y="657533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9895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18</a:t>
            </a:fld>
            <a:endParaRPr lang="en-US" dirty="0"/>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FF0000"/>
                </a:solidFill>
                <a:effectLst/>
                <a:latin typeface="Arial" panose="020B0604020202020204" pitchFamily="34" charset="0"/>
                <a:ea typeface="Calibri" panose="020F0502020204030204" pitchFamily="34" charset="0"/>
              </a:rPr>
              <a:t>ICT POLICY DEVELOPMENT AND RESEARCH </a:t>
            </a:r>
            <a:r>
              <a:rPr lang="en-ZA" sz="2200" dirty="0">
                <a:solidFill>
                  <a:srgbClr val="FF0000"/>
                </a:solidFill>
              </a:rPr>
              <a:t>(2)</a:t>
            </a:r>
          </a:p>
        </p:txBody>
      </p:sp>
      <p:graphicFrame>
        <p:nvGraphicFramePr>
          <p:cNvPr id="15" name="Table 14"/>
          <p:cNvGraphicFramePr>
            <a:graphicFrameLocks noGrp="1"/>
          </p:cNvGraphicFramePr>
          <p:nvPr>
            <p:extLst>
              <p:ext uri="{D42A27DB-BD31-4B8C-83A1-F6EECF244321}">
                <p14:modId xmlns:p14="http://schemas.microsoft.com/office/powerpoint/2010/main" xmlns="" val="2698342547"/>
              </p:ext>
            </p:extLst>
          </p:nvPr>
        </p:nvGraphicFramePr>
        <p:xfrm>
          <a:off x="179513" y="1226312"/>
          <a:ext cx="8745412" cy="5359083"/>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616621">
                  <a:extLst>
                    <a:ext uri="{9D8B030D-6E8A-4147-A177-3AD203B41FA5}">
                      <a16:colId xmlns:a16="http://schemas.microsoft.com/office/drawing/2014/main" xmlns="" val="20004"/>
                    </a:ext>
                  </a:extLst>
                </a:gridCol>
              </a:tblGrid>
              <a:tr h="0">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200" b="1" dirty="0">
                          <a:latin typeface="Arial" panose="020B0604020202020204" pitchFamily="34" charset="0"/>
                          <a:cs typeface="Arial" panose="020B0604020202020204" pitchFamily="34" charset="0"/>
                        </a:rPr>
                        <a:t>OUTCOME: Enabling Digital transformation policies and strategies </a:t>
                      </a:r>
                      <a:endParaRPr lang="en-ZA" sz="12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Data &amp; Cloud Policy approved and its implementation facilitated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Public consultation conducted on draft Data &amp; Cloud Policy</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Data and Cloud Policy submitted to Cluster and Cabinet for approval</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Implementation of the Data and Cloud Policy facilitated and monitored</a:t>
                      </a: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 The Policy was developed and approved by Cabinet for public consultation</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Policy was subsequently published through a gazette on 1 April 2021.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Not</a:t>
                      </a:r>
                    </a:p>
                    <a:p>
                      <a:pPr>
                        <a:lnSpc>
                          <a:spcPct val="107000"/>
                        </a:lnSpc>
                        <a:spcAft>
                          <a:spcPts val="0"/>
                        </a:spcAft>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dirty="0">
                          <a:latin typeface="Arial" panose="020B0604020202020204" pitchFamily="34" charset="0"/>
                          <a:cs typeface="Arial" panose="020B0604020202020204" pitchFamily="34" charset="0"/>
                        </a:rPr>
                        <a:t>Delays due to extended period required for internal consultation to provide inputs to the draft policy which affected the approval for public consultation and subsequent finalisation and implementation of the Policy</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63867227"/>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Digital Economy Masterplan developed, and implementation facilitated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Implementation of identified priority areas of the Digital Economy Masterplan coordinated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Implementation of identified priority areas of the Digital Economy Masterplan facilitated and reported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The Digital Economy Masterplan was </a:t>
                      </a:r>
                      <a:r>
                        <a:rPr lang="en-GB" sz="1100" kern="1200" dirty="0">
                          <a:solidFill>
                            <a:schemeClr val="dk1"/>
                          </a:solidFill>
                          <a:effectLst/>
                          <a:latin typeface="Arial" panose="020B0604020202020204" pitchFamily="34" charset="0"/>
                          <a:cs typeface="Arial" panose="020B0604020202020204" pitchFamily="34" charset="0"/>
                        </a:rPr>
                        <a:t>developed and approved.</a:t>
                      </a:r>
                    </a:p>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cs typeface="Arial" panose="020B0604020202020204" pitchFamily="34" charset="0"/>
                        </a:rPr>
                        <a:t>A report on the coordination of the implementation of identified priority areas of the Digital Economy Masterplan was generated and approved</a:t>
                      </a: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Achieved</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25400" marR="25400" marT="25400" marB="25400"/>
                </a:tc>
                <a:extLst>
                  <a:ext uri="{0D108BD9-81ED-4DB2-BD59-A6C34878D82A}">
                    <a16:rowId xmlns:a16="http://schemas.microsoft.com/office/drawing/2014/main" xmlns="" val="191495696"/>
                  </a:ext>
                </a:extLst>
              </a:tr>
            </a:tbl>
          </a:graphicData>
        </a:graphic>
      </p:graphicFrame>
      <p:pic>
        <p:nvPicPr>
          <p:cNvPr id="14" name="Picture 13">
            <a:extLst>
              <a:ext uri="{FF2B5EF4-FFF2-40B4-BE49-F238E27FC236}">
                <a16:creationId xmlns:a16="http://schemas.microsoft.com/office/drawing/2014/main" xmlns="" id="{25CF817F-D4F7-4A31-BF45-194F028F95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B76EB82-90B1-4989-85A0-81DD022B196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07DEDD8-1FC4-46C3-9EF1-E7DBB2C9F5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74C9B34-7E63-4F86-BD6B-E4FB62C21961}"/>
              </a:ext>
            </a:extLst>
          </p:cNvPr>
          <p:cNvSpPr>
            <a:spLocks noGrp="1"/>
          </p:cNvSpPr>
          <p:nvPr>
            <p:ph type="ftr" sz="quarter" idx="11"/>
          </p:nvPr>
        </p:nvSpPr>
        <p:spPr>
          <a:xfrm>
            <a:off x="68841" y="657533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09935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19</a:t>
            </a:fld>
            <a:endParaRPr lang="en-US" dirty="0"/>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FF0000"/>
                </a:solidFill>
                <a:effectLst/>
                <a:latin typeface="Arial" panose="020B0604020202020204" pitchFamily="34" charset="0"/>
                <a:ea typeface="Calibri" panose="020F0502020204030204" pitchFamily="34" charset="0"/>
              </a:rPr>
              <a:t>ICT POLICY DEVELOPMENT AND RESEARCH </a:t>
            </a:r>
            <a:r>
              <a:rPr lang="en-ZA" sz="2200" dirty="0">
                <a:solidFill>
                  <a:srgbClr val="FF0000"/>
                </a:solidFill>
              </a:rPr>
              <a:t>(3)</a:t>
            </a:r>
          </a:p>
        </p:txBody>
      </p:sp>
      <p:graphicFrame>
        <p:nvGraphicFramePr>
          <p:cNvPr id="15" name="Table 14"/>
          <p:cNvGraphicFramePr>
            <a:graphicFrameLocks noGrp="1"/>
          </p:cNvGraphicFramePr>
          <p:nvPr>
            <p:extLst>
              <p:ext uri="{D42A27DB-BD31-4B8C-83A1-F6EECF244321}">
                <p14:modId xmlns:p14="http://schemas.microsoft.com/office/powerpoint/2010/main" xmlns="" val="2456966336"/>
              </p:ext>
            </p:extLst>
          </p:nvPr>
        </p:nvGraphicFramePr>
        <p:xfrm>
          <a:off x="147068" y="1316930"/>
          <a:ext cx="8745412" cy="5025535"/>
        </p:xfrm>
        <a:graphic>
          <a:graphicData uri="http://schemas.openxmlformats.org/drawingml/2006/table">
            <a:tbl>
              <a:tblPr firstRow="1" bandRow="1">
                <a:tableStyleId>{5C22544A-7EE6-4342-B048-85BDC9FD1C3A}</a:tableStyleId>
              </a:tblPr>
              <a:tblGrid>
                <a:gridCol w="176063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93043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39875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398757">
                <a:tc gridSpan="5">
                  <a:txBody>
                    <a:bodyPr/>
                    <a:lstStyle/>
                    <a:p>
                      <a:pPr algn="l"/>
                      <a:r>
                        <a:rPr lang="en-GB" sz="1200" b="1" dirty="0">
                          <a:latin typeface="Arial" panose="020B0604020202020204" pitchFamily="34" charset="0"/>
                          <a:cs typeface="Arial" panose="020B0604020202020204" pitchFamily="34" charset="0"/>
                        </a:rPr>
                        <a:t>Outcomes: Enabling Digital transformation policies and strategies </a:t>
                      </a:r>
                      <a:endParaRPr lang="en-ZA" sz="12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664594">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2632995">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Implementation of PC4IR Report facilitated and monitored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implementation plan for the PC4IR Report developed and submitted to Cabinet for approval</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Monitoring of the approved Implementation plan of the PC4IR Report facilitated by the 4IR PMO</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mn-ea"/>
                          <a:cs typeface="Arial" panose="020B0604020202020204" pitchFamily="34" charset="0"/>
                        </a:rPr>
                        <a:t>The draft Strategic Implementation Plan (SIP) was developed.</a:t>
                      </a:r>
                    </a:p>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mn-ea"/>
                          <a:cs typeface="Arial" panose="020B0604020202020204" pitchFamily="34" charset="0"/>
                        </a:rPr>
                        <a:t>Consultation on the PC4IR Strategic Implementation Plan (SIP) was conducted in eight (8) Provinces and 21 national departments.</a:t>
                      </a:r>
                    </a:p>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mn-ea"/>
                          <a:cs typeface="Arial" panose="020B0604020202020204" pitchFamily="34" charset="0"/>
                        </a:rPr>
                        <a:t>Drafting of the Monitoring and Evaluation Framework for the SIP has commenced during the fourth quarter.</a:t>
                      </a: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Not Achieved </a:t>
                      </a:r>
                    </a:p>
                  </a:txBody>
                  <a:tcPr marL="25400" marR="25400" marT="25400" marB="25400">
                    <a:solidFill>
                      <a:srgbClr val="FF33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Given the cross-cutting nature of the PC4IR recommendations, extensive consultations needed to be undertaken.</a:t>
                      </a:r>
                    </a:p>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Consultation is still ongoing with Industry, National Departments, Provinces and Municipalities.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967121310"/>
                  </a:ext>
                </a:extLst>
              </a:tr>
            </a:tbl>
          </a:graphicData>
        </a:graphic>
      </p:graphicFrame>
      <p:pic>
        <p:nvPicPr>
          <p:cNvPr id="14" name="Picture 13">
            <a:extLst>
              <a:ext uri="{FF2B5EF4-FFF2-40B4-BE49-F238E27FC236}">
                <a16:creationId xmlns:a16="http://schemas.microsoft.com/office/drawing/2014/main" xmlns="" id="{0120F10D-8467-47C5-8734-508339C834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74AB7749-9279-49F9-B12B-0D2EC08EFCC5}"/>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3BA72E5C-1908-4722-B4AF-1BBC6DC41A4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9929A341-599D-4B37-8311-DC973899B5F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22714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a:t>
            </a:fld>
            <a:endParaRPr lang="en-US" dirty="0"/>
          </a:p>
        </p:txBody>
      </p:sp>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PRESENTATION OVERVIEW</a:t>
            </a:r>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5" name="Straight Connector 14">
            <a:extLst>
              <a:ext uri="{FF2B5EF4-FFF2-40B4-BE49-F238E27FC236}">
                <a16:creationId xmlns:a16="http://schemas.microsoft.com/office/drawing/2014/main" xmlns="" id="{2E06E55B-3B74-4982-AA1A-74814C6BD4BA}"/>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6" name="Picture 15">
            <a:extLst>
              <a:ext uri="{FF2B5EF4-FFF2-40B4-BE49-F238E27FC236}">
                <a16:creationId xmlns:a16="http://schemas.microsoft.com/office/drawing/2014/main" xmlns="" id="{E328D6C9-1CC3-4783-8EBD-258DFA01233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7" name="Footer Placeholder 5">
            <a:extLst>
              <a:ext uri="{FF2B5EF4-FFF2-40B4-BE49-F238E27FC236}">
                <a16:creationId xmlns:a16="http://schemas.microsoft.com/office/drawing/2014/main" xmlns="" id="{FF937830-906F-41E3-8DE5-77C691212025}"/>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9" name="TextBox 8">
            <a:extLst>
              <a:ext uri="{FF2B5EF4-FFF2-40B4-BE49-F238E27FC236}">
                <a16:creationId xmlns:a16="http://schemas.microsoft.com/office/drawing/2014/main" xmlns="" id="{CBC3DB1E-9D12-4EAA-8BED-27899727735A}"/>
              </a:ext>
            </a:extLst>
          </p:cNvPr>
          <p:cNvSpPr txBox="1"/>
          <p:nvPr/>
        </p:nvSpPr>
        <p:spPr>
          <a:xfrm>
            <a:off x="539552" y="1700808"/>
            <a:ext cx="8208912" cy="1595309"/>
          </a:xfrm>
          <a:prstGeom prst="rect">
            <a:avLst/>
          </a:prstGeom>
          <a:noFill/>
        </p:spPr>
        <p:txBody>
          <a:bodyPr wrap="square">
            <a:spAutoFit/>
          </a:bodyPr>
          <a:lstStyle/>
          <a:p>
            <a:pPr marL="449263" lvl="0" indent="-449263">
              <a:lnSpc>
                <a:spcPct val="150000"/>
              </a:lnSpc>
              <a:spcBef>
                <a:spcPts val="0"/>
              </a:spcBef>
              <a:spcAft>
                <a:spcPts val="1200"/>
              </a:spcAft>
              <a:buFont typeface="Wingdings" panose="05000000000000000000" pitchFamily="2" charset="2"/>
              <a:buChar char="q"/>
              <a:defRPr/>
            </a:pPr>
            <a:r>
              <a:rPr lang="en-US" sz="1800" b="0" dirty="0">
                <a:ea typeface="ヒラギノ角ゴ Pro W3" pitchFamily="-44" charset="-128"/>
              </a:rPr>
              <a:t>DCDT Vision, Mission &amp; Values</a:t>
            </a:r>
          </a:p>
          <a:p>
            <a:pPr marL="457200" lvl="0" indent="-457200">
              <a:lnSpc>
                <a:spcPct val="150000"/>
              </a:lnSpc>
              <a:spcBef>
                <a:spcPts val="0"/>
              </a:spcBef>
              <a:spcAft>
                <a:spcPts val="1200"/>
              </a:spcAft>
              <a:buFont typeface="Wingdings" panose="05000000000000000000" pitchFamily="2" charset="2"/>
              <a:buChar char="q"/>
              <a:defRPr/>
            </a:pPr>
            <a:r>
              <a:rPr lang="en-GB" sz="1800" b="0" dirty="0"/>
              <a:t>2020/21 Quarter 3 &amp; 4 </a:t>
            </a:r>
            <a:r>
              <a:rPr lang="en-GB" b="0" dirty="0"/>
              <a:t>P</a:t>
            </a:r>
            <a:r>
              <a:rPr lang="en-GB" sz="1800" b="0" dirty="0"/>
              <a:t>rogramme </a:t>
            </a:r>
            <a:r>
              <a:rPr lang="en-GB" b="0" dirty="0"/>
              <a:t>P</a:t>
            </a:r>
            <a:r>
              <a:rPr lang="en-GB" sz="1800" b="0" dirty="0"/>
              <a:t>erformance</a:t>
            </a:r>
          </a:p>
          <a:p>
            <a:pPr marL="457200" lvl="0" indent="-457200">
              <a:lnSpc>
                <a:spcPct val="150000"/>
              </a:lnSpc>
              <a:spcBef>
                <a:spcPts val="0"/>
              </a:spcBef>
              <a:spcAft>
                <a:spcPts val="1200"/>
              </a:spcAft>
              <a:buFont typeface="Wingdings" panose="05000000000000000000" pitchFamily="2" charset="2"/>
              <a:buChar char="q"/>
              <a:defRPr/>
            </a:pPr>
            <a:r>
              <a:rPr lang="en-US" sz="1800" b="0" dirty="0">
                <a:ea typeface="ヒラギノ角ゴ Pro W3" pitchFamily="-44" charset="-128"/>
              </a:rPr>
              <a:t>2020/21 Financial </a:t>
            </a:r>
            <a:r>
              <a:rPr lang="en-US" b="0" dirty="0">
                <a:ea typeface="ヒラギノ角ゴ Pro W3" pitchFamily="-44" charset="-128"/>
              </a:rPr>
              <a:t>P</a:t>
            </a:r>
            <a:r>
              <a:rPr lang="en-US" sz="1800" b="0" dirty="0">
                <a:ea typeface="ヒラギノ角ゴ Pro W3" pitchFamily="-44" charset="-128"/>
              </a:rPr>
              <a:t>erformance </a:t>
            </a:r>
            <a:r>
              <a:rPr lang="en-US" b="0" dirty="0">
                <a:ea typeface="ヒラギノ角ゴ Pro W3" pitchFamily="-44" charset="-128"/>
              </a:rPr>
              <a:t>as at end of Quarter 4</a:t>
            </a:r>
            <a:endParaRPr lang="en-ZA" dirty="0"/>
          </a:p>
        </p:txBody>
      </p:sp>
    </p:spTree>
    <p:extLst>
      <p:ext uri="{BB962C8B-B14F-4D97-AF65-F5344CB8AC3E}">
        <p14:creationId xmlns:p14="http://schemas.microsoft.com/office/powerpoint/2010/main" xmlns="" val="313937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20</a:t>
            </a:fld>
            <a:endParaRPr lang="en-US" dirty="0"/>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FF0000"/>
                </a:solidFill>
                <a:effectLst/>
                <a:latin typeface="Arial" panose="020B0604020202020204" pitchFamily="34" charset="0"/>
                <a:ea typeface="Calibri" panose="020F0502020204030204" pitchFamily="34" charset="0"/>
              </a:rPr>
              <a:t>ICT POLICY DEVELOPMENT AND RESEARCH </a:t>
            </a:r>
            <a:r>
              <a:rPr lang="en-ZA" sz="2200" dirty="0">
                <a:solidFill>
                  <a:srgbClr val="FF0000"/>
                </a:solidFill>
              </a:rPr>
              <a:t>(4)</a:t>
            </a:r>
          </a:p>
        </p:txBody>
      </p:sp>
      <p:graphicFrame>
        <p:nvGraphicFramePr>
          <p:cNvPr id="15" name="Table 14"/>
          <p:cNvGraphicFramePr>
            <a:graphicFrameLocks noGrp="1"/>
          </p:cNvGraphicFramePr>
          <p:nvPr>
            <p:extLst>
              <p:ext uri="{D42A27DB-BD31-4B8C-83A1-F6EECF244321}">
                <p14:modId xmlns:p14="http://schemas.microsoft.com/office/powerpoint/2010/main" xmlns="" val="2335144912"/>
              </p:ext>
            </p:extLst>
          </p:nvPr>
        </p:nvGraphicFramePr>
        <p:xfrm>
          <a:off x="147068" y="1316931"/>
          <a:ext cx="8745412" cy="3782378"/>
        </p:xfrm>
        <a:graphic>
          <a:graphicData uri="http://schemas.openxmlformats.org/drawingml/2006/table">
            <a:tbl>
              <a:tblPr firstRow="1" bandRow="1">
                <a:tableStyleId>{5C22544A-7EE6-4342-B048-85BDC9FD1C3A}</a:tableStyleId>
              </a:tblPr>
              <a:tblGrid>
                <a:gridCol w="176063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0">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200" b="1" dirty="0">
                          <a:latin typeface="Arial" panose="020B0604020202020204" pitchFamily="34" charset="0"/>
                          <a:cs typeface="Arial" panose="020B0604020202020204" pitchFamily="34" charset="0"/>
                        </a:rPr>
                        <a:t>Outcomes: Enabling Digital transformation policies and strategies </a:t>
                      </a:r>
                      <a:endParaRPr lang="en-ZA" sz="12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28242">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ICT (Digital) SMME Development Strategy revised, and its implementation facilitated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revised ICT SMME Development Strategy consulted with relevant stakeholders</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Revised ICT SMME Development Strategy approved, and implementation facilitated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Draft revised ICT SMME Development Strategy was developed and consulted with relevant stakeholders, after which it was approved.</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A report on facilitating the implementation of the revised ICT SMME Development Strategy was developed and approved.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N/A</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55322231"/>
                  </a:ext>
                </a:extLst>
              </a:tr>
            </a:tbl>
          </a:graphicData>
        </a:graphic>
      </p:graphicFrame>
      <p:pic>
        <p:nvPicPr>
          <p:cNvPr id="14" name="Picture 13">
            <a:extLst>
              <a:ext uri="{FF2B5EF4-FFF2-40B4-BE49-F238E27FC236}">
                <a16:creationId xmlns:a16="http://schemas.microsoft.com/office/drawing/2014/main" xmlns="" id="{0120F10D-8467-47C5-8734-508339C834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74AB7749-9279-49F9-B12B-0D2EC08EFCC5}"/>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3BA72E5C-1908-4722-B4AF-1BBC6DC41A4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9929A341-599D-4B37-8311-DC973899B5F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868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21</a:t>
            </a:fld>
            <a:endParaRPr lang="en-US" dirty="0"/>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FF0000"/>
                </a:solidFill>
              </a:rPr>
              <a:t> ICT ENTERPRISE AND PUBLIC ENTITY OVERSIGHT </a:t>
            </a:r>
            <a:r>
              <a:rPr lang="en-ZA" sz="2200" dirty="0">
                <a:solidFill>
                  <a:srgbClr val="FF0000"/>
                </a:solidFill>
              </a:rPr>
              <a:t>(1)</a:t>
            </a:r>
          </a:p>
        </p:txBody>
      </p:sp>
      <p:graphicFrame>
        <p:nvGraphicFramePr>
          <p:cNvPr id="15" name="Table 14"/>
          <p:cNvGraphicFramePr>
            <a:graphicFrameLocks noGrp="1"/>
          </p:cNvGraphicFramePr>
          <p:nvPr>
            <p:extLst>
              <p:ext uri="{D42A27DB-BD31-4B8C-83A1-F6EECF244321}">
                <p14:modId xmlns:p14="http://schemas.microsoft.com/office/powerpoint/2010/main" xmlns="" val="199154817"/>
              </p:ext>
            </p:extLst>
          </p:nvPr>
        </p:nvGraphicFramePr>
        <p:xfrm>
          <a:off x="36512" y="1191384"/>
          <a:ext cx="9144001" cy="5416726"/>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xmlns="" val="20000"/>
                    </a:ext>
                  </a:extLst>
                </a:gridCol>
                <a:gridCol w="2643188">
                  <a:extLst>
                    <a:ext uri="{9D8B030D-6E8A-4147-A177-3AD203B41FA5}">
                      <a16:colId xmlns:a16="http://schemas.microsoft.com/office/drawing/2014/main" xmlns="" val="20001"/>
                    </a:ext>
                  </a:extLst>
                </a:gridCol>
                <a:gridCol w="1857375">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gridCol w="2714626">
                  <a:extLst>
                    <a:ext uri="{9D8B030D-6E8A-4147-A177-3AD203B41FA5}">
                      <a16:colId xmlns:a16="http://schemas.microsoft.com/office/drawing/2014/main" xmlns="" val="20004"/>
                    </a:ext>
                  </a:extLst>
                </a:gridCol>
              </a:tblGrid>
              <a:tr h="570406">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44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44460">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0743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200391">
                <a:tc rowSpan="2">
                  <a:txBody>
                    <a:bodyPr/>
                    <a:lstStyle/>
                    <a:p>
                      <a:pPr algn="l">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Service Delivery performance and compliance of SOEs against strategic plans and relevant prescripts monitored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Annual Reports submitted to Parliament</a:t>
                      </a:r>
                    </a:p>
                    <a:p>
                      <a:pPr algn="l">
                        <a:lnSpc>
                          <a:spcPct val="100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None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Annual Reports submitted for tabling to Parliament.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0000"/>
                        </a:lnSpc>
                        <a:spcAft>
                          <a:spcPts val="0"/>
                        </a:spcAft>
                      </a:pPr>
                      <a:r>
                        <a:rPr lang="en-ZA" sz="1100" i="0" dirty="0">
                          <a:solidFill>
                            <a:schemeClr val="tx1"/>
                          </a:solidFill>
                          <a:latin typeface="Arial" panose="020B0604020202020204" pitchFamily="34" charset="0"/>
                          <a:cs typeface="Arial" panose="020B0604020202020204" pitchFamily="34" charset="0"/>
                        </a:rPr>
                        <a:t>Not Achieved </a:t>
                      </a: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Delays in tabling of the Annual Reports of SAPO, USAASA and USAF </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866195">
                <a:tc vMerge="1">
                  <a:txBody>
                    <a:bodyPr/>
                    <a:lstStyle/>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gn="l">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Second Quarterly analysis reports of entities for 2020/21 developed and submitted</a:t>
                      </a:r>
                    </a:p>
                    <a:p>
                      <a:pPr algn="l">
                        <a:lnSpc>
                          <a:spcPct val="100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Third Quarterly analysis reports of entities for 2020/21 developed and submitted </a:t>
                      </a:r>
                    </a:p>
                    <a:p>
                      <a:pPr algn="l">
                        <a:lnSpc>
                          <a:spcPct val="100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gn="l">
                        <a:lnSpc>
                          <a:spcPct val="100000"/>
                        </a:lnSpc>
                        <a:spcAft>
                          <a:spcPts val="0"/>
                        </a:spcAft>
                        <a:buFont typeface="Arial" panose="020B0604020202020204" pitchFamily="34" charset="0"/>
                        <a:buNone/>
                      </a:pPr>
                      <a:r>
                        <a:rPr lang="en-GB" sz="1100" dirty="0">
                          <a:effectLst/>
                          <a:latin typeface="Arial" panose="020B0604020202020204" pitchFamily="34" charset="0"/>
                          <a:ea typeface="Calibri" panose="020F0502020204030204" pitchFamily="34" charset="0"/>
                          <a:cs typeface="Arial" panose="020B0604020202020204" pitchFamily="34" charset="0"/>
                        </a:rPr>
                        <a:t>Quarter 2 and Quarter 3 performance reports of entities for 2020/21 were analysed and submitted.</a:t>
                      </a: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rgbClr val="00FF00"/>
                    </a:solidFill>
                  </a:tcPr>
                </a:tc>
                <a:tc>
                  <a:txBody>
                    <a:bodyPr/>
                    <a:lstStyle/>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269325427"/>
                  </a:ext>
                </a:extLst>
              </a:tr>
              <a:tr h="866195">
                <a:tc>
                  <a:txBody>
                    <a:bodyPr/>
                    <a:lstStyle/>
                    <a:p>
                      <a:pPr algn="l">
                        <a:lnSpc>
                          <a:spcPct val="100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Entities APPs analysed for Minister’s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Tabling letters of the SOEs APPs were prepared and submitted to Ministry</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Entities APPs/ Strat/ Corporate Plans were analysed for Minister's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Tabling letters of the SOEs APPs were prepared and submitted to Ministry</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 Achieved</a:t>
                      </a:r>
                    </a:p>
                  </a:txBody>
                  <a:tcPr>
                    <a:solidFill>
                      <a:srgbClr val="FF3300"/>
                    </a:solidFill>
                  </a:tcPr>
                </a:tc>
                <a:tc>
                  <a:txBody>
                    <a:bodyPr/>
                    <a:lstStyle/>
                    <a:p>
                      <a:pPr>
                        <a:lnSpc>
                          <a:spcPct val="100000"/>
                        </a:lnSpc>
                        <a:spcAft>
                          <a:spcPts val="0"/>
                        </a:spcAft>
                      </a:pPr>
                      <a:r>
                        <a:rPr lang="en-GB" sz="1100" b="0" i="0" dirty="0">
                          <a:latin typeface="Arial" panose="020B0604020202020204" pitchFamily="34" charset="0"/>
                          <a:cs typeface="Arial" panose="020B0604020202020204" pitchFamily="34" charset="0"/>
                        </a:rPr>
                        <a:t>Not all entities were engaged during their planning workshops. The key priorities of the dept were therefore not discussed with these entities (SAPO, SABC, FPB, ICASA, BBI). The Covid-19 lockdown environment has disrupted the facilitation of the draft APPs for some of the entities which resulted in delays in tabling.</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4121334"/>
                  </a:ext>
                </a:extLst>
              </a:tr>
            </a:tbl>
          </a:graphicData>
        </a:graphic>
      </p:graphicFrame>
      <p:pic>
        <p:nvPicPr>
          <p:cNvPr id="16" name="Picture 15">
            <a:extLst>
              <a:ext uri="{FF2B5EF4-FFF2-40B4-BE49-F238E27FC236}">
                <a16:creationId xmlns:a16="http://schemas.microsoft.com/office/drawing/2014/main" xmlns="" id="{B968854D-A280-4092-AC2B-D06EC8E4D8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7" name="Straight Connector 16">
            <a:extLst>
              <a:ext uri="{FF2B5EF4-FFF2-40B4-BE49-F238E27FC236}">
                <a16:creationId xmlns:a16="http://schemas.microsoft.com/office/drawing/2014/main" xmlns="" id="{DFA64D12-435B-4F14-8F8B-4C02317A2356}"/>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8" name="Picture 17">
            <a:extLst>
              <a:ext uri="{FF2B5EF4-FFF2-40B4-BE49-F238E27FC236}">
                <a16:creationId xmlns:a16="http://schemas.microsoft.com/office/drawing/2014/main" xmlns="" id="{7C36A50F-96C1-4424-995A-2DF9641E865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9" name="Footer Placeholder 5">
            <a:extLst>
              <a:ext uri="{FF2B5EF4-FFF2-40B4-BE49-F238E27FC236}">
                <a16:creationId xmlns:a16="http://schemas.microsoft.com/office/drawing/2014/main" xmlns="" id="{50F14B4A-65B0-4527-A109-FC6FE7C7361A}"/>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8042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22</a:t>
            </a:fld>
            <a:endParaRPr lang="en-US" dirty="0"/>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FF0000"/>
                </a:solidFill>
              </a:rPr>
              <a:t> ICT ENTERPRISE AND PUBLIC ENTITY OVERSIGHT </a:t>
            </a:r>
            <a:r>
              <a:rPr lang="en-ZA" sz="2200" dirty="0">
                <a:solidFill>
                  <a:srgbClr val="FF0000"/>
                </a:solidFill>
              </a:rPr>
              <a:t>(2)</a:t>
            </a:r>
          </a:p>
        </p:txBody>
      </p:sp>
      <p:graphicFrame>
        <p:nvGraphicFramePr>
          <p:cNvPr id="15" name="Table 14"/>
          <p:cNvGraphicFramePr>
            <a:graphicFrameLocks noGrp="1"/>
          </p:cNvGraphicFramePr>
          <p:nvPr>
            <p:extLst>
              <p:ext uri="{D42A27DB-BD31-4B8C-83A1-F6EECF244321}">
                <p14:modId xmlns:p14="http://schemas.microsoft.com/office/powerpoint/2010/main" xmlns="" val="931125309"/>
              </p:ext>
            </p:extLst>
          </p:nvPr>
        </p:nvGraphicFramePr>
        <p:xfrm>
          <a:off x="107504" y="1213774"/>
          <a:ext cx="8871909" cy="4979846"/>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743118">
                  <a:extLst>
                    <a:ext uri="{9D8B030D-6E8A-4147-A177-3AD203B41FA5}">
                      <a16:colId xmlns:a16="http://schemas.microsoft.com/office/drawing/2014/main" xmlns="" val="20004"/>
                    </a:ext>
                  </a:extLst>
                </a:gridCol>
              </a:tblGrid>
              <a:tr h="570406">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44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44460">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0743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866195">
                <a:tc rowSpan="2">
                  <a:txBody>
                    <a:bodyPr/>
                    <a:lstStyle/>
                    <a:p>
                      <a:pPr algn="l">
                        <a:lnSpc>
                          <a:spcPct val="107000"/>
                        </a:lnSpc>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Performance Management System for ICASA Councillors facilitated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Appointment of Evaluation Panel facilitated</a:t>
                      </a:r>
                    </a:p>
                    <a:p>
                      <a:pPr algn="l">
                        <a:lnSpc>
                          <a:spcPct val="107000"/>
                        </a:lnSpc>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Signing of Performance Agreements between Minister and ICASA Councillors facilitated</a:t>
                      </a:r>
                    </a:p>
                    <a:p>
                      <a:pPr algn="l">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gn="l">
                        <a:lnSpc>
                          <a:spcPct val="107000"/>
                        </a:lnSpc>
                        <a:spcAft>
                          <a:spcPts val="800"/>
                        </a:spcAft>
                        <a:buFont typeface="Arial" panose="020B0604020202020204" pitchFamily="34" charset="0"/>
                        <a:buNone/>
                      </a:pPr>
                      <a:r>
                        <a:rPr lang="en-GB" sz="1100" dirty="0">
                          <a:effectLst/>
                          <a:latin typeface="Arial" panose="020B0604020202020204" pitchFamily="34" charset="0"/>
                          <a:ea typeface="Calibri" panose="020F0502020204030204" pitchFamily="34" charset="0"/>
                          <a:cs typeface="Arial" panose="020B0604020202020204" pitchFamily="34" charset="0"/>
                        </a:rPr>
                        <a:t>None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rgbClr val="FF0000"/>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The programme of the Portfolio Committee, which is required to approve the Performance Management System of ICASA Councillors, was disrupted and reprioritised due to the COVID-19 pandemic. This caused unexpected delays in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Furthermore, the approval of the PMS between the ICASA Councillors, the Minister and ICASA was also delayed which had a knock-on effect on the project.</a:t>
                      </a:r>
                    </a:p>
                  </a:txBody>
                  <a:tcPr marL="25400" marR="25400" marT="25400" marB="25400"/>
                </a:tc>
                <a:extLst>
                  <a:ext uri="{0D108BD9-81ED-4DB2-BD59-A6C34878D82A}">
                    <a16:rowId xmlns:a16="http://schemas.microsoft.com/office/drawing/2014/main" xmlns="" val="2269325427"/>
                  </a:ext>
                </a:extLst>
              </a:tr>
              <a:tr h="866195">
                <a:tc vMerge="1">
                  <a:txBody>
                    <a:bodyPr/>
                    <a:lstStyle/>
                    <a:p>
                      <a:pPr algn="l">
                        <a:lnSpc>
                          <a:spcPct val="107000"/>
                        </a:lnSpc>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gn="l">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Performance evaluation of Councillors, by the Evaluation Panel, facilitated </a:t>
                      </a:r>
                    </a:p>
                    <a:p>
                      <a:pPr algn="l">
                        <a:lnSpc>
                          <a:spcPct val="107000"/>
                        </a:lnSpc>
                      </a:pP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Performance evaluation report of Councillors submitted to Parliament submitted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gn="l">
                        <a:lnSpc>
                          <a:spcPct val="107000"/>
                        </a:lnSpc>
                        <a:spcAft>
                          <a:spcPts val="800"/>
                        </a:spcAft>
                        <a:buFont typeface="Arial" panose="020B0604020202020204" pitchFamily="34" charset="0"/>
                        <a:buNone/>
                      </a:pPr>
                      <a:r>
                        <a:rPr lang="en-ZA" sz="1100" dirty="0">
                          <a:effectLst/>
                          <a:latin typeface="Arial" panose="020B0604020202020204" pitchFamily="34" charset="0"/>
                          <a:ea typeface="Calibri" panose="020F0502020204030204" pitchFamily="34" charset="0"/>
                          <a:cs typeface="Arial" panose="020B0604020202020204" pitchFamily="34" charset="0"/>
                        </a:rPr>
                        <a:t>Quarterly targets not achieved however </a:t>
                      </a:r>
                      <a:r>
                        <a:rPr lang="en-GB" sz="1100" dirty="0">
                          <a:effectLst/>
                          <a:latin typeface="Arial" panose="020B0604020202020204" pitchFamily="34" charset="0"/>
                          <a:ea typeface="Calibri" panose="020F0502020204030204" pitchFamily="34" charset="0"/>
                          <a:cs typeface="Arial" panose="020B0604020202020204" pitchFamily="34" charset="0"/>
                        </a:rPr>
                        <a:t>the Department has developed the draft Performance Management System (PMS) for ICASA Councillors.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rgbClr val="FF0000"/>
                    </a:solidFill>
                  </a:tcPr>
                </a:tc>
                <a:tc vMerge="1">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The report can only be submitted once the PMS of ICASA Councillors is approved by Parliament and performance evaluation panel is appointment.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389372628"/>
                  </a:ext>
                </a:extLst>
              </a:tr>
            </a:tbl>
          </a:graphicData>
        </a:graphic>
      </p:graphicFrame>
      <p:pic>
        <p:nvPicPr>
          <p:cNvPr id="16" name="Picture 15">
            <a:extLst>
              <a:ext uri="{FF2B5EF4-FFF2-40B4-BE49-F238E27FC236}">
                <a16:creationId xmlns:a16="http://schemas.microsoft.com/office/drawing/2014/main" xmlns="" id="{B968854D-A280-4092-AC2B-D06EC8E4D8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7" name="Straight Connector 16">
            <a:extLst>
              <a:ext uri="{FF2B5EF4-FFF2-40B4-BE49-F238E27FC236}">
                <a16:creationId xmlns:a16="http://schemas.microsoft.com/office/drawing/2014/main" xmlns="" id="{DFA64D12-435B-4F14-8F8B-4C02317A2356}"/>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8" name="Picture 17">
            <a:extLst>
              <a:ext uri="{FF2B5EF4-FFF2-40B4-BE49-F238E27FC236}">
                <a16:creationId xmlns:a16="http://schemas.microsoft.com/office/drawing/2014/main" xmlns="" id="{7C36A50F-96C1-4424-995A-2DF9641E865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9" name="Footer Placeholder 5">
            <a:extLst>
              <a:ext uri="{FF2B5EF4-FFF2-40B4-BE49-F238E27FC236}">
                <a16:creationId xmlns:a16="http://schemas.microsoft.com/office/drawing/2014/main" xmlns="" id="{50F14B4A-65B0-4527-A109-FC6FE7C7361A}"/>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406388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23</a:t>
            </a:fld>
            <a:endParaRPr lang="en-US" dirty="0"/>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FF0000"/>
                </a:solidFill>
              </a:rPr>
              <a:t> ICT ENTERPRISE AND PUBLIC ENTITY OVERSIGHT </a:t>
            </a:r>
            <a:r>
              <a:rPr lang="en-ZA" sz="2200" dirty="0">
                <a:solidFill>
                  <a:srgbClr val="FF0000"/>
                </a:solidFill>
              </a:rPr>
              <a:t>(3)</a:t>
            </a:r>
          </a:p>
        </p:txBody>
      </p:sp>
      <p:graphicFrame>
        <p:nvGraphicFramePr>
          <p:cNvPr id="15" name="Table 14"/>
          <p:cNvGraphicFramePr>
            <a:graphicFrameLocks noGrp="1"/>
          </p:cNvGraphicFramePr>
          <p:nvPr>
            <p:extLst>
              <p:ext uri="{D42A27DB-BD31-4B8C-83A1-F6EECF244321}">
                <p14:modId xmlns:p14="http://schemas.microsoft.com/office/powerpoint/2010/main" xmlns="" val="13928132"/>
              </p:ext>
            </p:extLst>
          </p:nvPr>
        </p:nvGraphicFramePr>
        <p:xfrm>
          <a:off x="179513" y="1285823"/>
          <a:ext cx="8856983" cy="5167513"/>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2736304">
                  <a:extLst>
                    <a:ext uri="{9D8B030D-6E8A-4147-A177-3AD203B41FA5}">
                      <a16:colId xmlns:a16="http://schemas.microsoft.com/office/drawing/2014/main" xmlns="" val="20004"/>
                    </a:ext>
                  </a:extLst>
                </a:gridCol>
              </a:tblGrid>
              <a:tr h="717017">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30729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307293">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512155">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850872">
                <a:tc>
                  <a:txBody>
                    <a:bodyPr/>
                    <a:lstStyle/>
                    <a:p>
                      <a:pPr algn="l">
                        <a:lnSpc>
                          <a:spcPct val="107000"/>
                        </a:lnSpc>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Quarterly analysis report on SABC’s implementation of the Turnaround Plan, developed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Quarterly analysis report on SABC’s implementation of the Turnaround Plan developed</a:t>
                      </a:r>
                    </a:p>
                    <a:p>
                      <a:pPr algn="l">
                        <a:lnSpc>
                          <a:spcPct val="107000"/>
                        </a:lnSpc>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Q4:</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Quarterly analysis report on SABC’s implementation of the Turnaround Plan developed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Quarterly analysis reports on SABC’s implementation of the Turnaround Plan was developed.</a:t>
                      </a: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Achieved</a:t>
                      </a:r>
                    </a:p>
                  </a:txBody>
                  <a:tcPr>
                    <a:solidFill>
                      <a:srgbClr val="00FF00"/>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1389372628"/>
                  </a:ext>
                </a:extLst>
              </a:tr>
              <a:tr h="1248023">
                <a:tc>
                  <a:txBody>
                    <a:bodyPr/>
                    <a:lstStyle/>
                    <a:p>
                      <a:pPr algn="l">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Postbank Bill submitted to Parliament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Q3: </a:t>
                      </a:r>
                      <a:r>
                        <a:rPr lang="en-GB" sz="1100" dirty="0">
                          <a:effectLst/>
                          <a:latin typeface="Arial" panose="020B0604020202020204" pitchFamily="34" charset="0"/>
                          <a:ea typeface="Calibri" panose="020F0502020204030204" pitchFamily="34" charset="0"/>
                          <a:cs typeface="Arial" panose="020B0604020202020204" pitchFamily="34" charset="0"/>
                        </a:rPr>
                        <a:t>Postbank Bill submitted to Cabinet for approval to introduce it to Parliament</a:t>
                      </a:r>
                    </a:p>
                    <a:p>
                      <a:pPr algn="l">
                        <a:lnSpc>
                          <a:spcPct val="107000"/>
                        </a:lnSpc>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Q4:</a:t>
                      </a:r>
                      <a:r>
                        <a:rPr lang="en-GB" sz="1100" dirty="0">
                          <a:effectLst/>
                          <a:latin typeface="Arial" panose="020B0604020202020204" pitchFamily="34" charset="0"/>
                          <a:ea typeface="Calibri" panose="020F0502020204030204" pitchFamily="34" charset="0"/>
                          <a:cs typeface="Arial" panose="020B0604020202020204" pitchFamily="34" charset="0"/>
                        </a:rPr>
                        <a:t> Postbank Bill submitted to Parliament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Although the quarterly targets were not achieved, the Department developed the draft Postbank Bill and gazetted the Bill for public consultation.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l" defTabSz="914400" rtl="0" eaLnBrk="1" latinLnBrk="0" hangingPunct="1">
                        <a:lnSpc>
                          <a:spcPct val="107000"/>
                        </a:lnSpc>
                        <a:spcAft>
                          <a:spcPts val="800"/>
                        </a:spcAft>
                      </a:pPr>
                      <a:r>
                        <a:rPr lang="en-ZA" sz="1100" kern="1200" dirty="0">
                          <a:solidFill>
                            <a:schemeClr val="dk1"/>
                          </a:solidFill>
                          <a:effectLst/>
                          <a:latin typeface="Arial" panose="020B0604020202020204" pitchFamily="34" charset="0"/>
                          <a:ea typeface="+mn-ea"/>
                          <a:cs typeface="Arial" panose="020B0604020202020204" pitchFamily="34" charset="0"/>
                        </a:rPr>
                        <a:t>During Cluster consultation, the Department received recommendations which necessitated further consultation with the Ministry of Finance with regards to the alignment of Post Bank Bill with the State Bank Process. These subsequent consultations caused delays in gazetting the Bill for public consultation</a:t>
                      </a: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096359212"/>
                  </a:ext>
                </a:extLst>
              </a:tr>
            </a:tbl>
          </a:graphicData>
        </a:graphic>
      </p:graphicFrame>
      <p:pic>
        <p:nvPicPr>
          <p:cNvPr id="16" name="Picture 15">
            <a:extLst>
              <a:ext uri="{FF2B5EF4-FFF2-40B4-BE49-F238E27FC236}">
                <a16:creationId xmlns:a16="http://schemas.microsoft.com/office/drawing/2014/main" xmlns="" id="{B968854D-A280-4092-AC2B-D06EC8E4D8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7" name="Straight Connector 16">
            <a:extLst>
              <a:ext uri="{FF2B5EF4-FFF2-40B4-BE49-F238E27FC236}">
                <a16:creationId xmlns:a16="http://schemas.microsoft.com/office/drawing/2014/main" xmlns="" id="{DFA64D12-435B-4F14-8F8B-4C02317A2356}"/>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8" name="Picture 17">
            <a:extLst>
              <a:ext uri="{FF2B5EF4-FFF2-40B4-BE49-F238E27FC236}">
                <a16:creationId xmlns:a16="http://schemas.microsoft.com/office/drawing/2014/main" xmlns="" id="{7C36A50F-96C1-4424-995A-2DF9641E865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9" name="Footer Placeholder 5">
            <a:extLst>
              <a:ext uri="{FF2B5EF4-FFF2-40B4-BE49-F238E27FC236}">
                <a16:creationId xmlns:a16="http://schemas.microsoft.com/office/drawing/2014/main" xmlns="" id="{50F14B4A-65B0-4527-A109-FC6FE7C7361A}"/>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91982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24</a:t>
            </a:fld>
            <a:endParaRPr lang="en-US" dirty="0"/>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FF0000"/>
                </a:solidFill>
              </a:rPr>
              <a:t> ICT ENTERPRISE AND PUBLIC ENTITY OVERSIGHT </a:t>
            </a:r>
            <a:r>
              <a:rPr lang="en-ZA" sz="2200" dirty="0">
                <a:solidFill>
                  <a:srgbClr val="FF0000"/>
                </a:solidFill>
              </a:rPr>
              <a:t>(4)</a:t>
            </a:r>
          </a:p>
        </p:txBody>
      </p:sp>
      <p:graphicFrame>
        <p:nvGraphicFramePr>
          <p:cNvPr id="15" name="Table 14"/>
          <p:cNvGraphicFramePr>
            <a:graphicFrameLocks noGrp="1"/>
          </p:cNvGraphicFramePr>
          <p:nvPr>
            <p:extLst>
              <p:ext uri="{D42A27DB-BD31-4B8C-83A1-F6EECF244321}">
                <p14:modId xmlns:p14="http://schemas.microsoft.com/office/powerpoint/2010/main" xmlns="" val="2667384394"/>
              </p:ext>
            </p:extLst>
          </p:nvPr>
        </p:nvGraphicFramePr>
        <p:xfrm>
          <a:off x="179513" y="1222649"/>
          <a:ext cx="8712968" cy="4422458"/>
        </p:xfrm>
        <a:graphic>
          <a:graphicData uri="http://schemas.openxmlformats.org/drawingml/2006/table">
            <a:tbl>
              <a:tblPr firstRow="1" bandRow="1">
                <a:tableStyleId>{5C22544A-7EE6-4342-B048-85BDC9FD1C3A}</a:tableStyleId>
              </a:tblPr>
              <a:tblGrid>
                <a:gridCol w="1944215">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800201">
                  <a:extLst>
                    <a:ext uri="{9D8B030D-6E8A-4147-A177-3AD203B41FA5}">
                      <a16:colId xmlns:a16="http://schemas.microsoft.com/office/drawing/2014/main" xmlns="" val="20004"/>
                    </a:ext>
                  </a:extLst>
                </a:gridCol>
              </a:tblGrid>
              <a:tr h="584974">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507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50703">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25070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2230275">
                <a:tc>
                  <a:txBody>
                    <a:bodyPr/>
                    <a:lstStyle/>
                    <a:p>
                      <a:pPr algn="l">
                        <a:lnSpc>
                          <a:spcPct val="107000"/>
                        </a:lnSpc>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 Digital Infrastructure Company Bill submitted to Cabinet for approval to introduce to Parliament </a:t>
                      </a:r>
                    </a:p>
                    <a:p>
                      <a:pPr algn="l">
                        <a:lnSpc>
                          <a:spcPct val="107000"/>
                        </a:lnSpc>
                      </a:pPr>
                      <a:endParaRPr lang="en-ZA" sz="1200" dirty="0">
                        <a:effectLst/>
                        <a:latin typeface="Arial" panose="020B0604020202020204" pitchFamily="34" charset="0"/>
                        <a:cs typeface="Arial" panose="020B0604020202020204" pitchFamily="34" charset="0"/>
                      </a:endParaRPr>
                    </a:p>
                    <a:p>
                      <a:pPr algn="l">
                        <a:lnSpc>
                          <a:spcPct val="107000"/>
                        </a:lnSpc>
                      </a:pPr>
                      <a:r>
                        <a:rPr lang="en-ZA" sz="1200" dirty="0">
                          <a:solidFill>
                            <a:srgbClr val="000000"/>
                          </a:solidFill>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txBody>
                  <a:tcPr marL="25400" marR="25400" marT="25400" marB="25400"/>
                </a:tc>
                <a:tc>
                  <a:txBody>
                    <a:bodyPr/>
                    <a:lstStyle/>
                    <a:p>
                      <a:pPr algn="l">
                        <a:lnSpc>
                          <a:spcPct val="107000"/>
                        </a:lnSpc>
                      </a:pPr>
                      <a:r>
                        <a:rPr lang="en-GB" sz="1200" b="1" dirty="0">
                          <a:effectLst/>
                          <a:latin typeface="Arial" panose="020B0604020202020204" pitchFamily="34" charset="0"/>
                          <a:ea typeface="Calibri" panose="020F0502020204030204" pitchFamily="34" charset="0"/>
                          <a:cs typeface="Arial" panose="020B0604020202020204" pitchFamily="34" charset="0"/>
                        </a:rPr>
                        <a:t>Q3:</a:t>
                      </a:r>
                      <a:r>
                        <a:rPr lang="en-GB" sz="1200" dirty="0">
                          <a:effectLst/>
                          <a:latin typeface="Arial" panose="020B0604020202020204" pitchFamily="34" charset="0"/>
                          <a:ea typeface="Calibri" panose="020F0502020204030204" pitchFamily="34" charset="0"/>
                          <a:cs typeface="Arial" panose="020B0604020202020204" pitchFamily="34" charset="0"/>
                        </a:rPr>
                        <a:t/>
                      </a: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State Digital Infrastructure Company Bill submitted to Cluster System and Cabinet for public consultation approval</a:t>
                      </a:r>
                    </a:p>
                    <a:p>
                      <a:pPr algn="l">
                        <a:lnSpc>
                          <a:spcPct val="107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GB" sz="1200" b="1" dirty="0">
                          <a:effectLst/>
                          <a:latin typeface="Arial" panose="020B0604020202020204" pitchFamily="34" charset="0"/>
                          <a:ea typeface="Calibri" panose="020F0502020204030204" pitchFamily="34" charset="0"/>
                          <a:cs typeface="Arial" panose="020B0604020202020204" pitchFamily="34" charset="0"/>
                        </a:rPr>
                        <a:t>Q4:</a:t>
                      </a:r>
                      <a:r>
                        <a:rPr lang="en-GB" sz="1200" dirty="0">
                          <a:effectLst/>
                          <a:latin typeface="Arial" panose="020B0604020202020204" pitchFamily="34" charset="0"/>
                          <a:ea typeface="Calibri" panose="020F0502020204030204" pitchFamily="34" charset="0"/>
                          <a:cs typeface="Arial" panose="020B0604020202020204" pitchFamily="34" charset="0"/>
                        </a:rPr>
                        <a:t/>
                      </a: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Revised State Digital Infrastructure Company Bill submitted to Cabinet for approval to introduce to Parliament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gn="l">
                        <a:lnSpc>
                          <a:spcPct val="107000"/>
                        </a:lnSpc>
                        <a:spcAft>
                          <a:spcPts val="800"/>
                        </a:spcAft>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Arial" panose="020B0604020202020204" pitchFamily="34" charset="0"/>
                        </a:rPr>
                        <a:t>The quarterly targets were not achieved however, the draft Business Case for the State Digital Infrastructure Company Bill was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Achieved </a:t>
                      </a:r>
                    </a:p>
                  </a:txBody>
                  <a:tcPr>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Department experienced challenges with regards to capacity constraints related to the legal drafting of the Bill and therefore sought support from the State Law Advisor in this regard</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672963999"/>
                  </a:ext>
                </a:extLst>
              </a:tr>
            </a:tbl>
          </a:graphicData>
        </a:graphic>
      </p:graphicFrame>
      <p:pic>
        <p:nvPicPr>
          <p:cNvPr id="14" name="Picture 13">
            <a:extLst>
              <a:ext uri="{FF2B5EF4-FFF2-40B4-BE49-F238E27FC236}">
                <a16:creationId xmlns:a16="http://schemas.microsoft.com/office/drawing/2014/main" xmlns="" id="{ADA906F6-5474-4B0A-A121-921D16DEC0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6441863-4878-4726-8737-ACBE3BD438E1}"/>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B97791B4-5C46-40A6-ADD8-17AF17A56AD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4F3C5AB0-8C6F-4DE2-83CF-59EBD63E6B7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18748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25</a:t>
            </a:fld>
            <a:endParaRPr lang="en-US" dirty="0"/>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FF0000"/>
                </a:solidFill>
              </a:rPr>
              <a:t> ICT ENTERPRISE AND PUBLIC ENTITY OVERSIGHT </a:t>
            </a:r>
            <a:r>
              <a:rPr lang="en-ZA" sz="2200" dirty="0">
                <a:solidFill>
                  <a:srgbClr val="FF0000"/>
                </a:solidFill>
              </a:rPr>
              <a:t>(5)</a:t>
            </a:r>
          </a:p>
        </p:txBody>
      </p:sp>
      <p:graphicFrame>
        <p:nvGraphicFramePr>
          <p:cNvPr id="15" name="Table 14"/>
          <p:cNvGraphicFramePr>
            <a:graphicFrameLocks noGrp="1"/>
          </p:cNvGraphicFramePr>
          <p:nvPr>
            <p:extLst>
              <p:ext uri="{D42A27DB-BD31-4B8C-83A1-F6EECF244321}">
                <p14:modId xmlns:p14="http://schemas.microsoft.com/office/powerpoint/2010/main" xmlns="" val="3093208787"/>
              </p:ext>
            </p:extLst>
          </p:nvPr>
        </p:nvGraphicFramePr>
        <p:xfrm>
          <a:off x="179513" y="1222649"/>
          <a:ext cx="8712968" cy="4226751"/>
        </p:xfrm>
        <a:graphic>
          <a:graphicData uri="http://schemas.openxmlformats.org/drawingml/2006/table">
            <a:tbl>
              <a:tblPr firstRow="1" bandRow="1">
                <a:tableStyleId>{5C22544A-7EE6-4342-B048-85BDC9FD1C3A}</a:tableStyleId>
              </a:tblPr>
              <a:tblGrid>
                <a:gridCol w="1944215">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800201">
                  <a:extLst>
                    <a:ext uri="{9D8B030D-6E8A-4147-A177-3AD203B41FA5}">
                      <a16:colId xmlns:a16="http://schemas.microsoft.com/office/drawing/2014/main" xmlns="" val="20004"/>
                    </a:ext>
                  </a:extLst>
                </a:gridCol>
              </a:tblGrid>
              <a:tr h="584974">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507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50703">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25070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545382">
                <a:tc>
                  <a:txBody>
                    <a:bodyPr/>
                    <a:lstStyle/>
                    <a:p>
                      <a:pPr algn="l">
                        <a:lnSpc>
                          <a:spcPct val="107000"/>
                        </a:lnSpc>
                      </a:pPr>
                      <a:r>
                        <a:rPr lang="en-GB" sz="1200" dirty="0">
                          <a:effectLst/>
                          <a:latin typeface="Arial" panose="020B0604020202020204" pitchFamily="34" charset="0"/>
                          <a:ea typeface="Calibri" panose="020F0502020204030204" pitchFamily="34" charset="0"/>
                          <a:cs typeface="Arial" panose="020B0604020202020204" pitchFamily="34" charset="0"/>
                        </a:rPr>
                        <a:t>State Digital Services Company Bill submitted to Cabinet for approval to introduce to Parliament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l">
                        <a:lnSpc>
                          <a:spcPct val="107000"/>
                        </a:lnSpc>
                      </a:pPr>
                      <a:r>
                        <a:rPr lang="en-GB" sz="1200" b="1" dirty="0">
                          <a:effectLst/>
                          <a:latin typeface="Arial" panose="020B0604020202020204" pitchFamily="34" charset="0"/>
                          <a:ea typeface="Calibri" panose="020F0502020204030204" pitchFamily="34" charset="0"/>
                          <a:cs typeface="Arial" panose="020B0604020202020204" pitchFamily="34" charset="0"/>
                        </a:rPr>
                        <a:t>Q3:</a:t>
                      </a:r>
                      <a:r>
                        <a:rPr lang="en-GB" sz="1200" dirty="0">
                          <a:effectLst/>
                          <a:latin typeface="Arial" panose="020B0604020202020204" pitchFamily="34" charset="0"/>
                          <a:ea typeface="Calibri" panose="020F0502020204030204" pitchFamily="34" charset="0"/>
                          <a:cs typeface="Arial" panose="020B0604020202020204" pitchFamily="34" charset="0"/>
                        </a:rPr>
                        <a:t/>
                      </a: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State Digital Services Company Bill submitted to Cluster System and Cabinet for public consultation approval</a:t>
                      </a:r>
                    </a:p>
                    <a:p>
                      <a:pPr algn="l">
                        <a:lnSpc>
                          <a:spcPct val="107000"/>
                        </a:lnSpc>
                      </a:pPr>
                      <a:endParaRPr lang="en-GB" sz="1200" dirty="0">
                        <a:effectLst/>
                        <a:latin typeface="Arial" panose="020B0604020202020204" pitchFamily="34" charset="0"/>
                        <a:cs typeface="Arial" panose="020B0604020202020204" pitchFamily="34" charset="0"/>
                      </a:endParaRPr>
                    </a:p>
                    <a:p>
                      <a:pPr algn="l">
                        <a:lnSpc>
                          <a:spcPct val="107000"/>
                        </a:lnSpc>
                      </a:pPr>
                      <a:r>
                        <a:rPr lang="en-GB" sz="1200" b="1" dirty="0">
                          <a:effectLst/>
                          <a:latin typeface="Arial" panose="020B0604020202020204" pitchFamily="34" charset="0"/>
                          <a:cs typeface="Arial" panose="020B0604020202020204" pitchFamily="34" charset="0"/>
                        </a:rPr>
                        <a:t>Q4:</a:t>
                      </a:r>
                    </a:p>
                    <a:p>
                      <a:pPr algn="l">
                        <a:lnSpc>
                          <a:spcPct val="107000"/>
                        </a:lnSpc>
                      </a:pPr>
                      <a:r>
                        <a:rPr lang="en-GB" sz="1200" dirty="0">
                          <a:effectLst/>
                          <a:latin typeface="Arial" panose="020B0604020202020204" pitchFamily="34" charset="0"/>
                          <a:cs typeface="Arial" panose="020B0604020202020204" pitchFamily="34" charset="0"/>
                        </a:rPr>
                        <a:t>Revised State Digital Services Company Bill submitted to Cabinet for approval to introduce to Parliament</a:t>
                      </a:r>
                      <a:endParaRPr lang="en-ZA" sz="1200" dirty="0">
                        <a:effectLst/>
                        <a:latin typeface="Arial" panose="020B0604020202020204" pitchFamily="34" charset="0"/>
                        <a:cs typeface="Arial" panose="020B0604020202020204" pitchFamily="34" charset="0"/>
                      </a:endParaRPr>
                    </a:p>
                  </a:txBody>
                  <a:tcPr marL="25400" marR="25400" marT="25400" marB="25400"/>
                </a:tc>
                <a:tc>
                  <a:txBody>
                    <a:bodyPr/>
                    <a:lstStyle/>
                    <a:p>
                      <a:pPr marL="0" indent="0" algn="l">
                        <a:lnSpc>
                          <a:spcPct val="107000"/>
                        </a:lnSpc>
                        <a:spcAft>
                          <a:spcPts val="800"/>
                        </a:spcAft>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Arial" panose="020B0604020202020204" pitchFamily="34" charset="0"/>
                        </a:rPr>
                        <a:t>The quarterly targets were not achieved however, the draft Business Case for the State Digital Services Company Bill was developed.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Achieved</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Department experienced challenges with regards to capacity constraints related to the legal drafting of the Bill and therefore sought support from the State Law Advisor in this regard</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25400" marR="25400" marT="25400" marB="25400"/>
                </a:tc>
                <a:extLst>
                  <a:ext uri="{0D108BD9-81ED-4DB2-BD59-A6C34878D82A}">
                    <a16:rowId xmlns:a16="http://schemas.microsoft.com/office/drawing/2014/main" xmlns="" val="1672963999"/>
                  </a:ext>
                </a:extLst>
              </a:tr>
            </a:tbl>
          </a:graphicData>
        </a:graphic>
      </p:graphicFrame>
      <p:pic>
        <p:nvPicPr>
          <p:cNvPr id="14" name="Picture 13">
            <a:extLst>
              <a:ext uri="{FF2B5EF4-FFF2-40B4-BE49-F238E27FC236}">
                <a16:creationId xmlns:a16="http://schemas.microsoft.com/office/drawing/2014/main" xmlns="" id="{ADA906F6-5474-4B0A-A121-921D16DEC0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6441863-4878-4726-8737-ACBE3BD438E1}"/>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B97791B4-5C46-40A6-ADD8-17AF17A56AD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4F3C5AB0-8C6F-4DE2-83CF-59EBD63E6B7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2355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26</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(1)</a:t>
            </a:r>
          </a:p>
        </p:txBody>
      </p:sp>
      <p:graphicFrame>
        <p:nvGraphicFramePr>
          <p:cNvPr id="15" name="Table 14"/>
          <p:cNvGraphicFramePr>
            <a:graphicFrameLocks noGrp="1"/>
          </p:cNvGraphicFramePr>
          <p:nvPr>
            <p:extLst>
              <p:ext uri="{D42A27DB-BD31-4B8C-83A1-F6EECF244321}">
                <p14:modId xmlns:p14="http://schemas.microsoft.com/office/powerpoint/2010/main" xmlns="" val="1029961877"/>
              </p:ext>
            </p:extLst>
          </p:nvPr>
        </p:nvGraphicFramePr>
        <p:xfrm>
          <a:off x="90570" y="1053896"/>
          <a:ext cx="8873918" cy="5571602"/>
        </p:xfrm>
        <a:graphic>
          <a:graphicData uri="http://schemas.openxmlformats.org/drawingml/2006/table">
            <a:tbl>
              <a:tblPr firstRow="1" bandRow="1">
                <a:tableStyleId>{5C22544A-7EE6-4342-B048-85BDC9FD1C3A}</a:tableStyleId>
              </a:tblPr>
              <a:tblGrid>
                <a:gridCol w="2033158">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474677">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National Radio Frequency Plan revised in line with WRC-19 Outcomes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Q3: </a:t>
                      </a: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Draft NRFP developed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Final NRFP submitted for approval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nSpc>
                          <a:spcPct val="107000"/>
                        </a:lnSpc>
                        <a:spcAft>
                          <a:spcPts val="0"/>
                        </a:spcAft>
                        <a:buFont typeface="Arial" panose="020B0604020202020204" pitchFamily="34" charset="0"/>
                        <a:buNone/>
                      </a:pPr>
                      <a:r>
                        <a:rPr lang="en-GB" sz="1100" dirty="0">
                          <a:effectLst/>
                          <a:latin typeface="Arial" panose="020B0604020202020204" pitchFamily="34" charset="0"/>
                          <a:ea typeface="Calibri" panose="020F0502020204030204" pitchFamily="34" charset="0"/>
                          <a:cs typeface="Arial" panose="020B0604020202020204" pitchFamily="34" charset="0"/>
                        </a:rPr>
                        <a:t>Draft NRFP for consultation with Government Services users was developed and subsequently approved.</a:t>
                      </a:r>
                    </a:p>
                    <a:p>
                      <a:pPr marL="0" indent="0">
                        <a:lnSpc>
                          <a:spcPct val="107000"/>
                        </a:lnSpc>
                        <a:spcAft>
                          <a:spcPts val="0"/>
                        </a:spcAft>
                        <a:buFont typeface="Arial" panose="020B0604020202020204" pitchFamily="34" charset="0"/>
                        <a:buNone/>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10001"/>
                  </a:ext>
                </a:extLst>
              </a:tr>
              <a:tr h="2190434">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Provision of broadband services to 970 connected sites, monitored and sustained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Q2 (2020/21) monitoring report developed on the provision of broadband services to 970 connected sites</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Q3 (2020/21) monitoring report developed on the provision of broadband services to 970 connected sites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lvl="0" indent="0">
                        <a:lnSpc>
                          <a:spcPct val="107000"/>
                        </a:lnSpc>
                        <a:spcAft>
                          <a:spcPts val="0"/>
                        </a:spcAft>
                        <a:buFont typeface="Arial" panose="020B0604020202020204" pitchFamily="34" charset="0"/>
                        <a:buNone/>
                      </a:pPr>
                      <a:r>
                        <a:rPr lang="en-GB" sz="1100" dirty="0">
                          <a:effectLst/>
                          <a:latin typeface="Arial" panose="020B0604020202020204" pitchFamily="34" charset="0"/>
                          <a:ea typeface="Calibri" panose="020F0502020204030204" pitchFamily="34" charset="0"/>
                          <a:cs typeface="Arial" panose="020B0604020202020204" pitchFamily="34" charset="0"/>
                        </a:rPr>
                        <a:t>During the end of Quarter 4, the provision of broadband service to all 970 connected sites were monitored.</a:t>
                      </a:r>
                    </a:p>
                    <a:p>
                      <a:pPr marL="0" lvl="0" indent="0">
                        <a:lnSpc>
                          <a:spcPct val="107000"/>
                        </a:lnSpc>
                        <a:spcAft>
                          <a:spcPts val="0"/>
                        </a:spcAft>
                        <a:buFont typeface="Arial" panose="020B0604020202020204" pitchFamily="34" charset="0"/>
                        <a:buNone/>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cs typeface="Arial" panose="020B0604020202020204" pitchFamily="34" charset="0"/>
                        </a:rPr>
                        <a:t>Achieved</a:t>
                      </a:r>
                      <a:endParaRPr lang="en-ZA" sz="1100" dirty="0">
                        <a:effectLst/>
                        <a:latin typeface="Arial" panose="020B0604020202020204" pitchFamily="34" charset="0"/>
                        <a:cs typeface="Arial" panose="020B0604020202020204" pitchFamily="34" charset="0"/>
                      </a:endParaRPr>
                    </a:p>
                  </a:txBody>
                  <a:tcPr marL="25400" marR="25400" marT="25400" marB="25400">
                    <a:solidFill>
                      <a:srgbClr val="00FF00"/>
                    </a:solidFill>
                  </a:tcPr>
                </a:tc>
                <a:tc>
                  <a:txBody>
                    <a:bodyPr/>
                    <a:lstStyle/>
                    <a:p>
                      <a:pPr marL="0" lvl="0" indent="0">
                        <a:lnSpc>
                          <a:spcPct val="107000"/>
                        </a:lnSpc>
                        <a:spcAft>
                          <a:spcPts val="0"/>
                        </a:spcAft>
                        <a:buFont typeface="Arial" panose="020B0604020202020204" pitchFamily="34" charset="0"/>
                        <a:buNone/>
                      </a:pPr>
                      <a:r>
                        <a:rPr lang="en-ZA" sz="1100" dirty="0">
                          <a:effectLst/>
                          <a:latin typeface="Arial" panose="020B0604020202020204" pitchFamily="34" charset="0"/>
                          <a:ea typeface="Calibri" panose="020F0502020204030204" pitchFamily="34" charset="0"/>
                          <a:cs typeface="Arial" panose="020B0604020202020204" pitchFamily="34" charset="0"/>
                        </a:rPr>
                        <a:t>N/A</a:t>
                      </a:r>
                    </a:p>
                    <a:p>
                      <a:pPr marL="0" lvl="0" indent="0">
                        <a:lnSpc>
                          <a:spcPct val="107000"/>
                        </a:lnSpc>
                        <a:spcAft>
                          <a:spcPts val="0"/>
                        </a:spcAft>
                        <a:buFont typeface="Arial" panose="020B0604020202020204" pitchFamily="34" charset="0"/>
                        <a:buNone/>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4230812210"/>
                  </a:ext>
                </a:extLst>
              </a:tr>
            </a:tbl>
          </a:graphicData>
        </a:graphic>
      </p:graphicFrame>
      <p:pic>
        <p:nvPicPr>
          <p:cNvPr id="14" name="Picture 13">
            <a:extLst>
              <a:ext uri="{FF2B5EF4-FFF2-40B4-BE49-F238E27FC236}">
                <a16:creationId xmlns:a16="http://schemas.microsoft.com/office/drawing/2014/main" xmlns="" id="{B2731E3D-B979-4501-9ED4-BE1618AEBF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177E8AC-FBBA-4046-B983-CADCB923A1DE}"/>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71B999A3-2110-4C2E-8DAA-0372FA35160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E67B287-ECBE-4D5A-9A22-AE06F6EF7E78}"/>
              </a:ext>
            </a:extLst>
          </p:cNvPr>
          <p:cNvSpPr>
            <a:spLocks noGrp="1"/>
          </p:cNvSpPr>
          <p:nvPr>
            <p:ph type="ftr" sz="quarter" idx="11"/>
          </p:nvPr>
        </p:nvSpPr>
        <p:spPr>
          <a:xfrm>
            <a:off x="-22498" y="7194930"/>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1715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27</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(2)</a:t>
            </a:r>
          </a:p>
        </p:txBody>
      </p:sp>
      <p:graphicFrame>
        <p:nvGraphicFramePr>
          <p:cNvPr id="15" name="Table 14"/>
          <p:cNvGraphicFramePr>
            <a:graphicFrameLocks noGrp="1"/>
          </p:cNvGraphicFramePr>
          <p:nvPr>
            <p:extLst>
              <p:ext uri="{D42A27DB-BD31-4B8C-83A1-F6EECF244321}">
                <p14:modId xmlns:p14="http://schemas.microsoft.com/office/powerpoint/2010/main" xmlns="" val="848291586"/>
              </p:ext>
            </p:extLst>
          </p:nvPr>
        </p:nvGraphicFramePr>
        <p:xfrm>
          <a:off x="83549" y="1048050"/>
          <a:ext cx="8873918" cy="5626529"/>
        </p:xfrm>
        <a:graphic>
          <a:graphicData uri="http://schemas.openxmlformats.org/drawingml/2006/table">
            <a:tbl>
              <a:tblPr firstRow="1" bandRow="1">
                <a:tableStyleId>{5C22544A-7EE6-4342-B048-85BDC9FD1C3A}</a:tableStyleId>
              </a:tblPr>
              <a:tblGrid>
                <a:gridCol w="1392107">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793179">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687918">
                <a:tc>
                  <a:txBody>
                    <a:bodyPr/>
                    <a:lstStyle/>
                    <a:p>
                      <a:pPr>
                        <a:lnSpc>
                          <a:spcPct val="100000"/>
                        </a:lnSpc>
                        <a:spcAft>
                          <a:spcPts val="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Feasibility study for Phase 2 Funding conducted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Feasibility Study Report for Phase 2 funding developed</a:t>
                      </a:r>
                    </a:p>
                    <a:p>
                      <a:pPr>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Report on technical, socioeconomic analysis and stakeholder engagement developed</a:t>
                      </a:r>
                    </a:p>
                    <a:p>
                      <a:pPr>
                        <a:lnSpc>
                          <a:spcPct val="10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Q4: </a:t>
                      </a:r>
                      <a:r>
                        <a:rPr lang="en-ZA" sz="1100" dirty="0">
                          <a:effectLst/>
                          <a:latin typeface="Arial" panose="020B0604020202020204" pitchFamily="34" charset="0"/>
                          <a:ea typeface="Calibri" panose="020F0502020204030204" pitchFamily="34" charset="0"/>
                          <a:cs typeface="Arial" panose="020B0604020202020204" pitchFamily="34" charset="0"/>
                        </a:rPr>
                        <a:t>No planned target</a:t>
                      </a:r>
                    </a:p>
                  </a:txBody>
                  <a:tcPr marL="25400" marR="25400" marT="25400" marB="25400"/>
                </a:tc>
                <a:tc>
                  <a:txBody>
                    <a:bodyPr/>
                    <a:lstStyle/>
                    <a:p>
                      <a:pPr marL="171450" indent="-171450">
                        <a:lnSpc>
                          <a:spcPct val="100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feasibility study report for Phase 2 funding was developed, and the final report has been submitted to DBSA.</a:t>
                      </a:r>
                    </a:p>
                    <a:p>
                      <a:pPr marL="171450" indent="-171450">
                        <a:lnSpc>
                          <a:spcPct val="100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report on technical, socioeconomic analysis and stakeholder engagement has been completed.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a:tc>
                <a:extLst>
                  <a:ext uri="{0D108BD9-81ED-4DB2-BD59-A6C34878D82A}">
                    <a16:rowId xmlns:a16="http://schemas.microsoft.com/office/drawing/2014/main" xmlns="" val="2463320417"/>
                  </a:ext>
                </a:extLst>
              </a:tr>
              <a:tr h="557229">
                <a:tc>
                  <a:txBody>
                    <a:bodyPr/>
                    <a:lstStyle/>
                    <a:p>
                      <a:pPr>
                        <a:lnSpc>
                          <a:spcPct val="100000"/>
                        </a:lnSpc>
                        <a:spcAft>
                          <a:spcPts val="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Digital Transformation Centre established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DTC concept submitted to Cabinet for approval</a:t>
                      </a:r>
                    </a:p>
                    <a:p>
                      <a:pPr>
                        <a:lnSpc>
                          <a:spcPct val="10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DTC Agreement finalised and signed by relevant stakeholders</a:t>
                      </a:r>
                    </a:p>
                    <a:p>
                      <a:pPr>
                        <a:lnSpc>
                          <a:spcPct val="100000"/>
                        </a:lnSpc>
                        <a:spcAft>
                          <a:spcPts val="0"/>
                        </a:spcAft>
                      </a:pP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DTC established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0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Although the quarterly targets were not achieved the Digital Trans-formation Centre and related institutions have been conceptualised. </a:t>
                      </a:r>
                    </a:p>
                    <a:p>
                      <a:pPr marL="171450" indent="-171450">
                        <a:lnSpc>
                          <a:spcPct val="100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Furthermore, the Cabinet memorandum related to the Digital Trans-formation Centre was developed.</a:t>
                      </a:r>
                    </a:p>
                    <a:p>
                      <a:pPr marL="171450" indent="-171450">
                        <a:lnSpc>
                          <a:spcPct val="100000"/>
                        </a:lnSpc>
                        <a:spcAft>
                          <a:spcPts val="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Draft MoUs were developed between the Department and the Innovation Hub in support of the proposed physical hosting of the DTC and between the Department and SmartXchange, in support of the identified DTC project.</a:t>
                      </a: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Not Achieved </a:t>
                      </a:r>
                    </a:p>
                  </a:txBody>
                  <a:tcPr marL="25400" marR="25400" marT="25400" marB="25400">
                    <a:solidFill>
                      <a:srgbClr val="FF330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dk1"/>
                          </a:solidFill>
                          <a:effectLst/>
                          <a:latin typeface="Arial" panose="020B0604020202020204" pitchFamily="34" charset="0"/>
                          <a:ea typeface="+mn-ea"/>
                          <a:cs typeface="Arial" panose="020B0604020202020204" pitchFamily="34" charset="0"/>
                        </a:rPr>
                        <a:t>The Digital Trans­formation Centre Agreement could not be finalised until Cabinet approval is received. The Cabinet Memorandum has since been developed.</a:t>
                      </a:r>
                      <a:endParaRPr lang="en-ZA" sz="110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3944971819"/>
                  </a:ext>
                </a:extLst>
              </a:tr>
            </a:tbl>
          </a:graphicData>
        </a:graphic>
      </p:graphicFrame>
      <p:pic>
        <p:nvPicPr>
          <p:cNvPr id="14" name="Picture 13">
            <a:extLst>
              <a:ext uri="{FF2B5EF4-FFF2-40B4-BE49-F238E27FC236}">
                <a16:creationId xmlns:a16="http://schemas.microsoft.com/office/drawing/2014/main" xmlns="" id="{B2731E3D-B979-4501-9ED4-BE1618AEBF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177E8AC-FBBA-4046-B983-CADCB923A1DE}"/>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71B999A3-2110-4C2E-8DAA-0372FA35160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E67B287-ECBE-4D5A-9A22-AE06F6EF7E78}"/>
              </a:ext>
            </a:extLst>
          </p:cNvPr>
          <p:cNvSpPr>
            <a:spLocks noGrp="1"/>
          </p:cNvSpPr>
          <p:nvPr>
            <p:ph type="ftr" sz="quarter" idx="11"/>
          </p:nvPr>
        </p:nvSpPr>
        <p:spPr>
          <a:xfrm>
            <a:off x="-22498" y="7194930"/>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66724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28</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(3)</a:t>
            </a:r>
          </a:p>
        </p:txBody>
      </p:sp>
      <p:graphicFrame>
        <p:nvGraphicFramePr>
          <p:cNvPr id="15" name="Table 14"/>
          <p:cNvGraphicFramePr>
            <a:graphicFrameLocks noGrp="1"/>
          </p:cNvGraphicFramePr>
          <p:nvPr>
            <p:extLst>
              <p:ext uri="{D42A27DB-BD31-4B8C-83A1-F6EECF244321}">
                <p14:modId xmlns:p14="http://schemas.microsoft.com/office/powerpoint/2010/main" xmlns="" val="65519945"/>
              </p:ext>
            </p:extLst>
          </p:nvPr>
        </p:nvGraphicFramePr>
        <p:xfrm>
          <a:off x="68841" y="1053896"/>
          <a:ext cx="8895648" cy="5623106"/>
        </p:xfrm>
        <a:graphic>
          <a:graphicData uri="http://schemas.openxmlformats.org/drawingml/2006/table">
            <a:tbl>
              <a:tblPr firstRow="1" bandRow="1">
                <a:tableStyleId>{5C22544A-7EE6-4342-B048-85BDC9FD1C3A}</a:tableStyleId>
              </a:tblPr>
              <a:tblGrid>
                <a:gridCol w="1190791">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2376265">
                  <a:extLst>
                    <a:ext uri="{9D8B030D-6E8A-4147-A177-3AD203B41FA5}">
                      <a16:colId xmlns:a16="http://schemas.microsoft.com/office/drawing/2014/main" xmlns="" val="20004"/>
                    </a:ext>
                  </a:extLst>
                </a:gridCol>
              </a:tblGrid>
              <a:tr h="449139">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6948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628795">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4913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729120">
                <a:tc rowSpan="2">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860,000 subsidised digital television installations coordinated and monitored in three (3) provinces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Installation of additional 350 000 decoder stock coordinated in Free State, Northern Cape and North West.</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Installation of additional 460 000 decoder stock coordinated in Free State, Northern Cape and North West</a:t>
                      </a:r>
                    </a:p>
                  </a:txBody>
                  <a:tcPr marL="25400" marR="25400" marT="25400" marB="25400"/>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Although the quarterly targets were not met, Decoder distribution and installation commenced in the targeted Provinces of Free State, Northern Cape, North West and Limpopo.</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Not Achieved </a:t>
                      </a:r>
                    </a:p>
                  </a:txBody>
                  <a:tcPr marL="25400" marR="25400" marT="25400" marB="25400">
                    <a:solidFill>
                      <a:srgbClr val="FF3300"/>
                    </a:solidFill>
                  </a:tcPr>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Delays in the </a:t>
                      </a:r>
                      <a:r>
                        <a:rPr lang="en-GB" sz="110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finalisation of the Service Level Agreement between USAASA and Sentech negatively impacted the project.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Delays in the stakeholder engagement in provinces, as a result of legacy issues related to poor installations done in the past; also created further delays</a:t>
                      </a:r>
                    </a:p>
                  </a:txBody>
                  <a:tcPr/>
                </a:tc>
                <a:extLst>
                  <a:ext uri="{0D108BD9-81ED-4DB2-BD59-A6C34878D82A}">
                    <a16:rowId xmlns:a16="http://schemas.microsoft.com/office/drawing/2014/main" xmlns="" val="2209945762"/>
                  </a:ext>
                </a:extLst>
              </a:tr>
              <a:tr h="1299073">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cs typeface="Arial" panose="020B0604020202020204" pitchFamily="34" charset="0"/>
                        </a:rPr>
                        <a:t>Q3 &amp; Q4:</a:t>
                      </a:r>
                    </a:p>
                    <a:p>
                      <a:pPr>
                        <a:lnSpc>
                          <a:spcPct val="107000"/>
                        </a:lnSpc>
                        <a:spcAft>
                          <a:spcPts val="800"/>
                        </a:spcAft>
                      </a:pPr>
                      <a:r>
                        <a:rPr lang="en-GB" sz="1100" dirty="0">
                          <a:effectLst/>
                          <a:latin typeface="Arial" panose="020B0604020202020204" pitchFamily="34" charset="0"/>
                          <a:cs typeface="Arial" panose="020B0604020202020204" pitchFamily="34" charset="0"/>
                        </a:rPr>
                        <a:t>Monitoring report developed on the implementation of the Broadcasting Digital Migration Programme</a:t>
                      </a:r>
                    </a:p>
                  </a:txBody>
                  <a:tcPr marL="25400" marR="25400" marT="25400" marB="25400"/>
                </a:tc>
                <a:tc>
                  <a:txBody>
                    <a:bodyPr/>
                    <a:lstStyle/>
                    <a:p>
                      <a:pPr marL="0" indent="0">
                        <a:lnSpc>
                          <a:spcPct val="107000"/>
                        </a:lnSpc>
                        <a:spcAft>
                          <a:spcPts val="800"/>
                        </a:spcAft>
                        <a:buFont typeface="Arial" panose="020B0604020202020204" pitchFamily="34" charset="0"/>
                        <a:buNone/>
                      </a:pPr>
                      <a:r>
                        <a:rPr lang="en-GB" sz="1100" dirty="0">
                          <a:effectLst/>
                          <a:latin typeface="Arial" panose="020B0604020202020204" pitchFamily="34" charset="0"/>
                          <a:ea typeface="Calibri" panose="020F0502020204030204" pitchFamily="34" charset="0"/>
                          <a:cs typeface="Arial" panose="020B0604020202020204" pitchFamily="34" charset="0"/>
                        </a:rPr>
                        <a:t>Monitoring Report on the Implementation of the programme was compiled and signed off.</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412011059"/>
                  </a:ext>
                </a:extLst>
              </a:tr>
            </a:tbl>
          </a:graphicData>
        </a:graphic>
      </p:graphicFrame>
      <p:pic>
        <p:nvPicPr>
          <p:cNvPr id="14" name="Picture 13">
            <a:extLst>
              <a:ext uri="{FF2B5EF4-FFF2-40B4-BE49-F238E27FC236}">
                <a16:creationId xmlns:a16="http://schemas.microsoft.com/office/drawing/2014/main" xmlns="" id="{B2731E3D-B979-4501-9ED4-BE1618AEBF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177E8AC-FBBA-4046-B983-CADCB923A1DE}"/>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71B999A3-2110-4C2E-8DAA-0372FA35160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E67B287-ECBE-4D5A-9A22-AE06F6EF7E78}"/>
              </a:ext>
            </a:extLst>
          </p:cNvPr>
          <p:cNvSpPr>
            <a:spLocks noGrp="1"/>
          </p:cNvSpPr>
          <p:nvPr>
            <p:ph type="ftr" sz="quarter" idx="11"/>
          </p:nvPr>
        </p:nvSpPr>
        <p:spPr>
          <a:xfrm>
            <a:off x="-22498" y="7194930"/>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02726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29</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(4)</a:t>
            </a:r>
          </a:p>
        </p:txBody>
      </p:sp>
      <p:graphicFrame>
        <p:nvGraphicFramePr>
          <p:cNvPr id="15" name="Table 14"/>
          <p:cNvGraphicFramePr>
            <a:graphicFrameLocks noGrp="1"/>
          </p:cNvGraphicFramePr>
          <p:nvPr>
            <p:extLst>
              <p:ext uri="{D42A27DB-BD31-4B8C-83A1-F6EECF244321}">
                <p14:modId xmlns:p14="http://schemas.microsoft.com/office/powerpoint/2010/main" xmlns="" val="4197932025"/>
              </p:ext>
            </p:extLst>
          </p:nvPr>
        </p:nvGraphicFramePr>
        <p:xfrm>
          <a:off x="143508" y="1158301"/>
          <a:ext cx="8856984" cy="4230482"/>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460666">
                  <a:extLst>
                    <a:ext uri="{9D8B030D-6E8A-4147-A177-3AD203B41FA5}">
                      <a16:colId xmlns:a16="http://schemas.microsoft.com/office/drawing/2014/main" xmlns="" val="20002"/>
                    </a:ext>
                  </a:extLst>
                </a:gridCol>
                <a:gridCol w="871179">
                  <a:extLst>
                    <a:ext uri="{9D8B030D-6E8A-4147-A177-3AD203B41FA5}">
                      <a16:colId xmlns:a16="http://schemas.microsoft.com/office/drawing/2014/main" xmlns="" val="20003"/>
                    </a:ext>
                  </a:extLst>
                </a:gridCol>
                <a:gridCol w="2032751">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031906">
                <a:tc>
                  <a:txBody>
                    <a:bodyPr/>
                    <a:lstStyle/>
                    <a:p>
                      <a:pPr>
                        <a:lnSpc>
                          <a:spcPct val="107000"/>
                        </a:lnSpc>
                        <a:spcAft>
                          <a:spcPts val="800"/>
                        </a:spcAft>
                      </a:pPr>
                      <a:r>
                        <a:rPr lang="en-GB"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Distribution of 139 006 vouchers co-ordinated and monitored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Distribution of 69 503 vouchers to qualifying indigent households, coordinated, monitored and reported</a:t>
                      </a:r>
                    </a:p>
                    <a:p>
                      <a:pPr>
                        <a:lnSpc>
                          <a:spcPct val="107000"/>
                        </a:lnSpc>
                        <a:spcAft>
                          <a:spcPts val="800"/>
                        </a:spcAft>
                      </a:pPr>
                      <a:r>
                        <a:rPr lang="en-GB" sz="1100" b="1" dirty="0">
                          <a:effectLst/>
                          <a:latin typeface="Arial" panose="020B060402020202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cs typeface="Arial" panose="020B0604020202020204" pitchFamily="34" charset="0"/>
                        </a:rPr>
                        <a:t>Distribution of additional 69 503 vouchers to qualifying indigent households, coordinated, monitored and reported</a:t>
                      </a:r>
                      <a:endParaRPr lang="en-ZA" sz="1100" dirty="0">
                        <a:effectLst/>
                        <a:latin typeface="Arial" panose="020B0604020202020204" pitchFamily="34" charset="0"/>
                        <a:cs typeface="Arial" panose="020B0604020202020204" pitchFamily="34" charset="0"/>
                      </a:endParaRPr>
                    </a:p>
                  </a:txBody>
                  <a:tcPr marL="25400" marR="25400" marT="25400" marB="25400"/>
                </a:tc>
                <a:tc>
                  <a:txBody>
                    <a:bodyPr/>
                    <a:lstStyle/>
                    <a:p>
                      <a:pPr marL="0" indent="0">
                        <a:lnSpc>
                          <a:spcPct val="107000"/>
                        </a:lnSpc>
                        <a:spcAft>
                          <a:spcPts val="800"/>
                        </a:spcAft>
                        <a:buFont typeface="Arial" panose="020B0604020202020204" pitchFamily="34" charset="0"/>
                        <a:buNone/>
                      </a:pPr>
                      <a:r>
                        <a:rPr lang="en-ZA" sz="1100" dirty="0">
                          <a:effectLst/>
                          <a:latin typeface="Arial" panose="020B0604020202020204" pitchFamily="34" charset="0"/>
                          <a:ea typeface="Calibri" panose="020F0502020204030204" pitchFamily="34" charset="0"/>
                          <a:cs typeface="Arial" panose="020B0604020202020204" pitchFamily="34" charset="0"/>
                        </a:rPr>
                        <a:t>None</a:t>
                      </a: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Not Achieved </a:t>
                      </a:r>
                    </a:p>
                  </a:txBody>
                  <a:tcPr marL="25400" marR="25400" marT="25400" marB="25400">
                    <a:solidFill>
                      <a:srgbClr val="FF3300"/>
                    </a:solidFill>
                  </a:tcPr>
                </a:tc>
                <a:tc>
                  <a:txBody>
                    <a:bodyPr/>
                    <a:lstStyle/>
                    <a:p>
                      <a:pPr>
                        <a:lnSpc>
                          <a:spcPct val="115000"/>
                        </a:lnSpc>
                        <a:spcBef>
                          <a:spcPts val="600"/>
                        </a:spcBef>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The absence of the implementation plan from USAASA as well as delays in finalising the voucher distribution system for implementation by USAASA, negatively impacted the project.</a:t>
                      </a:r>
                    </a:p>
                  </a:txBody>
                  <a:tcPr marL="68580" marR="68580" marT="0" marB="0"/>
                </a:tc>
                <a:extLst>
                  <a:ext uri="{0D108BD9-81ED-4DB2-BD59-A6C34878D82A}">
                    <a16:rowId xmlns:a16="http://schemas.microsoft.com/office/drawing/2014/main" xmlns="" val="10001"/>
                  </a:ext>
                </a:extLst>
              </a:tr>
            </a:tbl>
          </a:graphicData>
        </a:graphic>
      </p:graphicFrame>
      <p:pic>
        <p:nvPicPr>
          <p:cNvPr id="14" name="Picture 13">
            <a:extLst>
              <a:ext uri="{FF2B5EF4-FFF2-40B4-BE49-F238E27FC236}">
                <a16:creationId xmlns:a16="http://schemas.microsoft.com/office/drawing/2014/main" xmlns="" id="{D71330A4-A1EC-4311-8E76-AD1EE9038F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550545A6-F4FD-4516-B608-02BC6E53D2B0}"/>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BBFC0C0-3175-473B-BEB3-EC743E1A808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7997881A-5FFA-4B99-84A0-1CF64E2F5F59}"/>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3851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2989799" y="98629"/>
            <a:ext cx="4966577" cy="954107"/>
          </a:xfrm>
          <a:prstGeom prst="rect">
            <a:avLst/>
          </a:prstGeom>
        </p:spPr>
        <p:txBody>
          <a:bodyPr wrap="square">
            <a:spAutoFit/>
          </a:bodyPr>
          <a:lstStyle/>
          <a:p>
            <a:pPr algn="ctr" eaLnBrk="0" hangingPunct="0">
              <a:spcBef>
                <a:spcPct val="50000"/>
              </a:spcBef>
              <a:buClr>
                <a:schemeClr val="tx2"/>
              </a:buClr>
            </a:pPr>
            <a:r>
              <a:rPr lang="en-ZA" altLang="en-US" sz="2800" dirty="0">
                <a:solidFill>
                  <a:srgbClr val="EF4718"/>
                </a:solidFill>
              </a:rPr>
              <a:t>DCDT VISION, MISSION &amp; MANDATE</a:t>
            </a: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3</a:t>
            </a:fld>
            <a:endParaRPr lang="en-US" sz="1000" dirty="0"/>
          </a:p>
        </p:txBody>
      </p:sp>
      <p:sp>
        <p:nvSpPr>
          <p:cNvPr id="15" name="Rectangle: Rounded Corners 14">
            <a:extLst>
              <a:ext uri="{FF2B5EF4-FFF2-40B4-BE49-F238E27FC236}">
                <a16:creationId xmlns:a16="http://schemas.microsoft.com/office/drawing/2014/main" xmlns="" id="{09F953E9-12DA-47E5-BB89-958140FAB895}"/>
              </a:ext>
            </a:extLst>
          </p:cNvPr>
          <p:cNvSpPr/>
          <p:nvPr/>
        </p:nvSpPr>
        <p:spPr>
          <a:xfrm>
            <a:off x="323528" y="1316385"/>
            <a:ext cx="8527508" cy="14274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VISION:</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A leader in enabling a connected and digitally transformed South Africa</a:t>
            </a:r>
            <a:endParaRPr lang="en-ZA"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530E36D-CB76-46F5-95A3-886DA04F1750}"/>
              </a:ext>
            </a:extLst>
          </p:cNvPr>
          <p:cNvSpPr/>
          <p:nvPr/>
        </p:nvSpPr>
        <p:spPr>
          <a:xfrm>
            <a:off x="345422" y="2852936"/>
            <a:ext cx="8505078"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MISSION:</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dirty="0">
                <a:solidFill>
                  <a:schemeClr val="tx1"/>
                </a:solidFill>
                <a:latin typeface="Arial" panose="020B0604020202020204" pitchFamily="34" charset="0"/>
                <a:cs typeface="Arial" panose="020B0604020202020204" pitchFamily="34" charset="0"/>
              </a:rPr>
              <a:t>Leading SA’s inclusive digital transformation journey through creating an enabling environment towards a digital society to foster socio-economic growth</a:t>
            </a:r>
            <a:endParaRPr lang="en-ZA"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ADC97CB-B5F5-447F-9BCD-CFC83786EFC8}"/>
              </a:ext>
            </a:extLst>
          </p:cNvPr>
          <p:cNvSpPr/>
          <p:nvPr/>
        </p:nvSpPr>
        <p:spPr>
          <a:xfrm>
            <a:off x="345422" y="4725144"/>
            <a:ext cx="8527508" cy="17506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MANDATE:</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To lead South Africa’s digital transformation to achieve digital inclusion that must result in economic growth through creating an enabling policy and regulatory environment</a:t>
            </a:r>
          </a:p>
        </p:txBody>
      </p:sp>
      <p:pic>
        <p:nvPicPr>
          <p:cNvPr id="13" name="Picture 12">
            <a:extLst>
              <a:ext uri="{FF2B5EF4-FFF2-40B4-BE49-F238E27FC236}">
                <a16:creationId xmlns:a16="http://schemas.microsoft.com/office/drawing/2014/main" xmlns="" id="{7379E97A-D63E-45F6-A9BC-A05C0D123E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pic>
        <p:nvPicPr>
          <p:cNvPr id="18" name="Picture 17">
            <a:extLst>
              <a:ext uri="{FF2B5EF4-FFF2-40B4-BE49-F238E27FC236}">
                <a16:creationId xmlns:a16="http://schemas.microsoft.com/office/drawing/2014/main" xmlns="" id="{2ED50A4C-19B4-401B-8F13-68D0350B9BBF}"/>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301671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30</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(5)</a:t>
            </a:r>
          </a:p>
        </p:txBody>
      </p:sp>
      <p:graphicFrame>
        <p:nvGraphicFramePr>
          <p:cNvPr id="15" name="Table 14"/>
          <p:cNvGraphicFramePr>
            <a:graphicFrameLocks noGrp="1"/>
          </p:cNvGraphicFramePr>
          <p:nvPr>
            <p:extLst>
              <p:ext uri="{D42A27DB-BD31-4B8C-83A1-F6EECF244321}">
                <p14:modId xmlns:p14="http://schemas.microsoft.com/office/powerpoint/2010/main" xmlns="" val="4038799794"/>
              </p:ext>
            </p:extLst>
          </p:nvPr>
        </p:nvGraphicFramePr>
        <p:xfrm>
          <a:off x="143508" y="1158301"/>
          <a:ext cx="8856984" cy="5601765"/>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3060340">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114458">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1 additional CSIRT established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Establishment of Sector CSIRT commenced</a:t>
                      </a:r>
                    </a:p>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Q4: </a:t>
                      </a:r>
                      <a:r>
                        <a:rPr lang="en-ZA" sz="1100" dirty="0">
                          <a:effectLst/>
                          <a:latin typeface="Arial" panose="020B0604020202020204" pitchFamily="34" charset="0"/>
                          <a:ea typeface="Calibri" panose="020F0502020204030204" pitchFamily="34" charset="0"/>
                          <a:cs typeface="Arial" panose="020B0604020202020204" pitchFamily="34" charset="0"/>
                        </a:rPr>
                        <a:t>Sector CSIRT established</a:t>
                      </a: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A legal entity called COMRIC has been established, which serves as the CSIRT for the mobile operator’s sector. Operationally, the Hub is exchanging information with COMRIC.</a:t>
                      </a: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423081221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Final Policy Direction on 5G Spectrum issue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Draft Policy directions developed and published for consultation.</a:t>
                      </a:r>
                    </a:p>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Q3: </a:t>
                      </a:r>
                      <a:r>
                        <a:rPr lang="en-ZA" sz="1100" dirty="0">
                          <a:effectLst/>
                          <a:latin typeface="Arial" panose="020B0604020202020204" pitchFamily="34" charset="0"/>
                          <a:ea typeface="Calibri" panose="020F0502020204030204" pitchFamily="34" charset="0"/>
                          <a:cs typeface="Arial" panose="020B0604020202020204" pitchFamily="34" charset="0"/>
                        </a:rPr>
                        <a:t>Final Policy directions issued</a:t>
                      </a: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ZA" sz="1100" dirty="0">
                          <a:effectLst/>
                          <a:latin typeface="Arial" panose="020B0604020202020204" pitchFamily="34" charset="0"/>
                          <a:ea typeface="Calibri" panose="020F0502020204030204" pitchFamily="34" charset="0"/>
                          <a:cs typeface="Arial" panose="020B0604020202020204" pitchFamily="34" charset="0"/>
                        </a:rPr>
                        <a:t>Draft Policy direction was developed.</a:t>
                      </a: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FF3300"/>
                    </a:solidFill>
                  </a:tcPr>
                </a:tc>
                <a:tc>
                  <a:txBody>
                    <a:bodyPr/>
                    <a:lstStyle/>
                    <a:p>
                      <a:pPr marL="171450" lvl="0" indent="-171450" algn="l" defTabSz="914400" rtl="0" eaLnBrk="1" latinLnBrk="0" hangingPunct="1">
                        <a:lnSpc>
                          <a:spcPct val="107000"/>
                        </a:lnSpc>
                        <a:spcAft>
                          <a:spcPts val="800"/>
                        </a:spcAft>
                        <a:buFont typeface="Arial" panose="020B0604020202020204" pitchFamily="34" charset="0"/>
                        <a:buChar char="•"/>
                      </a:pPr>
                      <a:r>
                        <a:rPr lang="en-ZA" sz="1100" kern="1200" dirty="0">
                          <a:solidFill>
                            <a:schemeClr val="dk1"/>
                          </a:solidFill>
                          <a:effectLst/>
                          <a:latin typeface="Arial" panose="020B0604020202020204" pitchFamily="34" charset="0"/>
                          <a:ea typeface="+mn-ea"/>
                          <a:cs typeface="Arial" panose="020B0604020202020204" pitchFamily="34" charset="0"/>
                        </a:rPr>
                        <a:t>The current litigation between Telkom and ICASA, MTN and ICASA are adversely impacting on the finalisation of the Policy directions.</a:t>
                      </a:r>
                    </a:p>
                    <a:p>
                      <a:pPr marL="171450" indent="-171450" algn="l" defTabSz="914400" rtl="0" eaLnBrk="1" latinLnBrk="0" hangingPunct="1">
                        <a:lnSpc>
                          <a:spcPct val="107000"/>
                        </a:lnSpc>
                        <a:spcAft>
                          <a:spcPts val="800"/>
                        </a:spcAft>
                        <a:buFont typeface="Arial" panose="020B0604020202020204" pitchFamily="34" charset="0"/>
                        <a:buChar char="•"/>
                      </a:pPr>
                      <a:r>
                        <a:rPr lang="en-ZA" sz="1100" kern="1200" dirty="0">
                          <a:solidFill>
                            <a:schemeClr val="dk1"/>
                          </a:solidFill>
                          <a:effectLst/>
                          <a:latin typeface="Arial" panose="020B0604020202020204" pitchFamily="34" charset="0"/>
                          <a:ea typeface="+mn-ea"/>
                          <a:cs typeface="Arial" panose="020B0604020202020204" pitchFamily="34" charset="0"/>
                        </a:rPr>
                        <a:t>Public consultation as required by Section 3(5) of the Electronic Communication Act could not be undertaken due to the litigation since the 5G Policy direction is cited in the above litigation process and may be impacted by the outcome of the court process.</a:t>
                      </a:r>
                      <a:endParaRPr lang="en-ZA" sz="110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3544767785"/>
                  </a:ext>
                </a:extLst>
              </a:tr>
            </a:tbl>
          </a:graphicData>
        </a:graphic>
      </p:graphicFrame>
      <p:pic>
        <p:nvPicPr>
          <p:cNvPr id="14" name="Picture 13">
            <a:extLst>
              <a:ext uri="{FF2B5EF4-FFF2-40B4-BE49-F238E27FC236}">
                <a16:creationId xmlns:a16="http://schemas.microsoft.com/office/drawing/2014/main" xmlns="" id="{D71330A4-A1EC-4311-8E76-AD1EE9038F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550545A6-F4FD-4516-B608-02BC6E53D2B0}"/>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BBFC0C0-3175-473B-BEB3-EC743E1A808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7997881A-5FFA-4B99-84A0-1CF64E2F5F59}"/>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714722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31</a:t>
            </a:fld>
            <a:endParaRPr lang="en-US" dirty="0"/>
          </a:p>
        </p:txBody>
      </p:sp>
      <p:sp>
        <p:nvSpPr>
          <p:cNvPr id="12" name="Rectangle 11"/>
          <p:cNvSpPr/>
          <p:nvPr/>
        </p:nvSpPr>
        <p:spPr>
          <a:xfrm>
            <a:off x="2843808" y="333817"/>
            <a:ext cx="5251450" cy="707886"/>
          </a:xfrm>
          <a:prstGeom prst="rect">
            <a:avLst/>
          </a:prstGeom>
        </p:spPr>
        <p:txBody>
          <a:bodyPr wrap="square">
            <a:spAutoFit/>
          </a:bodyPr>
          <a:lstStyle/>
          <a:p>
            <a:pPr lvl="0" algn="ctr" eaLnBrk="0" hangingPunct="0">
              <a:defRPr/>
            </a:pPr>
            <a:r>
              <a:rPr lang="en-GB" sz="2000" dirty="0">
                <a:solidFill>
                  <a:srgbClr val="FF0000"/>
                </a:solidFill>
              </a:rPr>
              <a:t>ICT INFORMATION SOCIETY AND CAPACITY DEVELOPMENT</a:t>
            </a:r>
            <a:r>
              <a:rPr lang="en-ZA" sz="2000" dirty="0">
                <a:solidFill>
                  <a:srgbClr val="FF0000"/>
                </a:solidFill>
              </a:rPr>
              <a:t> (1)</a:t>
            </a:r>
          </a:p>
        </p:txBody>
      </p:sp>
      <p:graphicFrame>
        <p:nvGraphicFramePr>
          <p:cNvPr id="15" name="Table 14"/>
          <p:cNvGraphicFramePr>
            <a:graphicFrameLocks noGrp="1"/>
          </p:cNvGraphicFramePr>
          <p:nvPr>
            <p:extLst>
              <p:ext uri="{D42A27DB-BD31-4B8C-83A1-F6EECF244321}">
                <p14:modId xmlns:p14="http://schemas.microsoft.com/office/powerpoint/2010/main" xmlns="" val="864237190"/>
              </p:ext>
            </p:extLst>
          </p:nvPr>
        </p:nvGraphicFramePr>
        <p:xfrm>
          <a:off x="251520" y="1196752"/>
          <a:ext cx="8784976" cy="502382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345638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tblGrid>
              <a:tr h="540635">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32438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143096">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206056">
                <a:tc rowSpan="2">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National e-Government Strategy and Roadmap implemented, monitored and reported, towards digitalisation of government services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Engagements conducted with government clusters to identify priority public facing e-Services per cluster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Engagement conducted on 03 December 2020 with the ESEID Cluster on the SITA’s Digital Transformation Strategy, which includes the National e-Services Portal.</a:t>
                      </a:r>
                    </a:p>
                  </a:txBody>
                  <a:tcPr marL="25400" marR="25400" marT="25400" marB="25400"/>
                </a:tc>
                <a:tc rowSpan="2">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Achieved </a:t>
                      </a:r>
                    </a:p>
                  </a:txBody>
                  <a:tcPr marL="25400" marR="25400" marT="25400" marB="25400">
                    <a:solidFill>
                      <a:srgbClr val="00FF00"/>
                    </a:solidFill>
                  </a:tcPr>
                </a:tc>
                <a:tc rowSpan="2">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N/A</a:t>
                      </a:r>
                    </a:p>
                    <a:p>
                      <a:pPr>
                        <a:lnSpc>
                          <a:spcPct val="107000"/>
                        </a:lnSpc>
                        <a:spcAft>
                          <a:spcPts val="0"/>
                        </a:spcAft>
                      </a:pPr>
                      <a:endParaRPr lang="en-ZA" sz="1100" dirty="0">
                        <a:effectLst/>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3320417"/>
                  </a:ext>
                </a:extLst>
              </a:tr>
              <a:tr h="1111304">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e-Services prioritised and uploaded on the National e-Services Portal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Monitoring Report on the Uploading of e-Services on National e-Services Portal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List of priority services was sourced from government departments through a questionnaire and uploaded on the National e-Services Portal</a:t>
                      </a:r>
                    </a:p>
                    <a:p>
                      <a:pPr marL="171450" indent="-171450" algn="l" defTabSz="914400" rtl="0" eaLnBrk="1" latinLnBrk="0" hangingPunct="1">
                        <a:lnSpc>
                          <a:spcPct val="107000"/>
                        </a:lnSpc>
                        <a:spcAft>
                          <a:spcPts val="800"/>
                        </a:spcAft>
                        <a:buFont typeface="Arial" panose="020B0604020202020204" pitchFamily="34" charset="0"/>
                        <a:buChar char="•"/>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Monitoring Report on the Uploading of e-Services on National e-Services Portal developed and approved</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vMerge="1">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vMerge="1">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p>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313946782"/>
                  </a:ext>
                </a:extLst>
              </a:tr>
            </a:tbl>
          </a:graphicData>
        </a:graphic>
      </p:graphicFrame>
      <p:pic>
        <p:nvPicPr>
          <p:cNvPr id="14" name="Picture 13">
            <a:extLst>
              <a:ext uri="{FF2B5EF4-FFF2-40B4-BE49-F238E27FC236}">
                <a16:creationId xmlns:a16="http://schemas.microsoft.com/office/drawing/2014/main" xmlns="" id="{CFFE2AB1-3643-4D0D-AA95-0385728608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3B5F070-C176-454E-95D4-AFA758D9097D}"/>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2CE9941D-680E-4277-8909-D7D7F75AFD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7D011633-A1AB-45D7-BB18-E3E1349C638E}"/>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19036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32</a:t>
            </a:fld>
            <a:endParaRPr lang="en-US" dirty="0"/>
          </a:p>
        </p:txBody>
      </p:sp>
      <p:sp>
        <p:nvSpPr>
          <p:cNvPr id="12" name="Rectangle 11"/>
          <p:cNvSpPr/>
          <p:nvPr/>
        </p:nvSpPr>
        <p:spPr>
          <a:xfrm>
            <a:off x="2843808" y="333817"/>
            <a:ext cx="5251450" cy="707886"/>
          </a:xfrm>
          <a:prstGeom prst="rect">
            <a:avLst/>
          </a:prstGeom>
        </p:spPr>
        <p:txBody>
          <a:bodyPr wrap="square">
            <a:spAutoFit/>
          </a:bodyPr>
          <a:lstStyle/>
          <a:p>
            <a:pPr lvl="0" algn="ctr" eaLnBrk="0" hangingPunct="0">
              <a:defRPr/>
            </a:pPr>
            <a:r>
              <a:rPr lang="en-GB" sz="2000" dirty="0">
                <a:solidFill>
                  <a:srgbClr val="FF0000"/>
                </a:solidFill>
              </a:rPr>
              <a:t>ICT INFORMATION SOCIETY AND CAPACITY DEVELOPMENT</a:t>
            </a:r>
            <a:r>
              <a:rPr lang="en-ZA" sz="2000" dirty="0">
                <a:solidFill>
                  <a:srgbClr val="FF0000"/>
                </a:solidFill>
              </a:rPr>
              <a:t> (2)</a:t>
            </a:r>
          </a:p>
        </p:txBody>
      </p:sp>
      <p:graphicFrame>
        <p:nvGraphicFramePr>
          <p:cNvPr id="15" name="Table 14"/>
          <p:cNvGraphicFramePr>
            <a:graphicFrameLocks noGrp="1"/>
          </p:cNvGraphicFramePr>
          <p:nvPr>
            <p:extLst>
              <p:ext uri="{D42A27DB-BD31-4B8C-83A1-F6EECF244321}">
                <p14:modId xmlns:p14="http://schemas.microsoft.com/office/powerpoint/2010/main" xmlns="" val="2224621319"/>
              </p:ext>
            </p:extLst>
          </p:nvPr>
        </p:nvGraphicFramePr>
        <p:xfrm>
          <a:off x="157442" y="1167226"/>
          <a:ext cx="8829115" cy="5354432"/>
        </p:xfrm>
        <a:graphic>
          <a:graphicData uri="http://schemas.openxmlformats.org/drawingml/2006/table">
            <a:tbl>
              <a:tblPr firstRow="1" bandRow="1">
                <a:tableStyleId>{5C22544A-7EE6-4342-B048-85BDC9FD1C3A}</a:tableStyleId>
              </a:tblPr>
              <a:tblGrid>
                <a:gridCol w="1340283">
                  <a:extLst>
                    <a:ext uri="{9D8B030D-6E8A-4147-A177-3AD203B41FA5}">
                      <a16:colId xmlns:a16="http://schemas.microsoft.com/office/drawing/2014/main" xmlns="" val="20000"/>
                    </a:ext>
                  </a:extLst>
                </a:gridCol>
                <a:gridCol w="2461814">
                  <a:extLst>
                    <a:ext uri="{9D8B030D-6E8A-4147-A177-3AD203B41FA5}">
                      <a16:colId xmlns:a16="http://schemas.microsoft.com/office/drawing/2014/main" xmlns="" val="20001"/>
                    </a:ext>
                  </a:extLst>
                </a:gridCol>
                <a:gridCol w="3154810">
                  <a:extLst>
                    <a:ext uri="{9D8B030D-6E8A-4147-A177-3AD203B41FA5}">
                      <a16:colId xmlns:a16="http://schemas.microsoft.com/office/drawing/2014/main" xmlns="" val="20002"/>
                    </a:ext>
                  </a:extLst>
                </a:gridCol>
                <a:gridCol w="733622">
                  <a:extLst>
                    <a:ext uri="{9D8B030D-6E8A-4147-A177-3AD203B41FA5}">
                      <a16:colId xmlns:a16="http://schemas.microsoft.com/office/drawing/2014/main" xmlns="" val="20003"/>
                    </a:ext>
                  </a:extLst>
                </a:gridCol>
                <a:gridCol w="1138586">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870214">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Implementation of the Digital and Future Skills Programme, in line with National Digital and Future Skills Strategy, facilitated and monitored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b="1" dirty="0">
                          <a:effectLst/>
                          <a:latin typeface="Arial" panose="020B0604020202020204" pitchFamily="34" charset="0"/>
                          <a:ea typeface="Calibri" panose="020F0502020204030204" pitchFamily="34" charset="0"/>
                          <a:cs typeface="Arial" panose="020B0604020202020204" pitchFamily="34" charset="0"/>
                        </a:rPr>
                        <a:t>Q3:</a:t>
                      </a: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AI Training Network Finalised</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Digital Skills Forum established as the coordinating structure of the Digital and Future Skills Programme</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Digital and Future Skills Programme consulted with the relevant stakeholders, inclusive of education sector, SETAs, accreditation authorities and skills providers</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Implementation of the Digital and Future Skills programme facilitated and monitored.</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AI Training Network Programme implemented</a:t>
                      </a: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AI training Network was implemented as planned.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The establishment of the Digital Skills Forum was approved.</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Consultative workshops have been held with Government Departments, Business and Labour sector, Youth sector, Provincial Departments inclusive of Municipalities, Academia and GITOC.</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Digital and Future Skills Implementation Programme was developed.</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Through NEMISA the Dept facilitated the implementation of training on Coursera online digital skills. </a:t>
                      </a: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r>
                        <a:rPr lang="en-ZA" sz="1100" dirty="0">
                          <a:effectLst/>
                          <a:latin typeface="Arial" panose="020B0604020202020204" pitchFamily="34" charset="0"/>
                          <a:cs typeface="Arial" panose="020B0604020202020204" pitchFamily="34" charset="0"/>
                        </a:rPr>
                        <a:t>Achieved </a:t>
                      </a:r>
                    </a:p>
                    <a:p>
                      <a:pPr>
                        <a:lnSpc>
                          <a:spcPct val="107000"/>
                        </a:lnSpc>
                        <a:spcAft>
                          <a:spcPts val="0"/>
                        </a:spcAft>
                      </a:pPr>
                      <a:endParaRPr lang="en-ZA" sz="1100" dirty="0">
                        <a:effectLst/>
                        <a:latin typeface="Arial" panose="020B0604020202020204" pitchFamily="34" charset="0"/>
                        <a:cs typeface="Arial" panose="020B0604020202020204" pitchFamily="34"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784624056"/>
                  </a:ext>
                </a:extLst>
              </a:tr>
            </a:tbl>
          </a:graphicData>
        </a:graphic>
      </p:graphicFrame>
      <p:pic>
        <p:nvPicPr>
          <p:cNvPr id="14" name="Picture 13">
            <a:extLst>
              <a:ext uri="{FF2B5EF4-FFF2-40B4-BE49-F238E27FC236}">
                <a16:creationId xmlns:a16="http://schemas.microsoft.com/office/drawing/2014/main" xmlns="" id="{CFFE2AB1-3643-4D0D-AA95-0385728608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3B5F070-C176-454E-95D4-AFA758D9097D}"/>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2CE9941D-680E-4277-8909-D7D7F75AFD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7D011633-A1AB-45D7-BB18-E3E1349C638E}"/>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592183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33</a:t>
            </a:fld>
            <a:endParaRPr lang="en-US" dirty="0"/>
          </a:p>
        </p:txBody>
      </p:sp>
      <p:sp>
        <p:nvSpPr>
          <p:cNvPr id="12" name="Rectangle 11"/>
          <p:cNvSpPr/>
          <p:nvPr/>
        </p:nvSpPr>
        <p:spPr>
          <a:xfrm>
            <a:off x="2843808" y="333817"/>
            <a:ext cx="5251450" cy="707886"/>
          </a:xfrm>
          <a:prstGeom prst="rect">
            <a:avLst/>
          </a:prstGeom>
        </p:spPr>
        <p:txBody>
          <a:bodyPr wrap="square">
            <a:spAutoFit/>
          </a:bodyPr>
          <a:lstStyle/>
          <a:p>
            <a:pPr lvl="0" algn="ctr" eaLnBrk="0" hangingPunct="0">
              <a:defRPr/>
            </a:pPr>
            <a:r>
              <a:rPr lang="en-GB" sz="2000" dirty="0">
                <a:solidFill>
                  <a:srgbClr val="FF0000"/>
                </a:solidFill>
              </a:rPr>
              <a:t>ICT INFORMATION SOCIETY AND CAPACITY DEVELOPMENT</a:t>
            </a:r>
            <a:r>
              <a:rPr lang="en-ZA" sz="2000" dirty="0">
                <a:solidFill>
                  <a:srgbClr val="FF0000"/>
                </a:solidFill>
              </a:rPr>
              <a:t> (3)</a:t>
            </a:r>
          </a:p>
        </p:txBody>
      </p:sp>
      <p:graphicFrame>
        <p:nvGraphicFramePr>
          <p:cNvPr id="15" name="Table 14"/>
          <p:cNvGraphicFramePr>
            <a:graphicFrameLocks noGrp="1"/>
          </p:cNvGraphicFramePr>
          <p:nvPr>
            <p:extLst>
              <p:ext uri="{D42A27DB-BD31-4B8C-83A1-F6EECF244321}">
                <p14:modId xmlns:p14="http://schemas.microsoft.com/office/powerpoint/2010/main" xmlns="" val="2996743874"/>
              </p:ext>
            </p:extLst>
          </p:nvPr>
        </p:nvGraphicFramePr>
        <p:xfrm>
          <a:off x="251520" y="1196752"/>
          <a:ext cx="8668891" cy="5451269"/>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170294">
                  <a:extLst>
                    <a:ext uri="{9D8B030D-6E8A-4147-A177-3AD203B41FA5}">
                      <a16:colId xmlns:a16="http://schemas.microsoft.com/office/drawing/2014/main" xmlns="" val="20002"/>
                    </a:ext>
                  </a:extLst>
                </a:gridCol>
                <a:gridCol w="896781">
                  <a:extLst>
                    <a:ext uri="{9D8B030D-6E8A-4147-A177-3AD203B41FA5}">
                      <a16:colId xmlns:a16="http://schemas.microsoft.com/office/drawing/2014/main" xmlns="" val="20003"/>
                    </a:ext>
                  </a:extLst>
                </a:gridCol>
                <a:gridCol w="1569368">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Targets for Q3 &amp; Q4</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557229">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Blueprint for Digital Technology diffusion developed</a:t>
                      </a:r>
                    </a:p>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Draft Blueprint on Digital Technology diffusion with focus on Artificial Intelligence developed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Blueprint on Technology diffusion with focus on Artificial Intelligence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Draft AI Blueprint was developed.</a:t>
                      </a:r>
                    </a:p>
                    <a:p>
                      <a:pPr marL="171450" indent="-171450">
                        <a:lnSpc>
                          <a:spcPct val="107000"/>
                        </a:lnSpc>
                        <a:spcAft>
                          <a:spcPts val="800"/>
                        </a:spcAft>
                        <a:buFont typeface="Arial" panose="020B0604020202020204" pitchFamily="34" charset="0"/>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AI Blueprint on digital technology diffusion with focus on AI was developed and approved.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3320417"/>
                  </a:ext>
                </a:extLst>
              </a:tr>
              <a:tr h="1758950">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Integrated Digital Economy and Society Indicator Model developed</a:t>
                      </a:r>
                    </a:p>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Q3:</a:t>
                      </a:r>
                      <a:r>
                        <a:rPr lang="en-GB" sz="1100" dirty="0">
                          <a:effectLst/>
                          <a:latin typeface="Arial" panose="020B0604020202020204" pitchFamily="34" charset="0"/>
                          <a:ea typeface="Calibri" panose="020F0502020204030204" pitchFamily="34" charset="0"/>
                          <a:cs typeface="Arial" panose="020B0604020202020204" pitchFamily="34" charset="0"/>
                        </a:rPr>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Framework for the Integrated Digital Economy and Society Indicator Model approved.</a:t>
                      </a:r>
                    </a:p>
                    <a:p>
                      <a:pP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Q4:</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Integrated Digital Economy and Society Indicator Model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Framework for the Integrated Digital Economy and Society Indicator Model was developed and approved .</a:t>
                      </a:r>
                    </a:p>
                    <a:p>
                      <a:pPr marL="171450" indent="-171450">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Draft Integrated Digital Economy and Society Indicator (Model) and Framework was developed and approved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Achieved</a:t>
                      </a:r>
                    </a:p>
                  </a:txBody>
                  <a:tcPr marL="25400" marR="25400" marT="25400" marB="25400">
                    <a:solidFill>
                      <a:srgbClr val="00FF00"/>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1313946782"/>
                  </a:ext>
                </a:extLst>
              </a:tr>
            </a:tbl>
          </a:graphicData>
        </a:graphic>
      </p:graphicFrame>
      <p:pic>
        <p:nvPicPr>
          <p:cNvPr id="14" name="Picture 13">
            <a:extLst>
              <a:ext uri="{FF2B5EF4-FFF2-40B4-BE49-F238E27FC236}">
                <a16:creationId xmlns:a16="http://schemas.microsoft.com/office/drawing/2014/main" xmlns="" id="{CFFE2AB1-3643-4D0D-AA95-0385728608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3B5F070-C176-454E-95D4-AFA758D9097D}"/>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2CE9941D-680E-4277-8909-D7D7F75AFD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7D011633-A1AB-45D7-BB18-E3E1349C638E}"/>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27723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34</a:t>
            </a:fld>
            <a:endParaRPr lang="en-US" sz="1000" dirty="0"/>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10" name="Rectangle 2">
            <a:extLst>
              <a:ext uri="{FF2B5EF4-FFF2-40B4-BE49-F238E27FC236}">
                <a16:creationId xmlns:a16="http://schemas.microsoft.com/office/drawing/2014/main" xmlns="" id="{FCE7C342-AF98-4995-B386-83D735EF7CC1}"/>
              </a:ext>
            </a:extLst>
          </p:cNvPr>
          <p:cNvSpPr>
            <a:spLocks noGrp="1" noChangeArrowheads="1"/>
          </p:cNvSpPr>
          <p:nvPr>
            <p:ph type="title"/>
          </p:nvPr>
        </p:nvSpPr>
        <p:spPr bwMode="auto">
          <a:xfrm>
            <a:off x="899592" y="1928813"/>
            <a:ext cx="7172846" cy="2126026"/>
          </a:xfrm>
          <a:prstGeom prst="rect">
            <a:avLst/>
          </a:prstGeom>
          <a:solidFill>
            <a:schemeClr val="bg1"/>
          </a:solidFill>
          <a:ln>
            <a:solidFill>
              <a:schemeClr val="bg1"/>
            </a:solidFill>
            <a:miter lim="800000"/>
            <a:headEnd/>
            <a:tailEnd/>
          </a:ln>
          <a:effectLst>
            <a:outerShdw dist="107763" dir="8100000" algn="ctr" rotWithShape="0">
              <a:srgbClr val="663300">
                <a:alpha val="50000"/>
              </a:srgbClr>
            </a:outerShdw>
          </a:effectLst>
        </p:spPr>
        <p:txBody>
          <a:bodyPr vert="horz" wrap="square" lIns="91440" tIns="45720" rIns="91440" bIns="45720" numCol="1" anchor="ctr" anchorCtr="0" compatLnSpc="1">
            <a:prstTxWarp prst="textNoShape">
              <a:avLst/>
            </a:prstTxWarp>
          </a:bodyPr>
          <a:lstStyle/>
          <a:p>
            <a:pPr>
              <a:defRPr/>
            </a:pPr>
            <a:r>
              <a:rPr lang="en-US" sz="3200" dirty="0">
                <a:solidFill>
                  <a:srgbClr val="FF0000"/>
                </a:solidFill>
                <a:latin typeface="Arial" panose="020B0604020202020204" pitchFamily="34" charset="0"/>
                <a:cs typeface="Arial" panose="020B0604020202020204" pitchFamily="34" charset="0"/>
              </a:rPr>
              <a:t>FINANCIAL INFORMATION</a:t>
            </a:r>
            <a:br>
              <a:rPr lang="en-US" sz="3200" dirty="0">
                <a:solidFill>
                  <a:srgbClr val="FF0000"/>
                </a:solidFill>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2020/21 FINANCIAL YEAR</a:t>
            </a:r>
          </a:p>
        </p:txBody>
      </p:sp>
    </p:spTree>
    <p:extLst>
      <p:ext uri="{BB962C8B-B14F-4D97-AF65-F5344CB8AC3E}">
        <p14:creationId xmlns:p14="http://schemas.microsoft.com/office/powerpoint/2010/main" xmlns="" val="428757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35</a:t>
            </a:fld>
            <a:endParaRPr lang="en-US" sz="1000" dirty="0"/>
          </a:p>
        </p:txBody>
      </p:sp>
      <p:sp>
        <p:nvSpPr>
          <p:cNvPr id="13" name="Rectangle 12"/>
          <p:cNvSpPr/>
          <p:nvPr/>
        </p:nvSpPr>
        <p:spPr>
          <a:xfrm>
            <a:off x="3358543" y="325264"/>
            <a:ext cx="4408578" cy="400110"/>
          </a:xfrm>
          <a:prstGeom prst="rect">
            <a:avLst/>
          </a:prstGeom>
        </p:spPr>
        <p:txBody>
          <a:bodyPr wrap="none">
            <a:spAutoFit/>
          </a:bodyPr>
          <a:lstStyle/>
          <a:p>
            <a:pPr algn="ctr" eaLnBrk="0" hangingPunct="0">
              <a:defRPr/>
            </a:pPr>
            <a:r>
              <a:rPr lang="en-US" sz="2000" kern="0" dirty="0">
                <a:solidFill>
                  <a:srgbClr val="FF0000"/>
                </a:solidFill>
                <a:latin typeface="Arial" panose="020B0604020202020204" pitchFamily="34" charset="0"/>
                <a:cs typeface="Arial" panose="020B0604020202020204" pitchFamily="34" charset="0"/>
              </a:rPr>
              <a:t>EXPENDITURE PER PROGRAMME</a:t>
            </a:r>
            <a:endParaRPr lang="en-US" sz="2000" b="1" kern="0"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4" name="Rectangle 3">
            <a:extLst>
              <a:ext uri="{FF2B5EF4-FFF2-40B4-BE49-F238E27FC236}">
                <a16:creationId xmlns:a16="http://schemas.microsoft.com/office/drawing/2014/main" xmlns="" id="{C1C3A795-8AB8-4177-A20D-28966D3A01FB}"/>
              </a:ext>
            </a:extLst>
          </p:cNvPr>
          <p:cNvSpPr/>
          <p:nvPr/>
        </p:nvSpPr>
        <p:spPr>
          <a:xfrm>
            <a:off x="418206" y="3652569"/>
            <a:ext cx="7920880" cy="2800767"/>
          </a:xfrm>
          <a:prstGeom prst="rect">
            <a:avLst/>
          </a:prstGeom>
        </p:spPr>
        <p:txBody>
          <a:bodyPr wrap="square">
            <a:spAutoFit/>
          </a:bodyPr>
          <a:lstStyle/>
          <a:p>
            <a:pPr marL="171450" indent="-171450">
              <a:buFont typeface="Arial" panose="020B0604020202020204" pitchFamily="34" charset="0"/>
              <a:buChar char="•"/>
            </a:pPr>
            <a:r>
              <a:rPr lang="en-ZA" sz="1600" b="0" dirty="0">
                <a:latin typeface="Arial" panose="020B0604020202020204" pitchFamily="34" charset="0"/>
                <a:cs typeface="Arial" panose="020B0604020202020204" pitchFamily="34" charset="0"/>
              </a:rPr>
              <a:t>Initial budget allocation of R3,4 billion and total budget reductions amounting to R114 million were effected (COVID-19 stimulus package, SAA and normal adjustment). </a:t>
            </a:r>
          </a:p>
          <a:p>
            <a:pPr marL="171450" indent="-171450">
              <a:buFont typeface="Arial" panose="020B0604020202020204" pitchFamily="34" charset="0"/>
              <a:buChar char="•"/>
            </a:pPr>
            <a:endParaRPr lang="en-ZA" sz="16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0" dirty="0">
                <a:latin typeface="Arial" panose="020B0604020202020204" pitchFamily="34" charset="0"/>
                <a:cs typeface="Arial" panose="020B0604020202020204" pitchFamily="34" charset="0"/>
              </a:rPr>
              <a:t>The overall expenditure as at 31 March 2021 amounts to 98% of the adjusted budget allocation.</a:t>
            </a:r>
          </a:p>
          <a:p>
            <a:pPr marL="171450" indent="-171450">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0" dirty="0">
                <a:latin typeface="Arial" panose="020B0604020202020204" pitchFamily="34" charset="0"/>
                <a:cs typeface="Arial" panose="020B0604020202020204" pitchFamily="34" charset="0"/>
              </a:rPr>
              <a:t>Overall underspending on the budget is mainly due to the hard lockdown that occurred at the beginning of the financial year. This affected the implementation of projects and other activities of the Department. Spending was mainly on normal monthly commitments and projects in progress. </a:t>
            </a:r>
          </a:p>
        </p:txBody>
      </p:sp>
      <p:pic>
        <p:nvPicPr>
          <p:cNvPr id="2" name="Picture 1">
            <a:extLst>
              <a:ext uri="{FF2B5EF4-FFF2-40B4-BE49-F238E27FC236}">
                <a16:creationId xmlns:a16="http://schemas.microsoft.com/office/drawing/2014/main" xmlns="" id="{BE34ABDC-A244-4E24-A5EE-3A58D9CD5281}"/>
              </a:ext>
            </a:extLst>
          </p:cNvPr>
          <p:cNvPicPr>
            <a:picLocks noChangeAspect="1"/>
          </p:cNvPicPr>
          <p:nvPr/>
        </p:nvPicPr>
        <p:blipFill>
          <a:blip r:embed="rId5" cstate="print"/>
          <a:stretch>
            <a:fillRect/>
          </a:stretch>
        </p:blipFill>
        <p:spPr>
          <a:xfrm>
            <a:off x="428145" y="1090616"/>
            <a:ext cx="7950508" cy="2338384"/>
          </a:xfrm>
          <a:prstGeom prst="rect">
            <a:avLst/>
          </a:prstGeom>
        </p:spPr>
      </p:pic>
    </p:spTree>
    <p:extLst>
      <p:ext uri="{BB962C8B-B14F-4D97-AF65-F5344CB8AC3E}">
        <p14:creationId xmlns:p14="http://schemas.microsoft.com/office/powerpoint/2010/main" xmlns="" val="351373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36</a:t>
            </a:fld>
            <a:endParaRPr lang="en-US" sz="1000" dirty="0"/>
          </a:p>
        </p:txBody>
      </p:sp>
      <p:sp>
        <p:nvSpPr>
          <p:cNvPr id="13" name="Rectangle 12"/>
          <p:cNvSpPr/>
          <p:nvPr/>
        </p:nvSpPr>
        <p:spPr>
          <a:xfrm>
            <a:off x="3525429" y="306183"/>
            <a:ext cx="4164922" cy="707886"/>
          </a:xfrm>
          <a:prstGeom prst="rect">
            <a:avLst/>
          </a:prstGeom>
        </p:spPr>
        <p:txBody>
          <a:bodyPr wrap="none">
            <a:spAutoFit/>
          </a:bodyPr>
          <a:lstStyle/>
          <a:p>
            <a:pPr algn="ctr" eaLnBrk="0" hangingPunct="0">
              <a:defRPr/>
            </a:pPr>
            <a:r>
              <a:rPr lang="en-US" sz="2000" kern="0" dirty="0">
                <a:solidFill>
                  <a:srgbClr val="FF0000"/>
                </a:solidFill>
                <a:latin typeface="Arial" panose="020B0604020202020204" pitchFamily="34" charset="0"/>
                <a:cs typeface="Arial" panose="020B0604020202020204" pitchFamily="34" charset="0"/>
              </a:rPr>
              <a:t>EXPENDITURE PER ECONOMIC </a:t>
            </a:r>
          </a:p>
          <a:p>
            <a:pPr algn="ctr" eaLnBrk="0" hangingPunct="0">
              <a:defRPr/>
            </a:pPr>
            <a:r>
              <a:rPr lang="en-US" sz="2000" kern="0" dirty="0">
                <a:solidFill>
                  <a:srgbClr val="FF0000"/>
                </a:solidFill>
                <a:latin typeface="Arial" panose="020B0604020202020204" pitchFamily="34" charset="0"/>
                <a:cs typeface="Arial" panose="020B0604020202020204" pitchFamily="34" charset="0"/>
              </a:rPr>
              <a:t>CLASSIFICATION</a:t>
            </a:r>
            <a:endParaRPr lang="en-US" sz="2000" b="1" kern="0"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4" name="Rectangle 3">
            <a:extLst>
              <a:ext uri="{FF2B5EF4-FFF2-40B4-BE49-F238E27FC236}">
                <a16:creationId xmlns:a16="http://schemas.microsoft.com/office/drawing/2014/main" xmlns="" id="{C1C3A795-8AB8-4177-A20D-28966D3A01FB}"/>
              </a:ext>
            </a:extLst>
          </p:cNvPr>
          <p:cNvSpPr/>
          <p:nvPr/>
        </p:nvSpPr>
        <p:spPr>
          <a:xfrm>
            <a:off x="395536" y="3795685"/>
            <a:ext cx="8042226" cy="2657651"/>
          </a:xfrm>
          <a:prstGeom prst="rect">
            <a:avLst/>
          </a:prstGeom>
        </p:spPr>
        <p:txBody>
          <a:bodyPr wrap="square">
            <a:spAutoFit/>
          </a:bodyPr>
          <a:lstStyle/>
          <a:p>
            <a:pPr marL="342900" lvl="0" indent="-342900" eaLnBrk="0" hangingPunct="0">
              <a:spcBef>
                <a:spcPct val="20000"/>
              </a:spcBef>
              <a:buFont typeface="Arial" panose="020B0604020202020204" pitchFamily="34" charset="0"/>
              <a:buChar char="•"/>
            </a:pPr>
            <a:r>
              <a:rPr lang="en-US" sz="1400" kern="0" dirty="0">
                <a:solidFill>
                  <a:srgbClr val="000000"/>
                </a:solidFill>
              </a:rPr>
              <a:t>COE:</a:t>
            </a:r>
            <a:r>
              <a:rPr lang="en-US" sz="1400" b="0" kern="0" dirty="0">
                <a:solidFill>
                  <a:srgbClr val="000000"/>
                </a:solidFill>
              </a:rPr>
              <a:t> The underspending is due to the vacant posts not filled and salary adjustments not implemented during the financial year.  The development of the organisational structure project is in progress. </a:t>
            </a:r>
          </a:p>
          <a:p>
            <a:pPr marL="342900" lvl="0" indent="-342900" eaLnBrk="0" hangingPunct="0">
              <a:spcBef>
                <a:spcPct val="20000"/>
              </a:spcBef>
              <a:buFont typeface="Arial" panose="020B0604020202020204" pitchFamily="34" charset="0"/>
              <a:buChar char="•"/>
            </a:pPr>
            <a:endParaRPr lang="en-US" sz="1400" b="0" kern="0" dirty="0">
              <a:solidFill>
                <a:srgbClr val="000000"/>
              </a:solidFill>
            </a:endParaRPr>
          </a:p>
          <a:p>
            <a:pPr marL="342900" lvl="0" indent="-342900" eaLnBrk="0" hangingPunct="0">
              <a:spcBef>
                <a:spcPct val="20000"/>
              </a:spcBef>
              <a:buFont typeface="Arial" panose="020B0604020202020204" pitchFamily="34" charset="0"/>
              <a:buChar char="•"/>
            </a:pPr>
            <a:r>
              <a:rPr lang="en-US" sz="1400" kern="0" dirty="0">
                <a:solidFill>
                  <a:srgbClr val="000000"/>
                </a:solidFill>
              </a:rPr>
              <a:t>Goods &amp; Services: </a:t>
            </a:r>
            <a:r>
              <a:rPr lang="en-US" sz="1400" b="0" kern="0" dirty="0">
                <a:solidFill>
                  <a:srgbClr val="000000"/>
                </a:solidFill>
              </a:rPr>
              <a:t>spending was mainly due to the monthly commitments. The activities of the department was affected by the COVID-19 lockdown e.g. restrictions on travelling. </a:t>
            </a:r>
          </a:p>
          <a:p>
            <a:pPr marL="342900" lvl="0" indent="-342900" eaLnBrk="0" hangingPunct="0">
              <a:spcBef>
                <a:spcPct val="20000"/>
              </a:spcBef>
              <a:buFont typeface="Arial" panose="020B0604020202020204" pitchFamily="34" charset="0"/>
              <a:buChar char="•"/>
            </a:pPr>
            <a:endParaRPr lang="en-US" sz="1400" b="0" kern="0" dirty="0">
              <a:solidFill>
                <a:srgbClr val="000000"/>
              </a:solidFill>
            </a:endParaRPr>
          </a:p>
          <a:p>
            <a:pPr marL="342900" lvl="0" indent="-342900" algn="just">
              <a:lnSpc>
                <a:spcPct val="115000"/>
              </a:lnSpc>
              <a:spcAft>
                <a:spcPts val="0"/>
              </a:spcAft>
              <a:buFont typeface="Symbol" panose="05050102010706020507" pitchFamily="18" charset="2"/>
              <a:buChar char=""/>
            </a:pPr>
            <a:r>
              <a:rPr lang="en-US" sz="1400" kern="0" dirty="0">
                <a:solidFill>
                  <a:srgbClr val="000000"/>
                </a:solidFill>
              </a:rPr>
              <a:t>Payment for Capital Assets: </a:t>
            </a:r>
            <a:r>
              <a:rPr lang="en-US" sz="1400" b="0" kern="0" dirty="0">
                <a:solidFill>
                  <a:srgbClr val="000000"/>
                </a:solidFill>
              </a:rPr>
              <a:t>Underspending due to delays experienced in the </a:t>
            </a:r>
            <a:r>
              <a:rPr lang="en-ZA" sz="1400" b="0" kern="0" dirty="0">
                <a:solidFill>
                  <a:srgbClr val="000000"/>
                </a:solidFill>
                <a:cs typeface="Times New Roman" panose="02020603050405020304" pitchFamily="18" charset="0"/>
              </a:rPr>
              <a:t>upgrade of the IT infrastructure project of the department, implementation of the PABX system and the digitisation project. </a:t>
            </a:r>
            <a:endParaRPr lang="en-ZA" sz="1400" b="0" dirty="0">
              <a:latin typeface="Calibri" panose="020F0502020204030204" pitchFamily="34" charset="0"/>
              <a:ea typeface="Calibri" panose="020F0502020204030204" pitchFamily="34" charset="0"/>
              <a:cs typeface="Times New Roman" panose="02020603050405020304" pitchFamily="18" charset="0"/>
            </a:endParaRPr>
          </a:p>
          <a:p>
            <a:endParaRPr lang="en-ZA"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0C578054-667E-410E-8927-E26E51217B21}"/>
              </a:ext>
            </a:extLst>
          </p:cNvPr>
          <p:cNvPicPr>
            <a:picLocks noChangeAspect="1"/>
          </p:cNvPicPr>
          <p:nvPr/>
        </p:nvPicPr>
        <p:blipFill>
          <a:blip r:embed="rId5" cstate="print"/>
          <a:stretch>
            <a:fillRect/>
          </a:stretch>
        </p:blipFill>
        <p:spPr>
          <a:xfrm>
            <a:off x="427990" y="1282073"/>
            <a:ext cx="8447313" cy="2245608"/>
          </a:xfrm>
          <a:prstGeom prst="rect">
            <a:avLst/>
          </a:prstGeom>
        </p:spPr>
      </p:pic>
    </p:spTree>
    <p:extLst>
      <p:ext uri="{BB962C8B-B14F-4D97-AF65-F5344CB8AC3E}">
        <p14:creationId xmlns:p14="http://schemas.microsoft.com/office/powerpoint/2010/main" xmlns="" val="133230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37</a:t>
            </a:fld>
            <a:endParaRPr lang="en-US" sz="1000" dirty="0"/>
          </a:p>
        </p:txBody>
      </p:sp>
      <p:sp>
        <p:nvSpPr>
          <p:cNvPr id="13" name="Rectangle 12"/>
          <p:cNvSpPr/>
          <p:nvPr/>
        </p:nvSpPr>
        <p:spPr>
          <a:xfrm>
            <a:off x="4529538" y="325264"/>
            <a:ext cx="2066591" cy="461665"/>
          </a:xfrm>
          <a:prstGeom prst="rect">
            <a:avLst/>
          </a:prstGeom>
        </p:spPr>
        <p:txBody>
          <a:bodyPr wrap="none">
            <a:spAutoFit/>
          </a:bodyPr>
          <a:lstStyle/>
          <a:p>
            <a:pPr algn="ctr" eaLnBrk="0" hangingPunct="0">
              <a:defRPr/>
            </a:pPr>
            <a:r>
              <a:rPr lang="en-US" sz="2400" kern="0" dirty="0">
                <a:solidFill>
                  <a:srgbClr val="FF0000"/>
                </a:solidFill>
                <a:latin typeface="Arial" panose="020B0604020202020204" pitchFamily="34" charset="0"/>
                <a:cs typeface="Arial" panose="020B0604020202020204" pitchFamily="34" charset="0"/>
              </a:rPr>
              <a:t>TRANSFERS</a:t>
            </a:r>
            <a:endParaRPr lang="en-US" sz="2400" b="1" kern="0"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4" name="Rectangle 3">
            <a:extLst>
              <a:ext uri="{FF2B5EF4-FFF2-40B4-BE49-F238E27FC236}">
                <a16:creationId xmlns:a16="http://schemas.microsoft.com/office/drawing/2014/main" xmlns="" id="{C1C3A795-8AB8-4177-A20D-28966D3A01FB}"/>
              </a:ext>
            </a:extLst>
          </p:cNvPr>
          <p:cNvSpPr/>
          <p:nvPr/>
        </p:nvSpPr>
        <p:spPr>
          <a:xfrm>
            <a:off x="919171" y="5373216"/>
            <a:ext cx="6915733" cy="1015663"/>
          </a:xfrm>
          <a:prstGeom prst="rect">
            <a:avLst/>
          </a:prstGeom>
        </p:spPr>
        <p:txBody>
          <a:bodyPr wrap="square">
            <a:spAutoFit/>
          </a:bodyPr>
          <a:lstStyle/>
          <a:p>
            <a:pPr marL="171450" indent="-171450">
              <a:buFont typeface="Arial" panose="020B0604020202020204" pitchFamily="34" charset="0"/>
              <a:buChar char="•"/>
            </a:pPr>
            <a:r>
              <a:rPr lang="en-ZA" sz="1200" b="0" dirty="0">
                <a:latin typeface="Arial" panose="020B0604020202020204" pitchFamily="34" charset="0"/>
                <a:cs typeface="Arial" panose="020B0604020202020204" pitchFamily="34" charset="0"/>
              </a:rPr>
              <a:t>Budget allocation for BDM project was reduced by R78 million.</a:t>
            </a:r>
          </a:p>
          <a:p>
            <a:pPr marL="171450" indent="-171450">
              <a:buFont typeface="Arial" panose="020B0604020202020204" pitchFamily="34" charset="0"/>
              <a:buChar char="•"/>
            </a:pPr>
            <a:r>
              <a:rPr lang="en-ZA" sz="1200" b="0" dirty="0">
                <a:latin typeface="Arial" panose="020B0604020202020204" pitchFamily="34" charset="0"/>
                <a:cs typeface="Arial" panose="020B0604020202020204" pitchFamily="34" charset="0"/>
              </a:rPr>
              <a:t>Included in the Households is the settlement amount (R3,5 million) paid to ex-employees for medical-aid subsidy.</a:t>
            </a:r>
          </a:p>
          <a:p>
            <a:pPr marL="171450" indent="-171450">
              <a:buFont typeface="Arial" panose="020B0604020202020204" pitchFamily="34" charset="0"/>
              <a:buChar char="•"/>
            </a:pPr>
            <a:r>
              <a:rPr lang="en-ZA" sz="1200" b="0" dirty="0">
                <a:latin typeface="Arial" panose="020B0604020202020204" pitchFamily="34" charset="0"/>
                <a:cs typeface="Arial" panose="020B0604020202020204" pitchFamily="34" charset="0"/>
              </a:rPr>
              <a:t>The transfers are paid to the entities in line with the pre-approved scheduled with National Treasury. </a:t>
            </a:r>
            <a:endParaRPr lang="en-ZA" sz="1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AFE00B81-14E2-4234-8141-21740824364A}"/>
              </a:ext>
            </a:extLst>
          </p:cNvPr>
          <p:cNvPicPr>
            <a:picLocks noChangeAspect="1"/>
          </p:cNvPicPr>
          <p:nvPr/>
        </p:nvPicPr>
        <p:blipFill>
          <a:blip r:embed="rId5" cstate="print"/>
          <a:stretch>
            <a:fillRect/>
          </a:stretch>
        </p:blipFill>
        <p:spPr>
          <a:xfrm>
            <a:off x="1115616" y="1195858"/>
            <a:ext cx="6552728" cy="4110567"/>
          </a:xfrm>
          <a:prstGeom prst="rect">
            <a:avLst/>
          </a:prstGeom>
        </p:spPr>
      </p:pic>
    </p:spTree>
    <p:extLst>
      <p:ext uri="{BB962C8B-B14F-4D97-AF65-F5344CB8AC3E}">
        <p14:creationId xmlns:p14="http://schemas.microsoft.com/office/powerpoint/2010/main" xmlns="" val="3329648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38</a:t>
            </a:fld>
            <a:endParaRPr lang="en-US" sz="1000" dirty="0"/>
          </a:p>
        </p:txBody>
      </p:sp>
      <p:sp>
        <p:nvSpPr>
          <p:cNvPr id="13" name="Rectangle 12"/>
          <p:cNvSpPr/>
          <p:nvPr/>
        </p:nvSpPr>
        <p:spPr>
          <a:xfrm>
            <a:off x="4164857" y="325264"/>
            <a:ext cx="2795958" cy="400110"/>
          </a:xfrm>
          <a:prstGeom prst="rect">
            <a:avLst/>
          </a:prstGeom>
        </p:spPr>
        <p:txBody>
          <a:bodyPr wrap="none">
            <a:spAutoFit/>
          </a:bodyPr>
          <a:lstStyle/>
          <a:p>
            <a:pPr algn="ctr" eaLnBrk="0" hangingPunct="0">
              <a:defRPr/>
            </a:pPr>
            <a:r>
              <a:rPr lang="en-US" sz="2000" kern="0" dirty="0">
                <a:solidFill>
                  <a:srgbClr val="FF0000"/>
                </a:solidFill>
                <a:latin typeface="Arial" panose="020B0604020202020204" pitchFamily="34" charset="0"/>
                <a:cs typeface="Arial" panose="020B0604020202020204" pitchFamily="34" charset="0"/>
              </a:rPr>
              <a:t>AUDIT ACTION PLAN</a:t>
            </a:r>
            <a:endParaRPr lang="en-US" sz="2000" b="1" kern="0"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4" name="Rectangle 3">
            <a:extLst>
              <a:ext uri="{FF2B5EF4-FFF2-40B4-BE49-F238E27FC236}">
                <a16:creationId xmlns:a16="http://schemas.microsoft.com/office/drawing/2014/main" xmlns="" id="{C1C3A795-8AB8-4177-A20D-28966D3A01FB}"/>
              </a:ext>
            </a:extLst>
          </p:cNvPr>
          <p:cNvSpPr/>
          <p:nvPr/>
        </p:nvSpPr>
        <p:spPr>
          <a:xfrm>
            <a:off x="762337" y="4869160"/>
            <a:ext cx="7920880" cy="1292662"/>
          </a:xfrm>
          <a:prstGeom prst="rect">
            <a:avLst/>
          </a:prstGeom>
        </p:spPr>
        <p:txBody>
          <a:bodyPr wrap="square">
            <a:spAutoFit/>
          </a:bodyPr>
          <a:lstStyle/>
          <a:p>
            <a:pPr marL="171450" indent="-171450">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9F42714-CA21-41DE-9DF4-69C70D0342CF}"/>
              </a:ext>
            </a:extLst>
          </p:cNvPr>
          <p:cNvPicPr>
            <a:picLocks noChangeAspect="1"/>
          </p:cNvPicPr>
          <p:nvPr/>
        </p:nvPicPr>
        <p:blipFill>
          <a:blip r:embed="rId5" cstate="print"/>
          <a:stretch>
            <a:fillRect/>
          </a:stretch>
        </p:blipFill>
        <p:spPr>
          <a:xfrm>
            <a:off x="298333" y="1261684"/>
            <a:ext cx="8547333" cy="4334632"/>
          </a:xfrm>
          <a:prstGeom prst="rect">
            <a:avLst/>
          </a:prstGeom>
        </p:spPr>
      </p:pic>
      <p:sp>
        <p:nvSpPr>
          <p:cNvPr id="15" name="TextBox 14">
            <a:extLst>
              <a:ext uri="{FF2B5EF4-FFF2-40B4-BE49-F238E27FC236}">
                <a16:creationId xmlns:a16="http://schemas.microsoft.com/office/drawing/2014/main" xmlns="" id="{DD1AD0BA-E41F-4FB0-93B6-2B5680716E6D}"/>
              </a:ext>
            </a:extLst>
          </p:cNvPr>
          <p:cNvSpPr txBox="1"/>
          <p:nvPr/>
        </p:nvSpPr>
        <p:spPr>
          <a:xfrm>
            <a:off x="288629" y="5643638"/>
            <a:ext cx="8072615" cy="738664"/>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Outstanding findings – finalisation of the organisational structure, Leave not captured on time still a concern, some policies are still yet to be approved. BBBEE verification process has commenced and the Service Provider is gathering information.</a:t>
            </a:r>
          </a:p>
        </p:txBody>
      </p:sp>
    </p:spTree>
    <p:extLst>
      <p:ext uri="{BB962C8B-B14F-4D97-AF65-F5344CB8AC3E}">
        <p14:creationId xmlns:p14="http://schemas.microsoft.com/office/powerpoint/2010/main" xmlns="" val="3666466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pPr>
                <a:defRPr/>
              </a:pPr>
              <a:t>39</a:t>
            </a:fld>
            <a:endParaRPr lang="en-US" sz="1000" dirty="0"/>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pic>
        <p:nvPicPr>
          <p:cNvPr id="15" name="Picture 14">
            <a:extLst>
              <a:ext uri="{FF2B5EF4-FFF2-40B4-BE49-F238E27FC236}">
                <a16:creationId xmlns:a16="http://schemas.microsoft.com/office/drawing/2014/main" xmlns="" id="{88B78117-3CBC-4064-A73B-04D47973EE06}"/>
              </a:ext>
            </a:extLst>
          </p:cNvPr>
          <p:cNvPicPr>
            <a:picLocks noChangeAspect="1"/>
          </p:cNvPicPr>
          <p:nvPr/>
        </p:nvPicPr>
        <p:blipFill>
          <a:blip r:embed="rId5" cstate="print"/>
          <a:stretch>
            <a:fillRect/>
          </a:stretch>
        </p:blipFill>
        <p:spPr>
          <a:xfrm>
            <a:off x="3121026" y="3002243"/>
            <a:ext cx="2901948" cy="853514"/>
          </a:xfrm>
          <a:prstGeom prst="rect">
            <a:avLst/>
          </a:prstGeom>
        </p:spPr>
      </p:pic>
    </p:spTree>
    <p:extLst>
      <p:ext uri="{BB962C8B-B14F-4D97-AF65-F5344CB8AC3E}">
        <p14:creationId xmlns:p14="http://schemas.microsoft.com/office/powerpoint/2010/main" xmlns="" val="119843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43508" y="1132061"/>
            <a:ext cx="8856984" cy="1309911"/>
          </a:xfrm>
          <a:prstGeom prst="rect">
            <a:avLst/>
          </a:prstGeom>
          <a:noFill/>
          <a:ln w="9525">
            <a:noFill/>
            <a:miter lim="800000"/>
            <a:headEnd/>
            <a:tailEnd/>
          </a:ln>
        </p:spPr>
        <p:txBody>
          <a:bodyPr wrap="square" lIns="92075" tIns="46038" rIns="92075" bIns="46038">
            <a:spAutoFit/>
          </a:bodyPr>
          <a:lstStyle/>
          <a:p>
            <a:pPr marL="285750" indent="-285750" algn="just">
              <a:lnSpc>
                <a:spcPct val="115000"/>
              </a:lnSpc>
              <a:spcAft>
                <a:spcPts val="800"/>
              </a:spcAft>
              <a:buFont typeface="Arial" panose="020B0604020202020204" pitchFamily="34" charset="0"/>
              <a:buChar char="•"/>
            </a:pPr>
            <a:r>
              <a:rPr lang="en-ZA" sz="1600" b="0" dirty="0">
                <a:ea typeface="Calibri" panose="020F0502020204030204" pitchFamily="34" charset="0"/>
                <a:cs typeface="Times New Roman" panose="02020603050405020304" pitchFamily="18" charset="0"/>
              </a:rPr>
              <a:t>T</a:t>
            </a:r>
            <a:r>
              <a:rPr lang="en-ZA" sz="1600" b="0" dirty="0">
                <a:effectLst/>
                <a:latin typeface="Arial" panose="020B0604020202020204" pitchFamily="34" charset="0"/>
                <a:ea typeface="Calibri" panose="020F0502020204030204" pitchFamily="34" charset="0"/>
                <a:cs typeface="Times New Roman" panose="02020603050405020304" pitchFamily="18" charset="0"/>
              </a:rPr>
              <a:t>he Department committed to achieving 32 (</a:t>
            </a:r>
            <a:r>
              <a:rPr lang="en-ZA" sz="1600" b="0" dirty="0">
                <a:ea typeface="Calibri" panose="020F0502020204030204" pitchFamily="34" charset="0"/>
                <a:cs typeface="Times New Roman" panose="02020603050405020304" pitchFamily="18" charset="0"/>
              </a:rPr>
              <a:t>thirty two</a:t>
            </a:r>
            <a:r>
              <a:rPr lang="en-ZA" sz="1600" b="0" dirty="0">
                <a:effectLst/>
                <a:latin typeface="Arial" panose="020B0604020202020204" pitchFamily="34" charset="0"/>
                <a:ea typeface="Calibri" panose="020F0502020204030204" pitchFamily="34" charset="0"/>
                <a:cs typeface="Times New Roman" panose="02020603050405020304" pitchFamily="18" charset="0"/>
              </a:rPr>
              <a:t>) 2020/21 Annual Performance Plan (APP) targets which were unpacked into quarterly target across quarters 3 &amp; 4.  </a:t>
            </a:r>
          </a:p>
          <a:p>
            <a:pPr marL="285750" indent="-285750" algn="just">
              <a:lnSpc>
                <a:spcPct val="115000"/>
              </a:lnSpc>
              <a:spcAft>
                <a:spcPts val="800"/>
              </a:spcAft>
              <a:buFont typeface="Arial" panose="020B0604020202020204" pitchFamily="34" charset="0"/>
              <a:buChar char="•"/>
            </a:pPr>
            <a:r>
              <a:rPr lang="en-ZA" sz="1600" b="0" dirty="0">
                <a:effectLst/>
                <a:latin typeface="Arial" panose="020B0604020202020204" pitchFamily="34" charset="0"/>
                <a:ea typeface="Calibri" panose="020F0502020204030204" pitchFamily="34" charset="0"/>
                <a:cs typeface="Times New Roman" panose="02020603050405020304" pitchFamily="18" charset="0"/>
              </a:rPr>
              <a:t>By </a:t>
            </a:r>
            <a:r>
              <a:rPr lang="en-GB" sz="1600" b="0" dirty="0">
                <a:effectLst/>
                <a:latin typeface="Arial" panose="020B0604020202020204" pitchFamily="34" charset="0"/>
                <a:ea typeface="Calibri" panose="020F0502020204030204" pitchFamily="34" charset="0"/>
                <a:cs typeface="Times New Roman" panose="02020603050405020304" pitchFamily="18" charset="0"/>
              </a:rPr>
              <a:t>the end of Quarter 4, the Department Achieved </a:t>
            </a:r>
            <a:r>
              <a:rPr lang="en-GB" sz="1600" b="0" dirty="0">
                <a:ea typeface="Calibri" panose="020F0502020204030204" pitchFamily="34" charset="0"/>
                <a:cs typeface="Times New Roman" panose="02020603050405020304" pitchFamily="18" charset="0"/>
              </a:rPr>
              <a:t>16</a:t>
            </a:r>
            <a:r>
              <a:rPr lang="en-GB" sz="1600" b="0" dirty="0">
                <a:effectLst/>
                <a:latin typeface="Arial" panose="020B0604020202020204" pitchFamily="34" charset="0"/>
                <a:ea typeface="Calibri" panose="020F0502020204030204" pitchFamily="34" charset="0"/>
                <a:cs typeface="Times New Roman" panose="02020603050405020304" pitchFamily="18" charset="0"/>
              </a:rPr>
              <a:t> (50%) of the APP targets, and 16 (</a:t>
            </a:r>
            <a:r>
              <a:rPr lang="en-GB" sz="1600" b="0" dirty="0">
                <a:ea typeface="Calibri" panose="020F0502020204030204" pitchFamily="34" charset="0"/>
                <a:cs typeface="Times New Roman" panose="02020603050405020304" pitchFamily="18" charset="0"/>
              </a:rPr>
              <a:t>50</a:t>
            </a:r>
            <a:r>
              <a:rPr lang="en-GB" sz="1600" b="0" dirty="0">
                <a:effectLst/>
                <a:latin typeface="Arial" panose="020B0604020202020204" pitchFamily="34" charset="0"/>
                <a:ea typeface="Calibri" panose="020F0502020204030204" pitchFamily="34" charset="0"/>
                <a:cs typeface="Times New Roman" panose="02020603050405020304" pitchFamily="18" charset="0"/>
              </a:rPr>
              <a:t>%) were Not Achieved.</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4</a:t>
            </a:fld>
            <a:endParaRPr lang="en-US" dirty="0"/>
          </a:p>
        </p:txBody>
      </p:sp>
      <p:sp>
        <p:nvSpPr>
          <p:cNvPr id="12" name="Rectangle 11"/>
          <p:cNvSpPr/>
          <p:nvPr/>
        </p:nvSpPr>
        <p:spPr>
          <a:xfrm>
            <a:off x="2627784" y="4462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4</a:t>
            </a:r>
          </a:p>
          <a:p>
            <a:pPr lvl="0" algn="ctr" eaLnBrk="0" hangingPunct="0">
              <a:spcBef>
                <a:spcPts val="600"/>
              </a:spcBef>
              <a:spcAft>
                <a:spcPts val="600"/>
              </a:spcAft>
              <a:defRPr/>
            </a:pPr>
            <a:r>
              <a:rPr lang="en-US" sz="2000" dirty="0">
                <a:solidFill>
                  <a:srgbClr val="FF0000"/>
                </a:solidFill>
              </a:rPr>
              <a:t>PERFORMANCE OVERVIEW</a:t>
            </a:r>
          </a:p>
        </p:txBody>
      </p:sp>
      <p:pic>
        <p:nvPicPr>
          <p:cNvPr id="18" name="Picture 17">
            <a:extLst>
              <a:ext uri="{FF2B5EF4-FFF2-40B4-BE49-F238E27FC236}">
                <a16:creationId xmlns:a16="http://schemas.microsoft.com/office/drawing/2014/main" xmlns="" id="{BE915B8A-642D-4349-9797-6FCD957702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9" name="Straight Connector 18">
            <a:extLst>
              <a:ext uri="{FF2B5EF4-FFF2-40B4-BE49-F238E27FC236}">
                <a16:creationId xmlns:a16="http://schemas.microsoft.com/office/drawing/2014/main" xmlns="" id="{655B9291-6F0B-47C2-8C9C-807026F4860C}"/>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0" name="Picture 19">
            <a:extLst>
              <a:ext uri="{FF2B5EF4-FFF2-40B4-BE49-F238E27FC236}">
                <a16:creationId xmlns:a16="http://schemas.microsoft.com/office/drawing/2014/main" xmlns="" id="{D2A14743-0BC3-4366-88F2-DCDA202B0781}"/>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21" name="Footer Placeholder 5">
            <a:extLst>
              <a:ext uri="{FF2B5EF4-FFF2-40B4-BE49-F238E27FC236}">
                <a16:creationId xmlns:a16="http://schemas.microsoft.com/office/drawing/2014/main" xmlns="" id="{1D67C63C-63B2-4E7D-8821-68FCC8C3126A}"/>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xmlns="" id="{DA947BDC-1996-41C1-B7E2-81567ED3FCE1}"/>
              </a:ext>
            </a:extLst>
          </p:cNvPr>
          <p:cNvPicPr>
            <a:picLocks noChangeAspect="1"/>
          </p:cNvPicPr>
          <p:nvPr/>
        </p:nvPicPr>
        <p:blipFill>
          <a:blip r:embed="rId4" cstate="print"/>
          <a:stretch>
            <a:fillRect/>
          </a:stretch>
        </p:blipFill>
        <p:spPr>
          <a:xfrm>
            <a:off x="148984" y="2603602"/>
            <a:ext cx="4462659" cy="3920068"/>
          </a:xfrm>
          <a:prstGeom prst="rect">
            <a:avLst/>
          </a:prstGeom>
          <a:ln>
            <a:solidFill>
              <a:schemeClr val="tx1"/>
            </a:solidFill>
          </a:ln>
        </p:spPr>
      </p:pic>
      <p:graphicFrame>
        <p:nvGraphicFramePr>
          <p:cNvPr id="16" name="Chart 15">
            <a:extLst>
              <a:ext uri="{FF2B5EF4-FFF2-40B4-BE49-F238E27FC236}">
                <a16:creationId xmlns:a16="http://schemas.microsoft.com/office/drawing/2014/main" xmlns="" id="{602B421A-D1AA-47AC-831F-C7724900FE8F}"/>
              </a:ext>
            </a:extLst>
          </p:cNvPr>
          <p:cNvGraphicFramePr/>
          <p:nvPr>
            <p:extLst>
              <p:ext uri="{D42A27DB-BD31-4B8C-83A1-F6EECF244321}">
                <p14:modId xmlns:p14="http://schemas.microsoft.com/office/powerpoint/2010/main" xmlns="" val="3630272749"/>
              </p:ext>
            </p:extLst>
          </p:nvPr>
        </p:nvGraphicFramePr>
        <p:xfrm>
          <a:off x="4765997" y="2603603"/>
          <a:ext cx="4229019" cy="3949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04214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5</a:t>
            </a:fld>
            <a:endParaRPr lang="en-US" dirty="0"/>
          </a:p>
        </p:txBody>
      </p:sp>
      <p:sp>
        <p:nvSpPr>
          <p:cNvPr id="12" name="Rectangle 11"/>
          <p:cNvSpPr/>
          <p:nvPr/>
        </p:nvSpPr>
        <p:spPr>
          <a:xfrm>
            <a:off x="2627784" y="-2738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lvl="0" algn="ctr" eaLnBrk="0" hangingPunct="0">
              <a:spcBef>
                <a:spcPts val="600"/>
              </a:spcBef>
              <a:spcAft>
                <a:spcPts val="600"/>
              </a:spcAft>
              <a:defRPr/>
            </a:pPr>
            <a:r>
              <a:rPr lang="en-US" sz="2000" dirty="0">
                <a:solidFill>
                  <a:srgbClr val="FF0000"/>
                </a:solidFill>
              </a:rPr>
              <a:t>SIGNIFICANT ACHIEVEMENTS (1)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F787420B-C488-454D-AC36-4DDBF72C02E9}"/>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xmlns="" id="{0A501B8B-6C3F-439D-810F-6DA8D856D37A}"/>
              </a:ext>
            </a:extLst>
          </p:cNvPr>
          <p:cNvSpPr/>
          <p:nvPr/>
        </p:nvSpPr>
        <p:spPr>
          <a:xfrm>
            <a:off x="161131" y="1124744"/>
            <a:ext cx="8821737" cy="5358711"/>
          </a:xfrm>
          <a:prstGeom prst="rect">
            <a:avLst/>
          </a:prstGeom>
        </p:spPr>
        <p:txBody>
          <a:bodyPr wrap="square">
            <a:spAutoFit/>
          </a:bodyPr>
          <a:lstStyle/>
          <a:p>
            <a:pPr marL="266700" indent="-266700">
              <a:lnSpc>
                <a:spcPct val="150000"/>
              </a:lnSpc>
              <a:buFont typeface="Wingdings" panose="05000000000000000000" pitchFamily="2" charset="2"/>
              <a:buChar char="q"/>
            </a:pPr>
            <a:r>
              <a:rPr lang="en-ZA" sz="1500" dirty="0">
                <a:ea typeface="Calibri" panose="020F0502020204030204" pitchFamily="34" charset="0"/>
              </a:rPr>
              <a:t>Workplace Skills Plan (WSP)</a:t>
            </a:r>
          </a:p>
          <a:p>
            <a:pPr marL="449263" indent="-182563">
              <a:lnSpc>
                <a:spcPct val="150000"/>
              </a:lnSpc>
              <a:buFont typeface="Wingdings" panose="05000000000000000000" pitchFamily="2" charset="2"/>
              <a:buChar char="§"/>
            </a:pPr>
            <a:r>
              <a:rPr lang="en-GB" sz="1500" b="0" dirty="0">
                <a:ea typeface="Calibri" panose="020F0502020204030204" pitchFamily="34" charset="0"/>
              </a:rPr>
              <a:t>The Department implemented the WSP through both individual training interventions and corporate (in-house) training – in alignment with the DCDT mandate.</a:t>
            </a:r>
          </a:p>
          <a:p>
            <a:pPr marL="266700">
              <a:lnSpc>
                <a:spcPct val="150000"/>
              </a:lnSpc>
            </a:pPr>
            <a:endParaRPr lang="en-ZA" sz="1000" dirty="0">
              <a:ea typeface="Calibri" panose="020F0502020204030204" pitchFamily="34" charset="0"/>
            </a:endParaRPr>
          </a:p>
          <a:p>
            <a:pPr marL="266700" indent="-266700">
              <a:lnSpc>
                <a:spcPct val="150000"/>
              </a:lnSpc>
              <a:buFont typeface="Wingdings" panose="05000000000000000000" pitchFamily="2" charset="2"/>
              <a:buChar char="q"/>
            </a:pPr>
            <a:r>
              <a:rPr lang="en-GB" sz="1500" dirty="0"/>
              <a:t>Integrated DCDT Digital Transformation Strategy </a:t>
            </a:r>
            <a:endParaRPr lang="en-ZA" sz="1500" dirty="0"/>
          </a:p>
          <a:p>
            <a:pPr marL="449263" lvl="1" indent="-182563">
              <a:lnSpc>
                <a:spcPct val="150000"/>
              </a:lnSpc>
              <a:buFont typeface="Wingdings" panose="05000000000000000000" pitchFamily="2" charset="2"/>
              <a:buChar char="§"/>
            </a:pPr>
            <a:r>
              <a:rPr lang="en-GB" sz="1500" b="0" dirty="0"/>
              <a:t>The Department developed the Integrated DCDT Digital Transformation Strategy and monitored the implementation of priority interventions.</a:t>
            </a:r>
          </a:p>
          <a:p>
            <a:pPr marL="266700" lvl="1">
              <a:lnSpc>
                <a:spcPct val="150000"/>
              </a:lnSpc>
            </a:pPr>
            <a:endParaRPr lang="en-GB" sz="1000" dirty="0"/>
          </a:p>
          <a:p>
            <a:pPr marL="266700" indent="-266700">
              <a:lnSpc>
                <a:spcPct val="150000"/>
              </a:lnSpc>
              <a:buFont typeface="Wingdings" panose="05000000000000000000" pitchFamily="2" charset="2"/>
              <a:buChar char="q"/>
            </a:pPr>
            <a:r>
              <a:rPr lang="en-GB" sz="1500" dirty="0"/>
              <a:t>100% of valid invoices paid within 30 days from date of receipt </a:t>
            </a:r>
          </a:p>
          <a:p>
            <a:pPr marL="449263" lvl="1" indent="-182563">
              <a:lnSpc>
                <a:spcPct val="150000"/>
              </a:lnSpc>
              <a:buFont typeface="Wingdings" panose="05000000000000000000" pitchFamily="2" charset="2"/>
              <a:buChar char="§"/>
            </a:pPr>
            <a:r>
              <a:rPr lang="en-GB" sz="1500" b="0" dirty="0"/>
              <a:t>All invoices received from suppliers were paid within 30 days.</a:t>
            </a:r>
          </a:p>
          <a:p>
            <a:pPr marL="266700" lvl="1">
              <a:lnSpc>
                <a:spcPct val="150000"/>
              </a:lnSpc>
            </a:pPr>
            <a:endParaRPr lang="en-ZA" sz="1000" dirty="0"/>
          </a:p>
          <a:p>
            <a:pPr marL="266700" indent="-266700">
              <a:lnSpc>
                <a:spcPct val="150000"/>
              </a:lnSpc>
              <a:buFont typeface="Wingdings" panose="05000000000000000000" pitchFamily="2" charset="2"/>
              <a:buChar char="q"/>
            </a:pPr>
            <a:r>
              <a:rPr lang="en-ZA" sz="1500" dirty="0"/>
              <a:t>Country Positions developed to support the Digital Economy </a:t>
            </a:r>
          </a:p>
          <a:p>
            <a:pPr marL="449263" lvl="1" indent="-182563">
              <a:lnSpc>
                <a:spcPct val="150000"/>
              </a:lnSpc>
              <a:buFont typeface="Wingdings" panose="05000000000000000000" pitchFamily="2" charset="2"/>
              <a:buChar char="§"/>
            </a:pPr>
            <a:r>
              <a:rPr lang="en-GB" sz="1500" b="0" dirty="0"/>
              <a:t>BRICS 2020 Position Paper Approved and advanced in BRICS Meeting and Outcomes Report of BRICS ICT Ministerial Meeting was developed.</a:t>
            </a:r>
          </a:p>
          <a:p>
            <a:pPr marL="449263" lvl="1" indent="-182563">
              <a:lnSpc>
                <a:spcPct val="150000"/>
              </a:lnSpc>
              <a:buFont typeface="Wingdings" panose="05000000000000000000" pitchFamily="2" charset="2"/>
              <a:buChar char="§"/>
            </a:pPr>
            <a:r>
              <a:rPr lang="en-GB" sz="1500" b="0" dirty="0"/>
              <a:t>South Africa submitted their inputs in line with the approved RSA UPU Position Paper, following which the Report on International Postal Activities was developed and approved</a:t>
            </a:r>
            <a:r>
              <a:rPr lang="en-GB" sz="1500" dirty="0"/>
              <a:t>.</a:t>
            </a:r>
          </a:p>
        </p:txBody>
      </p:sp>
    </p:spTree>
    <p:extLst>
      <p:ext uri="{BB962C8B-B14F-4D97-AF65-F5344CB8AC3E}">
        <p14:creationId xmlns:p14="http://schemas.microsoft.com/office/powerpoint/2010/main" xmlns="" val="303290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6</a:t>
            </a:fld>
            <a:endParaRPr lang="en-US" dirty="0"/>
          </a:p>
        </p:txBody>
      </p:sp>
      <p:sp>
        <p:nvSpPr>
          <p:cNvPr id="12" name="Rectangle 11"/>
          <p:cNvSpPr/>
          <p:nvPr/>
        </p:nvSpPr>
        <p:spPr>
          <a:xfrm>
            <a:off x="2627784" y="-2738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lvl="0" algn="ctr" eaLnBrk="0" hangingPunct="0">
              <a:spcBef>
                <a:spcPts val="600"/>
              </a:spcBef>
              <a:spcAft>
                <a:spcPts val="600"/>
              </a:spcAft>
              <a:defRPr/>
            </a:pPr>
            <a:r>
              <a:rPr lang="en-US" sz="2000" dirty="0">
                <a:solidFill>
                  <a:srgbClr val="FF0000"/>
                </a:solidFill>
              </a:rPr>
              <a:t>SIGNIFICANT ACHIEVEMENTS (2)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F787420B-C488-454D-AC36-4DDBF72C02E9}"/>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xmlns="" id="{493B529A-027E-4976-81C2-4C38F5ABB22C}"/>
              </a:ext>
            </a:extLst>
          </p:cNvPr>
          <p:cNvSpPr/>
          <p:nvPr/>
        </p:nvSpPr>
        <p:spPr>
          <a:xfrm>
            <a:off x="156041" y="1052736"/>
            <a:ext cx="8880455" cy="5589543"/>
          </a:xfrm>
          <a:prstGeom prst="rect">
            <a:avLst/>
          </a:prstGeom>
        </p:spPr>
        <p:txBody>
          <a:bodyPr wrap="square">
            <a:spAutoFit/>
          </a:bodyPr>
          <a:lstStyle/>
          <a:p>
            <a:pPr marL="266700" lvl="1" indent="-266700">
              <a:lnSpc>
                <a:spcPct val="150000"/>
              </a:lnSpc>
              <a:buFont typeface="Wingdings" panose="05000000000000000000" pitchFamily="2" charset="2"/>
              <a:buChar char="q"/>
            </a:pPr>
            <a:r>
              <a:rPr lang="en-ZA" sz="1500" dirty="0"/>
              <a:t>Digital Economy Masterplan </a:t>
            </a:r>
          </a:p>
          <a:p>
            <a:pPr marL="449263" lvl="1" indent="-182563">
              <a:lnSpc>
                <a:spcPct val="150000"/>
              </a:lnSpc>
              <a:buFont typeface="Wingdings" panose="05000000000000000000" pitchFamily="2" charset="2"/>
              <a:buChar char="§"/>
            </a:pPr>
            <a:r>
              <a:rPr lang="en-GB" sz="1500" b="0" dirty="0"/>
              <a:t>The Digital Economy Masterplan was finalised and approved.</a:t>
            </a:r>
          </a:p>
          <a:p>
            <a:pPr marL="449263" lvl="1" indent="-182563">
              <a:lnSpc>
                <a:spcPct val="150000"/>
              </a:lnSpc>
              <a:buFont typeface="Wingdings" panose="05000000000000000000" pitchFamily="2" charset="2"/>
              <a:buChar char="§"/>
            </a:pPr>
            <a:r>
              <a:rPr lang="en-GB" sz="1500" b="0" dirty="0"/>
              <a:t>A report on the coordination of the implementation of identified priority areas of the Digital Economy Masterplan was generated and approved.</a:t>
            </a:r>
          </a:p>
          <a:p>
            <a:pPr marL="449263" lvl="1" indent="-182563">
              <a:lnSpc>
                <a:spcPct val="150000"/>
              </a:lnSpc>
              <a:buFont typeface="Wingdings" panose="05000000000000000000" pitchFamily="2" charset="2"/>
              <a:buChar char="§"/>
            </a:pPr>
            <a:endParaRPr lang="en-GB" sz="1000" dirty="0"/>
          </a:p>
          <a:p>
            <a:pPr marL="95250" indent="-285750">
              <a:lnSpc>
                <a:spcPct val="150000"/>
              </a:lnSpc>
              <a:buFont typeface="Wingdings" panose="05000000000000000000" pitchFamily="2" charset="2"/>
              <a:buChar char="q"/>
            </a:pPr>
            <a:r>
              <a:rPr lang="en-GB" sz="1500" dirty="0"/>
              <a:t>Revision of ICT SMME Strategy</a:t>
            </a:r>
          </a:p>
          <a:p>
            <a:pPr marL="449263" lvl="1" indent="-182563">
              <a:lnSpc>
                <a:spcPct val="150000"/>
              </a:lnSpc>
              <a:buFont typeface="Wingdings" panose="05000000000000000000" pitchFamily="2" charset="2"/>
              <a:buChar char="§"/>
            </a:pPr>
            <a:r>
              <a:rPr lang="en-GB" sz="1500" b="0" dirty="0"/>
              <a:t>Draft revised ICT SMME Development Strategy was developed and consulted with relevant stakeholders, after which it was approved.</a:t>
            </a:r>
          </a:p>
          <a:p>
            <a:pPr marL="449263" lvl="1" indent="-182563">
              <a:lnSpc>
                <a:spcPct val="150000"/>
              </a:lnSpc>
              <a:buFont typeface="Wingdings" panose="05000000000000000000" pitchFamily="2" charset="2"/>
              <a:buChar char="§"/>
            </a:pPr>
            <a:r>
              <a:rPr lang="en-GB" sz="1500" b="0" dirty="0"/>
              <a:t>A report on facilitating the implementation of the revised ICT SMME Development Strategy was developed and approved.</a:t>
            </a:r>
          </a:p>
          <a:p>
            <a:pPr marL="449263" lvl="1" indent="-182563">
              <a:lnSpc>
                <a:spcPct val="150000"/>
              </a:lnSpc>
              <a:buFont typeface="Wingdings" panose="05000000000000000000" pitchFamily="2" charset="2"/>
              <a:buChar char="§"/>
            </a:pPr>
            <a:endParaRPr lang="en-GB" sz="1000" dirty="0"/>
          </a:p>
          <a:p>
            <a:pPr marL="95250" indent="-285750">
              <a:lnSpc>
                <a:spcPct val="150000"/>
              </a:lnSpc>
              <a:buFont typeface="Wingdings" panose="05000000000000000000" pitchFamily="2" charset="2"/>
              <a:buChar char="q"/>
            </a:pPr>
            <a:r>
              <a:rPr lang="en-GB" sz="1500" dirty="0"/>
              <a:t>SOE Oversight</a:t>
            </a:r>
          </a:p>
          <a:p>
            <a:pPr marL="449263" lvl="1" indent="-182563">
              <a:lnSpc>
                <a:spcPct val="150000"/>
              </a:lnSpc>
              <a:buFont typeface="Wingdings" panose="05000000000000000000" pitchFamily="2" charset="2"/>
              <a:buChar char="§"/>
            </a:pPr>
            <a:r>
              <a:rPr lang="en-GB" sz="1500" b="0" dirty="0">
                <a:effectLst/>
                <a:latin typeface="Arial" panose="020B0604020202020204" pitchFamily="34" charset="0"/>
                <a:ea typeface="Calibri" panose="020F0502020204030204" pitchFamily="34" charset="0"/>
                <a:cs typeface="Arial" panose="020B0604020202020204" pitchFamily="34" charset="0"/>
              </a:rPr>
              <a:t>Quarter 2 and 3 performance reports of entities for 2020/21 were analysed and submitted.</a:t>
            </a:r>
          </a:p>
          <a:p>
            <a:pPr marL="449263" lvl="1" indent="-182563">
              <a:lnSpc>
                <a:spcPct val="150000"/>
              </a:lnSpc>
              <a:buFont typeface="Wingdings" panose="05000000000000000000" pitchFamily="2" charset="2"/>
              <a:buChar char="§"/>
            </a:pPr>
            <a:endParaRPr lang="en-GB" sz="1000" dirty="0">
              <a:latin typeface="Arial" panose="020B0604020202020204" pitchFamily="34" charset="0"/>
              <a:ea typeface="Calibri" panose="020F0502020204030204" pitchFamily="34" charset="0"/>
              <a:cs typeface="Arial" panose="020B0604020202020204" pitchFamily="34" charset="0"/>
            </a:endParaRPr>
          </a:p>
          <a:p>
            <a:pPr marL="95250" indent="-285750">
              <a:lnSpc>
                <a:spcPct val="150000"/>
              </a:lnSpc>
              <a:buFont typeface="Wingdings" panose="05000000000000000000" pitchFamily="2" charset="2"/>
              <a:buChar char="q"/>
            </a:pPr>
            <a:r>
              <a:rPr lang="en-GB" sz="1500" dirty="0"/>
              <a:t>National Radio Frequency Plan</a:t>
            </a:r>
          </a:p>
          <a:p>
            <a:pPr marL="449263" lvl="1" indent="-182563">
              <a:lnSpc>
                <a:spcPct val="150000"/>
              </a:lnSpc>
              <a:buFont typeface="Wingdings" panose="05000000000000000000" pitchFamily="2" charset="2"/>
              <a:buChar char="§"/>
            </a:pPr>
            <a:r>
              <a:rPr lang="en-GB" sz="1500" b="0" dirty="0">
                <a:effectLst/>
                <a:latin typeface="Arial" panose="020B0604020202020204" pitchFamily="34" charset="0"/>
                <a:ea typeface="Calibri" panose="020F0502020204030204" pitchFamily="34" charset="0"/>
                <a:cs typeface="Arial" panose="020B0604020202020204" pitchFamily="34" charset="0"/>
              </a:rPr>
              <a:t>The draft NRFP for consultation with Government Services users was developed and subsequently approved.</a:t>
            </a:r>
            <a:endParaRPr lang="en-GB" sz="1500" dirty="0"/>
          </a:p>
        </p:txBody>
      </p:sp>
    </p:spTree>
    <p:extLst>
      <p:ext uri="{BB962C8B-B14F-4D97-AF65-F5344CB8AC3E}">
        <p14:creationId xmlns:p14="http://schemas.microsoft.com/office/powerpoint/2010/main" xmlns="" val="30519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7</a:t>
            </a:fld>
            <a:endParaRPr lang="en-US" dirty="0"/>
          </a:p>
        </p:txBody>
      </p:sp>
      <p:sp>
        <p:nvSpPr>
          <p:cNvPr id="12" name="Rectangle 11"/>
          <p:cNvSpPr/>
          <p:nvPr/>
        </p:nvSpPr>
        <p:spPr>
          <a:xfrm>
            <a:off x="2627784" y="-2738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lvl="0" algn="ctr" eaLnBrk="0" hangingPunct="0">
              <a:spcBef>
                <a:spcPts val="600"/>
              </a:spcBef>
              <a:spcAft>
                <a:spcPts val="600"/>
              </a:spcAft>
              <a:defRPr/>
            </a:pPr>
            <a:r>
              <a:rPr lang="en-US" sz="2000" dirty="0">
                <a:solidFill>
                  <a:srgbClr val="FF0000"/>
                </a:solidFill>
              </a:rPr>
              <a:t>SIGNIFICANT ACHIEVEMENTS (3)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F787420B-C488-454D-AC36-4DDBF72C02E9}"/>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xmlns="" id="{22E94B28-5CC5-48D6-A0B1-DFC912DEE100}"/>
              </a:ext>
            </a:extLst>
          </p:cNvPr>
          <p:cNvSpPr/>
          <p:nvPr/>
        </p:nvSpPr>
        <p:spPr>
          <a:xfrm>
            <a:off x="179512" y="1070159"/>
            <a:ext cx="8856984" cy="5704960"/>
          </a:xfrm>
          <a:prstGeom prst="rect">
            <a:avLst/>
          </a:prstGeom>
        </p:spPr>
        <p:txBody>
          <a:bodyPr wrap="square">
            <a:spAutoFit/>
          </a:bodyPr>
          <a:lstStyle/>
          <a:p>
            <a:pPr marL="266700" lvl="1" indent="-266700">
              <a:lnSpc>
                <a:spcPct val="150000"/>
              </a:lnSpc>
              <a:buFont typeface="Wingdings" panose="05000000000000000000" pitchFamily="2" charset="2"/>
              <a:buChar char="q"/>
            </a:pPr>
            <a:r>
              <a:rPr lang="en-ZA" sz="1500" dirty="0"/>
              <a:t>Broadband</a:t>
            </a:r>
          </a:p>
          <a:p>
            <a:pPr marL="449263" lvl="1" indent="-182563">
              <a:lnSpc>
                <a:spcPct val="150000"/>
              </a:lnSpc>
              <a:buFont typeface="Wingdings" panose="05000000000000000000" pitchFamily="2" charset="2"/>
              <a:buChar char="§"/>
            </a:pPr>
            <a:r>
              <a:rPr lang="en-GB" sz="1500" b="0" dirty="0"/>
              <a:t>The provision of broadband service to all 970 connected sites were monitored</a:t>
            </a:r>
          </a:p>
          <a:p>
            <a:pPr marL="449263" lvl="1" indent="-182563">
              <a:lnSpc>
                <a:spcPct val="150000"/>
              </a:lnSpc>
              <a:buFont typeface="Wingdings" panose="05000000000000000000" pitchFamily="2" charset="2"/>
              <a:buChar char="§"/>
            </a:pPr>
            <a:r>
              <a:rPr lang="en-GB" sz="1500" b="0" dirty="0">
                <a:effectLst/>
                <a:latin typeface="Arial" panose="020B0604020202020204" pitchFamily="34" charset="0"/>
                <a:ea typeface="Calibri" panose="020F0502020204030204" pitchFamily="34" charset="0"/>
                <a:cs typeface="Arial" panose="020B0604020202020204" pitchFamily="34" charset="0"/>
              </a:rPr>
              <a:t>The feasibility study report for Phase 2 funding was developed, and the final report was submitted to DBSA.</a:t>
            </a:r>
          </a:p>
          <a:p>
            <a:pPr marL="449263" lvl="1" indent="-182563">
              <a:lnSpc>
                <a:spcPct val="150000"/>
              </a:lnSpc>
              <a:buFont typeface="Wingdings" panose="05000000000000000000" pitchFamily="2" charset="2"/>
              <a:buChar char="§"/>
            </a:pPr>
            <a:endParaRPr lang="en-GB" sz="1000" dirty="0"/>
          </a:p>
          <a:p>
            <a:pPr marL="228600" indent="-228600">
              <a:lnSpc>
                <a:spcPct val="150000"/>
              </a:lnSpc>
              <a:buFont typeface="Wingdings" panose="05000000000000000000" pitchFamily="2" charset="2"/>
              <a:buChar char="q"/>
            </a:pPr>
            <a:r>
              <a:rPr lang="en-ZA" sz="1500" dirty="0"/>
              <a:t>Cybersecurity</a:t>
            </a:r>
          </a:p>
          <a:p>
            <a:pPr marL="449263" lvl="1" indent="-182563">
              <a:lnSpc>
                <a:spcPct val="150000"/>
              </a:lnSpc>
              <a:buFont typeface="Wingdings" panose="05000000000000000000" pitchFamily="2" charset="2"/>
              <a:buChar char="§"/>
            </a:pPr>
            <a:r>
              <a:rPr lang="en-GB" sz="1500" b="0" dirty="0"/>
              <a:t>A legal entity called COMRIC has been established, which serves as the CSIRT for the mobile operator’s sector. </a:t>
            </a:r>
          </a:p>
          <a:p>
            <a:pPr marL="449263" lvl="1" indent="-182563">
              <a:lnSpc>
                <a:spcPct val="150000"/>
              </a:lnSpc>
              <a:buFont typeface="Wingdings" panose="05000000000000000000" pitchFamily="2" charset="2"/>
              <a:buChar char="§"/>
            </a:pPr>
            <a:endParaRPr lang="en-GB" sz="1000" dirty="0"/>
          </a:p>
          <a:p>
            <a:pPr marL="228600" indent="-228600">
              <a:lnSpc>
                <a:spcPct val="150000"/>
              </a:lnSpc>
              <a:buFont typeface="Wingdings" panose="05000000000000000000" pitchFamily="2" charset="2"/>
              <a:buChar char="q"/>
            </a:pPr>
            <a:r>
              <a:rPr lang="en-GB" sz="1500" dirty="0">
                <a:ea typeface="Calibri" panose="020F0502020204030204" pitchFamily="34" charset="0"/>
              </a:rPr>
              <a:t>E-Government</a:t>
            </a:r>
          </a:p>
          <a:p>
            <a:pPr marL="449263" lvl="1" indent="-182563">
              <a:lnSpc>
                <a:spcPct val="150000"/>
              </a:lnSpc>
              <a:buFont typeface="Wingdings" panose="05000000000000000000" pitchFamily="2" charset="2"/>
              <a:buChar char="§"/>
            </a:pPr>
            <a:r>
              <a:rPr lang="en-GB" sz="1500" b="0" dirty="0"/>
              <a:t>List of priority services was sourced from government departments and uploaded on the National e-Services Portal.</a:t>
            </a:r>
          </a:p>
          <a:p>
            <a:pPr marL="266700" lvl="1">
              <a:lnSpc>
                <a:spcPct val="150000"/>
              </a:lnSpc>
            </a:pPr>
            <a:endParaRPr lang="en-GB" sz="1000" dirty="0"/>
          </a:p>
          <a:p>
            <a:pPr marL="228600" indent="-228600">
              <a:lnSpc>
                <a:spcPct val="150000"/>
              </a:lnSpc>
              <a:buFont typeface="Wingdings" panose="05000000000000000000" pitchFamily="2" charset="2"/>
              <a:buChar char="q"/>
            </a:pPr>
            <a:r>
              <a:rPr lang="en-ZA" sz="1500" dirty="0"/>
              <a:t>Digital and Future Skills</a:t>
            </a:r>
          </a:p>
          <a:p>
            <a:pPr marL="449263" lvl="1" indent="-180975">
              <a:lnSpc>
                <a:spcPct val="150000"/>
              </a:lnSpc>
              <a:buFont typeface="Wingdings" panose="05000000000000000000" pitchFamily="2" charset="2"/>
              <a:buChar char="§"/>
            </a:pPr>
            <a:r>
              <a:rPr lang="en-GB" sz="1500" b="0" dirty="0"/>
              <a:t>The Digital and Future Skills Implementation Programme was developed.</a:t>
            </a:r>
          </a:p>
          <a:p>
            <a:pPr marL="449263" lvl="1" indent="-180975">
              <a:lnSpc>
                <a:spcPct val="150000"/>
              </a:lnSpc>
              <a:buFont typeface="Wingdings" panose="05000000000000000000" pitchFamily="2" charset="2"/>
              <a:buChar char="§"/>
            </a:pPr>
            <a:r>
              <a:rPr lang="en-GB" sz="1500" b="0" dirty="0"/>
              <a:t>Through NEMISA the Dept facilitated the implementation of training on Coursera online digital skills. </a:t>
            </a:r>
          </a:p>
        </p:txBody>
      </p:sp>
    </p:spTree>
    <p:extLst>
      <p:ext uri="{BB962C8B-B14F-4D97-AF65-F5344CB8AC3E}">
        <p14:creationId xmlns:p14="http://schemas.microsoft.com/office/powerpoint/2010/main" xmlns="" val="92245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8</a:t>
            </a:fld>
            <a:endParaRPr lang="en-US" dirty="0"/>
          </a:p>
        </p:txBody>
      </p:sp>
      <p:sp>
        <p:nvSpPr>
          <p:cNvPr id="9" name="Rectangle 8"/>
          <p:cNvSpPr/>
          <p:nvPr/>
        </p:nvSpPr>
        <p:spPr>
          <a:xfrm>
            <a:off x="2611769" y="34709"/>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algn="ctr" eaLnBrk="0" hangingPunct="0">
              <a:spcBef>
                <a:spcPts val="600"/>
              </a:spcBef>
              <a:spcAft>
                <a:spcPts val="600"/>
              </a:spcAft>
              <a:defRPr/>
            </a:pPr>
            <a:r>
              <a:rPr lang="en-US" sz="2000" dirty="0">
                <a:solidFill>
                  <a:srgbClr val="FF0000"/>
                </a:solidFill>
              </a:rPr>
              <a:t>AREARS OF UNDER-ACHIEVEMENT (1)</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37D27678-56EB-43A1-AD0D-5ACD38D52DA3}"/>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xmlns="" id="{D2A655EF-7A7B-49C2-9426-AA71561987EB}"/>
              </a:ext>
            </a:extLst>
          </p:cNvPr>
          <p:cNvSpPr/>
          <p:nvPr/>
        </p:nvSpPr>
        <p:spPr>
          <a:xfrm>
            <a:off x="94425" y="1145592"/>
            <a:ext cx="8881153" cy="5262979"/>
          </a:xfrm>
          <a:prstGeom prst="rect">
            <a:avLst/>
          </a:prstGeom>
        </p:spPr>
        <p:txBody>
          <a:bodyPr wrap="square">
            <a:spAutoFit/>
          </a:bodyPr>
          <a:lstStyle/>
          <a:p>
            <a:pPr algn="just" eaLnBrk="0" hangingPunct="0">
              <a:defRPr/>
            </a:pPr>
            <a:r>
              <a:rPr lang="en-ZA" sz="1400" dirty="0"/>
              <a:t>The Department did </a:t>
            </a:r>
            <a:r>
              <a:rPr lang="en-ZA" sz="1400" u="sng" dirty="0"/>
              <a:t>Not Achieve 16 of its 32 </a:t>
            </a:r>
            <a:r>
              <a:rPr lang="en-ZA" sz="1400" dirty="0"/>
              <a:t>planned quarterly targets as reflected below:</a:t>
            </a:r>
          </a:p>
          <a:p>
            <a:pPr algn="just" eaLnBrk="0" hangingPunct="0">
              <a:defRPr/>
            </a:pPr>
            <a:endParaRPr lang="en-ZA" sz="1400" dirty="0">
              <a:solidFill>
                <a:srgbClr val="FF0000"/>
              </a:solidFill>
            </a:endParaRPr>
          </a:p>
          <a:p>
            <a:pPr marL="285750" indent="-285750">
              <a:buFont typeface="Wingdings" panose="05000000000000000000" pitchFamily="2" charset="2"/>
              <a:buChar char="q"/>
            </a:pPr>
            <a:r>
              <a:rPr lang="en-ZA" sz="1400" dirty="0">
                <a:ea typeface="Times New Roman" panose="02020603050405020304" pitchFamily="18" charset="0"/>
              </a:rPr>
              <a:t>Development of the DCDT </a:t>
            </a:r>
            <a:r>
              <a:rPr lang="en-ZA" sz="1400" dirty="0">
                <a:latin typeface="Arial" panose="020B0604020202020204" pitchFamily="34" charset="0"/>
                <a:ea typeface="Times New Roman" panose="02020603050405020304" pitchFamily="18" charset="0"/>
                <a:cs typeface="Arial" panose="020B0604020202020204" pitchFamily="34" charset="0"/>
              </a:rPr>
              <a:t>Organisational structure</a:t>
            </a:r>
            <a:endParaRPr lang="en-ZA" sz="1400" dirty="0">
              <a:latin typeface="Arial" panose="020B0604020202020204" pitchFamily="34" charset="0"/>
              <a:ea typeface="Times New Roman" panose="02020603050405020304" pitchFamily="18" charset="0"/>
              <a:cs typeface="Courier New" panose="02070309020205020404" pitchFamily="49" charset="0"/>
            </a:endParaRPr>
          </a:p>
          <a:p>
            <a:pPr marL="514350" indent="-246063">
              <a:buFont typeface="Wingdings" panose="05000000000000000000" pitchFamily="2" charset="2"/>
              <a:buChar char="§"/>
            </a:pPr>
            <a:r>
              <a:rPr lang="en-GB" sz="1400" b="0" dirty="0">
                <a:ea typeface="Times New Roman" panose="02020603050405020304" pitchFamily="18" charset="0"/>
              </a:rPr>
              <a:t>The revised organisational structure was not developed and approved as planned due to initial delays in the finalisation of the Service Delivery Model.</a:t>
            </a:r>
          </a:p>
          <a:p>
            <a:pPr marL="514350" indent="-246063">
              <a:buFont typeface="Wingdings" panose="05000000000000000000" pitchFamily="2" charset="2"/>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400" dirty="0"/>
              <a:t>RSA Position - WTSA</a:t>
            </a:r>
          </a:p>
          <a:p>
            <a:pPr marL="514350" lvl="1" indent="-246063">
              <a:buFont typeface="Wingdings" panose="05000000000000000000" pitchFamily="2" charset="2"/>
              <a:buChar char="§"/>
            </a:pPr>
            <a:r>
              <a:rPr lang="en-GB" sz="1400" b="0" dirty="0"/>
              <a:t>Outcomes report of World Telecommunications Standardisation (WTSA) Assembly was not developed as the WTSA was postponed by the ITU until 2022.</a:t>
            </a:r>
          </a:p>
          <a:p>
            <a:pPr marL="514350" lvl="1" indent="-285750">
              <a:buFont typeface="Arial" panose="020B0604020202020204" pitchFamily="34" charset="0"/>
              <a:buChar char="•"/>
            </a:pPr>
            <a:endParaRPr lang="en-ZA" sz="1400" dirty="0"/>
          </a:p>
          <a:p>
            <a:pPr marL="285750" indent="-285750">
              <a:buFont typeface="Wingdings" panose="05000000000000000000" pitchFamily="2" charset="2"/>
              <a:buChar char="q"/>
            </a:pPr>
            <a:r>
              <a:rPr lang="en-GB" sz="1400" dirty="0">
                <a:latin typeface="Arial" panose="020B0604020202020204" pitchFamily="34" charset="0"/>
                <a:ea typeface="Times New Roman" panose="02020603050405020304" pitchFamily="18" charset="0"/>
                <a:cs typeface="Arial" panose="020B0604020202020204" pitchFamily="34" charset="0"/>
              </a:rPr>
              <a:t>BRICS Institute for Future Networks</a:t>
            </a:r>
            <a:endParaRPr lang="en-GB" sz="1400" dirty="0"/>
          </a:p>
          <a:p>
            <a:pPr marL="514350" lvl="1" indent="-285750">
              <a:buFont typeface="Arial" panose="020B0604020202020204" pitchFamily="34" charset="0"/>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Legal Framework for the establishment of the BRICS Institute for Future Networks was not signed by end of Q4 </a:t>
            </a:r>
            <a:r>
              <a:rPr lang="en-GB" sz="1400" b="0" dirty="0">
                <a:latin typeface="Arial" panose="020B0604020202020204" pitchFamily="34" charset="0"/>
                <a:cs typeface="Arial" panose="020B0604020202020204" pitchFamily="34" charset="0"/>
              </a:rPr>
              <a:t>as n</a:t>
            </a: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ew issues emerged that required the parties to renegotiate the Legal Instrument (MoA). </a:t>
            </a:r>
            <a:endParaRPr kumimoji="0" lang="en-ZA"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28600" lvl="1"/>
            <a:endParaRPr lang="en-ZA" sz="1400" dirty="0">
              <a:latin typeface="Arial" panose="020B0604020202020204" pitchFamily="34" charset="0"/>
              <a:ea typeface="Times New Roman" panose="02020603050405020304" pitchFamily="18" charset="0"/>
              <a:cs typeface="Courier New" panose="02070309020205020404" pitchFamily="49" charset="0"/>
            </a:endParaRPr>
          </a:p>
          <a:p>
            <a:pPr marL="285750" indent="-285750">
              <a:buFont typeface="Wingdings" panose="05000000000000000000" pitchFamily="2" charset="2"/>
              <a:buChar char="q"/>
            </a:pPr>
            <a:r>
              <a:rPr lang="en-ZA" sz="1400" dirty="0">
                <a:effectLst/>
                <a:latin typeface="Arial" panose="020B0604020202020204" pitchFamily="34" charset="0"/>
                <a:ea typeface="Arial Narrow" panose="020B0606020202030204" pitchFamily="34" charset="0"/>
                <a:cs typeface="Arial" panose="020B0604020202020204" pitchFamily="34" charset="0"/>
              </a:rPr>
              <a:t>South African Post Office SOC Ltd Amendment Bill </a:t>
            </a:r>
            <a:endParaRPr lang="en-ZA" sz="1400" dirty="0"/>
          </a:p>
          <a:p>
            <a:pPr marL="514350" lvl="1" indent="-285750">
              <a:buFont typeface="Arial" panose="020B0604020202020204" pitchFamily="34" charset="0"/>
              <a:buChar char="•"/>
            </a:pPr>
            <a:r>
              <a:rPr lang="en-GB" sz="1400" b="0" dirty="0"/>
              <a:t>South African Post Office SOC Ltd Amendment Bill was not submitted to Cluster and Cabinet for public consultation approval as </a:t>
            </a:r>
            <a:r>
              <a:rPr lang="en-GB" sz="1400" b="0" dirty="0">
                <a:latin typeface="Arial" panose="020B0604020202020204" pitchFamily="34" charset="0"/>
                <a:cs typeface="Arial" panose="020B0604020202020204" pitchFamily="34" charset="0"/>
              </a:rPr>
              <a:t>t</a:t>
            </a:r>
            <a:r>
              <a:rPr lang="en-GB" sz="1400" b="0" dirty="0">
                <a:effectLst/>
                <a:latin typeface="Arial" panose="020B0604020202020204" pitchFamily="34" charset="0"/>
                <a:ea typeface="Calibri" panose="020F0502020204030204" pitchFamily="34" charset="0"/>
                <a:cs typeface="Arial" panose="020B0604020202020204" pitchFamily="34" charset="0"/>
              </a:rPr>
              <a:t>he requirement for additional consultation with key stakeholders resulted in a delay in the project.</a:t>
            </a:r>
          </a:p>
          <a:p>
            <a:pPr marL="5143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400" dirty="0">
                <a:effectLst/>
                <a:latin typeface="Arial" panose="020B0604020202020204" pitchFamily="34" charset="0"/>
                <a:ea typeface="Arial Narrow" panose="020B0606020202030204" pitchFamily="34" charset="0"/>
                <a:cs typeface="Arial" panose="020B0604020202020204" pitchFamily="34" charset="0"/>
              </a:rPr>
              <a:t>South African Broadcasting Corporation SOC Ltd </a:t>
            </a:r>
            <a:r>
              <a:rPr lang="en-ZA" sz="1400" dirty="0">
                <a:effectLst/>
                <a:latin typeface="Arial" panose="020B0604020202020204" pitchFamily="34" charset="0"/>
                <a:ea typeface="Arial Narrow" panose="020B0606020202030204" pitchFamily="34" charset="0"/>
                <a:cs typeface="Arial" panose="020B0604020202020204" pitchFamily="34" charset="0"/>
              </a:rPr>
              <a:t>Bill </a:t>
            </a:r>
            <a:endParaRPr lang="en-ZA" sz="1400" dirty="0"/>
          </a:p>
          <a:p>
            <a:pPr marL="514350" lvl="1" indent="-285750">
              <a:buFont typeface="Arial" panose="020B0604020202020204" pitchFamily="34" charset="0"/>
              <a:buChar char="•"/>
            </a:pPr>
            <a:r>
              <a:rPr lang="en-GB" sz="1400" b="0" dirty="0"/>
              <a:t>South African Broadcasting Corporation SOC Ltd Bill  was not redrafted, inclusive of public comments as the DCDT had to source a legal opinion from Senior Counsel on the independence of the SABC in view of Section 192.</a:t>
            </a:r>
          </a:p>
          <a:p>
            <a:pPr marL="514350" lvl="1"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xmlns="" val="252511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9</a:t>
            </a:fld>
            <a:endParaRPr lang="en-US" dirty="0"/>
          </a:p>
        </p:txBody>
      </p:sp>
      <p:sp>
        <p:nvSpPr>
          <p:cNvPr id="9" name="Rectangle 8"/>
          <p:cNvSpPr/>
          <p:nvPr/>
        </p:nvSpPr>
        <p:spPr>
          <a:xfrm>
            <a:off x="2611769" y="34709"/>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3 &amp; 4</a:t>
            </a:r>
          </a:p>
          <a:p>
            <a:pPr algn="ctr" eaLnBrk="0" hangingPunct="0">
              <a:spcBef>
                <a:spcPts val="600"/>
              </a:spcBef>
              <a:spcAft>
                <a:spcPts val="600"/>
              </a:spcAft>
              <a:defRPr/>
            </a:pPr>
            <a:r>
              <a:rPr lang="en-US" sz="2000" dirty="0">
                <a:solidFill>
                  <a:srgbClr val="FF0000"/>
                </a:solidFill>
              </a:rPr>
              <a:t>AREARS OF UNDER-ACHIEVEMENT (2)</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37D27678-56EB-43A1-AD0D-5ACD38D52DA3}"/>
              </a:ext>
            </a:extLst>
          </p:cNvPr>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xmlns="" id="{5064E84F-5AF6-4B5C-997C-34E5BC450E93}"/>
              </a:ext>
            </a:extLst>
          </p:cNvPr>
          <p:cNvSpPr/>
          <p:nvPr/>
        </p:nvSpPr>
        <p:spPr>
          <a:xfrm>
            <a:off x="92907" y="881965"/>
            <a:ext cx="9006318" cy="5909310"/>
          </a:xfrm>
          <a:prstGeom prst="rect">
            <a:avLst/>
          </a:prstGeom>
        </p:spPr>
        <p:txBody>
          <a:bodyPr wrap="square">
            <a:spAutoFit/>
          </a:bodyPr>
          <a:lstStyle/>
          <a:p>
            <a:pPr algn="just" eaLnBrk="0" hangingPunct="0">
              <a:defRPr/>
            </a:pPr>
            <a:endParaRPr lang="en-ZA" sz="1400" dirty="0">
              <a:solidFill>
                <a:srgbClr val="FF0000"/>
              </a:solidFill>
            </a:endParaRPr>
          </a:p>
          <a:p>
            <a:pPr marL="285750" indent="-285750">
              <a:buFont typeface="Wingdings" panose="05000000000000000000" pitchFamily="2" charset="2"/>
              <a:buChar char="q"/>
            </a:pPr>
            <a:r>
              <a:rPr lang="en-GB" sz="1400" dirty="0">
                <a:latin typeface="Arial" panose="020B0604020202020204" pitchFamily="34" charset="0"/>
                <a:ea typeface="Times New Roman" panose="02020603050405020304" pitchFamily="18" charset="0"/>
                <a:cs typeface="Arial" panose="020B0604020202020204" pitchFamily="34" charset="0"/>
              </a:rPr>
              <a:t>Data &amp; Cloud Policy </a:t>
            </a:r>
          </a:p>
          <a:p>
            <a:pPr marL="539750" indent="-269875">
              <a:buFont typeface="Wingdings" panose="05000000000000000000" pitchFamily="2" charset="2"/>
              <a:buChar char="§"/>
            </a:pPr>
            <a:r>
              <a:rPr lang="en-GB" sz="1400" b="0" dirty="0">
                <a:ea typeface="Times New Roman" panose="02020603050405020304" pitchFamily="18" charset="0"/>
              </a:rPr>
              <a:t>Public consultation and submission of the Data and Cloud policy to Cluster and Cabinet for approval, was not concluded as planned. This was due to the</a:t>
            </a:r>
            <a:r>
              <a:rPr lang="en-GB" sz="1400" b="0" i="0" dirty="0">
                <a:latin typeface="Arial" panose="020B0604020202020204" pitchFamily="34" charset="0"/>
                <a:cs typeface="Arial" panose="020B0604020202020204" pitchFamily="34" charset="0"/>
              </a:rPr>
              <a:t> extended period required for internal consultation to provide inputs to the draft policy which affected the approval for public consultation and subsequent finalisation and implementation of the Policy.</a:t>
            </a:r>
          </a:p>
          <a:p>
            <a:pPr marL="269875"/>
            <a:endParaRPr lang="en-GB" sz="14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q"/>
            </a:pPr>
            <a:r>
              <a:rPr lang="en-GB" sz="1400" i="0" dirty="0">
                <a:latin typeface="Arial" panose="020B0604020202020204" pitchFamily="34" charset="0"/>
                <a:cs typeface="Arial" panose="020B0604020202020204" pitchFamily="34" charset="0"/>
              </a:rPr>
              <a:t>PC4IR Implementation Plan</a:t>
            </a:r>
          </a:p>
          <a:p>
            <a:pPr marL="538163" lvl="1" indent="-269875">
              <a:buFont typeface="Wingdings" panose="05000000000000000000" pitchFamily="2" charset="2"/>
              <a:buChar char="§"/>
            </a:pPr>
            <a:r>
              <a:rPr lang="en-GB" sz="1400" b="0" i="0" dirty="0">
                <a:latin typeface="Arial" panose="020B0604020202020204" pitchFamily="34" charset="0"/>
                <a:cs typeface="Arial" panose="020B0604020202020204" pitchFamily="34" charset="0"/>
              </a:rPr>
              <a:t>The draft implementation plan for the PC4IR Report was not submitted to Cabinet for approval as planned. The target was impacted by the need for extensive consultations which is still ongoing with Industry, National Departments, Provinces and Municipalities. </a:t>
            </a:r>
          </a:p>
          <a:p>
            <a:pPr marL="269875"/>
            <a:endParaRPr lang="en-GB" sz="1400" dirty="0">
              <a:ea typeface="Times New Roman" panose="02020603050405020304" pitchFamily="18" charset="0"/>
            </a:endParaRPr>
          </a:p>
          <a:p>
            <a:pPr marL="268288" indent="-268288">
              <a:buFont typeface="Wingdings" panose="05000000000000000000" pitchFamily="2" charset="2"/>
              <a:buChar char="q"/>
            </a:pPr>
            <a:r>
              <a:rPr lang="en-GB" sz="1400" dirty="0">
                <a:ea typeface="Times New Roman" panose="02020603050405020304" pitchFamily="18" charset="0"/>
              </a:rPr>
              <a:t>SOE Oversight</a:t>
            </a:r>
          </a:p>
          <a:p>
            <a:pPr marL="539750" indent="-269875">
              <a:buFont typeface="Wingdings" panose="05000000000000000000" pitchFamily="2" charset="2"/>
              <a:buChar char="§"/>
            </a:pPr>
            <a:r>
              <a:rPr lang="en-GB" sz="1400" b="0" dirty="0">
                <a:ea typeface="Times New Roman" panose="02020603050405020304" pitchFamily="18" charset="0"/>
              </a:rPr>
              <a:t>The Annual Reports of all SOEs were not timeously submitted to Parliament as there were delays in the tabling of the Annual Reports of SAPO, USAASA and USAF. </a:t>
            </a:r>
          </a:p>
          <a:p>
            <a:pPr marL="539750" indent="-269875">
              <a:buFont typeface="Wingdings" panose="05000000000000000000" pitchFamily="2" charset="2"/>
              <a:buChar char="§"/>
            </a:pPr>
            <a:r>
              <a:rPr lang="en-GB" sz="1400" b="0" dirty="0">
                <a:latin typeface="Arial" panose="020B0604020202020204" pitchFamily="34" charset="0"/>
                <a:ea typeface="Times New Roman" panose="02020603050405020304" pitchFamily="18" charset="0"/>
                <a:cs typeface="Arial" panose="020B0604020202020204" pitchFamily="34" charset="0"/>
              </a:rPr>
              <a:t>Tabling of the APPs of certain SOEs were delayed due to need for additional analysis as well as the delays in planning workshops due to the impact of the COVID-19 pandemic</a:t>
            </a:r>
            <a:r>
              <a:rPr lang="en-GB" sz="1400" dirty="0">
                <a:latin typeface="Arial" panose="020B0604020202020204" pitchFamily="34" charset="0"/>
                <a:ea typeface="Times New Roman" panose="02020603050405020304" pitchFamily="18" charset="0"/>
                <a:cs typeface="Arial" panose="020B0604020202020204" pitchFamily="34" charset="0"/>
              </a:rPr>
              <a:t>.</a:t>
            </a:r>
          </a:p>
          <a:p>
            <a:pPr marL="539750" indent="-269875">
              <a:buFont typeface="Wingdings" panose="05000000000000000000" pitchFamily="2" charset="2"/>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68288" indent="-268288">
              <a:buFont typeface="Wingdings" panose="05000000000000000000" pitchFamily="2" charset="2"/>
              <a:buChar char="q"/>
            </a:pPr>
            <a:r>
              <a:rPr lang="en-GB" sz="1400" dirty="0">
                <a:latin typeface="Arial" panose="020B0604020202020204" pitchFamily="34" charset="0"/>
                <a:ea typeface="Times New Roman" panose="02020603050405020304" pitchFamily="18" charset="0"/>
                <a:cs typeface="Arial" panose="020B0604020202020204" pitchFamily="34" charset="0"/>
              </a:rPr>
              <a:t>Performance Management System for ICASA Councillors </a:t>
            </a:r>
          </a:p>
          <a:p>
            <a:pPr marL="538163" indent="-269875">
              <a:buFont typeface="Wingdings" panose="05000000000000000000" pitchFamily="2" charset="2"/>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Signing of Performance Agreements and the performance evaluation of Councillors by the Evaluation Panel did not take place largely due to delays in the approval of the </a:t>
            </a:r>
            <a:r>
              <a:rPr lang="en-GB" sz="1400" b="0" dirty="0">
                <a:latin typeface="Arial" panose="020B0604020202020204" pitchFamily="34" charset="0"/>
                <a:ea typeface="Times New Roman" panose="02020603050405020304" pitchFamily="18" charset="0"/>
                <a:cs typeface="Arial" panose="020B0604020202020204" pitchFamily="34" charset="0"/>
              </a:rPr>
              <a:t>Performance Management System. </a:t>
            </a:r>
          </a:p>
          <a:p>
            <a:pPr marL="538163" indent="-269875">
              <a:buFont typeface="Wingdings" panose="05000000000000000000" pitchFamily="2" charset="2"/>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68288" indent="-268288">
              <a:buFont typeface="Wingdings" panose="05000000000000000000" pitchFamily="2" charset="2"/>
              <a:buChar char="q"/>
            </a:pPr>
            <a:r>
              <a:rPr lang="en-GB" sz="1400" dirty="0">
                <a:latin typeface="Arial" panose="020B0604020202020204" pitchFamily="34" charset="0"/>
                <a:ea typeface="Times New Roman" panose="02020603050405020304" pitchFamily="18" charset="0"/>
                <a:cs typeface="Arial" panose="020B0604020202020204" pitchFamily="34" charset="0"/>
              </a:rPr>
              <a:t>Postbank Bill</a:t>
            </a:r>
          </a:p>
          <a:p>
            <a:pPr marL="538163" indent="-269875">
              <a:buFont typeface="Wingdings" panose="05000000000000000000" pitchFamily="2" charset="2"/>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Postbank Bill was not submitted to Cabinet for approval as planned. Reason being that d</a:t>
            </a:r>
            <a:r>
              <a:rPr lang="en-ZA" sz="1400" b="0" kern="1200" dirty="0">
                <a:solidFill>
                  <a:schemeClr val="dk1"/>
                </a:solidFill>
                <a:effectLst/>
                <a:latin typeface="Arial" panose="020B0604020202020204" pitchFamily="34" charset="0"/>
                <a:ea typeface="+mn-ea"/>
                <a:cs typeface="Arial" panose="020B0604020202020204" pitchFamily="34" charset="0"/>
              </a:rPr>
              <a:t>uring Cluster consultation, the Department received recommendations which necessitated further consultation with the Ministry of Finance with regards to the alignment of Post Bank Bill with the State Bank Process</a:t>
            </a:r>
            <a:r>
              <a:rPr lang="en-ZA" sz="1400" kern="1200" dirty="0">
                <a:solidFill>
                  <a:schemeClr val="dk1"/>
                </a:solidFill>
                <a:effectLst/>
                <a:latin typeface="Arial" panose="020B0604020202020204" pitchFamily="34" charset="0"/>
                <a:ea typeface="+mn-ea"/>
                <a:cs typeface="Arial" panose="020B0604020202020204" pitchFamily="34" charset="0"/>
              </a:rPr>
              <a:t>.</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538163" indent="-269875">
              <a:buFont typeface="Wingdings" panose="05000000000000000000" pitchFamily="2" charset="2"/>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72258362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33356</TotalTime>
  <Words>6595</Words>
  <Application>Microsoft Office PowerPoint</Application>
  <PresentationFormat>On-screen Show (4:3)</PresentationFormat>
  <Paragraphs>794</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 PRESENTATION TO THE PORTFOLIO COMMITTEE ON COMMUNICATIONS  PRESENTATION OF PERFORMANCE FOR QUARTERS 3 &amp; 4 OF THE 2020/21 FINANCIAL YEAR             17 August 2021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FINANCIAL INFORMATION  2020/21 FINANCIAL YEAR</vt:lpstr>
      <vt:lpstr>Slide 35</vt:lpstr>
      <vt:lpstr>Slide 36</vt:lpstr>
      <vt:lpstr>Slide 37</vt:lpstr>
      <vt:lpstr>Slide 38</vt:lpstr>
      <vt:lpstr>Slide 39</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Monique</cp:lastModifiedBy>
  <cp:revision>1007</cp:revision>
  <cp:lastPrinted>2020-01-29T11:06:31Z</cp:lastPrinted>
  <dcterms:created xsi:type="dcterms:W3CDTF">2006-03-29T18:40:00Z</dcterms:created>
  <dcterms:modified xsi:type="dcterms:W3CDTF">2021-08-18T08:34:17Z</dcterms:modified>
</cp:coreProperties>
</file>