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48" r:id="rId5"/>
    <p:sldMasterId id="2147483650" r:id="rId6"/>
  </p:sldMasterIdLst>
  <p:notesMasterIdLst>
    <p:notesMasterId r:id="rId28"/>
  </p:notesMasterIdLst>
  <p:handoutMasterIdLst>
    <p:handoutMasterId r:id="rId29"/>
  </p:handoutMasterIdLst>
  <p:sldIdLst>
    <p:sldId id="772" r:id="rId7"/>
    <p:sldId id="1278" r:id="rId8"/>
    <p:sldId id="1524" r:id="rId9"/>
    <p:sldId id="1535" r:id="rId10"/>
    <p:sldId id="1513" r:id="rId11"/>
    <p:sldId id="1447" r:id="rId12"/>
    <p:sldId id="1536" r:id="rId13"/>
    <p:sldId id="1531" r:id="rId14"/>
    <p:sldId id="1057" r:id="rId15"/>
    <p:sldId id="1228" r:id="rId16"/>
    <p:sldId id="1234" r:id="rId17"/>
    <p:sldId id="1215" r:id="rId18"/>
    <p:sldId id="1266" r:id="rId19"/>
    <p:sldId id="1272" r:id="rId20"/>
    <p:sldId id="1368" r:id="rId21"/>
    <p:sldId id="1271" r:id="rId22"/>
    <p:sldId id="1301" r:id="rId23"/>
    <p:sldId id="1523" r:id="rId24"/>
    <p:sldId id="1522" r:id="rId25"/>
    <p:sldId id="1520" r:id="rId26"/>
    <p:sldId id="257" r:id="rId27"/>
  </p:sldIdLst>
  <p:sldSz cx="9144000" cy="6858000" type="screen4x3"/>
  <p:notesSz cx="6797675" cy="9926638"/>
  <p:defaultTextStyle>
    <a:defPPr>
      <a:defRPr lang="en-Z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my Mafu" initials="" lastIdx="1" clrIdx="0"/>
  <p:cmAuthor id="2" name="Ian Van Niekerk"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4AAF14"/>
    <a:srgbClr val="669900"/>
    <a:srgbClr val="008000"/>
    <a:srgbClr val="006600"/>
    <a:srgbClr val="336600"/>
    <a:srgbClr val="FF99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8224" autoAdjust="0"/>
  </p:normalViewPr>
  <p:slideViewPr>
    <p:cSldViewPr snapToGrid="0">
      <p:cViewPr varScale="1">
        <p:scale>
          <a:sx n="73" d="100"/>
          <a:sy n="73" d="100"/>
        </p:scale>
        <p:origin x="1284"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Van Niekerk" userId="9c31835a-d388-4689-924d-3d8702eb43a9" providerId="ADAL" clId="{1CF6CB84-B182-4D91-A53C-185808AA0972}"/>
    <pc:docChg chg="modSld">
      <pc:chgData name="Ian Van Niekerk" userId="9c31835a-d388-4689-924d-3d8702eb43a9" providerId="ADAL" clId="{1CF6CB84-B182-4D91-A53C-185808AA0972}" dt="2021-08-11T08:46:23.019" v="2" actId="20577"/>
      <pc:docMkLst>
        <pc:docMk/>
      </pc:docMkLst>
      <pc:sldChg chg="modSp mod">
        <pc:chgData name="Ian Van Niekerk" userId="9c31835a-d388-4689-924d-3d8702eb43a9" providerId="ADAL" clId="{1CF6CB84-B182-4D91-A53C-185808AA0972}" dt="2021-08-11T08:46:23.019" v="2" actId="20577"/>
        <pc:sldMkLst>
          <pc:docMk/>
          <pc:sldMk cId="0" sldId="772"/>
        </pc:sldMkLst>
        <pc:spChg chg="mod">
          <ac:chgData name="Ian Van Niekerk" userId="9c31835a-d388-4689-924d-3d8702eb43a9" providerId="ADAL" clId="{1CF6CB84-B182-4D91-A53C-185808AA0972}" dt="2021-08-11T08:46:23.019" v="2" actId="20577"/>
          <ac:spMkLst>
            <pc:docMk/>
            <pc:sldMk cId="0" sldId="772"/>
            <ac:spMk id="4" creationId="{1161427B-7789-4CB7-A3D9-9D832C78D5B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nfraco-my.sharepoint.com/personal/mashudu_thobakgale_infraco_co_za/Documents/BackUp%20of%20Cdrive%2019%20February/Pricing%202021/Monthly%20Reporting/Mar2021/Monthly%20Reports%20Consolidation%20%20-%20Mar%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4.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7.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'December-20'!$B$4</c:f>
              <c:strCache>
                <c:ptCount val="1"/>
                <c:pt idx="0">
                  <c:v>Target </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'December-20'!$C$3:$D$3</c:f>
              <c:strCache>
                <c:ptCount val="2"/>
                <c:pt idx="0">
                  <c:v>Dec-20</c:v>
                </c:pt>
                <c:pt idx="1">
                  <c:v>Dec-19</c:v>
                </c:pt>
              </c:strCache>
            </c:strRef>
          </c:cat>
          <c:val>
            <c:numRef>
              <c:f>'December-20'!$C$4:$D$4</c:f>
              <c:numCache>
                <c:formatCode>"R"#,##0</c:formatCode>
                <c:ptCount val="2"/>
                <c:pt idx="0">
                  <c:v>33333333.333333332</c:v>
                </c:pt>
                <c:pt idx="1">
                  <c:v>33333333.333333332</c:v>
                </c:pt>
              </c:numCache>
            </c:numRef>
          </c:val>
          <c:extLst>
            <c:ext xmlns:c16="http://schemas.microsoft.com/office/drawing/2014/chart" uri="{C3380CC4-5D6E-409C-BE32-E72D297353CC}">
              <c16:uniqueId val="{00000000-0249-434F-8267-20BD7E869E91}"/>
            </c:ext>
          </c:extLst>
        </c:ser>
        <c:ser>
          <c:idx val="1"/>
          <c:order val="1"/>
          <c:tx>
            <c:strRef>
              <c:f>'December-20'!$B$5</c:f>
              <c:strCache>
                <c:ptCount val="1"/>
                <c:pt idx="0">
                  <c:v>Actual </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'December-20'!$C$3:$D$3</c:f>
              <c:strCache>
                <c:ptCount val="2"/>
                <c:pt idx="0">
                  <c:v>Dec-20</c:v>
                </c:pt>
                <c:pt idx="1">
                  <c:v>Dec-19</c:v>
                </c:pt>
              </c:strCache>
            </c:strRef>
          </c:cat>
          <c:val>
            <c:numRef>
              <c:f>'December-20'!$C$5:$D$5</c:f>
              <c:numCache>
                <c:formatCode>"R"#,##0</c:formatCode>
                <c:ptCount val="2"/>
                <c:pt idx="0">
                  <c:v>21990236.600000001</c:v>
                </c:pt>
                <c:pt idx="1">
                  <c:v>2332110</c:v>
                </c:pt>
              </c:numCache>
            </c:numRef>
          </c:val>
          <c:extLst>
            <c:ext xmlns:c16="http://schemas.microsoft.com/office/drawing/2014/chart" uri="{C3380CC4-5D6E-409C-BE32-E72D297353CC}">
              <c16:uniqueId val="{00000001-0249-434F-8267-20BD7E869E91}"/>
            </c:ext>
          </c:extLst>
        </c:ser>
        <c:dLbls>
          <c:showLegendKey val="0"/>
          <c:showVal val="0"/>
          <c:showCatName val="0"/>
          <c:showSerName val="0"/>
          <c:showPercent val="0"/>
          <c:showBubbleSize val="0"/>
        </c:dLbls>
        <c:gapWidth val="219"/>
        <c:overlap val="-27"/>
        <c:axId val="1127861928"/>
        <c:axId val="1127868488"/>
      </c:barChart>
      <c:catAx>
        <c:axId val="1127861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27868488"/>
        <c:crosses val="autoZero"/>
        <c:auto val="1"/>
        <c:lblAlgn val="ctr"/>
        <c:lblOffset val="100"/>
        <c:noMultiLvlLbl val="0"/>
      </c:catAx>
      <c:valAx>
        <c:axId val="1127868488"/>
        <c:scaling>
          <c:orientation val="minMax"/>
        </c:scaling>
        <c:delete val="0"/>
        <c:axPos val="l"/>
        <c:majorGridlines>
          <c:spPr>
            <a:ln w="9525" cap="flat" cmpd="sng" algn="ctr">
              <a:noFill/>
              <a:round/>
            </a:ln>
            <a:effectLst/>
          </c:spPr>
        </c:majorGridlines>
        <c:numFmt formatCode="&quot;R&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27861928"/>
        <c:crosses val="autoZero"/>
        <c:crossBetween val="between"/>
        <c:dispUnits>
          <c:builtInUnit val="millions"/>
          <c:dispUnitsLbl>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TCV in 'M </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'Marc-21'!$H$4</c:f>
              <c:strCache>
                <c:ptCount val="1"/>
                <c:pt idx="0">
                  <c:v>Target </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'Marc-21'!$I$3:$J$3</c:f>
              <c:strCache>
                <c:ptCount val="2"/>
                <c:pt idx="0">
                  <c:v>Mar-21</c:v>
                </c:pt>
                <c:pt idx="1">
                  <c:v>Mar-20</c:v>
                </c:pt>
              </c:strCache>
            </c:strRef>
          </c:cat>
          <c:val>
            <c:numRef>
              <c:f>'Marc-21'!$I$4:$J$4</c:f>
              <c:numCache>
                <c:formatCode>"R"#\ ##0</c:formatCode>
                <c:ptCount val="2"/>
                <c:pt idx="0">
                  <c:v>50000000</c:v>
                </c:pt>
                <c:pt idx="1">
                  <c:v>50000000</c:v>
                </c:pt>
              </c:numCache>
            </c:numRef>
          </c:val>
          <c:extLst>
            <c:ext xmlns:c16="http://schemas.microsoft.com/office/drawing/2014/chart" uri="{C3380CC4-5D6E-409C-BE32-E72D297353CC}">
              <c16:uniqueId val="{00000000-1650-4C85-9ECC-C3F95238A237}"/>
            </c:ext>
          </c:extLst>
        </c:ser>
        <c:ser>
          <c:idx val="1"/>
          <c:order val="1"/>
          <c:tx>
            <c:strRef>
              <c:f>'Marc-21'!$H$5</c:f>
              <c:strCache>
                <c:ptCount val="1"/>
                <c:pt idx="0">
                  <c:v>Actual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'Marc-21'!$I$3:$J$3</c:f>
              <c:strCache>
                <c:ptCount val="2"/>
                <c:pt idx="0">
                  <c:v>Mar-21</c:v>
                </c:pt>
                <c:pt idx="1">
                  <c:v>Mar-20</c:v>
                </c:pt>
              </c:strCache>
            </c:strRef>
          </c:cat>
          <c:val>
            <c:numRef>
              <c:f>'Marc-21'!$I$5:$J$5</c:f>
              <c:numCache>
                <c:formatCode>"R"#\ ##0</c:formatCode>
                <c:ptCount val="2"/>
                <c:pt idx="0">
                  <c:v>6578486.4965137951</c:v>
                </c:pt>
                <c:pt idx="1">
                  <c:v>59100166.605999999</c:v>
                </c:pt>
              </c:numCache>
            </c:numRef>
          </c:val>
          <c:extLst>
            <c:ext xmlns:c16="http://schemas.microsoft.com/office/drawing/2014/chart" uri="{C3380CC4-5D6E-409C-BE32-E72D297353CC}">
              <c16:uniqueId val="{00000001-1650-4C85-9ECC-C3F95238A237}"/>
            </c:ext>
          </c:extLst>
        </c:ser>
        <c:dLbls>
          <c:showLegendKey val="0"/>
          <c:showVal val="0"/>
          <c:showCatName val="0"/>
          <c:showSerName val="0"/>
          <c:showPercent val="0"/>
          <c:showBubbleSize val="0"/>
        </c:dLbls>
        <c:gapWidth val="219"/>
        <c:overlap val="-27"/>
        <c:axId val="492401792"/>
        <c:axId val="492403104"/>
      </c:barChart>
      <c:catAx>
        <c:axId val="49240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2403104"/>
        <c:crosses val="autoZero"/>
        <c:auto val="1"/>
        <c:lblAlgn val="ctr"/>
        <c:lblOffset val="100"/>
        <c:noMultiLvlLbl val="0"/>
      </c:catAx>
      <c:valAx>
        <c:axId val="492403104"/>
        <c:scaling>
          <c:orientation val="minMax"/>
        </c:scaling>
        <c:delete val="0"/>
        <c:axPos val="l"/>
        <c:majorGridlines>
          <c:spPr>
            <a:ln w="9525" cap="flat" cmpd="sng" algn="ctr">
              <a:noFill/>
              <a:round/>
            </a:ln>
            <a:effectLst/>
          </c:spPr>
        </c:majorGridlines>
        <c:numFmt formatCode="&quot;R&quot;#\ ##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2401792"/>
        <c:crosses val="autoZero"/>
        <c:crossBetween val="between"/>
        <c:dispUnits>
          <c:builtInUnit val="millions"/>
          <c:dispUnitsLbl>
            <c:layout>
              <c:manualLayout>
                <c:xMode val="edge"/>
                <c:yMode val="edge"/>
                <c:x val="2.929427430093209E-2"/>
                <c:y val="5.4607508532423209E-2"/>
              </c:manualLayout>
            </c:layout>
            <c:tx>
              <c:rich>
                <a:bodyPr rot="-54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sz="700">
                      <a:solidFill>
                        <a:schemeClr val="tx1"/>
                      </a:solidFill>
                      <a:latin typeface="Arial" panose="020B0604020202020204" pitchFamily="34" charset="0"/>
                      <a:cs typeface="Arial" panose="020B0604020202020204" pitchFamily="34" charset="0"/>
                    </a:rPr>
                    <a:t>TCV in 'M</a:t>
                  </a:r>
                </a:p>
              </c:rich>
            </c:tx>
            <c:spPr>
              <a:noFill/>
              <a:ln>
                <a:noFill/>
              </a:ln>
              <a:effectLst/>
            </c:spPr>
            <c:txPr>
              <a:bodyPr rot="-54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ZA"/>
              <a:t>SA Connect Phase 1B</a:t>
            </a:r>
          </a:p>
        </c:rich>
      </c:tx>
      <c:layout>
        <c:manualLayout>
          <c:xMode val="edge"/>
          <c:yMode val="edge"/>
          <c:x val="0.3689393461289236"/>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6592599018773"/>
          <c:y val="0.18490432317505315"/>
          <c:w val="0.73151409857473237"/>
          <c:h val="0.57283269251159341"/>
        </c:manualLayout>
      </c:layout>
      <c:barChart>
        <c:barDir val="col"/>
        <c:grouping val="clustered"/>
        <c:varyColors val="0"/>
        <c:ser>
          <c:idx val="0"/>
          <c:order val="0"/>
          <c:tx>
            <c:strRef>
              <c:f>'[Chart in Microsoft Word]Sheet1'!$C$1:$C$2</c:f>
              <c:strCache>
                <c:ptCount val="2"/>
                <c:pt idx="1">
                  <c:v>Planned</c:v>
                </c:pt>
              </c:strCache>
            </c:strRef>
          </c:tx>
          <c:spPr>
            <a:solidFill>
              <a:schemeClr val="accent4">
                <a:lumMod val="40000"/>
                <a:lumOff val="60000"/>
              </a:schemeClr>
            </a:solidFill>
            <a:ln>
              <a:noFill/>
            </a:ln>
            <a:effectLst/>
          </c:spPr>
          <c:invertIfNegative val="0"/>
          <c:dLbls>
            <c:spPr>
              <a:noFill/>
              <a:ln>
                <a:noFill/>
              </a:ln>
              <a:effectLst/>
            </c:spPr>
            <c:txPr>
              <a:bodyPr rot="-2700000" spcFirstLastPara="1" vertOverflow="ellipsis"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Word]Sheet1'!$B$3:$B$8</c:f>
              <c:strCache>
                <c:ptCount val="6"/>
                <c:pt idx="0">
                  <c:v>Q4 2019/20</c:v>
                </c:pt>
                <c:pt idx="1">
                  <c:v>Q1 2020/21</c:v>
                </c:pt>
                <c:pt idx="2">
                  <c:v>Q2 2020/21</c:v>
                </c:pt>
                <c:pt idx="3">
                  <c:v>Q3 2020/21</c:v>
                </c:pt>
                <c:pt idx="4">
                  <c:v>Q4 2020/21</c:v>
                </c:pt>
                <c:pt idx="5">
                  <c:v>Total</c:v>
                </c:pt>
              </c:strCache>
            </c:strRef>
          </c:cat>
          <c:val>
            <c:numRef>
              <c:f>'[Chart in Microsoft Word]Sheet1'!$C$3:$C$8</c:f>
              <c:numCache>
                <c:formatCode>General</c:formatCode>
                <c:ptCount val="6"/>
                <c:pt idx="0">
                  <c:v>400</c:v>
                </c:pt>
                <c:pt idx="1">
                  <c:v>0</c:v>
                </c:pt>
                <c:pt idx="2">
                  <c:v>0</c:v>
                </c:pt>
                <c:pt idx="3">
                  <c:v>0</c:v>
                </c:pt>
                <c:pt idx="4">
                  <c:v>0</c:v>
                </c:pt>
                <c:pt idx="5">
                  <c:v>400</c:v>
                </c:pt>
              </c:numCache>
            </c:numRef>
          </c:val>
          <c:extLst>
            <c:ext xmlns:c16="http://schemas.microsoft.com/office/drawing/2014/chart" uri="{C3380CC4-5D6E-409C-BE32-E72D297353CC}">
              <c16:uniqueId val="{00000000-401D-4C66-A4E4-526BAD62AEC8}"/>
            </c:ext>
          </c:extLst>
        </c:ser>
        <c:ser>
          <c:idx val="1"/>
          <c:order val="1"/>
          <c:tx>
            <c:strRef>
              <c:f>'[Chart in Microsoft Word]Sheet1'!$D$1:$D$2</c:f>
              <c:strCache>
                <c:ptCount val="2"/>
                <c:pt idx="1">
                  <c:v>Installed</c:v>
                </c:pt>
              </c:strCache>
            </c:strRef>
          </c:tx>
          <c:spPr>
            <a:solidFill>
              <a:schemeClr val="accent6">
                <a:lumMod val="75000"/>
              </a:schemeClr>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1-401D-4C66-A4E4-526BAD62AEC8}"/>
                </c:ext>
              </c:extLst>
            </c:dLbl>
            <c:spPr>
              <a:noFill/>
              <a:ln>
                <a:noFill/>
              </a:ln>
              <a:effectLst/>
            </c:spPr>
            <c:txPr>
              <a:bodyPr rot="-2700000" spcFirstLastPara="1" vertOverflow="ellipsis"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Word]Sheet1'!$B$3:$B$8</c:f>
              <c:strCache>
                <c:ptCount val="6"/>
                <c:pt idx="0">
                  <c:v>Q4 2019/20</c:v>
                </c:pt>
                <c:pt idx="1">
                  <c:v>Q1 2020/21</c:v>
                </c:pt>
                <c:pt idx="2">
                  <c:v>Q2 2020/21</c:v>
                </c:pt>
                <c:pt idx="3">
                  <c:v>Q3 2020/21</c:v>
                </c:pt>
                <c:pt idx="4">
                  <c:v>Q4 2020/21</c:v>
                </c:pt>
                <c:pt idx="5">
                  <c:v>Total</c:v>
                </c:pt>
              </c:strCache>
            </c:strRef>
          </c:cat>
          <c:val>
            <c:numRef>
              <c:f>'[Chart in Microsoft Word]Sheet1'!$D$3:$D$8</c:f>
              <c:numCache>
                <c:formatCode>General</c:formatCode>
                <c:ptCount val="6"/>
                <c:pt idx="0">
                  <c:v>359</c:v>
                </c:pt>
                <c:pt idx="1">
                  <c:v>41</c:v>
                </c:pt>
                <c:pt idx="5">
                  <c:v>400</c:v>
                </c:pt>
              </c:numCache>
            </c:numRef>
          </c:val>
          <c:extLst>
            <c:ext xmlns:c16="http://schemas.microsoft.com/office/drawing/2014/chart" uri="{C3380CC4-5D6E-409C-BE32-E72D297353CC}">
              <c16:uniqueId val="{00000002-401D-4C66-A4E4-526BAD62AEC8}"/>
            </c:ext>
          </c:extLst>
        </c:ser>
        <c:ser>
          <c:idx val="2"/>
          <c:order val="2"/>
          <c:tx>
            <c:strRef>
              <c:f>'[Chart in Microsoft Word]Sheet1'!$E$1:$E$2</c:f>
              <c:strCache>
                <c:ptCount val="2"/>
                <c:pt idx="1">
                  <c:v>Tested</c:v>
                </c:pt>
              </c:strCache>
            </c:strRef>
          </c:tx>
          <c:spPr>
            <a:solidFill>
              <a:srgbClr val="FF0000"/>
            </a:solidFill>
            <a:ln>
              <a:noFill/>
            </a:ln>
            <a:effectLst/>
          </c:spPr>
          <c:invertIfNegative val="0"/>
          <c:dLbls>
            <c:spPr>
              <a:noFill/>
              <a:ln>
                <a:noFill/>
              </a:ln>
              <a:effectLst/>
            </c:spPr>
            <c:txPr>
              <a:bodyPr rot="-2700000" spcFirstLastPara="1" vertOverflow="ellipsis"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Word]Sheet1'!$B$3:$B$8</c:f>
              <c:strCache>
                <c:ptCount val="6"/>
                <c:pt idx="0">
                  <c:v>Q4 2019/20</c:v>
                </c:pt>
                <c:pt idx="1">
                  <c:v>Q1 2020/21</c:v>
                </c:pt>
                <c:pt idx="2">
                  <c:v>Q2 2020/21</c:v>
                </c:pt>
                <c:pt idx="3">
                  <c:v>Q3 2020/21</c:v>
                </c:pt>
                <c:pt idx="4">
                  <c:v>Q4 2020/21</c:v>
                </c:pt>
                <c:pt idx="5">
                  <c:v>Total</c:v>
                </c:pt>
              </c:strCache>
            </c:strRef>
          </c:cat>
          <c:val>
            <c:numRef>
              <c:f>'[Chart in Microsoft Word]Sheet1'!$E$3:$E$8</c:f>
              <c:numCache>
                <c:formatCode>General</c:formatCode>
                <c:ptCount val="6"/>
                <c:pt idx="0">
                  <c:v>333</c:v>
                </c:pt>
                <c:pt idx="1">
                  <c:v>60</c:v>
                </c:pt>
                <c:pt idx="2">
                  <c:v>7</c:v>
                </c:pt>
                <c:pt idx="5">
                  <c:v>400</c:v>
                </c:pt>
              </c:numCache>
            </c:numRef>
          </c:val>
          <c:extLst>
            <c:ext xmlns:c16="http://schemas.microsoft.com/office/drawing/2014/chart" uri="{C3380CC4-5D6E-409C-BE32-E72D297353CC}">
              <c16:uniqueId val="{00000003-401D-4C66-A4E4-526BAD62AEC8}"/>
            </c:ext>
          </c:extLst>
        </c:ser>
        <c:dLbls>
          <c:dLblPos val="outEnd"/>
          <c:showLegendKey val="0"/>
          <c:showVal val="1"/>
          <c:showCatName val="0"/>
          <c:showSerName val="0"/>
          <c:showPercent val="0"/>
          <c:showBubbleSize val="0"/>
        </c:dLbls>
        <c:gapWidth val="219"/>
        <c:overlap val="-27"/>
        <c:axId val="376287368"/>
        <c:axId val="376287760"/>
      </c:barChart>
      <c:catAx>
        <c:axId val="376287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6287760"/>
        <c:crosses val="autoZero"/>
        <c:auto val="1"/>
        <c:lblAlgn val="ctr"/>
        <c:lblOffset val="100"/>
        <c:noMultiLvlLbl val="0"/>
      </c:catAx>
      <c:valAx>
        <c:axId val="376287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6287368"/>
        <c:crosses val="autoZero"/>
        <c:crossBetween val="between"/>
      </c:valAx>
      <c:spPr>
        <a:noFill/>
        <a:ln>
          <a:noFill/>
        </a:ln>
        <a:effectLst/>
      </c:spPr>
    </c:plotArea>
    <c:legend>
      <c:legendPos val="t"/>
      <c:layout>
        <c:manualLayout>
          <c:xMode val="edge"/>
          <c:yMode val="edge"/>
          <c:x val="0.3009854030606709"/>
          <c:y val="7.0689982725713627E-2"/>
          <c:w val="0.51996314742009719"/>
          <c:h val="6.76865770573449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a:t>Race Profile</a:t>
            </a:r>
          </a:p>
        </c:rich>
      </c:tx>
      <c:layout>
        <c:manualLayout>
          <c:xMode val="edge"/>
          <c:yMode val="edge"/>
          <c:x val="0.47901498929336189"/>
          <c:y val="2.8612303290414878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421621680006036E-2"/>
          <c:y val="0.22433552077392263"/>
          <c:w val="0.81464372508991933"/>
          <c:h val="0.55800099039735374"/>
        </c:manualLayout>
      </c:layout>
      <c:pie3DChart>
        <c:varyColors val="1"/>
        <c:ser>
          <c:idx val="0"/>
          <c:order val="0"/>
          <c:spPr>
            <a:solidFill>
              <a:schemeClr val="accent6"/>
            </a:solidFill>
          </c:spPr>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4A29-47BB-898B-5445B9DB488C}"/>
              </c:ext>
            </c:extLst>
          </c:dPt>
          <c:dPt>
            <c:idx val="1"/>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3-4A29-47BB-898B-5445B9DB488C}"/>
              </c:ext>
            </c:extLst>
          </c:dPt>
          <c:dPt>
            <c:idx val="2"/>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4A29-47BB-898B-5445B9DB488C}"/>
              </c:ext>
            </c:extLst>
          </c:dPt>
          <c:dPt>
            <c:idx val="3"/>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7-4A29-47BB-898B-5445B9DB488C}"/>
              </c:ext>
            </c:extLst>
          </c:dPt>
          <c:dPt>
            <c:idx val="4"/>
            <c:bubble3D val="0"/>
            <c:spPr>
              <a:solidFill>
                <a:schemeClr val="accent6">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4A29-47BB-898B-5445B9DB488C}"/>
              </c:ext>
            </c:extLst>
          </c:dPt>
          <c:dLbls>
            <c:dLbl>
              <c:idx val="1"/>
              <c:layout>
                <c:manualLayout>
                  <c:x val="3.8543897216274089E-2"/>
                  <c:y val="-2.655160969133753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A29-47BB-898B-5445B9DB488C}"/>
                </c:ext>
              </c:extLst>
            </c:dLbl>
            <c:dLbl>
              <c:idx val="2"/>
              <c:layout>
                <c:manualLayout>
                  <c:x val="-2.9978586723768737E-2"/>
                  <c:y val="1.14449213161659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A29-47BB-898B-5445B9DB488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'[Monthly workings - September 2020.xlsx]Gender Profile'!$O$6:$O$10</c:f>
              <c:strCache>
                <c:ptCount val="5"/>
                <c:pt idx="0">
                  <c:v>Race Profile</c:v>
                </c:pt>
                <c:pt idx="1">
                  <c:v>A</c:v>
                </c:pt>
                <c:pt idx="2">
                  <c:v>I</c:v>
                </c:pt>
                <c:pt idx="3">
                  <c:v>C</c:v>
                </c:pt>
                <c:pt idx="4">
                  <c:v>W</c:v>
                </c:pt>
              </c:strCache>
            </c:strRef>
          </c:cat>
          <c:val>
            <c:numRef>
              <c:f>'[Monthly workings - September 2020.xlsx]Gender Profile'!$P$6:$P$10</c:f>
              <c:numCache>
                <c:formatCode>General</c:formatCode>
                <c:ptCount val="5"/>
                <c:pt idx="1">
                  <c:v>108</c:v>
                </c:pt>
                <c:pt idx="2">
                  <c:v>3</c:v>
                </c:pt>
                <c:pt idx="3">
                  <c:v>3</c:v>
                </c:pt>
                <c:pt idx="4">
                  <c:v>9</c:v>
                </c:pt>
              </c:numCache>
            </c:numRef>
          </c:val>
          <c:extLst>
            <c:ext xmlns:c16="http://schemas.microsoft.com/office/drawing/2014/chart" uri="{C3380CC4-5D6E-409C-BE32-E72D297353CC}">
              <c16:uniqueId val="{0000000A-4A29-47BB-898B-5445B9DB488C}"/>
            </c:ext>
          </c:extLst>
        </c:ser>
        <c:dLbls>
          <c:showLegendKey val="0"/>
          <c:showVal val="0"/>
          <c:showCatName val="0"/>
          <c:showSerName val="0"/>
          <c:showPercent val="0"/>
          <c:showBubbleSize val="0"/>
          <c:showLeaderLines val="0"/>
        </c:dLbls>
      </c:pie3DChart>
      <c:spPr>
        <a:noFill/>
        <a:ln>
          <a:noFill/>
        </a:ln>
        <a:effectLst/>
      </c:spPr>
    </c:plotArea>
    <c:legend>
      <c:legendPos val="b"/>
      <c:legendEntry>
        <c:idx val="0"/>
        <c:delete val="1"/>
      </c:legendEntry>
      <c:layout>
        <c:manualLayout>
          <c:xMode val="edge"/>
          <c:yMode val="edge"/>
          <c:x val="0.19744187222849821"/>
          <c:y val="0.89412859237268427"/>
          <c:w val="0.60511591832605505"/>
          <c:h val="0.105871407627315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ZA" dirty="0"/>
              <a:t>Regional Status  FY2020/21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230275270218133E-2"/>
          <c:y val="8.4907034936085229E-2"/>
          <c:w val="0.95877713248697272"/>
          <c:h val="0.76920067079333676"/>
        </c:manualLayout>
      </c:layout>
      <c:bar3DChart>
        <c:barDir val="col"/>
        <c:grouping val="standard"/>
        <c:varyColors val="0"/>
        <c:ser>
          <c:idx val="0"/>
          <c:order val="0"/>
          <c:tx>
            <c:strRef>
              <c:f>Sheet1!$C$1</c:f>
              <c:strCache>
                <c:ptCount val="1"/>
                <c:pt idx="0">
                  <c:v>Exposure</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8"/>
              <c:layout>
                <c:manualLayout>
                  <c:x val="1.5376668387782186E-2"/>
                  <c:y val="3.8006719632920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3B-45FE-B941-FDF6382E66B3}"/>
                </c:ext>
              </c:extLst>
            </c:dLbl>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Sheet1!$B$2:$B$10</c:f>
              <c:strCache>
                <c:ptCount val="9"/>
                <c:pt idx="0">
                  <c:v>Gauteng </c:v>
                </c:pt>
                <c:pt idx="1">
                  <c:v>Limpopo</c:v>
                </c:pt>
                <c:pt idx="2">
                  <c:v>KZN</c:v>
                </c:pt>
                <c:pt idx="3">
                  <c:v>Mpumalanga</c:v>
                </c:pt>
                <c:pt idx="4">
                  <c:v>Western Cape</c:v>
                </c:pt>
                <c:pt idx="5">
                  <c:v>Noth West</c:v>
                </c:pt>
                <c:pt idx="6">
                  <c:v>Freestate</c:v>
                </c:pt>
                <c:pt idx="7">
                  <c:v>Northern Cape</c:v>
                </c:pt>
                <c:pt idx="8">
                  <c:v>Eastern Cape</c:v>
                </c:pt>
              </c:strCache>
            </c:strRef>
          </c:cat>
          <c:val>
            <c:numRef>
              <c:f>Sheet1!$C$2:$C$10</c:f>
              <c:numCache>
                <c:formatCode>General</c:formatCode>
                <c:ptCount val="9"/>
                <c:pt idx="0">
                  <c:v>3</c:v>
                </c:pt>
                <c:pt idx="1">
                  <c:v>0</c:v>
                </c:pt>
                <c:pt idx="2">
                  <c:v>4</c:v>
                </c:pt>
                <c:pt idx="3">
                  <c:v>0</c:v>
                </c:pt>
                <c:pt idx="4">
                  <c:v>1</c:v>
                </c:pt>
                <c:pt idx="5">
                  <c:v>0</c:v>
                </c:pt>
                <c:pt idx="6">
                  <c:v>0</c:v>
                </c:pt>
                <c:pt idx="7">
                  <c:v>0</c:v>
                </c:pt>
                <c:pt idx="8">
                  <c:v>1</c:v>
                </c:pt>
              </c:numCache>
            </c:numRef>
          </c:val>
          <c:extLst>
            <c:ext xmlns:c16="http://schemas.microsoft.com/office/drawing/2014/chart" uri="{C3380CC4-5D6E-409C-BE32-E72D297353CC}">
              <c16:uniqueId val="{00000000-163B-45FE-B941-FDF6382E66B3}"/>
            </c:ext>
          </c:extLst>
        </c:ser>
        <c:ser>
          <c:idx val="1"/>
          <c:order val="1"/>
          <c:tx>
            <c:strRef>
              <c:f>Sheet1!$D$1</c:f>
              <c:strCache>
                <c:ptCount val="1"/>
                <c:pt idx="0">
                  <c:v>Confirmed cases</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4"/>
              <c:layout>
                <c:manualLayout>
                  <c:x val="-4.1055720371104918E-3"/>
                  <c:y val="-1.8791945867358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3B-45FE-B941-FDF6382E66B3}"/>
                </c:ext>
              </c:extLst>
            </c:dLbl>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Sheet1!$B$2:$B$10</c:f>
              <c:strCache>
                <c:ptCount val="9"/>
                <c:pt idx="0">
                  <c:v>Gauteng </c:v>
                </c:pt>
                <c:pt idx="1">
                  <c:v>Limpopo</c:v>
                </c:pt>
                <c:pt idx="2">
                  <c:v>KZN</c:v>
                </c:pt>
                <c:pt idx="3">
                  <c:v>Mpumalanga</c:v>
                </c:pt>
                <c:pt idx="4">
                  <c:v>Western Cape</c:v>
                </c:pt>
                <c:pt idx="5">
                  <c:v>Noth West</c:v>
                </c:pt>
                <c:pt idx="6">
                  <c:v>Freestate</c:v>
                </c:pt>
                <c:pt idx="7">
                  <c:v>Northern Cape</c:v>
                </c:pt>
                <c:pt idx="8">
                  <c:v>Eastern Cape</c:v>
                </c:pt>
              </c:strCache>
            </c:strRef>
          </c:cat>
          <c:val>
            <c:numRef>
              <c:f>Sheet1!$D$2:$D$10</c:f>
              <c:numCache>
                <c:formatCode>General</c:formatCode>
                <c:ptCount val="9"/>
                <c:pt idx="0">
                  <c:v>9</c:v>
                </c:pt>
                <c:pt idx="1">
                  <c:v>0</c:v>
                </c:pt>
                <c:pt idx="2">
                  <c:v>0</c:v>
                </c:pt>
                <c:pt idx="3">
                  <c:v>0</c:v>
                </c:pt>
                <c:pt idx="4">
                  <c:v>1</c:v>
                </c:pt>
                <c:pt idx="5">
                  <c:v>0</c:v>
                </c:pt>
                <c:pt idx="6">
                  <c:v>0</c:v>
                </c:pt>
                <c:pt idx="7">
                  <c:v>0</c:v>
                </c:pt>
                <c:pt idx="8">
                  <c:v>1</c:v>
                </c:pt>
              </c:numCache>
            </c:numRef>
          </c:val>
          <c:extLst>
            <c:ext xmlns:c16="http://schemas.microsoft.com/office/drawing/2014/chart" uri="{C3380CC4-5D6E-409C-BE32-E72D297353CC}">
              <c16:uniqueId val="{00000002-163B-45FE-B941-FDF6382E66B3}"/>
            </c:ext>
          </c:extLst>
        </c:ser>
        <c:dLbls>
          <c:showLegendKey val="0"/>
          <c:showVal val="0"/>
          <c:showCatName val="0"/>
          <c:showSerName val="0"/>
          <c:showPercent val="0"/>
          <c:showBubbleSize val="0"/>
        </c:dLbls>
        <c:gapWidth val="65"/>
        <c:shape val="box"/>
        <c:axId val="1914316192"/>
        <c:axId val="15938928"/>
        <c:axId val="5069584"/>
      </c:bar3DChart>
      <c:catAx>
        <c:axId val="19143161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15938928"/>
        <c:crosses val="autoZero"/>
        <c:auto val="1"/>
        <c:lblAlgn val="ctr"/>
        <c:lblOffset val="100"/>
        <c:noMultiLvlLbl val="0"/>
      </c:catAx>
      <c:valAx>
        <c:axId val="1593892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1914316192"/>
        <c:crosses val="autoZero"/>
        <c:crossBetween val="between"/>
      </c:valAx>
      <c:serAx>
        <c:axId val="506958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15938928"/>
        <c:crosses val="autoZero"/>
      </c:ser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D6C77-A263-41A2-BED0-509BAC5A75D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63E8894F-2ED9-4152-AA43-E2F6F58F595E}"/>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E2307E33-94E4-445E-89E4-EB890BD8A012}" type="datetimeFigureOut">
              <a:rPr lang="en-US"/>
              <a:pPr>
                <a:defRPr/>
              </a:pPr>
              <a:t>8/11/2021</a:t>
            </a:fld>
            <a:endParaRPr lang="en-US" dirty="0"/>
          </a:p>
        </p:txBody>
      </p:sp>
      <p:sp>
        <p:nvSpPr>
          <p:cNvPr id="4" name="Footer Placeholder 3">
            <a:extLst>
              <a:ext uri="{FF2B5EF4-FFF2-40B4-BE49-F238E27FC236}">
                <a16:creationId xmlns:a16="http://schemas.microsoft.com/office/drawing/2014/main" id="{EDAA47BE-27F2-4B35-8BBF-D2720E6D728A}"/>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B6570258-4474-4421-B444-7617F7E5A77A}"/>
              </a:ext>
            </a:extLst>
          </p:cNvPr>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eaLnBrk="1" hangingPunct="1">
              <a:defRPr sz="1200">
                <a:latin typeface="Arial" charset="0"/>
              </a:defRPr>
            </a:lvl1pPr>
          </a:lstStyle>
          <a:p>
            <a:pPr>
              <a:defRPr/>
            </a:pPr>
            <a:fld id="{F503C3E2-C7CF-4764-B760-1884FDC8EF39}"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E0B4D1-A185-4868-B8B4-0C9AC77EA0A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CC53257C-3740-45D7-8979-E2D3112DC63B}"/>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D01E7F01-B42D-4CB6-8F30-A8D8076A6808}" type="datetimeFigureOut">
              <a:rPr lang="en-US"/>
              <a:pPr>
                <a:defRPr/>
              </a:pPr>
              <a:t>8/11/2021</a:t>
            </a:fld>
            <a:endParaRPr lang="en-US" dirty="0"/>
          </a:p>
        </p:txBody>
      </p:sp>
      <p:sp>
        <p:nvSpPr>
          <p:cNvPr id="4" name="Slide Image Placeholder 3">
            <a:extLst>
              <a:ext uri="{FF2B5EF4-FFF2-40B4-BE49-F238E27FC236}">
                <a16:creationId xmlns:a16="http://schemas.microsoft.com/office/drawing/2014/main" id="{7B1F64C9-CC3E-4F9A-B167-2CC700529085}"/>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7ACFB51C-1416-4880-8471-6A27B983B5FC}"/>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DCBF5F5-EAD1-4AAD-A1D5-2A58EAFB8BE7}"/>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6DDCA51-7723-4F16-85F6-D24535C9F585}"/>
              </a:ext>
            </a:extLst>
          </p:cNvPr>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1" hangingPunct="1">
              <a:defRPr sz="1200">
                <a:latin typeface="Arial" charset="0"/>
              </a:defRPr>
            </a:lvl1pPr>
          </a:lstStyle>
          <a:p>
            <a:pPr>
              <a:defRPr/>
            </a:pPr>
            <a:fld id="{48C0FBE0-4743-42F7-92DF-0545055B3B6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504C88E-7204-416D-8895-F6810DDB78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B79FBD2-8DE8-4FEA-B2B6-9D3F196DDF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28676" name="Slide Number Placeholder 3">
            <a:extLst>
              <a:ext uri="{FF2B5EF4-FFF2-40B4-BE49-F238E27FC236}">
                <a16:creationId xmlns:a16="http://schemas.microsoft.com/office/drawing/2014/main" id="{8F00B64C-C365-4CFD-A71A-A095723D21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62CF19-3FAA-4702-850B-002326BD4252}" type="slidenum">
              <a:rPr lang="en-ZA" altLang="en-US" smtClean="0">
                <a:solidFill>
                  <a:srgbClr val="000000"/>
                </a:solidFill>
              </a:rPr>
              <a:pPr/>
              <a:t>1</a:t>
            </a:fld>
            <a:endParaRPr lang="en-ZA"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0A8E1AC6-90C8-43A6-A735-A19894708E97}" type="slidenum">
              <a:rPr lang="en-US" smtClean="0"/>
              <a:pPr>
                <a:defRPr/>
              </a:pPr>
              <a:t>7</a:t>
            </a:fld>
            <a:endParaRPr lang="en-US"/>
          </a:p>
        </p:txBody>
      </p:sp>
    </p:spTree>
    <p:extLst>
      <p:ext uri="{BB962C8B-B14F-4D97-AF65-F5344CB8AC3E}">
        <p14:creationId xmlns:p14="http://schemas.microsoft.com/office/powerpoint/2010/main" val="1309899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0E4CD3C-6150-4DF4-8E92-9A72B29D83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8EA6386E-0A74-4F9E-9374-7947C10AFE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39940" name="Slide Number Placeholder 3">
            <a:extLst>
              <a:ext uri="{FF2B5EF4-FFF2-40B4-BE49-F238E27FC236}">
                <a16:creationId xmlns:a16="http://schemas.microsoft.com/office/drawing/2014/main" id="{99D8234C-DC3A-4E5B-B17C-6EC6C4D3AE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7D3AE2-389A-428D-A059-0033F659FC99}" type="slidenum">
              <a:rPr lang="en-US" altLang="en-US" smtClean="0"/>
              <a:pPr/>
              <a:t>8</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56024E21-C98D-47DE-9532-D6399184E9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C50F40CD-90EC-45FC-9AD6-6E9D22D334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51204" name="Slide Number Placeholder 3">
            <a:extLst>
              <a:ext uri="{FF2B5EF4-FFF2-40B4-BE49-F238E27FC236}">
                <a16:creationId xmlns:a16="http://schemas.microsoft.com/office/drawing/2014/main" id="{8EAD615A-1A47-4833-AA1C-32E08A0595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36BCAF-E39C-413B-9151-F41EE6876C25}" type="slidenum">
              <a:rPr lang="en-US" altLang="en-US" smtClean="0">
                <a:solidFill>
                  <a:srgbClr val="000000"/>
                </a:solidFill>
              </a:rPr>
              <a:pPr/>
              <a:t>15</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2012" y="1511861"/>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57679521"/>
      </p:ext>
    </p:extLst>
  </p:cSld>
  <p:clrMapOvr>
    <a:masterClrMapping/>
  </p:clrMapOvr>
  <p:transition spd="slow" advClick="0" advTm="2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3724389"/>
      </p:ext>
    </p:extLst>
  </p:cSld>
  <p:clrMapOvr>
    <a:masterClrMapping/>
  </p:clrMapOvr>
  <p:transition spd="slow" advClick="0" advTm="2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2309383"/>
      </p:ext>
    </p:extLst>
  </p:cSld>
  <p:clrMapOvr>
    <a:masterClrMapping/>
  </p:clrMapOvr>
  <p:transition spd="slow" advClick="0" advTm="20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3CD2C3E-DDB9-4F4A-B2F2-484E926FD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6851"/>
          <a:stretch>
            <a:fillRect/>
          </a:stretch>
        </p:blipFill>
        <p:spPr bwMode="auto">
          <a:xfrm>
            <a:off x="0" y="2403475"/>
            <a:ext cx="7615238"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248853963"/>
      </p:ext>
    </p:extLst>
  </p:cSld>
  <p:clrMapOvr>
    <a:masterClrMapping/>
  </p:clrMapOvr>
  <p:transition spd="slow" advClick="0" advTm="20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314961"/>
            <a:ext cx="6725239" cy="725488"/>
          </a:xfrm>
        </p:spPr>
        <p:txBody>
          <a:bodyPr>
            <a:noAutofit/>
          </a:bodyPr>
          <a:lstStyle/>
          <a:p>
            <a:r>
              <a:rPr lang="en-US" dirty="0"/>
              <a:t>Click to edit Master title style</a:t>
            </a:r>
          </a:p>
        </p:txBody>
      </p:sp>
      <p:sp>
        <p:nvSpPr>
          <p:cNvPr id="3" name="Content Placeholder 2"/>
          <p:cNvSpPr>
            <a:spLocks noGrp="1"/>
          </p:cNvSpPr>
          <p:nvPr>
            <p:ph idx="1"/>
          </p:nvPr>
        </p:nvSpPr>
        <p:spPr>
          <a:xfrm>
            <a:off x="427757" y="1277471"/>
            <a:ext cx="822960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
            <a:extLst>
              <a:ext uri="{FF2B5EF4-FFF2-40B4-BE49-F238E27FC236}">
                <a16:creationId xmlns:a16="http://schemas.microsoft.com/office/drawing/2014/main" id="{19AF7338-B2A4-4E6C-B2D4-0F34C79F566F}"/>
              </a:ext>
            </a:extLst>
          </p:cNvPr>
          <p:cNvSpPr>
            <a:spLocks noGrp="1"/>
          </p:cNvSpPr>
          <p:nvPr>
            <p:ph type="sldNum" sz="quarter" idx="10"/>
          </p:nvPr>
        </p:nvSpPr>
        <p:spPr/>
        <p:txBody>
          <a:bodyPr/>
          <a:lstStyle>
            <a:lvl1pPr>
              <a:defRPr/>
            </a:lvl1pPr>
          </a:lstStyle>
          <a:p>
            <a:pPr>
              <a:defRPr/>
            </a:pPr>
            <a:r>
              <a:rPr lang="en-US"/>
              <a:t>Slide </a:t>
            </a:r>
            <a:fld id="{8C036C38-1E6B-44DC-AA69-2B6D49C2E06E}" type="slidenum">
              <a:rPr lang="en-US" smtClean="0"/>
              <a:pPr>
                <a:defRPr/>
              </a:pPr>
              <a:t>‹#›</a:t>
            </a:fld>
            <a:endParaRPr lang="en-US"/>
          </a:p>
        </p:txBody>
      </p:sp>
    </p:spTree>
    <p:extLst>
      <p:ext uri="{BB962C8B-B14F-4D97-AF65-F5344CB8AC3E}">
        <p14:creationId xmlns:p14="http://schemas.microsoft.com/office/powerpoint/2010/main" val="1527368348"/>
      </p:ext>
    </p:extLst>
  </p:cSld>
  <p:clrMapOvr>
    <a:masterClrMapping/>
  </p:clrMapOvr>
  <p:transition spd="slow" advClick="0" advTm="20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64503289"/>
      </p:ext>
    </p:extLst>
  </p:cSld>
  <p:clrMapOvr>
    <a:masterClrMapping/>
  </p:clrMapOvr>
  <p:transition spd="slow" advClick="0" advTm="20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560372"/>
            <a:ext cx="8229600" cy="725488"/>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0792862"/>
      </p:ext>
    </p:extLst>
  </p:cSld>
  <p:clrMapOvr>
    <a:masterClrMapping/>
  </p:clrMapOvr>
  <p:transition spd="slow" advClick="0" advTm="20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393705"/>
      </p:ext>
    </p:extLst>
  </p:cSld>
  <p:clrMapOvr>
    <a:masterClrMapping/>
  </p:clrMapOvr>
  <p:transition spd="slow" advClick="0" advTm="20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9888989"/>
      </p:ext>
    </p:extLst>
  </p:cSld>
  <p:clrMapOvr>
    <a:masterClrMapping/>
  </p:clrMapOvr>
  <p:transition spd="slow" advClick="0" advTm="20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7511E4AD-77E5-4BF2-A03C-62D9BEFF9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6851"/>
          <a:stretch>
            <a:fillRect/>
          </a:stretch>
        </p:blipFill>
        <p:spPr bwMode="auto">
          <a:xfrm>
            <a:off x="0" y="2403475"/>
            <a:ext cx="7615238"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387580"/>
      </p:ext>
    </p:extLst>
  </p:cSld>
  <p:clrMapOvr>
    <a:masterClrMapping/>
  </p:clrMapOvr>
  <p:transition spd="slow" advClick="0" advTm="20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32611467"/>
      </p:ext>
    </p:extLst>
  </p:cSld>
  <p:clrMapOvr>
    <a:masterClrMapping/>
  </p:clrMapOvr>
  <p:transition spd="slow"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4195482"/>
            <a:ext cx="8229600" cy="19306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6379055"/>
      </p:ext>
    </p:extLst>
  </p:cSld>
  <p:clrMapOvr>
    <a:masterClrMapping/>
  </p:clrMapOvr>
  <p:transition spd="slow" advClick="0" advTm="20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1722346"/>
      </p:ext>
    </p:extLst>
  </p:cSld>
  <p:clrMapOvr>
    <a:masterClrMapping/>
  </p:clrMapOvr>
  <p:transition spd="slow" advClick="0" advTm="20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4985253"/>
      </p:ext>
    </p:extLst>
  </p:cSld>
  <p:clrMapOvr>
    <a:masterClrMapping/>
  </p:clrMapOvr>
  <p:transition spd="slow" advClick="0" advTm="20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692150"/>
            <a:ext cx="2071688" cy="5434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92150"/>
            <a:ext cx="6067425" cy="5434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7058585"/>
      </p:ext>
    </p:extLst>
  </p:cSld>
  <p:clrMapOvr>
    <a:masterClrMapping/>
  </p:clrMapOvr>
  <p:transition spd="slow" advClick="0" advTm="20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2462596"/>
      </p:ext>
    </p:extLst>
  </p:cSld>
  <p:clrMapOvr>
    <a:masterClrMapping/>
  </p:clrMapOvr>
  <p:transition spd="slow" advClick="0" advTm="20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5582991"/>
      </p:ext>
    </p:extLst>
  </p:cSld>
  <p:clrMapOvr>
    <a:masterClrMapping/>
  </p:clrMapOvr>
  <p:transition spd="slow" advClick="0" advTm="20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22477437"/>
      </p:ext>
    </p:extLst>
  </p:cSld>
  <p:clrMapOvr>
    <a:masterClrMapping/>
  </p:clrMapOvr>
  <p:transition spd="slow" advClick="0" advTm="20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1773238"/>
            <a:ext cx="4038600" cy="1150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0750" y="1773238"/>
            <a:ext cx="4038600" cy="1150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5942849"/>
      </p:ext>
    </p:extLst>
  </p:cSld>
  <p:clrMapOvr>
    <a:masterClrMapping/>
  </p:clrMapOvr>
  <p:transition spd="slow" advClick="0" advTm="20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937774"/>
      </p:ext>
    </p:extLst>
  </p:cSld>
  <p:clrMapOvr>
    <a:masterClrMapping/>
  </p:clrMapOvr>
  <p:transition spd="slow" advClick="0" advTm="20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2183655"/>
      </p:ext>
    </p:extLst>
  </p:cSld>
  <p:clrMapOvr>
    <a:masterClrMapping/>
  </p:clrMapOvr>
  <p:transition spd="slow" advClick="0" advTm="20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286719"/>
      </p:ext>
    </p:extLst>
  </p:cSld>
  <p:clrMapOvr>
    <a:masterClrMapping/>
  </p:clrMapOvr>
  <p:transition spd="slow" advClick="0"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43175274"/>
      </p:ext>
    </p:extLst>
  </p:cSld>
  <p:clrMapOvr>
    <a:masterClrMapping/>
  </p:clrMapOvr>
  <p:transition spd="slow" advClick="0" advTm="2000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5937323"/>
      </p:ext>
    </p:extLst>
  </p:cSld>
  <p:clrMapOvr>
    <a:masterClrMapping/>
  </p:clrMapOvr>
  <p:transition spd="slow" advClick="0" advTm="20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75013420"/>
      </p:ext>
    </p:extLst>
  </p:cSld>
  <p:clrMapOvr>
    <a:masterClrMapping/>
  </p:clrMapOvr>
  <p:transition spd="slow" advClick="0" advTm="20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196803"/>
      </p:ext>
    </p:extLst>
  </p:cSld>
  <p:clrMapOvr>
    <a:masterClrMapping/>
  </p:clrMapOvr>
  <p:transition spd="slow" advClick="0" advTm="20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485775"/>
            <a:ext cx="2062162" cy="243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485775"/>
            <a:ext cx="6035675" cy="243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771024"/>
      </p:ext>
    </p:extLst>
  </p:cSld>
  <p:clrMapOvr>
    <a:masterClrMapping/>
  </p:clrMapOvr>
  <p:transition spd="slow" advClick="0" advTm="2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6801018"/>
      </p:ext>
    </p:extLst>
  </p:cSld>
  <p:clrMapOvr>
    <a:masterClrMapping/>
  </p:clrMapOvr>
  <p:transition spd="slow" advClick="0" advTm="2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7007977"/>
      </p:ext>
    </p:extLst>
  </p:cSld>
  <p:clrMapOvr>
    <a:masterClrMapping/>
  </p:clrMapOvr>
  <p:transition spd="slow" advClick="0" advTm="2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3845148"/>
      </p:ext>
    </p:extLst>
  </p:cSld>
  <p:clrMapOvr>
    <a:masterClrMapping/>
  </p:clrMapOvr>
  <p:transition spd="slow" advClick="0" advTm="2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659251"/>
      </p:ext>
    </p:extLst>
  </p:cSld>
  <p:clrMapOvr>
    <a:masterClrMapping/>
  </p:clrMapOvr>
  <p:transition spd="slow" advClick="0" advTm="2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4340154"/>
      </p:ext>
    </p:extLst>
  </p:cSld>
  <p:clrMapOvr>
    <a:masterClrMapping/>
  </p:clrMapOvr>
  <p:transition spd="slow" advClick="0" advTm="2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3202154"/>
      </p:ext>
    </p:extLst>
  </p:cSld>
  <p:clrMapOvr>
    <a:masterClrMapping/>
  </p:clrMapOvr>
  <p:transition spd="slow" advClick="0" advTm="2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6.jpeg"/><Relationship Id="rId2" Type="http://schemas.openxmlformats.org/officeDocument/2006/relationships/slideLayout" Target="../slideLayouts/slideLayout13.xml"/><Relationship Id="rId16"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1.vml"/><Relationship Id="rId18" Type="http://schemas.openxmlformats.org/officeDocument/2006/relationships/oleObject" Target="../embeddings/oleObject2.bin"/><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8.emf"/><Relationship Id="rId2" Type="http://schemas.openxmlformats.org/officeDocument/2006/relationships/slideLayout" Target="../slideLayouts/slideLayout24.xml"/><Relationship Id="rId16" Type="http://schemas.openxmlformats.org/officeDocument/2006/relationships/oleObject" Target="../embeddings/oleObject1.bin"/><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1.jpeg"/><Relationship Id="rId10" Type="http://schemas.openxmlformats.org/officeDocument/2006/relationships/slideLayout" Target="../slideLayouts/slideLayout32.xml"/><Relationship Id="rId19" Type="http://schemas.openxmlformats.org/officeDocument/2006/relationships/image" Target="../media/image9.emf"/><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Broadband_Infraco_PPT (3)_Page_1">
            <a:extLst>
              <a:ext uri="{FF2B5EF4-FFF2-40B4-BE49-F238E27FC236}">
                <a16:creationId xmlns:a16="http://schemas.microsoft.com/office/drawing/2014/main" id="{8DFE0D4E-E414-4593-AEDF-EBAB3003FBE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8">
            <a:extLst>
              <a:ext uri="{FF2B5EF4-FFF2-40B4-BE49-F238E27FC236}">
                <a16:creationId xmlns:a16="http://schemas.microsoft.com/office/drawing/2014/main" id="{4A73F490-66FC-4A63-9788-FD6598FA6961}"/>
              </a:ext>
            </a:extLst>
          </p:cNvPr>
          <p:cNvSpPr txBox="1">
            <a:spLocks noChangeArrowheads="1"/>
          </p:cNvSpPr>
          <p:nvPr/>
        </p:nvSpPr>
        <p:spPr bwMode="auto">
          <a:xfrm>
            <a:off x="1406525" y="2276475"/>
            <a:ext cx="4894263" cy="2389188"/>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defRPr/>
            </a:pPr>
            <a:r>
              <a:rPr lang="en-ZA" altLang="en-US" sz="6600">
                <a:solidFill>
                  <a:schemeClr val="bg1"/>
                </a:solidFill>
                <a:latin typeface="Helvetica" panose="020B0604020202020204" pitchFamily="34" charset="0"/>
              </a:rPr>
              <a:t>Presentation</a:t>
            </a:r>
          </a:p>
          <a:p>
            <a:pPr eaLnBrk="1" hangingPunct="1">
              <a:lnSpc>
                <a:spcPct val="80000"/>
              </a:lnSpc>
              <a:defRPr/>
            </a:pPr>
            <a:r>
              <a:rPr lang="en-ZA" altLang="en-US" sz="6600">
                <a:solidFill>
                  <a:schemeClr val="bg1"/>
                </a:solidFill>
                <a:latin typeface="Helvetica" panose="020B0604020202020204" pitchFamily="34" charset="0"/>
              </a:rPr>
              <a:t>Title</a:t>
            </a:r>
          </a:p>
          <a:p>
            <a:pPr eaLnBrk="1" hangingPunct="1">
              <a:lnSpc>
                <a:spcPct val="200000"/>
              </a:lnSpc>
              <a:spcBef>
                <a:spcPct val="50000"/>
              </a:spcBef>
              <a:defRPr/>
            </a:pPr>
            <a:r>
              <a:rPr lang="en-ZA" altLang="en-US">
                <a:solidFill>
                  <a:schemeClr val="bg1"/>
                </a:solidFill>
              </a:rPr>
              <a:t> 28th August 2009</a:t>
            </a:r>
            <a:endParaRPr lang="en-ZA" altLang="en-US" sz="6600">
              <a:solidFill>
                <a:schemeClr val="bg1"/>
              </a:solidFill>
              <a:latin typeface="Helvetica" panose="020B0604020202020204" pitchFamily="34" charset="0"/>
            </a:endParaRPr>
          </a:p>
        </p:txBody>
      </p:sp>
      <p:sp>
        <p:nvSpPr>
          <p:cNvPr id="4" name="Slide Number Placeholder 3">
            <a:extLst>
              <a:ext uri="{FF2B5EF4-FFF2-40B4-BE49-F238E27FC236}">
                <a16:creationId xmlns:a16="http://schemas.microsoft.com/office/drawing/2014/main" id="{E193AA2E-FDE6-471D-84F3-1DB0CC6C690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chemeClr val="bg1"/>
                </a:solidFill>
                <a:latin typeface="Arial" charset="0"/>
              </a:defRPr>
            </a:lvl1pPr>
          </a:lstStyle>
          <a:p>
            <a:pPr>
              <a:defRPr/>
            </a:pPr>
            <a:r>
              <a:rPr lang="en-US"/>
              <a:t>  Slide </a:t>
            </a:r>
            <a:fld id="{E16D9BD8-D953-4770-BF38-21CDDDBA075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ransition spd="slow" advClick="0" advTm="20000"/>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 descr="004">
            <a:extLst>
              <a:ext uri="{FF2B5EF4-FFF2-40B4-BE49-F238E27FC236}">
                <a16:creationId xmlns:a16="http://schemas.microsoft.com/office/drawing/2014/main" id="{800FD80B-5DD6-46C4-939B-197ADD4F900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93336"/>
          <a:stretch>
            <a:fillRect/>
          </a:stretch>
        </p:blipFill>
        <p:spPr bwMode="auto">
          <a:xfrm>
            <a:off x="0" y="6421438"/>
            <a:ext cx="91440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4" descr="0003">
            <a:extLst>
              <a:ext uri="{FF2B5EF4-FFF2-40B4-BE49-F238E27FC236}">
                <a16:creationId xmlns:a16="http://schemas.microsoft.com/office/drawing/2014/main" id="{865B3010-1EDD-4F3C-BEF0-03ADC55B5AE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9463" y="280988"/>
            <a:ext cx="18002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a:extLst>
              <a:ext uri="{FF2B5EF4-FFF2-40B4-BE49-F238E27FC236}">
                <a16:creationId xmlns:a16="http://schemas.microsoft.com/office/drawing/2014/main" id="{6989DA7A-EB06-436D-8801-5451B115F54B}"/>
              </a:ext>
            </a:extLst>
          </p:cNvPr>
          <p:cNvSpPr>
            <a:spLocks noGrp="1" noChangeArrowheads="1"/>
          </p:cNvSpPr>
          <p:nvPr>
            <p:ph type="title"/>
          </p:nvPr>
        </p:nvSpPr>
        <p:spPr bwMode="auto">
          <a:xfrm>
            <a:off x="465138" y="336550"/>
            <a:ext cx="6648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 name="Slide Number Placeholder 4">
            <a:extLst>
              <a:ext uri="{FF2B5EF4-FFF2-40B4-BE49-F238E27FC236}">
                <a16:creationId xmlns:a16="http://schemas.microsoft.com/office/drawing/2014/main" id="{C586F678-4D77-4D07-8592-E0CD915F38DF}"/>
              </a:ext>
            </a:extLst>
          </p:cNvPr>
          <p:cNvSpPr>
            <a:spLocks noGrp="1"/>
          </p:cNvSpPr>
          <p:nvPr>
            <p:ph type="sldNum" sz="quarter" idx="4"/>
          </p:nvPr>
        </p:nvSpPr>
        <p:spPr>
          <a:xfrm>
            <a:off x="6553200" y="6461125"/>
            <a:ext cx="2133600" cy="301625"/>
          </a:xfrm>
          <a:prstGeom prst="rect">
            <a:avLst/>
          </a:prstGeom>
        </p:spPr>
        <p:txBody>
          <a:bodyPr vert="horz" lIns="91440" tIns="45720" rIns="91440" bIns="45720" rtlCol="0" anchor="ctr"/>
          <a:lstStyle>
            <a:lvl1pPr algn="r" eaLnBrk="1" hangingPunct="1">
              <a:defRPr sz="1200">
                <a:solidFill>
                  <a:schemeClr val="bg1"/>
                </a:solidFill>
                <a:latin typeface="Arial" charset="0"/>
              </a:defRPr>
            </a:lvl1pPr>
          </a:lstStyle>
          <a:p>
            <a:pPr>
              <a:defRPr/>
            </a:pPr>
            <a:r>
              <a:rPr lang="en-US"/>
              <a:t>Slide </a:t>
            </a:r>
            <a:fld id="{AE197FCB-A716-4D2E-8948-F030E776E7F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04" r:id="rId1"/>
    <p:sldLayoutId id="2147483881"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spd="slow" advClick="0" advTm="20000"/>
  <p:hf hdr="0" ftr="0" dt="0"/>
  <p:txStyles>
    <p:title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p:titleStyle>
    <p:bodyStyle>
      <a:lvl1pPr marL="342900" indent="-342900" algn="l" rtl="0" eaLnBrk="0" fontAlgn="base" hangingPunct="0">
        <a:spcBef>
          <a:spcPct val="20000"/>
        </a:spcBef>
        <a:spcAft>
          <a:spcPct val="0"/>
        </a:spcAft>
        <a:buBlip>
          <a:blip r:embed="rId15"/>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16"/>
        </a:buBlip>
        <a:defRPr sz="2200">
          <a:solidFill>
            <a:srgbClr val="6D6F67"/>
          </a:solidFill>
          <a:latin typeface="+mn-lt"/>
        </a:defRPr>
      </a:lvl2pPr>
      <a:lvl3pPr marL="1143000" indent="-228600" algn="l" rtl="0" eaLnBrk="0" fontAlgn="base" hangingPunct="0">
        <a:spcBef>
          <a:spcPct val="20000"/>
        </a:spcBef>
        <a:spcAft>
          <a:spcPct val="0"/>
        </a:spcAft>
        <a:buBlip>
          <a:blip r:embed="rId17"/>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panose="020B0604020202020204" pitchFamily="34"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7" descr="0004">
            <a:extLst>
              <a:ext uri="{FF2B5EF4-FFF2-40B4-BE49-F238E27FC236}">
                <a16:creationId xmlns:a16="http://schemas.microsoft.com/office/drawing/2014/main" id="{92ABB079-A564-49A9-AE2D-33F76DF3E0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80513"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8" descr="0005">
            <a:extLst>
              <a:ext uri="{FF2B5EF4-FFF2-40B4-BE49-F238E27FC236}">
                <a16:creationId xmlns:a16="http://schemas.microsoft.com/office/drawing/2014/main" id="{1854F6D9-231E-4FE7-8B81-8BA471CBD31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9925" y="252413"/>
            <a:ext cx="19446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a:extLst>
              <a:ext uri="{FF2B5EF4-FFF2-40B4-BE49-F238E27FC236}">
                <a16:creationId xmlns:a16="http://schemas.microsoft.com/office/drawing/2014/main" id="{10BA0D72-0703-46E1-92BF-47610772123D}"/>
              </a:ext>
            </a:extLst>
          </p:cNvPr>
          <p:cNvSpPr>
            <a:spLocks noGrp="1" noChangeArrowheads="1"/>
          </p:cNvSpPr>
          <p:nvPr>
            <p:ph type="title"/>
          </p:nvPr>
        </p:nvSpPr>
        <p:spPr bwMode="auto">
          <a:xfrm>
            <a:off x="519113" y="4857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3077" name="Rectangle 3">
            <a:extLst>
              <a:ext uri="{FF2B5EF4-FFF2-40B4-BE49-F238E27FC236}">
                <a16:creationId xmlns:a16="http://schemas.microsoft.com/office/drawing/2014/main" id="{91F7721E-8CC1-4EC3-9EDD-0AC78C06D482}"/>
              </a:ext>
            </a:extLst>
          </p:cNvPr>
          <p:cNvSpPr>
            <a:spLocks noGrp="1" noChangeArrowheads="1"/>
          </p:cNvSpPr>
          <p:nvPr>
            <p:ph type="body" idx="1"/>
          </p:nvPr>
        </p:nvSpPr>
        <p:spPr bwMode="auto">
          <a:xfrm>
            <a:off x="539750" y="1773238"/>
            <a:ext cx="82296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p:txBody>
      </p:sp>
      <p:graphicFrame>
        <p:nvGraphicFramePr>
          <p:cNvPr id="3078" name="Object 11">
            <a:extLst>
              <a:ext uri="{FF2B5EF4-FFF2-40B4-BE49-F238E27FC236}">
                <a16:creationId xmlns:a16="http://schemas.microsoft.com/office/drawing/2014/main" id="{D584D745-2CE9-4790-9CF6-063EC4175E03}"/>
              </a:ext>
            </a:extLst>
          </p:cNvPr>
          <p:cNvGraphicFramePr>
            <a:graphicFrameLocks noChangeAspect="1"/>
          </p:cNvGraphicFramePr>
          <p:nvPr/>
        </p:nvGraphicFramePr>
        <p:xfrm>
          <a:off x="82550" y="3043238"/>
          <a:ext cx="3697288" cy="2466975"/>
        </p:xfrm>
        <a:graphic>
          <a:graphicData uri="http://schemas.openxmlformats.org/presentationml/2006/ole">
            <mc:AlternateContent xmlns:mc="http://schemas.openxmlformats.org/markup-compatibility/2006">
              <mc:Choice xmlns:v="urn:schemas-microsoft-com:vml" Requires="v">
                <p:oleObj spid="_x0000_s1026" name="Chart" r:id="rId16" imgW="6096095" imgH="4067175" progId="MSGraph.Chart.8">
                  <p:embed followColorScheme="full"/>
                </p:oleObj>
              </mc:Choice>
              <mc:Fallback>
                <p:oleObj name="Chart" r:id="rId16" imgW="6096095" imgH="4067175" progId="MSGraph.Chart.8">
                  <p:embed followColorScheme="full"/>
                  <p:pic>
                    <p:nvPicPr>
                      <p:cNvPr id="3078" name="Object 11">
                        <a:extLst>
                          <a:ext uri="{FF2B5EF4-FFF2-40B4-BE49-F238E27FC236}">
                            <a16:creationId xmlns:a16="http://schemas.microsoft.com/office/drawing/2014/main" id="{D584D745-2CE9-4790-9CF6-063EC4175E0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550" y="3043238"/>
                        <a:ext cx="3697288"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9" name="Object 12">
            <a:extLst>
              <a:ext uri="{FF2B5EF4-FFF2-40B4-BE49-F238E27FC236}">
                <a16:creationId xmlns:a16="http://schemas.microsoft.com/office/drawing/2014/main" id="{2DF1CCA8-7606-4497-AE9F-35793EB53377}"/>
              </a:ext>
            </a:extLst>
          </p:cNvPr>
          <p:cNvGraphicFramePr>
            <a:graphicFrameLocks noChangeAspect="1"/>
          </p:cNvGraphicFramePr>
          <p:nvPr/>
        </p:nvGraphicFramePr>
        <p:xfrm>
          <a:off x="4067175" y="2852738"/>
          <a:ext cx="5327650" cy="2895600"/>
        </p:xfrm>
        <a:graphic>
          <a:graphicData uri="http://schemas.openxmlformats.org/presentationml/2006/ole">
            <mc:AlternateContent xmlns:mc="http://schemas.openxmlformats.org/markup-compatibility/2006">
              <mc:Choice xmlns:v="urn:schemas-microsoft-com:vml" Requires="v">
                <p:oleObj spid="_x0000_s1027" name="Chart" r:id="rId18" imgW="6096095" imgH="4067175" progId="MSGraph.Chart.8">
                  <p:embed followColorScheme="full"/>
                </p:oleObj>
              </mc:Choice>
              <mc:Fallback>
                <p:oleObj name="Chart" r:id="rId18" imgW="6096095" imgH="4067175" progId="MSGraph.Chart.8">
                  <p:embed followColorScheme="full"/>
                  <p:pic>
                    <p:nvPicPr>
                      <p:cNvPr id="3079" name="Object 12">
                        <a:extLst>
                          <a:ext uri="{FF2B5EF4-FFF2-40B4-BE49-F238E27FC236}">
                            <a16:creationId xmlns:a16="http://schemas.microsoft.com/office/drawing/2014/main" id="{2DF1CCA8-7606-4497-AE9F-35793EB5337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67175" y="2852738"/>
                        <a:ext cx="53276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80" name="Rectangle 13">
            <a:extLst>
              <a:ext uri="{FF2B5EF4-FFF2-40B4-BE49-F238E27FC236}">
                <a16:creationId xmlns:a16="http://schemas.microsoft.com/office/drawing/2014/main" id="{D0E66551-85C9-4B02-8339-160B4507A618}"/>
              </a:ext>
            </a:extLst>
          </p:cNvPr>
          <p:cNvSpPr>
            <a:spLocks noChangeArrowheads="1"/>
          </p:cNvSpPr>
          <p:nvPr/>
        </p:nvSpPr>
        <p:spPr bwMode="auto">
          <a:xfrm>
            <a:off x="1042988" y="5734050"/>
            <a:ext cx="215900" cy="215900"/>
          </a:xfrm>
          <a:prstGeom prst="rect">
            <a:avLst/>
          </a:prstGeom>
          <a:solidFill>
            <a:srgbClr val="00FF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081" name="Rectangle 14">
            <a:extLst>
              <a:ext uri="{FF2B5EF4-FFF2-40B4-BE49-F238E27FC236}">
                <a16:creationId xmlns:a16="http://schemas.microsoft.com/office/drawing/2014/main" id="{A88BB739-630A-4F49-BD55-343CFA05248D}"/>
              </a:ext>
            </a:extLst>
          </p:cNvPr>
          <p:cNvSpPr>
            <a:spLocks noChangeArrowheads="1"/>
          </p:cNvSpPr>
          <p:nvPr/>
        </p:nvSpPr>
        <p:spPr bwMode="auto">
          <a:xfrm>
            <a:off x="1042988" y="6021388"/>
            <a:ext cx="215900" cy="215900"/>
          </a:xfrm>
          <a:prstGeom prst="rect">
            <a:avLst/>
          </a:prstGeom>
          <a:solidFill>
            <a:srgbClr val="0066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082" name="Text Box 15">
            <a:extLst>
              <a:ext uri="{FF2B5EF4-FFF2-40B4-BE49-F238E27FC236}">
                <a16:creationId xmlns:a16="http://schemas.microsoft.com/office/drawing/2014/main" id="{D48913E0-4348-462E-AD90-B030F4B751D5}"/>
              </a:ext>
            </a:extLst>
          </p:cNvPr>
          <p:cNvSpPr txBox="1">
            <a:spLocks noChangeArrowheads="1"/>
          </p:cNvSpPr>
          <p:nvPr/>
        </p:nvSpPr>
        <p:spPr bwMode="auto">
          <a:xfrm>
            <a:off x="1311275" y="5734050"/>
            <a:ext cx="2859088" cy="24447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ZA" altLang="en-US" sz="1000">
                <a:solidFill>
                  <a:schemeClr val="bg1"/>
                </a:solidFill>
                <a:latin typeface="Helvetica" panose="020B0604020202020204" pitchFamily="34" charset="0"/>
              </a:rPr>
              <a:t>Me lius quod ii legunt claritas est etia processus</a:t>
            </a:r>
          </a:p>
        </p:txBody>
      </p:sp>
      <p:sp>
        <p:nvSpPr>
          <p:cNvPr id="3083" name="Text Box 16">
            <a:extLst>
              <a:ext uri="{FF2B5EF4-FFF2-40B4-BE49-F238E27FC236}">
                <a16:creationId xmlns:a16="http://schemas.microsoft.com/office/drawing/2014/main" id="{D8B80F8C-A308-4A07-9DA1-3A89F7E97D72}"/>
              </a:ext>
            </a:extLst>
          </p:cNvPr>
          <p:cNvSpPr txBox="1">
            <a:spLocks noChangeArrowheads="1"/>
          </p:cNvSpPr>
          <p:nvPr/>
        </p:nvSpPr>
        <p:spPr bwMode="auto">
          <a:xfrm>
            <a:off x="1331913" y="5992813"/>
            <a:ext cx="2859087" cy="24447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ZA" altLang="en-US" sz="1000">
                <a:solidFill>
                  <a:schemeClr val="bg1"/>
                </a:solidFill>
                <a:latin typeface="Helvetica" panose="020B0604020202020204" pitchFamily="34" charset="0"/>
              </a:rPr>
              <a:t>Me lius quod ii legunt claritas est etia processus</a:t>
            </a:r>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ransition spd="slow" advClick="0" advTm="20000"/>
  <p:hf hdr="0" ftr="0" dt="0"/>
  <p:txStyles>
    <p:titleStyle>
      <a:lvl1pPr algn="l" rtl="0" eaLnBrk="0" fontAlgn="base" hangingPunct="0">
        <a:spcBef>
          <a:spcPct val="0"/>
        </a:spcBef>
        <a:spcAft>
          <a:spcPct val="0"/>
        </a:spcAft>
        <a:defRPr sz="2800">
          <a:solidFill>
            <a:srgbClr val="4AAF14"/>
          </a:solidFill>
          <a:latin typeface="+mj-lt"/>
          <a:ea typeface="+mj-ea"/>
          <a:cs typeface="+mj-cs"/>
        </a:defRPr>
      </a:lvl1pPr>
      <a:lvl2pPr algn="l" rtl="0" eaLnBrk="0" fontAlgn="base" hangingPunct="0">
        <a:spcBef>
          <a:spcPct val="0"/>
        </a:spcBef>
        <a:spcAft>
          <a:spcPct val="0"/>
        </a:spcAft>
        <a:defRPr sz="2800">
          <a:solidFill>
            <a:srgbClr val="4AAF14"/>
          </a:solidFill>
          <a:latin typeface="Helvetica" pitchFamily="34" charset="0"/>
        </a:defRPr>
      </a:lvl2pPr>
      <a:lvl3pPr algn="l" rtl="0" eaLnBrk="0" fontAlgn="base" hangingPunct="0">
        <a:spcBef>
          <a:spcPct val="0"/>
        </a:spcBef>
        <a:spcAft>
          <a:spcPct val="0"/>
        </a:spcAft>
        <a:defRPr sz="2800">
          <a:solidFill>
            <a:srgbClr val="4AAF14"/>
          </a:solidFill>
          <a:latin typeface="Helvetica" pitchFamily="34" charset="0"/>
        </a:defRPr>
      </a:lvl3pPr>
      <a:lvl4pPr algn="l" rtl="0" eaLnBrk="0" fontAlgn="base" hangingPunct="0">
        <a:spcBef>
          <a:spcPct val="0"/>
        </a:spcBef>
        <a:spcAft>
          <a:spcPct val="0"/>
        </a:spcAft>
        <a:defRPr sz="2800">
          <a:solidFill>
            <a:srgbClr val="4AAF14"/>
          </a:solidFill>
          <a:latin typeface="Helvetica" pitchFamily="34" charset="0"/>
        </a:defRPr>
      </a:lvl4pPr>
      <a:lvl5pPr algn="l" rtl="0" eaLnBrk="0" fontAlgn="base" hangingPunct="0">
        <a:spcBef>
          <a:spcPct val="0"/>
        </a:spcBef>
        <a:spcAft>
          <a:spcPct val="0"/>
        </a:spcAft>
        <a:defRPr sz="2800">
          <a:solidFill>
            <a:srgbClr val="4AAF14"/>
          </a:solidFill>
          <a:latin typeface="Helvetica" pitchFamily="34" charset="0"/>
        </a:defRPr>
      </a:lvl5pPr>
      <a:lvl6pPr marL="457200" algn="l" rtl="0" fontAlgn="base">
        <a:spcBef>
          <a:spcPct val="0"/>
        </a:spcBef>
        <a:spcAft>
          <a:spcPct val="0"/>
        </a:spcAft>
        <a:defRPr sz="2800">
          <a:solidFill>
            <a:srgbClr val="4AAF14"/>
          </a:solidFill>
          <a:latin typeface="Helvetica" pitchFamily="34" charset="0"/>
        </a:defRPr>
      </a:lvl6pPr>
      <a:lvl7pPr marL="914400" algn="l" rtl="0" fontAlgn="base">
        <a:spcBef>
          <a:spcPct val="0"/>
        </a:spcBef>
        <a:spcAft>
          <a:spcPct val="0"/>
        </a:spcAft>
        <a:defRPr sz="2800">
          <a:solidFill>
            <a:srgbClr val="4AAF14"/>
          </a:solidFill>
          <a:latin typeface="Helvetica" pitchFamily="34" charset="0"/>
        </a:defRPr>
      </a:lvl7pPr>
      <a:lvl8pPr marL="1371600" algn="l" rtl="0" fontAlgn="base">
        <a:spcBef>
          <a:spcPct val="0"/>
        </a:spcBef>
        <a:spcAft>
          <a:spcPct val="0"/>
        </a:spcAft>
        <a:defRPr sz="2800">
          <a:solidFill>
            <a:srgbClr val="4AAF14"/>
          </a:solidFill>
          <a:latin typeface="Helvetica" pitchFamily="34" charset="0"/>
        </a:defRPr>
      </a:lvl8pPr>
      <a:lvl9pPr marL="1828800" algn="l" rtl="0" fontAlgn="base">
        <a:spcBef>
          <a:spcPct val="0"/>
        </a:spcBef>
        <a:spcAft>
          <a:spcPct val="0"/>
        </a:spcAft>
        <a:defRPr sz="2800">
          <a:solidFill>
            <a:srgbClr val="4AAF14"/>
          </a:solidFill>
          <a:latin typeface="Helvetica" pitchFamily="34" charset="0"/>
        </a:defRPr>
      </a:lvl9pPr>
    </p:titleStyle>
    <p:bodyStyle>
      <a:lvl1pPr marL="342900" indent="-342900" algn="l" rtl="0" eaLnBrk="0" fontAlgn="base" hangingPunct="0">
        <a:spcBef>
          <a:spcPct val="20000"/>
        </a:spcBef>
        <a:spcAft>
          <a:spcPct val="0"/>
        </a:spcAft>
        <a:defRPr sz="2000">
          <a:solidFill>
            <a:schemeClr val="bg1"/>
          </a:solidFill>
          <a:latin typeface="+mn-lt"/>
          <a:ea typeface="+mn-ea"/>
          <a:cs typeface="+mn-cs"/>
        </a:defRPr>
      </a:lvl1pPr>
      <a:lvl2pPr marL="742950" indent="-285750" algn="l" rtl="0" eaLnBrk="0" fontAlgn="base" hangingPunct="0">
        <a:spcBef>
          <a:spcPct val="20000"/>
        </a:spcBef>
        <a:spcAft>
          <a:spcPct val="0"/>
        </a:spcAft>
        <a:defRPr sz="2400">
          <a:solidFill>
            <a:schemeClr val="bg1"/>
          </a:solidFill>
          <a:latin typeface="+mn-lt"/>
        </a:defRPr>
      </a:lvl2pPr>
      <a:lvl3pPr marL="1143000" indent="-228600" algn="l" rtl="0" eaLnBrk="0" fontAlgn="base" hangingPunct="0">
        <a:spcBef>
          <a:spcPct val="20000"/>
        </a:spcBef>
        <a:spcAft>
          <a:spcPct val="0"/>
        </a:spcAft>
        <a:defRPr sz="2400">
          <a:solidFill>
            <a:schemeClr val="bg1"/>
          </a:solidFill>
          <a:latin typeface="+mn-lt"/>
        </a:defRPr>
      </a:lvl3pPr>
      <a:lvl4pPr marL="1600200" indent="-228600" algn="l" rtl="0" eaLnBrk="0" fontAlgn="base" hangingPunct="0">
        <a:spcBef>
          <a:spcPct val="20000"/>
        </a:spcBef>
        <a:spcAft>
          <a:spcPct val="0"/>
        </a:spcAft>
        <a:defRPr sz="2400">
          <a:solidFill>
            <a:schemeClr val="bg1"/>
          </a:solidFill>
          <a:latin typeface="+mn-lt"/>
        </a:defRPr>
      </a:lvl4pPr>
      <a:lvl5pPr marL="2057400" indent="-228600" algn="l" rtl="0" eaLnBrk="0" fontAlgn="base" hangingPunct="0">
        <a:spcBef>
          <a:spcPct val="20000"/>
        </a:spcBef>
        <a:spcAft>
          <a:spcPct val="0"/>
        </a:spcAft>
        <a:defRPr sz="2400">
          <a:solidFill>
            <a:schemeClr val="bg1"/>
          </a:solidFill>
          <a:latin typeface="+mn-lt"/>
        </a:defRPr>
      </a:lvl5pPr>
      <a:lvl6pPr marL="2514600" indent="-228600" algn="l" rtl="0" fontAlgn="base">
        <a:spcBef>
          <a:spcPct val="20000"/>
        </a:spcBef>
        <a:spcAft>
          <a:spcPct val="0"/>
        </a:spcAft>
        <a:defRPr sz="2400">
          <a:solidFill>
            <a:schemeClr val="bg1"/>
          </a:solidFill>
          <a:latin typeface="+mn-lt"/>
        </a:defRPr>
      </a:lvl6pPr>
      <a:lvl7pPr marL="2971800" indent="-228600" algn="l" rtl="0" fontAlgn="base">
        <a:spcBef>
          <a:spcPct val="20000"/>
        </a:spcBef>
        <a:spcAft>
          <a:spcPct val="0"/>
        </a:spcAft>
        <a:defRPr sz="2400">
          <a:solidFill>
            <a:schemeClr val="bg1"/>
          </a:solidFill>
          <a:latin typeface="+mn-lt"/>
        </a:defRPr>
      </a:lvl7pPr>
      <a:lvl8pPr marL="3429000" indent="-228600" algn="l" rtl="0" fontAlgn="base">
        <a:spcBef>
          <a:spcPct val="20000"/>
        </a:spcBef>
        <a:spcAft>
          <a:spcPct val="0"/>
        </a:spcAft>
        <a:defRPr sz="2400">
          <a:solidFill>
            <a:schemeClr val="bg1"/>
          </a:solidFill>
          <a:latin typeface="+mn-lt"/>
        </a:defRPr>
      </a:lvl8pPr>
      <a:lvl9pPr marL="3886200" indent="-228600" algn="l" rtl="0" fontAlgn="base">
        <a:spcBef>
          <a:spcPct val="20000"/>
        </a:spcBef>
        <a:spcAft>
          <a:spcPct val="0"/>
        </a:spcAft>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oleObject" Target="../embeddings/oleObject5.bin"/><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chart" Target="../charts/chart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61427B-7789-4CB7-A3D9-9D832C78D5B2}"/>
              </a:ext>
            </a:extLst>
          </p:cNvPr>
          <p:cNvSpPr/>
          <p:nvPr/>
        </p:nvSpPr>
        <p:spPr>
          <a:xfrm>
            <a:off x="7038975" y="2836863"/>
            <a:ext cx="2057400" cy="3416300"/>
          </a:xfrm>
          <a:prstGeom prst="rect">
            <a:avLst/>
          </a:prstGeom>
        </p:spPr>
        <p:txBody>
          <a:bodyPr>
            <a:spAutoFit/>
          </a:bodyPr>
          <a:lstStyle/>
          <a:p>
            <a:pPr algn="ctr" eaLnBrk="1" hangingPunct="1">
              <a:defRPr/>
            </a:pPr>
            <a:r>
              <a:rPr lang="en-US" sz="2400" b="1" dirty="0">
                <a:solidFill>
                  <a:srgbClr val="006600"/>
                </a:solidFill>
                <a:latin typeface="+mn-lt"/>
              </a:rPr>
              <a:t>Portfolio Committee Presentation</a:t>
            </a:r>
          </a:p>
          <a:p>
            <a:pPr algn="ctr" eaLnBrk="1" hangingPunct="1">
              <a:defRPr/>
            </a:pPr>
            <a:endParaRPr lang="en-US" sz="2400" b="1" dirty="0">
              <a:solidFill>
                <a:srgbClr val="006600"/>
              </a:solidFill>
              <a:latin typeface="+mn-lt"/>
            </a:endParaRPr>
          </a:p>
          <a:p>
            <a:pPr algn="ctr" eaLnBrk="1" hangingPunct="1">
              <a:defRPr/>
            </a:pPr>
            <a:r>
              <a:rPr lang="en-US" sz="2400" b="1" dirty="0">
                <a:solidFill>
                  <a:srgbClr val="006600"/>
                </a:solidFill>
                <a:latin typeface="+mn-lt"/>
              </a:rPr>
              <a:t>By </a:t>
            </a:r>
          </a:p>
          <a:p>
            <a:pPr algn="ctr" eaLnBrk="1" hangingPunct="1">
              <a:defRPr/>
            </a:pPr>
            <a:r>
              <a:rPr lang="en-US" sz="2400" b="1" dirty="0">
                <a:solidFill>
                  <a:srgbClr val="006600"/>
                </a:solidFill>
                <a:latin typeface="+mn-lt"/>
              </a:rPr>
              <a:t>Chair of the Board</a:t>
            </a:r>
          </a:p>
          <a:p>
            <a:pPr algn="ctr" eaLnBrk="1" hangingPunct="1">
              <a:defRPr/>
            </a:pPr>
            <a:endParaRPr lang="en-US" sz="2400" b="1" dirty="0">
              <a:solidFill>
                <a:srgbClr val="006600"/>
              </a:solidFill>
              <a:latin typeface="+mn-lt"/>
            </a:endParaRPr>
          </a:p>
          <a:p>
            <a:pPr algn="ctr" eaLnBrk="1" hangingPunct="1">
              <a:defRPr/>
            </a:pPr>
            <a:r>
              <a:rPr lang="en-US" sz="2400" b="1">
                <a:solidFill>
                  <a:srgbClr val="006600"/>
                </a:solidFill>
                <a:latin typeface="+mn-lt"/>
              </a:rPr>
              <a:t>17 </a:t>
            </a:r>
            <a:r>
              <a:rPr lang="en-US" sz="2400" b="1" dirty="0">
                <a:solidFill>
                  <a:srgbClr val="006600"/>
                </a:solidFill>
                <a:latin typeface="+mn-lt"/>
              </a:rPr>
              <a:t>Aug 2021</a:t>
            </a:r>
          </a:p>
        </p:txBody>
      </p:sp>
      <p:sp>
        <p:nvSpPr>
          <p:cNvPr id="27651" name="TextBox 4">
            <a:extLst>
              <a:ext uri="{FF2B5EF4-FFF2-40B4-BE49-F238E27FC236}">
                <a16:creationId xmlns:a16="http://schemas.microsoft.com/office/drawing/2014/main" id="{C29856DF-441A-4E02-8B10-0F93B38958C3}"/>
              </a:ext>
            </a:extLst>
          </p:cNvPr>
          <p:cNvSpPr txBox="1">
            <a:spLocks noChangeArrowheads="1"/>
          </p:cNvSpPr>
          <p:nvPr/>
        </p:nvSpPr>
        <p:spPr bwMode="auto">
          <a:xfrm>
            <a:off x="7016750" y="1277938"/>
            <a:ext cx="2070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ZA" altLang="en-US" sz="2400" b="1" dirty="0">
                <a:solidFill>
                  <a:srgbClr val="006600"/>
                </a:solidFill>
              </a:rPr>
              <a:t>Q3 &amp;4</a:t>
            </a:r>
          </a:p>
          <a:p>
            <a:pPr algn="ctr" eaLnBrk="1" hangingPunct="1"/>
            <a:r>
              <a:rPr lang="en-ZA" altLang="en-US" sz="2400" b="1" dirty="0">
                <a:solidFill>
                  <a:srgbClr val="006600"/>
                </a:solidFill>
              </a:rPr>
              <a:t>FY 2020/21 REPORTS</a:t>
            </a:r>
          </a:p>
        </p:txBody>
      </p:sp>
      <p:sp>
        <p:nvSpPr>
          <p:cNvPr id="27652" name="Slide Number Placeholder 5">
            <a:extLst>
              <a:ext uri="{FF2B5EF4-FFF2-40B4-BE49-F238E27FC236}">
                <a16:creationId xmlns:a16="http://schemas.microsoft.com/office/drawing/2014/main" id="{D6A85791-4AA5-4344-887B-189804E6DA1D}"/>
              </a:ext>
            </a:extLst>
          </p:cNvPr>
          <p:cNvSpPr>
            <a:spLocks noGrp="1" noChangeArrowheads="1"/>
          </p:cNvSpPr>
          <p:nvPr>
            <p:ph type="sldNum" sz="quarter" idx="4"/>
          </p:nvPr>
        </p:nvSpPr>
        <p:spPr bwMode="auto">
          <a:xfrm>
            <a:off x="6327775" y="635158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0" hangingPunct="0"/>
            <a:fld id="{AE875018-364F-4023-89EF-C489DAC933FB}" type="slidenum">
              <a:rPr lang="en-ZA" altLang="en-US" sz="900" smtClean="0">
                <a:solidFill>
                  <a:srgbClr val="898989"/>
                </a:solidFill>
              </a:rPr>
              <a:pPr algn="l" eaLnBrk="0" hangingPunct="0"/>
              <a:t>1</a:t>
            </a:fld>
            <a:endParaRPr lang="en-ZA" altLang="en-US" sz="900" b="1">
              <a:solidFill>
                <a:srgbClr val="006600"/>
              </a:solidFill>
            </a:endParaRPr>
          </a:p>
        </p:txBody>
      </p:sp>
      <p:pic>
        <p:nvPicPr>
          <p:cNvPr id="6" name="Picture 6" descr="A picture containing text, person, green&#10;&#10;Description automatically generated">
            <a:extLst>
              <a:ext uri="{FF2B5EF4-FFF2-40B4-BE49-F238E27FC236}">
                <a16:creationId xmlns:a16="http://schemas.microsoft.com/office/drawing/2014/main" id="{2F1FEA1B-BFCF-4099-9D32-2E850E180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739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0F1FDF1-5889-406C-9D50-35741140AA2A}"/>
              </a:ext>
            </a:extLst>
          </p:cNvPr>
          <p:cNvSpPr txBox="1">
            <a:spLocks noChangeArrowheads="1"/>
          </p:cNvSpPr>
          <p:nvPr/>
        </p:nvSpPr>
        <p:spPr bwMode="auto">
          <a:xfrm>
            <a:off x="212725" y="314325"/>
            <a:ext cx="69405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sz="2400" b="1">
                <a:solidFill>
                  <a:srgbClr val="006600"/>
                </a:solidFill>
                <a:cs typeface="Arial" panose="020B0604020202020204" pitchFamily="34" charset="0"/>
              </a:rPr>
              <a:t>Financial Position </a:t>
            </a:r>
          </a:p>
        </p:txBody>
      </p:sp>
      <p:sp>
        <p:nvSpPr>
          <p:cNvPr id="43011" name="Slide Number Placeholder 3">
            <a:extLst>
              <a:ext uri="{FF2B5EF4-FFF2-40B4-BE49-F238E27FC236}">
                <a16:creationId xmlns:a16="http://schemas.microsoft.com/office/drawing/2014/main" id="{99185F94-4C35-4715-A95D-472CF36B5103}"/>
              </a:ext>
            </a:extLst>
          </p:cNvPr>
          <p:cNvSpPr txBox="1">
            <a:spLocks noChangeArrowheads="1"/>
          </p:cNvSpPr>
          <p:nvPr/>
        </p:nvSpPr>
        <p:spPr bwMode="auto">
          <a:xfrm>
            <a:off x="6542088" y="6461125"/>
            <a:ext cx="2144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ZA" altLang="en-US" sz="1200">
                <a:solidFill>
                  <a:schemeClr val="bg1"/>
                </a:solidFill>
              </a:rPr>
              <a:t>Slide </a:t>
            </a:r>
            <a:fld id="{924400A3-11A8-4C5A-BCE2-CAC227D02168}" type="slidenum">
              <a:rPr lang="en-ZA" altLang="en-US" sz="1200">
                <a:solidFill>
                  <a:schemeClr val="bg1"/>
                </a:solidFill>
              </a:rPr>
              <a:pPr algn="r" eaLnBrk="1" hangingPunct="1"/>
              <a:t>10</a:t>
            </a:fld>
            <a:endParaRPr lang="en-ZA" altLang="en-US" sz="1200">
              <a:solidFill>
                <a:schemeClr val="bg1"/>
              </a:solidFill>
            </a:endParaRPr>
          </a:p>
        </p:txBody>
      </p:sp>
      <p:cxnSp>
        <p:nvCxnSpPr>
          <p:cNvPr id="43012" name="Straight Connector 12">
            <a:extLst>
              <a:ext uri="{FF2B5EF4-FFF2-40B4-BE49-F238E27FC236}">
                <a16:creationId xmlns:a16="http://schemas.microsoft.com/office/drawing/2014/main" id="{8D05F583-E3E1-4D16-B209-BFD18F1800C3}"/>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pic>
        <p:nvPicPr>
          <p:cNvPr id="7" name="Picture 6">
            <a:extLst>
              <a:ext uri="{FF2B5EF4-FFF2-40B4-BE49-F238E27FC236}">
                <a16:creationId xmlns:a16="http://schemas.microsoft.com/office/drawing/2014/main" id="{D5194A82-FCC9-4514-B207-F702D04A9E81}"/>
              </a:ext>
            </a:extLst>
          </p:cNvPr>
          <p:cNvPicPr>
            <a:picLocks noChangeAspect="1"/>
          </p:cNvPicPr>
          <p:nvPr/>
        </p:nvPicPr>
        <p:blipFill>
          <a:blip r:embed="rId2"/>
          <a:stretch>
            <a:fillRect/>
          </a:stretch>
        </p:blipFill>
        <p:spPr>
          <a:xfrm>
            <a:off x="212035" y="874712"/>
            <a:ext cx="4883839" cy="5535665"/>
          </a:xfrm>
          <a:prstGeom prst="rect">
            <a:avLst/>
          </a:prstGeom>
        </p:spPr>
      </p:pic>
      <p:sp>
        <p:nvSpPr>
          <p:cNvPr id="8" name="TextBox 7">
            <a:extLst>
              <a:ext uri="{FF2B5EF4-FFF2-40B4-BE49-F238E27FC236}">
                <a16:creationId xmlns:a16="http://schemas.microsoft.com/office/drawing/2014/main" id="{BEABC682-4C69-4E7B-9053-432BE897D17D}"/>
              </a:ext>
            </a:extLst>
          </p:cNvPr>
          <p:cNvSpPr txBox="1"/>
          <p:nvPr/>
        </p:nvSpPr>
        <p:spPr>
          <a:xfrm>
            <a:off x="5605669" y="1384301"/>
            <a:ext cx="2627286" cy="3970318"/>
          </a:xfrm>
          <a:prstGeom prst="rect">
            <a:avLst/>
          </a:prstGeom>
          <a:noFill/>
        </p:spPr>
        <p:txBody>
          <a:bodyPr wrap="square" rtlCol="0">
            <a:spAutoFit/>
          </a:bodyPr>
          <a:lstStyle/>
          <a:p>
            <a:pPr marL="285750" indent="-285750">
              <a:buFont typeface="Arial" panose="020B0604020202020204" pitchFamily="34" charset="0"/>
              <a:buChar char="•"/>
            </a:pPr>
            <a:r>
              <a:rPr lang="en-ZA" sz="1400" dirty="0"/>
              <a:t>Cash now excludes advance payment from DCDT, which is shown separately and R69 million</a:t>
            </a:r>
          </a:p>
          <a:p>
            <a:pPr marL="285750" indent="-285750">
              <a:buFont typeface="Arial" panose="020B0604020202020204" pitchFamily="34" charset="0"/>
              <a:buChar char="•"/>
            </a:pPr>
            <a:r>
              <a:rPr lang="en-ZA" sz="1400" dirty="0"/>
              <a:t>Cash resources down to R18 million</a:t>
            </a:r>
          </a:p>
          <a:p>
            <a:pPr marL="285750" indent="-285750">
              <a:buFont typeface="Arial" panose="020B0604020202020204" pitchFamily="34" charset="0"/>
              <a:buChar char="•"/>
            </a:pPr>
            <a:r>
              <a:rPr lang="en-ZA" sz="1400" dirty="0"/>
              <a:t>Debtors days decreased to 45 days</a:t>
            </a:r>
          </a:p>
          <a:p>
            <a:pPr marL="285750" indent="-285750">
              <a:buFont typeface="Arial" panose="020B0604020202020204" pitchFamily="34" charset="0"/>
              <a:buChar char="•"/>
            </a:pPr>
            <a:r>
              <a:rPr lang="en-ZA" sz="1400" dirty="0"/>
              <a:t>Shareholders’ Loans now reflected as equity</a:t>
            </a:r>
          </a:p>
          <a:p>
            <a:pPr marL="285750" indent="-285750">
              <a:buFont typeface="Arial" panose="020B0604020202020204" pitchFamily="34" charset="0"/>
              <a:buChar char="•"/>
            </a:pPr>
            <a:r>
              <a:rPr lang="en-ZA" sz="1400" dirty="0"/>
              <a:t>Deferred revenue decreased YoY as no new IRUs was received</a:t>
            </a:r>
          </a:p>
          <a:p>
            <a:pPr marL="285750" indent="-285750">
              <a:buFont typeface="Arial" panose="020B0604020202020204" pitchFamily="34" charset="0"/>
              <a:buChar char="•"/>
            </a:pPr>
            <a:r>
              <a:rPr lang="en-ZA" sz="1400" dirty="0"/>
              <a:t>Capex only R16 million for the year to date</a:t>
            </a:r>
          </a:p>
          <a:p>
            <a:pPr marL="285750" indent="-285750">
              <a:buFont typeface="Arial" panose="020B0604020202020204" pitchFamily="34" charset="0"/>
              <a:buChar char="•"/>
            </a:pPr>
            <a:r>
              <a:rPr lang="en-ZA" sz="1400" dirty="0"/>
              <a:t>No medium or long term funding received during the year</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1181-914C-4149-97F3-27E09A1D8800}"/>
              </a:ext>
            </a:extLst>
          </p:cNvPr>
          <p:cNvSpPr txBox="1">
            <a:spLocks/>
          </p:cNvSpPr>
          <p:nvPr/>
        </p:nvSpPr>
        <p:spPr>
          <a:xfrm>
            <a:off x="192088" y="411163"/>
            <a:ext cx="6940550" cy="558800"/>
          </a:xfrm>
          <a:prstGeom prst="rect">
            <a:avLst/>
          </a:prstGeom>
        </p:spPr>
        <p:txBody>
          <a:bodyPr/>
          <a:lst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a:lstStyle>
          <a:p>
            <a:pPr eaLnBrk="1" hangingPunct="1">
              <a:defRPr/>
            </a:pPr>
            <a:r>
              <a:rPr lang="en-ZA" sz="2400" kern="0" dirty="0">
                <a:solidFill>
                  <a:srgbClr val="006600"/>
                </a:solidFill>
                <a:latin typeface="Arial" panose="020B0604020202020204" pitchFamily="34" charset="0"/>
                <a:ea typeface="Tahoma" panose="020B0604030504040204" pitchFamily="34" charset="0"/>
                <a:cs typeface="Arial" panose="020B0604020202020204" pitchFamily="34" charset="0"/>
              </a:rPr>
              <a:t>Financial Performance</a:t>
            </a:r>
            <a:r>
              <a:rPr lang="en-ZA" sz="2400" kern="0" dirty="0">
                <a:solidFill>
                  <a:srgbClr val="FF0000"/>
                </a:solidFill>
                <a:latin typeface="Arial" panose="020B0604020202020204" pitchFamily="34" charset="0"/>
                <a:ea typeface="Tahoma" panose="020B0604030504040204" pitchFamily="34" charset="0"/>
                <a:cs typeface="Arial" panose="020B0604020202020204" pitchFamily="34" charset="0"/>
              </a:rPr>
              <a:t> </a:t>
            </a:r>
          </a:p>
        </p:txBody>
      </p:sp>
      <p:sp>
        <p:nvSpPr>
          <p:cNvPr id="44035" name="Slide Number Placeholder 3">
            <a:extLst>
              <a:ext uri="{FF2B5EF4-FFF2-40B4-BE49-F238E27FC236}">
                <a16:creationId xmlns:a16="http://schemas.microsoft.com/office/drawing/2014/main" id="{339C2205-BC67-48A5-A85D-1FA566555648}"/>
              </a:ext>
            </a:extLst>
          </p:cNvPr>
          <p:cNvSpPr txBox="1">
            <a:spLocks noChangeArrowheads="1"/>
          </p:cNvSpPr>
          <p:nvPr/>
        </p:nvSpPr>
        <p:spPr bwMode="auto">
          <a:xfrm>
            <a:off x="6542088" y="6461125"/>
            <a:ext cx="2144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ZA" altLang="en-US" sz="1200">
                <a:solidFill>
                  <a:schemeClr val="bg1"/>
                </a:solidFill>
              </a:rPr>
              <a:t>Slide </a:t>
            </a:r>
            <a:fld id="{E8D69CA4-8818-4F43-A98F-D9B653D157D1}" type="slidenum">
              <a:rPr lang="en-ZA" altLang="en-US" sz="1200">
                <a:solidFill>
                  <a:schemeClr val="bg1"/>
                </a:solidFill>
              </a:rPr>
              <a:pPr algn="r" eaLnBrk="1" hangingPunct="1"/>
              <a:t>11</a:t>
            </a:fld>
            <a:endParaRPr lang="en-ZA" altLang="en-US" sz="1200">
              <a:solidFill>
                <a:schemeClr val="bg1"/>
              </a:solidFill>
            </a:endParaRPr>
          </a:p>
        </p:txBody>
      </p:sp>
      <p:cxnSp>
        <p:nvCxnSpPr>
          <p:cNvPr id="44036" name="Straight Connector 8">
            <a:extLst>
              <a:ext uri="{FF2B5EF4-FFF2-40B4-BE49-F238E27FC236}">
                <a16:creationId xmlns:a16="http://schemas.microsoft.com/office/drawing/2014/main" id="{CCBFFDE0-4C89-403B-88AC-2E53A14A1A33}"/>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pic>
        <p:nvPicPr>
          <p:cNvPr id="44037" name="Picture 6">
            <a:extLst>
              <a:ext uri="{FF2B5EF4-FFF2-40B4-BE49-F238E27FC236}">
                <a16:creationId xmlns:a16="http://schemas.microsoft.com/office/drawing/2014/main" id="{05414304-5F2E-4787-A3E8-AF4AADC5E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9" y="1099929"/>
            <a:ext cx="7613650" cy="429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47AAA18-8494-4694-8BA3-E1411EA4CE42}"/>
              </a:ext>
            </a:extLst>
          </p:cNvPr>
          <p:cNvSpPr txBox="1">
            <a:spLocks noChangeArrowheads="1"/>
          </p:cNvSpPr>
          <p:nvPr/>
        </p:nvSpPr>
        <p:spPr bwMode="auto">
          <a:xfrm>
            <a:off x="192088" y="5492750"/>
            <a:ext cx="81676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ZA" altLang="en-US" sz="1400" dirty="0">
                <a:solidFill>
                  <a:srgbClr val="000000"/>
                </a:solidFill>
              </a:rPr>
              <a:t>Revenue R93 mil (17%) below budget.</a:t>
            </a:r>
          </a:p>
          <a:p>
            <a:pPr eaLnBrk="1" hangingPunct="1">
              <a:buFont typeface="Arial" panose="020B0604020202020204" pitchFamily="34" charset="0"/>
              <a:buChar char="•"/>
            </a:pPr>
            <a:r>
              <a:rPr lang="en-ZA" altLang="en-US" sz="1400" dirty="0">
                <a:solidFill>
                  <a:srgbClr val="000000"/>
                </a:solidFill>
              </a:rPr>
              <a:t>Cost of sales increases year-on-year by 3%, mainly due to ANP costs</a:t>
            </a:r>
          </a:p>
          <a:p>
            <a:pPr eaLnBrk="1" hangingPunct="1">
              <a:buFont typeface="Arial" panose="020B0604020202020204" pitchFamily="34" charset="0"/>
              <a:buChar char="•"/>
            </a:pPr>
            <a:r>
              <a:rPr lang="en-ZA" altLang="en-US" sz="1400" dirty="0">
                <a:solidFill>
                  <a:srgbClr val="000000"/>
                </a:solidFill>
              </a:rPr>
              <a:t>OPEX is 8% lower than previous year and 14% below budget mainly due to low travel, repairs and maintenance and employee expenses, off the back of increase in outsource costs</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42A3-0770-43D4-A7EE-7926CA91E310}"/>
              </a:ext>
            </a:extLst>
          </p:cNvPr>
          <p:cNvSpPr txBox="1">
            <a:spLocks/>
          </p:cNvSpPr>
          <p:nvPr/>
        </p:nvSpPr>
        <p:spPr>
          <a:xfrm>
            <a:off x="192088" y="382588"/>
            <a:ext cx="6940550" cy="560387"/>
          </a:xfrm>
          <a:prstGeom prst="rect">
            <a:avLst/>
          </a:prstGeom>
        </p:spPr>
        <p:txBody>
          <a:bodyPr/>
          <a:lst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a:lstStyle>
          <a:p>
            <a:pPr eaLnBrk="1" hangingPunct="1">
              <a:defRPr/>
            </a:pPr>
            <a:r>
              <a:rPr lang="en-ZA" sz="2400" kern="0" dirty="0">
                <a:solidFill>
                  <a:srgbClr val="006600"/>
                </a:solidFill>
                <a:latin typeface="Arial" panose="020B0604020202020204" pitchFamily="34" charset="0"/>
                <a:ea typeface="Tahoma" panose="020B0604030504040204" pitchFamily="34" charset="0"/>
                <a:cs typeface="Arial" panose="020B0604020202020204" pitchFamily="34" charset="0"/>
              </a:rPr>
              <a:t>Statement of Cash Flow </a:t>
            </a:r>
          </a:p>
        </p:txBody>
      </p:sp>
      <p:sp>
        <p:nvSpPr>
          <p:cNvPr id="45059" name="Slide Number Placeholder 3">
            <a:extLst>
              <a:ext uri="{FF2B5EF4-FFF2-40B4-BE49-F238E27FC236}">
                <a16:creationId xmlns:a16="http://schemas.microsoft.com/office/drawing/2014/main" id="{196F441D-C978-4925-8E29-8551B87242E6}"/>
              </a:ext>
            </a:extLst>
          </p:cNvPr>
          <p:cNvSpPr txBox="1">
            <a:spLocks noChangeArrowheads="1"/>
          </p:cNvSpPr>
          <p:nvPr/>
        </p:nvSpPr>
        <p:spPr bwMode="auto">
          <a:xfrm>
            <a:off x="6542088" y="6461125"/>
            <a:ext cx="2144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ZA" altLang="en-US" sz="1200">
                <a:solidFill>
                  <a:schemeClr val="bg1"/>
                </a:solidFill>
              </a:rPr>
              <a:t>Slide </a:t>
            </a:r>
            <a:fld id="{1732BCD9-A9C9-4734-99D1-49DABA0C46FC}" type="slidenum">
              <a:rPr lang="en-ZA" altLang="en-US" sz="1200">
                <a:solidFill>
                  <a:schemeClr val="bg1"/>
                </a:solidFill>
              </a:rPr>
              <a:pPr algn="r" eaLnBrk="1" hangingPunct="1"/>
              <a:t>12</a:t>
            </a:fld>
            <a:endParaRPr lang="en-ZA" altLang="en-US" sz="1200">
              <a:solidFill>
                <a:schemeClr val="bg1"/>
              </a:solidFill>
            </a:endParaRPr>
          </a:p>
        </p:txBody>
      </p:sp>
      <p:cxnSp>
        <p:nvCxnSpPr>
          <p:cNvPr id="45060" name="Straight Connector 9">
            <a:extLst>
              <a:ext uri="{FF2B5EF4-FFF2-40B4-BE49-F238E27FC236}">
                <a16:creationId xmlns:a16="http://schemas.microsoft.com/office/drawing/2014/main" id="{EB143E78-F54D-472F-B93E-C829E703BD83}"/>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pic>
        <p:nvPicPr>
          <p:cNvPr id="45061" name="Picture 2">
            <a:extLst>
              <a:ext uri="{FF2B5EF4-FFF2-40B4-BE49-F238E27FC236}">
                <a16:creationId xmlns:a16="http://schemas.microsoft.com/office/drawing/2014/main" id="{7B72F84F-6EB8-4D98-BFC4-2F9744A30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981075"/>
            <a:ext cx="6410325"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Box 8">
            <a:extLst>
              <a:ext uri="{FF2B5EF4-FFF2-40B4-BE49-F238E27FC236}">
                <a16:creationId xmlns:a16="http://schemas.microsoft.com/office/drawing/2014/main" id="{09F3F59D-D583-428A-8021-7990C37FDA48}"/>
              </a:ext>
            </a:extLst>
          </p:cNvPr>
          <p:cNvSpPr txBox="1">
            <a:spLocks noChangeArrowheads="1"/>
          </p:cNvSpPr>
          <p:nvPr/>
        </p:nvSpPr>
        <p:spPr bwMode="auto">
          <a:xfrm>
            <a:off x="6738938" y="1301750"/>
            <a:ext cx="2212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ZA" altLang="en-US" sz="1400">
                <a:solidFill>
                  <a:srgbClr val="000000"/>
                </a:solidFill>
              </a:rPr>
              <a:t>Cash generated by operations positive for 4</a:t>
            </a:r>
            <a:r>
              <a:rPr lang="en-ZA" altLang="en-US" sz="1400" baseline="30000">
                <a:solidFill>
                  <a:srgbClr val="000000"/>
                </a:solidFill>
              </a:rPr>
              <a:t>th</a:t>
            </a:r>
            <a:r>
              <a:rPr lang="en-ZA" altLang="en-US" sz="1400">
                <a:solidFill>
                  <a:srgbClr val="000000"/>
                </a:solidFill>
              </a:rPr>
              <a:t> consecutive year</a:t>
            </a:r>
          </a:p>
          <a:p>
            <a:pPr eaLnBrk="1" hangingPunct="1">
              <a:buFont typeface="Arial" panose="020B0604020202020204" pitchFamily="34" charset="0"/>
              <a:buChar char="•"/>
            </a:pPr>
            <a:r>
              <a:rPr lang="en-ZA" altLang="en-US" sz="1400">
                <a:solidFill>
                  <a:srgbClr val="000000"/>
                </a:solidFill>
              </a:rPr>
              <a:t>Capex spend of only R16 million</a:t>
            </a:r>
          </a:p>
          <a:p>
            <a:pPr eaLnBrk="1" hangingPunct="1">
              <a:buFont typeface="Arial" panose="020B0604020202020204" pitchFamily="34" charset="0"/>
              <a:buChar char="•"/>
            </a:pPr>
            <a:r>
              <a:rPr lang="en-ZA" altLang="en-US" sz="1400">
                <a:solidFill>
                  <a:srgbClr val="000000"/>
                </a:solidFill>
              </a:rPr>
              <a:t>Loans repaid are for Eskom and TFR</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1BA4-AD09-41F7-A265-042F78C1A263}"/>
              </a:ext>
            </a:extLst>
          </p:cNvPr>
          <p:cNvSpPr txBox="1">
            <a:spLocks/>
          </p:cNvSpPr>
          <p:nvPr/>
        </p:nvSpPr>
        <p:spPr>
          <a:xfrm>
            <a:off x="192088" y="338138"/>
            <a:ext cx="6940550" cy="558800"/>
          </a:xfrm>
          <a:prstGeom prst="rect">
            <a:avLst/>
          </a:prstGeom>
        </p:spPr>
        <p:txBody>
          <a:bodyPr/>
          <a:lst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a:lstStyle>
          <a:p>
            <a:pPr eaLnBrk="1" hangingPunct="1">
              <a:defRPr/>
            </a:pPr>
            <a:r>
              <a:rPr lang="en-ZA" sz="2400" kern="0" dirty="0">
                <a:solidFill>
                  <a:srgbClr val="006600"/>
                </a:solidFill>
                <a:latin typeface="Arial" panose="020B0604020202020204" pitchFamily="34" charset="0"/>
                <a:ea typeface="Tahoma" panose="020B0604030504040204" pitchFamily="34" charset="0"/>
                <a:cs typeface="Arial" panose="020B0604020202020204" pitchFamily="34" charset="0"/>
              </a:rPr>
              <a:t>Irregular Expenditure</a:t>
            </a:r>
          </a:p>
        </p:txBody>
      </p:sp>
      <p:sp>
        <p:nvSpPr>
          <p:cNvPr id="48131" name="Slide Number Placeholder 3">
            <a:extLst>
              <a:ext uri="{FF2B5EF4-FFF2-40B4-BE49-F238E27FC236}">
                <a16:creationId xmlns:a16="http://schemas.microsoft.com/office/drawing/2014/main" id="{DEA5EFB5-75B8-42BB-8DC9-872DE573D2D1}"/>
              </a:ext>
            </a:extLst>
          </p:cNvPr>
          <p:cNvSpPr txBox="1">
            <a:spLocks noChangeArrowheads="1"/>
          </p:cNvSpPr>
          <p:nvPr/>
        </p:nvSpPr>
        <p:spPr bwMode="auto">
          <a:xfrm>
            <a:off x="6542088" y="6461125"/>
            <a:ext cx="2144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ZA" altLang="en-US" sz="1200">
                <a:solidFill>
                  <a:schemeClr val="bg1"/>
                </a:solidFill>
              </a:rPr>
              <a:t>Slide </a:t>
            </a:r>
            <a:fld id="{07BDA9D3-8BD6-404F-906C-E601BC35D42A}" type="slidenum">
              <a:rPr lang="en-ZA" altLang="en-US" sz="1200">
                <a:solidFill>
                  <a:schemeClr val="bg1"/>
                </a:solidFill>
              </a:rPr>
              <a:pPr algn="r" eaLnBrk="1" hangingPunct="1"/>
              <a:t>13</a:t>
            </a:fld>
            <a:endParaRPr lang="en-ZA" altLang="en-US" sz="1200">
              <a:solidFill>
                <a:schemeClr val="bg1"/>
              </a:solidFill>
            </a:endParaRPr>
          </a:p>
        </p:txBody>
      </p:sp>
      <p:cxnSp>
        <p:nvCxnSpPr>
          <p:cNvPr id="48132" name="Straight Connector 6">
            <a:extLst>
              <a:ext uri="{FF2B5EF4-FFF2-40B4-BE49-F238E27FC236}">
                <a16:creationId xmlns:a16="http://schemas.microsoft.com/office/drawing/2014/main" id="{34C5D747-2D03-4382-A4C0-25E9C70BADDE}"/>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graphicFrame>
        <p:nvGraphicFramePr>
          <p:cNvPr id="6" name="Content Placeholder 4">
            <a:extLst>
              <a:ext uri="{FF2B5EF4-FFF2-40B4-BE49-F238E27FC236}">
                <a16:creationId xmlns:a16="http://schemas.microsoft.com/office/drawing/2014/main" id="{E6680811-7E63-4887-9C8D-984D4D41A6A0}"/>
              </a:ext>
            </a:extLst>
          </p:cNvPr>
          <p:cNvGraphicFramePr>
            <a:graphicFrameLocks/>
          </p:cNvGraphicFramePr>
          <p:nvPr/>
        </p:nvGraphicFramePr>
        <p:xfrm>
          <a:off x="192088" y="1150938"/>
          <a:ext cx="8826500" cy="5246689"/>
        </p:xfrm>
        <a:graphic>
          <a:graphicData uri="http://schemas.openxmlformats.org/drawingml/2006/table">
            <a:tbl>
              <a:tblPr>
                <a:tableStyleId>{BDBED569-4797-4DF1-A0F4-6AAB3CD982D8}</a:tableStyleId>
              </a:tblPr>
              <a:tblGrid>
                <a:gridCol w="4724004">
                  <a:extLst>
                    <a:ext uri="{9D8B030D-6E8A-4147-A177-3AD203B41FA5}">
                      <a16:colId xmlns:a16="http://schemas.microsoft.com/office/drawing/2014/main" val="20000"/>
                    </a:ext>
                  </a:extLst>
                </a:gridCol>
                <a:gridCol w="1025624">
                  <a:extLst>
                    <a:ext uri="{9D8B030D-6E8A-4147-A177-3AD203B41FA5}">
                      <a16:colId xmlns:a16="http://schemas.microsoft.com/office/drawing/2014/main" val="20001"/>
                    </a:ext>
                  </a:extLst>
                </a:gridCol>
                <a:gridCol w="1025624">
                  <a:extLst>
                    <a:ext uri="{9D8B030D-6E8A-4147-A177-3AD203B41FA5}">
                      <a16:colId xmlns:a16="http://schemas.microsoft.com/office/drawing/2014/main" val="20002"/>
                    </a:ext>
                  </a:extLst>
                </a:gridCol>
                <a:gridCol w="1025624">
                  <a:extLst>
                    <a:ext uri="{9D8B030D-6E8A-4147-A177-3AD203B41FA5}">
                      <a16:colId xmlns:a16="http://schemas.microsoft.com/office/drawing/2014/main" val="20003"/>
                    </a:ext>
                  </a:extLst>
                </a:gridCol>
                <a:gridCol w="1025624">
                  <a:extLst>
                    <a:ext uri="{9D8B030D-6E8A-4147-A177-3AD203B41FA5}">
                      <a16:colId xmlns:a16="http://schemas.microsoft.com/office/drawing/2014/main" val="20004"/>
                    </a:ext>
                  </a:extLst>
                </a:gridCol>
              </a:tblGrid>
              <a:tr h="640247">
                <a:tc>
                  <a:txBody>
                    <a:bodyPr/>
                    <a:lstStyle/>
                    <a:p>
                      <a:pPr algn="l" rtl="0" fontAlgn="t"/>
                      <a:endParaRPr lang="en-ZA" sz="1400" b="1" u="none" strike="noStrike" dirty="0">
                        <a:solidFill>
                          <a:schemeClr val="bg1"/>
                        </a:solidFill>
                        <a:latin typeface="Arial" panose="020B0604020202020204" pitchFamily="34" charset="0"/>
                        <a:cs typeface="Arial" panose="020B0604020202020204" pitchFamily="34" charset="0"/>
                      </a:endParaRPr>
                    </a:p>
                    <a:p>
                      <a:pPr algn="l" rtl="0" fontAlgn="t"/>
                      <a:r>
                        <a:rPr lang="en-ZA" sz="1400" b="1" i="0" u="none" strike="noStrike" dirty="0">
                          <a:solidFill>
                            <a:schemeClr val="bg1"/>
                          </a:solidFill>
                          <a:latin typeface="Arial" panose="020B0604020202020204" pitchFamily="34" charset="0"/>
                          <a:cs typeface="Arial" panose="020B0604020202020204" pitchFamily="34" charset="0"/>
                        </a:rPr>
                        <a:t>R’000</a:t>
                      </a:r>
                    </a:p>
                  </a:txBody>
                  <a:tcPr marL="9524" marR="9524" marT="9526" marB="0">
                    <a:solidFill>
                      <a:srgbClr val="006600"/>
                    </a:solidFill>
                  </a:tcPr>
                </a:tc>
                <a:tc>
                  <a:txBody>
                    <a:bodyPr/>
                    <a:lstStyle/>
                    <a:p>
                      <a:pPr algn="ctr" rtl="0" fontAlgn="t"/>
                      <a:r>
                        <a:rPr lang="en-ZA" sz="1400" b="1" u="none" strike="noStrike" dirty="0">
                          <a:solidFill>
                            <a:schemeClr val="bg1"/>
                          </a:solidFill>
                          <a:latin typeface="Arial" panose="020B0604020202020204" pitchFamily="34" charset="0"/>
                          <a:cs typeface="Arial" panose="020B0604020202020204" pitchFamily="34" charset="0"/>
                        </a:rPr>
                        <a:t>Audited  March 2018</a:t>
                      </a:r>
                      <a:endParaRPr lang="en-ZA" sz="1400" b="1" i="0" u="none" strike="noStrike" dirty="0">
                        <a:solidFill>
                          <a:schemeClr val="bg1"/>
                        </a:solidFill>
                        <a:latin typeface="Arial" panose="020B0604020202020204" pitchFamily="34" charset="0"/>
                        <a:cs typeface="Arial" panose="020B0604020202020204" pitchFamily="34" charset="0"/>
                      </a:endParaRPr>
                    </a:p>
                  </a:txBody>
                  <a:tcPr marL="9524" marR="9524" marT="9526" marB="0">
                    <a:solidFill>
                      <a:srgbClr val="006600"/>
                    </a:solidFill>
                  </a:tcPr>
                </a:tc>
                <a:tc>
                  <a:txBody>
                    <a:bodyPr/>
                    <a:lstStyle/>
                    <a:p>
                      <a:pPr algn="ctr" rtl="0" fontAlgn="t"/>
                      <a:r>
                        <a:rPr lang="en-ZA" sz="1400" b="1" u="none" strike="noStrike" dirty="0">
                          <a:solidFill>
                            <a:schemeClr val="bg1"/>
                          </a:solidFill>
                          <a:latin typeface="Arial" panose="020B0604020202020204" pitchFamily="34" charset="0"/>
                          <a:cs typeface="Arial" panose="020B0604020202020204" pitchFamily="34" charset="0"/>
                        </a:rPr>
                        <a:t>Audited  </a:t>
                      </a:r>
                    </a:p>
                    <a:p>
                      <a:pPr algn="ctr" rtl="0" fontAlgn="t"/>
                      <a:r>
                        <a:rPr lang="en-ZA" sz="1400" b="1" u="none" strike="noStrike" dirty="0">
                          <a:solidFill>
                            <a:schemeClr val="bg1"/>
                          </a:solidFill>
                          <a:latin typeface="Arial" panose="020B0604020202020204" pitchFamily="34" charset="0"/>
                          <a:cs typeface="Arial" panose="020B0604020202020204" pitchFamily="34" charset="0"/>
                        </a:rPr>
                        <a:t>March 2019</a:t>
                      </a:r>
                      <a:endParaRPr lang="en-ZA" sz="1400" b="1" i="0" u="none" strike="noStrike" dirty="0">
                        <a:solidFill>
                          <a:schemeClr val="bg1"/>
                        </a:solidFill>
                        <a:latin typeface="Arial" panose="020B0604020202020204" pitchFamily="34" charset="0"/>
                        <a:cs typeface="Arial" panose="020B0604020202020204" pitchFamily="34" charset="0"/>
                      </a:endParaRPr>
                    </a:p>
                  </a:txBody>
                  <a:tcPr marL="9524" marR="9524" marT="9526" marB="0">
                    <a:solidFill>
                      <a:srgbClr val="0066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400" b="1" u="none" strike="noStrike" dirty="0">
                          <a:solidFill>
                            <a:schemeClr val="bg1"/>
                          </a:solidFill>
                          <a:latin typeface="Arial" panose="020B0604020202020204" pitchFamily="34" charset="0"/>
                          <a:cs typeface="Arial" panose="020B0604020202020204" pitchFamily="34" charset="0"/>
                        </a:rPr>
                        <a:t>Audited  March 2020</a:t>
                      </a:r>
                      <a:endParaRPr lang="en-ZA" sz="1400" b="1" i="0" u="none" strike="noStrike" dirty="0">
                        <a:solidFill>
                          <a:schemeClr val="bg1"/>
                        </a:solidFill>
                        <a:latin typeface="Arial" panose="020B0604020202020204" pitchFamily="34" charset="0"/>
                        <a:cs typeface="Arial" panose="020B0604020202020204" pitchFamily="34" charset="0"/>
                      </a:endParaRPr>
                    </a:p>
                  </a:txBody>
                  <a:tcPr marL="9524" marR="9524" marT="9526" marB="0">
                    <a:solidFill>
                      <a:srgbClr val="0066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400" b="1" u="none" strike="noStrike" dirty="0">
                          <a:solidFill>
                            <a:schemeClr val="bg1"/>
                          </a:solidFill>
                          <a:latin typeface="Arial" panose="020B0604020202020204" pitchFamily="34" charset="0"/>
                          <a:cs typeface="Arial" panose="020B0604020202020204" pitchFamily="34" charset="0"/>
                        </a:rPr>
                        <a:t>Unaudited  March 2021</a:t>
                      </a:r>
                      <a:endParaRPr lang="en-ZA" sz="1400" b="1" i="0" u="none" strike="noStrike" dirty="0">
                        <a:solidFill>
                          <a:schemeClr val="bg1"/>
                        </a:solidFill>
                        <a:latin typeface="Arial" panose="020B0604020202020204" pitchFamily="34" charset="0"/>
                        <a:cs typeface="Arial" panose="020B0604020202020204" pitchFamily="34" charset="0"/>
                      </a:endParaRPr>
                    </a:p>
                  </a:txBody>
                  <a:tcPr marL="9524" marR="9524" marT="9526" marB="0">
                    <a:solidFill>
                      <a:srgbClr val="006600"/>
                    </a:solidFill>
                  </a:tcPr>
                </a:tc>
                <a:extLst>
                  <a:ext uri="{0D108BD9-81ED-4DB2-BD59-A6C34878D82A}">
                    <a16:rowId xmlns:a16="http://schemas.microsoft.com/office/drawing/2014/main" val="10000"/>
                  </a:ext>
                </a:extLst>
              </a:tr>
              <a:tr h="256456">
                <a:tc>
                  <a:txBody>
                    <a:bodyPr/>
                    <a:lstStyle/>
                    <a:p>
                      <a:pPr algn="just">
                        <a:lnSpc>
                          <a:spcPct val="100000"/>
                        </a:lnSpc>
                        <a:spcBef>
                          <a:spcPts val="600"/>
                        </a:spcBef>
                        <a:spcAft>
                          <a:spcPts val="600"/>
                        </a:spcAft>
                        <a:tabLst>
                          <a:tab pos="4429760" algn="l"/>
                        </a:tabLst>
                      </a:pPr>
                      <a:r>
                        <a:rPr lang="en-GB" sz="1400" i="0" dirty="0">
                          <a:effectLst/>
                          <a:latin typeface="Arial" panose="020B0604020202020204" pitchFamily="34" charset="0"/>
                          <a:cs typeface="Arial" panose="020B0604020202020204" pitchFamily="34" charset="0"/>
                        </a:rPr>
                        <a:t>Opening balance</a:t>
                      </a:r>
                      <a:endParaRPr lang="en-ZA" sz="1400"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r>
                        <a:rPr lang="en-ZA" sz="1400" b="0" i="0" dirty="0">
                          <a:effectLst/>
                          <a:latin typeface="Arial" panose="020B0604020202020204" pitchFamily="34" charset="0"/>
                          <a:ea typeface="Times New Roman"/>
                          <a:cs typeface="Arial" panose="020B0604020202020204" pitchFamily="34" charset="0"/>
                        </a:rPr>
                        <a:t>0</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fontAlgn="ctr" latinLnBrk="0" hangingPunct="0">
                        <a:lnSpc>
                          <a:spcPct val="100000"/>
                        </a:lnSpc>
                        <a:spcBef>
                          <a:spcPts val="600"/>
                        </a:spcBef>
                        <a:spcAft>
                          <a:spcPts val="600"/>
                        </a:spcAft>
                        <a:tabLst>
                          <a:tab pos="820420" algn="dec"/>
                        </a:tabLst>
                      </a:pPr>
                      <a:r>
                        <a:rPr lang="en-ZA" sz="1400" i="0" kern="1200" dirty="0">
                          <a:effectLst/>
                          <a:latin typeface="Arial" panose="020B0604020202020204" pitchFamily="34" charset="0"/>
                          <a:cs typeface="Arial" panose="020B0604020202020204" pitchFamily="34" charset="0"/>
                        </a:rPr>
                        <a:t>1 603</a:t>
                      </a: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marR="0" lvl="0" indent="0" algn="r" defTabSz="914400" rtl="0" eaLnBrk="1" fontAlgn="ctr" latinLnBrk="0" hangingPunct="0">
                        <a:lnSpc>
                          <a:spcPct val="100000"/>
                        </a:lnSpc>
                        <a:spcBef>
                          <a:spcPts val="600"/>
                        </a:spcBef>
                        <a:spcAft>
                          <a:spcPts val="600"/>
                        </a:spcAft>
                        <a:buClrTx/>
                        <a:buSzTx/>
                        <a:buFontTx/>
                        <a:buNone/>
                        <a:tabLst>
                          <a:tab pos="820420" algn="dec"/>
                        </a:tabLst>
                        <a:defRPr/>
                      </a:pPr>
                      <a:r>
                        <a:rPr lang="en-ZA" sz="1400" i="0" kern="1200" dirty="0">
                          <a:solidFill>
                            <a:schemeClr val="tx1"/>
                          </a:solidFill>
                          <a:effectLst/>
                          <a:latin typeface="Arial" panose="020B0604020202020204" pitchFamily="34" charset="0"/>
                          <a:ea typeface="+mn-ea"/>
                          <a:cs typeface="Arial" panose="020B0604020202020204" pitchFamily="34" charset="0"/>
                        </a:rPr>
                        <a:t>53 935</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marR="0" lvl="0" indent="0" algn="r" defTabSz="914400" rtl="0" eaLnBrk="1" fontAlgn="ctr" latinLnBrk="0" hangingPunct="0">
                        <a:lnSpc>
                          <a:spcPct val="100000"/>
                        </a:lnSpc>
                        <a:spcBef>
                          <a:spcPts val="600"/>
                        </a:spcBef>
                        <a:spcAft>
                          <a:spcPts val="600"/>
                        </a:spcAft>
                        <a:buClrTx/>
                        <a:buSzTx/>
                        <a:buFontTx/>
                        <a:buNone/>
                        <a:tabLst>
                          <a:tab pos="820420" algn="dec"/>
                        </a:tabLst>
                        <a:defRPr/>
                      </a:pPr>
                      <a:r>
                        <a:rPr lang="en-ZA" sz="1400" i="0" kern="1200" dirty="0">
                          <a:solidFill>
                            <a:schemeClr val="tx1"/>
                          </a:solidFill>
                          <a:effectLst/>
                          <a:latin typeface="Arial" panose="020B0604020202020204" pitchFamily="34" charset="0"/>
                          <a:ea typeface="+mn-ea"/>
                          <a:cs typeface="Arial" panose="020B0604020202020204" pitchFamily="34" charset="0"/>
                        </a:rPr>
                        <a:t>82 747</a:t>
                      </a:r>
                    </a:p>
                  </a:txBody>
                  <a:tcPr marL="0" marR="0" marT="0"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213375">
                <a:tc>
                  <a:txBody>
                    <a:bodyPr/>
                    <a:lstStyle/>
                    <a:p>
                      <a:pPr algn="just">
                        <a:lnSpc>
                          <a:spcPct val="100000"/>
                        </a:lnSpc>
                        <a:spcBef>
                          <a:spcPts val="600"/>
                        </a:spcBef>
                        <a:spcAft>
                          <a:spcPts val="600"/>
                        </a:spcAft>
                        <a:tabLst>
                          <a:tab pos="4429760" algn="l"/>
                        </a:tabLst>
                      </a:pPr>
                      <a:endParaRPr lang="en-ZA" sz="1400" b="1"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256456">
                <a:tc>
                  <a:txBody>
                    <a:bodyPr/>
                    <a:lstStyle/>
                    <a:p>
                      <a:pPr algn="just">
                        <a:lnSpc>
                          <a:spcPct val="100000"/>
                        </a:lnSpc>
                        <a:spcBef>
                          <a:spcPts val="600"/>
                        </a:spcBef>
                        <a:spcAft>
                          <a:spcPts val="600"/>
                        </a:spcAft>
                        <a:tabLst>
                          <a:tab pos="4429760" algn="l"/>
                        </a:tabLst>
                      </a:pPr>
                      <a:r>
                        <a:rPr lang="en-ZA" sz="1400" b="1" i="0" dirty="0">
                          <a:solidFill>
                            <a:srgbClr val="000000"/>
                          </a:solidFill>
                          <a:effectLst/>
                          <a:latin typeface="Arial" panose="020B0604020202020204" pitchFamily="34" charset="0"/>
                          <a:ea typeface="Times New Roman"/>
                          <a:cs typeface="Arial" panose="020B0604020202020204" pitchFamily="34" charset="0"/>
                        </a:rPr>
                        <a:t>Incurred and identified in current year</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1"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1"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1"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1"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256456">
                <a:tc>
                  <a:txBody>
                    <a:bodyPr/>
                    <a:lstStyle/>
                    <a:p>
                      <a:pPr algn="just">
                        <a:lnSpc>
                          <a:spcPct val="100000"/>
                        </a:lnSpc>
                        <a:spcBef>
                          <a:spcPts val="600"/>
                        </a:spcBef>
                        <a:spcAft>
                          <a:spcPts val="600"/>
                        </a:spcAft>
                        <a:tabLst>
                          <a:tab pos="4429760" algn="l"/>
                        </a:tabLst>
                      </a:pPr>
                      <a:r>
                        <a:rPr lang="en-GB" sz="1400" b="0" i="0" dirty="0">
                          <a:solidFill>
                            <a:srgbClr val="000000"/>
                          </a:solidFill>
                          <a:effectLst/>
                          <a:latin typeface="Arial" panose="020B0604020202020204" pitchFamily="34" charset="0"/>
                          <a:ea typeface="Times New Roman"/>
                          <a:cs typeface="Arial" panose="020B0604020202020204" pitchFamily="34" charset="0"/>
                        </a:rPr>
                        <a:t>Continued to utilise services after contract expired</a:t>
                      </a:r>
                      <a:endParaRPr lang="en-ZA" sz="1400" b="0"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133</a:t>
                      </a:r>
                    </a:p>
                  </a:txBody>
                  <a:tcPr marL="43175" marR="43175" marT="0"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256456">
                <a:tc>
                  <a:txBody>
                    <a:bodyPr/>
                    <a:lstStyle/>
                    <a:p>
                      <a:pPr algn="just">
                        <a:lnSpc>
                          <a:spcPct val="100000"/>
                        </a:lnSpc>
                        <a:spcBef>
                          <a:spcPts val="600"/>
                        </a:spcBef>
                        <a:spcAft>
                          <a:spcPts val="600"/>
                        </a:spcAft>
                        <a:tabLst>
                          <a:tab pos="4429760" algn="l"/>
                        </a:tabLst>
                      </a:pPr>
                      <a:r>
                        <a:rPr lang="en-GB" sz="1400" b="0" i="0" dirty="0">
                          <a:solidFill>
                            <a:srgbClr val="000000"/>
                          </a:solidFill>
                          <a:effectLst/>
                          <a:latin typeface="Arial" panose="020B0604020202020204" pitchFamily="34" charset="0"/>
                          <a:ea typeface="Times New Roman"/>
                          <a:cs typeface="Arial" panose="020B0604020202020204" pitchFamily="34" charset="0"/>
                        </a:rPr>
                        <a:t>Contract renewal not approved by NT</a:t>
                      </a:r>
                      <a:endParaRPr lang="en-ZA" sz="1400" b="0"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51</a:t>
                      </a:r>
                    </a:p>
                  </a:txBody>
                  <a:tcPr marL="43175" marR="43175" marT="0"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213375">
                <a:tc>
                  <a:txBody>
                    <a:bodyPr/>
                    <a:lstStyle/>
                    <a:p>
                      <a:pPr algn="just">
                        <a:lnSpc>
                          <a:spcPct val="100000"/>
                        </a:lnSpc>
                        <a:spcBef>
                          <a:spcPts val="600"/>
                        </a:spcBef>
                        <a:spcAft>
                          <a:spcPts val="600"/>
                        </a:spcAft>
                        <a:tabLst>
                          <a:tab pos="4429760" algn="l"/>
                        </a:tabLst>
                      </a:pPr>
                      <a:endParaRPr lang="en-ZA" sz="1400" b="1"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r h="256456">
                <a:tc>
                  <a:txBody>
                    <a:bodyPr/>
                    <a:lstStyle/>
                    <a:p>
                      <a:pPr algn="just">
                        <a:lnSpc>
                          <a:spcPct val="100000"/>
                        </a:lnSpc>
                        <a:spcBef>
                          <a:spcPts val="600"/>
                        </a:spcBef>
                        <a:spcAft>
                          <a:spcPts val="600"/>
                        </a:spcAft>
                        <a:tabLst>
                          <a:tab pos="4429760" algn="l"/>
                        </a:tabLst>
                      </a:pPr>
                      <a:r>
                        <a:rPr lang="en-GB" sz="1400" b="1" i="0" dirty="0">
                          <a:effectLst/>
                          <a:latin typeface="Arial" panose="020B0604020202020204" pitchFamily="34" charset="0"/>
                          <a:cs typeface="Arial" panose="020B0604020202020204" pitchFamily="34" charset="0"/>
                        </a:rPr>
                        <a:t>Incurred in previous years incurred in the current year</a:t>
                      </a:r>
                      <a:endParaRPr lang="en-ZA" sz="1400" b="1"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7"/>
                  </a:ext>
                </a:extLst>
              </a:tr>
              <a:tr h="512911">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Non-compliance to cost containment instructions issued by National Treasury</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r>
                        <a:rPr lang="en-ZA" sz="1400" b="0" i="0" dirty="0">
                          <a:effectLst/>
                          <a:latin typeface="Arial" panose="020B0604020202020204" pitchFamily="34" charset="0"/>
                          <a:ea typeface="Times New Roman"/>
                          <a:cs typeface="Arial" panose="020B0604020202020204" pitchFamily="34" charset="0"/>
                        </a:rPr>
                        <a:t>202</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8"/>
                  </a:ext>
                </a:extLst>
              </a:tr>
              <a:tr h="256456">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Non-compliance to a provision of legislation (Co Act)</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r>
                        <a:rPr lang="en-ZA" sz="1400" b="0" i="0" dirty="0">
                          <a:effectLst/>
                          <a:latin typeface="Arial" panose="020B0604020202020204" pitchFamily="34" charset="0"/>
                          <a:ea typeface="Times New Roman"/>
                          <a:cs typeface="Arial" panose="020B0604020202020204" pitchFamily="34" charset="0"/>
                        </a:rPr>
                        <a:t>1 401</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9"/>
                  </a:ext>
                </a:extLst>
              </a:tr>
              <a:tr h="512911">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Continued to utilise services after contract negotiations failed</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6 398</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10"/>
                  </a:ext>
                </a:extLst>
              </a:tr>
              <a:tr h="256456">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Website Hosting</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31</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11"/>
                  </a:ext>
                </a:extLst>
              </a:tr>
              <a:tr h="256456">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Tender not advertised for 21 working days</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5 974</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15 095</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5 874</a:t>
                      </a:r>
                    </a:p>
                  </a:txBody>
                  <a:tcPr marL="43175" marR="43175" marT="0"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12"/>
                  </a:ext>
                </a:extLst>
              </a:tr>
              <a:tr h="256456">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Continued to utilise services after contract expired</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874</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858</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793</a:t>
                      </a:r>
                    </a:p>
                  </a:txBody>
                  <a:tcPr marL="43175" marR="43175" marT="0"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13"/>
                  </a:ext>
                </a:extLst>
              </a:tr>
              <a:tr h="256456">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Contract renewal not approved by NT</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0</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5 467</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4984</a:t>
                      </a:r>
                    </a:p>
                  </a:txBody>
                  <a:tcPr marL="43175" marR="43175" marT="0"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14"/>
                  </a:ext>
                </a:extLst>
              </a:tr>
              <a:tr h="213375">
                <a:tc>
                  <a:txBody>
                    <a:bodyPr/>
                    <a:lstStyle/>
                    <a:p>
                      <a:pPr algn="just" hangingPunct="0">
                        <a:lnSpc>
                          <a:spcPct val="100000"/>
                        </a:lnSpc>
                        <a:spcBef>
                          <a:spcPts val="600"/>
                        </a:spcBef>
                        <a:spcAft>
                          <a:spcPts val="600"/>
                        </a:spcAft>
                      </a:pPr>
                      <a:endParaRPr lang="en-ZA" sz="1400" b="1" i="0" dirty="0">
                        <a:effectLst/>
                        <a:latin typeface="+mn-lt"/>
                        <a:ea typeface="Times New Roman"/>
                        <a:cs typeface="Arial" panose="020B0604020202020204" pitchFamily="34" charset="0"/>
                      </a:endParaRPr>
                    </a:p>
                  </a:txBody>
                  <a:tcPr marL="43175" marR="43175"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1" i="0" kern="1200" dirty="0">
                        <a:ln>
                          <a:noFill/>
                        </a:ln>
                        <a:solidFill>
                          <a:schemeClr val="dk1"/>
                        </a:solidFill>
                        <a:effectLst/>
                        <a:latin typeface="+mn-lt"/>
                        <a:ea typeface="+mn-ea"/>
                        <a:cs typeface="Arial" panose="020B0604020202020204" pitchFamily="34" charset="0"/>
                      </a:endParaRPr>
                    </a:p>
                  </a:txBody>
                  <a:tcPr marL="0" marR="71992"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1" i="0" kern="1200" dirty="0">
                        <a:solidFill>
                          <a:schemeClr val="tx1"/>
                        </a:solidFill>
                        <a:effectLst/>
                        <a:latin typeface="+mn-lt"/>
                        <a:ea typeface="+mn-ea"/>
                        <a:cs typeface="Arial" panose="020B0604020202020204" pitchFamily="34" charset="0"/>
                      </a:endParaRPr>
                    </a:p>
                  </a:txBody>
                  <a:tcPr marL="35996" marR="71992"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1" i="0" kern="1200" dirty="0">
                        <a:solidFill>
                          <a:schemeClr val="dk1"/>
                        </a:solidFill>
                        <a:effectLst/>
                        <a:latin typeface="+mn-lt"/>
                        <a:ea typeface="+mn-ea"/>
                        <a:cs typeface="Arial" panose="020B0604020202020204" pitchFamily="34" charset="0"/>
                      </a:endParaRPr>
                    </a:p>
                  </a:txBody>
                  <a:tcPr marL="71992" marR="71992"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ZA" sz="1400" b="1" i="0" kern="1200" dirty="0">
                        <a:solidFill>
                          <a:schemeClr val="dk1"/>
                        </a:solidFill>
                        <a:effectLst/>
                        <a:latin typeface="+mn-lt"/>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15"/>
                  </a:ext>
                </a:extLst>
              </a:tr>
              <a:tr h="375935">
                <a:tc>
                  <a:txBody>
                    <a:bodyPr/>
                    <a:lstStyle/>
                    <a:p>
                      <a:pPr algn="just" hangingPunct="0">
                        <a:lnSpc>
                          <a:spcPct val="100000"/>
                        </a:lnSpc>
                        <a:spcBef>
                          <a:spcPts val="600"/>
                        </a:spcBef>
                        <a:spcAft>
                          <a:spcPts val="600"/>
                        </a:spcAft>
                      </a:pPr>
                      <a:r>
                        <a:rPr lang="en-GB" sz="1400" b="1" i="0" dirty="0">
                          <a:effectLst/>
                          <a:latin typeface="+mn-lt"/>
                        </a:rPr>
                        <a:t>Carried forward</a:t>
                      </a:r>
                      <a:endParaRPr lang="en-ZA" sz="1400" b="1" i="0" dirty="0">
                        <a:effectLst/>
                        <a:latin typeface="+mn-lt"/>
                        <a:ea typeface="Times New Roman"/>
                        <a:cs typeface="Arial" panose="020B0604020202020204" pitchFamily="34" charset="0"/>
                      </a:endParaRPr>
                    </a:p>
                  </a:txBody>
                  <a:tcPr marL="43175" marR="43175"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ln>
                            <a:noFill/>
                          </a:ln>
                          <a:effectLst/>
                          <a:latin typeface="+mn-lt"/>
                        </a:rPr>
                        <a:t>1 603</a:t>
                      </a:r>
                      <a:endParaRPr lang="en-ZA" sz="1400" b="1" i="0" kern="1200" dirty="0">
                        <a:ln>
                          <a:noFill/>
                        </a:ln>
                        <a:solidFill>
                          <a:schemeClr val="dk1"/>
                        </a:solidFill>
                        <a:effectLst/>
                        <a:latin typeface="+mn-lt"/>
                        <a:ea typeface="+mn-ea"/>
                        <a:cs typeface="Arial" panose="020B0604020202020204" pitchFamily="34" charset="0"/>
                      </a:endParaRPr>
                    </a:p>
                  </a:txBody>
                  <a:tcPr marL="0" marR="71992"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tx1"/>
                          </a:solidFill>
                          <a:effectLst/>
                          <a:latin typeface="+mn-lt"/>
                          <a:ea typeface="+mn-ea"/>
                          <a:cs typeface="Arial" panose="020B0604020202020204" pitchFamily="34" charset="0"/>
                        </a:rPr>
                        <a:t>14 879</a:t>
                      </a:r>
                    </a:p>
                  </a:txBody>
                  <a:tcPr marL="35996" marR="71992"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dk1"/>
                          </a:solidFill>
                          <a:effectLst/>
                          <a:latin typeface="+mn-lt"/>
                          <a:ea typeface="+mn-ea"/>
                          <a:cs typeface="Arial" panose="020B0604020202020204" pitchFamily="34" charset="0"/>
                        </a:rPr>
                        <a:t>75 355</a:t>
                      </a:r>
                    </a:p>
                  </a:txBody>
                  <a:tcPr marL="71992" marR="71992"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marR="0" lvl="0" indent="0" algn="r" defTabSz="914400" rtl="0" eaLnBrk="1" fontAlgn="ctr" latinLnBrk="0" hangingPunct="0">
                        <a:lnSpc>
                          <a:spcPct val="100000"/>
                        </a:lnSpc>
                        <a:spcBef>
                          <a:spcPts val="600"/>
                        </a:spcBef>
                        <a:spcAft>
                          <a:spcPts val="600"/>
                        </a:spcAft>
                        <a:buClrTx/>
                        <a:buSzTx/>
                        <a:buFontTx/>
                        <a:buNone/>
                        <a:tabLst>
                          <a:tab pos="820420" algn="dec"/>
                        </a:tabLst>
                        <a:defRPr/>
                      </a:pPr>
                      <a:r>
                        <a:rPr lang="en-ZA" sz="1400" b="1" i="0" kern="1200" dirty="0">
                          <a:solidFill>
                            <a:schemeClr val="dk1"/>
                          </a:solidFill>
                          <a:effectLst/>
                          <a:latin typeface="+mn-lt"/>
                          <a:ea typeface="+mn-ea"/>
                          <a:cs typeface="Arial" panose="020B0604020202020204" pitchFamily="34" charset="0"/>
                        </a:rPr>
                        <a:t>94 582</a:t>
                      </a:r>
                    </a:p>
                  </a:txBody>
                  <a:tcPr marL="43175" marR="43175"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solidFill>
                      <a:srgbClr val="92D050"/>
                    </a:solidFill>
                  </a:tcPr>
                </a:tc>
                <a:extLst>
                  <a:ext uri="{0D108BD9-81ED-4DB2-BD59-A6C34878D82A}">
                    <a16:rowId xmlns:a16="http://schemas.microsoft.com/office/drawing/2014/main" val="10016"/>
                  </a:ext>
                </a:extLst>
              </a:tr>
            </a:tbl>
          </a:graphicData>
        </a:graphic>
      </p:graphicFrame>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11AD6-3F88-40DA-A4A8-95BC9F0A3CED}"/>
              </a:ext>
            </a:extLst>
          </p:cNvPr>
          <p:cNvSpPr txBox="1">
            <a:spLocks/>
          </p:cNvSpPr>
          <p:nvPr/>
        </p:nvSpPr>
        <p:spPr>
          <a:xfrm>
            <a:off x="192088" y="342900"/>
            <a:ext cx="6940550" cy="560388"/>
          </a:xfrm>
          <a:prstGeom prst="rect">
            <a:avLst/>
          </a:prstGeom>
        </p:spPr>
        <p:txBody>
          <a:bodyPr/>
          <a:lst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a:lstStyle>
          <a:p>
            <a:pPr eaLnBrk="1" hangingPunct="1">
              <a:defRPr/>
            </a:pPr>
            <a:r>
              <a:rPr lang="en-ZA" sz="2400" kern="0" dirty="0">
                <a:solidFill>
                  <a:srgbClr val="006600"/>
                </a:solidFill>
                <a:latin typeface="Arial" panose="020B0604020202020204" pitchFamily="34" charset="0"/>
                <a:ea typeface="Tahoma" panose="020B0604030504040204" pitchFamily="34" charset="0"/>
                <a:cs typeface="Arial" panose="020B0604020202020204" pitchFamily="34" charset="0"/>
              </a:rPr>
              <a:t>Irregular Expenditure</a:t>
            </a:r>
          </a:p>
        </p:txBody>
      </p:sp>
      <p:sp>
        <p:nvSpPr>
          <p:cNvPr id="49155" name="Slide Number Placeholder 3">
            <a:extLst>
              <a:ext uri="{FF2B5EF4-FFF2-40B4-BE49-F238E27FC236}">
                <a16:creationId xmlns:a16="http://schemas.microsoft.com/office/drawing/2014/main" id="{B6944596-8613-4443-A88F-F96B4E7E3C64}"/>
              </a:ext>
            </a:extLst>
          </p:cNvPr>
          <p:cNvSpPr txBox="1">
            <a:spLocks noChangeArrowheads="1"/>
          </p:cNvSpPr>
          <p:nvPr/>
        </p:nvSpPr>
        <p:spPr bwMode="auto">
          <a:xfrm>
            <a:off x="6542088" y="6461125"/>
            <a:ext cx="2144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ZA" altLang="en-US" sz="1200">
                <a:solidFill>
                  <a:schemeClr val="bg1"/>
                </a:solidFill>
              </a:rPr>
              <a:t>Slide </a:t>
            </a:r>
            <a:fld id="{765C078B-DB5C-4C7D-9A4A-92F390D60AB3}" type="slidenum">
              <a:rPr lang="en-ZA" altLang="en-US" sz="1200">
                <a:solidFill>
                  <a:schemeClr val="bg1"/>
                </a:solidFill>
              </a:rPr>
              <a:pPr algn="r" eaLnBrk="1" hangingPunct="1"/>
              <a:t>14</a:t>
            </a:fld>
            <a:endParaRPr lang="en-ZA" altLang="en-US" sz="1200">
              <a:solidFill>
                <a:schemeClr val="bg1"/>
              </a:solidFill>
            </a:endParaRPr>
          </a:p>
        </p:txBody>
      </p:sp>
      <p:cxnSp>
        <p:nvCxnSpPr>
          <p:cNvPr id="49156" name="Straight Connector 6">
            <a:extLst>
              <a:ext uri="{FF2B5EF4-FFF2-40B4-BE49-F238E27FC236}">
                <a16:creationId xmlns:a16="http://schemas.microsoft.com/office/drawing/2014/main" id="{1858DCC2-C39B-4CA4-A0DB-D609831ED888}"/>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sp>
        <p:nvSpPr>
          <p:cNvPr id="49157" name="Rectangle 5">
            <a:extLst>
              <a:ext uri="{FF2B5EF4-FFF2-40B4-BE49-F238E27FC236}">
                <a16:creationId xmlns:a16="http://schemas.microsoft.com/office/drawing/2014/main" id="{8C800E4F-173B-41F0-8270-9B6C3A477A39}"/>
              </a:ext>
            </a:extLst>
          </p:cNvPr>
          <p:cNvSpPr>
            <a:spLocks noChangeArrowheads="1"/>
          </p:cNvSpPr>
          <p:nvPr/>
        </p:nvSpPr>
        <p:spPr bwMode="auto">
          <a:xfrm>
            <a:off x="192088" y="5203825"/>
            <a:ext cx="8826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ZA" altLang="en-US" sz="1200"/>
              <a:t>Note that the irregular expenditure relating to the tender that was not advertised for 21 days has now been removed from the register. We received confirmation from the AG in terms of the new framework on irregular expenditure, transgressions of own policies are still a non-compliance, but no longer seen to be irregular expenditure. </a:t>
            </a:r>
          </a:p>
          <a:p>
            <a:pPr eaLnBrk="1" hangingPunct="1">
              <a:buFont typeface="Arial" panose="020B0604020202020204" pitchFamily="34" charset="0"/>
              <a:buChar char="•"/>
            </a:pPr>
            <a:r>
              <a:rPr lang="en-ZA" altLang="en-US" sz="1200"/>
              <a:t>We are in process of requesting condonation through the process for the rest of the irregular expenditure.</a:t>
            </a:r>
          </a:p>
        </p:txBody>
      </p:sp>
      <p:graphicFrame>
        <p:nvGraphicFramePr>
          <p:cNvPr id="9" name="Content Placeholder 4">
            <a:extLst>
              <a:ext uri="{FF2B5EF4-FFF2-40B4-BE49-F238E27FC236}">
                <a16:creationId xmlns:a16="http://schemas.microsoft.com/office/drawing/2014/main" id="{76DCD229-45E0-4564-8715-33F3BFB383CE}"/>
              </a:ext>
            </a:extLst>
          </p:cNvPr>
          <p:cNvGraphicFramePr>
            <a:graphicFrameLocks/>
          </p:cNvGraphicFramePr>
          <p:nvPr/>
        </p:nvGraphicFramePr>
        <p:xfrm>
          <a:off x="192088" y="1223963"/>
          <a:ext cx="8826499" cy="3709986"/>
        </p:xfrm>
        <a:graphic>
          <a:graphicData uri="http://schemas.openxmlformats.org/drawingml/2006/table">
            <a:tbl>
              <a:tblPr>
                <a:tableStyleId>{BDBED569-4797-4DF1-A0F4-6AAB3CD982D8}</a:tableStyleId>
              </a:tblPr>
              <a:tblGrid>
                <a:gridCol w="4338703">
                  <a:extLst>
                    <a:ext uri="{9D8B030D-6E8A-4147-A177-3AD203B41FA5}">
                      <a16:colId xmlns:a16="http://schemas.microsoft.com/office/drawing/2014/main" val="20000"/>
                    </a:ext>
                  </a:extLst>
                </a:gridCol>
                <a:gridCol w="1098475">
                  <a:extLst>
                    <a:ext uri="{9D8B030D-6E8A-4147-A177-3AD203B41FA5}">
                      <a16:colId xmlns:a16="http://schemas.microsoft.com/office/drawing/2014/main" val="20001"/>
                    </a:ext>
                  </a:extLst>
                </a:gridCol>
                <a:gridCol w="1163091">
                  <a:extLst>
                    <a:ext uri="{9D8B030D-6E8A-4147-A177-3AD203B41FA5}">
                      <a16:colId xmlns:a16="http://schemas.microsoft.com/office/drawing/2014/main" val="20002"/>
                    </a:ext>
                  </a:extLst>
                </a:gridCol>
                <a:gridCol w="1113115">
                  <a:extLst>
                    <a:ext uri="{9D8B030D-6E8A-4147-A177-3AD203B41FA5}">
                      <a16:colId xmlns:a16="http://schemas.microsoft.com/office/drawing/2014/main" val="20003"/>
                    </a:ext>
                  </a:extLst>
                </a:gridCol>
                <a:gridCol w="1113115">
                  <a:extLst>
                    <a:ext uri="{9D8B030D-6E8A-4147-A177-3AD203B41FA5}">
                      <a16:colId xmlns:a16="http://schemas.microsoft.com/office/drawing/2014/main" val="20004"/>
                    </a:ext>
                  </a:extLst>
                </a:gridCol>
              </a:tblGrid>
              <a:tr h="655916">
                <a:tc>
                  <a:txBody>
                    <a:bodyPr/>
                    <a:lstStyle/>
                    <a:p>
                      <a:pPr algn="l" rtl="0" fontAlgn="t"/>
                      <a:endParaRPr lang="en-ZA" sz="1400" b="1" u="none" strike="noStrike" dirty="0">
                        <a:solidFill>
                          <a:schemeClr val="bg1"/>
                        </a:solidFill>
                        <a:latin typeface="Arial" panose="020B0604020202020204" pitchFamily="34" charset="0"/>
                        <a:cs typeface="Arial" panose="020B0604020202020204" pitchFamily="34" charset="0"/>
                      </a:endParaRPr>
                    </a:p>
                    <a:p>
                      <a:pPr algn="l" rtl="0" fontAlgn="t"/>
                      <a:r>
                        <a:rPr lang="en-ZA" sz="1400" b="1" i="0" u="none" strike="noStrike" dirty="0">
                          <a:solidFill>
                            <a:schemeClr val="bg1"/>
                          </a:solidFill>
                          <a:latin typeface="Arial" panose="020B0604020202020204" pitchFamily="34" charset="0"/>
                          <a:cs typeface="Arial" panose="020B0604020202020204" pitchFamily="34" charset="0"/>
                        </a:rPr>
                        <a:t>R’000</a:t>
                      </a:r>
                    </a:p>
                  </a:txBody>
                  <a:tcPr marL="9524" marR="9524" marT="9526" marB="0">
                    <a:solidFill>
                      <a:srgbClr val="006600"/>
                    </a:solidFill>
                  </a:tcPr>
                </a:tc>
                <a:tc>
                  <a:txBody>
                    <a:bodyPr/>
                    <a:lstStyle/>
                    <a:p>
                      <a:pPr algn="ctr" rtl="0" fontAlgn="t"/>
                      <a:r>
                        <a:rPr lang="en-ZA" sz="1400" b="1" u="none" strike="noStrike" dirty="0">
                          <a:solidFill>
                            <a:schemeClr val="bg1"/>
                          </a:solidFill>
                          <a:latin typeface="Arial" panose="020B0604020202020204" pitchFamily="34" charset="0"/>
                          <a:cs typeface="Arial" panose="020B0604020202020204" pitchFamily="34" charset="0"/>
                        </a:rPr>
                        <a:t>Audited  March 2018</a:t>
                      </a:r>
                      <a:endParaRPr lang="en-ZA" sz="1400" b="1" i="0" u="none" strike="noStrike" dirty="0">
                        <a:solidFill>
                          <a:schemeClr val="bg1"/>
                        </a:solidFill>
                        <a:latin typeface="Arial" panose="020B0604020202020204" pitchFamily="34" charset="0"/>
                        <a:cs typeface="Arial" panose="020B0604020202020204" pitchFamily="34" charset="0"/>
                      </a:endParaRPr>
                    </a:p>
                  </a:txBody>
                  <a:tcPr marL="9524" marR="9524" marT="9526" marB="0">
                    <a:solidFill>
                      <a:srgbClr val="006600"/>
                    </a:solidFill>
                  </a:tcPr>
                </a:tc>
                <a:tc>
                  <a:txBody>
                    <a:bodyPr/>
                    <a:lstStyle/>
                    <a:p>
                      <a:pPr algn="ctr" rtl="0" fontAlgn="t"/>
                      <a:r>
                        <a:rPr lang="en-ZA" sz="1400" b="1" u="none" strike="noStrike" dirty="0">
                          <a:solidFill>
                            <a:schemeClr val="bg1"/>
                          </a:solidFill>
                          <a:latin typeface="Arial" panose="020B0604020202020204" pitchFamily="34" charset="0"/>
                          <a:cs typeface="Arial" panose="020B0604020202020204" pitchFamily="34" charset="0"/>
                        </a:rPr>
                        <a:t>Audited  </a:t>
                      </a:r>
                    </a:p>
                    <a:p>
                      <a:pPr algn="ctr" rtl="0" fontAlgn="t"/>
                      <a:r>
                        <a:rPr lang="en-ZA" sz="1400" b="1" u="none" strike="noStrike" dirty="0">
                          <a:solidFill>
                            <a:schemeClr val="bg1"/>
                          </a:solidFill>
                          <a:latin typeface="Arial" panose="020B0604020202020204" pitchFamily="34" charset="0"/>
                          <a:cs typeface="Arial" panose="020B0604020202020204" pitchFamily="34" charset="0"/>
                        </a:rPr>
                        <a:t>March 2019</a:t>
                      </a:r>
                      <a:endParaRPr lang="en-ZA" sz="1400" b="1" i="0" u="none" strike="noStrike" dirty="0">
                        <a:solidFill>
                          <a:schemeClr val="bg1"/>
                        </a:solidFill>
                        <a:latin typeface="Arial" panose="020B0604020202020204" pitchFamily="34" charset="0"/>
                        <a:cs typeface="Arial" panose="020B0604020202020204" pitchFamily="34" charset="0"/>
                      </a:endParaRPr>
                    </a:p>
                  </a:txBody>
                  <a:tcPr marL="9524" marR="9524" marT="9526" marB="0">
                    <a:solidFill>
                      <a:srgbClr val="0066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400" b="1" u="none" strike="noStrike" dirty="0">
                          <a:solidFill>
                            <a:schemeClr val="bg1"/>
                          </a:solidFill>
                          <a:latin typeface="Arial" panose="020B0604020202020204" pitchFamily="34" charset="0"/>
                          <a:cs typeface="Arial" panose="020B0604020202020204" pitchFamily="34" charset="0"/>
                        </a:rPr>
                        <a:t>Audited  March 2020</a:t>
                      </a:r>
                      <a:endParaRPr lang="en-ZA" sz="1400" b="1" i="0" u="none" strike="noStrike" dirty="0">
                        <a:solidFill>
                          <a:schemeClr val="bg1"/>
                        </a:solidFill>
                        <a:latin typeface="Arial" panose="020B0604020202020204" pitchFamily="34" charset="0"/>
                        <a:cs typeface="Arial" panose="020B0604020202020204" pitchFamily="34" charset="0"/>
                      </a:endParaRPr>
                    </a:p>
                  </a:txBody>
                  <a:tcPr marL="9524" marR="9524" marT="9526" marB="0">
                    <a:solidFill>
                      <a:srgbClr val="0066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400" b="1" u="none" strike="noStrike" dirty="0">
                          <a:solidFill>
                            <a:schemeClr val="bg1"/>
                          </a:solidFill>
                          <a:latin typeface="Arial" panose="020B0604020202020204" pitchFamily="34" charset="0"/>
                          <a:cs typeface="Arial" panose="020B0604020202020204" pitchFamily="34" charset="0"/>
                        </a:rPr>
                        <a:t>Unaudited  </a:t>
                      </a:r>
                      <a:r>
                        <a:rPr lang="en-ZA" sz="1400" b="1" u="none" strike="noStrike">
                          <a:solidFill>
                            <a:schemeClr val="bg1"/>
                          </a:solidFill>
                          <a:latin typeface="Arial" panose="020B0604020202020204" pitchFamily="34" charset="0"/>
                          <a:cs typeface="Arial" panose="020B0604020202020204" pitchFamily="34" charset="0"/>
                        </a:rPr>
                        <a:t>December 2020</a:t>
                      </a:r>
                      <a:endParaRPr lang="en-ZA" sz="1400" b="1" i="0" u="none" strike="noStrike" dirty="0">
                        <a:solidFill>
                          <a:schemeClr val="bg1"/>
                        </a:solidFill>
                        <a:latin typeface="Arial" panose="020B0604020202020204" pitchFamily="34" charset="0"/>
                        <a:cs typeface="Arial" panose="020B0604020202020204" pitchFamily="34" charset="0"/>
                      </a:endParaRPr>
                    </a:p>
                  </a:txBody>
                  <a:tcPr marL="9524" marR="9524" marT="9526" marB="0">
                    <a:solidFill>
                      <a:srgbClr val="006600"/>
                    </a:solidFill>
                  </a:tcPr>
                </a:tc>
                <a:extLst>
                  <a:ext uri="{0D108BD9-81ED-4DB2-BD59-A6C34878D82A}">
                    <a16:rowId xmlns:a16="http://schemas.microsoft.com/office/drawing/2014/main" val="10000"/>
                  </a:ext>
                </a:extLst>
              </a:tr>
              <a:tr h="262732">
                <a:tc>
                  <a:txBody>
                    <a:bodyPr/>
                    <a:lstStyle/>
                    <a:p>
                      <a:pPr algn="just" hangingPunct="0">
                        <a:lnSpc>
                          <a:spcPct val="100000"/>
                        </a:lnSpc>
                        <a:spcBef>
                          <a:spcPts val="600"/>
                        </a:spcBef>
                        <a:spcAft>
                          <a:spcPts val="600"/>
                        </a:spcAft>
                      </a:pPr>
                      <a:r>
                        <a:rPr lang="en-GB" sz="1400" b="1" i="0" dirty="0">
                          <a:effectLst/>
                          <a:latin typeface="+mn-lt"/>
                        </a:rPr>
                        <a:t>Brought forward</a:t>
                      </a:r>
                      <a:endParaRPr lang="en-ZA" sz="1400" b="1" i="0" dirty="0">
                        <a:effectLst/>
                        <a:latin typeface="+mn-lt"/>
                        <a:ea typeface="Times New Roman"/>
                        <a:cs typeface="Arial" panose="020B0604020202020204" pitchFamily="34" charset="0"/>
                      </a:endParaRPr>
                    </a:p>
                  </a:txBody>
                  <a:tcPr marL="43175" marR="43175"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effectLst/>
                          <a:latin typeface="+mn-lt"/>
                        </a:rPr>
                        <a:t>1 603</a:t>
                      </a:r>
                      <a:endParaRPr lang="en-ZA" sz="1400" b="1" i="0" kern="1200" dirty="0">
                        <a:solidFill>
                          <a:schemeClr val="dk1"/>
                        </a:solidFill>
                        <a:effectLst/>
                        <a:latin typeface="+mn-lt"/>
                        <a:ea typeface="+mn-ea"/>
                        <a:cs typeface="Arial" panose="020B0604020202020204" pitchFamily="34" charset="0"/>
                      </a:endParaRPr>
                    </a:p>
                  </a:txBody>
                  <a:tcPr marL="0" marR="71992"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dk1"/>
                          </a:solidFill>
                          <a:effectLst/>
                          <a:latin typeface="+mn-lt"/>
                          <a:ea typeface="+mn-ea"/>
                          <a:cs typeface="Arial" panose="020B0604020202020204" pitchFamily="34" charset="0"/>
                        </a:rPr>
                        <a:t>14 879</a:t>
                      </a:r>
                    </a:p>
                  </a:txBody>
                  <a:tcPr marL="0" marR="71992"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dk1"/>
                          </a:solidFill>
                          <a:effectLst/>
                          <a:latin typeface="+mn-lt"/>
                          <a:ea typeface="+mn-ea"/>
                          <a:cs typeface="Arial" panose="020B0604020202020204" pitchFamily="34" charset="0"/>
                        </a:rPr>
                        <a:t>75 355</a:t>
                      </a:r>
                    </a:p>
                  </a:txBody>
                  <a:tcPr marL="0" marR="71992"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marR="0" lvl="0" indent="0" algn="r" defTabSz="914400" rtl="0" eaLnBrk="1" fontAlgn="auto" latinLnBrk="0" hangingPunct="0">
                        <a:lnSpc>
                          <a:spcPct val="100000"/>
                        </a:lnSpc>
                        <a:spcBef>
                          <a:spcPts val="600"/>
                        </a:spcBef>
                        <a:spcAft>
                          <a:spcPts val="600"/>
                        </a:spcAft>
                        <a:buClrTx/>
                        <a:buSzTx/>
                        <a:buFontTx/>
                        <a:buNone/>
                        <a:tabLst>
                          <a:tab pos="820420" algn="dec"/>
                        </a:tabLst>
                        <a:defRPr/>
                      </a:pPr>
                      <a:r>
                        <a:rPr lang="en-ZA" sz="1400" b="1" i="0" kern="1200" dirty="0">
                          <a:solidFill>
                            <a:schemeClr val="dk1"/>
                          </a:solidFill>
                          <a:effectLst/>
                          <a:latin typeface="+mn-lt"/>
                          <a:ea typeface="+mn-ea"/>
                          <a:cs typeface="Arial" panose="020B0604020202020204" pitchFamily="34" charset="0"/>
                        </a:rPr>
                        <a:t>94 582</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extLst>
                  <a:ext uri="{0D108BD9-81ED-4DB2-BD59-A6C34878D82A}">
                    <a16:rowId xmlns:a16="http://schemas.microsoft.com/office/drawing/2014/main" val="10001"/>
                  </a:ext>
                </a:extLst>
              </a:tr>
              <a:tr h="262732">
                <a:tc>
                  <a:txBody>
                    <a:bodyPr/>
                    <a:lstStyle/>
                    <a:p>
                      <a:pPr algn="just">
                        <a:lnSpc>
                          <a:spcPct val="100000"/>
                        </a:lnSpc>
                        <a:spcBef>
                          <a:spcPts val="600"/>
                        </a:spcBef>
                        <a:spcAft>
                          <a:spcPts val="600"/>
                        </a:spcAft>
                        <a:tabLst>
                          <a:tab pos="4429760" algn="l"/>
                        </a:tabLst>
                      </a:pPr>
                      <a:endParaRPr lang="en-ZA" sz="1400" b="1"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10002"/>
                  </a:ext>
                </a:extLst>
              </a:tr>
              <a:tr h="426751">
                <a:tc>
                  <a:txBody>
                    <a:bodyPr/>
                    <a:lstStyle/>
                    <a:p>
                      <a:pPr algn="just">
                        <a:lnSpc>
                          <a:spcPct val="100000"/>
                        </a:lnSpc>
                        <a:spcBef>
                          <a:spcPts val="600"/>
                        </a:spcBef>
                        <a:spcAft>
                          <a:spcPts val="600"/>
                        </a:spcAft>
                        <a:tabLst>
                          <a:tab pos="4429760" algn="l"/>
                        </a:tabLst>
                      </a:pPr>
                      <a:r>
                        <a:rPr lang="en-GB" sz="1400" b="1" i="0" dirty="0">
                          <a:effectLst/>
                          <a:latin typeface="Arial" panose="020B0604020202020204" pitchFamily="34" charset="0"/>
                          <a:cs typeface="Arial" panose="020B0604020202020204" pitchFamily="34" charset="0"/>
                        </a:rPr>
                        <a:t>Incurred in prior year, identified in the current year</a:t>
                      </a:r>
                      <a:endParaRPr lang="en-ZA" sz="1400" b="1"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10003"/>
                  </a:ext>
                </a:extLst>
              </a:tr>
              <a:tr h="525463">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Continued to utilise services after contract negotiations failed</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26 324</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10004"/>
                  </a:ext>
                </a:extLst>
              </a:tr>
              <a:tr h="262732">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Tender not advertised for 21 working days</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3 885</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7 392</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10005"/>
                  </a:ext>
                </a:extLst>
              </a:tr>
              <a:tr h="262732">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Continued to utilise services after contract expired</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9 049</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10006"/>
                  </a:ext>
                </a:extLst>
              </a:tr>
              <a:tr h="262732">
                <a:tc>
                  <a:txBody>
                    <a:bodyPr/>
                    <a:lstStyle/>
                    <a:p>
                      <a:pPr algn="just">
                        <a:lnSpc>
                          <a:spcPct val="100000"/>
                        </a:lnSpc>
                        <a:spcBef>
                          <a:spcPts val="600"/>
                        </a:spcBef>
                        <a:spcAft>
                          <a:spcPts val="600"/>
                        </a:spcAft>
                        <a:tabLst>
                          <a:tab pos="4429760" algn="l"/>
                        </a:tabLst>
                      </a:pPr>
                      <a:r>
                        <a:rPr lang="en-GB" sz="1400" i="0" dirty="0">
                          <a:effectLst/>
                          <a:latin typeface="Arial" panose="020B0604020202020204" pitchFamily="34" charset="0"/>
                          <a:cs typeface="Arial" panose="020B0604020202020204" pitchFamily="34" charset="0"/>
                        </a:rPr>
                        <a:t>Removal from register</a:t>
                      </a:r>
                      <a:endParaRPr lang="en-ZA" sz="1400"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(202)</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(38 220)</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10007"/>
                  </a:ext>
                </a:extLst>
              </a:tr>
              <a:tr h="262732">
                <a:tc>
                  <a:txBody>
                    <a:bodyPr/>
                    <a:lstStyle/>
                    <a:p>
                      <a:pPr algn="just">
                        <a:lnSpc>
                          <a:spcPct val="100000"/>
                        </a:lnSpc>
                        <a:spcBef>
                          <a:spcPts val="600"/>
                        </a:spcBef>
                        <a:spcAft>
                          <a:spcPts val="600"/>
                        </a:spcAft>
                        <a:tabLst>
                          <a:tab pos="4429760" algn="l"/>
                        </a:tabLst>
                      </a:pPr>
                      <a:r>
                        <a:rPr lang="en-GB" sz="1400" i="0" dirty="0">
                          <a:effectLst/>
                          <a:latin typeface="Arial" panose="020B0604020202020204" pitchFamily="34" charset="0"/>
                          <a:cs typeface="Arial" panose="020B0604020202020204" pitchFamily="34" charset="0"/>
                        </a:rPr>
                        <a:t>Condoned during the year </a:t>
                      </a:r>
                      <a:endParaRPr lang="en-ZA" sz="1400"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fontAlgn="b"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fontAlgn="b"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fontAlgn="b"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10008"/>
                  </a:ext>
                </a:extLst>
              </a:tr>
              <a:tr h="262732">
                <a:tc>
                  <a:txBody>
                    <a:bodyPr/>
                    <a:lstStyle/>
                    <a:p>
                      <a:pPr algn="just" hangingPunct="0">
                        <a:lnSpc>
                          <a:spcPct val="100000"/>
                        </a:lnSpc>
                        <a:spcBef>
                          <a:spcPts val="600"/>
                        </a:spcBef>
                        <a:spcAft>
                          <a:spcPts val="600"/>
                        </a:spcAft>
                      </a:pPr>
                      <a:r>
                        <a:rPr lang="en-GB" sz="1400" b="1" i="0" dirty="0">
                          <a:effectLst/>
                          <a:latin typeface="Arial" panose="020B0604020202020204" pitchFamily="34" charset="0"/>
                          <a:cs typeface="Arial" panose="020B0604020202020204" pitchFamily="34" charset="0"/>
                        </a:rPr>
                        <a:t>Amount not condoned carried over*</a:t>
                      </a:r>
                      <a:endParaRPr lang="en-ZA" sz="1400" b="1"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algn="r" fontAlgn="ctr">
                        <a:lnSpc>
                          <a:spcPct val="100000"/>
                        </a:lnSpc>
                      </a:pPr>
                      <a:r>
                        <a:rPr lang="en-ZA" sz="1400" b="1" i="0" u="none" strike="noStrike" dirty="0">
                          <a:solidFill>
                            <a:srgbClr val="000000"/>
                          </a:solidFill>
                          <a:effectLst/>
                          <a:latin typeface="Arial" panose="020B0604020202020204" pitchFamily="34" charset="0"/>
                          <a:cs typeface="Arial" panose="020B0604020202020204" pitchFamily="34" charset="0"/>
                        </a:rPr>
                        <a:t>R1 603</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effectLst/>
                          <a:latin typeface="Arial" panose="020B0604020202020204" pitchFamily="34" charset="0"/>
                          <a:cs typeface="Arial" panose="020B0604020202020204" pitchFamily="34" charset="0"/>
                        </a:rPr>
                        <a:t>R53 935</a:t>
                      </a:r>
                      <a:endParaRPr lang="en-ZA" sz="1400" b="1"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dk1"/>
                          </a:solidFill>
                          <a:effectLst/>
                          <a:latin typeface="Arial" panose="020B0604020202020204" pitchFamily="34" charset="0"/>
                          <a:ea typeface="+mn-ea"/>
                          <a:cs typeface="Arial" panose="020B0604020202020204" pitchFamily="34" charset="0"/>
                        </a:rPr>
                        <a:t>R82 747</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dk1"/>
                          </a:solidFill>
                          <a:effectLst/>
                          <a:latin typeface="Arial" panose="020B0604020202020204" pitchFamily="34" charset="0"/>
                          <a:ea typeface="+mn-ea"/>
                          <a:cs typeface="Arial" panose="020B0604020202020204" pitchFamily="34" charset="0"/>
                        </a:rPr>
                        <a:t>R56 361</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extLst>
                  <a:ext uri="{0D108BD9-81ED-4DB2-BD59-A6C34878D82A}">
                    <a16:rowId xmlns:a16="http://schemas.microsoft.com/office/drawing/2014/main" val="10009"/>
                  </a:ext>
                </a:extLst>
              </a:tr>
              <a:tr h="262732">
                <a:tc>
                  <a:txBody>
                    <a:bodyPr/>
                    <a:lstStyle/>
                    <a:p>
                      <a:pPr algn="just" hangingPunct="0">
                        <a:lnSpc>
                          <a:spcPct val="100000"/>
                        </a:lnSpc>
                        <a:spcBef>
                          <a:spcPts val="600"/>
                        </a:spcBef>
                        <a:spcAft>
                          <a:spcPts val="600"/>
                        </a:spcAft>
                      </a:pPr>
                      <a:r>
                        <a:rPr lang="en-ZA" sz="1400" dirty="0">
                          <a:effectLst/>
                          <a:latin typeface="Arial" panose="020B0604020202020204" pitchFamily="34" charset="0"/>
                          <a:cs typeface="Arial" panose="020B0604020202020204" pitchFamily="34" charset="0"/>
                        </a:rPr>
                        <a:t>*Internal processes in progress</a:t>
                      </a:r>
                      <a:endParaRPr lang="en-ZA" sz="1400" i="1" dirty="0">
                        <a:effectLst/>
                        <a:latin typeface="Arial" panose="020B0604020202020204" pitchFamily="34" charset="0"/>
                        <a:ea typeface="Times New Roman"/>
                        <a:cs typeface="Arial" panose="020B0604020202020204" pitchFamily="34" charset="0"/>
                      </a:endParaRPr>
                    </a:p>
                  </a:txBody>
                  <a:tcPr marL="43175" marR="43175" marT="0" marB="0" anchor="b"/>
                </a:tc>
                <a:tc>
                  <a:txBody>
                    <a:bodyPr/>
                    <a:lstStyle/>
                    <a:p>
                      <a:pPr marL="0" algn="r" defTabSz="914400" rtl="0" eaLnBrk="1" latinLnBrk="0" hangingPunct="0">
                        <a:lnSpc>
                          <a:spcPct val="100000"/>
                        </a:lnSpc>
                        <a:spcBef>
                          <a:spcPts val="600"/>
                        </a:spcBef>
                        <a:spcAft>
                          <a:spcPts val="600"/>
                        </a:spcAft>
                        <a:tabLst>
                          <a:tab pos="820420" algn="dec"/>
                        </a:tabLst>
                      </a:pPr>
                      <a:endParaRPr lang="en-ZA" sz="1400" b="1"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tc>
                <a:tc>
                  <a:txBody>
                    <a:bodyPr/>
                    <a:lstStyle/>
                    <a:p>
                      <a:pPr marL="0" algn="r" defTabSz="914400" rtl="0" eaLnBrk="1" latinLnBrk="0" hangingPunct="0">
                        <a:lnSpc>
                          <a:spcPct val="100000"/>
                        </a:lnSpc>
                        <a:spcBef>
                          <a:spcPts val="600"/>
                        </a:spcBef>
                        <a:spcAft>
                          <a:spcPts val="600"/>
                        </a:spcAft>
                        <a:tabLst>
                          <a:tab pos="820420" algn="dec"/>
                        </a:tabLst>
                      </a:pPr>
                      <a:endParaRPr lang="en-ZA" sz="1400" b="1"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tc>
                <a:tc>
                  <a:txBody>
                    <a:bodyPr/>
                    <a:lstStyle/>
                    <a:p>
                      <a:pPr algn="r" fontAlgn="ctr">
                        <a:lnSpc>
                          <a:spcPct val="100000"/>
                        </a:lnSpc>
                      </a:pP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3175" marR="43175" marT="0" marB="0" anchor="b"/>
                </a:tc>
                <a:tc>
                  <a:txBody>
                    <a:bodyPr/>
                    <a:lstStyle/>
                    <a:p>
                      <a:pPr algn="r" fontAlgn="ctr">
                        <a:lnSpc>
                          <a:spcPct val="100000"/>
                        </a:lnSpc>
                      </a:pP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3175" marR="43175" marT="0" marB="0" anchor="b"/>
                </a:tc>
                <a:extLst>
                  <a:ext uri="{0D108BD9-81ED-4DB2-BD59-A6C34878D82A}">
                    <a16:rowId xmlns:a16="http://schemas.microsoft.com/office/drawing/2014/main" val="10010"/>
                  </a:ext>
                </a:extLst>
              </a:tr>
            </a:tbl>
          </a:graphicData>
        </a:graphic>
      </p:graphicFrame>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a:extLst>
              <a:ext uri="{FF2B5EF4-FFF2-40B4-BE49-F238E27FC236}">
                <a16:creationId xmlns:a16="http://schemas.microsoft.com/office/drawing/2014/main" id="{D2B2A0C0-DAE6-4CE2-9F38-1441B5FA8B58}"/>
              </a:ext>
            </a:extLst>
          </p:cNvPr>
          <p:cNvSpPr>
            <a:spLocks noGrp="1" noChangeArrowheads="1"/>
          </p:cNvSpPr>
          <p:nvPr>
            <p:ph type="title"/>
          </p:nvPr>
        </p:nvSpPr>
        <p:spPr>
          <a:xfrm>
            <a:off x="192088" y="271463"/>
            <a:ext cx="7186612" cy="552450"/>
          </a:xfrm>
        </p:spPr>
        <p:txBody>
          <a:bodyPr/>
          <a:lstStyle/>
          <a:p>
            <a:pPr marL="342900" indent="-342900"/>
            <a:r>
              <a:rPr lang="en-ZA" altLang="en-US" sz="2400">
                <a:solidFill>
                  <a:srgbClr val="006600"/>
                </a:solidFill>
                <a:latin typeface="Arial" panose="020B0604020202020204" pitchFamily="34" charset="0"/>
                <a:ea typeface="Tahoma" panose="020B0604030504040204" pitchFamily="34" charset="0"/>
                <a:cs typeface="Arial" panose="020B0604020202020204" pitchFamily="34" charset="0"/>
              </a:rPr>
              <a:t>SA Connect Phase 1A and 1B </a:t>
            </a:r>
          </a:p>
        </p:txBody>
      </p:sp>
      <p:sp>
        <p:nvSpPr>
          <p:cNvPr id="50179" name="Slide Number Placeholder 3">
            <a:extLst>
              <a:ext uri="{FF2B5EF4-FFF2-40B4-BE49-F238E27FC236}">
                <a16:creationId xmlns:a16="http://schemas.microsoft.com/office/drawing/2014/main" id="{14EF75BF-E2EA-4EBE-907A-71E6A0D136CE}"/>
              </a:ext>
            </a:extLst>
          </p:cNvPr>
          <p:cNvSpPr>
            <a:spLocks noGrp="1" noChangeArrowheads="1"/>
          </p:cNvSpPr>
          <p:nvPr>
            <p:ph type="sldNum" sz="quarter" idx="4"/>
          </p:nvPr>
        </p:nvSpPr>
        <p:spPr bwMode="auto">
          <a:xfrm>
            <a:off x="6618288" y="6484938"/>
            <a:ext cx="2133600" cy="30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0" hangingPunct="0"/>
            <a:fld id="{DAC8B524-7438-4AAD-BEEA-419E4083152E}" type="slidenum">
              <a:rPr lang="en-US" altLang="en-US" sz="1800" smtClean="0">
                <a:solidFill>
                  <a:srgbClr val="FFFFFF"/>
                </a:solidFill>
              </a:rPr>
              <a:pPr algn="l" eaLnBrk="0" hangingPunct="0"/>
              <a:t>15</a:t>
            </a:fld>
            <a:endParaRPr lang="en-US" altLang="en-US" sz="1800">
              <a:solidFill>
                <a:srgbClr val="FFFFFF"/>
              </a:solidFill>
            </a:endParaRPr>
          </a:p>
        </p:txBody>
      </p:sp>
      <p:graphicFrame>
        <p:nvGraphicFramePr>
          <p:cNvPr id="7" name="Chart 6">
            <a:extLst>
              <a:ext uri="{FF2B5EF4-FFF2-40B4-BE49-F238E27FC236}">
                <a16:creationId xmlns:a16="http://schemas.microsoft.com/office/drawing/2014/main" id="{C4274580-8D9B-4505-AC70-21A92B80E6AA}"/>
              </a:ext>
            </a:extLst>
          </p:cNvPr>
          <p:cNvGraphicFramePr/>
          <p:nvPr/>
        </p:nvGraphicFramePr>
        <p:xfrm>
          <a:off x="4664765" y="1268739"/>
          <a:ext cx="4387460" cy="44429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181" name="Chart 5">
            <a:extLst>
              <a:ext uri="{FF2B5EF4-FFF2-40B4-BE49-F238E27FC236}">
                <a16:creationId xmlns:a16="http://schemas.microsoft.com/office/drawing/2014/main" id="{43CC9442-2853-403C-93B2-BD43E28CBBB3}"/>
              </a:ext>
            </a:extLst>
          </p:cNvPr>
          <p:cNvGraphicFramePr>
            <a:graphicFrameLocks/>
          </p:cNvGraphicFramePr>
          <p:nvPr/>
        </p:nvGraphicFramePr>
        <p:xfrm>
          <a:off x="222250" y="1241425"/>
          <a:ext cx="4575175" cy="4348163"/>
        </p:xfrm>
        <a:graphic>
          <a:graphicData uri="http://schemas.openxmlformats.org/presentationml/2006/ole">
            <mc:AlternateContent xmlns:mc="http://schemas.openxmlformats.org/markup-compatibility/2006">
              <mc:Choice xmlns:v="urn:schemas-microsoft-com:vml" Requires="v">
                <p:oleObj spid="_x0000_s2050" name="Chart" r:id="rId5" imgW="4517528" imgH="3877392" progId="Excel.Chart.8">
                  <p:embed/>
                </p:oleObj>
              </mc:Choice>
              <mc:Fallback>
                <p:oleObj name="Chart" r:id="rId5" imgW="4517528" imgH="3877392" progId="Excel.Chart.8">
                  <p:embed/>
                  <p:pic>
                    <p:nvPicPr>
                      <p:cNvPr id="50181" name="Chart 5">
                        <a:extLst>
                          <a:ext uri="{FF2B5EF4-FFF2-40B4-BE49-F238E27FC236}">
                            <a16:creationId xmlns:a16="http://schemas.microsoft.com/office/drawing/2014/main" id="{43CC9442-2853-403C-93B2-BD43E28CBBB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0" y="1241425"/>
                        <a:ext cx="457517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0182" name="Straight Connector 7">
            <a:extLst>
              <a:ext uri="{FF2B5EF4-FFF2-40B4-BE49-F238E27FC236}">
                <a16:creationId xmlns:a16="http://schemas.microsoft.com/office/drawing/2014/main" id="{D8547AFC-9026-4262-8042-8169B00E3011}"/>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B833BF8-D529-43FA-B04F-7FC12FCFBEF0}"/>
              </a:ext>
            </a:extLst>
          </p:cNvPr>
          <p:cNvSpPr txBox="1">
            <a:spLocks noChangeArrowheads="1"/>
          </p:cNvSpPr>
          <p:nvPr/>
        </p:nvSpPr>
        <p:spPr bwMode="auto">
          <a:xfrm>
            <a:off x="192088" y="436563"/>
            <a:ext cx="69405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ZA" altLang="en-US" sz="2400" b="1">
                <a:solidFill>
                  <a:srgbClr val="006600"/>
                </a:solidFill>
                <a:ea typeface="Tahoma" panose="020B0604030504040204" pitchFamily="34" charset="0"/>
                <a:cs typeface="Arial" panose="020B0604020202020204" pitchFamily="34" charset="0"/>
              </a:rPr>
              <a:t>Targeted Procurement </a:t>
            </a:r>
          </a:p>
        </p:txBody>
      </p:sp>
      <p:sp>
        <p:nvSpPr>
          <p:cNvPr id="52227" name="Slide Number Placeholder 3">
            <a:extLst>
              <a:ext uri="{FF2B5EF4-FFF2-40B4-BE49-F238E27FC236}">
                <a16:creationId xmlns:a16="http://schemas.microsoft.com/office/drawing/2014/main" id="{B51E139C-4F42-4821-A7FE-9144C6B935F7}"/>
              </a:ext>
            </a:extLst>
          </p:cNvPr>
          <p:cNvSpPr txBox="1">
            <a:spLocks noChangeArrowheads="1"/>
          </p:cNvSpPr>
          <p:nvPr/>
        </p:nvSpPr>
        <p:spPr bwMode="auto">
          <a:xfrm>
            <a:off x="6542088" y="6461125"/>
            <a:ext cx="2144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ZA" altLang="en-US" sz="1200">
                <a:solidFill>
                  <a:schemeClr val="bg1"/>
                </a:solidFill>
              </a:rPr>
              <a:t>Slide </a:t>
            </a:r>
            <a:fld id="{61F1E0C5-EB5F-40B2-9063-6DBC854B5011}" type="slidenum">
              <a:rPr lang="en-ZA" altLang="en-US" sz="1200">
                <a:solidFill>
                  <a:schemeClr val="bg1"/>
                </a:solidFill>
              </a:rPr>
              <a:pPr algn="r" eaLnBrk="1" hangingPunct="1"/>
              <a:t>16</a:t>
            </a:fld>
            <a:endParaRPr lang="en-ZA" altLang="en-US" sz="1200">
              <a:solidFill>
                <a:schemeClr val="bg1"/>
              </a:solidFill>
            </a:endParaRPr>
          </a:p>
        </p:txBody>
      </p:sp>
      <p:sp>
        <p:nvSpPr>
          <p:cNvPr id="3" name="Rectangle 2">
            <a:extLst>
              <a:ext uri="{FF2B5EF4-FFF2-40B4-BE49-F238E27FC236}">
                <a16:creationId xmlns:a16="http://schemas.microsoft.com/office/drawing/2014/main" id="{6F3C47F3-F104-4A99-9325-D6D3BC54365F}"/>
              </a:ext>
            </a:extLst>
          </p:cNvPr>
          <p:cNvSpPr/>
          <p:nvPr/>
        </p:nvSpPr>
        <p:spPr>
          <a:xfrm>
            <a:off x="204788" y="5041900"/>
            <a:ext cx="8899525" cy="1384300"/>
          </a:xfrm>
          <a:prstGeom prst="rect">
            <a:avLst/>
          </a:prstGeom>
        </p:spPr>
        <p:txBody>
          <a:bodyPr>
            <a:spAutoFit/>
          </a:bodyPr>
          <a:lstStyle/>
          <a:p>
            <a:pPr eaLnBrk="1" hangingPunct="1">
              <a:buFont typeface="Arial" panose="020B0604020202020204" pitchFamily="34" charset="0"/>
              <a:buChar char="•"/>
              <a:defRPr/>
            </a:pPr>
            <a:r>
              <a:rPr lang="en-ZA" altLang="en-US" sz="1400" dirty="0">
                <a:latin typeface="Arial" charset="0"/>
              </a:rPr>
              <a:t>The Value Adding spend was not achieved year to date at 76%</a:t>
            </a:r>
          </a:p>
          <a:p>
            <a:pPr eaLnBrk="1" hangingPunct="1">
              <a:buFont typeface="Arial" panose="020B0604020202020204" pitchFamily="34" charset="0"/>
              <a:buChar char="•"/>
              <a:defRPr/>
            </a:pPr>
            <a:r>
              <a:rPr lang="en-ZA" altLang="en-US" sz="1400" dirty="0">
                <a:latin typeface="Arial" charset="0"/>
              </a:rPr>
              <a:t>Exempted Micro Enterprises (EME) was achieved for the year</a:t>
            </a:r>
          </a:p>
          <a:p>
            <a:pPr eaLnBrk="1" hangingPunct="1">
              <a:buFont typeface="Arial" panose="020B0604020202020204" pitchFamily="34" charset="0"/>
              <a:buChar char="•"/>
              <a:defRPr/>
            </a:pPr>
            <a:r>
              <a:rPr lang="en-ZA" altLang="en-US" sz="1400" dirty="0">
                <a:latin typeface="Arial" charset="0"/>
              </a:rPr>
              <a:t>Qualifying Small Enterprises (QSE’s) was also achieved for the year</a:t>
            </a:r>
          </a:p>
          <a:p>
            <a:pPr eaLnBrk="1" hangingPunct="1">
              <a:buFont typeface="Arial" panose="020B0604020202020204" pitchFamily="34" charset="0"/>
              <a:buChar char="•"/>
              <a:defRPr/>
            </a:pPr>
            <a:r>
              <a:rPr lang="en-ZA" altLang="en-US" sz="1400" dirty="0">
                <a:latin typeface="Arial" charset="0"/>
              </a:rPr>
              <a:t>Spend on Suppliers that are &gt;51% Black Owned and Spend on Suppliers that are &gt; 30% Black Women Owned were achieved for the year</a:t>
            </a:r>
          </a:p>
          <a:p>
            <a:pPr marL="285750" indent="-285750" eaLnBrk="1" hangingPunct="1">
              <a:buFont typeface="Arial" panose="020B0604020202020204" pitchFamily="34" charset="0"/>
              <a:buChar char="•"/>
              <a:defRPr/>
            </a:pPr>
            <a:endParaRPr lang="en-ZA" sz="1400" dirty="0">
              <a:latin typeface="Arial" charset="0"/>
            </a:endParaRPr>
          </a:p>
        </p:txBody>
      </p:sp>
      <p:cxnSp>
        <p:nvCxnSpPr>
          <p:cNvPr id="52229" name="Straight Connector 6">
            <a:extLst>
              <a:ext uri="{FF2B5EF4-FFF2-40B4-BE49-F238E27FC236}">
                <a16:creationId xmlns:a16="http://schemas.microsoft.com/office/drawing/2014/main" id="{1630D9F8-B9AF-42DE-8AE2-146D1CFE2214}"/>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graphicFrame>
        <p:nvGraphicFramePr>
          <p:cNvPr id="8" name="Table 7">
            <a:extLst>
              <a:ext uri="{FF2B5EF4-FFF2-40B4-BE49-F238E27FC236}">
                <a16:creationId xmlns:a16="http://schemas.microsoft.com/office/drawing/2014/main" id="{A3BEC3ED-2D9E-4624-B001-8F69D0CF490F}"/>
              </a:ext>
            </a:extLst>
          </p:cNvPr>
          <p:cNvGraphicFramePr>
            <a:graphicFrameLocks noGrp="1"/>
          </p:cNvGraphicFramePr>
          <p:nvPr/>
        </p:nvGraphicFramePr>
        <p:xfrm>
          <a:off x="204788" y="1347788"/>
          <a:ext cx="8594725" cy="3705227"/>
        </p:xfrm>
        <a:graphic>
          <a:graphicData uri="http://schemas.openxmlformats.org/drawingml/2006/table">
            <a:tbl>
              <a:tblPr/>
              <a:tblGrid>
                <a:gridCol w="2154013">
                  <a:extLst>
                    <a:ext uri="{9D8B030D-6E8A-4147-A177-3AD203B41FA5}">
                      <a16:colId xmlns:a16="http://schemas.microsoft.com/office/drawing/2014/main" val="20000"/>
                    </a:ext>
                  </a:extLst>
                </a:gridCol>
                <a:gridCol w="1972734">
                  <a:extLst>
                    <a:ext uri="{9D8B030D-6E8A-4147-A177-3AD203B41FA5}">
                      <a16:colId xmlns:a16="http://schemas.microsoft.com/office/drawing/2014/main" val="20001"/>
                    </a:ext>
                  </a:extLst>
                </a:gridCol>
                <a:gridCol w="2452590">
                  <a:extLst>
                    <a:ext uri="{9D8B030D-6E8A-4147-A177-3AD203B41FA5}">
                      <a16:colId xmlns:a16="http://schemas.microsoft.com/office/drawing/2014/main" val="20002"/>
                    </a:ext>
                  </a:extLst>
                </a:gridCol>
                <a:gridCol w="981035">
                  <a:extLst>
                    <a:ext uri="{9D8B030D-6E8A-4147-A177-3AD203B41FA5}">
                      <a16:colId xmlns:a16="http://schemas.microsoft.com/office/drawing/2014/main" val="20003"/>
                    </a:ext>
                  </a:extLst>
                </a:gridCol>
                <a:gridCol w="1034353">
                  <a:extLst>
                    <a:ext uri="{9D8B030D-6E8A-4147-A177-3AD203B41FA5}">
                      <a16:colId xmlns:a16="http://schemas.microsoft.com/office/drawing/2014/main" val="20004"/>
                    </a:ext>
                  </a:extLst>
                </a:gridCol>
              </a:tblGrid>
              <a:tr h="239426">
                <a:tc>
                  <a:txBody>
                    <a:bodyPr/>
                    <a:lstStyle/>
                    <a:p>
                      <a:pPr algn="l" fontAlgn="b"/>
                      <a:r>
                        <a:rPr lang="en-ZA" sz="1400" b="0" i="0" u="none" strike="noStrike">
                          <a:solidFill>
                            <a:srgbClr val="000000"/>
                          </a:solidFill>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ctr" fontAlgn="b"/>
                      <a:r>
                        <a:rPr lang="en-ZA" sz="1400" b="1" i="0" u="none" strike="noStrike">
                          <a:solidFill>
                            <a:srgbClr val="FFFFFF"/>
                          </a:solidFill>
                          <a:effectLst/>
                          <a:latin typeface="Arial" panose="020B0604020202020204" pitchFamily="34" charset="0"/>
                        </a:rPr>
                        <a:t>BBI BBBEE Scorecard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78852">
                <a:tc>
                  <a:txBody>
                    <a:bodyPr/>
                    <a:lstStyle/>
                    <a:p>
                      <a:pPr algn="l" fontAlgn="b"/>
                      <a:r>
                        <a:rPr lang="en-ZA" sz="1400" b="0" i="0" u="none" strike="noStrike">
                          <a:solidFill>
                            <a:srgbClr val="000000"/>
                          </a:solidFill>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panose="020B0604020202020204" pitchFamily="34" charset="0"/>
                        </a:rPr>
                        <a:t>Areas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Arial" panose="020B0604020202020204" pitchFamily="34" charset="0"/>
                        </a:rPr>
                        <a:t>Total Procurement Spend</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Arial" panose="020B0604020202020204" pitchFamily="34" charset="0"/>
                        </a:rPr>
                        <a:t>Target/s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Arial" panose="020B0604020202020204" pitchFamily="34" charset="0"/>
                        </a:rPr>
                        <a:t>Actual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31445">
                <a:tc rowSpan="6">
                  <a:txBody>
                    <a:bodyPr/>
                    <a:lstStyle/>
                    <a:p>
                      <a:pPr algn="ctr" fontAlgn="ctr"/>
                      <a:r>
                        <a:rPr lang="en-ZA" sz="1400" b="1" i="0" u="none" strike="noStrike">
                          <a:solidFill>
                            <a:srgbClr val="000000"/>
                          </a:solidFill>
                          <a:effectLst/>
                          <a:latin typeface="Arial" panose="020B0604020202020204" pitchFamily="34" charset="0"/>
                        </a:rPr>
                        <a:t>SCM Performance Compact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BBBEE Spend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400" b="0" i="0" u="none" strike="noStrike" dirty="0">
                          <a:solidFill>
                            <a:srgbClr val="000000"/>
                          </a:solidFill>
                          <a:effectLst/>
                          <a:latin typeface="Arial" panose="020B0604020202020204" pitchFamily="34" charset="0"/>
                        </a:rPr>
                        <a:t> R           57 701 282.55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ZA" sz="1400" b="1" i="0" u="none" strike="noStrike">
                          <a:solidFill>
                            <a:srgbClr val="000000"/>
                          </a:solidFill>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1445">
                <a:tc vMerge="1">
                  <a:txBody>
                    <a:bodyPr/>
                    <a:lstStyle/>
                    <a:p>
                      <a:endParaRPr lang="en-ZA"/>
                    </a:p>
                  </a:txBody>
                  <a:tcPr/>
                </a:tc>
                <a:tc>
                  <a:txBody>
                    <a:bodyPr/>
                    <a:lstStyle/>
                    <a:p>
                      <a:pPr algn="l" fontAlgn="b"/>
                      <a:r>
                        <a:rPr lang="en-ZA" sz="1400" b="1" i="0" u="none" strike="noStrike">
                          <a:solidFill>
                            <a:srgbClr val="000000"/>
                          </a:solidFill>
                          <a:effectLst/>
                          <a:latin typeface="Arial" panose="020B0604020202020204" pitchFamily="34" charset="0"/>
                        </a:rPr>
                        <a:t>BBBEE Multiplier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400" b="0" i="0" u="none" strike="noStrike" dirty="0">
                          <a:solidFill>
                            <a:srgbClr val="000000"/>
                          </a:solidFill>
                          <a:effectLst/>
                          <a:latin typeface="Arial" panose="020B0604020202020204" pitchFamily="34" charset="0"/>
                        </a:rPr>
                        <a:t> R           71 830 273.92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400" b="1" i="0" u="none" strike="noStrike">
                          <a:solidFill>
                            <a:srgbClr val="000000"/>
                          </a:solidFill>
                          <a:effectLst/>
                          <a:latin typeface="Arial" panose="020B0604020202020204" pitchFamily="34" charset="0"/>
                        </a:rPr>
                        <a:t>70%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a:solidFill>
                            <a:srgbClr val="000000"/>
                          </a:solidFill>
                          <a:effectLst/>
                          <a:latin typeface="Arial" panose="020B0604020202020204" pitchFamily="34" charset="0"/>
                        </a:rPr>
                        <a:t>124%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231445">
                <a:tc vMerge="1">
                  <a:txBody>
                    <a:bodyPr/>
                    <a:lstStyle/>
                    <a:p>
                      <a:endParaRPr lang="en-ZA"/>
                    </a:p>
                  </a:txBody>
                  <a:tcPr/>
                </a:tc>
                <a:tc>
                  <a:txBody>
                    <a:bodyPr/>
                    <a:lstStyle/>
                    <a:p>
                      <a:pPr algn="l" fontAlgn="b"/>
                      <a:r>
                        <a:rPr lang="en-ZA" sz="1400" b="1" i="0" u="none" strike="noStrike">
                          <a:solidFill>
                            <a:srgbClr val="000000"/>
                          </a:solidFill>
                          <a:effectLst/>
                          <a:latin typeface="Arial" panose="020B0604020202020204" pitchFamily="34" charset="0"/>
                        </a:rPr>
                        <a:t>BOE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ZA" sz="1400" b="0" i="0" u="none" strike="noStrike" dirty="0">
                          <a:solidFill>
                            <a:srgbClr val="000000"/>
                          </a:solidFill>
                          <a:effectLst/>
                          <a:latin typeface="Arial" panose="020B0604020202020204" pitchFamily="34" charset="0"/>
                        </a:rPr>
                        <a:t> R           40 366 936.31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400" b="1" i="0" u="none" strike="noStrike">
                          <a:solidFill>
                            <a:srgbClr val="000000"/>
                          </a:solidFill>
                          <a:effectLst/>
                          <a:latin typeface="Arial" panose="020B0604020202020204" pitchFamily="34" charset="0"/>
                        </a:rPr>
                        <a:t>40%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a:solidFill>
                            <a:srgbClr val="000000"/>
                          </a:solidFill>
                          <a:effectLst/>
                          <a:latin typeface="Arial" panose="020B0604020202020204" pitchFamily="34" charset="0"/>
                        </a:rPr>
                        <a:t>70%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231445">
                <a:tc vMerge="1">
                  <a:txBody>
                    <a:bodyPr/>
                    <a:lstStyle/>
                    <a:p>
                      <a:endParaRPr lang="en-ZA"/>
                    </a:p>
                  </a:txBody>
                  <a:tcPr/>
                </a:tc>
                <a:tc>
                  <a:txBody>
                    <a:bodyPr/>
                    <a:lstStyle/>
                    <a:p>
                      <a:pPr algn="l" fontAlgn="b"/>
                      <a:r>
                        <a:rPr lang="en-ZA" sz="1400" b="1" i="0" u="none" strike="noStrike">
                          <a:solidFill>
                            <a:srgbClr val="000000"/>
                          </a:solidFill>
                          <a:effectLst/>
                          <a:latin typeface="Arial" panose="020B0604020202020204" pitchFamily="34" charset="0"/>
                        </a:rPr>
                        <a:t>BWO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ZA" sz="1400" b="0" i="0" u="none" strike="noStrike" dirty="0">
                          <a:solidFill>
                            <a:srgbClr val="000000"/>
                          </a:solidFill>
                          <a:effectLst/>
                          <a:latin typeface="Arial" panose="020B0604020202020204" pitchFamily="34" charset="0"/>
                        </a:rPr>
                        <a:t> R           25 969 243.33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400" b="1" i="0" u="none" strike="noStrike">
                          <a:solidFill>
                            <a:srgbClr val="000000"/>
                          </a:solidFill>
                          <a:effectLst/>
                          <a:latin typeface="Arial" panose="020B0604020202020204" pitchFamily="34" charset="0"/>
                        </a:rPr>
                        <a:t>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rgbClr val="000000"/>
                          </a:solidFill>
                          <a:effectLst/>
                          <a:latin typeface="Arial" panose="020B0604020202020204" pitchFamily="34" charset="0"/>
                        </a:rPr>
                        <a:t>64%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231445">
                <a:tc vMerge="1">
                  <a:txBody>
                    <a:bodyPr/>
                    <a:lstStyle/>
                    <a:p>
                      <a:endParaRPr lang="en-ZA"/>
                    </a:p>
                  </a:txBody>
                  <a:tcPr/>
                </a:tc>
                <a:tc>
                  <a:txBody>
                    <a:bodyPr/>
                    <a:lstStyle/>
                    <a:p>
                      <a:pPr algn="l" fontAlgn="b"/>
                      <a:r>
                        <a:rPr lang="en-ZA" sz="1400" b="1" i="0" u="none" strike="noStrike">
                          <a:solidFill>
                            <a:srgbClr val="000000"/>
                          </a:solidFill>
                          <a:effectLst/>
                          <a:latin typeface="Arial" panose="020B0604020202020204" pitchFamily="34" charset="0"/>
                        </a:rPr>
                        <a:t>PWD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ZA" sz="1400" b="0" i="0" u="none" strike="noStrike" dirty="0">
                          <a:solidFill>
                            <a:srgbClr val="000000"/>
                          </a:solidFill>
                          <a:effectLst/>
                          <a:latin typeface="Arial" panose="020B0604020202020204" pitchFamily="34" charset="0"/>
                        </a:rPr>
                        <a:t> R                304 444.41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400" b="1" i="0" u="none" strike="noStrike">
                          <a:solidFill>
                            <a:srgbClr val="000000"/>
                          </a:solidFill>
                          <a:effectLst/>
                          <a:latin typeface="Arial" panose="020B0604020202020204" pitchFamily="34" charset="0"/>
                        </a:rPr>
                        <a:t>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algn="ctr" defTabSz="914400" rtl="0" eaLnBrk="1" fontAlgn="b" latinLnBrk="0" hangingPunct="1"/>
                      <a:r>
                        <a:rPr lang="en-ZA" sz="1400" b="1" i="0" u="none" strike="noStrike" kern="1200" dirty="0">
                          <a:solidFill>
                            <a:srgbClr val="000000"/>
                          </a:solidFill>
                          <a:effectLst/>
                          <a:latin typeface="Arial" panose="020B0604020202020204" pitchFamily="34" charset="0"/>
                          <a:ea typeface="+mn-ea"/>
                          <a:cs typeface="+mn-cs"/>
                        </a:rPr>
                        <a:t>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C0006"/>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r h="239426">
                <a:tc vMerge="1">
                  <a:txBody>
                    <a:bodyPr/>
                    <a:lstStyle/>
                    <a:p>
                      <a:endParaRPr lang="en-ZA"/>
                    </a:p>
                  </a:txBody>
                  <a:tcPr/>
                </a:tc>
                <a:tc>
                  <a:txBody>
                    <a:bodyPr/>
                    <a:lstStyle/>
                    <a:p>
                      <a:pPr algn="l" fontAlgn="b"/>
                      <a:r>
                        <a:rPr lang="en-ZA" sz="1400" b="1" i="0" u="none" strike="noStrike">
                          <a:solidFill>
                            <a:srgbClr val="000000"/>
                          </a:solidFill>
                          <a:effectLst/>
                          <a:latin typeface="Arial" panose="020B0604020202020204" pitchFamily="34" charset="0"/>
                        </a:rPr>
                        <a:t>BYO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ZA" sz="1400" b="0" i="0" u="none" strike="noStrike" dirty="0">
                          <a:solidFill>
                            <a:srgbClr val="000000"/>
                          </a:solidFill>
                          <a:effectLst/>
                          <a:latin typeface="Arial" panose="020B0604020202020204" pitchFamily="34" charset="0"/>
                        </a:rPr>
                        <a:t> R             6 589 783.56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400" b="1" i="0" u="none" strike="noStrike">
                          <a:solidFill>
                            <a:srgbClr val="000000"/>
                          </a:solidFill>
                          <a:effectLst/>
                          <a:latin typeface="Arial" panose="020B0604020202020204" pitchFamily="34" charset="0"/>
                        </a:rPr>
                        <a:t>5%</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9C0006"/>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rgbClr val="000000"/>
                          </a:solidFill>
                          <a:effectLst/>
                          <a:latin typeface="Arial" panose="020B0604020202020204" pitchFamily="34" charset="0"/>
                        </a:rPr>
                        <a:t>16%</a:t>
                      </a:r>
                    </a:p>
                  </a:txBody>
                  <a:tcPr marL="6350" marR="6350" marT="6350" marB="0" anchor="b">
                    <a:lnL w="6350" cap="flat" cmpd="sng" algn="ctr">
                      <a:solidFill>
                        <a:srgbClr val="9C0006"/>
                      </a:solidFill>
                      <a:prstDash val="solid"/>
                      <a:round/>
                      <a:headEnd type="none" w="med" len="med"/>
                      <a:tailEnd type="none" w="med" len="med"/>
                    </a:lnL>
                    <a:lnR w="6350" cap="flat" cmpd="sng" algn="ctr">
                      <a:solidFill>
                        <a:srgbClr val="9C0006"/>
                      </a:solidFill>
                      <a:prstDash val="solid"/>
                      <a:round/>
                      <a:headEnd type="none" w="med" len="med"/>
                      <a:tailEnd type="none" w="med" len="med"/>
                    </a:lnR>
                    <a:lnT w="6350" cap="flat" cmpd="sng" algn="ctr">
                      <a:solidFill>
                        <a:srgbClr val="9C0006"/>
                      </a:solidFill>
                      <a:prstDash val="solid"/>
                      <a:round/>
                      <a:headEnd type="none" w="med" len="med"/>
                      <a:tailEnd type="none" w="med" len="med"/>
                    </a:lnT>
                    <a:lnB w="6350" cap="flat" cmpd="sng" algn="ctr">
                      <a:solidFill>
                        <a:srgbClr val="9C0006"/>
                      </a:solidFill>
                      <a:prstDash val="solid"/>
                      <a:round/>
                      <a:headEnd type="none" w="med" len="med"/>
                      <a:tailEnd type="none" w="med" len="med"/>
                    </a:lnB>
                    <a:solidFill>
                      <a:srgbClr val="00B050"/>
                    </a:solidFill>
                  </a:tcPr>
                </a:tc>
                <a:extLst>
                  <a:ext uri="{0D108BD9-81ED-4DB2-BD59-A6C34878D82A}">
                    <a16:rowId xmlns:a16="http://schemas.microsoft.com/office/drawing/2014/main" val="10007"/>
                  </a:ext>
                </a:extLst>
              </a:tr>
              <a:tr h="231445">
                <a:tc rowSpan="6">
                  <a:txBody>
                    <a:bodyPr/>
                    <a:lstStyle/>
                    <a:p>
                      <a:pPr algn="ctr" fontAlgn="ctr"/>
                      <a:r>
                        <a:rPr lang="en-ZA" sz="1400" b="1" i="0" u="none" strike="noStrike">
                          <a:solidFill>
                            <a:srgbClr val="000000"/>
                          </a:solidFill>
                          <a:effectLst/>
                          <a:latin typeface="Arial" panose="020B0604020202020204" pitchFamily="34" charset="0"/>
                        </a:rPr>
                        <a:t>Verification Compact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Value Adding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n-ZA" sz="1400" b="0" i="0" u="none" strike="noStrike" dirty="0">
                          <a:solidFill>
                            <a:srgbClr val="000000"/>
                          </a:solidFill>
                          <a:effectLst/>
                          <a:latin typeface="Arial" panose="020B0604020202020204" pitchFamily="34" charset="0"/>
                        </a:rPr>
                        <a:t> R           43 755 095.31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ZA" sz="1400" b="1" i="0" u="none" strike="noStrike">
                          <a:solidFill>
                            <a:srgbClr val="000000"/>
                          </a:solidFill>
                          <a:effectLst/>
                          <a:latin typeface="Arial" panose="020B0604020202020204" pitchFamily="34" charset="0"/>
                        </a:rPr>
                        <a:t>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a:solidFill>
                            <a:srgbClr val="000000"/>
                          </a:solidFill>
                          <a:effectLst/>
                          <a:latin typeface="Arial" panose="020B0604020202020204" pitchFamily="34" charset="0"/>
                        </a:rPr>
                        <a:t>76%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C000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r h="231445">
                <a:tc vMerge="1">
                  <a:txBody>
                    <a:bodyPr/>
                    <a:lstStyle/>
                    <a:p>
                      <a:endParaRPr lang="en-ZA"/>
                    </a:p>
                  </a:txBody>
                  <a:tcPr/>
                </a:tc>
                <a:tc>
                  <a:txBody>
                    <a:bodyPr/>
                    <a:lstStyle/>
                    <a:p>
                      <a:pPr algn="l" fontAlgn="b"/>
                      <a:r>
                        <a:rPr lang="en-ZA" sz="1400" b="1" i="0" u="none" strike="noStrike">
                          <a:solidFill>
                            <a:srgbClr val="000000"/>
                          </a:solidFill>
                          <a:effectLst/>
                          <a:latin typeface="Arial" panose="020B0604020202020204" pitchFamily="34" charset="0"/>
                        </a:rPr>
                        <a:t>Generic</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n-ZA" sz="1400" b="0" i="0" u="none" strike="noStrike" dirty="0">
                          <a:solidFill>
                            <a:srgbClr val="000000"/>
                          </a:solidFill>
                          <a:effectLst/>
                          <a:latin typeface="Arial" panose="020B0604020202020204" pitchFamily="34" charset="0"/>
                        </a:rPr>
                        <a:t> R             5 839 007.40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ZA" sz="1400" b="1" i="0" u="none" strike="noStrike">
                          <a:solidFill>
                            <a:srgbClr val="000000"/>
                          </a:solidFill>
                          <a:effectLst/>
                          <a:latin typeface="Arial" panose="020B0604020202020204" pitchFamily="34" charset="0"/>
                        </a:rPr>
                        <a:t>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a:solidFill>
                            <a:srgbClr val="000000"/>
                          </a:solidFill>
                          <a:effectLst/>
                          <a:latin typeface="Arial" panose="020B0604020202020204" pitchFamily="34" charset="0"/>
                        </a:rPr>
                        <a:t>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9"/>
                  </a:ext>
                </a:extLst>
              </a:tr>
              <a:tr h="231445">
                <a:tc vMerge="1">
                  <a:txBody>
                    <a:bodyPr/>
                    <a:lstStyle/>
                    <a:p>
                      <a:endParaRPr lang="en-ZA"/>
                    </a:p>
                  </a:txBody>
                  <a:tcPr/>
                </a:tc>
                <a:tc>
                  <a:txBody>
                    <a:bodyPr/>
                    <a:lstStyle/>
                    <a:p>
                      <a:pPr algn="l" fontAlgn="b"/>
                      <a:r>
                        <a:rPr lang="en-ZA" sz="1400" b="1" i="0" u="none" strike="noStrike" dirty="0">
                          <a:solidFill>
                            <a:srgbClr val="000000"/>
                          </a:solidFill>
                          <a:effectLst/>
                          <a:latin typeface="Arial" panose="020B0604020202020204" pitchFamily="34" charset="0"/>
                        </a:rPr>
                        <a:t>QSE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n-ZA" sz="1400" b="0" i="0" u="none" strike="noStrike" dirty="0">
                          <a:solidFill>
                            <a:srgbClr val="000000"/>
                          </a:solidFill>
                          <a:effectLst/>
                          <a:latin typeface="Arial" panose="020B0604020202020204" pitchFamily="34" charset="0"/>
                        </a:rPr>
                        <a:t> R           10 062 269.24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ZA" sz="1400" b="1" i="0" u="none" strike="noStrike">
                          <a:solidFill>
                            <a:srgbClr val="000000"/>
                          </a:solidFill>
                          <a:effectLst/>
                          <a:latin typeface="Arial" panose="020B0604020202020204" pitchFamily="34" charset="0"/>
                        </a:rPr>
                        <a:t>15%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a:solidFill>
                            <a:srgbClr val="000000"/>
                          </a:solidFill>
                          <a:effectLst/>
                          <a:latin typeface="Arial" panose="020B0604020202020204" pitchFamily="34" charset="0"/>
                        </a:rPr>
                        <a:t>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0"/>
                  </a:ext>
                </a:extLst>
              </a:tr>
              <a:tr h="231445">
                <a:tc vMerge="1">
                  <a:txBody>
                    <a:bodyPr/>
                    <a:lstStyle/>
                    <a:p>
                      <a:endParaRPr lang="en-ZA"/>
                    </a:p>
                  </a:txBody>
                  <a:tcPr/>
                </a:tc>
                <a:tc>
                  <a:txBody>
                    <a:bodyPr/>
                    <a:lstStyle/>
                    <a:p>
                      <a:pPr algn="l" fontAlgn="b"/>
                      <a:r>
                        <a:rPr lang="en-ZA" sz="1400" b="1" i="0" u="none" strike="noStrike">
                          <a:solidFill>
                            <a:srgbClr val="000000"/>
                          </a:solidFill>
                          <a:effectLst/>
                          <a:latin typeface="Arial" panose="020B0604020202020204" pitchFamily="34" charset="0"/>
                        </a:rPr>
                        <a:t>EME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n-ZA" sz="1400" b="0" i="0" u="none" strike="noStrike" dirty="0">
                          <a:solidFill>
                            <a:srgbClr val="000000"/>
                          </a:solidFill>
                          <a:effectLst/>
                          <a:latin typeface="Arial" panose="020B0604020202020204" pitchFamily="34" charset="0"/>
                        </a:rPr>
                        <a:t> R           28 208 138.21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ZA" sz="1400" b="1" i="0" u="none" strike="noStrike">
                          <a:solidFill>
                            <a:srgbClr val="000000"/>
                          </a:solidFill>
                          <a:effectLst/>
                          <a:latin typeface="Arial" panose="020B0604020202020204" pitchFamily="34" charset="0"/>
                        </a:rPr>
                        <a:t>15%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a:solidFill>
                            <a:srgbClr val="000000"/>
                          </a:solidFill>
                          <a:effectLst/>
                          <a:latin typeface="Arial" panose="020B0604020202020204" pitchFamily="34" charset="0"/>
                        </a:rPr>
                        <a:t>49%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1"/>
                  </a:ext>
                </a:extLst>
              </a:tr>
              <a:tr h="231445">
                <a:tc vMerge="1">
                  <a:txBody>
                    <a:bodyPr/>
                    <a:lstStyle/>
                    <a:p>
                      <a:endParaRPr lang="en-ZA"/>
                    </a:p>
                  </a:txBody>
                  <a:tcPr/>
                </a:tc>
                <a:tc>
                  <a:txBody>
                    <a:bodyPr/>
                    <a:lstStyle/>
                    <a:p>
                      <a:pPr algn="l" fontAlgn="b"/>
                      <a:r>
                        <a:rPr lang="en-ZA" sz="1400" b="1" i="0" u="none" strike="noStrike">
                          <a:solidFill>
                            <a:srgbClr val="000000"/>
                          </a:solidFill>
                          <a:effectLst/>
                          <a:latin typeface="Arial" panose="020B0604020202020204" pitchFamily="34" charset="0"/>
                        </a:rPr>
                        <a:t>&gt; 51% Black Owned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n-ZA" sz="1400" b="0" i="0" u="none" strike="noStrike" dirty="0">
                          <a:solidFill>
                            <a:srgbClr val="000000"/>
                          </a:solidFill>
                          <a:effectLst/>
                          <a:latin typeface="Arial" panose="020B0604020202020204" pitchFamily="34" charset="0"/>
                        </a:rPr>
                        <a:t> R           41 249 128.69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ZA" sz="1400" b="1" i="0" u="none" strike="noStrike" dirty="0">
                          <a:solidFill>
                            <a:srgbClr val="000000"/>
                          </a:solidFill>
                          <a:effectLst/>
                          <a:latin typeface="Arial" panose="020B0604020202020204" pitchFamily="34" charset="0"/>
                        </a:rPr>
                        <a:t>51%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rgbClr val="000000"/>
                          </a:solidFill>
                          <a:effectLst/>
                          <a:latin typeface="Arial" panose="020B0604020202020204" pitchFamily="34" charset="0"/>
                        </a:rPr>
                        <a:t>71%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2"/>
                  </a:ext>
                </a:extLst>
              </a:tr>
              <a:tr h="433073">
                <a:tc vMerge="1">
                  <a:txBody>
                    <a:bodyPr/>
                    <a:lstStyle/>
                    <a:p>
                      <a:endParaRPr lang="en-ZA"/>
                    </a:p>
                  </a:txBody>
                  <a:tcPr/>
                </a:tc>
                <a:tc>
                  <a:txBody>
                    <a:bodyPr/>
                    <a:lstStyle/>
                    <a:p>
                      <a:pPr algn="l" fontAlgn="b"/>
                      <a:r>
                        <a:rPr lang="en-ZA" sz="1400" b="1" i="0" u="none" strike="noStrike">
                          <a:solidFill>
                            <a:srgbClr val="000000"/>
                          </a:solidFill>
                          <a:effectLst/>
                          <a:latin typeface="Arial" panose="020B0604020202020204" pitchFamily="34" charset="0"/>
                        </a:rPr>
                        <a:t>&gt; 30% Black Women Owned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fontAlgn="b"/>
                      <a:r>
                        <a:rPr lang="en-ZA" sz="1400" b="0" i="0" u="none" strike="noStrike" dirty="0">
                          <a:solidFill>
                            <a:srgbClr val="000000"/>
                          </a:solidFill>
                          <a:effectLst/>
                          <a:latin typeface="Arial" panose="020B0604020202020204" pitchFamily="34" charset="0"/>
                        </a:rPr>
                        <a:t> R           35 803 520.63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fontAlgn="b"/>
                      <a:r>
                        <a:rPr lang="en-ZA" sz="1400" b="1" i="0" u="none" strike="noStrike" dirty="0">
                          <a:solidFill>
                            <a:srgbClr val="000000"/>
                          </a:solidFill>
                          <a:effectLst/>
                          <a:latin typeface="Arial" panose="020B0604020202020204" pitchFamily="34" charset="0"/>
                        </a:rPr>
                        <a:t>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rgbClr val="000000"/>
                          </a:solidFill>
                          <a:effectLst/>
                          <a:latin typeface="Arial" panose="020B0604020202020204" pitchFamily="34" charset="0"/>
                        </a:rPr>
                        <a:t>62%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3"/>
                  </a:ext>
                </a:extLst>
              </a:tr>
            </a:tbl>
          </a:graphicData>
        </a:graphic>
      </p:graphicFrame>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8275-93D7-411A-BAA4-32CDAC3E7635}"/>
              </a:ext>
            </a:extLst>
          </p:cNvPr>
          <p:cNvSpPr>
            <a:spLocks noGrp="1"/>
          </p:cNvSpPr>
          <p:nvPr>
            <p:ph type="title"/>
          </p:nvPr>
        </p:nvSpPr>
        <p:spPr>
          <a:xfrm>
            <a:off x="192088" y="436563"/>
            <a:ext cx="6724650" cy="728662"/>
          </a:xfrm>
        </p:spPr>
        <p:txBody>
          <a:bodyPr/>
          <a:lstStyle/>
          <a:p>
            <a:pPr marL="342900" indent="-342900" eaLnBrk="1" hangingPunct="1">
              <a:defRPr/>
            </a:pPr>
            <a:r>
              <a:rPr lang="en-ZA" sz="2400" kern="1200" dirty="0">
                <a:solidFill>
                  <a:srgbClr val="006600"/>
                </a:solidFill>
                <a:latin typeface="Arial" panose="020B0604020202020204" pitchFamily="34" charset="0"/>
                <a:ea typeface="Tahoma" panose="020B0604030504040204" pitchFamily="34" charset="0"/>
                <a:cs typeface="Arial" panose="020B0604020202020204" pitchFamily="34" charset="0"/>
              </a:rPr>
              <a:t>Employment Equity Demographic profile</a:t>
            </a:r>
            <a:br>
              <a:rPr lang="en-ZA" sz="2400" kern="1200" dirty="0">
                <a:solidFill>
                  <a:srgbClr val="006600"/>
                </a:solidFill>
                <a:latin typeface="Arial" panose="020B0604020202020204" pitchFamily="34" charset="0"/>
                <a:ea typeface="Tahoma" panose="020B0604030504040204" pitchFamily="34" charset="0"/>
                <a:cs typeface="Arial" panose="020B0604020202020204" pitchFamily="34" charset="0"/>
              </a:rPr>
            </a:br>
            <a:endParaRPr lang="en-ZA" sz="2400" kern="1200" dirty="0">
              <a:solidFill>
                <a:srgbClr val="006600"/>
              </a:solidFill>
              <a:latin typeface="Arial" panose="020B0604020202020204" pitchFamily="34" charset="0"/>
              <a:ea typeface="Tahoma" panose="020B0604030504040204" pitchFamily="34" charset="0"/>
              <a:cs typeface="Arial" panose="020B0604020202020204" pitchFamily="34" charset="0"/>
            </a:endParaRPr>
          </a:p>
        </p:txBody>
      </p:sp>
      <p:sp>
        <p:nvSpPr>
          <p:cNvPr id="53251" name="Slide Number Placeholder 3">
            <a:extLst>
              <a:ext uri="{FF2B5EF4-FFF2-40B4-BE49-F238E27FC236}">
                <a16:creationId xmlns:a16="http://schemas.microsoft.com/office/drawing/2014/main" id="{5FA2863F-6D6B-48D8-870D-01C15B192BF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a:solidFill>
                  <a:schemeClr val="bg1"/>
                </a:solidFill>
              </a:rPr>
              <a:t>Slide </a:t>
            </a:r>
            <a:fld id="{77F96EC3-8755-47CB-A875-EE2D32F9C2D5}" type="slidenum">
              <a:rPr lang="en-ZA" altLang="en-US" smtClean="0">
                <a:solidFill>
                  <a:schemeClr val="bg1"/>
                </a:solidFill>
              </a:rPr>
              <a:pPr/>
              <a:t>17</a:t>
            </a:fld>
            <a:endParaRPr lang="en-ZA" altLang="en-US">
              <a:solidFill>
                <a:schemeClr val="bg1"/>
              </a:solidFill>
            </a:endParaRPr>
          </a:p>
        </p:txBody>
      </p:sp>
      <p:cxnSp>
        <p:nvCxnSpPr>
          <p:cNvPr id="53252" name="Straight Connector 9">
            <a:extLst>
              <a:ext uri="{FF2B5EF4-FFF2-40B4-BE49-F238E27FC236}">
                <a16:creationId xmlns:a16="http://schemas.microsoft.com/office/drawing/2014/main" id="{9FD135A9-B398-4DF2-9BDE-4548F8D79B34}"/>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graphicFrame>
        <p:nvGraphicFramePr>
          <p:cNvPr id="11" name="Content Placeholder 8">
            <a:extLst>
              <a:ext uri="{FF2B5EF4-FFF2-40B4-BE49-F238E27FC236}">
                <a16:creationId xmlns:a16="http://schemas.microsoft.com/office/drawing/2014/main" id="{EB8BC8AC-70C0-4DDE-868F-2025868964A8}"/>
              </a:ext>
            </a:extLst>
          </p:cNvPr>
          <p:cNvGraphicFramePr>
            <a:graphicFrameLocks noGrp="1"/>
          </p:cNvGraphicFramePr>
          <p:nvPr>
            <p:ph idx="1"/>
          </p:nvPr>
        </p:nvGraphicFramePr>
        <p:xfrm>
          <a:off x="192088" y="914400"/>
          <a:ext cx="6076949" cy="5507042"/>
        </p:xfrm>
        <a:graphic>
          <a:graphicData uri="http://schemas.openxmlformats.org/drawingml/2006/table">
            <a:tbl>
              <a:tblPr firstRow="1" firstCol="1" bandRow="1"/>
              <a:tblGrid>
                <a:gridCol w="1103211">
                  <a:extLst>
                    <a:ext uri="{9D8B030D-6E8A-4147-A177-3AD203B41FA5}">
                      <a16:colId xmlns:a16="http://schemas.microsoft.com/office/drawing/2014/main" val="20000"/>
                    </a:ext>
                  </a:extLst>
                </a:gridCol>
                <a:gridCol w="375397">
                  <a:extLst>
                    <a:ext uri="{9D8B030D-6E8A-4147-A177-3AD203B41FA5}">
                      <a16:colId xmlns:a16="http://schemas.microsoft.com/office/drawing/2014/main" val="20001"/>
                    </a:ext>
                  </a:extLst>
                </a:gridCol>
                <a:gridCol w="375397">
                  <a:extLst>
                    <a:ext uri="{9D8B030D-6E8A-4147-A177-3AD203B41FA5}">
                      <a16:colId xmlns:a16="http://schemas.microsoft.com/office/drawing/2014/main" val="20002"/>
                    </a:ext>
                  </a:extLst>
                </a:gridCol>
                <a:gridCol w="375397">
                  <a:extLst>
                    <a:ext uri="{9D8B030D-6E8A-4147-A177-3AD203B41FA5}">
                      <a16:colId xmlns:a16="http://schemas.microsoft.com/office/drawing/2014/main" val="20003"/>
                    </a:ext>
                  </a:extLst>
                </a:gridCol>
                <a:gridCol w="375397">
                  <a:extLst>
                    <a:ext uri="{9D8B030D-6E8A-4147-A177-3AD203B41FA5}">
                      <a16:colId xmlns:a16="http://schemas.microsoft.com/office/drawing/2014/main" val="20004"/>
                    </a:ext>
                  </a:extLst>
                </a:gridCol>
                <a:gridCol w="375397">
                  <a:extLst>
                    <a:ext uri="{9D8B030D-6E8A-4147-A177-3AD203B41FA5}">
                      <a16:colId xmlns:a16="http://schemas.microsoft.com/office/drawing/2014/main" val="20005"/>
                    </a:ext>
                  </a:extLst>
                </a:gridCol>
                <a:gridCol w="430120">
                  <a:extLst>
                    <a:ext uri="{9D8B030D-6E8A-4147-A177-3AD203B41FA5}">
                      <a16:colId xmlns:a16="http://schemas.microsoft.com/office/drawing/2014/main" val="20006"/>
                    </a:ext>
                  </a:extLst>
                </a:gridCol>
                <a:gridCol w="430120">
                  <a:extLst>
                    <a:ext uri="{9D8B030D-6E8A-4147-A177-3AD203B41FA5}">
                      <a16:colId xmlns:a16="http://schemas.microsoft.com/office/drawing/2014/main" val="20007"/>
                    </a:ext>
                  </a:extLst>
                </a:gridCol>
                <a:gridCol w="375397">
                  <a:extLst>
                    <a:ext uri="{9D8B030D-6E8A-4147-A177-3AD203B41FA5}">
                      <a16:colId xmlns:a16="http://schemas.microsoft.com/office/drawing/2014/main" val="20008"/>
                    </a:ext>
                  </a:extLst>
                </a:gridCol>
                <a:gridCol w="375397">
                  <a:extLst>
                    <a:ext uri="{9D8B030D-6E8A-4147-A177-3AD203B41FA5}">
                      <a16:colId xmlns:a16="http://schemas.microsoft.com/office/drawing/2014/main" val="20009"/>
                    </a:ext>
                  </a:extLst>
                </a:gridCol>
                <a:gridCol w="375397">
                  <a:extLst>
                    <a:ext uri="{9D8B030D-6E8A-4147-A177-3AD203B41FA5}">
                      <a16:colId xmlns:a16="http://schemas.microsoft.com/office/drawing/2014/main" val="20010"/>
                    </a:ext>
                  </a:extLst>
                </a:gridCol>
                <a:gridCol w="375397">
                  <a:extLst>
                    <a:ext uri="{9D8B030D-6E8A-4147-A177-3AD203B41FA5}">
                      <a16:colId xmlns:a16="http://schemas.microsoft.com/office/drawing/2014/main" val="20011"/>
                    </a:ext>
                  </a:extLst>
                </a:gridCol>
                <a:gridCol w="375397">
                  <a:extLst>
                    <a:ext uri="{9D8B030D-6E8A-4147-A177-3AD203B41FA5}">
                      <a16:colId xmlns:a16="http://schemas.microsoft.com/office/drawing/2014/main" val="20012"/>
                    </a:ext>
                  </a:extLst>
                </a:gridCol>
                <a:gridCol w="359528">
                  <a:extLst>
                    <a:ext uri="{9D8B030D-6E8A-4147-A177-3AD203B41FA5}">
                      <a16:colId xmlns:a16="http://schemas.microsoft.com/office/drawing/2014/main" val="20013"/>
                    </a:ext>
                  </a:extLst>
                </a:gridCol>
              </a:tblGrid>
              <a:tr h="444258">
                <a:tc rowSpan="2">
                  <a:txBody>
                    <a:bodyPr/>
                    <a:lstStyle/>
                    <a:p>
                      <a:pPr>
                        <a:lnSpc>
                          <a:spcPct val="150000"/>
                        </a:lnSpc>
                        <a:spcBef>
                          <a:spcPts val="600"/>
                        </a:spcBef>
                        <a:spcAft>
                          <a:spcPts val="0"/>
                        </a:spcAft>
                      </a:pPr>
                      <a:r>
                        <a:rPr lang="en-ZA"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Job Levels</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4">
                  <a:txBody>
                    <a:bodyPr/>
                    <a:lstStyle/>
                    <a:p>
                      <a:pPr algn="ctr">
                        <a:lnSpc>
                          <a:spcPct val="150000"/>
                        </a:lnSpc>
                        <a:spcBef>
                          <a:spcPts val="600"/>
                        </a:spcBef>
                        <a:spcAft>
                          <a:spcPts val="0"/>
                        </a:spcAft>
                      </a:pPr>
                      <a:r>
                        <a:rPr lang="en-ZA"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Male</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50000"/>
                        </a:lnSpc>
                        <a:spcBef>
                          <a:spcPts val="600"/>
                        </a:spcBef>
                        <a:spcAft>
                          <a:spcPts val="0"/>
                        </a:spcAft>
                      </a:pPr>
                      <a:r>
                        <a:rPr lang="en-ZA"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Female</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nSpc>
                          <a:spcPct val="150000"/>
                        </a:lnSpc>
                        <a:spcBef>
                          <a:spcPts val="600"/>
                        </a:spcBef>
                        <a:spcAft>
                          <a:spcPts val="0"/>
                        </a:spcAft>
                      </a:pPr>
                      <a:r>
                        <a:rPr lang="en-ZA" sz="9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Foreign Nationals</a:t>
                      </a:r>
                      <a:endParaRPr lang="en-ZA" sz="9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gridSpan="2">
                  <a:txBody>
                    <a:bodyPr/>
                    <a:lstStyle/>
                    <a:p>
                      <a:pPr algn="ctr">
                        <a:lnSpc>
                          <a:spcPct val="150000"/>
                        </a:lnSpc>
                        <a:spcBef>
                          <a:spcPts val="600"/>
                        </a:spcBef>
                        <a:spcAft>
                          <a:spcPts val="0"/>
                        </a:spcAft>
                      </a:pPr>
                      <a:r>
                        <a:rPr lang="en-ZA" sz="9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Sub  Totals</a:t>
                      </a:r>
                      <a:endParaRPr lang="en-ZA" sz="9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a:txBody>
                    <a:bodyPr/>
                    <a:lstStyle/>
                    <a:p>
                      <a:pPr>
                        <a:lnSpc>
                          <a:spcPct val="150000"/>
                        </a:lnSpc>
                        <a:spcBef>
                          <a:spcPts val="600"/>
                        </a:spcBef>
                        <a:spcAft>
                          <a:spcPts val="0"/>
                        </a:spcAft>
                      </a:pPr>
                      <a:r>
                        <a:rPr lang="en-ZA" sz="9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9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293533">
                <a:tc vMerge="1">
                  <a:txBody>
                    <a:bodyPr/>
                    <a:lstStyle/>
                    <a:p>
                      <a:endParaRPr lang="en-ZA"/>
                    </a:p>
                  </a:txBody>
                  <a:tcPr/>
                </a:tc>
                <a:tc>
                  <a:txBody>
                    <a:bodyPr/>
                    <a:lstStyle/>
                    <a:p>
                      <a:pPr algn="ctr">
                        <a:lnSpc>
                          <a:spcPct val="150000"/>
                        </a:lnSpc>
                        <a:spcBef>
                          <a:spcPts val="600"/>
                        </a:spcBef>
                        <a:spcAft>
                          <a:spcPts val="0"/>
                        </a:spcAft>
                      </a:pPr>
                      <a:r>
                        <a:rPr lang="en-ZA" sz="900">
                          <a:solidFill>
                            <a:schemeClr val="bg1"/>
                          </a:solidFill>
                          <a:effectLst/>
                          <a:latin typeface="Arial" panose="020B0604020202020204" pitchFamily="34" charset="0"/>
                          <a:ea typeface="Times New Roman" panose="02020603050405020304" pitchFamily="18" charset="0"/>
                          <a:cs typeface="Arial" panose="020B0604020202020204" pitchFamily="34" charset="0"/>
                        </a:rPr>
                        <a:t>A</a:t>
                      </a:r>
                      <a:endParaRPr lang="en-ZA" sz="9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50000"/>
                        </a:lnSpc>
                        <a:spcBef>
                          <a:spcPts val="600"/>
                        </a:spcBef>
                        <a:spcAft>
                          <a:spcPts val="0"/>
                        </a:spcAft>
                      </a:pPr>
                      <a:r>
                        <a:rPr lang="en-ZA" sz="900">
                          <a:solidFill>
                            <a:schemeClr val="bg1"/>
                          </a:solidFill>
                          <a:effectLst/>
                          <a:latin typeface="Arial" panose="020B0604020202020204" pitchFamily="34" charset="0"/>
                          <a:ea typeface="Times New Roman" panose="02020603050405020304" pitchFamily="18" charset="0"/>
                          <a:cs typeface="Arial" panose="020B0604020202020204" pitchFamily="34" charset="0"/>
                        </a:rPr>
                        <a:t>C</a:t>
                      </a:r>
                      <a:endParaRPr lang="en-ZA" sz="9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50000"/>
                        </a:lnSpc>
                        <a:spcBef>
                          <a:spcPts val="600"/>
                        </a:spcBef>
                        <a:spcAft>
                          <a:spcPts val="0"/>
                        </a:spcAft>
                      </a:pPr>
                      <a:r>
                        <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50000"/>
                        </a:lnSpc>
                        <a:spcBef>
                          <a:spcPts val="600"/>
                        </a:spcBef>
                        <a:spcAft>
                          <a:spcPts val="0"/>
                        </a:spcAft>
                      </a:pPr>
                      <a:r>
                        <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50000"/>
                        </a:lnSpc>
                        <a:spcBef>
                          <a:spcPts val="600"/>
                        </a:spcBef>
                        <a:spcAft>
                          <a:spcPts val="0"/>
                        </a:spcAft>
                      </a:pPr>
                      <a:r>
                        <a:rPr lang="en-ZA" sz="900">
                          <a:solidFill>
                            <a:schemeClr val="bg1"/>
                          </a:solidFill>
                          <a:effectLst/>
                          <a:latin typeface="Arial" panose="020B0604020202020204" pitchFamily="34" charset="0"/>
                          <a:ea typeface="Times New Roman" panose="02020603050405020304" pitchFamily="18" charset="0"/>
                          <a:cs typeface="Arial" panose="020B0604020202020204" pitchFamily="34" charset="0"/>
                        </a:rPr>
                        <a:t>A</a:t>
                      </a:r>
                      <a:endParaRPr lang="en-ZA" sz="9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50000"/>
                        </a:lnSpc>
                        <a:spcBef>
                          <a:spcPts val="600"/>
                        </a:spcBef>
                        <a:spcAft>
                          <a:spcPts val="0"/>
                        </a:spcAft>
                      </a:pPr>
                      <a:r>
                        <a:rPr lang="en-ZA" sz="900">
                          <a:solidFill>
                            <a:schemeClr val="bg1"/>
                          </a:solidFill>
                          <a:effectLst/>
                          <a:latin typeface="Arial" panose="020B0604020202020204" pitchFamily="34" charset="0"/>
                          <a:ea typeface="Times New Roman" panose="02020603050405020304" pitchFamily="18" charset="0"/>
                          <a:cs typeface="Arial" panose="020B0604020202020204" pitchFamily="34" charset="0"/>
                        </a:rPr>
                        <a:t>C</a:t>
                      </a:r>
                      <a:endParaRPr lang="en-ZA" sz="9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50000"/>
                        </a:lnSpc>
                        <a:spcBef>
                          <a:spcPts val="600"/>
                        </a:spcBef>
                        <a:spcAft>
                          <a:spcPts val="0"/>
                        </a:spcAft>
                      </a:pPr>
                      <a:r>
                        <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50000"/>
                        </a:lnSpc>
                        <a:spcBef>
                          <a:spcPts val="600"/>
                        </a:spcBef>
                        <a:spcAft>
                          <a:spcPts val="0"/>
                        </a:spcAft>
                      </a:pPr>
                      <a:r>
                        <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50000"/>
                        </a:lnSpc>
                        <a:spcBef>
                          <a:spcPts val="600"/>
                        </a:spcBef>
                        <a:spcAft>
                          <a:spcPts val="0"/>
                        </a:spcAft>
                      </a:pPr>
                      <a:r>
                        <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50000"/>
                        </a:lnSpc>
                        <a:spcBef>
                          <a:spcPts val="600"/>
                        </a:spcBef>
                        <a:spcAft>
                          <a:spcPts val="0"/>
                        </a:spcAft>
                      </a:pPr>
                      <a:r>
                        <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50000"/>
                        </a:lnSpc>
                        <a:spcBef>
                          <a:spcPts val="600"/>
                        </a:spcBef>
                        <a:spcAft>
                          <a:spcPts val="0"/>
                        </a:spcAft>
                      </a:pPr>
                      <a:r>
                        <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50000"/>
                        </a:lnSpc>
                        <a:spcBef>
                          <a:spcPts val="600"/>
                        </a:spcBef>
                        <a:spcAft>
                          <a:spcPts val="0"/>
                        </a:spcAft>
                      </a:pPr>
                      <a:r>
                        <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50000"/>
                        </a:lnSpc>
                        <a:spcBef>
                          <a:spcPts val="600"/>
                        </a:spcBef>
                        <a:spcAft>
                          <a:spcPts val="0"/>
                        </a:spcAft>
                      </a:pPr>
                      <a:r>
                        <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1"/>
                  </a:ext>
                </a:extLst>
              </a:tr>
              <a:tr h="207496">
                <a:tc rowSpan="2">
                  <a:txBody>
                    <a:bodyPr/>
                    <a:lstStyle/>
                    <a:p>
                      <a:pPr>
                        <a:lnSpc>
                          <a:spcPct val="150000"/>
                        </a:lnSpc>
                        <a:spcBef>
                          <a:spcPts val="600"/>
                        </a:spcBef>
                        <a:spcAft>
                          <a:spcPts val="0"/>
                        </a:spcAft>
                      </a:pPr>
                      <a:r>
                        <a:rPr lang="en-ZA"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Executives</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15983">
                <a:tc vMerge="1">
                  <a:txBody>
                    <a:bodyPr/>
                    <a:lstStyle/>
                    <a:p>
                      <a:endParaRPr lang="en-ZA"/>
                    </a:p>
                  </a:txBody>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a:t>
                      </a:r>
                      <a:endParaRPr lang="en-ZA"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0369">
                <a:tc rowSpan="2">
                  <a:txBody>
                    <a:bodyPr/>
                    <a:lstStyle/>
                    <a:p>
                      <a:pPr>
                        <a:lnSpc>
                          <a:spcPct val="150000"/>
                        </a:lnSpc>
                        <a:spcBef>
                          <a:spcPts val="600"/>
                        </a:spcBef>
                        <a:spcAft>
                          <a:spcPts val="0"/>
                        </a:spcAft>
                      </a:pPr>
                      <a:r>
                        <a:rPr lang="en-ZA"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Senior Management</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53269">
                <a:tc vMerge="1">
                  <a:txBody>
                    <a:bodyPr/>
                    <a:lstStyle/>
                    <a:p>
                      <a:endParaRPr lang="en-ZA"/>
                    </a:p>
                  </a:txBody>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27%</a:t>
                      </a: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07496">
                <a:tc rowSpan="2">
                  <a:txBody>
                    <a:bodyPr/>
                    <a:lstStyle/>
                    <a:p>
                      <a:pPr>
                        <a:lnSpc>
                          <a:spcPct val="150000"/>
                        </a:lnSpc>
                        <a:spcBef>
                          <a:spcPts val="600"/>
                        </a:spcBef>
                        <a:spcAft>
                          <a:spcPts val="0"/>
                        </a:spcAft>
                      </a:pPr>
                      <a:r>
                        <a:rPr lang="en-ZA"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Professional Specialist &amp; Middle Management</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13</a:t>
                      </a:r>
                      <a:endParaRPr lang="en-ZA"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57938">
                <a:tc vMerge="1">
                  <a:txBody>
                    <a:bodyPr/>
                    <a:lstStyle/>
                    <a:p>
                      <a:endParaRPr lang="en-ZA"/>
                    </a:p>
                  </a:txBody>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07496">
                <a:tc rowSpan="2">
                  <a:txBody>
                    <a:bodyPr/>
                    <a:lstStyle/>
                    <a:p>
                      <a:pPr>
                        <a:lnSpc>
                          <a:spcPct val="150000"/>
                        </a:lnSpc>
                        <a:spcBef>
                          <a:spcPts val="600"/>
                        </a:spcBef>
                        <a:spcAft>
                          <a:spcPts val="0"/>
                        </a:spcAft>
                      </a:pPr>
                      <a:r>
                        <a:rPr lang="en-ZA"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Supervisory &amp; Junior Management</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endParaRPr lang="en-ZA"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8627">
                <a:tc vMerge="1">
                  <a:txBody>
                    <a:bodyPr/>
                    <a:lstStyle/>
                    <a:p>
                      <a:endParaRPr lang="en-ZA"/>
                    </a:p>
                  </a:txBody>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65%</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24%</a:t>
                      </a: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07496">
                <a:tc rowSpan="2">
                  <a:txBody>
                    <a:bodyPr/>
                    <a:lstStyle/>
                    <a:p>
                      <a:pPr>
                        <a:lnSpc>
                          <a:spcPct val="150000"/>
                        </a:lnSpc>
                        <a:spcBef>
                          <a:spcPts val="600"/>
                        </a:spcBef>
                        <a:spcAft>
                          <a:spcPts val="0"/>
                        </a:spcAft>
                      </a:pPr>
                      <a:r>
                        <a:rPr lang="en-ZA"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Operational</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endParaRPr lang="en-ZA"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15983">
                <a:tc vMerge="1">
                  <a:txBody>
                    <a:bodyPr/>
                    <a:lstStyle/>
                    <a:p>
                      <a:endParaRPr lang="en-ZA"/>
                    </a:p>
                  </a:txBody>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66%</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34%</a:t>
                      </a: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07496">
                <a:tc rowSpan="2">
                  <a:txBody>
                    <a:bodyPr/>
                    <a:lstStyle/>
                    <a:p>
                      <a:pPr>
                        <a:lnSpc>
                          <a:spcPct val="150000"/>
                        </a:lnSpc>
                        <a:spcBef>
                          <a:spcPts val="600"/>
                        </a:spcBef>
                        <a:spcAft>
                          <a:spcPts val="0"/>
                        </a:spcAft>
                      </a:pPr>
                      <a:r>
                        <a:rPr lang="en-ZA"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415983">
                <a:tc vMerge="1">
                  <a:txBody>
                    <a:bodyPr/>
                    <a:lstStyle/>
                    <a:p>
                      <a:endParaRPr lang="en-ZA"/>
                    </a:p>
                  </a:txBody>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a:t>
                      </a: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07496">
                <a:tc rowSpan="2">
                  <a:txBody>
                    <a:bodyPr/>
                    <a:lstStyle/>
                    <a:p>
                      <a:pPr>
                        <a:lnSpc>
                          <a:spcPct val="150000"/>
                        </a:lnSpc>
                        <a:spcBef>
                          <a:spcPts val="600"/>
                        </a:spcBef>
                        <a:spcAft>
                          <a:spcPts val="0"/>
                        </a:spcAft>
                      </a:pPr>
                      <a:r>
                        <a:rPr lang="en-ZA"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Permanent and fixed term contracts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69</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38</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83</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41</a:t>
                      </a: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124</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438627">
                <a:tc vMerge="1">
                  <a:txBody>
                    <a:bodyPr/>
                    <a:lstStyle/>
                    <a:p>
                      <a:endParaRPr lang="en-ZA"/>
                    </a:p>
                  </a:txBody>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56%</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67%</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33%</a:t>
                      </a: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07496">
                <a:tc>
                  <a:txBody>
                    <a:bodyPr/>
                    <a:lstStyle/>
                    <a:p>
                      <a:pPr>
                        <a:lnSpc>
                          <a:spcPct val="150000"/>
                        </a:lnSpc>
                        <a:spcBef>
                          <a:spcPts val="600"/>
                        </a:spcBef>
                        <a:spcAft>
                          <a:spcPts val="0"/>
                        </a:spcAft>
                      </a:pPr>
                      <a:r>
                        <a:rPr lang="en-ZA"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GRAND TOTAL</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69</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38</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83</a:t>
                      </a:r>
                      <a:endParaRPr lang="en-ZA" sz="80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41</a:t>
                      </a:r>
                      <a:endParaRPr lang="en-ZA"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0"/>
                        </a:spcAft>
                      </a:pPr>
                      <a:r>
                        <a:rPr lang="en-ZA"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124</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47601" marR="47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bl>
          </a:graphicData>
        </a:graphic>
      </p:graphicFrame>
      <p:graphicFrame>
        <p:nvGraphicFramePr>
          <p:cNvPr id="53509" name="Chart 12">
            <a:extLst>
              <a:ext uri="{FF2B5EF4-FFF2-40B4-BE49-F238E27FC236}">
                <a16:creationId xmlns:a16="http://schemas.microsoft.com/office/drawing/2014/main" id="{3B9E1D80-7976-491E-9A2B-C83EE8704FAF}"/>
              </a:ext>
            </a:extLst>
          </p:cNvPr>
          <p:cNvGraphicFramePr>
            <a:graphicFrameLocks/>
          </p:cNvGraphicFramePr>
          <p:nvPr/>
        </p:nvGraphicFramePr>
        <p:xfrm>
          <a:off x="6086475" y="1339850"/>
          <a:ext cx="3067050" cy="1971675"/>
        </p:xfrm>
        <a:graphic>
          <a:graphicData uri="http://schemas.openxmlformats.org/presentationml/2006/ole">
            <mc:AlternateContent xmlns:mc="http://schemas.openxmlformats.org/markup-compatibility/2006">
              <mc:Choice xmlns:v="urn:schemas-microsoft-com:vml" Requires="v">
                <p:oleObj spid="_x0000_s3074" name="Chart" r:id="rId3" imgW="3072650" imgH="1981372" progId="Excel.Chart.8">
                  <p:embed/>
                </p:oleObj>
              </mc:Choice>
              <mc:Fallback>
                <p:oleObj name="Chart" r:id="rId3" imgW="3072650" imgH="1981372" progId="Excel.Chart.8">
                  <p:embed/>
                  <p:pic>
                    <p:nvPicPr>
                      <p:cNvPr id="53509" name="Chart 12">
                        <a:extLst>
                          <a:ext uri="{FF2B5EF4-FFF2-40B4-BE49-F238E27FC236}">
                            <a16:creationId xmlns:a16="http://schemas.microsoft.com/office/drawing/2014/main" id="{3B9E1D80-7976-491E-9A2B-C83EE8704FA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5" y="1339850"/>
                        <a:ext cx="306705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Chart 13">
            <a:extLst>
              <a:ext uri="{FF2B5EF4-FFF2-40B4-BE49-F238E27FC236}">
                <a16:creationId xmlns:a16="http://schemas.microsoft.com/office/drawing/2014/main" id="{77E2C47C-0F87-4143-957A-5C2BFF812A4B}"/>
              </a:ext>
            </a:extLst>
          </p:cNvPr>
          <p:cNvGraphicFramePr/>
          <p:nvPr/>
        </p:nvGraphicFramePr>
        <p:xfrm>
          <a:off x="6400799" y="3826931"/>
          <a:ext cx="2648585" cy="220713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advClick="0" advTm="2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1F09A-58B6-4850-A5D5-0C747297B51C}"/>
              </a:ext>
            </a:extLst>
          </p:cNvPr>
          <p:cNvSpPr>
            <a:spLocks noGrp="1"/>
          </p:cNvSpPr>
          <p:nvPr>
            <p:ph type="title"/>
          </p:nvPr>
        </p:nvSpPr>
        <p:spPr>
          <a:xfrm>
            <a:off x="200025" y="298450"/>
            <a:ext cx="6724650" cy="725488"/>
          </a:xfrm>
        </p:spPr>
        <p:txBody>
          <a:bodyPr/>
          <a:lstStyle/>
          <a:p>
            <a:pPr marL="342900" indent="-342900" eaLnBrk="1" hangingPunct="1">
              <a:defRPr/>
            </a:pPr>
            <a:r>
              <a:rPr lang="en-ZA" sz="2400" kern="1200" dirty="0">
                <a:solidFill>
                  <a:srgbClr val="006600"/>
                </a:solidFill>
                <a:latin typeface="Arial" panose="020B0604020202020204" pitchFamily="34" charset="0"/>
                <a:ea typeface="Tahoma" panose="020B0604030504040204" pitchFamily="34" charset="0"/>
                <a:cs typeface="Arial" panose="020B0604020202020204" pitchFamily="34" charset="0"/>
              </a:rPr>
              <a:t>COVID-19 Status  </a:t>
            </a:r>
          </a:p>
        </p:txBody>
      </p:sp>
      <p:sp>
        <p:nvSpPr>
          <p:cNvPr id="54275" name="Slide Number Placeholder 3">
            <a:extLst>
              <a:ext uri="{FF2B5EF4-FFF2-40B4-BE49-F238E27FC236}">
                <a16:creationId xmlns:a16="http://schemas.microsoft.com/office/drawing/2014/main" id="{BF059F92-5DBF-405F-9E58-643DF4C62E4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a:solidFill>
                  <a:schemeClr val="bg1"/>
                </a:solidFill>
              </a:rPr>
              <a:t>Slide </a:t>
            </a:r>
            <a:fld id="{92D09241-9F6D-485C-9257-9236910E79FB}" type="slidenum">
              <a:rPr lang="en-ZA" altLang="en-US" smtClean="0">
                <a:solidFill>
                  <a:schemeClr val="bg1"/>
                </a:solidFill>
              </a:rPr>
              <a:pPr/>
              <a:t>18</a:t>
            </a:fld>
            <a:endParaRPr lang="en-ZA" altLang="en-US">
              <a:solidFill>
                <a:schemeClr val="bg1"/>
              </a:solidFill>
            </a:endParaRPr>
          </a:p>
        </p:txBody>
      </p:sp>
      <p:cxnSp>
        <p:nvCxnSpPr>
          <p:cNvPr id="54276" name="Straight Connector 10">
            <a:extLst>
              <a:ext uri="{FF2B5EF4-FFF2-40B4-BE49-F238E27FC236}">
                <a16:creationId xmlns:a16="http://schemas.microsoft.com/office/drawing/2014/main" id="{7D091405-B943-43B7-888E-B70E3ADEC638}"/>
              </a:ext>
            </a:extLst>
          </p:cNvPr>
          <p:cNvCxnSpPr>
            <a:cxnSpLocks noChangeShapeType="1"/>
          </p:cNvCxnSpPr>
          <p:nvPr/>
        </p:nvCxnSpPr>
        <p:spPr bwMode="auto">
          <a:xfrm>
            <a:off x="157163" y="795338"/>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graphicFrame>
        <p:nvGraphicFramePr>
          <p:cNvPr id="9" name="Chart 8">
            <a:extLst>
              <a:ext uri="{FF2B5EF4-FFF2-40B4-BE49-F238E27FC236}">
                <a16:creationId xmlns:a16="http://schemas.microsoft.com/office/drawing/2014/main" id="{DE7C405E-9628-447C-ACB7-35D0AB4A245F}"/>
              </a:ext>
            </a:extLst>
          </p:cNvPr>
          <p:cNvGraphicFramePr>
            <a:graphicFrameLocks noGrp="1"/>
          </p:cNvGraphicFramePr>
          <p:nvPr>
            <p:extLst>
              <p:ext uri="{D42A27DB-BD31-4B8C-83A1-F6EECF244321}">
                <p14:modId xmlns:p14="http://schemas.microsoft.com/office/powerpoint/2010/main" val="24853970"/>
              </p:ext>
            </p:extLst>
          </p:nvPr>
        </p:nvGraphicFramePr>
        <p:xfrm>
          <a:off x="157163" y="1126435"/>
          <a:ext cx="8841063" cy="534642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advClick="0" advTm="2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41F1C-B789-4875-AFF0-91F5ED00F9F8}"/>
              </a:ext>
            </a:extLst>
          </p:cNvPr>
          <p:cNvSpPr>
            <a:spLocks noGrp="1"/>
          </p:cNvSpPr>
          <p:nvPr>
            <p:ph type="title"/>
          </p:nvPr>
        </p:nvSpPr>
        <p:spPr>
          <a:xfrm>
            <a:off x="200025" y="298450"/>
            <a:ext cx="6724650" cy="725488"/>
          </a:xfrm>
        </p:spPr>
        <p:txBody>
          <a:bodyPr/>
          <a:lstStyle/>
          <a:p>
            <a:pPr marL="342900" indent="-342900" eaLnBrk="1" hangingPunct="1">
              <a:defRPr/>
            </a:pPr>
            <a:r>
              <a:rPr lang="en-ZA" sz="2400" kern="1200" dirty="0">
                <a:solidFill>
                  <a:srgbClr val="006600"/>
                </a:solidFill>
                <a:latin typeface="Arial" panose="020B0604020202020204" pitchFamily="34" charset="0"/>
                <a:ea typeface="Tahoma" panose="020B0604030504040204" pitchFamily="34" charset="0"/>
                <a:cs typeface="Arial" panose="020B0604020202020204" pitchFamily="34" charset="0"/>
              </a:rPr>
              <a:t>Strategic Risks</a:t>
            </a:r>
          </a:p>
        </p:txBody>
      </p:sp>
      <p:sp>
        <p:nvSpPr>
          <p:cNvPr id="55299" name="Slide Number Placeholder 3">
            <a:extLst>
              <a:ext uri="{FF2B5EF4-FFF2-40B4-BE49-F238E27FC236}">
                <a16:creationId xmlns:a16="http://schemas.microsoft.com/office/drawing/2014/main" id="{F73622E8-CCE6-4F02-ADF6-988EA396106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a:solidFill>
                  <a:schemeClr val="bg1"/>
                </a:solidFill>
              </a:rPr>
              <a:t>Slide </a:t>
            </a:r>
            <a:fld id="{844B82E3-EDE4-4D51-B262-E90843CD39FE}" type="slidenum">
              <a:rPr lang="en-ZA" altLang="en-US" smtClean="0">
                <a:solidFill>
                  <a:schemeClr val="bg1"/>
                </a:solidFill>
              </a:rPr>
              <a:pPr/>
              <a:t>19</a:t>
            </a:fld>
            <a:endParaRPr lang="en-ZA" altLang="en-US">
              <a:solidFill>
                <a:schemeClr val="bg1"/>
              </a:solidFill>
            </a:endParaRPr>
          </a:p>
        </p:txBody>
      </p:sp>
      <p:cxnSp>
        <p:nvCxnSpPr>
          <p:cNvPr id="55300" name="Straight Connector 10">
            <a:extLst>
              <a:ext uri="{FF2B5EF4-FFF2-40B4-BE49-F238E27FC236}">
                <a16:creationId xmlns:a16="http://schemas.microsoft.com/office/drawing/2014/main" id="{757A43DA-5681-4A7C-9D1A-994AA6CC2238}"/>
              </a:ext>
            </a:extLst>
          </p:cNvPr>
          <p:cNvCxnSpPr>
            <a:cxnSpLocks noChangeShapeType="1"/>
          </p:cNvCxnSpPr>
          <p:nvPr/>
        </p:nvCxnSpPr>
        <p:spPr bwMode="auto">
          <a:xfrm>
            <a:off x="157163" y="795338"/>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graphicFrame>
        <p:nvGraphicFramePr>
          <p:cNvPr id="6" name="Table 5">
            <a:extLst>
              <a:ext uri="{FF2B5EF4-FFF2-40B4-BE49-F238E27FC236}">
                <a16:creationId xmlns:a16="http://schemas.microsoft.com/office/drawing/2014/main" id="{A8FE8D45-5B7D-4635-A167-5D91AA60FB2B}"/>
              </a:ext>
            </a:extLst>
          </p:cNvPr>
          <p:cNvGraphicFramePr>
            <a:graphicFrameLocks noGrp="1"/>
          </p:cNvGraphicFramePr>
          <p:nvPr/>
        </p:nvGraphicFramePr>
        <p:xfrm>
          <a:off x="157163" y="1116013"/>
          <a:ext cx="8697912" cy="4397375"/>
        </p:xfrm>
        <a:graphic>
          <a:graphicData uri="http://schemas.openxmlformats.org/drawingml/2006/table">
            <a:tbl>
              <a:tblPr/>
              <a:tblGrid>
                <a:gridCol w="441325">
                  <a:extLst>
                    <a:ext uri="{9D8B030D-6E8A-4147-A177-3AD203B41FA5}">
                      <a16:colId xmlns:a16="http://schemas.microsoft.com/office/drawing/2014/main" val="20000"/>
                    </a:ext>
                  </a:extLst>
                </a:gridCol>
                <a:gridCol w="3032125">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gridCol w="1089025">
                  <a:extLst>
                    <a:ext uri="{9D8B030D-6E8A-4147-A177-3AD203B41FA5}">
                      <a16:colId xmlns:a16="http://schemas.microsoft.com/office/drawing/2014/main" val="20003"/>
                    </a:ext>
                  </a:extLst>
                </a:gridCol>
                <a:gridCol w="993775">
                  <a:extLst>
                    <a:ext uri="{9D8B030D-6E8A-4147-A177-3AD203B41FA5}">
                      <a16:colId xmlns:a16="http://schemas.microsoft.com/office/drawing/2014/main" val="20004"/>
                    </a:ext>
                  </a:extLst>
                </a:gridCol>
                <a:gridCol w="969962">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tblGrid>
              <a:tr h="500063">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NO                                           </a:t>
                      </a:r>
                      <a:endPar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RISK DESCRIPTION</a:t>
                      </a:r>
                      <a:endPar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Q 1                                     RESIDUAL</a:t>
                      </a:r>
                      <a:endPar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Q 2                                     RESIDUAL</a:t>
                      </a:r>
                      <a:endPar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Q 3 RESIDUAL</a:t>
                      </a:r>
                      <a:endPar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Q 4 RESIDUAL</a:t>
                      </a:r>
                      <a:endPar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Movement</a:t>
                      </a:r>
                      <a:endPar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0"/>
                  </a:ext>
                </a:extLst>
              </a:tr>
              <a:tr h="293688">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just"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l" defTabSz="914400" rtl="0" eaLnBrk="1" fontAlgn="base" latinLnBrk="0" hangingPunct="1">
                        <a:lnSpc>
                          <a:spcPct val="150000"/>
                        </a:lnSpc>
                        <a:spcBef>
                          <a:spcPts val="600"/>
                        </a:spcBef>
                        <a:spcAft>
                          <a:spcPts val="60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Cyber security risk</a:t>
                      </a:r>
                      <a:endParaRPr kumimoji="0" lang="en-ZA"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1</a:t>
                      </a:r>
                      <a:endParaRPr kumimoji="0" lang="en-ZA"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1</a:t>
                      </a:r>
                      <a:endParaRPr kumimoji="0" lang="en-ZA"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000">
                          <a:solidFill>
                            <a:srgbClr val="6D6F67"/>
                          </a:solidFill>
                          <a:latin typeface="Arial" panose="020B0604020202020204" pitchFamily="34" charset="0"/>
                        </a:defRPr>
                      </a:lvl1pPr>
                      <a:lvl2pPr marL="742950" indent="-285750">
                        <a:spcBef>
                          <a:spcPct val="20000"/>
                        </a:spcBef>
                        <a:defRPr sz="2000">
                          <a:solidFill>
                            <a:srgbClr val="6D6F67"/>
                          </a:solidFill>
                          <a:latin typeface="Arial" panose="020B0604020202020204" pitchFamily="34" charset="0"/>
                        </a:defRPr>
                      </a:lvl2pPr>
                      <a:lvl3pPr marL="1143000" indent="-228600">
                        <a:spcBef>
                          <a:spcPct val="20000"/>
                        </a:spcBef>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defRPr>
                          <a:solidFill>
                            <a:srgbClr val="6D6F67"/>
                          </a:solidFill>
                          <a:latin typeface="Arial" panose="020B0604020202020204" pitchFamily="34" charset="0"/>
                        </a:defRPr>
                      </a:lvl4pPr>
                      <a:lvl5pPr marL="2057400" indent="-228600">
                        <a:spcBef>
                          <a:spcPct val="20000"/>
                        </a:spcBef>
                        <a:defRPr>
                          <a:solidFill>
                            <a:srgbClr val="6D6F67"/>
                          </a:solidFill>
                          <a:latin typeface="Arial" panose="020B0604020202020204" pitchFamily="34" charset="0"/>
                        </a:defRPr>
                      </a:lvl5pPr>
                      <a:lvl6pPr marL="2514600" indent="-228600" eaLnBrk="0" fontAlgn="base" hangingPunct="0">
                        <a:spcBef>
                          <a:spcPct val="20000"/>
                        </a:spcBef>
                        <a:spcAft>
                          <a:spcPct val="0"/>
                        </a:spcAft>
                        <a:defRPr>
                          <a:solidFill>
                            <a:srgbClr val="6D6F67"/>
                          </a:solidFill>
                          <a:latin typeface="Arial" panose="020B0604020202020204" pitchFamily="34" charset="0"/>
                        </a:defRPr>
                      </a:lvl6pPr>
                      <a:lvl7pPr marL="2971800" indent="-228600" eaLnBrk="0" fontAlgn="base" hangingPunct="0">
                        <a:spcBef>
                          <a:spcPct val="20000"/>
                        </a:spcBef>
                        <a:spcAft>
                          <a:spcPct val="0"/>
                        </a:spcAft>
                        <a:defRPr>
                          <a:solidFill>
                            <a:srgbClr val="6D6F67"/>
                          </a:solidFill>
                          <a:latin typeface="Arial" panose="020B0604020202020204" pitchFamily="34" charset="0"/>
                        </a:defRPr>
                      </a:lvl7pPr>
                      <a:lvl8pPr marL="3429000" indent="-228600" eaLnBrk="0" fontAlgn="base" hangingPunct="0">
                        <a:spcBef>
                          <a:spcPct val="20000"/>
                        </a:spcBef>
                        <a:spcAft>
                          <a:spcPct val="0"/>
                        </a:spcAft>
                        <a:defRPr>
                          <a:solidFill>
                            <a:srgbClr val="6D6F67"/>
                          </a:solidFill>
                          <a:latin typeface="Arial" panose="020B0604020202020204" pitchFamily="34" charset="0"/>
                        </a:defRPr>
                      </a:lvl8pPr>
                      <a:lvl9pPr marL="3886200" indent="-228600" eaLnBrk="0" fontAlgn="base" hangingPunct="0">
                        <a:spcBef>
                          <a:spcPct val="20000"/>
                        </a:spcBef>
                        <a:spcAft>
                          <a:spcPct val="0"/>
                        </a:spcAf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1</a:t>
                      </a:r>
                      <a:endParaRPr kumimoji="0" lang="en-ZA"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000">
                          <a:solidFill>
                            <a:srgbClr val="6D6F67"/>
                          </a:solidFill>
                          <a:latin typeface="Arial" panose="020B0604020202020204" pitchFamily="34" charset="0"/>
                        </a:defRPr>
                      </a:lvl1pPr>
                      <a:lvl2pPr marL="742950" indent="-285750">
                        <a:spcBef>
                          <a:spcPct val="20000"/>
                        </a:spcBef>
                        <a:defRPr sz="2000">
                          <a:solidFill>
                            <a:srgbClr val="6D6F67"/>
                          </a:solidFill>
                          <a:latin typeface="Arial" panose="020B0604020202020204" pitchFamily="34" charset="0"/>
                        </a:defRPr>
                      </a:lvl2pPr>
                      <a:lvl3pPr marL="1143000" indent="-228600">
                        <a:spcBef>
                          <a:spcPct val="20000"/>
                        </a:spcBef>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defRPr>
                          <a:solidFill>
                            <a:srgbClr val="6D6F67"/>
                          </a:solidFill>
                          <a:latin typeface="Arial" panose="020B0604020202020204" pitchFamily="34" charset="0"/>
                        </a:defRPr>
                      </a:lvl4pPr>
                      <a:lvl5pPr marL="2057400" indent="-228600">
                        <a:spcBef>
                          <a:spcPct val="20000"/>
                        </a:spcBef>
                        <a:defRPr>
                          <a:solidFill>
                            <a:srgbClr val="6D6F67"/>
                          </a:solidFill>
                          <a:latin typeface="Arial" panose="020B0604020202020204" pitchFamily="34" charset="0"/>
                        </a:defRPr>
                      </a:lvl5pPr>
                      <a:lvl6pPr marL="2514600" indent="-228600" eaLnBrk="0" fontAlgn="base" hangingPunct="0">
                        <a:spcBef>
                          <a:spcPct val="20000"/>
                        </a:spcBef>
                        <a:spcAft>
                          <a:spcPct val="0"/>
                        </a:spcAft>
                        <a:defRPr>
                          <a:solidFill>
                            <a:srgbClr val="6D6F67"/>
                          </a:solidFill>
                          <a:latin typeface="Arial" panose="020B0604020202020204" pitchFamily="34" charset="0"/>
                        </a:defRPr>
                      </a:lvl6pPr>
                      <a:lvl7pPr marL="2971800" indent="-228600" eaLnBrk="0" fontAlgn="base" hangingPunct="0">
                        <a:spcBef>
                          <a:spcPct val="20000"/>
                        </a:spcBef>
                        <a:spcAft>
                          <a:spcPct val="0"/>
                        </a:spcAft>
                        <a:defRPr>
                          <a:solidFill>
                            <a:srgbClr val="6D6F67"/>
                          </a:solidFill>
                          <a:latin typeface="Arial" panose="020B0604020202020204" pitchFamily="34" charset="0"/>
                        </a:defRPr>
                      </a:lvl7pPr>
                      <a:lvl8pPr marL="3429000" indent="-228600" eaLnBrk="0" fontAlgn="base" hangingPunct="0">
                        <a:spcBef>
                          <a:spcPct val="20000"/>
                        </a:spcBef>
                        <a:spcAft>
                          <a:spcPct val="0"/>
                        </a:spcAft>
                        <a:defRPr>
                          <a:solidFill>
                            <a:srgbClr val="6D6F67"/>
                          </a:solidFill>
                          <a:latin typeface="Arial" panose="020B0604020202020204" pitchFamily="34" charset="0"/>
                        </a:defRPr>
                      </a:lvl8pPr>
                      <a:lvl9pPr marL="3886200" indent="-228600" eaLnBrk="0" fontAlgn="base" hangingPunct="0">
                        <a:spcBef>
                          <a:spcPct val="20000"/>
                        </a:spcBef>
                        <a:spcAft>
                          <a:spcPct val="0"/>
                        </a:spcAft>
                        <a:defRPr>
                          <a:solidFill>
                            <a:srgbClr val="6D6F67"/>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2</a:t>
                      </a:r>
                      <a:endParaRPr kumimoji="0" lang="en-ZA"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dirty="0">
                          <a:ln>
                            <a:noFill/>
                          </a:ln>
                          <a:solidFill>
                            <a:srgbClr val="FF0000"/>
                          </a:solidFill>
                          <a:effectLst/>
                          <a:latin typeface="Arial" panose="020B0604020202020204" pitchFamily="34" charset="0"/>
                          <a:ea typeface="SimSun" panose="02010600030101010101" pitchFamily="2" charset="-122"/>
                          <a:cs typeface="Arial" panose="020B0604020202020204" pitchFamily="34" charset="0"/>
                        </a:rPr>
                        <a:t>Improvement</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125">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just"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2</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Delays in conversion of the Shareholder loan to Equity</a:t>
                      </a:r>
                      <a:endParaRPr kumimoji="0" lang="en-ZA"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1</a:t>
                      </a:r>
                      <a:endParaRPr kumimoji="0" lang="en-ZA"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1</a:t>
                      </a:r>
                      <a:endParaRPr kumimoji="0" lang="en-ZA"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000">
                          <a:solidFill>
                            <a:srgbClr val="6D6F67"/>
                          </a:solidFill>
                          <a:latin typeface="Arial" panose="020B0604020202020204" pitchFamily="34" charset="0"/>
                        </a:defRPr>
                      </a:lvl1pPr>
                      <a:lvl2pPr marL="742950" indent="-285750">
                        <a:spcBef>
                          <a:spcPct val="20000"/>
                        </a:spcBef>
                        <a:defRPr sz="2000">
                          <a:solidFill>
                            <a:srgbClr val="6D6F67"/>
                          </a:solidFill>
                          <a:latin typeface="Arial" panose="020B0604020202020204" pitchFamily="34" charset="0"/>
                        </a:defRPr>
                      </a:lvl2pPr>
                      <a:lvl3pPr marL="1143000" indent="-228600">
                        <a:spcBef>
                          <a:spcPct val="20000"/>
                        </a:spcBef>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defRPr>
                          <a:solidFill>
                            <a:srgbClr val="6D6F67"/>
                          </a:solidFill>
                          <a:latin typeface="Arial" panose="020B0604020202020204" pitchFamily="34" charset="0"/>
                        </a:defRPr>
                      </a:lvl4pPr>
                      <a:lvl5pPr marL="2057400" indent="-228600">
                        <a:spcBef>
                          <a:spcPct val="20000"/>
                        </a:spcBef>
                        <a:defRPr>
                          <a:solidFill>
                            <a:srgbClr val="6D6F67"/>
                          </a:solidFill>
                          <a:latin typeface="Arial" panose="020B0604020202020204" pitchFamily="34" charset="0"/>
                        </a:defRPr>
                      </a:lvl5pPr>
                      <a:lvl6pPr marL="2514600" indent="-228600" eaLnBrk="0" fontAlgn="base" hangingPunct="0">
                        <a:spcBef>
                          <a:spcPct val="20000"/>
                        </a:spcBef>
                        <a:spcAft>
                          <a:spcPct val="0"/>
                        </a:spcAft>
                        <a:defRPr>
                          <a:solidFill>
                            <a:srgbClr val="6D6F67"/>
                          </a:solidFill>
                          <a:latin typeface="Arial" panose="020B0604020202020204" pitchFamily="34" charset="0"/>
                        </a:defRPr>
                      </a:lvl6pPr>
                      <a:lvl7pPr marL="2971800" indent="-228600" eaLnBrk="0" fontAlgn="base" hangingPunct="0">
                        <a:spcBef>
                          <a:spcPct val="20000"/>
                        </a:spcBef>
                        <a:spcAft>
                          <a:spcPct val="0"/>
                        </a:spcAft>
                        <a:defRPr>
                          <a:solidFill>
                            <a:srgbClr val="6D6F67"/>
                          </a:solidFill>
                          <a:latin typeface="Arial" panose="020B0604020202020204" pitchFamily="34" charset="0"/>
                        </a:defRPr>
                      </a:lvl7pPr>
                      <a:lvl8pPr marL="3429000" indent="-228600" eaLnBrk="0" fontAlgn="base" hangingPunct="0">
                        <a:spcBef>
                          <a:spcPct val="20000"/>
                        </a:spcBef>
                        <a:spcAft>
                          <a:spcPct val="0"/>
                        </a:spcAft>
                        <a:defRPr>
                          <a:solidFill>
                            <a:srgbClr val="6D6F67"/>
                          </a:solidFill>
                          <a:latin typeface="Arial" panose="020B0604020202020204" pitchFamily="34" charset="0"/>
                        </a:defRPr>
                      </a:lvl8pPr>
                      <a:lvl9pPr marL="3886200" indent="-228600" eaLnBrk="0" fontAlgn="base" hangingPunct="0">
                        <a:spcBef>
                          <a:spcPct val="20000"/>
                        </a:spcBef>
                        <a:spcAft>
                          <a:spcPct val="0"/>
                        </a:spcAf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1</a:t>
                      </a:r>
                      <a:endParaRPr kumimoji="0" lang="en-ZA"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000">
                          <a:solidFill>
                            <a:srgbClr val="6D6F67"/>
                          </a:solidFill>
                          <a:latin typeface="Arial" panose="020B0604020202020204" pitchFamily="34" charset="0"/>
                        </a:defRPr>
                      </a:lvl1pPr>
                      <a:lvl2pPr marL="742950" indent="-285750">
                        <a:spcBef>
                          <a:spcPct val="20000"/>
                        </a:spcBef>
                        <a:defRPr sz="2000">
                          <a:solidFill>
                            <a:srgbClr val="6D6F67"/>
                          </a:solidFill>
                          <a:latin typeface="Arial" panose="020B0604020202020204" pitchFamily="34" charset="0"/>
                        </a:defRPr>
                      </a:lvl2pPr>
                      <a:lvl3pPr marL="1143000" indent="-228600">
                        <a:spcBef>
                          <a:spcPct val="20000"/>
                        </a:spcBef>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defRPr>
                          <a:solidFill>
                            <a:srgbClr val="6D6F67"/>
                          </a:solidFill>
                          <a:latin typeface="Arial" panose="020B0604020202020204" pitchFamily="34" charset="0"/>
                        </a:defRPr>
                      </a:lvl4pPr>
                      <a:lvl5pPr marL="2057400" indent="-228600">
                        <a:spcBef>
                          <a:spcPct val="20000"/>
                        </a:spcBef>
                        <a:defRPr>
                          <a:solidFill>
                            <a:srgbClr val="6D6F67"/>
                          </a:solidFill>
                          <a:latin typeface="Arial" panose="020B0604020202020204" pitchFamily="34" charset="0"/>
                        </a:defRPr>
                      </a:lvl5pPr>
                      <a:lvl6pPr marL="2514600" indent="-228600" eaLnBrk="0" fontAlgn="base" hangingPunct="0">
                        <a:spcBef>
                          <a:spcPct val="20000"/>
                        </a:spcBef>
                        <a:spcAft>
                          <a:spcPct val="0"/>
                        </a:spcAft>
                        <a:defRPr>
                          <a:solidFill>
                            <a:srgbClr val="6D6F67"/>
                          </a:solidFill>
                          <a:latin typeface="Arial" panose="020B0604020202020204" pitchFamily="34" charset="0"/>
                        </a:defRPr>
                      </a:lvl6pPr>
                      <a:lvl7pPr marL="2971800" indent="-228600" eaLnBrk="0" fontAlgn="base" hangingPunct="0">
                        <a:spcBef>
                          <a:spcPct val="20000"/>
                        </a:spcBef>
                        <a:spcAft>
                          <a:spcPct val="0"/>
                        </a:spcAft>
                        <a:defRPr>
                          <a:solidFill>
                            <a:srgbClr val="6D6F67"/>
                          </a:solidFill>
                          <a:latin typeface="Arial" panose="020B0604020202020204" pitchFamily="34" charset="0"/>
                        </a:defRPr>
                      </a:lvl7pPr>
                      <a:lvl8pPr marL="3429000" indent="-228600" eaLnBrk="0" fontAlgn="base" hangingPunct="0">
                        <a:spcBef>
                          <a:spcPct val="20000"/>
                        </a:spcBef>
                        <a:spcAft>
                          <a:spcPct val="0"/>
                        </a:spcAft>
                        <a:defRPr>
                          <a:solidFill>
                            <a:srgbClr val="6D6F67"/>
                          </a:solidFill>
                          <a:latin typeface="Arial" panose="020B0604020202020204" pitchFamily="34" charset="0"/>
                        </a:defRPr>
                      </a:lvl8pPr>
                      <a:lvl9pPr marL="3886200" indent="-228600" eaLnBrk="0" fontAlgn="base" hangingPunct="0">
                        <a:spcBef>
                          <a:spcPct val="20000"/>
                        </a:spcBef>
                        <a:spcAft>
                          <a:spcPct val="0"/>
                        </a:spcAft>
                        <a:defRPr>
                          <a:solidFill>
                            <a:srgbClr val="6D6F67"/>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3</a:t>
                      </a:r>
                      <a:endParaRPr kumimoji="0" lang="en-ZA"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Improvement</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8125">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just"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3</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rPr>
                        <a:t>Moratorium on filling of vacancies</a:t>
                      </a:r>
                      <a:endParaRPr kumimoji="0" lang="en-ZA"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1</a:t>
                      </a:r>
                      <a:endParaRPr kumimoji="0" lang="en-ZA"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1</a:t>
                      </a:r>
                      <a:endParaRPr kumimoji="0" lang="en-ZA"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000">
                          <a:solidFill>
                            <a:srgbClr val="6D6F67"/>
                          </a:solidFill>
                          <a:latin typeface="Arial" panose="020B0604020202020204" pitchFamily="34" charset="0"/>
                        </a:defRPr>
                      </a:lvl1pPr>
                      <a:lvl2pPr marL="742950" indent="-285750">
                        <a:spcBef>
                          <a:spcPct val="20000"/>
                        </a:spcBef>
                        <a:defRPr sz="2000">
                          <a:solidFill>
                            <a:srgbClr val="6D6F67"/>
                          </a:solidFill>
                          <a:latin typeface="Arial" panose="020B0604020202020204" pitchFamily="34" charset="0"/>
                        </a:defRPr>
                      </a:lvl2pPr>
                      <a:lvl3pPr marL="1143000" indent="-228600">
                        <a:spcBef>
                          <a:spcPct val="20000"/>
                        </a:spcBef>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defRPr>
                          <a:solidFill>
                            <a:srgbClr val="6D6F67"/>
                          </a:solidFill>
                          <a:latin typeface="Arial" panose="020B0604020202020204" pitchFamily="34" charset="0"/>
                        </a:defRPr>
                      </a:lvl4pPr>
                      <a:lvl5pPr marL="2057400" indent="-228600">
                        <a:spcBef>
                          <a:spcPct val="20000"/>
                        </a:spcBef>
                        <a:defRPr>
                          <a:solidFill>
                            <a:srgbClr val="6D6F67"/>
                          </a:solidFill>
                          <a:latin typeface="Arial" panose="020B0604020202020204" pitchFamily="34" charset="0"/>
                        </a:defRPr>
                      </a:lvl5pPr>
                      <a:lvl6pPr marL="2514600" indent="-228600" eaLnBrk="0" fontAlgn="base" hangingPunct="0">
                        <a:spcBef>
                          <a:spcPct val="20000"/>
                        </a:spcBef>
                        <a:spcAft>
                          <a:spcPct val="0"/>
                        </a:spcAft>
                        <a:defRPr>
                          <a:solidFill>
                            <a:srgbClr val="6D6F67"/>
                          </a:solidFill>
                          <a:latin typeface="Arial" panose="020B0604020202020204" pitchFamily="34" charset="0"/>
                        </a:defRPr>
                      </a:lvl6pPr>
                      <a:lvl7pPr marL="2971800" indent="-228600" eaLnBrk="0" fontAlgn="base" hangingPunct="0">
                        <a:spcBef>
                          <a:spcPct val="20000"/>
                        </a:spcBef>
                        <a:spcAft>
                          <a:spcPct val="0"/>
                        </a:spcAft>
                        <a:defRPr>
                          <a:solidFill>
                            <a:srgbClr val="6D6F67"/>
                          </a:solidFill>
                          <a:latin typeface="Arial" panose="020B0604020202020204" pitchFamily="34" charset="0"/>
                        </a:defRPr>
                      </a:lvl7pPr>
                      <a:lvl8pPr marL="3429000" indent="-228600" eaLnBrk="0" fontAlgn="base" hangingPunct="0">
                        <a:spcBef>
                          <a:spcPct val="20000"/>
                        </a:spcBef>
                        <a:spcAft>
                          <a:spcPct val="0"/>
                        </a:spcAft>
                        <a:defRPr>
                          <a:solidFill>
                            <a:srgbClr val="6D6F67"/>
                          </a:solidFill>
                          <a:latin typeface="Arial" panose="020B0604020202020204" pitchFamily="34" charset="0"/>
                        </a:defRPr>
                      </a:lvl8pPr>
                      <a:lvl9pPr marL="3886200" indent="-228600" eaLnBrk="0" fontAlgn="base" hangingPunct="0">
                        <a:spcBef>
                          <a:spcPct val="20000"/>
                        </a:spcBef>
                        <a:spcAft>
                          <a:spcPct val="0"/>
                        </a:spcAf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1</a:t>
                      </a:r>
                      <a:endParaRPr kumimoji="0" lang="en-ZA"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000">
                          <a:solidFill>
                            <a:srgbClr val="6D6F67"/>
                          </a:solidFill>
                          <a:latin typeface="Arial" panose="020B0604020202020204" pitchFamily="34" charset="0"/>
                        </a:defRPr>
                      </a:lvl1pPr>
                      <a:lvl2pPr marL="742950" indent="-285750">
                        <a:spcBef>
                          <a:spcPct val="20000"/>
                        </a:spcBef>
                        <a:defRPr sz="2000">
                          <a:solidFill>
                            <a:srgbClr val="6D6F67"/>
                          </a:solidFill>
                          <a:latin typeface="Arial" panose="020B0604020202020204" pitchFamily="34" charset="0"/>
                        </a:defRPr>
                      </a:lvl2pPr>
                      <a:lvl3pPr marL="1143000" indent="-228600">
                        <a:spcBef>
                          <a:spcPct val="20000"/>
                        </a:spcBef>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defRPr>
                          <a:solidFill>
                            <a:srgbClr val="6D6F67"/>
                          </a:solidFill>
                          <a:latin typeface="Arial" panose="020B0604020202020204" pitchFamily="34" charset="0"/>
                        </a:defRPr>
                      </a:lvl4pPr>
                      <a:lvl5pPr marL="2057400" indent="-228600">
                        <a:spcBef>
                          <a:spcPct val="20000"/>
                        </a:spcBef>
                        <a:defRPr>
                          <a:solidFill>
                            <a:srgbClr val="6D6F67"/>
                          </a:solidFill>
                          <a:latin typeface="Arial" panose="020B0604020202020204" pitchFamily="34" charset="0"/>
                        </a:defRPr>
                      </a:lvl5pPr>
                      <a:lvl6pPr marL="2514600" indent="-228600" eaLnBrk="0" fontAlgn="base" hangingPunct="0">
                        <a:spcBef>
                          <a:spcPct val="20000"/>
                        </a:spcBef>
                        <a:spcAft>
                          <a:spcPct val="0"/>
                        </a:spcAft>
                        <a:defRPr>
                          <a:solidFill>
                            <a:srgbClr val="6D6F67"/>
                          </a:solidFill>
                          <a:latin typeface="Arial" panose="020B0604020202020204" pitchFamily="34" charset="0"/>
                        </a:defRPr>
                      </a:lvl6pPr>
                      <a:lvl7pPr marL="2971800" indent="-228600" eaLnBrk="0" fontAlgn="base" hangingPunct="0">
                        <a:spcBef>
                          <a:spcPct val="20000"/>
                        </a:spcBef>
                        <a:spcAft>
                          <a:spcPct val="0"/>
                        </a:spcAft>
                        <a:defRPr>
                          <a:solidFill>
                            <a:srgbClr val="6D6F67"/>
                          </a:solidFill>
                          <a:latin typeface="Arial" panose="020B0604020202020204" pitchFamily="34" charset="0"/>
                        </a:defRPr>
                      </a:lvl7pPr>
                      <a:lvl8pPr marL="3429000" indent="-228600" eaLnBrk="0" fontAlgn="base" hangingPunct="0">
                        <a:spcBef>
                          <a:spcPct val="20000"/>
                        </a:spcBef>
                        <a:spcAft>
                          <a:spcPct val="0"/>
                        </a:spcAft>
                        <a:defRPr>
                          <a:solidFill>
                            <a:srgbClr val="6D6F67"/>
                          </a:solidFill>
                          <a:latin typeface="Arial" panose="020B0604020202020204" pitchFamily="34" charset="0"/>
                        </a:defRPr>
                      </a:lvl8pPr>
                      <a:lvl9pPr marL="3886200" indent="-228600" eaLnBrk="0" fontAlgn="base" hangingPunct="0">
                        <a:spcBef>
                          <a:spcPct val="20000"/>
                        </a:spcBef>
                        <a:spcAft>
                          <a:spcPct val="0"/>
                        </a:spcAf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1</a:t>
                      </a:r>
                      <a:endParaRPr kumimoji="0" lang="en-ZA"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No Change</a:t>
                      </a:r>
                      <a:endPar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125">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just"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4</a:t>
                      </a:r>
                      <a:endPar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Difficulty to raise Funds</a:t>
                      </a:r>
                      <a:endParaRPr kumimoji="0" lang="en-ZA"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1</a:t>
                      </a:r>
                      <a:endParaRPr kumimoji="0" lang="en-ZA"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1</a:t>
                      </a:r>
                      <a:endParaRPr kumimoji="0" lang="en-ZA"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defRPr sz="2000">
                          <a:solidFill>
                            <a:srgbClr val="6D6F67"/>
                          </a:solidFill>
                          <a:latin typeface="Arial" panose="020B0604020202020204" pitchFamily="34" charset="0"/>
                        </a:defRPr>
                      </a:lvl1pPr>
                      <a:lvl2pPr marL="742950" indent="-285750">
                        <a:spcBef>
                          <a:spcPct val="20000"/>
                        </a:spcBef>
                        <a:defRPr sz="2000">
                          <a:solidFill>
                            <a:srgbClr val="6D6F67"/>
                          </a:solidFill>
                          <a:latin typeface="Arial" panose="020B0604020202020204" pitchFamily="34" charset="0"/>
                        </a:defRPr>
                      </a:lvl2pPr>
                      <a:lvl3pPr marL="1143000" indent="-228600">
                        <a:spcBef>
                          <a:spcPct val="20000"/>
                        </a:spcBef>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defRPr>
                          <a:solidFill>
                            <a:srgbClr val="6D6F67"/>
                          </a:solidFill>
                          <a:latin typeface="Arial" panose="020B0604020202020204" pitchFamily="34" charset="0"/>
                        </a:defRPr>
                      </a:lvl4pPr>
                      <a:lvl5pPr marL="2057400" indent="-228600">
                        <a:spcBef>
                          <a:spcPct val="20000"/>
                        </a:spcBef>
                        <a:defRPr>
                          <a:solidFill>
                            <a:srgbClr val="6D6F67"/>
                          </a:solidFill>
                          <a:latin typeface="Arial" panose="020B0604020202020204" pitchFamily="34" charset="0"/>
                        </a:defRPr>
                      </a:lvl5pPr>
                      <a:lvl6pPr marL="2514600" indent="-228600" eaLnBrk="0" fontAlgn="base" hangingPunct="0">
                        <a:spcBef>
                          <a:spcPct val="20000"/>
                        </a:spcBef>
                        <a:spcAft>
                          <a:spcPct val="0"/>
                        </a:spcAft>
                        <a:defRPr>
                          <a:solidFill>
                            <a:srgbClr val="6D6F67"/>
                          </a:solidFill>
                          <a:latin typeface="Arial" panose="020B0604020202020204" pitchFamily="34" charset="0"/>
                        </a:defRPr>
                      </a:lvl6pPr>
                      <a:lvl7pPr marL="2971800" indent="-228600" eaLnBrk="0" fontAlgn="base" hangingPunct="0">
                        <a:spcBef>
                          <a:spcPct val="20000"/>
                        </a:spcBef>
                        <a:spcAft>
                          <a:spcPct val="0"/>
                        </a:spcAft>
                        <a:defRPr>
                          <a:solidFill>
                            <a:srgbClr val="6D6F67"/>
                          </a:solidFill>
                          <a:latin typeface="Arial" panose="020B0604020202020204" pitchFamily="34" charset="0"/>
                        </a:defRPr>
                      </a:lvl7pPr>
                      <a:lvl8pPr marL="3429000" indent="-228600" eaLnBrk="0" fontAlgn="base" hangingPunct="0">
                        <a:spcBef>
                          <a:spcPct val="20000"/>
                        </a:spcBef>
                        <a:spcAft>
                          <a:spcPct val="0"/>
                        </a:spcAft>
                        <a:defRPr>
                          <a:solidFill>
                            <a:srgbClr val="6D6F67"/>
                          </a:solidFill>
                          <a:latin typeface="Arial" panose="020B0604020202020204" pitchFamily="34" charset="0"/>
                        </a:defRPr>
                      </a:lvl8pPr>
                      <a:lvl9pPr marL="3886200" indent="-228600" eaLnBrk="0" fontAlgn="base" hangingPunct="0">
                        <a:spcBef>
                          <a:spcPct val="20000"/>
                        </a:spcBef>
                        <a:spcAft>
                          <a:spcPct val="0"/>
                        </a:spcAf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1</a:t>
                      </a:r>
                      <a:endParaRPr kumimoji="0" lang="en-ZA"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defRPr sz="2000">
                          <a:solidFill>
                            <a:srgbClr val="6D6F67"/>
                          </a:solidFill>
                          <a:latin typeface="Arial" panose="020B0604020202020204" pitchFamily="34" charset="0"/>
                        </a:defRPr>
                      </a:lvl1pPr>
                      <a:lvl2pPr marL="742950" indent="-285750">
                        <a:spcBef>
                          <a:spcPct val="20000"/>
                        </a:spcBef>
                        <a:defRPr sz="2000">
                          <a:solidFill>
                            <a:srgbClr val="6D6F67"/>
                          </a:solidFill>
                          <a:latin typeface="Arial" panose="020B0604020202020204" pitchFamily="34" charset="0"/>
                        </a:defRPr>
                      </a:lvl2pPr>
                      <a:lvl3pPr marL="1143000" indent="-228600">
                        <a:spcBef>
                          <a:spcPct val="20000"/>
                        </a:spcBef>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defRPr>
                          <a:solidFill>
                            <a:srgbClr val="6D6F67"/>
                          </a:solidFill>
                          <a:latin typeface="Arial" panose="020B0604020202020204" pitchFamily="34" charset="0"/>
                        </a:defRPr>
                      </a:lvl4pPr>
                      <a:lvl5pPr marL="2057400" indent="-228600">
                        <a:spcBef>
                          <a:spcPct val="20000"/>
                        </a:spcBef>
                        <a:defRPr>
                          <a:solidFill>
                            <a:srgbClr val="6D6F67"/>
                          </a:solidFill>
                          <a:latin typeface="Arial" panose="020B0604020202020204" pitchFamily="34" charset="0"/>
                        </a:defRPr>
                      </a:lvl5pPr>
                      <a:lvl6pPr marL="2514600" indent="-228600" eaLnBrk="0" fontAlgn="base" hangingPunct="0">
                        <a:spcBef>
                          <a:spcPct val="20000"/>
                        </a:spcBef>
                        <a:spcAft>
                          <a:spcPct val="0"/>
                        </a:spcAft>
                        <a:defRPr>
                          <a:solidFill>
                            <a:srgbClr val="6D6F67"/>
                          </a:solidFill>
                          <a:latin typeface="Arial" panose="020B0604020202020204" pitchFamily="34" charset="0"/>
                        </a:defRPr>
                      </a:lvl6pPr>
                      <a:lvl7pPr marL="2971800" indent="-228600" eaLnBrk="0" fontAlgn="base" hangingPunct="0">
                        <a:spcBef>
                          <a:spcPct val="20000"/>
                        </a:spcBef>
                        <a:spcAft>
                          <a:spcPct val="0"/>
                        </a:spcAft>
                        <a:defRPr>
                          <a:solidFill>
                            <a:srgbClr val="6D6F67"/>
                          </a:solidFill>
                          <a:latin typeface="Arial" panose="020B0604020202020204" pitchFamily="34" charset="0"/>
                        </a:defRPr>
                      </a:lvl7pPr>
                      <a:lvl8pPr marL="3429000" indent="-228600" eaLnBrk="0" fontAlgn="base" hangingPunct="0">
                        <a:spcBef>
                          <a:spcPct val="20000"/>
                        </a:spcBef>
                        <a:spcAft>
                          <a:spcPct val="0"/>
                        </a:spcAft>
                        <a:defRPr>
                          <a:solidFill>
                            <a:srgbClr val="6D6F67"/>
                          </a:solidFill>
                          <a:latin typeface="Arial" panose="020B0604020202020204" pitchFamily="34" charset="0"/>
                        </a:defRPr>
                      </a:lvl8pPr>
                      <a:lvl9pPr marL="3886200" indent="-228600" eaLnBrk="0" fontAlgn="base" hangingPunct="0">
                        <a:spcBef>
                          <a:spcPct val="20000"/>
                        </a:spcBef>
                        <a:spcAft>
                          <a:spcPct val="0"/>
                        </a:spcAf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1</a:t>
                      </a:r>
                      <a:endParaRPr kumimoji="0" lang="en-ZA"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No Change</a:t>
                      </a:r>
                      <a:endPar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5600">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just"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5</a:t>
                      </a:r>
                      <a:endPar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Inability for the organisation to respond to rapid changes in market and technology</a:t>
                      </a:r>
                      <a:endParaRPr kumimoji="0" lang="en-ZA"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No Change</a:t>
                      </a:r>
                      <a:endPar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5600">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just"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6</a:t>
                      </a:r>
                      <a:endPar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Lack of access to state-owned fibre infrastructure.</a:t>
                      </a:r>
                      <a:endParaRPr kumimoji="0" lang="en-ZA"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No Change</a:t>
                      </a:r>
                      <a:endPar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125">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just"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7</a:t>
                      </a:r>
                      <a:endPar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l" defTabSz="914400" rtl="0" eaLnBrk="1" fontAlgn="base" latinLnBrk="0" hangingPunct="1">
                        <a:lnSpc>
                          <a:spcPct val="150000"/>
                        </a:lnSpc>
                        <a:spcBef>
                          <a:spcPts val="600"/>
                        </a:spcBef>
                        <a:spcAft>
                          <a:spcPts val="60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Commercialisation of fibre infrastructure</a:t>
                      </a:r>
                      <a:endParaRPr kumimoji="0" lang="en-ZA"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No Change</a:t>
                      </a:r>
                      <a:endPar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8125">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just"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8</a:t>
                      </a:r>
                      <a:endPar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l" defTabSz="914400" rtl="0" eaLnBrk="1" fontAlgn="base" latinLnBrk="0" hangingPunct="1">
                        <a:lnSpc>
                          <a:spcPct val="150000"/>
                        </a:lnSpc>
                        <a:spcBef>
                          <a:spcPts val="600"/>
                        </a:spcBef>
                        <a:spcAft>
                          <a:spcPts val="60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Outbreak of Covid_19</a:t>
                      </a:r>
                      <a:endParaRPr kumimoji="0" lang="en-ZA"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3</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Improvement</a:t>
                      </a:r>
                      <a:endPar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8125">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just"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9</a:t>
                      </a:r>
                      <a:endPar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l" defTabSz="914400" rtl="0" eaLnBrk="1" fontAlgn="base" latinLnBrk="0" hangingPunct="1">
                        <a:lnSpc>
                          <a:spcPct val="150000"/>
                        </a:lnSpc>
                        <a:spcBef>
                          <a:spcPts val="600"/>
                        </a:spcBef>
                        <a:spcAft>
                          <a:spcPts val="60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Failure to innovate/ embrace innovation   </a:t>
                      </a:r>
                      <a:endParaRPr kumimoji="0" lang="en-ZA"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No Change</a:t>
                      </a:r>
                      <a:endPar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04825">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just"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10</a:t>
                      </a:r>
                      <a:endPar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l" defTabSz="914400" rtl="0" eaLnBrk="1" fontAlgn="base" latinLnBrk="0" hangingPunct="1">
                        <a:lnSpc>
                          <a:spcPct val="150000"/>
                        </a:lnSpc>
                        <a:spcBef>
                          <a:spcPts val="600"/>
                        </a:spcBef>
                        <a:spcAft>
                          <a:spcPts val="60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Possible failure to continue as a going concern</a:t>
                      </a:r>
                      <a:endParaRPr kumimoji="0" lang="en-ZA"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No Change</a:t>
                      </a:r>
                      <a:endPar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38125">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just"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11</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l" defTabSz="914400" rtl="0" eaLnBrk="1" fontAlgn="base" latinLnBrk="0" hangingPunct="1">
                        <a:lnSpc>
                          <a:spcPct val="150000"/>
                        </a:lnSpc>
                        <a:spcBef>
                          <a:spcPts val="600"/>
                        </a:spcBef>
                        <a:spcAft>
                          <a:spcPts val="60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Margin pressure</a:t>
                      </a:r>
                      <a:endParaRPr kumimoji="0" lang="en-ZA"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No Change</a:t>
                      </a:r>
                      <a:endPar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5600">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2524125" algn="l"/>
                        </a:tabLst>
                      </a:pPr>
                      <a:r>
                        <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12</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Regulatory constraints impeding organisational agility.</a:t>
                      </a:r>
                      <a:endParaRPr kumimoji="0" lang="en-ZA"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2</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No Change</a:t>
                      </a:r>
                      <a:endParaRPr kumimoji="0" lang="en-ZA" altLang="en-US"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38125">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2524125" algn="l"/>
                        </a:tabLst>
                      </a:pPr>
                      <a:r>
                        <a:rPr kumimoji="0" lang="en-ZA" altLang="en-US" sz="11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13</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524125" algn="l"/>
                        </a:tabLst>
                      </a:pPr>
                      <a:r>
                        <a:rPr kumimoji="0" lang="en-ZA"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Inadequate stakeholder management</a:t>
                      </a:r>
                      <a:endParaRPr kumimoji="0" lang="en-ZA"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3</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3</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3</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GB"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Level 3</a:t>
                      </a:r>
                      <a:endParaRPr kumimoji="0" lang="en-ZA"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tabLst>
                          <a:tab pos="2524125" algn="l"/>
                        </a:tabLst>
                        <a:defRPr sz="2000">
                          <a:solidFill>
                            <a:srgbClr val="6D6F67"/>
                          </a:solidFill>
                          <a:latin typeface="Arial" panose="020B0604020202020204" pitchFamily="34" charset="0"/>
                        </a:defRPr>
                      </a:lvl1pPr>
                      <a:lvl2pPr marL="742950" indent="-285750">
                        <a:spcBef>
                          <a:spcPct val="20000"/>
                        </a:spcBef>
                        <a:tabLst>
                          <a:tab pos="2524125" algn="l"/>
                        </a:tabLst>
                        <a:defRPr sz="2000">
                          <a:solidFill>
                            <a:srgbClr val="6D6F67"/>
                          </a:solidFill>
                          <a:latin typeface="Arial" panose="020B0604020202020204" pitchFamily="34" charset="0"/>
                        </a:defRPr>
                      </a:lvl2pPr>
                      <a:lvl3pPr marL="1143000" indent="-228600">
                        <a:spcBef>
                          <a:spcPct val="20000"/>
                        </a:spcBef>
                        <a:tabLst>
                          <a:tab pos="2524125" algn="l"/>
                        </a:tabLst>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tabLst>
                          <a:tab pos="2524125" algn="l"/>
                        </a:tabLst>
                        <a:defRPr>
                          <a:solidFill>
                            <a:srgbClr val="6D6F67"/>
                          </a:solidFill>
                          <a:latin typeface="Arial" panose="020B0604020202020204" pitchFamily="34" charset="0"/>
                        </a:defRPr>
                      </a:lvl4pPr>
                      <a:lvl5pPr marL="2057400" indent="-228600">
                        <a:spcBef>
                          <a:spcPct val="20000"/>
                        </a:spcBef>
                        <a:tabLst>
                          <a:tab pos="2524125" algn="l"/>
                        </a:tabLst>
                        <a:defRPr>
                          <a:solidFill>
                            <a:srgbClr val="6D6F67"/>
                          </a:solidFill>
                          <a:latin typeface="Arial" panose="020B0604020202020204" pitchFamily="34" charset="0"/>
                        </a:defRPr>
                      </a:lvl5pPr>
                      <a:lvl6pPr marL="25146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6pPr>
                      <a:lvl7pPr marL="29718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7pPr>
                      <a:lvl8pPr marL="34290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8pPr>
                      <a:lvl9pPr marL="3886200" indent="-228600" eaLnBrk="0" fontAlgn="base" hangingPunct="0">
                        <a:spcBef>
                          <a:spcPct val="20000"/>
                        </a:spcBef>
                        <a:spcAft>
                          <a:spcPct val="0"/>
                        </a:spcAft>
                        <a:tabLst>
                          <a:tab pos="2524125" algn="l"/>
                        </a:tabLs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524125" algn="l"/>
                        </a:tabLst>
                      </a:pPr>
                      <a:r>
                        <a:rPr kumimoji="0" lang="en-ZA" altLang="en-US"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No Change</a:t>
                      </a:r>
                      <a:endParaRPr kumimoji="0" lang="en-ZA" altLang="en-US" sz="1100" b="0"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graphicFrame>
        <p:nvGraphicFramePr>
          <p:cNvPr id="7" name="Table 6">
            <a:extLst>
              <a:ext uri="{FF2B5EF4-FFF2-40B4-BE49-F238E27FC236}">
                <a16:creationId xmlns:a16="http://schemas.microsoft.com/office/drawing/2014/main" id="{6D215C4D-7A71-4C25-BF8A-5CFBD9AE171B}"/>
              </a:ext>
            </a:extLst>
          </p:cNvPr>
          <p:cNvGraphicFramePr>
            <a:graphicFrameLocks noGrp="1"/>
          </p:cNvGraphicFramePr>
          <p:nvPr/>
        </p:nvGraphicFramePr>
        <p:xfrm>
          <a:off x="200025" y="5643563"/>
          <a:ext cx="2836863" cy="752475"/>
        </p:xfrm>
        <a:graphic>
          <a:graphicData uri="http://schemas.openxmlformats.org/drawingml/2006/table">
            <a:tbl>
              <a:tblPr firstRow="1" firstCol="1" bandRow="1"/>
              <a:tblGrid>
                <a:gridCol w="913096">
                  <a:extLst>
                    <a:ext uri="{9D8B030D-6E8A-4147-A177-3AD203B41FA5}">
                      <a16:colId xmlns:a16="http://schemas.microsoft.com/office/drawing/2014/main" val="20000"/>
                    </a:ext>
                  </a:extLst>
                </a:gridCol>
                <a:gridCol w="1923767">
                  <a:extLst>
                    <a:ext uri="{9D8B030D-6E8A-4147-A177-3AD203B41FA5}">
                      <a16:colId xmlns:a16="http://schemas.microsoft.com/office/drawing/2014/main" val="20001"/>
                    </a:ext>
                  </a:extLst>
                </a:gridCol>
              </a:tblGrid>
              <a:tr h="17597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spcAft>
                          <a:spcPts val="0"/>
                        </a:spcAft>
                      </a:pPr>
                      <a:r>
                        <a:rPr lang="en-GB" sz="900" b="1" spc="50" dirty="0">
                          <a:solidFill>
                            <a:schemeClr val="tx1"/>
                          </a:solidFill>
                          <a:effectLst/>
                        </a:rPr>
                        <a:t>Level 1</a:t>
                      </a:r>
                      <a:endParaRPr lang="en-ZA"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664" marR="56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spcAft>
                          <a:spcPts val="0"/>
                        </a:spcAft>
                      </a:pPr>
                      <a:r>
                        <a:rPr lang="en-GB" sz="900" b="1" spc="50" dirty="0">
                          <a:solidFill>
                            <a:schemeClr val="tx1"/>
                          </a:solidFill>
                          <a:effectLst/>
                        </a:rPr>
                        <a:t>Very High Risk</a:t>
                      </a:r>
                      <a:endParaRPr lang="en-ZA"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664" marR="56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16145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spcAft>
                          <a:spcPts val="0"/>
                        </a:spcAft>
                      </a:pPr>
                      <a:r>
                        <a:rPr lang="en-GB" sz="900" b="1" spc="50" dirty="0">
                          <a:solidFill>
                            <a:schemeClr val="tx1"/>
                          </a:solidFill>
                          <a:effectLst/>
                        </a:rPr>
                        <a:t>Level 2</a:t>
                      </a:r>
                      <a:endParaRPr lang="en-ZA"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664" marR="56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0"/>
                        </a:spcAft>
                      </a:pPr>
                      <a:r>
                        <a:rPr lang="en-GB" sz="900" b="1" spc="50" dirty="0">
                          <a:solidFill>
                            <a:schemeClr val="tx1"/>
                          </a:solidFill>
                          <a:effectLst/>
                        </a:rPr>
                        <a:t>High Risk</a:t>
                      </a:r>
                      <a:endParaRPr lang="en-ZA"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664" marR="56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1"/>
                  </a:ext>
                </a:extLst>
              </a:tr>
              <a:tr h="14074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spcAft>
                          <a:spcPts val="0"/>
                        </a:spcAft>
                      </a:pPr>
                      <a:r>
                        <a:rPr lang="en-GB" sz="900" b="1" spc="50" dirty="0">
                          <a:solidFill>
                            <a:schemeClr val="tx1"/>
                          </a:solidFill>
                          <a:effectLst/>
                        </a:rPr>
                        <a:t>Level 3</a:t>
                      </a:r>
                      <a:endParaRPr lang="en-ZA"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664" marR="56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0"/>
                        </a:spcAft>
                      </a:pPr>
                      <a:r>
                        <a:rPr lang="en-GB" sz="900" b="1" spc="50" dirty="0">
                          <a:solidFill>
                            <a:schemeClr val="tx1"/>
                          </a:solidFill>
                          <a:effectLst/>
                        </a:rPr>
                        <a:t>Medium Risk</a:t>
                      </a:r>
                      <a:endParaRPr lang="en-ZA"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664" marR="56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27430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spcAft>
                          <a:spcPts val="0"/>
                        </a:spcAft>
                      </a:pPr>
                      <a:r>
                        <a:rPr lang="en-GB" sz="900" b="1" spc="50" dirty="0">
                          <a:solidFill>
                            <a:schemeClr val="tx1"/>
                          </a:solidFill>
                          <a:effectLst/>
                        </a:rPr>
                        <a:t>Level 4</a:t>
                      </a:r>
                      <a:endParaRPr lang="en-ZA"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664" marR="56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0"/>
                        </a:spcAft>
                      </a:pPr>
                      <a:r>
                        <a:rPr lang="en-GB" sz="900" b="1" spc="50" dirty="0">
                          <a:solidFill>
                            <a:schemeClr val="tx1"/>
                          </a:solidFill>
                          <a:effectLst/>
                        </a:rPr>
                        <a:t>Low Risk</a:t>
                      </a:r>
                    </a:p>
                    <a:p>
                      <a:pPr>
                        <a:spcAft>
                          <a:spcPts val="0"/>
                        </a:spcAft>
                      </a:pPr>
                      <a:endParaRPr lang="en-ZA"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664" marR="56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AAF14"/>
                    </a:solidFill>
                  </a:tcPr>
                </a:tc>
                <a:extLst>
                  <a:ext uri="{0D108BD9-81ED-4DB2-BD59-A6C34878D82A}">
                    <a16:rowId xmlns:a16="http://schemas.microsoft.com/office/drawing/2014/main" val="10003"/>
                  </a:ext>
                </a:extLst>
              </a:tr>
            </a:tbl>
          </a:graphicData>
        </a:graphic>
      </p:graphicFrame>
    </p:spTree>
  </p:cSld>
  <p:clrMapOvr>
    <a:masterClrMapping/>
  </p:clrMapOvr>
  <p:transition spd="slow" advClick="0" advTm="2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07E790A-11E8-4828-879E-6B3B3FACA766}"/>
              </a:ext>
            </a:extLst>
          </p:cNvPr>
          <p:cNvSpPr>
            <a:spLocks noGrp="1" noChangeArrowheads="1"/>
          </p:cNvSpPr>
          <p:nvPr>
            <p:ph type="title"/>
          </p:nvPr>
        </p:nvSpPr>
        <p:spPr>
          <a:xfrm>
            <a:off x="192088" y="220663"/>
            <a:ext cx="6724650" cy="725487"/>
          </a:xfrm>
        </p:spPr>
        <p:txBody>
          <a:bodyPr/>
          <a:lstStyle/>
          <a:p>
            <a:r>
              <a:rPr lang="en-ZA" altLang="en-US" sz="2400">
                <a:solidFill>
                  <a:srgbClr val="006600"/>
                </a:solidFill>
                <a:latin typeface="Arial" panose="020B0604020202020204" pitchFamily="34" charset="0"/>
                <a:cs typeface="Arial" panose="020B0604020202020204" pitchFamily="34" charset="0"/>
              </a:rPr>
              <a:t>Performance Information</a:t>
            </a:r>
          </a:p>
        </p:txBody>
      </p:sp>
      <p:sp>
        <p:nvSpPr>
          <p:cNvPr id="29699" name="Slide Number Placeholder 3">
            <a:extLst>
              <a:ext uri="{FF2B5EF4-FFF2-40B4-BE49-F238E27FC236}">
                <a16:creationId xmlns:a16="http://schemas.microsoft.com/office/drawing/2014/main" id="{82A17E8F-201F-473F-95F8-26CC59D5A88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a:solidFill>
                  <a:srgbClr val="FFFFFF"/>
                </a:solidFill>
              </a:rPr>
              <a:t>Slide </a:t>
            </a:r>
            <a:fld id="{46553FCB-49D8-40CB-8D5E-C3D20DF57D74}" type="slidenum">
              <a:rPr lang="en-ZA" altLang="en-US" smtClean="0">
                <a:solidFill>
                  <a:srgbClr val="FFFFFF"/>
                </a:solidFill>
              </a:rPr>
              <a:pPr/>
              <a:t>2</a:t>
            </a:fld>
            <a:endParaRPr lang="en-ZA" altLang="en-US">
              <a:solidFill>
                <a:srgbClr val="FFFFFF"/>
              </a:solidFill>
            </a:endParaRPr>
          </a:p>
        </p:txBody>
      </p:sp>
      <p:cxnSp>
        <p:nvCxnSpPr>
          <p:cNvPr id="29700" name="Straight Connector 5">
            <a:extLst>
              <a:ext uri="{FF2B5EF4-FFF2-40B4-BE49-F238E27FC236}">
                <a16:creationId xmlns:a16="http://schemas.microsoft.com/office/drawing/2014/main" id="{CCC0ECC2-416F-45BC-A3F2-F9C31F30123D}"/>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9D4312EA-7486-4DF9-9E9F-9371F5F1B03C}"/>
              </a:ext>
            </a:extLst>
          </p:cNvPr>
          <p:cNvSpPr txBox="1"/>
          <p:nvPr/>
        </p:nvSpPr>
        <p:spPr>
          <a:xfrm>
            <a:off x="192088" y="1011238"/>
            <a:ext cx="8951912" cy="5478462"/>
          </a:xfrm>
          <a:prstGeom prst="rect">
            <a:avLst/>
          </a:prstGeom>
          <a:noFill/>
        </p:spPr>
        <p:txBody>
          <a:bodyPr>
            <a:spAutoFit/>
          </a:bodyPr>
          <a:lstStyle/>
          <a:p>
            <a:pPr algn="just" eaLnBrk="1" hangingPunct="1">
              <a:spcBef>
                <a:spcPts val="0"/>
              </a:spcBef>
              <a:spcAft>
                <a:spcPts val="0"/>
              </a:spcAft>
              <a:defRPr/>
            </a:pPr>
            <a:r>
              <a:rPr lang="en-ZA" sz="1400" dirty="0">
                <a:ea typeface="SimSun" panose="02010600030101010101" pitchFamily="2" charset="-122"/>
                <a:cs typeface="Arial" panose="020B0604020202020204" pitchFamily="34" charset="0"/>
              </a:rPr>
              <a:t>The report covers both Q3 and Q4. The information in the overview below is based on Q4</a:t>
            </a:r>
            <a:r>
              <a:rPr lang="en-ZA" sz="1400" dirty="0">
                <a:solidFill>
                  <a:srgbClr val="FF0000"/>
                </a:solidFill>
                <a:ea typeface="SimSun" panose="02010600030101010101" pitchFamily="2" charset="-122"/>
                <a:cs typeface="Arial" panose="020B0604020202020204" pitchFamily="34" charset="0"/>
              </a:rPr>
              <a:t>. </a:t>
            </a:r>
            <a:r>
              <a:rPr lang="en-ZA" sz="1400" dirty="0">
                <a:ea typeface="SimSun" panose="02010600030101010101" pitchFamily="2" charset="-122"/>
                <a:cs typeface="Arial" panose="020B0604020202020204" pitchFamily="34" charset="0"/>
              </a:rPr>
              <a:t>For the quarter under review, 15 of the 19 targets were achieved. Of the four targets not achieved, three of these pertained to financial sustainability, and one to resilient network targets.  The summary below outlines the Company’s performance against the strategic objectives for the year as provided in the APP:</a:t>
            </a:r>
          </a:p>
          <a:p>
            <a:pPr algn="just" eaLnBrk="1" hangingPunct="1">
              <a:spcBef>
                <a:spcPts val="0"/>
              </a:spcBef>
              <a:spcAft>
                <a:spcPts val="0"/>
              </a:spcAft>
              <a:defRPr/>
            </a:pPr>
            <a:endParaRPr lang="en-ZA" sz="1400" b="1" kern="0" dirty="0">
              <a:solidFill>
                <a:srgbClr val="000000"/>
              </a:solidFill>
              <a:ea typeface="SimSun" panose="02010600030101010101" pitchFamily="2" charset="-122"/>
              <a:cs typeface="Arial" panose="020B0604020202020204" pitchFamily="34" charset="0"/>
            </a:endParaRPr>
          </a:p>
          <a:p>
            <a:pPr algn="just" eaLnBrk="1" hangingPunct="1">
              <a:spcBef>
                <a:spcPts val="0"/>
              </a:spcBef>
              <a:spcAft>
                <a:spcPts val="0"/>
              </a:spcAft>
              <a:defRPr/>
            </a:pPr>
            <a:r>
              <a:rPr lang="en-ZA" sz="1400" b="1" kern="0" dirty="0">
                <a:solidFill>
                  <a:srgbClr val="000000"/>
                </a:solidFill>
                <a:effectLst>
                  <a:glow>
                    <a:srgbClr val="000000"/>
                  </a:glow>
                  <a:outerShdw sx="0" sy="0">
                    <a:srgbClr val="000000"/>
                  </a:outerShdw>
                  <a:reflection stA="0" endPos="0" fadeDir="0" sx="0" sy="0"/>
                </a:effectLst>
                <a:ea typeface="SimSun" panose="02010600030101010101" pitchFamily="2" charset="-122"/>
                <a:cs typeface="Arial" panose="020B0604020202020204" pitchFamily="34" charset="0"/>
              </a:rPr>
              <a:t>The Areas of Significant Achievement</a:t>
            </a:r>
          </a:p>
          <a:p>
            <a:pPr algn="just" eaLnBrk="1" hangingPunct="1">
              <a:spcBef>
                <a:spcPts val="0"/>
              </a:spcBef>
              <a:spcAft>
                <a:spcPts val="0"/>
              </a:spcAft>
              <a:defRPr/>
            </a:pPr>
            <a:r>
              <a:rPr lang="en-ZA" sz="1400" b="1" dirty="0">
                <a:solidFill>
                  <a:srgbClr val="000000"/>
                </a:solidFill>
                <a:ea typeface="SimSun" panose="02010600030101010101" pitchFamily="2" charset="-122"/>
              </a:rPr>
              <a:t>Four Financial Sustainability targets were met:</a:t>
            </a:r>
            <a:endParaRPr lang="en-ZA" sz="1600" dirty="0">
              <a:latin typeface="Times New Roman" panose="02020603050405020304" pitchFamily="18" charset="0"/>
              <a:ea typeface="Times New Roman" panose="02020603050405020304" pitchFamily="18" charset="0"/>
            </a:endParaRPr>
          </a:p>
          <a:p>
            <a:pPr marL="342900" indent="-342900" algn="just">
              <a:spcBef>
                <a:spcPts val="0"/>
              </a:spcBef>
              <a:spcAft>
                <a:spcPts val="0"/>
              </a:spcAft>
              <a:buFont typeface="Symbol" panose="05050102010706020507" pitchFamily="18" charset="2"/>
              <a:buChar char=""/>
              <a:defRPr/>
            </a:pPr>
            <a:r>
              <a:rPr lang="en-ZA" sz="1400" dirty="0">
                <a:ea typeface="Times New Roman" panose="02020603050405020304" pitchFamily="18" charset="0"/>
              </a:rPr>
              <a:t>A gearing ratio of 11% was achieved against a target of 154%.</a:t>
            </a:r>
            <a:endParaRPr lang="en-ZA" sz="1600" dirty="0">
              <a:latin typeface="Times New Roman" panose="02020603050405020304" pitchFamily="18" charset="0"/>
              <a:ea typeface="Times New Roman" panose="02020603050405020304" pitchFamily="18" charset="0"/>
            </a:endParaRPr>
          </a:p>
          <a:p>
            <a:pPr marL="342900" indent="-342900" algn="just">
              <a:spcBef>
                <a:spcPts val="0"/>
              </a:spcBef>
              <a:spcAft>
                <a:spcPts val="0"/>
              </a:spcAft>
              <a:buFont typeface="Symbol" panose="05050102010706020507" pitchFamily="18" charset="2"/>
              <a:buChar char=""/>
              <a:defRPr/>
            </a:pPr>
            <a:r>
              <a:rPr lang="en-GB" sz="1400" dirty="0">
                <a:solidFill>
                  <a:srgbClr val="000000"/>
                </a:solidFill>
                <a:ea typeface="SimSun" panose="02010600030101010101" pitchFamily="2" charset="-122"/>
              </a:rPr>
              <a:t>An R88 million positive cash balance was maintained against a target of R15 million.</a:t>
            </a:r>
            <a:endParaRPr lang="en-ZA" sz="1600" dirty="0">
              <a:latin typeface="Times New Roman" panose="02020603050405020304" pitchFamily="18" charset="0"/>
              <a:ea typeface="Times New Roman" panose="02020603050405020304" pitchFamily="18" charset="0"/>
            </a:endParaRPr>
          </a:p>
          <a:p>
            <a:pPr marL="342900" indent="-342900" algn="just">
              <a:spcBef>
                <a:spcPts val="0"/>
              </a:spcBef>
              <a:spcAft>
                <a:spcPts val="0"/>
              </a:spcAft>
              <a:buFont typeface="Symbol" panose="05050102010706020507" pitchFamily="18" charset="2"/>
              <a:buChar char=""/>
              <a:defRPr/>
            </a:pPr>
            <a:r>
              <a:rPr lang="en-ZA" sz="1400" dirty="0">
                <a:solidFill>
                  <a:srgbClr val="000000"/>
                </a:solidFill>
                <a:ea typeface="SimSun" panose="02010600030101010101" pitchFamily="2" charset="-122"/>
              </a:rPr>
              <a:t>Small, Micro, and Medium Enterprises (SMME) invoices were paid within 15 days against a target of 30 days.</a:t>
            </a:r>
            <a:endParaRPr lang="en-ZA" sz="1600" dirty="0">
              <a:latin typeface="Times New Roman" panose="02020603050405020304" pitchFamily="18" charset="0"/>
              <a:ea typeface="Times New Roman" panose="02020603050405020304" pitchFamily="18" charset="0"/>
            </a:endParaRPr>
          </a:p>
          <a:p>
            <a:pPr marL="342900" indent="-342900" algn="just">
              <a:spcBef>
                <a:spcPts val="0"/>
              </a:spcBef>
              <a:spcAft>
                <a:spcPts val="0"/>
              </a:spcAft>
              <a:buFont typeface="Symbol" panose="05050102010706020507" pitchFamily="18" charset="2"/>
              <a:buChar char=""/>
              <a:defRPr/>
            </a:pPr>
            <a:r>
              <a:rPr lang="en-ZA" sz="1400" dirty="0">
                <a:solidFill>
                  <a:srgbClr val="000000"/>
                </a:solidFill>
                <a:ea typeface="SimSun" panose="02010600030101010101" pitchFamily="2" charset="-122"/>
              </a:rPr>
              <a:t>Debtors’ days were at 45 days against a target of 60 days.</a:t>
            </a:r>
            <a:endParaRPr lang="en-ZA" sz="1600" dirty="0">
              <a:latin typeface="Times New Roman" panose="02020603050405020304" pitchFamily="18" charset="0"/>
              <a:ea typeface="Times New Roman" panose="02020603050405020304" pitchFamily="18" charset="0"/>
            </a:endParaRPr>
          </a:p>
          <a:p>
            <a:pPr algn="just" eaLnBrk="1" hangingPunct="1">
              <a:spcBef>
                <a:spcPts val="0"/>
              </a:spcBef>
              <a:spcAft>
                <a:spcPts val="0"/>
              </a:spcAft>
              <a:defRPr/>
            </a:pPr>
            <a:endParaRPr lang="en-ZA" sz="1400" b="1" dirty="0">
              <a:solidFill>
                <a:srgbClr val="000000"/>
              </a:solidFill>
              <a:ea typeface="SimSun" panose="02010600030101010101" pitchFamily="2" charset="-122"/>
            </a:endParaRPr>
          </a:p>
          <a:p>
            <a:pPr algn="just" eaLnBrk="1" hangingPunct="1">
              <a:spcBef>
                <a:spcPts val="0"/>
              </a:spcBef>
              <a:spcAft>
                <a:spcPts val="0"/>
              </a:spcAft>
              <a:defRPr/>
            </a:pPr>
            <a:r>
              <a:rPr lang="en-ZA" sz="1400" b="1" dirty="0">
                <a:solidFill>
                  <a:srgbClr val="000000"/>
                </a:solidFill>
                <a:ea typeface="SimSun" panose="02010600030101010101" pitchFamily="2" charset="-122"/>
              </a:rPr>
              <a:t>Two Resilient Network targets were met:</a:t>
            </a:r>
            <a:endParaRPr lang="en-ZA" sz="1600" dirty="0">
              <a:latin typeface="Times New Roman" panose="02020603050405020304" pitchFamily="18" charset="0"/>
              <a:ea typeface="Times New Roman" panose="02020603050405020304" pitchFamily="18" charset="0"/>
            </a:endParaRPr>
          </a:p>
          <a:p>
            <a:pPr marL="342900" indent="-342900" algn="just">
              <a:spcBef>
                <a:spcPts val="0"/>
              </a:spcBef>
              <a:spcAft>
                <a:spcPts val="0"/>
              </a:spcAft>
              <a:buFont typeface="Symbol" panose="05050102010706020507" pitchFamily="18" charset="2"/>
              <a:buChar char=""/>
              <a:defRPr/>
            </a:pPr>
            <a:r>
              <a:rPr lang="en-ZA" sz="1400" dirty="0">
                <a:solidFill>
                  <a:srgbClr val="000000"/>
                </a:solidFill>
                <a:ea typeface="SimSun" panose="02010600030101010101" pitchFamily="2" charset="-122"/>
              </a:rPr>
              <a:t>Core network faults were restored within 6:70 hours against a target of 7:5 hours.</a:t>
            </a:r>
            <a:endParaRPr lang="en-ZA" sz="1600" dirty="0">
              <a:latin typeface="Times New Roman" panose="02020603050405020304" pitchFamily="18" charset="0"/>
              <a:ea typeface="Times New Roman" panose="02020603050405020304" pitchFamily="18" charset="0"/>
            </a:endParaRPr>
          </a:p>
          <a:p>
            <a:pPr marL="342900" indent="-342900" algn="just">
              <a:spcBef>
                <a:spcPts val="0"/>
              </a:spcBef>
              <a:spcAft>
                <a:spcPts val="0"/>
              </a:spcAft>
              <a:buFont typeface="Symbol" panose="05050102010706020507" pitchFamily="18" charset="2"/>
              <a:buChar char=""/>
              <a:defRPr/>
            </a:pPr>
            <a:r>
              <a:rPr lang="en-ZA" sz="1400" dirty="0">
                <a:ea typeface="Times New Roman" panose="02020603050405020304" pitchFamily="18" charset="0"/>
              </a:rPr>
              <a:t>713 SA Connect Sites were connected to Broadband Infraco’s (BBI) network are maintained against a set target of maintaining 713 sites.</a:t>
            </a:r>
            <a:endParaRPr lang="en-ZA" sz="1600" dirty="0">
              <a:latin typeface="Times New Roman" panose="02020603050405020304" pitchFamily="18" charset="0"/>
              <a:ea typeface="Times New Roman" panose="02020603050405020304" pitchFamily="18" charset="0"/>
            </a:endParaRPr>
          </a:p>
          <a:p>
            <a:pPr algn="just" eaLnBrk="1" hangingPunct="1">
              <a:spcBef>
                <a:spcPts val="0"/>
              </a:spcBef>
              <a:spcAft>
                <a:spcPts val="0"/>
              </a:spcAft>
              <a:defRPr/>
            </a:pPr>
            <a:endParaRPr lang="en-ZA" sz="1400" b="1" dirty="0">
              <a:solidFill>
                <a:srgbClr val="000000"/>
              </a:solidFill>
              <a:ea typeface="SimSun" panose="02010600030101010101" pitchFamily="2" charset="-122"/>
            </a:endParaRPr>
          </a:p>
          <a:p>
            <a:pPr algn="just" eaLnBrk="1" hangingPunct="1">
              <a:spcBef>
                <a:spcPts val="0"/>
              </a:spcBef>
              <a:spcAft>
                <a:spcPts val="0"/>
              </a:spcAft>
              <a:defRPr/>
            </a:pPr>
            <a:r>
              <a:rPr lang="en-ZA" sz="1400" b="1" dirty="0">
                <a:solidFill>
                  <a:srgbClr val="000000"/>
                </a:solidFill>
                <a:ea typeface="SimSun" panose="02010600030101010101" pitchFamily="2" charset="-122"/>
              </a:rPr>
              <a:t>Six Economic Transformation targets were met:</a:t>
            </a:r>
            <a:endParaRPr lang="en-ZA" sz="1600" dirty="0">
              <a:latin typeface="Times New Roman" panose="02020603050405020304" pitchFamily="18" charset="0"/>
              <a:ea typeface="Times New Roman" panose="02020603050405020304" pitchFamily="18" charset="0"/>
            </a:endParaRPr>
          </a:p>
          <a:p>
            <a:pPr marL="342900" indent="-342900" algn="just">
              <a:spcBef>
                <a:spcPts val="0"/>
              </a:spcBef>
              <a:spcAft>
                <a:spcPts val="0"/>
              </a:spcAft>
              <a:buFont typeface="Symbol" panose="05050102010706020507" pitchFamily="18" charset="2"/>
              <a:buChar char=""/>
              <a:defRPr/>
            </a:pPr>
            <a:r>
              <a:rPr lang="en-ZA" sz="1400" dirty="0">
                <a:solidFill>
                  <a:srgbClr val="000000"/>
                </a:solidFill>
                <a:ea typeface="SimSun" panose="02010600030101010101" pitchFamily="2" charset="-122"/>
              </a:rPr>
              <a:t>Six SMMEs were identified and allocated work</a:t>
            </a:r>
            <a:r>
              <a:rPr lang="en-ZA" sz="1400" dirty="0">
                <a:ea typeface="SimSun" panose="02010600030101010101" pitchFamily="2" charset="-122"/>
              </a:rPr>
              <a:t> against a target to allocate installation work to three SMMEs</a:t>
            </a:r>
            <a:r>
              <a:rPr lang="en-ZA" sz="1400" dirty="0">
                <a:solidFill>
                  <a:srgbClr val="000000"/>
                </a:solidFill>
                <a:ea typeface="SimSun" panose="02010600030101010101" pitchFamily="2" charset="-122"/>
              </a:rPr>
              <a:t>.</a:t>
            </a:r>
            <a:endParaRPr lang="en-ZA" sz="1600" dirty="0">
              <a:latin typeface="Times New Roman" panose="02020603050405020304" pitchFamily="18" charset="0"/>
              <a:ea typeface="Times New Roman" panose="02020603050405020304" pitchFamily="18" charset="0"/>
            </a:endParaRPr>
          </a:p>
          <a:p>
            <a:pPr marL="342900" indent="-342900" algn="just">
              <a:spcBef>
                <a:spcPts val="0"/>
              </a:spcBef>
              <a:spcAft>
                <a:spcPts val="0"/>
              </a:spcAft>
              <a:buFont typeface="Symbol" panose="05050102010706020507" pitchFamily="18" charset="2"/>
              <a:buChar char=""/>
              <a:defRPr/>
            </a:pPr>
            <a:r>
              <a:rPr lang="en-ZA" sz="1400" dirty="0">
                <a:solidFill>
                  <a:srgbClr val="000000"/>
                </a:solidFill>
                <a:ea typeface="SimSun" panose="02010600030101010101" pitchFamily="2" charset="-122"/>
              </a:rPr>
              <a:t>A discretionary spend of 127% on Broad-Based Black Economic Empowerment (B-BBEE) was achieved against a target of 70%.</a:t>
            </a:r>
            <a:endParaRPr lang="en-ZA" sz="1600" dirty="0">
              <a:latin typeface="Times New Roman" panose="02020603050405020304" pitchFamily="18" charset="0"/>
              <a:ea typeface="Times New Roman" panose="02020603050405020304" pitchFamily="18" charset="0"/>
            </a:endParaRPr>
          </a:p>
          <a:p>
            <a:pPr marL="342900" indent="-342900" algn="just">
              <a:spcBef>
                <a:spcPts val="0"/>
              </a:spcBef>
              <a:spcAft>
                <a:spcPts val="0"/>
              </a:spcAft>
              <a:buFont typeface="Symbol" panose="05050102010706020507" pitchFamily="18" charset="2"/>
              <a:buChar char=""/>
              <a:defRPr/>
            </a:pPr>
            <a:r>
              <a:rPr lang="en-ZA" sz="1400" dirty="0">
                <a:solidFill>
                  <a:srgbClr val="000000"/>
                </a:solidFill>
                <a:ea typeface="SimSun" panose="02010600030101010101" pitchFamily="2" charset="-122"/>
              </a:rPr>
              <a:t>A spend of 83% on Black-Owned Entities (BOE) was achieved against a target of 40%.</a:t>
            </a:r>
            <a:endParaRPr lang="en-ZA" sz="1600" dirty="0">
              <a:latin typeface="Times New Roman" panose="02020603050405020304" pitchFamily="18" charset="0"/>
              <a:ea typeface="Times New Roman" panose="02020603050405020304" pitchFamily="18" charset="0"/>
            </a:endParaRPr>
          </a:p>
          <a:p>
            <a:pPr marL="342900" indent="-342900" algn="just">
              <a:spcBef>
                <a:spcPts val="0"/>
              </a:spcBef>
              <a:spcAft>
                <a:spcPts val="0"/>
              </a:spcAft>
              <a:buFont typeface="Symbol" panose="05050102010706020507" pitchFamily="18" charset="2"/>
              <a:buChar char=""/>
              <a:defRPr/>
            </a:pPr>
            <a:r>
              <a:rPr lang="en-ZA" sz="1400" dirty="0">
                <a:solidFill>
                  <a:srgbClr val="000000"/>
                </a:solidFill>
                <a:ea typeface="SimSun" panose="02010600030101010101" pitchFamily="2" charset="-122"/>
              </a:rPr>
              <a:t>A 62% spend was achieved on Black Women-Owned Entities (BWO</a:t>
            </a:r>
            <a:r>
              <a:rPr lang="en-ZA" sz="1400" dirty="0">
                <a:ea typeface="SimSun" panose="02010600030101010101" pitchFamily="2" charset="-122"/>
              </a:rPr>
              <a:t>E</a:t>
            </a:r>
            <a:r>
              <a:rPr lang="en-ZA" sz="1400" dirty="0">
                <a:solidFill>
                  <a:srgbClr val="000000"/>
                </a:solidFill>
                <a:ea typeface="SimSun" panose="02010600030101010101" pitchFamily="2" charset="-122"/>
              </a:rPr>
              <a:t>) against a target of 10%.</a:t>
            </a:r>
            <a:endParaRPr lang="en-ZA" sz="1600" dirty="0">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E6A3B-EBE1-4E95-93A5-588A764ADFD9}"/>
              </a:ext>
            </a:extLst>
          </p:cNvPr>
          <p:cNvSpPr>
            <a:spLocks noGrp="1"/>
          </p:cNvSpPr>
          <p:nvPr>
            <p:ph type="title"/>
          </p:nvPr>
        </p:nvSpPr>
        <p:spPr>
          <a:xfrm>
            <a:off x="157163" y="254000"/>
            <a:ext cx="6726237" cy="725488"/>
          </a:xfrm>
        </p:spPr>
        <p:txBody>
          <a:bodyPr/>
          <a:lstStyle/>
          <a:p>
            <a:pPr marL="342900" indent="-342900" eaLnBrk="1" hangingPunct="1">
              <a:defRPr/>
            </a:pPr>
            <a:r>
              <a:rPr lang="en-ZA" sz="2400" kern="1200" dirty="0">
                <a:solidFill>
                  <a:srgbClr val="006600"/>
                </a:solidFill>
                <a:latin typeface="Arial" panose="020B0604020202020204" pitchFamily="34" charset="0"/>
                <a:ea typeface="Tahoma" panose="020B0604030504040204" pitchFamily="34" charset="0"/>
                <a:cs typeface="Arial" panose="020B0604020202020204" pitchFamily="34" charset="0"/>
              </a:rPr>
              <a:t>External Audit Findings</a:t>
            </a:r>
          </a:p>
        </p:txBody>
      </p:sp>
      <p:sp>
        <p:nvSpPr>
          <p:cNvPr id="56323" name="Slide Number Placeholder 3">
            <a:extLst>
              <a:ext uri="{FF2B5EF4-FFF2-40B4-BE49-F238E27FC236}">
                <a16:creationId xmlns:a16="http://schemas.microsoft.com/office/drawing/2014/main" id="{628627A8-BD51-4C07-ACDD-A8CDA53AE7A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a:solidFill>
                  <a:schemeClr val="bg1"/>
                </a:solidFill>
              </a:rPr>
              <a:t>Slide </a:t>
            </a:r>
            <a:fld id="{E27BEA15-0A94-4F06-9DD1-1CBF23D9AFF1}" type="slidenum">
              <a:rPr lang="en-ZA" altLang="en-US" smtClean="0">
                <a:solidFill>
                  <a:schemeClr val="bg1"/>
                </a:solidFill>
              </a:rPr>
              <a:pPr/>
              <a:t>20</a:t>
            </a:fld>
            <a:endParaRPr lang="en-ZA" altLang="en-US">
              <a:solidFill>
                <a:schemeClr val="bg1"/>
              </a:solidFill>
            </a:endParaRPr>
          </a:p>
        </p:txBody>
      </p:sp>
      <p:cxnSp>
        <p:nvCxnSpPr>
          <p:cNvPr id="56324" name="Straight Connector 10">
            <a:extLst>
              <a:ext uri="{FF2B5EF4-FFF2-40B4-BE49-F238E27FC236}">
                <a16:creationId xmlns:a16="http://schemas.microsoft.com/office/drawing/2014/main" id="{A1D0AE4B-EA2D-4415-8986-DA9E83ED38F8}"/>
              </a:ext>
            </a:extLst>
          </p:cNvPr>
          <p:cNvCxnSpPr>
            <a:cxnSpLocks noChangeShapeType="1"/>
          </p:cNvCxnSpPr>
          <p:nvPr/>
        </p:nvCxnSpPr>
        <p:spPr bwMode="auto">
          <a:xfrm>
            <a:off x="157163" y="795338"/>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graphicFrame>
        <p:nvGraphicFramePr>
          <p:cNvPr id="9" name="Table 8">
            <a:extLst>
              <a:ext uri="{FF2B5EF4-FFF2-40B4-BE49-F238E27FC236}">
                <a16:creationId xmlns:a16="http://schemas.microsoft.com/office/drawing/2014/main" id="{E491C03C-3791-4BE8-A993-C32F14216472}"/>
              </a:ext>
            </a:extLst>
          </p:cNvPr>
          <p:cNvGraphicFramePr>
            <a:graphicFrameLocks noGrp="1"/>
          </p:cNvGraphicFramePr>
          <p:nvPr/>
        </p:nvGraphicFramePr>
        <p:xfrm>
          <a:off x="157163" y="1165225"/>
          <a:ext cx="4057650" cy="3979863"/>
        </p:xfrm>
        <a:graphic>
          <a:graphicData uri="http://schemas.openxmlformats.org/drawingml/2006/table">
            <a:tbl>
              <a:tblPr firstRow="1" firstCol="1" bandRow="1"/>
              <a:tblGrid>
                <a:gridCol w="2268225">
                  <a:extLst>
                    <a:ext uri="{9D8B030D-6E8A-4147-A177-3AD203B41FA5}">
                      <a16:colId xmlns:a16="http://schemas.microsoft.com/office/drawing/2014/main" val="20000"/>
                    </a:ext>
                  </a:extLst>
                </a:gridCol>
                <a:gridCol w="795126">
                  <a:extLst>
                    <a:ext uri="{9D8B030D-6E8A-4147-A177-3AD203B41FA5}">
                      <a16:colId xmlns:a16="http://schemas.microsoft.com/office/drawing/2014/main" val="20001"/>
                    </a:ext>
                  </a:extLst>
                </a:gridCol>
                <a:gridCol w="994299">
                  <a:extLst>
                    <a:ext uri="{9D8B030D-6E8A-4147-A177-3AD203B41FA5}">
                      <a16:colId xmlns:a16="http://schemas.microsoft.com/office/drawing/2014/main" val="20002"/>
                    </a:ext>
                  </a:extLst>
                </a:gridCol>
              </a:tblGrid>
              <a:tr h="557690">
                <a:tc>
                  <a:txBody>
                    <a:bodyPr/>
                    <a:lstStyle/>
                    <a:p>
                      <a:pPr algn="just">
                        <a:lnSpc>
                          <a:spcPct val="150000"/>
                        </a:lnSpc>
                      </a:pPr>
                      <a:r>
                        <a:rPr lang="en-ZA" sz="1300" b="1" dirty="0">
                          <a:effectLst/>
                          <a:latin typeface="Arial" panose="020B0604020202020204" pitchFamily="34" charset="0"/>
                          <a:cs typeface="Arial" panose="020B0604020202020204" pitchFamily="34" charset="0"/>
                        </a:rPr>
                        <a:t>2018/19</a:t>
                      </a: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ct val="150000"/>
                        </a:lnSpc>
                        <a:spcBef>
                          <a:spcPts val="600"/>
                        </a:spcBef>
                        <a:spcAft>
                          <a:spcPts val="600"/>
                        </a:spcAft>
                      </a:pPr>
                      <a:r>
                        <a:rPr lang="en-ZA"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Follow up on Audit findings </a:t>
                      </a:r>
                      <a:endParaRPr lang="en-ZA" sz="130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260492">
                <a:tc>
                  <a:txBody>
                    <a:bodyPr/>
                    <a:lstStyle/>
                    <a:p>
                      <a:pPr algn="l">
                        <a:lnSpc>
                          <a:spcPct val="150000"/>
                        </a:lnSpc>
                        <a:spcBef>
                          <a:spcPts val="600"/>
                        </a:spcBef>
                        <a:spcAft>
                          <a:spcPts val="600"/>
                        </a:spcAft>
                      </a:pPr>
                      <a:r>
                        <a:rPr lang="en-ZA"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ZA" sz="130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pPr>
                      <a:r>
                        <a:rPr lang="en-ZA"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a:t>
                      </a:r>
                      <a:endParaRPr lang="en-ZA" sz="130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pPr>
                      <a:r>
                        <a:rPr lang="en-ZA"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30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40447">
                <a:tc>
                  <a:txBody>
                    <a:bodyPr/>
                    <a:lstStyle/>
                    <a:p>
                      <a:pPr algn="l">
                        <a:lnSpc>
                          <a:spcPct val="150000"/>
                        </a:lnSpc>
                        <a:spcBef>
                          <a:spcPts val="600"/>
                        </a:spcBef>
                        <a:spcAft>
                          <a:spcPts val="600"/>
                        </a:spcAft>
                      </a:pPr>
                      <a:r>
                        <a:rPr lang="en-ZA" sz="13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Findings addressed</a:t>
                      </a:r>
                      <a:endParaRPr lang="en-ZA" sz="1300" b="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50000"/>
                        </a:lnSpc>
                        <a:spcBef>
                          <a:spcPts val="600"/>
                        </a:spcBef>
                        <a:spcAft>
                          <a:spcPts val="600"/>
                        </a:spcAft>
                      </a:pPr>
                      <a:r>
                        <a:rPr lang="en-ZA"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ZA" sz="130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ZA"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a:t>
                      </a:r>
                      <a:endParaRPr lang="en-ZA" sz="130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7836">
                <a:tc>
                  <a:txBody>
                    <a:bodyPr/>
                    <a:lstStyle/>
                    <a:p>
                      <a:pPr algn="l">
                        <a:lnSpc>
                          <a:spcPct val="150000"/>
                        </a:lnSpc>
                        <a:spcBef>
                          <a:spcPts val="600"/>
                        </a:spcBef>
                        <a:spcAft>
                          <a:spcPts val="600"/>
                        </a:spcAft>
                      </a:pPr>
                      <a:r>
                        <a:rPr lang="en-ZA" sz="13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Findings partially addressed (</a:t>
                      </a:r>
                      <a:r>
                        <a:rPr lang="en-ZA" sz="13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Going concern</a:t>
                      </a:r>
                      <a:r>
                        <a:rPr lang="en-ZA"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300" b="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Bef>
                          <a:spcPts val="600"/>
                        </a:spcBef>
                        <a:spcAft>
                          <a:spcPts val="600"/>
                        </a:spcAft>
                      </a:pPr>
                      <a:r>
                        <a:rPr lang="en-ZA"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30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ZA"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ZA" sz="130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7695">
                <a:tc>
                  <a:txBody>
                    <a:bodyPr/>
                    <a:lstStyle/>
                    <a:p>
                      <a:pPr algn="l">
                        <a:lnSpc>
                          <a:spcPct val="150000"/>
                        </a:lnSpc>
                        <a:spcBef>
                          <a:spcPts val="600"/>
                        </a:spcBef>
                        <a:spcAft>
                          <a:spcPts val="600"/>
                        </a:spcAft>
                      </a:pPr>
                      <a:r>
                        <a:rPr lang="en-ZA" sz="13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Findings not yet due</a:t>
                      </a:r>
                      <a:endParaRPr lang="en-ZA" sz="1300" b="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600"/>
                        </a:spcBef>
                        <a:spcAft>
                          <a:spcPts val="600"/>
                        </a:spcAft>
                      </a:pPr>
                      <a:r>
                        <a:rPr lang="en-ZA"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30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ZA"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30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08008">
                <a:tc>
                  <a:txBody>
                    <a:bodyPr/>
                    <a:lstStyle/>
                    <a:p>
                      <a:pPr algn="l">
                        <a:lnSpc>
                          <a:spcPct val="150000"/>
                        </a:lnSpc>
                        <a:spcBef>
                          <a:spcPts val="0"/>
                        </a:spcBef>
                        <a:spcAft>
                          <a:spcPts val="0"/>
                        </a:spcAft>
                      </a:pPr>
                      <a:r>
                        <a:rPr lang="en-ZA" sz="13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Finding Not Addressed</a:t>
                      </a:r>
                    </a:p>
                    <a:p>
                      <a:pPr algn="l">
                        <a:lnSpc>
                          <a:spcPct val="150000"/>
                        </a:lnSpc>
                        <a:spcBef>
                          <a:spcPts val="0"/>
                        </a:spcBef>
                        <a:spcAft>
                          <a:spcPts val="0"/>
                        </a:spcAft>
                      </a:pPr>
                      <a:r>
                        <a:rPr lang="en-ZA" sz="13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(Contract Management)</a:t>
                      </a:r>
                      <a:endParaRPr lang="en-ZA" sz="1300" b="1"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Bef>
                          <a:spcPts val="600"/>
                        </a:spcBef>
                        <a:spcAft>
                          <a:spcPts val="600"/>
                        </a:spcAft>
                      </a:pPr>
                      <a:r>
                        <a:rPr lang="en-ZA" sz="1300" dirty="0">
                          <a:solidFill>
                            <a:srgbClr val="000000"/>
                          </a:solidFill>
                          <a:effectLst/>
                          <a:latin typeface="Arial" panose="020B0604020202020204" pitchFamily="34" charset="0"/>
                          <a:ea typeface="SimSun" panose="02010600030101010101" pitchFamily="2" charset="-122"/>
                          <a:cs typeface="Arial" panose="020B0604020202020204" pitchFamily="34" charset="0"/>
                        </a:rPr>
                        <a:t>1</a:t>
                      </a:r>
                      <a:endParaRPr lang="en-ZA" sz="130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ZA"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ZA" sz="130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17695">
                <a:tc>
                  <a:txBody>
                    <a:bodyPr/>
                    <a:lstStyle/>
                    <a:p>
                      <a:pPr algn="l">
                        <a:lnSpc>
                          <a:spcPct val="150000"/>
                        </a:lnSpc>
                        <a:spcBef>
                          <a:spcPts val="600"/>
                        </a:spcBef>
                        <a:spcAft>
                          <a:spcPts val="600"/>
                        </a:spcAft>
                      </a:pPr>
                      <a:r>
                        <a:rPr lang="en-ZA"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Findings</a:t>
                      </a:r>
                      <a:endParaRPr lang="en-ZA" sz="130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ZA"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ZA" sz="130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ZA"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ZA" sz="1300" dirty="0">
                        <a:effectLst/>
                        <a:latin typeface="Arial" panose="020B0604020202020204" pitchFamily="34" charset="0"/>
                        <a:ea typeface="SimSun" panose="02010600030101010101" pitchFamily="2" charset="-122"/>
                        <a:cs typeface="Arial" panose="020B0604020202020204"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2" name="Table 11">
            <a:extLst>
              <a:ext uri="{FF2B5EF4-FFF2-40B4-BE49-F238E27FC236}">
                <a16:creationId xmlns:a16="http://schemas.microsoft.com/office/drawing/2014/main" id="{56403C0A-C7B9-4EC3-AD93-0525CCF11D2C}"/>
              </a:ext>
            </a:extLst>
          </p:cNvPr>
          <p:cNvGraphicFramePr>
            <a:graphicFrameLocks noGrp="1"/>
          </p:cNvGraphicFramePr>
          <p:nvPr/>
        </p:nvGraphicFramePr>
        <p:xfrm>
          <a:off x="4572000" y="1165225"/>
          <a:ext cx="4360863" cy="3979863"/>
        </p:xfrm>
        <a:graphic>
          <a:graphicData uri="http://schemas.openxmlformats.org/drawingml/2006/table">
            <a:tbl>
              <a:tblPr firstRow="1" firstCol="1" bandRow="1">
                <a:tableStyleId>{5C22544A-7EE6-4342-B048-85BDC9FD1C3A}</a:tableStyleId>
              </a:tblPr>
              <a:tblGrid>
                <a:gridCol w="2584175">
                  <a:extLst>
                    <a:ext uri="{9D8B030D-6E8A-4147-A177-3AD203B41FA5}">
                      <a16:colId xmlns:a16="http://schemas.microsoft.com/office/drawing/2014/main" val="20000"/>
                    </a:ext>
                  </a:extLst>
                </a:gridCol>
                <a:gridCol w="950464">
                  <a:extLst>
                    <a:ext uri="{9D8B030D-6E8A-4147-A177-3AD203B41FA5}">
                      <a16:colId xmlns:a16="http://schemas.microsoft.com/office/drawing/2014/main" val="20001"/>
                    </a:ext>
                  </a:extLst>
                </a:gridCol>
                <a:gridCol w="826224">
                  <a:extLst>
                    <a:ext uri="{9D8B030D-6E8A-4147-A177-3AD203B41FA5}">
                      <a16:colId xmlns:a16="http://schemas.microsoft.com/office/drawing/2014/main" val="20002"/>
                    </a:ext>
                  </a:extLst>
                </a:gridCol>
              </a:tblGrid>
              <a:tr h="612152">
                <a:tc>
                  <a:txBody>
                    <a:bodyPr/>
                    <a:lstStyle/>
                    <a:p>
                      <a:pPr algn="ctr">
                        <a:lnSpc>
                          <a:spcPct val="150000"/>
                        </a:lnSpc>
                        <a:spcBef>
                          <a:spcPts val="600"/>
                        </a:spcBef>
                        <a:spcAft>
                          <a:spcPts val="0"/>
                        </a:spcAft>
                      </a:pPr>
                      <a:r>
                        <a:rPr lang="en-ZA" sz="1300" b="1" dirty="0">
                          <a:solidFill>
                            <a:schemeClr val="tx1"/>
                          </a:solidFill>
                          <a:effectLst/>
                        </a:rPr>
                        <a:t>2019/20</a:t>
                      </a:r>
                      <a:endParaRPr lang="en-ZA"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lang="en-ZA"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Follow up on Audit findings </a:t>
                      </a:r>
                      <a:endParaRPr lang="en-ZA" sz="1300" dirty="0">
                        <a:effectLst/>
                        <a:latin typeface="Arial" panose="020B0604020202020204" pitchFamily="34" charset="0"/>
                        <a:ea typeface="SimSun" panose="02010600030101010101" pitchFamily="2" charset="-122"/>
                        <a:cs typeface="Arial" panose="020B0604020202020204"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277034">
                <a:tc>
                  <a:txBody>
                    <a:bodyPr/>
                    <a:lstStyle/>
                    <a:p>
                      <a:pPr marL="0" marR="0" lvl="0" indent="0" algn="l" defTabSz="914400" rtl="0" eaLnBrk="1" fontAlgn="auto" latinLnBrk="0" hangingPunct="1">
                        <a:lnSpc>
                          <a:spcPct val="150000"/>
                        </a:lnSpc>
                        <a:spcBef>
                          <a:spcPts val="600"/>
                        </a:spcBef>
                        <a:spcAft>
                          <a:spcPts val="0"/>
                        </a:spcAft>
                        <a:buClrTx/>
                        <a:buSzTx/>
                        <a:buFontTx/>
                        <a:buNone/>
                        <a:tabLst/>
                        <a:defRPr/>
                      </a:pPr>
                      <a:r>
                        <a:rPr lang="en-ZA" sz="1300" b="1" dirty="0">
                          <a:solidFill>
                            <a:schemeClr val="tx1"/>
                          </a:solidFill>
                          <a:effectLst/>
                        </a:rPr>
                        <a:t>Description</a:t>
                      </a:r>
                      <a:endParaRPr lang="en-ZA"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ZA" sz="1300" b="1" dirty="0">
                          <a:solidFill>
                            <a:schemeClr val="tx1"/>
                          </a:solidFill>
                          <a:effectLst/>
                        </a:rPr>
                        <a:t>Number</a:t>
                      </a:r>
                      <a:endParaRPr lang="en-ZA" sz="1300" dirty="0"/>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ZA" sz="1300" b="1" dirty="0">
                          <a:solidFill>
                            <a:schemeClr val="tx1"/>
                          </a:solidFill>
                          <a:effectLst/>
                        </a:rPr>
                        <a:t>%</a:t>
                      </a:r>
                      <a:endParaRPr lang="en-ZA" sz="1300" dirty="0"/>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14714">
                <a:tc>
                  <a:txBody>
                    <a:bodyPr/>
                    <a:lstStyle/>
                    <a:p>
                      <a:pPr>
                        <a:lnSpc>
                          <a:spcPct val="150000"/>
                        </a:lnSpc>
                        <a:spcBef>
                          <a:spcPts val="600"/>
                        </a:spcBef>
                        <a:spcAft>
                          <a:spcPts val="0"/>
                        </a:spcAft>
                      </a:pPr>
                      <a:r>
                        <a:rPr lang="en-ZA"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Findings addressed</a:t>
                      </a:r>
                      <a:endParaRPr lang="en-ZA"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a:lnSpc>
                          <a:spcPct val="107000"/>
                        </a:lnSpc>
                        <a:spcAft>
                          <a:spcPts val="800"/>
                        </a:spcAft>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92" marR="685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92" marR="685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08443">
                <a:tc>
                  <a:txBody>
                    <a:bodyPr/>
                    <a:lstStyle/>
                    <a:p>
                      <a:pPr>
                        <a:lnSpc>
                          <a:spcPct val="150000"/>
                        </a:lnSpc>
                        <a:spcBef>
                          <a:spcPts val="600"/>
                        </a:spcBef>
                        <a:spcAft>
                          <a:spcPts val="0"/>
                        </a:spcAft>
                      </a:pPr>
                      <a:r>
                        <a:rPr lang="en-ZA"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Findings partially addressed (</a:t>
                      </a:r>
                      <a:r>
                        <a:rPr lang="en-ZA" sz="13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Going concern, creditors not paid within 30 days and assets not verified</a:t>
                      </a:r>
                      <a:r>
                        <a:rPr lang="en-ZA"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92" marR="685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92" marR="685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95349">
                <a:tc>
                  <a:txBody>
                    <a:bodyPr/>
                    <a:lstStyle/>
                    <a:p>
                      <a:pPr>
                        <a:lnSpc>
                          <a:spcPct val="150000"/>
                        </a:lnSpc>
                        <a:spcBef>
                          <a:spcPts val="600"/>
                        </a:spcBef>
                        <a:spcAft>
                          <a:spcPts val="0"/>
                        </a:spcAft>
                      </a:pPr>
                      <a:r>
                        <a:rPr lang="en-ZA"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Findings not yet due</a:t>
                      </a:r>
                      <a:endParaRPr lang="en-ZA"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92" marR="685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68592" marR="685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57456">
                <a:tc>
                  <a:txBody>
                    <a:bodyPr/>
                    <a:lstStyle/>
                    <a:p>
                      <a:pPr>
                        <a:lnSpc>
                          <a:spcPct val="150000"/>
                        </a:lnSpc>
                        <a:spcBef>
                          <a:spcPts val="600"/>
                        </a:spcBef>
                        <a:spcAft>
                          <a:spcPts val="0"/>
                        </a:spcAft>
                      </a:pPr>
                      <a:r>
                        <a:rPr lang="en-ZA"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Findings not addressed</a:t>
                      </a:r>
                      <a:endParaRPr lang="en-ZA"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92" marR="685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92" marR="685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4714">
                <a:tc>
                  <a:txBody>
                    <a:bodyPr/>
                    <a:lstStyle/>
                    <a:p>
                      <a:pPr>
                        <a:lnSpc>
                          <a:spcPct val="150000"/>
                        </a:lnSpc>
                        <a:spcBef>
                          <a:spcPts val="600"/>
                        </a:spcBef>
                        <a:spcAft>
                          <a:spcPts val="0"/>
                        </a:spcAft>
                      </a:pPr>
                      <a:r>
                        <a:rPr lang="en-ZA" sz="1300" dirty="0">
                          <a:solidFill>
                            <a:schemeClr val="tx1"/>
                          </a:solidFill>
                          <a:effectLst/>
                        </a:rPr>
                        <a:t>Total Findings</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ZA" sz="13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92" marR="685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ZA"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92" marR="685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cSld>
  <p:clrMapOvr>
    <a:masterClrMapping/>
  </p:clrMapOvr>
  <p:transition spd="slow" advClick="0" advTm="2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F3F9CD19-97E3-4C92-B3F5-5A25B93E2E4A}"/>
              </a:ext>
            </a:extLst>
          </p:cNvPr>
          <p:cNvSpPr>
            <a:spLocks noGrp="1" noChangeArrowheads="1"/>
          </p:cNvSpPr>
          <p:nvPr>
            <p:ph type="title"/>
          </p:nvPr>
        </p:nvSpPr>
        <p:spPr>
          <a:xfrm>
            <a:off x="2341563" y="1592263"/>
            <a:ext cx="6497637" cy="1647825"/>
          </a:xfrm>
        </p:spPr>
        <p:txBody>
          <a:bodyPr/>
          <a:lstStyle/>
          <a:p>
            <a:r>
              <a:rPr lang="en-ZA" altLang="en-US" sz="5400"/>
              <a:t>Thank You</a:t>
            </a:r>
          </a:p>
        </p:txBody>
      </p:sp>
      <p:pic>
        <p:nvPicPr>
          <p:cNvPr id="57347" name="Picture 6" descr="A picture containing background pattern&#10;&#10;Description automatically generated">
            <a:extLst>
              <a:ext uri="{FF2B5EF4-FFF2-40B4-BE49-F238E27FC236}">
                <a16:creationId xmlns:a16="http://schemas.microsoft.com/office/drawing/2014/main" id="{21399CCB-E834-467C-860F-DE5E34BD4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401" t="3464" r="6500" b="54614"/>
          <a:stretch>
            <a:fillRect/>
          </a:stretch>
        </p:blipFill>
        <p:spPr bwMode="auto">
          <a:xfrm>
            <a:off x="6350" y="2692400"/>
            <a:ext cx="901065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FACD86D-A6E3-423F-B4EC-D137A866B8D0}"/>
              </a:ext>
            </a:extLst>
          </p:cNvPr>
          <p:cNvSpPr>
            <a:spLocks noGrp="1" noChangeArrowheads="1"/>
          </p:cNvSpPr>
          <p:nvPr>
            <p:ph type="title"/>
          </p:nvPr>
        </p:nvSpPr>
        <p:spPr>
          <a:xfrm>
            <a:off x="192088" y="220663"/>
            <a:ext cx="6724650" cy="725487"/>
          </a:xfrm>
        </p:spPr>
        <p:txBody>
          <a:bodyPr/>
          <a:lstStyle/>
          <a:p>
            <a:r>
              <a:rPr lang="en-ZA" altLang="en-US" sz="2400">
                <a:solidFill>
                  <a:srgbClr val="006600"/>
                </a:solidFill>
                <a:latin typeface="Arial" panose="020B0604020202020204" pitchFamily="34" charset="0"/>
                <a:cs typeface="Arial" panose="020B0604020202020204" pitchFamily="34" charset="0"/>
              </a:rPr>
              <a:t>Performance Information</a:t>
            </a:r>
          </a:p>
        </p:txBody>
      </p:sp>
      <p:sp>
        <p:nvSpPr>
          <p:cNvPr id="30723" name="Slide Number Placeholder 3">
            <a:extLst>
              <a:ext uri="{FF2B5EF4-FFF2-40B4-BE49-F238E27FC236}">
                <a16:creationId xmlns:a16="http://schemas.microsoft.com/office/drawing/2014/main" id="{4981537A-2289-41C6-91C0-7566565A62D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a:solidFill>
                  <a:srgbClr val="FFFFFF"/>
                </a:solidFill>
              </a:rPr>
              <a:t>Slide </a:t>
            </a:r>
            <a:fld id="{CCB0E7D2-99B5-4A3A-9999-8BC786FE1493}" type="slidenum">
              <a:rPr lang="en-ZA" altLang="en-US" smtClean="0">
                <a:solidFill>
                  <a:srgbClr val="FFFFFF"/>
                </a:solidFill>
              </a:rPr>
              <a:pPr/>
              <a:t>3</a:t>
            </a:fld>
            <a:endParaRPr lang="en-ZA" altLang="en-US">
              <a:solidFill>
                <a:srgbClr val="FFFFFF"/>
              </a:solidFill>
            </a:endParaRPr>
          </a:p>
        </p:txBody>
      </p:sp>
      <p:cxnSp>
        <p:nvCxnSpPr>
          <p:cNvPr id="30724" name="Straight Connector 5">
            <a:extLst>
              <a:ext uri="{FF2B5EF4-FFF2-40B4-BE49-F238E27FC236}">
                <a16:creationId xmlns:a16="http://schemas.microsoft.com/office/drawing/2014/main" id="{7458689E-7F10-40DE-AA0A-85CE9E206909}"/>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62E3C7E0-8F1F-4617-9576-DBED24F45B7C}"/>
              </a:ext>
            </a:extLst>
          </p:cNvPr>
          <p:cNvSpPr txBox="1"/>
          <p:nvPr/>
        </p:nvSpPr>
        <p:spPr>
          <a:xfrm>
            <a:off x="192088" y="1289050"/>
            <a:ext cx="8766175" cy="3970338"/>
          </a:xfrm>
          <a:prstGeom prst="rect">
            <a:avLst/>
          </a:prstGeom>
          <a:noFill/>
        </p:spPr>
        <p:txBody>
          <a:bodyPr>
            <a:spAutoFit/>
          </a:bodyPr>
          <a:lstStyle/>
          <a:p>
            <a:pPr algn="just" eaLnBrk="1" hangingPunct="1">
              <a:spcBef>
                <a:spcPts val="0"/>
              </a:spcBef>
              <a:spcAft>
                <a:spcPts val="0"/>
              </a:spcAft>
              <a:defRPr/>
            </a:pPr>
            <a:r>
              <a:rPr lang="en-ZA" sz="1400" b="1" dirty="0">
                <a:solidFill>
                  <a:srgbClr val="000000"/>
                </a:solidFill>
                <a:ea typeface="SimSun" panose="02010600030101010101" pitchFamily="2" charset="-122"/>
              </a:rPr>
              <a:t>Six Economic Transformation targets were met (continued):</a:t>
            </a:r>
            <a:endParaRPr lang="en-ZA" sz="1600" dirty="0">
              <a:latin typeface="Times New Roman" panose="02020603050405020304" pitchFamily="18" charset="0"/>
              <a:ea typeface="Times New Roman" panose="02020603050405020304" pitchFamily="18" charset="0"/>
            </a:endParaRPr>
          </a:p>
          <a:p>
            <a:pPr marL="342900" indent="-342900" algn="just">
              <a:spcBef>
                <a:spcPts val="0"/>
              </a:spcBef>
              <a:spcAft>
                <a:spcPts val="0"/>
              </a:spcAft>
              <a:buFont typeface="Symbol" panose="05050102010706020507" pitchFamily="18" charset="2"/>
              <a:buChar char=""/>
              <a:defRPr/>
            </a:pPr>
            <a:r>
              <a:rPr lang="en-ZA" sz="1400" dirty="0">
                <a:solidFill>
                  <a:srgbClr val="000000"/>
                </a:solidFill>
                <a:ea typeface="SimSun" panose="02010600030101010101" pitchFamily="2" charset="-122"/>
              </a:rPr>
              <a:t>The final B-BBEE certificate was issued, and BBI is declared a Level 4 contributor. This meets the target set to obtain a Level 4 status.</a:t>
            </a:r>
          </a:p>
          <a:p>
            <a:pPr marL="342900" indent="-342900" algn="just">
              <a:spcBef>
                <a:spcPts val="0"/>
              </a:spcBef>
              <a:spcAft>
                <a:spcPts val="0"/>
              </a:spcAft>
              <a:buFont typeface="Symbol" panose="05050102010706020507" pitchFamily="18" charset="2"/>
              <a:buChar char=""/>
              <a:defRPr/>
            </a:pPr>
            <a:r>
              <a:rPr lang="en-ZA" sz="1600" dirty="0">
                <a:solidFill>
                  <a:srgbClr val="000000"/>
                </a:solidFill>
                <a:ea typeface="SimSun" panose="02010600030101010101" pitchFamily="2" charset="-122"/>
              </a:rPr>
              <a:t>Telematics training was provided to teachers and leaners and connectivity provided.</a:t>
            </a:r>
            <a:endParaRPr lang="en-ZA" sz="1600" dirty="0">
              <a:latin typeface="Times New Roman" panose="02020603050405020304" pitchFamily="18" charset="0"/>
              <a:ea typeface="Times New Roman" panose="02020603050405020304" pitchFamily="18" charset="0"/>
            </a:endParaRPr>
          </a:p>
          <a:p>
            <a:pPr algn="just" eaLnBrk="1" hangingPunct="1">
              <a:spcBef>
                <a:spcPts val="0"/>
              </a:spcBef>
              <a:spcAft>
                <a:spcPts val="0"/>
              </a:spcAft>
              <a:defRPr/>
            </a:pPr>
            <a:endParaRPr lang="en-ZA" sz="1400" b="1" dirty="0">
              <a:solidFill>
                <a:srgbClr val="000000"/>
              </a:solidFill>
              <a:ea typeface="SimSun" panose="02010600030101010101" pitchFamily="2" charset="-122"/>
            </a:endParaRPr>
          </a:p>
          <a:p>
            <a:pPr algn="just" eaLnBrk="1" hangingPunct="1">
              <a:spcBef>
                <a:spcPts val="0"/>
              </a:spcBef>
              <a:spcAft>
                <a:spcPts val="0"/>
              </a:spcAft>
              <a:defRPr/>
            </a:pPr>
            <a:r>
              <a:rPr lang="en-ZA" sz="1400" b="1" dirty="0">
                <a:solidFill>
                  <a:srgbClr val="000000"/>
                </a:solidFill>
                <a:ea typeface="SimSun" panose="02010600030101010101" pitchFamily="2" charset="-122"/>
              </a:rPr>
              <a:t>One Organisational Enablement target was met:</a:t>
            </a:r>
            <a:endParaRPr lang="en-ZA" sz="1400" dirty="0">
              <a:latin typeface="Times New Roman" panose="02020603050405020304" pitchFamily="18" charset="0"/>
              <a:ea typeface="Times New Roman" panose="02020603050405020304" pitchFamily="18" charset="0"/>
            </a:endParaRPr>
          </a:p>
          <a:p>
            <a:pPr marL="342900" indent="-342900" algn="just">
              <a:spcBef>
                <a:spcPts val="0"/>
              </a:spcBef>
              <a:spcAft>
                <a:spcPts val="0"/>
              </a:spcAft>
              <a:buFont typeface="Symbol" panose="05050102010706020507" pitchFamily="18" charset="2"/>
              <a:buChar char=""/>
              <a:defRPr/>
            </a:pPr>
            <a:r>
              <a:rPr lang="en-ZA" sz="1400" dirty="0">
                <a:solidFill>
                  <a:srgbClr val="000000"/>
                </a:solidFill>
                <a:ea typeface="SimSun" panose="02010600030101010101" pitchFamily="2" charset="-122"/>
              </a:rPr>
              <a:t>An integration strategic plan has been submitted for review to the Department of Communication Digital Technologies (DCDT). A target was set for the submission of an integration plan, and as such this requirement has been met.</a:t>
            </a:r>
          </a:p>
          <a:p>
            <a:pPr marL="342900" indent="-342900" algn="just">
              <a:spcBef>
                <a:spcPts val="0"/>
              </a:spcBef>
              <a:spcAft>
                <a:spcPts val="0"/>
              </a:spcAft>
              <a:buFont typeface="Symbol" panose="05050102010706020507" pitchFamily="18" charset="2"/>
              <a:buChar char=""/>
              <a:defRPr/>
            </a:pPr>
            <a:endParaRPr lang="en-ZA" sz="1400" dirty="0">
              <a:latin typeface="Times New Roman" panose="02020603050405020304" pitchFamily="18" charset="0"/>
              <a:ea typeface="Times New Roman" panose="02020603050405020304" pitchFamily="18" charset="0"/>
            </a:endParaRPr>
          </a:p>
          <a:p>
            <a:pPr algn="just" eaLnBrk="1" hangingPunct="1">
              <a:spcBef>
                <a:spcPts val="0"/>
              </a:spcBef>
              <a:spcAft>
                <a:spcPts val="0"/>
              </a:spcAft>
              <a:defRPr/>
            </a:pPr>
            <a:r>
              <a:rPr lang="en-ZA" sz="1400" b="1" dirty="0">
                <a:solidFill>
                  <a:srgbClr val="000000"/>
                </a:solidFill>
                <a:ea typeface="SimSun" panose="02010600030101010101" pitchFamily="2" charset="-122"/>
              </a:rPr>
              <a:t>One Human Resource Development target was met:</a:t>
            </a:r>
            <a:endParaRPr lang="en-ZA" sz="1400" dirty="0">
              <a:latin typeface="Times New Roman" panose="02020603050405020304" pitchFamily="18" charset="0"/>
              <a:ea typeface="Times New Roman" panose="02020603050405020304" pitchFamily="18" charset="0"/>
            </a:endParaRPr>
          </a:p>
          <a:p>
            <a:pPr marL="342900" indent="-342900" algn="just">
              <a:spcBef>
                <a:spcPts val="0"/>
              </a:spcBef>
              <a:spcAft>
                <a:spcPts val="0"/>
              </a:spcAft>
              <a:buFont typeface="Symbol" panose="05050102010706020507" pitchFamily="18" charset="2"/>
              <a:buChar char=""/>
              <a:defRPr/>
            </a:pPr>
            <a:r>
              <a:rPr lang="en-GB" sz="1400" dirty="0">
                <a:solidFill>
                  <a:srgbClr val="000000"/>
                </a:solidFill>
                <a:ea typeface="SimSun" panose="02010600030101010101" pitchFamily="2" charset="-122"/>
              </a:rPr>
              <a:t>During the quarter under review, 1.44% of the salary bill was spent on training. This not only met but exceeded the target of 0.35% that was set.</a:t>
            </a:r>
          </a:p>
          <a:p>
            <a:pPr algn="just">
              <a:spcBef>
                <a:spcPts val="0"/>
              </a:spcBef>
              <a:spcAft>
                <a:spcPts val="0"/>
              </a:spcAft>
              <a:defRPr/>
            </a:pPr>
            <a:endParaRPr lang="en-ZA" sz="1400" dirty="0">
              <a:latin typeface="Times New Roman" panose="02020603050405020304" pitchFamily="18" charset="0"/>
              <a:ea typeface="Times New Roman" panose="02020603050405020304" pitchFamily="18" charset="0"/>
            </a:endParaRPr>
          </a:p>
          <a:p>
            <a:pPr algn="just" eaLnBrk="1" hangingPunct="1">
              <a:spcBef>
                <a:spcPts val="0"/>
              </a:spcBef>
              <a:spcAft>
                <a:spcPts val="0"/>
              </a:spcAft>
              <a:defRPr/>
            </a:pPr>
            <a:r>
              <a:rPr lang="en-ZA" sz="1400" b="1" dirty="0">
                <a:solidFill>
                  <a:srgbClr val="000000"/>
                </a:solidFill>
                <a:ea typeface="SimSun" panose="02010600030101010101" pitchFamily="2" charset="-122"/>
              </a:rPr>
              <a:t>One Governance target was met:</a:t>
            </a:r>
            <a:endParaRPr lang="en-ZA" sz="1400" dirty="0">
              <a:latin typeface="Times New Roman" panose="02020603050405020304" pitchFamily="18" charset="0"/>
              <a:ea typeface="Times New Roman" panose="02020603050405020304" pitchFamily="18" charset="0"/>
            </a:endParaRPr>
          </a:p>
          <a:p>
            <a:pPr marL="342900" indent="-342900" algn="just">
              <a:spcBef>
                <a:spcPts val="0"/>
              </a:spcBef>
              <a:spcAft>
                <a:spcPts val="0"/>
              </a:spcAft>
              <a:buFont typeface="Symbol" panose="05050102010706020507" pitchFamily="18" charset="2"/>
              <a:buChar char=""/>
              <a:defRPr/>
            </a:pPr>
            <a:r>
              <a:rPr lang="en-GB" sz="1400" dirty="0">
                <a:solidFill>
                  <a:srgbClr val="000000"/>
                </a:solidFill>
                <a:ea typeface="SimSun" panose="02010600030101010101" pitchFamily="2" charset="-122"/>
              </a:rPr>
              <a:t>The follow-up report of the external audit findings to resolve external audit findings was submitted against a target of resolving external audit findings.  </a:t>
            </a:r>
            <a:endParaRPr lang="en-ZA" sz="1400" dirty="0">
              <a:latin typeface="Times New Roman" panose="02020603050405020304" pitchFamily="18" charset="0"/>
              <a:ea typeface="Times New Roman" panose="02020603050405020304" pitchFamily="18" charset="0"/>
            </a:endParaRPr>
          </a:p>
          <a:p>
            <a:pPr marL="342900" indent="-342900" algn="just">
              <a:spcBef>
                <a:spcPts val="0"/>
              </a:spcBef>
              <a:spcAft>
                <a:spcPts val="0"/>
              </a:spcAft>
              <a:buFont typeface="Symbol" panose="05050102010706020507" pitchFamily="18" charset="2"/>
              <a:buChar char=""/>
              <a:defRPr/>
            </a:pPr>
            <a:endParaRPr lang="en-ZA" sz="1200" dirty="0">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93F72D7-BCD6-4603-9380-404E11775776}"/>
              </a:ext>
            </a:extLst>
          </p:cNvPr>
          <p:cNvSpPr>
            <a:spLocks noGrp="1" noChangeArrowheads="1"/>
          </p:cNvSpPr>
          <p:nvPr>
            <p:ph type="title"/>
          </p:nvPr>
        </p:nvSpPr>
        <p:spPr>
          <a:xfrm>
            <a:off x="192088" y="220663"/>
            <a:ext cx="6724650" cy="725487"/>
          </a:xfrm>
        </p:spPr>
        <p:txBody>
          <a:bodyPr/>
          <a:lstStyle/>
          <a:p>
            <a:r>
              <a:rPr lang="en-ZA" altLang="en-US" sz="2400">
                <a:solidFill>
                  <a:srgbClr val="006600"/>
                </a:solidFill>
                <a:latin typeface="Arial" panose="020B0604020202020204" pitchFamily="34" charset="0"/>
                <a:cs typeface="Arial" panose="020B0604020202020204" pitchFamily="34" charset="0"/>
              </a:rPr>
              <a:t>Performance Information</a:t>
            </a:r>
          </a:p>
        </p:txBody>
      </p:sp>
      <p:sp>
        <p:nvSpPr>
          <p:cNvPr id="31747" name="Slide Number Placeholder 3">
            <a:extLst>
              <a:ext uri="{FF2B5EF4-FFF2-40B4-BE49-F238E27FC236}">
                <a16:creationId xmlns:a16="http://schemas.microsoft.com/office/drawing/2014/main" id="{56289DD1-51A3-4C69-B619-E1EA09A84EA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FFFF"/>
                </a:solidFill>
              </a:rPr>
              <a:t>Slide </a:t>
            </a:r>
            <a:fld id="{56D4440A-B27F-414C-A818-066D6EA56BDB}" type="slidenum">
              <a:rPr lang="en-US" altLang="en-US" smtClean="0">
                <a:solidFill>
                  <a:srgbClr val="FFFFFF"/>
                </a:solidFill>
              </a:rPr>
              <a:pPr/>
              <a:t>4</a:t>
            </a:fld>
            <a:endParaRPr lang="en-US" altLang="en-US">
              <a:solidFill>
                <a:srgbClr val="FFFFFF"/>
              </a:solidFill>
            </a:endParaRPr>
          </a:p>
        </p:txBody>
      </p:sp>
      <p:cxnSp>
        <p:nvCxnSpPr>
          <p:cNvPr id="31748" name="Straight Connector 5">
            <a:extLst>
              <a:ext uri="{FF2B5EF4-FFF2-40B4-BE49-F238E27FC236}">
                <a16:creationId xmlns:a16="http://schemas.microsoft.com/office/drawing/2014/main" id="{B060014F-0BD3-41B0-B30F-D8D5FD9A64BB}"/>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55478644-D3CA-41FA-AE82-9624C1A37F83}"/>
              </a:ext>
            </a:extLst>
          </p:cNvPr>
          <p:cNvSpPr txBox="1"/>
          <p:nvPr/>
        </p:nvSpPr>
        <p:spPr>
          <a:xfrm>
            <a:off x="192088" y="1035050"/>
            <a:ext cx="8759825" cy="5294313"/>
          </a:xfrm>
          <a:prstGeom prst="rect">
            <a:avLst/>
          </a:prstGeom>
          <a:noFill/>
        </p:spPr>
        <p:txBody>
          <a:bodyPr>
            <a:spAutoFit/>
          </a:bodyPr>
          <a:lstStyle/>
          <a:p>
            <a:pPr eaLnBrk="1" hangingPunct="1">
              <a:spcBef>
                <a:spcPts val="0"/>
              </a:spcBef>
              <a:spcAft>
                <a:spcPts val="0"/>
              </a:spcAft>
              <a:buClr>
                <a:srgbClr val="000000"/>
              </a:buClr>
              <a:defRPr/>
            </a:pPr>
            <a:r>
              <a:rPr lang="en-ZA" sz="1400" b="1" kern="0" dirty="0">
                <a:solidFill>
                  <a:srgbClr val="000000"/>
                </a:solidFill>
                <a:effectLst>
                  <a:glow>
                    <a:srgbClr val="000000"/>
                  </a:glow>
                  <a:outerShdw sx="0" sy="0">
                    <a:srgbClr val="000000"/>
                  </a:outerShdw>
                  <a:reflection stA="0" endPos="0" fadeDir="0" sx="0" sy="0"/>
                </a:effectLst>
                <a:latin typeface="Arial" charset="0"/>
                <a:ea typeface="SimSun" panose="02010600030101010101" pitchFamily="2" charset="-122"/>
                <a:cs typeface="Arial" panose="020B0604020202020204" pitchFamily="34" charset="0"/>
              </a:rPr>
              <a:t>Areas of Under-Achievement</a:t>
            </a:r>
          </a:p>
          <a:p>
            <a:pPr algn="just" eaLnBrk="1" hangingPunct="1">
              <a:spcBef>
                <a:spcPts val="0"/>
              </a:spcBef>
              <a:spcAft>
                <a:spcPts val="0"/>
              </a:spcAft>
              <a:defRPr/>
            </a:pPr>
            <a:r>
              <a:rPr lang="en-GB" sz="1400" b="1" dirty="0">
                <a:solidFill>
                  <a:srgbClr val="000000"/>
                </a:solidFill>
                <a:latin typeface="Arial" charset="0"/>
                <a:ea typeface="SimSun" panose="02010600030101010101" pitchFamily="2" charset="-122"/>
              </a:rPr>
              <a:t>Three Financial Sustainability targets were not met:</a:t>
            </a:r>
            <a:endParaRPr lang="en-ZA" sz="1600" dirty="0">
              <a:latin typeface="Times New Roman" panose="02020603050405020304" pitchFamily="18" charset="0"/>
              <a:ea typeface="Times New Roman" panose="02020603050405020304" pitchFamily="18" charset="0"/>
            </a:endParaRPr>
          </a:p>
          <a:p>
            <a:pPr marL="342900" indent="-342900" algn="just" eaLnBrk="1" hangingPunct="1">
              <a:spcBef>
                <a:spcPts val="0"/>
              </a:spcBef>
              <a:spcAft>
                <a:spcPts val="0"/>
              </a:spcAft>
              <a:buFont typeface="Symbol" panose="05050102010706020507" pitchFamily="18" charset="2"/>
              <a:buChar char=""/>
              <a:defRPr/>
            </a:pPr>
            <a:r>
              <a:rPr lang="en-ZA" sz="1400" dirty="0">
                <a:ea typeface="SimSun" panose="02010600030101010101" pitchFamily="2" charset="-122"/>
                <a:cs typeface="Arial" panose="020B0604020202020204" pitchFamily="34" charset="0"/>
              </a:rPr>
              <a:t>A total of R34,887 million in new sales contracts were concluded during the quarter 3 and </a:t>
            </a:r>
            <a:r>
              <a:rPr lang="en-GB" sz="1400" dirty="0">
                <a:latin typeface="Arial" charset="0"/>
                <a:ea typeface="SimSun" panose="02010600030101010101" pitchFamily="2" charset="-122"/>
              </a:rPr>
              <a:t>R7 million in quarter 4 against a target of R100 million in each quarter. Whilst there was an increase in the demand for the services offered by BBI, the Company was unable to take advantage of the business potential due to the challenges experienced with the OEM supplier of core network equipment.  From June 2020 to March 2021 whilst this challenge was being addressed, the Sales and Engineering team were unable to provide delivery times to customers who had requested quotations. </a:t>
            </a:r>
          </a:p>
          <a:p>
            <a:pPr marL="342900" indent="-342900" algn="just" eaLnBrk="1" hangingPunct="1">
              <a:spcBef>
                <a:spcPts val="0"/>
              </a:spcBef>
              <a:spcAft>
                <a:spcPts val="0"/>
              </a:spcAft>
              <a:buFont typeface="Symbol" panose="05050102010706020507" pitchFamily="18" charset="2"/>
              <a:buChar char=""/>
              <a:defRPr/>
            </a:pPr>
            <a:endParaRPr lang="en-GB" sz="1400" dirty="0">
              <a:latin typeface="Arial" charset="0"/>
              <a:ea typeface="SimSun" panose="02010600030101010101" pitchFamily="2" charset="-122"/>
            </a:endParaRPr>
          </a:p>
          <a:p>
            <a:pPr marL="342900" indent="-342900" algn="just">
              <a:spcBef>
                <a:spcPts val="0"/>
              </a:spcBef>
              <a:spcAft>
                <a:spcPts val="0"/>
              </a:spcAft>
              <a:buFont typeface="Symbol" panose="05050102010706020507" pitchFamily="18" charset="2"/>
              <a:buChar char=""/>
              <a:defRPr/>
            </a:pPr>
            <a:r>
              <a:rPr lang="en-GB" sz="1400" dirty="0">
                <a:ea typeface="SimSun" panose="02010600030101010101" pitchFamily="2" charset="-122"/>
              </a:rPr>
              <a:t>A 1% year-on-year decrease in revenue was noted when compared to the same period of the previous financial year, which yielded a 10% year-on-year increase in revenue. The delays caused by the inability to access sites, due to restrictions imposed under the COVID-19 lockdown, was a significant contributor to the decline in revenue, as the Company was not able to roll out the anticipated Layer 3 professional </a:t>
            </a:r>
            <a:r>
              <a:rPr lang="en-GB" sz="1400" dirty="0">
                <a:solidFill>
                  <a:srgbClr val="000000"/>
                </a:solidFill>
                <a:ea typeface="SimSun" panose="02010600030101010101" pitchFamily="2" charset="-122"/>
              </a:rPr>
              <a:t>services and the remaining SA Connect sites.</a:t>
            </a:r>
            <a:r>
              <a:rPr lang="en-ZA" sz="1400" dirty="0">
                <a:solidFill>
                  <a:srgbClr val="000000"/>
                </a:solidFill>
                <a:ea typeface="SimSun" panose="02010600030101010101" pitchFamily="2" charset="-122"/>
              </a:rPr>
              <a:t> </a:t>
            </a:r>
          </a:p>
          <a:p>
            <a:pPr algn="just">
              <a:spcBef>
                <a:spcPts val="0"/>
              </a:spcBef>
              <a:spcAft>
                <a:spcPts val="0"/>
              </a:spcAft>
              <a:defRPr/>
            </a:pPr>
            <a:endParaRPr lang="en-ZA" sz="1600" dirty="0">
              <a:solidFill>
                <a:srgbClr val="000000"/>
              </a:solidFill>
              <a:latin typeface="Times New Roman" panose="02020603050405020304" pitchFamily="18" charset="0"/>
              <a:ea typeface="SimSun" panose="02010600030101010101" pitchFamily="2" charset="-122"/>
            </a:endParaRPr>
          </a:p>
          <a:p>
            <a:pPr marL="361950" algn="just">
              <a:spcBef>
                <a:spcPts val="0"/>
              </a:spcBef>
              <a:spcAft>
                <a:spcPts val="0"/>
              </a:spcAft>
              <a:defRPr/>
            </a:pPr>
            <a:r>
              <a:rPr lang="en-GB" sz="1400" dirty="0">
                <a:solidFill>
                  <a:srgbClr val="000000"/>
                </a:solidFill>
                <a:ea typeface="SimSun" panose="02010600030101010101" pitchFamily="2" charset="-122"/>
              </a:rPr>
              <a:t>Furthermore, COVID-19 contributed to long sales to billing cycles. BBI was also unable to raise the required funds during this year to procure new equipment to provision services to customers and to settle amounts outstanding to the OEM for core network equipment. This, as described above, resulted in lower sales.</a:t>
            </a:r>
          </a:p>
          <a:p>
            <a:pPr algn="just" eaLnBrk="1" hangingPunct="1">
              <a:spcBef>
                <a:spcPts val="0"/>
              </a:spcBef>
              <a:spcAft>
                <a:spcPts val="0"/>
              </a:spcAft>
              <a:defRPr/>
            </a:pPr>
            <a:endParaRPr lang="en-GB" sz="1400" dirty="0">
              <a:solidFill>
                <a:srgbClr val="000000"/>
              </a:solidFill>
              <a:ea typeface="SimSun" panose="02010600030101010101" pitchFamily="2" charset="-122"/>
            </a:endParaRPr>
          </a:p>
          <a:p>
            <a:pPr marL="342900" indent="-342900" algn="just">
              <a:spcBef>
                <a:spcPts val="0"/>
              </a:spcBef>
              <a:spcAft>
                <a:spcPts val="0"/>
              </a:spcAft>
              <a:buFont typeface="Symbol" panose="05050102010706020507" pitchFamily="18" charset="2"/>
              <a:buChar char=""/>
              <a:defRPr/>
            </a:pPr>
            <a:r>
              <a:rPr lang="en-ZA" sz="1400" dirty="0">
                <a:solidFill>
                  <a:srgbClr val="000000"/>
                </a:solidFill>
                <a:ea typeface="Times New Roman" panose="02020603050405020304" pitchFamily="18" charset="0"/>
              </a:rPr>
              <a:t>An operating profit target was set for an improvement of R15 million, but the operating profit (before depreciation, and after interest) had reduced by R31 million. The greatest contributing factor to this decline, is the IFRS16 adjustments made during March 2020, which resulted in positive results for quarter 4 of 2020. </a:t>
            </a:r>
            <a:endParaRPr lang="en-ZA" sz="16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FBC25D6-C099-4970-848D-B6F7A1F8C0C6}"/>
              </a:ext>
            </a:extLst>
          </p:cNvPr>
          <p:cNvSpPr>
            <a:spLocks noGrp="1" noChangeArrowheads="1"/>
          </p:cNvSpPr>
          <p:nvPr>
            <p:ph type="title"/>
          </p:nvPr>
        </p:nvSpPr>
        <p:spPr>
          <a:xfrm>
            <a:off x="192088" y="220663"/>
            <a:ext cx="6724650" cy="725487"/>
          </a:xfrm>
        </p:spPr>
        <p:txBody>
          <a:bodyPr/>
          <a:lstStyle/>
          <a:p>
            <a:r>
              <a:rPr lang="en-ZA" altLang="en-US" sz="2400">
                <a:solidFill>
                  <a:srgbClr val="006600"/>
                </a:solidFill>
                <a:latin typeface="Arial" panose="020B0604020202020204" pitchFamily="34" charset="0"/>
                <a:cs typeface="Arial" panose="020B0604020202020204" pitchFamily="34" charset="0"/>
              </a:rPr>
              <a:t>Performance Information</a:t>
            </a:r>
          </a:p>
        </p:txBody>
      </p:sp>
      <p:sp>
        <p:nvSpPr>
          <p:cNvPr id="32771" name="Slide Number Placeholder 3">
            <a:extLst>
              <a:ext uri="{FF2B5EF4-FFF2-40B4-BE49-F238E27FC236}">
                <a16:creationId xmlns:a16="http://schemas.microsoft.com/office/drawing/2014/main" id="{AAD79B51-66E1-4AAB-870E-B1F63886BBA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FFFF"/>
                </a:solidFill>
              </a:rPr>
              <a:t>Slide </a:t>
            </a:r>
            <a:fld id="{8A3AAE2A-F585-447B-B28E-C481C2C1A563}" type="slidenum">
              <a:rPr lang="en-US" altLang="en-US" smtClean="0">
                <a:solidFill>
                  <a:srgbClr val="FFFFFF"/>
                </a:solidFill>
              </a:rPr>
              <a:pPr/>
              <a:t>5</a:t>
            </a:fld>
            <a:endParaRPr lang="en-US" altLang="en-US">
              <a:solidFill>
                <a:srgbClr val="FFFFFF"/>
              </a:solidFill>
            </a:endParaRPr>
          </a:p>
        </p:txBody>
      </p:sp>
      <p:cxnSp>
        <p:nvCxnSpPr>
          <p:cNvPr id="32772" name="Straight Connector 5">
            <a:extLst>
              <a:ext uri="{FF2B5EF4-FFF2-40B4-BE49-F238E27FC236}">
                <a16:creationId xmlns:a16="http://schemas.microsoft.com/office/drawing/2014/main" id="{169000C6-3E52-4B91-8570-E39C7CD799E7}"/>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7CD2DE82-DAAD-43F7-AF67-1C2E056B2532}"/>
              </a:ext>
            </a:extLst>
          </p:cNvPr>
          <p:cNvSpPr txBox="1"/>
          <p:nvPr/>
        </p:nvSpPr>
        <p:spPr>
          <a:xfrm>
            <a:off x="192088" y="1397000"/>
            <a:ext cx="8632825" cy="1600200"/>
          </a:xfrm>
          <a:prstGeom prst="rect">
            <a:avLst/>
          </a:prstGeom>
          <a:noFill/>
        </p:spPr>
        <p:txBody>
          <a:bodyPr>
            <a:spAutoFit/>
          </a:bodyPr>
          <a:lstStyle/>
          <a:p>
            <a:pPr marL="228600" algn="just">
              <a:spcBef>
                <a:spcPts val="0"/>
              </a:spcBef>
              <a:spcAft>
                <a:spcPts val="0"/>
              </a:spcAft>
              <a:defRPr/>
            </a:pPr>
            <a:r>
              <a:rPr lang="en-ZA" sz="1400" b="1" dirty="0">
                <a:solidFill>
                  <a:srgbClr val="000000"/>
                </a:solidFill>
                <a:ea typeface="SimSun" panose="02010600030101010101" pitchFamily="2" charset="-122"/>
              </a:rPr>
              <a:t>One Resilient Network target was not met:</a:t>
            </a:r>
            <a:endParaRPr lang="en-ZA" sz="1400" dirty="0">
              <a:latin typeface="Times New Roman" panose="02020603050405020304" pitchFamily="18" charset="0"/>
              <a:ea typeface="Times New Roman" panose="02020603050405020304" pitchFamily="18" charset="0"/>
            </a:endParaRPr>
          </a:p>
          <a:p>
            <a:pPr marL="342900" indent="-342900" algn="just">
              <a:spcBef>
                <a:spcPts val="0"/>
              </a:spcBef>
              <a:spcAft>
                <a:spcPts val="0"/>
              </a:spcAft>
              <a:buFont typeface="Symbol" panose="05050102010706020507" pitchFamily="18" charset="2"/>
              <a:buChar char=""/>
              <a:defRPr/>
            </a:pPr>
            <a:r>
              <a:rPr lang="en-ZA" sz="1400" dirty="0">
                <a:solidFill>
                  <a:srgbClr val="000000"/>
                </a:solidFill>
                <a:ea typeface="SimSun" panose="02010600030101010101" pitchFamily="2" charset="-122"/>
              </a:rPr>
              <a:t>0.60% of gross revenue </a:t>
            </a:r>
            <a:r>
              <a:rPr lang="en-ZA" sz="1400" dirty="0">
                <a:ea typeface="SimSun" panose="02010600030101010101" pitchFamily="2" charset="-122"/>
              </a:rPr>
              <a:t>was</a:t>
            </a:r>
            <a:r>
              <a:rPr lang="en-ZA" sz="1400" dirty="0">
                <a:solidFill>
                  <a:srgbClr val="FF0000"/>
                </a:solidFill>
                <a:ea typeface="SimSun" panose="02010600030101010101" pitchFamily="2" charset="-122"/>
              </a:rPr>
              <a:t> </a:t>
            </a:r>
            <a:r>
              <a:rPr lang="en-ZA" sz="1400" dirty="0">
                <a:solidFill>
                  <a:srgbClr val="000000"/>
                </a:solidFill>
                <a:ea typeface="SimSun" panose="02010600030101010101" pitchFamily="2" charset="-122"/>
              </a:rPr>
              <a:t>provided for the payment of network performance rebates. This is against a target of ≤0.3%. The final figure may change once the actual pay out to customers is realised. The fibre breaks were mainly </a:t>
            </a:r>
            <a:r>
              <a:rPr lang="en-ZA" sz="1400" dirty="0">
                <a:solidFill>
                  <a:srgbClr val="000000"/>
                </a:solidFill>
                <a:ea typeface="Times New Roman" panose="02020603050405020304" pitchFamily="18" charset="0"/>
              </a:rPr>
              <a:t>on route 7 of the network, </a:t>
            </a:r>
            <a:r>
              <a:rPr lang="en-ZA" sz="1400" dirty="0">
                <a:solidFill>
                  <a:srgbClr val="000000"/>
                </a:solidFill>
                <a:ea typeface="SimSun" panose="02010600030101010101" pitchFamily="2" charset="-122"/>
              </a:rPr>
              <a:t>the Liquid Telecom fibre route between Johannesburg (JHB), Oberholzer, and the East London (EL) – Pembroke and Bisho. Power failures are caused by Eskom load shedding. </a:t>
            </a:r>
          </a:p>
          <a:p>
            <a:pPr algn="just" eaLnBrk="1" hangingPunct="1">
              <a:spcBef>
                <a:spcPts val="0"/>
              </a:spcBef>
              <a:spcAft>
                <a:spcPts val="0"/>
              </a:spcAft>
              <a:defRPr/>
            </a:pPr>
            <a:endParaRPr lang="en-ZA" sz="1400" dirty="0">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C97DCC19-BB2E-4123-AE39-BF96911F3580}"/>
              </a:ext>
            </a:extLst>
          </p:cNvPr>
          <p:cNvSpPr>
            <a:spLocks noGrp="1" noChangeArrowheads="1"/>
          </p:cNvSpPr>
          <p:nvPr>
            <p:ph type="sldNum" sz="quarter" idx="10"/>
          </p:nvPr>
        </p:nvSpPr>
        <p:spPr bwMode="auto">
          <a:xfrm>
            <a:off x="6859588" y="6107113"/>
            <a:ext cx="2133600" cy="30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a:solidFill>
                  <a:srgbClr val="FFFFFF"/>
                </a:solidFill>
              </a:rPr>
              <a:t>Slide </a:t>
            </a:r>
            <a:fld id="{F15DDEE7-CD52-4145-80C5-90144DB24BD4}" type="slidenum">
              <a:rPr lang="en-ZA" altLang="en-US" smtClean="0">
                <a:solidFill>
                  <a:srgbClr val="FFFFFF"/>
                </a:solidFill>
              </a:rPr>
              <a:pPr/>
              <a:t>6</a:t>
            </a:fld>
            <a:endParaRPr lang="en-ZA" altLang="en-US">
              <a:solidFill>
                <a:srgbClr val="FFFFFF"/>
              </a:solidFill>
            </a:endParaRPr>
          </a:p>
        </p:txBody>
      </p:sp>
      <p:sp>
        <p:nvSpPr>
          <p:cNvPr id="8" name="Rounded Rectangle 7">
            <a:extLst>
              <a:ext uri="{FF2B5EF4-FFF2-40B4-BE49-F238E27FC236}">
                <a16:creationId xmlns:a16="http://schemas.microsoft.com/office/drawing/2014/main" id="{98E3EFB9-0CAC-4E7C-98E4-63DD7A70F9C8}"/>
              </a:ext>
            </a:extLst>
          </p:cNvPr>
          <p:cNvSpPr/>
          <p:nvPr/>
        </p:nvSpPr>
        <p:spPr>
          <a:xfrm>
            <a:off x="0" y="3014663"/>
            <a:ext cx="9144000" cy="61912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66" rIns="91258" bIns="45666" anchor="ctr"/>
          <a:lstStyle/>
          <a:p>
            <a:pPr algn="ctr" eaLnBrk="1" hangingPunct="1">
              <a:defRPr/>
            </a:pPr>
            <a:r>
              <a:rPr lang="en-ZA" sz="2000" b="1" dirty="0">
                <a:solidFill>
                  <a:srgbClr val="FFFFFF"/>
                </a:solidFill>
                <a:latin typeface="Helvetica"/>
              </a:rPr>
              <a:t>FINANCIAL CAPITAL</a:t>
            </a:r>
            <a:endParaRPr lang="en-ZA" sz="2000" dirty="0">
              <a:solidFill>
                <a:srgbClr val="FFFFFF"/>
              </a:solidFill>
              <a:latin typeface="Helvetica"/>
            </a:endParaRPr>
          </a:p>
        </p:txBody>
      </p:sp>
      <p:sp>
        <p:nvSpPr>
          <p:cNvPr id="33796" name="Slide Number Placeholder 3">
            <a:extLst>
              <a:ext uri="{FF2B5EF4-FFF2-40B4-BE49-F238E27FC236}">
                <a16:creationId xmlns:a16="http://schemas.microsoft.com/office/drawing/2014/main" id="{DF1C4F85-B08B-4D6A-BF44-A0B0D51DBFD6}"/>
              </a:ext>
            </a:extLst>
          </p:cNvPr>
          <p:cNvSpPr txBox="1">
            <a:spLocks noChangeArrowheads="1"/>
          </p:cNvSpPr>
          <p:nvPr/>
        </p:nvSpPr>
        <p:spPr bwMode="auto">
          <a:xfrm>
            <a:off x="6553200" y="6461125"/>
            <a:ext cx="21336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8" tIns="45666" rIns="91258" bIns="45666"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ZA" altLang="en-US" sz="1200">
                <a:solidFill>
                  <a:srgbClr val="FFFFFF"/>
                </a:solidFill>
              </a:rPr>
              <a:t>Slide </a:t>
            </a:r>
            <a:fld id="{BBF3DC86-7E6A-4129-B792-06C1F0737A2D}" type="slidenum">
              <a:rPr lang="en-ZA" altLang="en-US" sz="1200">
                <a:solidFill>
                  <a:srgbClr val="FFFFFF"/>
                </a:solidFill>
              </a:rPr>
              <a:pPr algn="r" eaLnBrk="1" hangingPunct="1"/>
              <a:t>6</a:t>
            </a:fld>
            <a:endParaRPr lang="en-ZA" altLang="en-US" sz="1200">
              <a:solidFill>
                <a:srgbClr val="FFFFFF"/>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a:t>
            </a:r>
            <a:fld id="{864A8D4A-B602-4C7A-9F64-5AEA9A8AB9A3}" type="slidenum">
              <a:rPr lang="en-US" smtClean="0"/>
              <a:pPr/>
              <a:t>7</a:t>
            </a:fld>
            <a:endParaRPr lang="en-US" dirty="0"/>
          </a:p>
        </p:txBody>
      </p:sp>
      <p:sp>
        <p:nvSpPr>
          <p:cNvPr id="3" name="Title 2"/>
          <p:cNvSpPr>
            <a:spLocks noGrp="1"/>
          </p:cNvSpPr>
          <p:nvPr>
            <p:ph type="title"/>
          </p:nvPr>
        </p:nvSpPr>
        <p:spPr>
          <a:xfrm>
            <a:off x="192088" y="412144"/>
            <a:ext cx="6815160" cy="488635"/>
          </a:xfr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en-ZA" sz="2400" dirty="0">
                <a:solidFill>
                  <a:schemeClr val="tx1"/>
                </a:solidFill>
                <a:latin typeface="Arial" panose="020B0604020202020204" pitchFamily="34" charset="0"/>
                <a:cs typeface="Arial" panose="020B0604020202020204" pitchFamily="34" charset="0"/>
              </a:rPr>
              <a:t> </a:t>
            </a:r>
            <a:r>
              <a:rPr lang="en-ZA" sz="2400" dirty="0">
                <a:solidFill>
                  <a:srgbClr val="006600"/>
                </a:solidFill>
                <a:latin typeface="Arial" panose="020B0604020202020204" pitchFamily="34" charset="0"/>
                <a:cs typeface="Arial" panose="020B0604020202020204" pitchFamily="34" charset="0"/>
              </a:rPr>
              <a:t>Sales Performance illustrated</a:t>
            </a:r>
            <a:r>
              <a:rPr lang="en-ZA" sz="2400" dirty="0">
                <a:solidFill>
                  <a:schemeClr val="tx1"/>
                </a:solidFill>
                <a:latin typeface="Arial" panose="020B0604020202020204" pitchFamily="34" charset="0"/>
                <a:cs typeface="Arial" panose="020B0604020202020204" pitchFamily="34" charset="0"/>
              </a:rPr>
              <a:t> </a:t>
            </a:r>
          </a:p>
        </p:txBody>
      </p:sp>
      <p:sp>
        <p:nvSpPr>
          <p:cNvPr id="10" name="Title 2">
            <a:extLst>
              <a:ext uri="{FF2B5EF4-FFF2-40B4-BE49-F238E27FC236}">
                <a16:creationId xmlns:a16="http://schemas.microsoft.com/office/drawing/2014/main" id="{3530B68C-90CE-427C-90AC-399EF80DEC87}"/>
              </a:ext>
            </a:extLst>
          </p:cNvPr>
          <p:cNvSpPr txBox="1">
            <a:spLocks/>
          </p:cNvSpPr>
          <p:nvPr/>
        </p:nvSpPr>
        <p:spPr bwMode="auto">
          <a:xfrm>
            <a:off x="510857" y="1192458"/>
            <a:ext cx="3982287" cy="3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100" b="1">
                <a:solidFill>
                  <a:srgbClr val="4AAF14"/>
                </a:solidFill>
                <a:latin typeface="+mj-lt"/>
                <a:ea typeface="+mj-ea"/>
                <a:cs typeface="+mj-cs"/>
              </a:defRPr>
            </a:lvl1pPr>
            <a:lvl2pPr algn="l" rtl="0" eaLnBrk="0" fontAlgn="base" hangingPunct="0">
              <a:spcBef>
                <a:spcPct val="0"/>
              </a:spcBef>
              <a:spcAft>
                <a:spcPct val="0"/>
              </a:spcAft>
              <a:defRPr sz="2100" b="1">
                <a:solidFill>
                  <a:srgbClr val="4AAF14"/>
                </a:solidFill>
                <a:latin typeface="Helvetica" pitchFamily="34" charset="0"/>
              </a:defRPr>
            </a:lvl2pPr>
            <a:lvl3pPr algn="l" rtl="0" eaLnBrk="0" fontAlgn="base" hangingPunct="0">
              <a:spcBef>
                <a:spcPct val="0"/>
              </a:spcBef>
              <a:spcAft>
                <a:spcPct val="0"/>
              </a:spcAft>
              <a:defRPr sz="2100" b="1">
                <a:solidFill>
                  <a:srgbClr val="4AAF14"/>
                </a:solidFill>
                <a:latin typeface="Helvetica" pitchFamily="34" charset="0"/>
              </a:defRPr>
            </a:lvl3pPr>
            <a:lvl4pPr algn="l" rtl="0" eaLnBrk="0" fontAlgn="base" hangingPunct="0">
              <a:spcBef>
                <a:spcPct val="0"/>
              </a:spcBef>
              <a:spcAft>
                <a:spcPct val="0"/>
              </a:spcAft>
              <a:defRPr sz="2100" b="1">
                <a:solidFill>
                  <a:srgbClr val="4AAF14"/>
                </a:solidFill>
                <a:latin typeface="Helvetica" pitchFamily="34" charset="0"/>
              </a:defRPr>
            </a:lvl4pPr>
            <a:lvl5pPr algn="l" rtl="0" eaLnBrk="0" fontAlgn="base" hangingPunct="0">
              <a:spcBef>
                <a:spcPct val="0"/>
              </a:spcBef>
              <a:spcAft>
                <a:spcPct val="0"/>
              </a:spcAft>
              <a:defRPr sz="2100" b="1">
                <a:solidFill>
                  <a:srgbClr val="4AAF14"/>
                </a:solidFill>
                <a:latin typeface="Helvetica" pitchFamily="34" charset="0"/>
              </a:defRPr>
            </a:lvl5pPr>
            <a:lvl6pPr marL="342900" algn="l" rtl="0" fontAlgn="base">
              <a:spcBef>
                <a:spcPct val="0"/>
              </a:spcBef>
              <a:spcAft>
                <a:spcPct val="0"/>
              </a:spcAft>
              <a:defRPr sz="2100" b="1">
                <a:solidFill>
                  <a:srgbClr val="4AAF14"/>
                </a:solidFill>
                <a:latin typeface="Helvetica" pitchFamily="34" charset="0"/>
              </a:defRPr>
            </a:lvl6pPr>
            <a:lvl7pPr marL="685800" algn="l" rtl="0" fontAlgn="base">
              <a:spcBef>
                <a:spcPct val="0"/>
              </a:spcBef>
              <a:spcAft>
                <a:spcPct val="0"/>
              </a:spcAft>
              <a:defRPr sz="2100" b="1">
                <a:solidFill>
                  <a:srgbClr val="4AAF14"/>
                </a:solidFill>
                <a:latin typeface="Helvetica" pitchFamily="34" charset="0"/>
              </a:defRPr>
            </a:lvl7pPr>
            <a:lvl8pPr marL="1028700" algn="l" rtl="0" fontAlgn="base">
              <a:spcBef>
                <a:spcPct val="0"/>
              </a:spcBef>
              <a:spcAft>
                <a:spcPct val="0"/>
              </a:spcAft>
              <a:defRPr sz="2100" b="1">
                <a:solidFill>
                  <a:srgbClr val="4AAF14"/>
                </a:solidFill>
                <a:latin typeface="Helvetica" pitchFamily="34" charset="0"/>
              </a:defRPr>
            </a:lvl8pPr>
            <a:lvl9pPr marL="1371600" algn="l" rtl="0" fontAlgn="base">
              <a:spcBef>
                <a:spcPct val="0"/>
              </a:spcBef>
              <a:spcAft>
                <a:spcPct val="0"/>
              </a:spcAft>
              <a:defRPr sz="2100" b="1">
                <a:solidFill>
                  <a:srgbClr val="4AAF14"/>
                </a:solidFill>
                <a:latin typeface="Helvetica" pitchFamily="34" charset="0"/>
              </a:defRPr>
            </a:lvl9pPr>
          </a:lstStyle>
          <a:p>
            <a:pPr algn="ctr"/>
            <a:r>
              <a:rPr lang="en-ZA" sz="2800" kern="0" dirty="0">
                <a:solidFill>
                  <a:schemeClr val="tx1"/>
                </a:solidFill>
                <a:latin typeface="+mn-lt"/>
                <a:cs typeface="Calibri" panose="020F0502020204030204" pitchFamily="34" charset="0"/>
              </a:rPr>
              <a:t>  </a:t>
            </a:r>
            <a:r>
              <a:rPr lang="en-ZA" sz="1200" kern="0" dirty="0">
                <a:solidFill>
                  <a:schemeClr val="tx1"/>
                </a:solidFill>
                <a:latin typeface="+mn-lt"/>
                <a:cs typeface="Calibri" panose="020F0502020204030204" pitchFamily="34" charset="0"/>
              </a:rPr>
              <a:t>QUARTER 3 SALES PERFORMANCE  </a:t>
            </a:r>
            <a:endParaRPr lang="en-ZA" sz="1400" kern="0" dirty="0">
              <a:solidFill>
                <a:schemeClr val="tx1"/>
              </a:solidFill>
              <a:latin typeface="+mn-lt"/>
              <a:cs typeface="Calibri" panose="020F0502020204030204" pitchFamily="34" charset="0"/>
            </a:endParaRPr>
          </a:p>
          <a:p>
            <a:pPr algn="ctr"/>
            <a:endParaRPr lang="en-ZA" sz="1400" kern="0" dirty="0">
              <a:solidFill>
                <a:schemeClr val="tx1"/>
              </a:solidFill>
              <a:latin typeface="+mn-lt"/>
              <a:cs typeface="Calibri" panose="020F0502020204030204" pitchFamily="34" charset="0"/>
            </a:endParaRPr>
          </a:p>
        </p:txBody>
      </p:sp>
      <p:sp>
        <p:nvSpPr>
          <p:cNvPr id="13" name="Title 2">
            <a:extLst>
              <a:ext uri="{FF2B5EF4-FFF2-40B4-BE49-F238E27FC236}">
                <a16:creationId xmlns:a16="http://schemas.microsoft.com/office/drawing/2014/main" id="{7A18D1D4-D95E-499B-959F-282F27070CD8}"/>
              </a:ext>
            </a:extLst>
          </p:cNvPr>
          <p:cNvSpPr txBox="1">
            <a:spLocks/>
          </p:cNvSpPr>
          <p:nvPr/>
        </p:nvSpPr>
        <p:spPr bwMode="auto">
          <a:xfrm>
            <a:off x="510857" y="5215841"/>
            <a:ext cx="8096250" cy="1061133"/>
          </a:xfrm>
          <a:prstGeom prst="rect">
            <a:avLst/>
          </a:prstGeom>
          <a:noFill/>
          <a:ln w="9525">
            <a:solidFill>
              <a:srgbClr val="008000"/>
            </a:solid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100" b="1">
                <a:solidFill>
                  <a:srgbClr val="4AAF14"/>
                </a:solidFill>
                <a:latin typeface="+mj-lt"/>
                <a:ea typeface="+mj-ea"/>
                <a:cs typeface="+mj-cs"/>
              </a:defRPr>
            </a:lvl1pPr>
            <a:lvl2pPr algn="l" rtl="0" eaLnBrk="0" fontAlgn="base" hangingPunct="0">
              <a:spcBef>
                <a:spcPct val="0"/>
              </a:spcBef>
              <a:spcAft>
                <a:spcPct val="0"/>
              </a:spcAft>
              <a:defRPr sz="2100" b="1">
                <a:solidFill>
                  <a:srgbClr val="4AAF14"/>
                </a:solidFill>
                <a:latin typeface="Helvetica" pitchFamily="34" charset="0"/>
              </a:defRPr>
            </a:lvl2pPr>
            <a:lvl3pPr algn="l" rtl="0" eaLnBrk="0" fontAlgn="base" hangingPunct="0">
              <a:spcBef>
                <a:spcPct val="0"/>
              </a:spcBef>
              <a:spcAft>
                <a:spcPct val="0"/>
              </a:spcAft>
              <a:defRPr sz="2100" b="1">
                <a:solidFill>
                  <a:srgbClr val="4AAF14"/>
                </a:solidFill>
                <a:latin typeface="Helvetica" pitchFamily="34" charset="0"/>
              </a:defRPr>
            </a:lvl3pPr>
            <a:lvl4pPr algn="l" rtl="0" eaLnBrk="0" fontAlgn="base" hangingPunct="0">
              <a:spcBef>
                <a:spcPct val="0"/>
              </a:spcBef>
              <a:spcAft>
                <a:spcPct val="0"/>
              </a:spcAft>
              <a:defRPr sz="2100" b="1">
                <a:solidFill>
                  <a:srgbClr val="4AAF14"/>
                </a:solidFill>
                <a:latin typeface="Helvetica" pitchFamily="34" charset="0"/>
              </a:defRPr>
            </a:lvl4pPr>
            <a:lvl5pPr algn="l" rtl="0" eaLnBrk="0" fontAlgn="base" hangingPunct="0">
              <a:spcBef>
                <a:spcPct val="0"/>
              </a:spcBef>
              <a:spcAft>
                <a:spcPct val="0"/>
              </a:spcAft>
              <a:defRPr sz="2100" b="1">
                <a:solidFill>
                  <a:srgbClr val="4AAF14"/>
                </a:solidFill>
                <a:latin typeface="Helvetica" pitchFamily="34" charset="0"/>
              </a:defRPr>
            </a:lvl5pPr>
            <a:lvl6pPr marL="342900" algn="l" rtl="0" fontAlgn="base">
              <a:spcBef>
                <a:spcPct val="0"/>
              </a:spcBef>
              <a:spcAft>
                <a:spcPct val="0"/>
              </a:spcAft>
              <a:defRPr sz="2100" b="1">
                <a:solidFill>
                  <a:srgbClr val="4AAF14"/>
                </a:solidFill>
                <a:latin typeface="Helvetica" pitchFamily="34" charset="0"/>
              </a:defRPr>
            </a:lvl6pPr>
            <a:lvl7pPr marL="685800" algn="l" rtl="0" fontAlgn="base">
              <a:spcBef>
                <a:spcPct val="0"/>
              </a:spcBef>
              <a:spcAft>
                <a:spcPct val="0"/>
              </a:spcAft>
              <a:defRPr sz="2100" b="1">
                <a:solidFill>
                  <a:srgbClr val="4AAF14"/>
                </a:solidFill>
                <a:latin typeface="Helvetica" pitchFamily="34" charset="0"/>
              </a:defRPr>
            </a:lvl7pPr>
            <a:lvl8pPr marL="1028700" algn="l" rtl="0" fontAlgn="base">
              <a:spcBef>
                <a:spcPct val="0"/>
              </a:spcBef>
              <a:spcAft>
                <a:spcPct val="0"/>
              </a:spcAft>
              <a:defRPr sz="2100" b="1">
                <a:solidFill>
                  <a:srgbClr val="4AAF14"/>
                </a:solidFill>
                <a:latin typeface="Helvetica" pitchFamily="34" charset="0"/>
              </a:defRPr>
            </a:lvl8pPr>
            <a:lvl9pPr marL="1371600" algn="l" rtl="0" fontAlgn="base">
              <a:spcBef>
                <a:spcPct val="0"/>
              </a:spcBef>
              <a:spcAft>
                <a:spcPct val="0"/>
              </a:spcAft>
              <a:defRPr sz="2100" b="1">
                <a:solidFill>
                  <a:srgbClr val="4AAF14"/>
                </a:solidFill>
                <a:latin typeface="Helvetica" pitchFamily="34" charset="0"/>
              </a:defRPr>
            </a:lvl9pPr>
          </a:lstStyle>
          <a:p>
            <a:pPr marL="171450" indent="-171450">
              <a:buFont typeface="Wingdings" panose="05000000000000000000" pitchFamily="2" charset="2"/>
              <a:buChar char="ü"/>
            </a:pPr>
            <a:r>
              <a:rPr lang="en-ZA" sz="1200" b="0" dirty="0">
                <a:solidFill>
                  <a:srgbClr val="000000"/>
                </a:solidFill>
                <a:latin typeface="Arial" panose="020B0604020202020204" pitchFamily="34" charset="0"/>
                <a:ea typeface="SimSun" panose="02010600030101010101" pitchFamily="2" charset="-122"/>
                <a:cs typeface="Arial" panose="020B0604020202020204" pitchFamily="34" charset="0"/>
              </a:rPr>
              <a:t>Sales volumes in Q3 were 65% behind budget </a:t>
            </a:r>
          </a:p>
          <a:p>
            <a:pPr marL="171450" indent="-171450">
              <a:buFont typeface="Wingdings" panose="05000000000000000000" pitchFamily="2" charset="2"/>
              <a:buChar char="ü"/>
            </a:pPr>
            <a:r>
              <a:rPr lang="en-ZA" sz="1200" b="0" kern="0" dirty="0">
                <a:solidFill>
                  <a:schemeClr val="tx1"/>
                </a:solidFill>
                <a:latin typeface="+mn-lt"/>
                <a:cs typeface="Calibri" panose="020F0502020204030204" pitchFamily="34" charset="0"/>
              </a:rPr>
              <a:t>As illustrated the sales achievement for the quarter is </a:t>
            </a:r>
            <a:r>
              <a:rPr lang="en-ZA" sz="1200" kern="0" dirty="0">
                <a:solidFill>
                  <a:schemeClr val="tx1"/>
                </a:solidFill>
                <a:latin typeface="+mn-lt"/>
                <a:cs typeface="Calibri" panose="020F0502020204030204" pitchFamily="34" charset="0"/>
              </a:rPr>
              <a:t>13% </a:t>
            </a:r>
            <a:r>
              <a:rPr lang="en-ZA" sz="1200" b="0" kern="0" dirty="0">
                <a:solidFill>
                  <a:schemeClr val="tx1"/>
                </a:solidFill>
                <a:latin typeface="+mn-lt"/>
                <a:cs typeface="Calibri" panose="020F0502020204030204" pitchFamily="34" charset="0"/>
              </a:rPr>
              <a:t>of the target for whilst the previous financial year it was an over-achievement by </a:t>
            </a:r>
            <a:r>
              <a:rPr lang="en-ZA" sz="1200" kern="0" dirty="0">
                <a:solidFill>
                  <a:schemeClr val="tx1"/>
                </a:solidFill>
                <a:latin typeface="+mn-lt"/>
                <a:cs typeface="Calibri" panose="020F0502020204030204" pitchFamily="34" charset="0"/>
              </a:rPr>
              <a:t> 18%. </a:t>
            </a:r>
          </a:p>
        </p:txBody>
      </p:sp>
      <p:sp>
        <p:nvSpPr>
          <p:cNvPr id="2" name="Title 2">
            <a:extLst>
              <a:ext uri="{FF2B5EF4-FFF2-40B4-BE49-F238E27FC236}">
                <a16:creationId xmlns:a16="http://schemas.microsoft.com/office/drawing/2014/main" id="{5503071A-DFE2-480E-836E-42E92EB74204}"/>
              </a:ext>
            </a:extLst>
          </p:cNvPr>
          <p:cNvSpPr txBox="1">
            <a:spLocks/>
          </p:cNvSpPr>
          <p:nvPr/>
        </p:nvSpPr>
        <p:spPr bwMode="auto">
          <a:xfrm>
            <a:off x="4650857" y="1156458"/>
            <a:ext cx="3600000" cy="36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100" b="1">
                <a:solidFill>
                  <a:srgbClr val="4AAF14"/>
                </a:solidFill>
                <a:latin typeface="+mj-lt"/>
                <a:ea typeface="+mj-ea"/>
                <a:cs typeface="+mj-cs"/>
              </a:defRPr>
            </a:lvl1pPr>
            <a:lvl2pPr algn="l" rtl="0" eaLnBrk="0" fontAlgn="base" hangingPunct="0">
              <a:spcBef>
                <a:spcPct val="0"/>
              </a:spcBef>
              <a:spcAft>
                <a:spcPct val="0"/>
              </a:spcAft>
              <a:defRPr sz="2100" b="1">
                <a:solidFill>
                  <a:srgbClr val="4AAF14"/>
                </a:solidFill>
                <a:latin typeface="Helvetica" pitchFamily="34" charset="0"/>
              </a:defRPr>
            </a:lvl2pPr>
            <a:lvl3pPr algn="l" rtl="0" eaLnBrk="0" fontAlgn="base" hangingPunct="0">
              <a:spcBef>
                <a:spcPct val="0"/>
              </a:spcBef>
              <a:spcAft>
                <a:spcPct val="0"/>
              </a:spcAft>
              <a:defRPr sz="2100" b="1">
                <a:solidFill>
                  <a:srgbClr val="4AAF14"/>
                </a:solidFill>
                <a:latin typeface="Helvetica" pitchFamily="34" charset="0"/>
              </a:defRPr>
            </a:lvl3pPr>
            <a:lvl4pPr algn="l" rtl="0" eaLnBrk="0" fontAlgn="base" hangingPunct="0">
              <a:spcBef>
                <a:spcPct val="0"/>
              </a:spcBef>
              <a:spcAft>
                <a:spcPct val="0"/>
              </a:spcAft>
              <a:defRPr sz="2100" b="1">
                <a:solidFill>
                  <a:srgbClr val="4AAF14"/>
                </a:solidFill>
                <a:latin typeface="Helvetica" pitchFamily="34" charset="0"/>
              </a:defRPr>
            </a:lvl4pPr>
            <a:lvl5pPr algn="l" rtl="0" eaLnBrk="0" fontAlgn="base" hangingPunct="0">
              <a:spcBef>
                <a:spcPct val="0"/>
              </a:spcBef>
              <a:spcAft>
                <a:spcPct val="0"/>
              </a:spcAft>
              <a:defRPr sz="2100" b="1">
                <a:solidFill>
                  <a:srgbClr val="4AAF14"/>
                </a:solidFill>
                <a:latin typeface="Helvetica" pitchFamily="34" charset="0"/>
              </a:defRPr>
            </a:lvl5pPr>
            <a:lvl6pPr marL="342900" algn="l" rtl="0" fontAlgn="base">
              <a:spcBef>
                <a:spcPct val="0"/>
              </a:spcBef>
              <a:spcAft>
                <a:spcPct val="0"/>
              </a:spcAft>
              <a:defRPr sz="2100" b="1">
                <a:solidFill>
                  <a:srgbClr val="4AAF14"/>
                </a:solidFill>
                <a:latin typeface="Helvetica" pitchFamily="34" charset="0"/>
              </a:defRPr>
            </a:lvl6pPr>
            <a:lvl7pPr marL="685800" algn="l" rtl="0" fontAlgn="base">
              <a:spcBef>
                <a:spcPct val="0"/>
              </a:spcBef>
              <a:spcAft>
                <a:spcPct val="0"/>
              </a:spcAft>
              <a:defRPr sz="2100" b="1">
                <a:solidFill>
                  <a:srgbClr val="4AAF14"/>
                </a:solidFill>
                <a:latin typeface="Helvetica" pitchFamily="34" charset="0"/>
              </a:defRPr>
            </a:lvl7pPr>
            <a:lvl8pPr marL="1028700" algn="l" rtl="0" fontAlgn="base">
              <a:spcBef>
                <a:spcPct val="0"/>
              </a:spcBef>
              <a:spcAft>
                <a:spcPct val="0"/>
              </a:spcAft>
              <a:defRPr sz="2100" b="1">
                <a:solidFill>
                  <a:srgbClr val="4AAF14"/>
                </a:solidFill>
                <a:latin typeface="Helvetica" pitchFamily="34" charset="0"/>
              </a:defRPr>
            </a:lvl8pPr>
            <a:lvl9pPr marL="1371600" algn="l" rtl="0" fontAlgn="base">
              <a:spcBef>
                <a:spcPct val="0"/>
              </a:spcBef>
              <a:spcAft>
                <a:spcPct val="0"/>
              </a:spcAft>
              <a:defRPr sz="2100" b="1">
                <a:solidFill>
                  <a:srgbClr val="4AAF14"/>
                </a:solidFill>
                <a:latin typeface="Helvetica" pitchFamily="34" charset="0"/>
              </a:defRPr>
            </a:lvl9pPr>
          </a:lstStyle>
          <a:p>
            <a:pPr algn="ctr"/>
            <a:r>
              <a:rPr lang="en-ZA" sz="2800" kern="0" dirty="0">
                <a:solidFill>
                  <a:schemeClr val="tx1"/>
                </a:solidFill>
                <a:latin typeface="+mn-lt"/>
                <a:cs typeface="Calibri" panose="020F0502020204030204" pitchFamily="34" charset="0"/>
              </a:rPr>
              <a:t>  </a:t>
            </a:r>
            <a:r>
              <a:rPr lang="en-ZA" sz="1200" kern="0" dirty="0">
                <a:solidFill>
                  <a:schemeClr val="tx1"/>
                </a:solidFill>
                <a:latin typeface="+mn-lt"/>
                <a:cs typeface="Calibri" panose="020F0502020204030204" pitchFamily="34" charset="0"/>
              </a:rPr>
              <a:t>QUERTER 4 SALES PERFORMANCE </a:t>
            </a:r>
            <a:endParaRPr lang="en-ZA" sz="1400" kern="0" dirty="0">
              <a:solidFill>
                <a:schemeClr val="tx1"/>
              </a:solidFill>
              <a:latin typeface="+mn-lt"/>
              <a:cs typeface="Calibri" panose="020F0502020204030204" pitchFamily="34" charset="0"/>
            </a:endParaRPr>
          </a:p>
          <a:p>
            <a:pPr algn="ctr"/>
            <a:endParaRPr lang="en-ZA" sz="1400" kern="0" dirty="0">
              <a:solidFill>
                <a:schemeClr val="tx1"/>
              </a:solidFill>
              <a:latin typeface="+mn-lt"/>
              <a:cs typeface="Calibri" panose="020F0502020204030204" pitchFamily="34" charset="0"/>
            </a:endParaRPr>
          </a:p>
        </p:txBody>
      </p:sp>
      <p:graphicFrame>
        <p:nvGraphicFramePr>
          <p:cNvPr id="15" name="Chart 14">
            <a:extLst>
              <a:ext uri="{FF2B5EF4-FFF2-40B4-BE49-F238E27FC236}">
                <a16:creationId xmlns:a16="http://schemas.microsoft.com/office/drawing/2014/main" id="{9EFBAA07-4940-48D5-BFA8-773E154D2E9A}"/>
              </a:ext>
            </a:extLst>
          </p:cNvPr>
          <p:cNvGraphicFramePr>
            <a:graphicFrameLocks/>
          </p:cNvGraphicFramePr>
          <p:nvPr>
            <p:extLst>
              <p:ext uri="{D42A27DB-BD31-4B8C-83A1-F6EECF244321}">
                <p14:modId xmlns:p14="http://schemas.microsoft.com/office/powerpoint/2010/main" val="1570088147"/>
              </p:ext>
            </p:extLst>
          </p:nvPr>
        </p:nvGraphicFramePr>
        <p:xfrm>
          <a:off x="353144" y="1516457"/>
          <a:ext cx="4140000" cy="32407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710A3794-4DE4-46FF-B597-25D9DF38F6B3}"/>
              </a:ext>
            </a:extLst>
          </p:cNvPr>
          <p:cNvGraphicFramePr>
            <a:graphicFrameLocks/>
          </p:cNvGraphicFramePr>
          <p:nvPr>
            <p:extLst>
              <p:ext uri="{D42A27DB-BD31-4B8C-83A1-F6EECF244321}">
                <p14:modId xmlns:p14="http://schemas.microsoft.com/office/powerpoint/2010/main" val="3266938782"/>
              </p:ext>
            </p:extLst>
          </p:nvPr>
        </p:nvGraphicFramePr>
        <p:xfrm>
          <a:off x="4467107" y="1470418"/>
          <a:ext cx="4140000" cy="3240736"/>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02815238-23E8-4A33-A2A1-A956E2DF7B31}"/>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5461089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a:extLst>
              <a:ext uri="{FF2B5EF4-FFF2-40B4-BE49-F238E27FC236}">
                <a16:creationId xmlns:a16="http://schemas.microsoft.com/office/drawing/2014/main" id="{37E15AC9-D8B3-4E01-B83B-8ED2C0AE5A6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Slide </a:t>
            </a:r>
            <a:fld id="{02BC6705-B6DB-46C4-87EC-765728D05E01}" type="slidenum">
              <a:rPr lang="en-US" altLang="en-US" smtClean="0">
                <a:solidFill>
                  <a:schemeClr val="bg1"/>
                </a:solidFill>
              </a:rPr>
              <a:pPr/>
              <a:t>8</a:t>
            </a:fld>
            <a:endParaRPr lang="en-US" altLang="en-US">
              <a:solidFill>
                <a:schemeClr val="bg1"/>
              </a:solidFill>
            </a:endParaRPr>
          </a:p>
        </p:txBody>
      </p:sp>
      <p:sp>
        <p:nvSpPr>
          <p:cNvPr id="3" name="Title 2">
            <a:extLst>
              <a:ext uri="{FF2B5EF4-FFF2-40B4-BE49-F238E27FC236}">
                <a16:creationId xmlns:a16="http://schemas.microsoft.com/office/drawing/2014/main" id="{AF7C9DBA-23E6-4C0D-B9E8-50CD898A50A0}"/>
              </a:ext>
            </a:extLst>
          </p:cNvPr>
          <p:cNvSpPr>
            <a:spLocks noGrp="1"/>
          </p:cNvSpPr>
          <p:nvPr>
            <p:ph type="title"/>
          </p:nvPr>
        </p:nvSpPr>
        <p:spPr>
          <a:xfrm>
            <a:off x="192088" y="374650"/>
            <a:ext cx="6897687" cy="487363"/>
          </a:xfrm>
        </p:spPr>
        <p:txBody>
          <a:bodyPr/>
          <a:lstStyle/>
          <a:p>
            <a:pPr>
              <a:defRPr/>
            </a:pPr>
            <a:r>
              <a:rPr lang="en-ZA" sz="2400" dirty="0">
                <a:solidFill>
                  <a:schemeClr val="tx1"/>
                </a:solidFill>
                <a:latin typeface="+mn-lt"/>
                <a:cs typeface="Calibri" panose="020F0502020204030204" pitchFamily="34" charset="0"/>
              </a:rPr>
              <a:t> </a:t>
            </a:r>
            <a:r>
              <a:rPr lang="en-ZA" sz="2400" dirty="0">
                <a:solidFill>
                  <a:srgbClr val="006600"/>
                </a:solidFill>
                <a:latin typeface="Arial" panose="020B0604020202020204" pitchFamily="34" charset="0"/>
                <a:cs typeface="Arial" panose="020B0604020202020204" pitchFamily="34" charset="0"/>
              </a:rPr>
              <a:t>Sales to revenue conversion cycle</a:t>
            </a:r>
          </a:p>
        </p:txBody>
      </p:sp>
      <p:sp>
        <p:nvSpPr>
          <p:cNvPr id="13" name="Title 2">
            <a:extLst>
              <a:ext uri="{FF2B5EF4-FFF2-40B4-BE49-F238E27FC236}">
                <a16:creationId xmlns:a16="http://schemas.microsoft.com/office/drawing/2014/main" id="{63342D4C-3310-421A-99D5-463619846467}"/>
              </a:ext>
            </a:extLst>
          </p:cNvPr>
          <p:cNvSpPr txBox="1">
            <a:spLocks/>
          </p:cNvSpPr>
          <p:nvPr/>
        </p:nvSpPr>
        <p:spPr bwMode="auto">
          <a:xfrm>
            <a:off x="1763713" y="1187450"/>
            <a:ext cx="7024687" cy="4222750"/>
          </a:xfrm>
          <a:prstGeom prst="rect">
            <a:avLst/>
          </a:prstGeom>
          <a:solidFill>
            <a:schemeClr val="bg2">
              <a:lumMod val="40000"/>
              <a:lumOff val="60000"/>
            </a:schemeClr>
          </a:solidFill>
          <a:ln w="9525">
            <a:solidFill>
              <a:srgbClr val="008000"/>
            </a:solidFill>
            <a:miter lim="800000"/>
            <a:headEnd/>
            <a:tailEnd/>
          </a:ln>
        </p:spPr>
        <p:txBody>
          <a:bodyPr anchor="ctr"/>
          <a:lstStyle>
            <a:lvl1pPr algn="l" rtl="0" eaLnBrk="0" fontAlgn="base" hangingPunct="0">
              <a:spcBef>
                <a:spcPct val="0"/>
              </a:spcBef>
              <a:spcAft>
                <a:spcPct val="0"/>
              </a:spcAft>
              <a:defRPr sz="2100" b="1">
                <a:solidFill>
                  <a:srgbClr val="4AAF14"/>
                </a:solidFill>
                <a:latin typeface="+mj-lt"/>
                <a:ea typeface="+mj-ea"/>
                <a:cs typeface="+mj-cs"/>
              </a:defRPr>
            </a:lvl1pPr>
            <a:lvl2pPr algn="l" rtl="0" eaLnBrk="0" fontAlgn="base" hangingPunct="0">
              <a:spcBef>
                <a:spcPct val="0"/>
              </a:spcBef>
              <a:spcAft>
                <a:spcPct val="0"/>
              </a:spcAft>
              <a:defRPr sz="2100" b="1">
                <a:solidFill>
                  <a:srgbClr val="4AAF14"/>
                </a:solidFill>
                <a:latin typeface="Helvetica" pitchFamily="34" charset="0"/>
              </a:defRPr>
            </a:lvl2pPr>
            <a:lvl3pPr algn="l" rtl="0" eaLnBrk="0" fontAlgn="base" hangingPunct="0">
              <a:spcBef>
                <a:spcPct val="0"/>
              </a:spcBef>
              <a:spcAft>
                <a:spcPct val="0"/>
              </a:spcAft>
              <a:defRPr sz="2100" b="1">
                <a:solidFill>
                  <a:srgbClr val="4AAF14"/>
                </a:solidFill>
                <a:latin typeface="Helvetica" pitchFamily="34" charset="0"/>
              </a:defRPr>
            </a:lvl3pPr>
            <a:lvl4pPr algn="l" rtl="0" eaLnBrk="0" fontAlgn="base" hangingPunct="0">
              <a:spcBef>
                <a:spcPct val="0"/>
              </a:spcBef>
              <a:spcAft>
                <a:spcPct val="0"/>
              </a:spcAft>
              <a:defRPr sz="2100" b="1">
                <a:solidFill>
                  <a:srgbClr val="4AAF14"/>
                </a:solidFill>
                <a:latin typeface="Helvetica" pitchFamily="34" charset="0"/>
              </a:defRPr>
            </a:lvl4pPr>
            <a:lvl5pPr algn="l" rtl="0" eaLnBrk="0" fontAlgn="base" hangingPunct="0">
              <a:spcBef>
                <a:spcPct val="0"/>
              </a:spcBef>
              <a:spcAft>
                <a:spcPct val="0"/>
              </a:spcAft>
              <a:defRPr sz="2100" b="1">
                <a:solidFill>
                  <a:srgbClr val="4AAF14"/>
                </a:solidFill>
                <a:latin typeface="Helvetica" pitchFamily="34" charset="0"/>
              </a:defRPr>
            </a:lvl5pPr>
            <a:lvl6pPr marL="342900" algn="l" rtl="0" fontAlgn="base">
              <a:spcBef>
                <a:spcPct val="0"/>
              </a:spcBef>
              <a:spcAft>
                <a:spcPct val="0"/>
              </a:spcAft>
              <a:defRPr sz="2100" b="1">
                <a:solidFill>
                  <a:srgbClr val="4AAF14"/>
                </a:solidFill>
                <a:latin typeface="Helvetica" pitchFamily="34" charset="0"/>
              </a:defRPr>
            </a:lvl6pPr>
            <a:lvl7pPr marL="685800" algn="l" rtl="0" fontAlgn="base">
              <a:spcBef>
                <a:spcPct val="0"/>
              </a:spcBef>
              <a:spcAft>
                <a:spcPct val="0"/>
              </a:spcAft>
              <a:defRPr sz="2100" b="1">
                <a:solidFill>
                  <a:srgbClr val="4AAF14"/>
                </a:solidFill>
                <a:latin typeface="Helvetica" pitchFamily="34" charset="0"/>
              </a:defRPr>
            </a:lvl7pPr>
            <a:lvl8pPr marL="1028700" algn="l" rtl="0" fontAlgn="base">
              <a:spcBef>
                <a:spcPct val="0"/>
              </a:spcBef>
              <a:spcAft>
                <a:spcPct val="0"/>
              </a:spcAft>
              <a:defRPr sz="2100" b="1">
                <a:solidFill>
                  <a:srgbClr val="4AAF14"/>
                </a:solidFill>
                <a:latin typeface="Helvetica" pitchFamily="34" charset="0"/>
              </a:defRPr>
            </a:lvl8pPr>
            <a:lvl9pPr marL="1371600" algn="l" rtl="0" fontAlgn="base">
              <a:spcBef>
                <a:spcPct val="0"/>
              </a:spcBef>
              <a:spcAft>
                <a:spcPct val="0"/>
              </a:spcAft>
              <a:defRPr sz="2100" b="1">
                <a:solidFill>
                  <a:srgbClr val="4AAF14"/>
                </a:solidFill>
                <a:latin typeface="Helvetica" pitchFamily="34" charset="0"/>
              </a:defRPr>
            </a:lvl9pPr>
          </a:lstStyle>
          <a:p>
            <a:pPr marL="171450" indent="-171450">
              <a:buFont typeface="Wingdings" panose="05000000000000000000" pitchFamily="2" charset="2"/>
              <a:buChar char="ü"/>
              <a:defRPr/>
            </a:pPr>
            <a:endParaRPr lang="en-ZA" sz="1400" b="0" kern="0" dirty="0">
              <a:solidFill>
                <a:schemeClr val="tx1"/>
              </a:solidFill>
              <a:latin typeface="Arial" panose="020B0604020202020204" pitchFamily="34" charset="0"/>
              <a:cs typeface="Arial" panose="020B0604020202020204" pitchFamily="34" charset="0"/>
            </a:endParaRPr>
          </a:p>
          <a:p>
            <a:pPr algn="ctr">
              <a:defRPr/>
            </a:pPr>
            <a:endParaRPr lang="en-ZA" sz="1400" kern="0" dirty="0">
              <a:solidFill>
                <a:srgbClr val="006600"/>
              </a:solidFill>
              <a:latin typeface="Arial" panose="020B0604020202020204" pitchFamily="34" charset="0"/>
              <a:cs typeface="Arial" panose="020B0604020202020204" pitchFamily="34" charset="0"/>
            </a:endParaRPr>
          </a:p>
        </p:txBody>
      </p:sp>
      <p:sp>
        <p:nvSpPr>
          <p:cNvPr id="9" name="Title 2">
            <a:extLst>
              <a:ext uri="{FF2B5EF4-FFF2-40B4-BE49-F238E27FC236}">
                <a16:creationId xmlns:a16="http://schemas.microsoft.com/office/drawing/2014/main" id="{B2CD16AD-1BD4-47DA-9AD1-E2F6F80415DC}"/>
              </a:ext>
            </a:extLst>
          </p:cNvPr>
          <p:cNvSpPr txBox="1">
            <a:spLocks/>
          </p:cNvSpPr>
          <p:nvPr/>
        </p:nvSpPr>
        <p:spPr bwMode="auto">
          <a:xfrm>
            <a:off x="355600" y="1187450"/>
            <a:ext cx="1309688" cy="4222750"/>
          </a:xfrm>
          <a:prstGeom prst="rect">
            <a:avLst/>
          </a:prstGeom>
          <a:solidFill>
            <a:schemeClr val="bg2">
              <a:lumMod val="40000"/>
              <a:lumOff val="60000"/>
            </a:schemeClr>
          </a:solidFill>
          <a:ln w="9525">
            <a:solidFill>
              <a:srgbClr val="008000"/>
            </a:solidFill>
            <a:miter lim="800000"/>
            <a:headEnd/>
            <a:tailEnd/>
          </a:ln>
        </p:spPr>
        <p:txBody>
          <a:bodyPr anchor="ctr"/>
          <a:lstStyle>
            <a:lvl1pPr algn="l" rtl="0" eaLnBrk="0" fontAlgn="base" hangingPunct="0">
              <a:spcBef>
                <a:spcPct val="0"/>
              </a:spcBef>
              <a:spcAft>
                <a:spcPct val="0"/>
              </a:spcAft>
              <a:defRPr sz="2100" b="1">
                <a:solidFill>
                  <a:srgbClr val="4AAF14"/>
                </a:solidFill>
                <a:latin typeface="+mj-lt"/>
                <a:ea typeface="+mj-ea"/>
                <a:cs typeface="+mj-cs"/>
              </a:defRPr>
            </a:lvl1pPr>
            <a:lvl2pPr algn="l" rtl="0" eaLnBrk="0" fontAlgn="base" hangingPunct="0">
              <a:spcBef>
                <a:spcPct val="0"/>
              </a:spcBef>
              <a:spcAft>
                <a:spcPct val="0"/>
              </a:spcAft>
              <a:defRPr sz="2100" b="1">
                <a:solidFill>
                  <a:srgbClr val="4AAF14"/>
                </a:solidFill>
                <a:latin typeface="Helvetica" pitchFamily="34" charset="0"/>
              </a:defRPr>
            </a:lvl2pPr>
            <a:lvl3pPr algn="l" rtl="0" eaLnBrk="0" fontAlgn="base" hangingPunct="0">
              <a:spcBef>
                <a:spcPct val="0"/>
              </a:spcBef>
              <a:spcAft>
                <a:spcPct val="0"/>
              </a:spcAft>
              <a:defRPr sz="2100" b="1">
                <a:solidFill>
                  <a:srgbClr val="4AAF14"/>
                </a:solidFill>
                <a:latin typeface="Helvetica" pitchFamily="34" charset="0"/>
              </a:defRPr>
            </a:lvl3pPr>
            <a:lvl4pPr algn="l" rtl="0" eaLnBrk="0" fontAlgn="base" hangingPunct="0">
              <a:spcBef>
                <a:spcPct val="0"/>
              </a:spcBef>
              <a:spcAft>
                <a:spcPct val="0"/>
              </a:spcAft>
              <a:defRPr sz="2100" b="1">
                <a:solidFill>
                  <a:srgbClr val="4AAF14"/>
                </a:solidFill>
                <a:latin typeface="Helvetica" pitchFamily="34" charset="0"/>
              </a:defRPr>
            </a:lvl4pPr>
            <a:lvl5pPr algn="l" rtl="0" eaLnBrk="0" fontAlgn="base" hangingPunct="0">
              <a:spcBef>
                <a:spcPct val="0"/>
              </a:spcBef>
              <a:spcAft>
                <a:spcPct val="0"/>
              </a:spcAft>
              <a:defRPr sz="2100" b="1">
                <a:solidFill>
                  <a:srgbClr val="4AAF14"/>
                </a:solidFill>
                <a:latin typeface="Helvetica" pitchFamily="34" charset="0"/>
              </a:defRPr>
            </a:lvl5pPr>
            <a:lvl6pPr marL="342900" algn="l" rtl="0" fontAlgn="base">
              <a:spcBef>
                <a:spcPct val="0"/>
              </a:spcBef>
              <a:spcAft>
                <a:spcPct val="0"/>
              </a:spcAft>
              <a:defRPr sz="2100" b="1">
                <a:solidFill>
                  <a:srgbClr val="4AAF14"/>
                </a:solidFill>
                <a:latin typeface="Helvetica" pitchFamily="34" charset="0"/>
              </a:defRPr>
            </a:lvl6pPr>
            <a:lvl7pPr marL="685800" algn="l" rtl="0" fontAlgn="base">
              <a:spcBef>
                <a:spcPct val="0"/>
              </a:spcBef>
              <a:spcAft>
                <a:spcPct val="0"/>
              </a:spcAft>
              <a:defRPr sz="2100" b="1">
                <a:solidFill>
                  <a:srgbClr val="4AAF14"/>
                </a:solidFill>
                <a:latin typeface="Helvetica" pitchFamily="34" charset="0"/>
              </a:defRPr>
            </a:lvl7pPr>
            <a:lvl8pPr marL="1028700" algn="l" rtl="0" fontAlgn="base">
              <a:spcBef>
                <a:spcPct val="0"/>
              </a:spcBef>
              <a:spcAft>
                <a:spcPct val="0"/>
              </a:spcAft>
              <a:defRPr sz="2100" b="1">
                <a:solidFill>
                  <a:srgbClr val="4AAF14"/>
                </a:solidFill>
                <a:latin typeface="Helvetica" pitchFamily="34" charset="0"/>
              </a:defRPr>
            </a:lvl8pPr>
            <a:lvl9pPr marL="1371600" algn="l" rtl="0" fontAlgn="base">
              <a:spcBef>
                <a:spcPct val="0"/>
              </a:spcBef>
              <a:spcAft>
                <a:spcPct val="0"/>
              </a:spcAft>
              <a:defRPr sz="2100" b="1">
                <a:solidFill>
                  <a:srgbClr val="4AAF14"/>
                </a:solidFill>
                <a:latin typeface="Helvetica" pitchFamily="34" charset="0"/>
              </a:defRPr>
            </a:lvl9pPr>
          </a:lstStyle>
          <a:p>
            <a:pPr marL="171450" indent="-171450">
              <a:buFont typeface="Wingdings" panose="05000000000000000000" pitchFamily="2" charset="2"/>
              <a:buChar char="ü"/>
              <a:defRPr/>
            </a:pPr>
            <a:endParaRPr lang="en-ZA" sz="1100" b="0" kern="0" dirty="0">
              <a:solidFill>
                <a:schemeClr val="tx1"/>
              </a:solidFill>
              <a:latin typeface="+mn-lt"/>
              <a:cs typeface="Calibri" panose="020F0502020204030204" pitchFamily="34" charset="0"/>
            </a:endParaRPr>
          </a:p>
          <a:p>
            <a:pPr algn="ctr">
              <a:defRPr/>
            </a:pPr>
            <a:endParaRPr lang="en-ZA" sz="1200" kern="0" dirty="0">
              <a:solidFill>
                <a:srgbClr val="006600"/>
              </a:solidFill>
              <a:latin typeface="Arial" panose="020B0604020202020204" pitchFamily="34" charset="0"/>
              <a:cs typeface="Arial" panose="020B0604020202020204" pitchFamily="34" charset="0"/>
            </a:endParaRPr>
          </a:p>
        </p:txBody>
      </p:sp>
      <p:grpSp>
        <p:nvGrpSpPr>
          <p:cNvPr id="38918" name="Group 7">
            <a:extLst>
              <a:ext uri="{FF2B5EF4-FFF2-40B4-BE49-F238E27FC236}">
                <a16:creationId xmlns:a16="http://schemas.microsoft.com/office/drawing/2014/main" id="{DA093FBD-F541-412C-9FAF-B6E9E4BC545A}"/>
              </a:ext>
            </a:extLst>
          </p:cNvPr>
          <p:cNvGrpSpPr>
            <a:grpSpLocks/>
          </p:cNvGrpSpPr>
          <p:nvPr/>
        </p:nvGrpSpPr>
        <p:grpSpPr bwMode="auto">
          <a:xfrm>
            <a:off x="549275" y="1349375"/>
            <a:ext cx="774700" cy="977900"/>
            <a:chOff x="709249" y="1282115"/>
            <a:chExt cx="774700" cy="978643"/>
          </a:xfrm>
        </p:grpSpPr>
        <p:sp>
          <p:nvSpPr>
            <p:cNvPr id="11" name="Rectangle 10">
              <a:extLst>
                <a:ext uri="{FF2B5EF4-FFF2-40B4-BE49-F238E27FC236}">
                  <a16:creationId xmlns:a16="http://schemas.microsoft.com/office/drawing/2014/main" id="{8E4DCE2F-5499-4B0A-BDFC-412DF13C219A}"/>
                </a:ext>
              </a:extLst>
            </p:cNvPr>
            <p:cNvSpPr/>
            <p:nvPr/>
          </p:nvSpPr>
          <p:spPr>
            <a:xfrm>
              <a:off x="709249" y="1282115"/>
              <a:ext cx="774700" cy="978643"/>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schemeClr val="bg1"/>
                </a:solidFill>
              </a:endParaRPr>
            </a:p>
          </p:txBody>
        </p:sp>
        <p:sp>
          <p:nvSpPr>
            <p:cNvPr id="38942" name="TextBox 14">
              <a:extLst>
                <a:ext uri="{FF2B5EF4-FFF2-40B4-BE49-F238E27FC236}">
                  <a16:creationId xmlns:a16="http://schemas.microsoft.com/office/drawing/2014/main" id="{BF478B76-0A66-496C-9FF6-312ED6CA21D4}"/>
                </a:ext>
              </a:extLst>
            </p:cNvPr>
            <p:cNvSpPr txBox="1">
              <a:spLocks noChangeArrowheads="1"/>
            </p:cNvSpPr>
            <p:nvPr/>
          </p:nvSpPr>
          <p:spPr bwMode="auto">
            <a:xfrm>
              <a:off x="787479" y="1321235"/>
              <a:ext cx="5422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000" b="1">
                  <a:solidFill>
                    <a:schemeClr val="bg1"/>
                  </a:solidFill>
                </a:rPr>
                <a:t>2</a:t>
              </a:r>
            </a:p>
          </p:txBody>
        </p:sp>
      </p:grpSp>
      <p:sp>
        <p:nvSpPr>
          <p:cNvPr id="17" name="Freeform: Shape 16">
            <a:extLst>
              <a:ext uri="{FF2B5EF4-FFF2-40B4-BE49-F238E27FC236}">
                <a16:creationId xmlns:a16="http://schemas.microsoft.com/office/drawing/2014/main" id="{00CB745E-A0A9-4424-BA20-8B5AC6E5AAC7}"/>
              </a:ext>
            </a:extLst>
          </p:cNvPr>
          <p:cNvSpPr/>
          <p:nvPr/>
        </p:nvSpPr>
        <p:spPr>
          <a:xfrm>
            <a:off x="1806575" y="1301750"/>
            <a:ext cx="2576513" cy="809625"/>
          </a:xfrm>
          <a:custGeom>
            <a:avLst/>
            <a:gdLst>
              <a:gd name="connsiteX0" fmla="*/ 111812 w 2640012"/>
              <a:gd name="connsiteY0" fmla="*/ 0 h 1066799"/>
              <a:gd name="connsiteX1" fmla="*/ 2528199 w 2640012"/>
              <a:gd name="connsiteY1" fmla="*/ 0 h 1066799"/>
              <a:gd name="connsiteX2" fmla="*/ 2640011 w 2640012"/>
              <a:gd name="connsiteY2" fmla="*/ 111812 h 1066799"/>
              <a:gd name="connsiteX3" fmla="*/ 2640011 w 2640012"/>
              <a:gd name="connsiteY3" fmla="*/ 141690 h 1066799"/>
              <a:gd name="connsiteX4" fmla="*/ 2640012 w 2640012"/>
              <a:gd name="connsiteY4" fmla="*/ 141690 h 1066799"/>
              <a:gd name="connsiteX5" fmla="*/ 2640012 w 2640012"/>
              <a:gd name="connsiteY5" fmla="*/ 1066799 h 1066799"/>
              <a:gd name="connsiteX6" fmla="*/ 0 w 2640012"/>
              <a:gd name="connsiteY6" fmla="*/ 1066799 h 1066799"/>
              <a:gd name="connsiteX7" fmla="*/ 0 w 2640012"/>
              <a:gd name="connsiteY7" fmla="*/ 559045 h 1066799"/>
              <a:gd name="connsiteX8" fmla="*/ 0 w 2640012"/>
              <a:gd name="connsiteY8" fmla="*/ 141690 h 1066799"/>
              <a:gd name="connsiteX9" fmla="*/ 0 w 2640012"/>
              <a:gd name="connsiteY9" fmla="*/ 111812 h 1066799"/>
              <a:gd name="connsiteX10" fmla="*/ 111812 w 2640012"/>
              <a:gd name="connsiteY10" fmla="*/ 0 h 106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0012" h="1066799">
                <a:moveTo>
                  <a:pt x="111812" y="0"/>
                </a:moveTo>
                <a:lnTo>
                  <a:pt x="2528199" y="0"/>
                </a:lnTo>
                <a:cubicBezTo>
                  <a:pt x="2589951" y="0"/>
                  <a:pt x="2640011" y="50060"/>
                  <a:pt x="2640011" y="111812"/>
                </a:cubicBezTo>
                <a:lnTo>
                  <a:pt x="2640011" y="141690"/>
                </a:lnTo>
                <a:lnTo>
                  <a:pt x="2640012" y="141690"/>
                </a:lnTo>
                <a:lnTo>
                  <a:pt x="2640012" y="1066799"/>
                </a:lnTo>
                <a:lnTo>
                  <a:pt x="0" y="1066799"/>
                </a:lnTo>
                <a:lnTo>
                  <a:pt x="0" y="559045"/>
                </a:lnTo>
                <a:lnTo>
                  <a:pt x="0" y="141690"/>
                </a:lnTo>
                <a:lnTo>
                  <a:pt x="0" y="111812"/>
                </a:lnTo>
                <a:cubicBezTo>
                  <a:pt x="0" y="50060"/>
                  <a:pt x="50060" y="0"/>
                  <a:pt x="111812" y="0"/>
                </a:cubicBezTo>
                <a:close/>
              </a:path>
            </a:pathLst>
          </a:custGeom>
          <a:solidFill>
            <a:srgbClr val="008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hangingPunct="1">
              <a:defRPr/>
            </a:pPr>
            <a:endParaRPr lang="en-US" sz="1200" dirty="0">
              <a:solidFill>
                <a:schemeClr val="bg1"/>
              </a:solidFill>
            </a:endParaRPr>
          </a:p>
        </p:txBody>
      </p:sp>
      <p:grpSp>
        <p:nvGrpSpPr>
          <p:cNvPr id="38920" name="Group 5">
            <a:extLst>
              <a:ext uri="{FF2B5EF4-FFF2-40B4-BE49-F238E27FC236}">
                <a16:creationId xmlns:a16="http://schemas.microsoft.com/office/drawing/2014/main" id="{13844A3B-5C4E-4448-A658-0BD53933312B}"/>
              </a:ext>
            </a:extLst>
          </p:cNvPr>
          <p:cNvGrpSpPr>
            <a:grpSpLocks/>
          </p:cNvGrpSpPr>
          <p:nvPr/>
        </p:nvGrpSpPr>
        <p:grpSpPr bwMode="auto">
          <a:xfrm>
            <a:off x="4518025" y="1349375"/>
            <a:ext cx="3803650" cy="3848100"/>
            <a:chOff x="4612166" y="1531915"/>
            <a:chExt cx="3805013" cy="3601975"/>
          </a:xfrm>
        </p:grpSpPr>
        <p:sp>
          <p:nvSpPr>
            <p:cNvPr id="32" name="TextBox 31">
              <a:extLst>
                <a:ext uri="{FF2B5EF4-FFF2-40B4-BE49-F238E27FC236}">
                  <a16:creationId xmlns:a16="http://schemas.microsoft.com/office/drawing/2014/main" id="{716CC0AE-F8A9-469D-B49C-481AE6D9A682}"/>
                </a:ext>
              </a:extLst>
            </p:cNvPr>
            <p:cNvSpPr txBox="1"/>
            <p:nvPr/>
          </p:nvSpPr>
          <p:spPr>
            <a:xfrm>
              <a:off x="4718567" y="1531915"/>
              <a:ext cx="1602361" cy="307595"/>
            </a:xfrm>
            <a:prstGeom prst="rect">
              <a:avLst/>
            </a:prstGeom>
            <a:solidFill>
              <a:srgbClr val="008000"/>
            </a:solidFill>
          </p:spPr>
          <p:txBody>
            <a:bodyPr anchor="ctr">
              <a:spAutoFit/>
            </a:bodyPr>
            <a:lstStyle/>
            <a:p>
              <a:pPr eaLnBrk="1" hangingPunct="1">
                <a:spcBef>
                  <a:spcPts val="0"/>
                </a:spcBef>
                <a:spcAft>
                  <a:spcPts val="0"/>
                </a:spcAft>
                <a:buClr>
                  <a:schemeClr val="bg1"/>
                </a:buClr>
                <a:defRPr/>
              </a:pPr>
              <a:r>
                <a:rPr lang="en-US" sz="1400" b="1" dirty="0">
                  <a:solidFill>
                    <a:schemeClr val="bg1"/>
                  </a:solidFill>
                  <a:latin typeface="+mn-lt"/>
                </a:rPr>
                <a:t>Analysis </a:t>
              </a:r>
            </a:p>
          </p:txBody>
        </p:sp>
        <p:cxnSp>
          <p:nvCxnSpPr>
            <p:cNvPr id="33" name="Straight Connector 32">
              <a:extLst>
                <a:ext uri="{FF2B5EF4-FFF2-40B4-BE49-F238E27FC236}">
                  <a16:creationId xmlns:a16="http://schemas.microsoft.com/office/drawing/2014/main" id="{39DD03CE-9D61-4EFC-9B7C-ABFBB49E95F4}"/>
                </a:ext>
              </a:extLst>
            </p:cNvPr>
            <p:cNvCxnSpPr>
              <a:cxnSpLocks/>
            </p:cNvCxnSpPr>
            <p:nvPr/>
          </p:nvCxnSpPr>
          <p:spPr>
            <a:xfrm>
              <a:off x="4628047" y="1962844"/>
              <a:ext cx="188662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34D2FB9-7E62-40AC-BF8D-47C3A7C2056C}"/>
                </a:ext>
              </a:extLst>
            </p:cNvPr>
            <p:cNvSpPr txBox="1"/>
            <p:nvPr/>
          </p:nvSpPr>
          <p:spPr>
            <a:xfrm>
              <a:off x="4718567" y="4383479"/>
              <a:ext cx="1602361" cy="307594"/>
            </a:xfrm>
            <a:prstGeom prst="rect">
              <a:avLst/>
            </a:prstGeom>
            <a:solidFill>
              <a:srgbClr val="008000"/>
            </a:solidFill>
          </p:spPr>
          <p:txBody>
            <a:bodyPr anchor="ctr">
              <a:spAutoFit/>
            </a:bodyPr>
            <a:lstStyle/>
            <a:p>
              <a:pPr eaLnBrk="1" hangingPunct="1">
                <a:spcBef>
                  <a:spcPts val="0"/>
                </a:spcBef>
                <a:spcAft>
                  <a:spcPts val="0"/>
                </a:spcAft>
                <a:buClr>
                  <a:schemeClr val="bg1"/>
                </a:buClr>
                <a:defRPr/>
              </a:pPr>
              <a:r>
                <a:rPr lang="en-US" sz="1400" b="1" dirty="0">
                  <a:solidFill>
                    <a:schemeClr val="bg1"/>
                  </a:solidFill>
                  <a:latin typeface="+mn-lt"/>
                </a:rPr>
                <a:t>Challenges  </a:t>
              </a:r>
            </a:p>
          </p:txBody>
        </p:sp>
        <p:sp>
          <p:nvSpPr>
            <p:cNvPr id="38939" name="TextBox 39">
              <a:extLst>
                <a:ext uri="{FF2B5EF4-FFF2-40B4-BE49-F238E27FC236}">
                  <a16:creationId xmlns:a16="http://schemas.microsoft.com/office/drawing/2014/main" id="{43B27DEA-7471-4C7C-B8E8-CFD9950021E8}"/>
                </a:ext>
              </a:extLst>
            </p:cNvPr>
            <p:cNvSpPr txBox="1">
              <a:spLocks noChangeArrowheads="1"/>
            </p:cNvSpPr>
            <p:nvPr/>
          </p:nvSpPr>
          <p:spPr bwMode="auto">
            <a:xfrm>
              <a:off x="4612166" y="4872280"/>
              <a:ext cx="38050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698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Clr>
                  <a:schemeClr val="tx2"/>
                </a:buClr>
                <a:buFont typeface="Arial" panose="020B0604020202020204" pitchFamily="34" charset="0"/>
                <a:buChar char="•"/>
              </a:pPr>
              <a:r>
                <a:rPr lang="en-US" altLang="en-US" sz="1200">
                  <a:solidFill>
                    <a:schemeClr val="tx2"/>
                  </a:solidFill>
                </a:rPr>
                <a:t>Non availability of timeliness for service activation </a:t>
              </a:r>
            </a:p>
          </p:txBody>
        </p:sp>
        <p:cxnSp>
          <p:nvCxnSpPr>
            <p:cNvPr id="41" name="Straight Connector 40">
              <a:extLst>
                <a:ext uri="{FF2B5EF4-FFF2-40B4-BE49-F238E27FC236}">
                  <a16:creationId xmlns:a16="http://schemas.microsoft.com/office/drawing/2014/main" id="{1FF2EBFC-EDE0-461E-ADD2-95AC0E58BB91}"/>
                </a:ext>
              </a:extLst>
            </p:cNvPr>
            <p:cNvCxnSpPr>
              <a:cxnSpLocks/>
            </p:cNvCxnSpPr>
            <p:nvPr/>
          </p:nvCxnSpPr>
          <p:spPr>
            <a:xfrm>
              <a:off x="4628047" y="4711876"/>
              <a:ext cx="188662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8921" name="TextBox 20">
            <a:extLst>
              <a:ext uri="{FF2B5EF4-FFF2-40B4-BE49-F238E27FC236}">
                <a16:creationId xmlns:a16="http://schemas.microsoft.com/office/drawing/2014/main" id="{788F4929-23BF-473D-95FC-F535FEBB8FAA}"/>
              </a:ext>
            </a:extLst>
          </p:cNvPr>
          <p:cNvSpPr txBox="1">
            <a:spLocks noChangeArrowheads="1"/>
          </p:cNvSpPr>
          <p:nvPr/>
        </p:nvSpPr>
        <p:spPr bwMode="auto">
          <a:xfrm>
            <a:off x="1928813" y="1617663"/>
            <a:ext cx="2562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solidFill>
                  <a:srgbClr val="FFFFFF"/>
                </a:solidFill>
                <a:cs typeface="Arial" panose="020B0604020202020204" pitchFamily="34" charset="0"/>
              </a:rPr>
              <a:t>Total Contract Value (TCV)</a:t>
            </a:r>
            <a:endParaRPr lang="en-US" altLang="en-US"/>
          </a:p>
        </p:txBody>
      </p:sp>
      <p:cxnSp>
        <p:nvCxnSpPr>
          <p:cNvPr id="38922" name="Straight Connector 19">
            <a:extLst>
              <a:ext uri="{FF2B5EF4-FFF2-40B4-BE49-F238E27FC236}">
                <a16:creationId xmlns:a16="http://schemas.microsoft.com/office/drawing/2014/main" id="{42B41125-9525-47A6-9027-F97295AFBD37}"/>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graphicFrame>
        <p:nvGraphicFramePr>
          <p:cNvPr id="22" name="Table 21">
            <a:extLst>
              <a:ext uri="{FF2B5EF4-FFF2-40B4-BE49-F238E27FC236}">
                <a16:creationId xmlns:a16="http://schemas.microsoft.com/office/drawing/2014/main" id="{4336FCCC-0274-450E-AFF7-76F3181129C7}"/>
              </a:ext>
            </a:extLst>
          </p:cNvPr>
          <p:cNvGraphicFramePr>
            <a:graphicFrameLocks noGrp="1"/>
          </p:cNvGraphicFramePr>
          <p:nvPr/>
        </p:nvGraphicFramePr>
        <p:xfrm>
          <a:off x="1858963" y="2171700"/>
          <a:ext cx="2563812" cy="2474914"/>
        </p:xfrm>
        <a:graphic>
          <a:graphicData uri="http://schemas.openxmlformats.org/drawingml/2006/table">
            <a:tbl>
              <a:tblPr/>
              <a:tblGrid>
                <a:gridCol w="2563812">
                  <a:extLst>
                    <a:ext uri="{9D8B030D-6E8A-4147-A177-3AD203B41FA5}">
                      <a16:colId xmlns:a16="http://schemas.microsoft.com/office/drawing/2014/main" val="20000"/>
                    </a:ext>
                  </a:extLst>
                </a:gridCol>
              </a:tblGrid>
              <a:tr h="557213">
                <a:tc>
                  <a:txBody>
                    <a:bodyPr/>
                    <a:lstStyle>
                      <a:lvl1pPr defTabSz="685800">
                        <a:spcBef>
                          <a:spcPct val="20000"/>
                        </a:spcBef>
                        <a:defRPr sz="2000">
                          <a:solidFill>
                            <a:srgbClr val="6D6F67"/>
                          </a:solidFill>
                          <a:latin typeface="Arial" panose="020B0604020202020204" pitchFamily="34" charset="0"/>
                        </a:defRPr>
                      </a:lvl1pPr>
                      <a:lvl2pPr marL="742950" indent="-285750" defTabSz="685800">
                        <a:spcBef>
                          <a:spcPct val="20000"/>
                        </a:spcBef>
                        <a:defRPr sz="2000">
                          <a:solidFill>
                            <a:srgbClr val="6D6F67"/>
                          </a:solidFill>
                          <a:latin typeface="Arial" panose="020B0604020202020204" pitchFamily="34" charset="0"/>
                        </a:defRPr>
                      </a:lvl2pPr>
                      <a:lvl3pPr marL="1143000" indent="-228600" defTabSz="685800">
                        <a:spcBef>
                          <a:spcPct val="20000"/>
                        </a:spcBef>
                        <a:defRPr sz="2000">
                          <a:solidFill>
                            <a:srgbClr val="6D6F67"/>
                          </a:solidFill>
                          <a:latin typeface="Arial" panose="020B0604020202020204" pitchFamily="34" charset="0"/>
                        </a:defRPr>
                      </a:lvl3pPr>
                      <a:lvl4pPr marL="1600200" indent="-228600" defTabSz="685800">
                        <a:spcBef>
                          <a:spcPct val="20000"/>
                        </a:spcBef>
                        <a:buClr>
                          <a:srgbClr val="4AAF14"/>
                        </a:buClr>
                        <a:buSzPct val="75000"/>
                        <a:buFont typeface="Arial" panose="020B0604020202020204" pitchFamily="34" charset="0"/>
                        <a:defRPr>
                          <a:solidFill>
                            <a:srgbClr val="6D6F67"/>
                          </a:solidFill>
                          <a:latin typeface="Arial" panose="020B0604020202020204" pitchFamily="34" charset="0"/>
                        </a:defRPr>
                      </a:lvl4pPr>
                      <a:lvl5pPr marL="2057400" indent="-228600" defTabSz="685800">
                        <a:spcBef>
                          <a:spcPct val="20000"/>
                        </a:spcBef>
                        <a:defRPr>
                          <a:solidFill>
                            <a:srgbClr val="6D6F67"/>
                          </a:solidFill>
                          <a:latin typeface="Arial" panose="020B0604020202020204" pitchFamily="34" charset="0"/>
                        </a:defRPr>
                      </a:lvl5pPr>
                      <a:lvl6pPr marL="2514600" indent="-228600" defTabSz="685800" eaLnBrk="0" fontAlgn="base" hangingPunct="0">
                        <a:spcBef>
                          <a:spcPct val="20000"/>
                        </a:spcBef>
                        <a:spcAft>
                          <a:spcPct val="0"/>
                        </a:spcAft>
                        <a:defRPr>
                          <a:solidFill>
                            <a:srgbClr val="6D6F67"/>
                          </a:solidFill>
                          <a:latin typeface="Arial" panose="020B0604020202020204" pitchFamily="34" charset="0"/>
                        </a:defRPr>
                      </a:lvl6pPr>
                      <a:lvl7pPr marL="2971800" indent="-228600" defTabSz="685800" eaLnBrk="0" fontAlgn="base" hangingPunct="0">
                        <a:spcBef>
                          <a:spcPct val="20000"/>
                        </a:spcBef>
                        <a:spcAft>
                          <a:spcPct val="0"/>
                        </a:spcAft>
                        <a:defRPr>
                          <a:solidFill>
                            <a:srgbClr val="6D6F67"/>
                          </a:solidFill>
                          <a:latin typeface="Arial" panose="020B0604020202020204" pitchFamily="34" charset="0"/>
                        </a:defRPr>
                      </a:lvl7pPr>
                      <a:lvl8pPr marL="3429000" indent="-228600" defTabSz="685800" eaLnBrk="0" fontAlgn="base" hangingPunct="0">
                        <a:spcBef>
                          <a:spcPct val="20000"/>
                        </a:spcBef>
                        <a:spcAft>
                          <a:spcPct val="0"/>
                        </a:spcAft>
                        <a:defRPr>
                          <a:solidFill>
                            <a:srgbClr val="6D6F67"/>
                          </a:solidFill>
                          <a:latin typeface="Arial" panose="020B0604020202020204" pitchFamily="34" charset="0"/>
                        </a:defRPr>
                      </a:lvl8pPr>
                      <a:lvl9pPr marL="3886200" indent="-228600" defTabSz="685800" eaLnBrk="0" fontAlgn="base" hangingPunct="0">
                        <a:spcBef>
                          <a:spcPct val="20000"/>
                        </a:spcBef>
                        <a:spcAft>
                          <a:spcPct val="0"/>
                        </a:spcAft>
                        <a:defRPr>
                          <a:solidFill>
                            <a:srgbClr val="6D6F67"/>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TCV (Sales)</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R7m</a:t>
                      </a:r>
                      <a:endParaRPr kumimoji="0" lang="en-ZA"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1475" marR="91475"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95313">
                <a:tc>
                  <a:txBody>
                    <a:bodyPr/>
                    <a:lstStyle>
                      <a:lvl1pPr defTabSz="685800">
                        <a:spcBef>
                          <a:spcPct val="20000"/>
                        </a:spcBef>
                        <a:defRPr sz="2000">
                          <a:solidFill>
                            <a:srgbClr val="6D6F67"/>
                          </a:solidFill>
                          <a:latin typeface="Arial" panose="020B0604020202020204" pitchFamily="34" charset="0"/>
                        </a:defRPr>
                      </a:lvl1pPr>
                      <a:lvl2pPr marL="742950" indent="-285750" defTabSz="685800">
                        <a:spcBef>
                          <a:spcPct val="20000"/>
                        </a:spcBef>
                        <a:defRPr sz="2000">
                          <a:solidFill>
                            <a:srgbClr val="6D6F67"/>
                          </a:solidFill>
                          <a:latin typeface="Arial" panose="020B0604020202020204" pitchFamily="34" charset="0"/>
                        </a:defRPr>
                      </a:lvl2pPr>
                      <a:lvl3pPr marL="1143000" indent="-228600" defTabSz="685800">
                        <a:spcBef>
                          <a:spcPct val="20000"/>
                        </a:spcBef>
                        <a:defRPr sz="2000">
                          <a:solidFill>
                            <a:srgbClr val="6D6F67"/>
                          </a:solidFill>
                          <a:latin typeface="Arial" panose="020B0604020202020204" pitchFamily="34" charset="0"/>
                        </a:defRPr>
                      </a:lvl3pPr>
                      <a:lvl4pPr marL="1600200" indent="-228600" defTabSz="685800">
                        <a:spcBef>
                          <a:spcPct val="20000"/>
                        </a:spcBef>
                        <a:buClr>
                          <a:srgbClr val="4AAF14"/>
                        </a:buClr>
                        <a:buSzPct val="75000"/>
                        <a:buFont typeface="Arial" panose="020B0604020202020204" pitchFamily="34" charset="0"/>
                        <a:defRPr>
                          <a:solidFill>
                            <a:srgbClr val="6D6F67"/>
                          </a:solidFill>
                          <a:latin typeface="Arial" panose="020B0604020202020204" pitchFamily="34" charset="0"/>
                        </a:defRPr>
                      </a:lvl4pPr>
                      <a:lvl5pPr marL="2057400" indent="-228600" defTabSz="685800">
                        <a:spcBef>
                          <a:spcPct val="20000"/>
                        </a:spcBef>
                        <a:defRPr>
                          <a:solidFill>
                            <a:srgbClr val="6D6F67"/>
                          </a:solidFill>
                          <a:latin typeface="Arial" panose="020B0604020202020204" pitchFamily="34" charset="0"/>
                        </a:defRPr>
                      </a:lvl5pPr>
                      <a:lvl6pPr marL="2514600" indent="-228600" defTabSz="685800" eaLnBrk="0" fontAlgn="base" hangingPunct="0">
                        <a:spcBef>
                          <a:spcPct val="20000"/>
                        </a:spcBef>
                        <a:spcAft>
                          <a:spcPct val="0"/>
                        </a:spcAft>
                        <a:defRPr>
                          <a:solidFill>
                            <a:srgbClr val="6D6F67"/>
                          </a:solidFill>
                          <a:latin typeface="Arial" panose="020B0604020202020204" pitchFamily="34" charset="0"/>
                        </a:defRPr>
                      </a:lvl6pPr>
                      <a:lvl7pPr marL="2971800" indent="-228600" defTabSz="685800" eaLnBrk="0" fontAlgn="base" hangingPunct="0">
                        <a:spcBef>
                          <a:spcPct val="20000"/>
                        </a:spcBef>
                        <a:spcAft>
                          <a:spcPct val="0"/>
                        </a:spcAft>
                        <a:defRPr>
                          <a:solidFill>
                            <a:srgbClr val="6D6F67"/>
                          </a:solidFill>
                          <a:latin typeface="Arial" panose="020B0604020202020204" pitchFamily="34" charset="0"/>
                        </a:defRPr>
                      </a:lvl7pPr>
                      <a:lvl8pPr marL="3429000" indent="-228600" defTabSz="685800" eaLnBrk="0" fontAlgn="base" hangingPunct="0">
                        <a:spcBef>
                          <a:spcPct val="20000"/>
                        </a:spcBef>
                        <a:spcAft>
                          <a:spcPct val="0"/>
                        </a:spcAft>
                        <a:defRPr>
                          <a:solidFill>
                            <a:srgbClr val="6D6F67"/>
                          </a:solidFill>
                          <a:latin typeface="Arial" panose="020B0604020202020204" pitchFamily="34" charset="0"/>
                        </a:defRPr>
                      </a:lvl8pPr>
                      <a:lvl9pPr marL="3886200" indent="-228600" defTabSz="685800" eaLnBrk="0" fontAlgn="base" hangingPunct="0">
                        <a:spcBef>
                          <a:spcPct val="20000"/>
                        </a:spcBef>
                        <a:spcAft>
                          <a:spcPct val="0"/>
                        </a:spcAft>
                        <a:defRPr>
                          <a:solidFill>
                            <a:srgbClr val="6D6F67"/>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    Activated</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  26%</a:t>
                      </a:r>
                    </a:p>
                  </a:txBody>
                  <a:tcPr marL="91475" marR="91475"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96913">
                <a:tc>
                  <a:txBody>
                    <a:bodyPr/>
                    <a:lstStyle>
                      <a:lvl1pPr defTabSz="685800">
                        <a:spcBef>
                          <a:spcPct val="20000"/>
                        </a:spcBef>
                        <a:defRPr sz="2000">
                          <a:solidFill>
                            <a:srgbClr val="6D6F67"/>
                          </a:solidFill>
                          <a:latin typeface="Arial" panose="020B0604020202020204" pitchFamily="34" charset="0"/>
                        </a:defRPr>
                      </a:lvl1pPr>
                      <a:lvl2pPr marL="742950" indent="-285750" defTabSz="685800">
                        <a:spcBef>
                          <a:spcPct val="20000"/>
                        </a:spcBef>
                        <a:defRPr sz="2000">
                          <a:solidFill>
                            <a:srgbClr val="6D6F67"/>
                          </a:solidFill>
                          <a:latin typeface="Arial" panose="020B0604020202020204" pitchFamily="34" charset="0"/>
                        </a:defRPr>
                      </a:lvl2pPr>
                      <a:lvl3pPr marL="1143000" indent="-228600" defTabSz="685800">
                        <a:spcBef>
                          <a:spcPct val="20000"/>
                        </a:spcBef>
                        <a:defRPr sz="2000">
                          <a:solidFill>
                            <a:srgbClr val="6D6F67"/>
                          </a:solidFill>
                          <a:latin typeface="Arial" panose="020B0604020202020204" pitchFamily="34" charset="0"/>
                        </a:defRPr>
                      </a:lvl3pPr>
                      <a:lvl4pPr marL="1600200" indent="-228600" defTabSz="685800">
                        <a:spcBef>
                          <a:spcPct val="20000"/>
                        </a:spcBef>
                        <a:buClr>
                          <a:srgbClr val="4AAF14"/>
                        </a:buClr>
                        <a:buSzPct val="75000"/>
                        <a:buFont typeface="Arial" panose="020B0604020202020204" pitchFamily="34" charset="0"/>
                        <a:defRPr>
                          <a:solidFill>
                            <a:srgbClr val="6D6F67"/>
                          </a:solidFill>
                          <a:latin typeface="Arial" panose="020B0604020202020204" pitchFamily="34" charset="0"/>
                        </a:defRPr>
                      </a:lvl4pPr>
                      <a:lvl5pPr marL="2057400" indent="-228600" defTabSz="685800">
                        <a:spcBef>
                          <a:spcPct val="20000"/>
                        </a:spcBef>
                        <a:defRPr>
                          <a:solidFill>
                            <a:srgbClr val="6D6F67"/>
                          </a:solidFill>
                          <a:latin typeface="Arial" panose="020B0604020202020204" pitchFamily="34" charset="0"/>
                        </a:defRPr>
                      </a:lvl5pPr>
                      <a:lvl6pPr marL="2514600" indent="-228600" defTabSz="685800" eaLnBrk="0" fontAlgn="base" hangingPunct="0">
                        <a:spcBef>
                          <a:spcPct val="20000"/>
                        </a:spcBef>
                        <a:spcAft>
                          <a:spcPct val="0"/>
                        </a:spcAft>
                        <a:defRPr>
                          <a:solidFill>
                            <a:srgbClr val="6D6F67"/>
                          </a:solidFill>
                          <a:latin typeface="Arial" panose="020B0604020202020204" pitchFamily="34" charset="0"/>
                        </a:defRPr>
                      </a:lvl6pPr>
                      <a:lvl7pPr marL="2971800" indent="-228600" defTabSz="685800" eaLnBrk="0" fontAlgn="base" hangingPunct="0">
                        <a:spcBef>
                          <a:spcPct val="20000"/>
                        </a:spcBef>
                        <a:spcAft>
                          <a:spcPct val="0"/>
                        </a:spcAft>
                        <a:defRPr>
                          <a:solidFill>
                            <a:srgbClr val="6D6F67"/>
                          </a:solidFill>
                          <a:latin typeface="Arial" panose="020B0604020202020204" pitchFamily="34" charset="0"/>
                        </a:defRPr>
                      </a:lvl7pPr>
                      <a:lvl8pPr marL="3429000" indent="-228600" defTabSz="685800" eaLnBrk="0" fontAlgn="base" hangingPunct="0">
                        <a:spcBef>
                          <a:spcPct val="20000"/>
                        </a:spcBef>
                        <a:spcAft>
                          <a:spcPct val="0"/>
                        </a:spcAft>
                        <a:defRPr>
                          <a:solidFill>
                            <a:srgbClr val="6D6F67"/>
                          </a:solidFill>
                          <a:latin typeface="Arial" panose="020B0604020202020204" pitchFamily="34" charset="0"/>
                        </a:defRPr>
                      </a:lvl8pPr>
                      <a:lvl9pPr marL="3886200" indent="-228600" defTabSz="685800" eaLnBrk="0" fontAlgn="base" hangingPunct="0">
                        <a:spcBef>
                          <a:spcPct val="20000"/>
                        </a:spcBef>
                        <a:spcAft>
                          <a:spcPct val="0"/>
                        </a:spcAft>
                        <a:defRPr>
                          <a:solidFill>
                            <a:srgbClr val="6D6F67"/>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Maximum Capacity sold </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10Gbps</a:t>
                      </a:r>
                    </a:p>
                  </a:txBody>
                  <a:tcPr marL="91475" marR="91475"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25475">
                <a:tc>
                  <a:txBody>
                    <a:bodyPr/>
                    <a:lstStyle>
                      <a:lvl1pPr>
                        <a:spcBef>
                          <a:spcPct val="20000"/>
                        </a:spcBef>
                        <a:defRPr sz="2000">
                          <a:solidFill>
                            <a:srgbClr val="6D6F67"/>
                          </a:solidFill>
                          <a:latin typeface="Arial" panose="020B0604020202020204" pitchFamily="34" charset="0"/>
                        </a:defRPr>
                      </a:lvl1pPr>
                      <a:lvl2pPr marL="742950" indent="-285750">
                        <a:spcBef>
                          <a:spcPct val="20000"/>
                        </a:spcBef>
                        <a:defRPr sz="2000">
                          <a:solidFill>
                            <a:srgbClr val="6D6F67"/>
                          </a:solidFill>
                          <a:latin typeface="Arial" panose="020B0604020202020204" pitchFamily="34" charset="0"/>
                        </a:defRPr>
                      </a:lvl2pPr>
                      <a:lvl3pPr marL="1143000" indent="-228600">
                        <a:spcBef>
                          <a:spcPct val="20000"/>
                        </a:spcBef>
                        <a:defRPr sz="2000">
                          <a:solidFill>
                            <a:srgbClr val="6D6F67"/>
                          </a:solidFill>
                          <a:latin typeface="Arial" panose="020B0604020202020204" pitchFamily="34" charset="0"/>
                        </a:defRPr>
                      </a:lvl3pPr>
                      <a:lvl4pPr marL="1600200" indent="-228600">
                        <a:spcBef>
                          <a:spcPct val="20000"/>
                        </a:spcBef>
                        <a:buClr>
                          <a:srgbClr val="4AAF14"/>
                        </a:buClr>
                        <a:buSzPct val="75000"/>
                        <a:buFont typeface="Arial" panose="020B0604020202020204" pitchFamily="34" charset="0"/>
                        <a:defRPr>
                          <a:solidFill>
                            <a:srgbClr val="6D6F67"/>
                          </a:solidFill>
                          <a:latin typeface="Arial" panose="020B0604020202020204" pitchFamily="34" charset="0"/>
                        </a:defRPr>
                      </a:lvl4pPr>
                      <a:lvl5pPr marL="2057400" indent="-228600">
                        <a:spcBef>
                          <a:spcPct val="20000"/>
                        </a:spcBef>
                        <a:defRPr>
                          <a:solidFill>
                            <a:srgbClr val="6D6F67"/>
                          </a:solidFill>
                          <a:latin typeface="Arial" panose="020B0604020202020204" pitchFamily="34" charset="0"/>
                        </a:defRPr>
                      </a:lvl5pPr>
                      <a:lvl6pPr marL="2514600" indent="-228600" eaLnBrk="0" fontAlgn="base" hangingPunct="0">
                        <a:spcBef>
                          <a:spcPct val="20000"/>
                        </a:spcBef>
                        <a:spcAft>
                          <a:spcPct val="0"/>
                        </a:spcAft>
                        <a:defRPr>
                          <a:solidFill>
                            <a:srgbClr val="6D6F67"/>
                          </a:solidFill>
                          <a:latin typeface="Arial" panose="020B0604020202020204" pitchFamily="34" charset="0"/>
                        </a:defRPr>
                      </a:lvl6pPr>
                      <a:lvl7pPr marL="2971800" indent="-228600" eaLnBrk="0" fontAlgn="base" hangingPunct="0">
                        <a:spcBef>
                          <a:spcPct val="20000"/>
                        </a:spcBef>
                        <a:spcAft>
                          <a:spcPct val="0"/>
                        </a:spcAft>
                        <a:defRPr>
                          <a:solidFill>
                            <a:srgbClr val="6D6F67"/>
                          </a:solidFill>
                          <a:latin typeface="Arial" panose="020B0604020202020204" pitchFamily="34" charset="0"/>
                        </a:defRPr>
                      </a:lvl7pPr>
                      <a:lvl8pPr marL="3429000" indent="-228600" eaLnBrk="0" fontAlgn="base" hangingPunct="0">
                        <a:spcBef>
                          <a:spcPct val="20000"/>
                        </a:spcBef>
                        <a:spcAft>
                          <a:spcPct val="0"/>
                        </a:spcAft>
                        <a:defRPr>
                          <a:solidFill>
                            <a:srgbClr val="6D6F67"/>
                          </a:solidFill>
                          <a:latin typeface="Arial" panose="020B0604020202020204" pitchFamily="34" charset="0"/>
                        </a:defRPr>
                      </a:lvl8pPr>
                      <a:lvl9pPr marL="3886200" indent="-228600" eaLnBrk="0" fontAlgn="base" hangingPunct="0">
                        <a:spcBef>
                          <a:spcPct val="20000"/>
                        </a:spcBef>
                        <a:spcAft>
                          <a:spcPct val="0"/>
                        </a:spcAft>
                        <a:defRPr>
                          <a:solidFill>
                            <a:srgbClr val="6D6F67"/>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Highest Deal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R1,6m  for 100Gbps </a:t>
                      </a:r>
                      <a:endParaRPr kumimoji="0" lang="en-ZA"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1475" marR="91475"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38935" name="TextBox 22">
            <a:extLst>
              <a:ext uri="{FF2B5EF4-FFF2-40B4-BE49-F238E27FC236}">
                <a16:creationId xmlns:a16="http://schemas.microsoft.com/office/drawing/2014/main" id="{1A2AAF13-BEDD-4859-A869-997F2E32B586}"/>
              </a:ext>
            </a:extLst>
          </p:cNvPr>
          <p:cNvSpPr txBox="1">
            <a:spLocks noChangeArrowheads="1"/>
          </p:cNvSpPr>
          <p:nvPr/>
        </p:nvSpPr>
        <p:spPr bwMode="auto">
          <a:xfrm>
            <a:off x="4422775" y="1808163"/>
            <a:ext cx="4094163"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698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Clr>
                <a:schemeClr val="tx2"/>
              </a:buClr>
              <a:buFont typeface="Arial" panose="020B0604020202020204" pitchFamily="34" charset="0"/>
              <a:buChar char="•"/>
            </a:pPr>
            <a:r>
              <a:rPr lang="en-US" altLang="en-US" sz="1400">
                <a:solidFill>
                  <a:schemeClr val="tx2"/>
                </a:solidFill>
              </a:rPr>
              <a:t>The TCV sold for quarter </a:t>
            </a:r>
            <a:r>
              <a:rPr lang="en-US" altLang="en-US" sz="1400">
                <a:solidFill>
                  <a:srgbClr val="FF0000"/>
                </a:solidFill>
              </a:rPr>
              <a:t>4 </a:t>
            </a:r>
            <a:r>
              <a:rPr lang="en-US" altLang="en-US" sz="1400">
                <a:solidFill>
                  <a:schemeClr val="tx2"/>
                </a:solidFill>
              </a:rPr>
              <a:t>is coming from multiple ISP</a:t>
            </a:r>
            <a:r>
              <a:rPr lang="en-US" altLang="en-US" sz="1400">
                <a:solidFill>
                  <a:srgbClr val="FF0000"/>
                </a:solidFill>
              </a:rPr>
              <a:t>s</a:t>
            </a:r>
            <a:r>
              <a:rPr lang="en-US" altLang="en-US" sz="1400">
                <a:solidFill>
                  <a:schemeClr val="tx2"/>
                </a:solidFill>
              </a:rPr>
              <a:t> and this is due to bigger capacities usually demanded by MNO or FNO not available due to the vendor issue. </a:t>
            </a:r>
          </a:p>
          <a:p>
            <a:pPr algn="just" eaLnBrk="1" hangingPunct="1">
              <a:buClr>
                <a:schemeClr val="tx2"/>
              </a:buClr>
              <a:buFont typeface="Arial" panose="020B0604020202020204" pitchFamily="34" charset="0"/>
              <a:buChar char="•"/>
            </a:pPr>
            <a:r>
              <a:rPr lang="en-US" altLang="en-US" sz="1400">
                <a:solidFill>
                  <a:schemeClr val="tx2"/>
                </a:solidFill>
              </a:rPr>
              <a:t>The challenge remains of the business not able to activate or provision all  the service within the quarter they were sold thus revenue conversion </a:t>
            </a:r>
            <a:r>
              <a:rPr lang="en-US" altLang="en-US" sz="1400">
                <a:solidFill>
                  <a:srgbClr val="FF0000"/>
                </a:solidFill>
              </a:rPr>
              <a:t>is </a:t>
            </a:r>
            <a:r>
              <a:rPr lang="en-US" altLang="en-US" sz="1400">
                <a:solidFill>
                  <a:schemeClr val="tx2"/>
                </a:solidFill>
              </a:rPr>
              <a:t>much slower</a:t>
            </a:r>
            <a:r>
              <a:rPr lang="en-US" altLang="en-US" sz="1400">
                <a:solidFill>
                  <a:srgbClr val="FF0000"/>
                </a:solidFill>
              </a:rPr>
              <a:t>.</a:t>
            </a:r>
            <a:endParaRPr lang="en-US" altLang="en-US" sz="1400">
              <a:solidFill>
                <a:schemeClr val="tx2"/>
              </a:solidFill>
            </a:endParaRPr>
          </a:p>
          <a:p>
            <a:pPr algn="just" eaLnBrk="1" hangingPunct="1">
              <a:buClr>
                <a:schemeClr val="tx2"/>
              </a:buClr>
              <a:buFont typeface="Arial" panose="020B0604020202020204" pitchFamily="34" charset="0"/>
              <a:buChar char="•"/>
            </a:pPr>
            <a:r>
              <a:rPr lang="en-US" altLang="en-US" sz="1400">
                <a:solidFill>
                  <a:schemeClr val="tx2"/>
                </a:solidFill>
              </a:rPr>
              <a:t>The single 100Gbps service sold contribute</a:t>
            </a:r>
            <a:r>
              <a:rPr lang="en-US" altLang="en-US" sz="1400">
                <a:solidFill>
                  <a:srgbClr val="FF0000"/>
                </a:solidFill>
              </a:rPr>
              <a:t>d</a:t>
            </a:r>
            <a:r>
              <a:rPr lang="en-US" altLang="en-US" sz="1400">
                <a:solidFill>
                  <a:schemeClr val="tx2"/>
                </a:solidFill>
              </a:rPr>
              <a:t> </a:t>
            </a:r>
            <a:r>
              <a:rPr lang="en-US" altLang="en-US" sz="1400">
                <a:solidFill>
                  <a:srgbClr val="FF0000"/>
                </a:solidFill>
              </a:rPr>
              <a:t>±</a:t>
            </a:r>
            <a:r>
              <a:rPr lang="en-US" altLang="en-US" sz="1400">
                <a:solidFill>
                  <a:schemeClr val="tx2"/>
                </a:solidFill>
              </a:rPr>
              <a:t>R12m over 36 months with the possibility of renewal after the period</a:t>
            </a:r>
            <a:r>
              <a:rPr lang="en-US" altLang="en-US" sz="1400">
                <a:solidFill>
                  <a:srgbClr val="FF0000"/>
                </a:solidFill>
              </a:rPr>
              <a:t>.</a:t>
            </a:r>
            <a:endParaRPr lang="en-US" altLang="en-US" sz="1400">
              <a:solidFill>
                <a:schemeClr val="tx2"/>
              </a:solidFill>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9440C58E-5F4C-4F25-A6D0-7B54EF649A8F}"/>
              </a:ext>
            </a:extLst>
          </p:cNvPr>
          <p:cNvSpPr>
            <a:spLocks noGrp="1" noChangeArrowheads="1"/>
          </p:cNvSpPr>
          <p:nvPr>
            <p:ph type="title"/>
          </p:nvPr>
        </p:nvSpPr>
        <p:spPr>
          <a:xfrm>
            <a:off x="192088" y="365125"/>
            <a:ext cx="6729412" cy="546100"/>
          </a:xfrm>
        </p:spPr>
        <p:txBody>
          <a:bodyPr/>
          <a:lstStyle/>
          <a:p>
            <a:r>
              <a:rPr lang="en-ZA" altLang="en-US" sz="2400">
                <a:solidFill>
                  <a:srgbClr val="006600"/>
                </a:solidFill>
                <a:latin typeface="Arial" panose="020B0604020202020204" pitchFamily="34" charset="0"/>
                <a:cs typeface="Arial" panose="020B0604020202020204" pitchFamily="34" charset="0"/>
              </a:rPr>
              <a:t>Sales Pipeline</a:t>
            </a:r>
          </a:p>
        </p:txBody>
      </p:sp>
      <p:cxnSp>
        <p:nvCxnSpPr>
          <p:cNvPr id="40963" name="Straight Connector 5">
            <a:extLst>
              <a:ext uri="{FF2B5EF4-FFF2-40B4-BE49-F238E27FC236}">
                <a16:creationId xmlns:a16="http://schemas.microsoft.com/office/drawing/2014/main" id="{7AF22F89-67CD-4B58-89CF-1FBEA7FA8D83}"/>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a:noFill/>
              </a14:hiddenFill>
            </a:ext>
          </a:extLst>
        </p:spPr>
      </p:cxnSp>
      <p:graphicFrame>
        <p:nvGraphicFramePr>
          <p:cNvPr id="7" name="Table 6">
            <a:extLst>
              <a:ext uri="{FF2B5EF4-FFF2-40B4-BE49-F238E27FC236}">
                <a16:creationId xmlns:a16="http://schemas.microsoft.com/office/drawing/2014/main" id="{2CD12563-6001-421A-9F45-51861B31B929}"/>
              </a:ext>
            </a:extLst>
          </p:cNvPr>
          <p:cNvGraphicFramePr>
            <a:graphicFrameLocks noGrp="1"/>
          </p:cNvGraphicFramePr>
          <p:nvPr/>
        </p:nvGraphicFramePr>
        <p:xfrm>
          <a:off x="192088" y="944563"/>
          <a:ext cx="8782049" cy="5522913"/>
        </p:xfrm>
        <a:graphic>
          <a:graphicData uri="http://schemas.openxmlformats.org/drawingml/2006/table">
            <a:tbl>
              <a:tblPr/>
              <a:tblGrid>
                <a:gridCol w="1643499">
                  <a:extLst>
                    <a:ext uri="{9D8B030D-6E8A-4147-A177-3AD203B41FA5}">
                      <a16:colId xmlns:a16="http://schemas.microsoft.com/office/drawing/2014/main" val="20000"/>
                    </a:ext>
                  </a:extLst>
                </a:gridCol>
                <a:gridCol w="1013522">
                  <a:extLst>
                    <a:ext uri="{9D8B030D-6E8A-4147-A177-3AD203B41FA5}">
                      <a16:colId xmlns:a16="http://schemas.microsoft.com/office/drawing/2014/main" val="20001"/>
                    </a:ext>
                  </a:extLst>
                </a:gridCol>
                <a:gridCol w="1451429">
                  <a:extLst>
                    <a:ext uri="{9D8B030D-6E8A-4147-A177-3AD203B41FA5}">
                      <a16:colId xmlns:a16="http://schemas.microsoft.com/office/drawing/2014/main" val="20002"/>
                    </a:ext>
                  </a:extLst>
                </a:gridCol>
                <a:gridCol w="409731">
                  <a:extLst>
                    <a:ext uri="{9D8B030D-6E8A-4147-A177-3AD203B41FA5}">
                      <a16:colId xmlns:a16="http://schemas.microsoft.com/office/drawing/2014/main" val="20003"/>
                    </a:ext>
                  </a:extLst>
                </a:gridCol>
                <a:gridCol w="1639821">
                  <a:extLst>
                    <a:ext uri="{9D8B030D-6E8A-4147-A177-3AD203B41FA5}">
                      <a16:colId xmlns:a16="http://schemas.microsoft.com/office/drawing/2014/main" val="20004"/>
                    </a:ext>
                  </a:extLst>
                </a:gridCol>
                <a:gridCol w="1150242">
                  <a:extLst>
                    <a:ext uri="{9D8B030D-6E8A-4147-A177-3AD203B41FA5}">
                      <a16:colId xmlns:a16="http://schemas.microsoft.com/office/drawing/2014/main" val="20005"/>
                    </a:ext>
                  </a:extLst>
                </a:gridCol>
                <a:gridCol w="1473805">
                  <a:extLst>
                    <a:ext uri="{9D8B030D-6E8A-4147-A177-3AD203B41FA5}">
                      <a16:colId xmlns:a16="http://schemas.microsoft.com/office/drawing/2014/main" val="20006"/>
                    </a:ext>
                  </a:extLst>
                </a:gridCol>
              </a:tblGrid>
              <a:tr h="212420">
                <a:tc gridSpan="3">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50% to 79% Probability</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l" fontAlgn="ct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gridSpan="3">
                  <a:txBody>
                    <a:bodyPr/>
                    <a:lstStyle/>
                    <a:p>
                      <a:pPr algn="l" fontAlgn="ctr"/>
                      <a:r>
                        <a:rPr lang="en-ZA" sz="1200" b="1" i="0" u="none" strike="noStrike">
                          <a:solidFill>
                            <a:srgbClr val="000000"/>
                          </a:solidFill>
                          <a:effectLst/>
                          <a:latin typeface="Arial" panose="020B0604020202020204" pitchFamily="34" charset="0"/>
                          <a:cs typeface="Arial" panose="020B0604020202020204" pitchFamily="34" charset="0"/>
                        </a:rPr>
                        <a:t>80% to 100% Probability</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12420">
                <a:tc gridSpan="3">
                  <a:txBody>
                    <a:bodyPr/>
                    <a:lstStyle/>
                    <a:p>
                      <a:pPr algn="ctr" fontAlgn="ctr"/>
                      <a:r>
                        <a:rPr lang="en-ZA" sz="1200" b="1" i="0" u="none" strike="noStrike" dirty="0">
                          <a:solidFill>
                            <a:srgbClr val="FFFFFF"/>
                          </a:solidFill>
                          <a:effectLst/>
                          <a:latin typeface="Arial" panose="020B0604020202020204" pitchFamily="34" charset="0"/>
                          <a:cs typeface="Arial" panose="020B0604020202020204" pitchFamily="34" charset="0"/>
                        </a:rPr>
                        <a:t>SALES PIPELINE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a:txBody>
                    <a:bodyPr/>
                    <a:lstStyle/>
                    <a:p>
                      <a:pPr algn="l" fontAlgn="ct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ZA" sz="1200" b="1" i="0" u="none" strike="noStrike" dirty="0">
                          <a:solidFill>
                            <a:srgbClr val="FFFFFF"/>
                          </a:solidFill>
                          <a:effectLst/>
                          <a:latin typeface="Arial" panose="020B0604020202020204" pitchFamily="34" charset="0"/>
                          <a:cs typeface="Arial" panose="020B0604020202020204" pitchFamily="34" charset="0"/>
                        </a:rPr>
                        <a:t>SALES PIPELINE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24839">
                <a:tc>
                  <a:txBody>
                    <a:bodyPr/>
                    <a:lstStyle/>
                    <a:p>
                      <a:pPr algn="ctr" fontAlgn="ctr"/>
                      <a:r>
                        <a:rPr lang="en-ZA" sz="1200" b="1" i="0" u="none" strike="noStrike">
                          <a:solidFill>
                            <a:srgbClr val="000000"/>
                          </a:solidFill>
                          <a:effectLst/>
                          <a:latin typeface="Arial" panose="020B0604020202020204" pitchFamily="34" charset="0"/>
                          <a:cs typeface="Arial" panose="020B0604020202020204" pitchFamily="34" charset="0"/>
                        </a:rPr>
                        <a:t>Priority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ZA" sz="1200" b="1" i="0" u="none" strike="noStrike">
                          <a:solidFill>
                            <a:srgbClr val="000000"/>
                          </a:solidFill>
                          <a:effectLst/>
                          <a:latin typeface="Arial" panose="020B0604020202020204" pitchFamily="34" charset="0"/>
                          <a:cs typeface="Arial" panose="020B0604020202020204" pitchFamily="34" charset="0"/>
                        </a:rPr>
                        <a:t>Bandwith in Mbps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ZA" sz="1200" b="1" i="0" u="none" strike="noStrike" dirty="0">
                          <a:solidFill>
                            <a:srgbClr val="000000"/>
                          </a:solidFill>
                          <a:effectLst/>
                          <a:latin typeface="Arial" panose="020B0604020202020204" pitchFamily="34" charset="0"/>
                          <a:cs typeface="Arial" panose="020B0604020202020204" pitchFamily="34" charset="0"/>
                        </a:rPr>
                        <a:t>Total Contract Value (TCV)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000000"/>
                          </a:solidFill>
                          <a:effectLst/>
                          <a:latin typeface="Arial" panose="020B0604020202020204" pitchFamily="34" charset="0"/>
                          <a:cs typeface="Arial" panose="020B0604020202020204" pitchFamily="34" charset="0"/>
                        </a:rPr>
                        <a:t>Priority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ZA" sz="1200" b="1" i="0" u="none" strike="noStrike">
                          <a:solidFill>
                            <a:srgbClr val="000000"/>
                          </a:solidFill>
                          <a:effectLst/>
                          <a:latin typeface="Arial" panose="020B0604020202020204" pitchFamily="34" charset="0"/>
                          <a:cs typeface="Arial" panose="020B0604020202020204" pitchFamily="34" charset="0"/>
                        </a:rPr>
                        <a:t>Bandwith in Mbps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ZA" sz="1200" b="1" i="0" u="none" strike="noStrike">
                          <a:solidFill>
                            <a:srgbClr val="000000"/>
                          </a:solidFill>
                          <a:effectLst/>
                          <a:latin typeface="Arial" panose="020B0604020202020204" pitchFamily="34" charset="0"/>
                          <a:cs typeface="Arial" panose="020B0604020202020204" pitchFamily="34" charset="0"/>
                        </a:rPr>
                        <a:t>Total Contract Value (TCV)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02"/>
                  </a:ext>
                </a:extLst>
              </a:tr>
              <a:tr h="212420">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Content Providers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Content Providers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2420">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FTTx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FTTx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4839">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High Data SOC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cs typeface="Arial" panose="020B0604020202020204" pitchFamily="34" charset="0"/>
                        </a:rPr>
                        <a:t>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R3 752 991</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High Data SOC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R184 023 955</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4839">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Infrastructure Players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52600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R44 894 766</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Infrastructure Players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152100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R35 566 092</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4839">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International Players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55300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R11 343 851</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International Players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80000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R14 472 420</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2420">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ISP 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ISP 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2420">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ISP 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30000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R24 053 668</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ISP 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R20 977 408</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2420">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ISP 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25550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R19 647 964</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ISP 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156450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R36 032 270</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24839">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Metros &amp; Municipalities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Metros &amp; Municipalities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2420">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MNO-1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R12 300 000</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MNO-1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cs typeface="Arial" panose="020B0604020202020204" pitchFamily="34" charset="0"/>
                        </a:rPr>
                        <a:t>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R1 727 835</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2420">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MNO-2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MNO-2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24839">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Local / Provincial Government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Local / Provincial Government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12420">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Regional Player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R4 444 753</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Regional Player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R5 627 334</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12420">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Reseller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   R3 409 2901</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Reseller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12420">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WACS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a:solidFill>
                            <a:srgbClr val="000000"/>
                          </a:solidFill>
                          <a:effectLst/>
                          <a:latin typeface="Arial" panose="020B0604020202020204" pitchFamily="34" charset="0"/>
                          <a:cs typeface="Arial" panose="020B0604020202020204" pitchFamily="34" charset="0"/>
                        </a:rPr>
                        <a:t>WACS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424839">
                <a:tc>
                  <a:txBody>
                    <a:bodyPr/>
                    <a:lstStyle/>
                    <a:p>
                      <a:pPr algn="r" fontAlgn="ctr"/>
                      <a:r>
                        <a:rPr lang="en-ZA" sz="1200" b="1" i="0" u="none" strike="noStrike" dirty="0">
                          <a:solidFill>
                            <a:srgbClr val="000000"/>
                          </a:solidFill>
                          <a:effectLst/>
                          <a:latin typeface="Arial" panose="020B0604020202020204" pitchFamily="34" charset="0"/>
                          <a:cs typeface="Arial" panose="020B0604020202020204" pitchFamily="34" charset="0"/>
                        </a:rPr>
                        <a:t>Total</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ZA" sz="1200" b="1" i="0" u="none" strike="noStrike">
                          <a:solidFill>
                            <a:srgbClr val="000000"/>
                          </a:solidFill>
                          <a:effectLst/>
                          <a:latin typeface="Arial" panose="020B0604020202020204" pitchFamily="34" charset="0"/>
                          <a:cs typeface="Arial" panose="020B0604020202020204" pitchFamily="34" charset="0"/>
                        </a:rPr>
                        <a:t>240950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ZA" sz="1200" b="1" i="0" u="none" strike="noStrike" dirty="0">
                          <a:solidFill>
                            <a:srgbClr val="000000"/>
                          </a:solidFill>
                          <a:effectLst/>
                          <a:latin typeface="Arial" panose="020B0604020202020204" pitchFamily="34" charset="0"/>
                          <a:cs typeface="Arial" panose="020B0604020202020204" pitchFamily="34" charset="0"/>
                        </a:rPr>
                        <a:t>         R123 847 283</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Arial" panose="020B0604020202020204" pitchFamily="34" charset="0"/>
                          <a:cs typeface="Arial" panose="020B0604020202020204" pitchFamily="34" charset="0"/>
                        </a:rPr>
                        <a:t>Total</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ZA" sz="1200" b="1" i="0" u="none" strike="noStrike">
                          <a:solidFill>
                            <a:srgbClr val="000000"/>
                          </a:solidFill>
                          <a:effectLst/>
                          <a:latin typeface="Arial" panose="020B0604020202020204" pitchFamily="34" charset="0"/>
                          <a:cs typeface="Arial" panose="020B0604020202020204" pitchFamily="34" charset="0"/>
                        </a:rPr>
                        <a:t>412550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ZA" sz="1200" b="1" i="0" u="none" strike="noStrike" dirty="0">
                          <a:solidFill>
                            <a:srgbClr val="000000"/>
                          </a:solidFill>
                          <a:effectLst/>
                          <a:latin typeface="Arial" panose="020B0604020202020204" pitchFamily="34" charset="0"/>
                          <a:cs typeface="Arial" panose="020B0604020202020204" pitchFamily="34" charset="0"/>
                        </a:rPr>
                        <a:t>          R298 427 314</a:t>
                      </a:r>
                    </a:p>
                  </a:txBody>
                  <a:tcPr marL="0" marR="84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18"/>
                  </a:ext>
                </a:extLst>
              </a:tr>
            </a:tbl>
          </a:graphicData>
        </a:graphic>
      </p:graphicFrame>
    </p:spTree>
  </p:cSld>
  <p:clrMapOvr>
    <a:masterClrMapping/>
  </p:clrMapOvr>
  <p:transition spd="slow"/>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Q3  4 2021 PC Presentation_03 Aug 21 Rev2  -  Read-Only  -  Compatibility Mode" id="{65FB75B1-73EB-43D9-A796-391D12137869}" vid="{1DEDA560-C00E-40CC-80D2-50530DB77CDB}"/>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Arial"/>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Q3  4 2021 PC Presentation_03 Aug 21 Rev2  -  Read-Only  -  Compatibility Mode" id="{65FB75B1-73EB-43D9-A796-391D12137869}" vid="{C0D12BF8-7153-4A8F-B336-5F2C18124FED}"/>
    </a:ext>
  </a:ext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Q3  4 2021 PC Presentation_03 Aug 21 Rev2  -  Read-Only  -  Compatibility Mode" id="{65FB75B1-73EB-43D9-A796-391D12137869}" vid="{03395534-428D-4B44-A374-79A31EDEFA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D5D03F88BE314F90FCEDD4F808D724" ma:contentTypeVersion="13" ma:contentTypeDescription="Create a new document." ma:contentTypeScope="" ma:versionID="463f153699f0b048056ffb4c4123a9b4">
  <xsd:schema xmlns:xsd="http://www.w3.org/2001/XMLSchema" xmlns:xs="http://www.w3.org/2001/XMLSchema" xmlns:p="http://schemas.microsoft.com/office/2006/metadata/properties" xmlns:ns3="2b608e98-604e-4b19-a16a-c054dffa9366" xmlns:ns4="973916f3-c2d8-4f83-9dbf-9fb94028b312" targetNamespace="http://schemas.microsoft.com/office/2006/metadata/properties" ma:root="true" ma:fieldsID="b486b5de722961ebc8cf1cbcb2012396" ns3:_="" ns4:_="">
    <xsd:import namespace="2b608e98-604e-4b19-a16a-c054dffa9366"/>
    <xsd:import namespace="973916f3-c2d8-4f83-9dbf-9fb94028b31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08e98-604e-4b19-a16a-c054dffa93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3916f3-c2d8-4f83-9dbf-9fb94028b3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E44E53-BBB8-46C6-BC87-5D04A4DBB03E}">
  <ds:schemaRefs>
    <ds:schemaRef ds:uri="http://schemas.microsoft.com/sharepoint/v3/contenttype/forms"/>
  </ds:schemaRefs>
</ds:datastoreItem>
</file>

<file path=customXml/itemProps2.xml><?xml version="1.0" encoding="utf-8"?>
<ds:datastoreItem xmlns:ds="http://schemas.openxmlformats.org/officeDocument/2006/customXml" ds:itemID="{18AF3990-1429-4BBB-A011-9B4C193A5DA9}">
  <ds:schemaRefs>
    <ds:schemaRef ds:uri="2b608e98-604e-4b19-a16a-c054dffa9366"/>
    <ds:schemaRef ds:uri="973916f3-c2d8-4f83-9dbf-9fb94028b312"/>
    <ds:schemaRef ds:uri="http://schemas.microsoft.com/office/2006/documentManagement/types"/>
    <ds:schemaRef ds:uri="http://purl.org/dc/dcmitype/"/>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F3179E8-8450-49B3-BD1B-104B8A1E5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08e98-604e-4b19-a16a-c054dffa9366"/>
    <ds:schemaRef ds:uri="973916f3-c2d8-4f83-9dbf-9fb94028b3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Q3  4 2021 PC Presentation_03 Aug 21 Rev3</Template>
  <TotalTime>69</TotalTime>
  <Words>2625</Words>
  <Application>Microsoft Office PowerPoint</Application>
  <PresentationFormat>On-screen Show (4:3)</PresentationFormat>
  <Paragraphs>740</Paragraphs>
  <Slides>21</Slides>
  <Notes>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3" baseType="lpstr">
      <vt:lpstr>SimSun</vt:lpstr>
      <vt:lpstr>Arial</vt:lpstr>
      <vt:lpstr>Calibri</vt:lpstr>
      <vt:lpstr>Helvetica</vt:lpstr>
      <vt:lpstr>Symbol</vt:lpstr>
      <vt:lpstr>Tahoma</vt:lpstr>
      <vt:lpstr>Times New Roman</vt:lpstr>
      <vt:lpstr>Wingdings</vt:lpstr>
      <vt:lpstr>2_Custom Design</vt:lpstr>
      <vt:lpstr>Default Design</vt:lpstr>
      <vt:lpstr>1_Custom Design</vt:lpstr>
      <vt:lpstr>Chart</vt:lpstr>
      <vt:lpstr>PowerPoint Presentation</vt:lpstr>
      <vt:lpstr>Performance Information</vt:lpstr>
      <vt:lpstr>Performance Information</vt:lpstr>
      <vt:lpstr>Performance Information</vt:lpstr>
      <vt:lpstr>Performance Information</vt:lpstr>
      <vt:lpstr>PowerPoint Presentation</vt:lpstr>
      <vt:lpstr> Sales Performance illustrated </vt:lpstr>
      <vt:lpstr> Sales to revenue conversion cycle</vt:lpstr>
      <vt:lpstr>Sales Pipeline</vt:lpstr>
      <vt:lpstr>PowerPoint Presentation</vt:lpstr>
      <vt:lpstr>PowerPoint Presentation</vt:lpstr>
      <vt:lpstr>PowerPoint Presentation</vt:lpstr>
      <vt:lpstr>PowerPoint Presentation</vt:lpstr>
      <vt:lpstr>PowerPoint Presentation</vt:lpstr>
      <vt:lpstr>SA Connect Phase 1A and 1B </vt:lpstr>
      <vt:lpstr>PowerPoint Presentation</vt:lpstr>
      <vt:lpstr>Employment Equity Demographic profile </vt:lpstr>
      <vt:lpstr>COVID-19 Status  </vt:lpstr>
      <vt:lpstr>Strategic Risks</vt:lpstr>
      <vt:lpstr>External Audit Findings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Gift Zowa</dc:creator>
  <cp:lastModifiedBy>Hajiera Salie</cp:lastModifiedBy>
  <cp:revision>5</cp:revision>
  <cp:lastPrinted>2020-03-13T08:26:17Z</cp:lastPrinted>
  <dcterms:created xsi:type="dcterms:W3CDTF">2021-08-03T18:12:32Z</dcterms:created>
  <dcterms:modified xsi:type="dcterms:W3CDTF">2021-08-11T09:53:51Z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0x010100C1D5D03F88BE314F90FCEDD4F808D724</vt:lpwstr>
  </property>
</Properties>
</file>