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9" r:id="rId3"/>
    <p:sldId id="257" r:id="rId4"/>
    <p:sldId id="290" r:id="rId5"/>
    <p:sldId id="291" r:id="rId6"/>
    <p:sldId id="292" r:id="rId7"/>
    <p:sldId id="293" r:id="rId8"/>
    <p:sldId id="295" r:id="rId9"/>
    <p:sldId id="296" r:id="rId10"/>
    <p:sldId id="297" r:id="rId11"/>
    <p:sldId id="299" r:id="rId12"/>
    <p:sldId id="300" r:id="rId13"/>
    <p:sldId id="301" r:id="rId14"/>
    <p:sldId id="288" r:id="rId15"/>
  </p:sldIdLst>
  <p:sldSz cx="9906000" cy="6858000" type="A4"/>
  <p:notesSz cx="6858000" cy="952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97652"/>
  </p:normalViewPr>
  <p:slideViewPr>
    <p:cSldViewPr snapToGrid="0" snapToObjects="1"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79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79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F21E1-C097-412B-95D8-E49537319060}" type="datetimeFigureOut">
              <a:rPr lang="en-ZA" smtClean="0"/>
              <a:pPr/>
              <a:t>2021/08/13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047097"/>
            <a:ext cx="2971800" cy="4779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047097"/>
            <a:ext cx="2971800" cy="4779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B830B-F070-4741-85A8-54EA48CE08D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38095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6ED6-1988-4717-AC50-B25620C8B3F5}" type="datetimeFigureOut">
              <a:rPr lang="en-ZA" smtClean="0"/>
              <a:pPr/>
              <a:t>2021/08/13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1190625"/>
            <a:ext cx="4645025" cy="3214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84700"/>
            <a:ext cx="5486400" cy="3749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047163"/>
            <a:ext cx="2971800" cy="477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047163"/>
            <a:ext cx="2971800" cy="477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6943C-43AF-4728-A87F-1D7795A6C48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59356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2EF6-9E1D-4B04-B23C-4875B857FAC0}" type="datetime1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38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08A8-486C-48FD-B3BC-855A68ED9648}" type="datetime1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3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1092-90C6-47EE-B3F5-970DF54D2498}" type="datetime1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666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84CE-DF2C-43F3-98D6-8CC8E62987EA}" type="datetime1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441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978CE-862A-459F-A2DC-80979F4D79C6}" type="datetime1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58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7398-D379-410E-9AAA-7D681A40346A}" type="datetime1">
              <a:rPr lang="en-US" smtClean="0"/>
              <a:pPr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2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5838-B021-4846-9E85-F911B33C264A}" type="datetime1">
              <a:rPr lang="en-US" smtClean="0"/>
              <a:pPr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432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5071-F81F-448A-BE18-ED83C8E20314}" type="datetime1">
              <a:rPr lang="en-US" smtClean="0"/>
              <a:pPr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704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1ED6-C4B0-41D9-AFB6-BEA3A3553E69}" type="datetime1">
              <a:rPr lang="en-US" smtClean="0"/>
              <a:pPr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7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647A-97AA-4293-8418-8BE90D373511}" type="datetime1">
              <a:rPr lang="en-US" smtClean="0"/>
              <a:pPr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600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AD65-DBD6-4A9A-B009-6B427ED7C2F3}" type="datetime1">
              <a:rPr lang="en-US" smtClean="0"/>
              <a:pPr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59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BF101-FE88-40F4-8CF2-9539C15F474C}" type="datetime1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915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881" y="6052344"/>
            <a:ext cx="9458325" cy="634206"/>
          </a:xfrm>
        </p:spPr>
        <p:txBody>
          <a:bodyPr>
            <a:normAutofit/>
          </a:bodyPr>
          <a:lstStyle/>
          <a:p>
            <a:endParaRPr lang="en-US" sz="1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49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678" y="676280"/>
            <a:ext cx="8543925" cy="1170779"/>
          </a:xfrm>
        </p:spPr>
        <p:txBody>
          <a:bodyPr>
            <a:normAutofit/>
          </a:bodyPr>
          <a:lstStyle/>
          <a:p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JUDGEMENT: GROUNDS FOR REMOVAL</a:t>
            </a:r>
            <a:endParaRPr lang="en-US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526657"/>
            <a:ext cx="8543925" cy="23544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Court held </a:t>
            </a:r>
            <a:r>
              <a:rPr lang="en-US" dirty="0" smtClean="0"/>
              <a:t>that—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New Rules provide the operational standards set in the governing or empowering legislation, section 194 of the </a:t>
            </a:r>
            <a:r>
              <a:rPr lang="en-US" dirty="0" smtClean="0"/>
              <a:t>Constitution;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definitions of the grounds of removal do not alter the constitutional </a:t>
            </a:r>
            <a:r>
              <a:rPr lang="en-US" dirty="0" smtClean="0"/>
              <a:t>grounds.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60718" y="3728720"/>
            <a:ext cx="8543925" cy="1170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JUDGEMENT: DOUBLE JEOPARDY</a:t>
            </a:r>
            <a:endParaRPr lang="en-US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47078" y="4579097"/>
            <a:ext cx="8543925" cy="2354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Court held that the issue of double jeopardy does not arise as—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Public Protector's removal from office, was a function exclusively reserved for the </a:t>
            </a:r>
            <a:r>
              <a:rPr lang="en-US" dirty="0" smtClean="0"/>
              <a:t>NA; 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a matter of a criminal </a:t>
            </a:r>
            <a:r>
              <a:rPr lang="en-US" dirty="0" smtClean="0"/>
              <a:t>nature.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072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678" y="676280"/>
            <a:ext cx="8543925" cy="1170779"/>
          </a:xfrm>
        </p:spPr>
        <p:txBody>
          <a:bodyPr>
            <a:normAutofit/>
          </a:bodyPr>
          <a:lstStyle/>
          <a:p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JUDGEMENT: CONFLICT RECUSAL</a:t>
            </a:r>
            <a:endParaRPr lang="en-US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668897"/>
            <a:ext cx="8543925" cy="4687455"/>
          </a:xfrm>
        </p:spPr>
        <p:txBody>
          <a:bodyPr>
            <a:normAutofit/>
          </a:bodyPr>
          <a:lstStyle/>
          <a:p>
            <a:r>
              <a:rPr lang="en-US" dirty="0" smtClean="0"/>
              <a:t>Public </a:t>
            </a:r>
            <a:r>
              <a:rPr lang="en-US" dirty="0"/>
              <a:t>Protector </a:t>
            </a:r>
            <a:r>
              <a:rPr lang="en-US" dirty="0" smtClean="0"/>
              <a:t>called </a:t>
            </a:r>
            <a:r>
              <a:rPr lang="en-US" dirty="0"/>
              <a:t>for members of the NA who are perceived to be biased </a:t>
            </a:r>
            <a:r>
              <a:rPr lang="en-US" dirty="0" smtClean="0"/>
              <a:t>to </a:t>
            </a:r>
            <a:r>
              <a:rPr lang="en-US" dirty="0"/>
              <a:t>be excluded from the section 194 process. </a:t>
            </a:r>
          </a:p>
          <a:p>
            <a:r>
              <a:rPr lang="en-US" dirty="0" smtClean="0"/>
              <a:t>The Court held that it </a:t>
            </a:r>
            <a:r>
              <a:rPr lang="en-US" dirty="0"/>
              <a:t>must be assumed, until the contrary is proven, that each member will, as they must, act in terms of the oath taken in terms Schedule 2 of the Constitution wherein they undertook to uphold the </a:t>
            </a:r>
            <a:r>
              <a:rPr lang="en-US" dirty="0" smtClean="0"/>
              <a:t>Constitution.</a:t>
            </a:r>
            <a:endParaRPr lang="en-US" dirty="0"/>
          </a:p>
          <a:p>
            <a:pPr lvl="0"/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575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678" y="676280"/>
            <a:ext cx="9311322" cy="1170779"/>
          </a:xfrm>
        </p:spPr>
        <p:txBody>
          <a:bodyPr>
            <a:normAutofit/>
          </a:bodyPr>
          <a:lstStyle/>
          <a:p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JUDGEMENT: INSTITUTIONAL INDEPENDENCE</a:t>
            </a:r>
            <a:endParaRPr lang="en-US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668897"/>
            <a:ext cx="8543925" cy="46874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Public Protector </a:t>
            </a:r>
            <a:r>
              <a:rPr lang="en-US" dirty="0" smtClean="0"/>
              <a:t>alleged </a:t>
            </a:r>
            <a:r>
              <a:rPr lang="en-US" dirty="0"/>
              <a:t>that the </a:t>
            </a:r>
            <a:r>
              <a:rPr lang="en-US" dirty="0" smtClean="0"/>
              <a:t>DA sought, </a:t>
            </a:r>
            <a:r>
              <a:rPr lang="en-US" dirty="0"/>
              <a:t>through impeachment proceedings, </a:t>
            </a:r>
            <a:r>
              <a:rPr lang="en-US" dirty="0" smtClean="0"/>
              <a:t>'to </a:t>
            </a:r>
            <a:r>
              <a:rPr lang="en-US" dirty="0"/>
              <a:t>meddle in individual cases or pending court cases under the guise of holding the Public Protector to </a:t>
            </a:r>
            <a:r>
              <a:rPr lang="en-US" dirty="0" smtClean="0"/>
              <a:t>account’. </a:t>
            </a:r>
          </a:p>
          <a:p>
            <a:r>
              <a:rPr lang="en-US" dirty="0" smtClean="0"/>
              <a:t>The </a:t>
            </a:r>
            <a:r>
              <a:rPr lang="en-US" dirty="0"/>
              <a:t>Court held </a:t>
            </a:r>
            <a:r>
              <a:rPr lang="en-US" dirty="0" smtClean="0"/>
              <a:t>that—</a:t>
            </a:r>
          </a:p>
          <a:p>
            <a:pPr lvl="1"/>
            <a:r>
              <a:rPr lang="en-US" dirty="0" smtClean="0"/>
              <a:t>the Court </a:t>
            </a:r>
            <a:r>
              <a:rPr lang="en-US" dirty="0"/>
              <a:t>could not remove the Public Protector from </a:t>
            </a:r>
            <a:r>
              <a:rPr lang="en-US" dirty="0" smtClean="0"/>
              <a:t>office;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court process was </a:t>
            </a:r>
            <a:r>
              <a:rPr lang="en-US" dirty="0"/>
              <a:t>different from </a:t>
            </a:r>
            <a:r>
              <a:rPr lang="en-US" dirty="0" smtClean="0"/>
              <a:t>a NA section 194 inquiry; </a:t>
            </a:r>
            <a:endParaRPr lang="en-US" dirty="0"/>
          </a:p>
          <a:p>
            <a:pPr lvl="1"/>
            <a:r>
              <a:rPr lang="en-US" dirty="0" smtClean="0"/>
              <a:t>it would </a:t>
            </a:r>
            <a:r>
              <a:rPr lang="en-US" dirty="0"/>
              <a:t>be an anomaly if the NA, in the exercise of its oversight functions, was unable to enquire into the suitability of an incumbent to hold office, despite judicial remarks impugning the incumbent's </a:t>
            </a:r>
            <a:r>
              <a:rPr lang="en-US" dirty="0" smtClean="0"/>
              <a:t>integrity;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impeachment process will seek to determine the veracity of </a:t>
            </a:r>
            <a:r>
              <a:rPr lang="en-US" dirty="0" smtClean="0"/>
              <a:t>the </a:t>
            </a:r>
            <a:r>
              <a:rPr lang="en-US" dirty="0"/>
              <a:t>allegations in relation to the officer-bearer 's constitutional obligations.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141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678" y="676280"/>
            <a:ext cx="9311322" cy="1170779"/>
          </a:xfrm>
        </p:spPr>
        <p:txBody>
          <a:bodyPr>
            <a:normAutofit/>
          </a:bodyPr>
          <a:lstStyle/>
          <a:p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JUDGEMENT: SUMMARY</a:t>
            </a:r>
            <a:endParaRPr lang="en-US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668897"/>
            <a:ext cx="8543925" cy="4687455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Court in general found the New Rules to be constitutionally </a:t>
            </a:r>
            <a:r>
              <a:rPr lang="en-US" dirty="0" smtClean="0"/>
              <a:t>sound.</a:t>
            </a:r>
          </a:p>
          <a:p>
            <a:r>
              <a:rPr lang="en-US" dirty="0" smtClean="0"/>
              <a:t>The </a:t>
            </a:r>
            <a:r>
              <a:rPr lang="en-US" dirty="0"/>
              <a:t>Public Protector’s application was successful in respect of two points: </a:t>
            </a:r>
            <a:endParaRPr lang="en-US" dirty="0" smtClean="0"/>
          </a:p>
          <a:p>
            <a:pPr lvl="1"/>
            <a:r>
              <a:rPr lang="en-US" sz="2600" dirty="0" smtClean="0"/>
              <a:t>The proviso that a </a:t>
            </a:r>
            <a:r>
              <a:rPr lang="en-US" sz="2600" dirty="0"/>
              <a:t>legal practitioner assisting the Chapter 9 Head may not participate in the committee has been </a:t>
            </a:r>
            <a:r>
              <a:rPr lang="en-US" sz="2600" dirty="0" smtClean="0"/>
              <a:t>severed. </a:t>
            </a:r>
            <a:endParaRPr lang="en-US" sz="2600" dirty="0"/>
          </a:p>
          <a:p>
            <a:pPr lvl="1"/>
            <a:r>
              <a:rPr lang="en-US" sz="2600" dirty="0" smtClean="0"/>
              <a:t>The </a:t>
            </a:r>
            <a:r>
              <a:rPr lang="en-US" sz="2600" dirty="0"/>
              <a:t>reference to a </a:t>
            </a:r>
            <a:r>
              <a:rPr lang="en-US" sz="2600" dirty="0" smtClean="0"/>
              <a:t>judge as a possible member of the independent panel has been severed. </a:t>
            </a:r>
            <a:endParaRPr lang="en-US" sz="26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398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4836" y="2139141"/>
            <a:ext cx="3645432" cy="1873256"/>
          </a:xfrm>
        </p:spPr>
        <p:txBody>
          <a:bodyPr>
            <a:normAutofit/>
          </a:bodyPr>
          <a:lstStyle/>
          <a:p>
            <a:r>
              <a:rPr lang="en-Z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Z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923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5" y="1933632"/>
            <a:ext cx="9023928" cy="33773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Public Protector and Others v </a:t>
            </a:r>
            <a:br>
              <a:rPr lang="en-US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</a:br>
            <a:r>
              <a:rPr lang="en-US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Speaker and Others </a:t>
            </a:r>
            <a:br>
              <a:rPr lang="en-US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</a:br>
            <a:r>
              <a:rPr lang="en-US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(Case </a:t>
            </a:r>
            <a:r>
              <a:rPr lang="en-US" sz="3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Nr</a:t>
            </a:r>
            <a:r>
              <a:rPr lang="en-US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 2107/2021)</a:t>
            </a:r>
            <a:br>
              <a:rPr lang="en-US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</a:br>
            <a:r>
              <a:rPr lang="en-US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DIA and Others v Speaker and Others </a:t>
            </a:r>
            <a:br>
              <a:rPr lang="en-US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</a:br>
            <a:r>
              <a:rPr lang="en-US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(Case </a:t>
            </a:r>
            <a:r>
              <a:rPr lang="en-US" sz="3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Nr</a:t>
            </a:r>
            <a:r>
              <a:rPr lang="en-US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 1731/2021)</a:t>
            </a:r>
            <a:br>
              <a:rPr lang="en-US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</a:b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</a:b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13 August 2021</a:t>
            </a:r>
            <a:b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</a:b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CLSO Presentation</a:t>
            </a: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776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678" y="676280"/>
            <a:ext cx="8543925" cy="1170779"/>
          </a:xfrm>
        </p:spPr>
        <p:txBody>
          <a:bodyPr>
            <a:normAutofit/>
          </a:bodyPr>
          <a:lstStyle/>
          <a:p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668897"/>
            <a:ext cx="8543925" cy="4687455"/>
          </a:xfrm>
        </p:spPr>
        <p:txBody>
          <a:bodyPr>
            <a:normAutofit/>
          </a:bodyPr>
          <a:lstStyle/>
          <a:p>
            <a:r>
              <a:rPr lang="en-US" dirty="0" smtClean="0"/>
              <a:t>Both the </a:t>
            </a:r>
            <a:r>
              <a:rPr lang="en-US" i="1" dirty="0" smtClean="0"/>
              <a:t>PP v Speaker </a:t>
            </a:r>
            <a:r>
              <a:rPr lang="en-US" dirty="0" smtClean="0"/>
              <a:t>and the </a:t>
            </a:r>
            <a:r>
              <a:rPr lang="en-US" i="1" dirty="0" smtClean="0"/>
              <a:t>DIA v Speaker </a:t>
            </a:r>
            <a:r>
              <a:rPr lang="en-US" dirty="0" smtClean="0"/>
              <a:t>matters overlapped in the substantive challenge: </a:t>
            </a:r>
          </a:p>
          <a:p>
            <a:pPr lvl="1"/>
            <a:r>
              <a:rPr lang="en-US" sz="2200" dirty="0" smtClean="0"/>
              <a:t>the Applicants </a:t>
            </a:r>
            <a:r>
              <a:rPr lang="en-US" sz="2200" dirty="0"/>
              <a:t>challenged the constitutionality of the Assembly Rules for the Removal from office of a holder of a public office in a State Institution Supporting Constitutional </a:t>
            </a:r>
            <a:r>
              <a:rPr lang="en-US" sz="2200" dirty="0" smtClean="0"/>
              <a:t>Democracy;</a:t>
            </a:r>
          </a:p>
          <a:p>
            <a:pPr lvl="1"/>
            <a:r>
              <a:rPr lang="en-US" sz="2200" dirty="0" smtClean="0"/>
              <a:t>these challenged New Rules being informed by section 194 of the Constitution.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Western Cape High Court heard the matters together, and delivered a combined judgment on 28 July 2021.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071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678" y="676280"/>
            <a:ext cx="8543925" cy="1170779"/>
          </a:xfrm>
        </p:spPr>
        <p:txBody>
          <a:bodyPr>
            <a:normAutofit/>
          </a:bodyPr>
          <a:lstStyle/>
          <a:p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JUDGEMENT</a:t>
            </a:r>
            <a:endParaRPr lang="en-US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668897"/>
            <a:ext cx="8543925" cy="4687455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In general, the High Court held </a:t>
            </a:r>
            <a:r>
              <a:rPr lang="en-GB" dirty="0" smtClean="0"/>
              <a:t>that—</a:t>
            </a:r>
          </a:p>
          <a:p>
            <a:pPr lvl="1"/>
            <a:r>
              <a:rPr lang="en-GB" sz="2600" dirty="0" smtClean="0"/>
              <a:t>the New Rules </a:t>
            </a:r>
            <a:r>
              <a:rPr lang="en-GB" sz="2600" dirty="0"/>
              <a:t>regulating the National Assembly’s procedures in giving effect to section </a:t>
            </a:r>
            <a:r>
              <a:rPr lang="en-GB" sz="2600" dirty="0" smtClean="0"/>
              <a:t>194 do </a:t>
            </a:r>
            <a:r>
              <a:rPr lang="en-GB" sz="2600" dirty="0"/>
              <a:t>not offend any Constitutional </a:t>
            </a:r>
            <a:r>
              <a:rPr lang="en-GB" sz="2600" dirty="0" smtClean="0"/>
              <a:t>provision (except to the extent set out here below);</a:t>
            </a:r>
          </a:p>
          <a:p>
            <a:pPr lvl="1"/>
            <a:r>
              <a:rPr lang="en-GB" sz="2600" dirty="0" smtClean="0"/>
              <a:t>all </a:t>
            </a:r>
            <a:r>
              <a:rPr lang="en-GB" sz="2600" dirty="0"/>
              <a:t>Chapter 9 office bearers are accountable to the </a:t>
            </a:r>
            <a:r>
              <a:rPr lang="en-GB" sz="2600" dirty="0" smtClean="0"/>
              <a:t>NA; </a:t>
            </a:r>
          </a:p>
          <a:p>
            <a:pPr lvl="1"/>
            <a:r>
              <a:rPr lang="en-GB" sz="2600" dirty="0" smtClean="0"/>
              <a:t>without </a:t>
            </a:r>
            <a:r>
              <a:rPr lang="en-GB" sz="2600" dirty="0"/>
              <a:t>rules regulating the removal process, an office bearer is at risk of arbitrary treatment.</a:t>
            </a:r>
            <a:endParaRPr lang="en-Z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6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678" y="676280"/>
            <a:ext cx="8543925" cy="1170779"/>
          </a:xfrm>
        </p:spPr>
        <p:txBody>
          <a:bodyPr>
            <a:normAutofit/>
          </a:bodyPr>
          <a:lstStyle/>
          <a:p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JUDGEMENT: AUDI ALTERAM PARTEM</a:t>
            </a:r>
            <a:endParaRPr lang="en-US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668897"/>
            <a:ext cx="8924780" cy="4962812"/>
          </a:xfrm>
        </p:spPr>
        <p:txBody>
          <a:bodyPr>
            <a:normAutofit/>
          </a:bodyPr>
          <a:lstStyle/>
          <a:p>
            <a:r>
              <a:rPr lang="en-US" dirty="0" smtClean="0"/>
              <a:t>Applicants argued that the New Rules breached the </a:t>
            </a:r>
            <a:r>
              <a:rPr lang="en-US" dirty="0"/>
              <a:t>right to be </a:t>
            </a:r>
            <a:r>
              <a:rPr lang="en-US" dirty="0" smtClean="0"/>
              <a:t>heard.</a:t>
            </a:r>
          </a:p>
          <a:p>
            <a:pPr lvl="1"/>
            <a:r>
              <a:rPr lang="en-US" dirty="0" smtClean="0"/>
              <a:t>Argument </a:t>
            </a:r>
            <a:r>
              <a:rPr lang="en-US" dirty="0"/>
              <a:t>was based on various aspects in the multi-step process set out in the New </a:t>
            </a:r>
            <a:r>
              <a:rPr lang="en-US" dirty="0" smtClean="0"/>
              <a:t>Rules. </a:t>
            </a:r>
          </a:p>
          <a:p>
            <a:pPr lvl="1"/>
            <a:r>
              <a:rPr lang="en-US" dirty="0" smtClean="0"/>
              <a:t>Primarily focused on the </a:t>
            </a:r>
            <a:r>
              <a:rPr lang="en-US" dirty="0"/>
              <a:t>fact that the Public Protector was not consulted before the Speaker endorsed Ms Mazonne’s motion as in order and </a:t>
            </a:r>
            <a:r>
              <a:rPr lang="en-US" dirty="0" smtClean="0"/>
              <a:t>before the establishment of </a:t>
            </a:r>
            <a:r>
              <a:rPr lang="en-US" dirty="0"/>
              <a:t>the independent panel</a:t>
            </a:r>
            <a:r>
              <a:rPr lang="en-US" dirty="0" smtClean="0"/>
              <a:t>. </a:t>
            </a:r>
            <a:endParaRPr lang="en-US" dirty="0"/>
          </a:p>
          <a:p>
            <a:pPr lvl="0"/>
            <a:r>
              <a:rPr lang="en-GB" dirty="0" smtClean="0"/>
              <a:t>Court held that—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depends on the circumstances and facts of a specific case whether a hearing at each stage of a multi-stage process is a pre-requisite for </a:t>
            </a:r>
            <a:r>
              <a:rPr lang="en-US" dirty="0" smtClean="0"/>
              <a:t>legality; 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the context of the New Rules, rationality dictated that it was not a </a:t>
            </a:r>
            <a:r>
              <a:rPr lang="en-US" dirty="0" smtClean="0"/>
              <a:t>requirement.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73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678" y="676280"/>
            <a:ext cx="8543925" cy="1170779"/>
          </a:xfrm>
        </p:spPr>
        <p:txBody>
          <a:bodyPr>
            <a:normAutofit/>
          </a:bodyPr>
          <a:lstStyle/>
          <a:p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JUDGEMENT: (UN)REASONABLENESS</a:t>
            </a:r>
            <a:endParaRPr lang="en-US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668897"/>
            <a:ext cx="8543925" cy="4687455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Public Protector further argued that the lack of consultation prior to the approval of the motion infringed on her dignity and was unreasonable.</a:t>
            </a:r>
          </a:p>
          <a:p>
            <a:r>
              <a:rPr lang="en-US" dirty="0" smtClean="0"/>
              <a:t>The Court held that—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New Rules are not arbitrary or </a:t>
            </a:r>
            <a:r>
              <a:rPr lang="en-US" dirty="0" smtClean="0"/>
              <a:t>irrational;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Speaker is not at liberty to ignore a motion that is compliant with the rules once </a:t>
            </a:r>
            <a:r>
              <a:rPr lang="en-US" dirty="0" smtClean="0"/>
              <a:t>received;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process and her actions so taken </a:t>
            </a:r>
            <a:r>
              <a:rPr lang="en-US" dirty="0" smtClean="0"/>
              <a:t>advanced </a:t>
            </a:r>
            <a:r>
              <a:rPr lang="en-US" dirty="0"/>
              <a:t>the principle of openness and </a:t>
            </a:r>
            <a:r>
              <a:rPr lang="en-US" dirty="0" smtClean="0"/>
              <a:t>transparency;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complaint that the Speaker acted </a:t>
            </a:r>
            <a:r>
              <a:rPr lang="en-US" i="1" dirty="0"/>
              <a:t>mala fides </a:t>
            </a:r>
            <a:r>
              <a:rPr lang="en-US" dirty="0"/>
              <a:t>and with an ulterior motive was </a:t>
            </a:r>
            <a:r>
              <a:rPr lang="en-US" dirty="0" smtClean="0"/>
              <a:t>unfounded.</a:t>
            </a:r>
            <a:endParaRPr lang="en-US" dirty="0"/>
          </a:p>
          <a:p>
            <a:endParaRPr lang="en-US" dirty="0"/>
          </a:p>
          <a:p>
            <a:pPr lvl="0"/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036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678" y="676280"/>
            <a:ext cx="8543925" cy="1170779"/>
          </a:xfrm>
        </p:spPr>
        <p:txBody>
          <a:bodyPr>
            <a:normAutofit/>
          </a:bodyPr>
          <a:lstStyle/>
          <a:p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JUDGEMENT: INDEPENDENT PANEL</a:t>
            </a:r>
            <a:endParaRPr lang="en-US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668897"/>
            <a:ext cx="8788082" cy="483350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Initial </a:t>
            </a:r>
            <a:r>
              <a:rPr lang="en-US" dirty="0"/>
              <a:t>complaint was against the inclusion of a judge in the </a:t>
            </a:r>
            <a:r>
              <a:rPr lang="en-US" dirty="0" smtClean="0"/>
              <a:t>panel, but this was broadened </a:t>
            </a:r>
            <a:r>
              <a:rPr lang="en-US" dirty="0"/>
              <a:t>to a general objection to the panel.</a:t>
            </a:r>
          </a:p>
          <a:p>
            <a:pPr lvl="0"/>
            <a:r>
              <a:rPr lang="en-GB" dirty="0" smtClean="0"/>
              <a:t>The Court held that—</a:t>
            </a:r>
          </a:p>
          <a:p>
            <a:pPr lvl="1"/>
            <a:r>
              <a:rPr lang="en-US" dirty="0" smtClean="0"/>
              <a:t>the NA </a:t>
            </a:r>
            <a:r>
              <a:rPr lang="en-US" dirty="0"/>
              <a:t>is at liberty to seek advice, but that it is at liberty to ignore any such an advice and recommendation </a:t>
            </a:r>
            <a:r>
              <a:rPr lang="en-US" dirty="0" smtClean="0"/>
              <a:t>received;</a:t>
            </a:r>
            <a:endParaRPr lang="en-US" sz="1200" dirty="0"/>
          </a:p>
          <a:p>
            <a:pPr lvl="1"/>
            <a:r>
              <a:rPr lang="en-US" dirty="0" smtClean="0"/>
              <a:t>at </a:t>
            </a:r>
            <a:r>
              <a:rPr lang="en-US" dirty="0"/>
              <a:t>no stage is the independent panel given the power to decide the </a:t>
            </a:r>
            <a:r>
              <a:rPr lang="en-US" dirty="0" smtClean="0"/>
              <a:t>process (discretion retained </a:t>
            </a:r>
            <a:r>
              <a:rPr lang="en-US" dirty="0"/>
              <a:t>by the </a:t>
            </a:r>
            <a:r>
              <a:rPr lang="en-US" dirty="0" smtClean="0"/>
              <a:t>NA).</a:t>
            </a:r>
          </a:p>
          <a:p>
            <a:r>
              <a:rPr lang="en-US" dirty="0" smtClean="0"/>
              <a:t>Although the Court found no general objection to the independent panel, it </a:t>
            </a:r>
            <a:r>
              <a:rPr lang="en-US" dirty="0"/>
              <a:t>did take issue with the fact that the New Rules make provision for a judge to serve on that </a:t>
            </a:r>
            <a:r>
              <a:rPr lang="en-US" dirty="0" smtClean="0"/>
              <a:t>panel:</a:t>
            </a:r>
          </a:p>
          <a:p>
            <a:pPr lvl="1"/>
            <a:r>
              <a:rPr lang="en-US" dirty="0" smtClean="0"/>
              <a:t>Undesirable for a judge to be part of the independent panel (political process).</a:t>
            </a:r>
          </a:p>
          <a:p>
            <a:pPr lvl="1"/>
            <a:r>
              <a:rPr lang="en-US" dirty="0" smtClean="0"/>
              <a:t>Offends principle of Separation of Powers.</a:t>
            </a:r>
          </a:p>
          <a:p>
            <a:r>
              <a:rPr lang="en-US" dirty="0" smtClean="0"/>
              <a:t>The Court opted to sever the reference to a judge in the New Rules.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GB" dirty="0" smtClean="0"/>
          </a:p>
          <a:p>
            <a:pPr lvl="1"/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435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678" y="676280"/>
            <a:ext cx="8543925" cy="1170779"/>
          </a:xfrm>
        </p:spPr>
        <p:txBody>
          <a:bodyPr>
            <a:normAutofit/>
          </a:bodyPr>
          <a:lstStyle/>
          <a:p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JUDGEMENT: LEGAL REPRESENTATION</a:t>
            </a:r>
            <a:endParaRPr lang="en-US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668897"/>
            <a:ext cx="8869362" cy="4687455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Legal assistance, but not full legal representation:</a:t>
            </a:r>
          </a:p>
          <a:p>
            <a:pPr lvl="1"/>
            <a:r>
              <a:rPr lang="en-GB" dirty="0" smtClean="0"/>
              <a:t>New Rule 129AD(3), as challenged, provides that—</a:t>
            </a:r>
          </a:p>
          <a:p>
            <a:pPr lvl="2"/>
            <a:r>
              <a:rPr lang="en-GB" dirty="0" smtClean="0"/>
              <a:t>although a public office holder has the right to be heard and assisted by a legal practitioner or expert; </a:t>
            </a:r>
          </a:p>
          <a:p>
            <a:pPr lvl="2"/>
            <a:r>
              <a:rPr lang="en-GB" dirty="0" smtClean="0"/>
              <a:t>‘the legal practitioner or other expert may not participate in the committee’.</a:t>
            </a:r>
          </a:p>
          <a:p>
            <a:r>
              <a:rPr lang="en-GB" dirty="0" smtClean="0"/>
              <a:t>The Court held that—</a:t>
            </a:r>
          </a:p>
          <a:p>
            <a:pPr lvl="1"/>
            <a:r>
              <a:rPr lang="en-GB" dirty="0" smtClean="0"/>
              <a:t>other Chapter 9 incumbents subject to the same procedure may not be legally qualified (as is the case with the PP);</a:t>
            </a:r>
          </a:p>
          <a:p>
            <a:pPr lvl="1"/>
            <a:r>
              <a:rPr lang="en-GB" dirty="0" smtClean="0"/>
              <a:t>full legal representation should be allowed. </a:t>
            </a:r>
          </a:p>
          <a:p>
            <a:r>
              <a:rPr lang="en-GB" dirty="0" smtClean="0"/>
              <a:t>The Court opted to </a:t>
            </a:r>
            <a:r>
              <a:rPr lang="en-US" dirty="0" smtClean="0"/>
              <a:t>sever </a:t>
            </a:r>
            <a:r>
              <a:rPr lang="en-US" dirty="0"/>
              <a:t>the words 'provided that the legal practitioner or other expert may not participate in the </a:t>
            </a:r>
            <a:r>
              <a:rPr lang="en-US" dirty="0" smtClean="0"/>
              <a:t>committee’.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78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678" y="676280"/>
            <a:ext cx="8543925" cy="1170779"/>
          </a:xfrm>
        </p:spPr>
        <p:txBody>
          <a:bodyPr>
            <a:normAutofit/>
          </a:bodyPr>
          <a:lstStyle/>
          <a:p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JUDGEMENT: RETROSPECTIVITY</a:t>
            </a:r>
            <a:endParaRPr lang="en-US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668897"/>
            <a:ext cx="8543925" cy="4687455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Public Protector alleged that the New Rules do not apply to her conduct before 3 December 2019 (date NA adopted New Rules).</a:t>
            </a:r>
          </a:p>
          <a:p>
            <a:pPr lvl="0"/>
            <a:r>
              <a:rPr lang="en-US" dirty="0" smtClean="0"/>
              <a:t>The Court held that—</a:t>
            </a:r>
          </a:p>
          <a:p>
            <a:pPr lvl="1"/>
            <a:r>
              <a:rPr lang="en-US" dirty="0" smtClean="0"/>
              <a:t>such a position would render the NA’s oversight function inoperable since the inception of the Constitution to 3 December 2019;</a:t>
            </a:r>
          </a:p>
          <a:p>
            <a:pPr lvl="1"/>
            <a:r>
              <a:rPr lang="en-US" dirty="0" smtClean="0"/>
              <a:t>would prevent NA from giving effect to the section 194 imposed obligation;</a:t>
            </a:r>
          </a:p>
          <a:p>
            <a:pPr lvl="1"/>
            <a:r>
              <a:rPr lang="en-US" dirty="0" smtClean="0"/>
              <a:t>would lead to an absurdity.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206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11792</TotalTime>
  <Words>1062</Words>
  <Application>Microsoft Office PowerPoint</Application>
  <PresentationFormat>A4 Paper (210x297 mm)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Public Protector and Others v  Speaker and Others  (Case Nr 2107/2021) DIA and Others v Speaker and Others  (Case Nr 1731/2021)   13 August 2021 CLSO Presentation</vt:lpstr>
      <vt:lpstr>BACKGROUND</vt:lpstr>
      <vt:lpstr>JUDGEMENT</vt:lpstr>
      <vt:lpstr>JUDGEMENT: AUDI ALTERAM PARTEM</vt:lpstr>
      <vt:lpstr>JUDGEMENT: (UN)REASONABLENESS</vt:lpstr>
      <vt:lpstr>JUDGEMENT: INDEPENDENT PANEL</vt:lpstr>
      <vt:lpstr>JUDGEMENT: LEGAL REPRESENTATION</vt:lpstr>
      <vt:lpstr>JUDGEMENT: RETROSPECTIVITY</vt:lpstr>
      <vt:lpstr>JUDGEMENT: GROUNDS FOR REMOVAL</vt:lpstr>
      <vt:lpstr>JUDGEMENT: CONFLICT RECUSAL</vt:lpstr>
      <vt:lpstr>JUDGEMENT: INSTITUTIONAL INDEPENDENCE</vt:lpstr>
      <vt:lpstr>JUDGEMENT: SUMMARY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175</cp:revision>
  <cp:lastPrinted>2020-06-09T06:22:12Z</cp:lastPrinted>
  <dcterms:created xsi:type="dcterms:W3CDTF">2019-05-28T17:07:42Z</dcterms:created>
  <dcterms:modified xsi:type="dcterms:W3CDTF">2021-08-13T10:31:57Z</dcterms:modified>
</cp:coreProperties>
</file>