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8" r:id="rId5"/>
    <p:sldMasterId id="2147483680" r:id="rId6"/>
    <p:sldMasterId id="2147483692" r:id="rId7"/>
    <p:sldMasterId id="2147483704" r:id="rId8"/>
  </p:sldMasterIdLst>
  <p:notesMasterIdLst>
    <p:notesMasterId r:id="rId39"/>
  </p:notesMasterIdLst>
  <p:handoutMasterIdLst>
    <p:handoutMasterId r:id="rId40"/>
  </p:handoutMasterIdLst>
  <p:sldIdLst>
    <p:sldId id="256" r:id="rId9"/>
    <p:sldId id="647" r:id="rId10"/>
    <p:sldId id="565" r:id="rId11"/>
    <p:sldId id="658" r:id="rId12"/>
    <p:sldId id="659" r:id="rId13"/>
    <p:sldId id="673" r:id="rId14"/>
    <p:sldId id="570" r:id="rId15"/>
    <p:sldId id="597" r:id="rId16"/>
    <p:sldId id="631" r:id="rId17"/>
    <p:sldId id="667" r:id="rId18"/>
    <p:sldId id="668" r:id="rId19"/>
    <p:sldId id="669" r:id="rId20"/>
    <p:sldId id="670" r:id="rId21"/>
    <p:sldId id="671" r:id="rId22"/>
    <p:sldId id="672" r:id="rId23"/>
    <p:sldId id="684" r:id="rId24"/>
    <p:sldId id="682" r:id="rId25"/>
    <p:sldId id="685" r:id="rId26"/>
    <p:sldId id="686" r:id="rId27"/>
    <p:sldId id="689" r:id="rId28"/>
    <p:sldId id="690" r:id="rId29"/>
    <p:sldId id="692" r:id="rId30"/>
    <p:sldId id="691" r:id="rId31"/>
    <p:sldId id="681" r:id="rId32"/>
    <p:sldId id="688" r:id="rId33"/>
    <p:sldId id="679" r:id="rId34"/>
    <p:sldId id="675" r:id="rId35"/>
    <p:sldId id="687" r:id="rId36"/>
    <p:sldId id="674" r:id="rId37"/>
    <p:sldId id="426" r:id="rId38"/>
  </p:sldIdLst>
  <p:sldSz cx="10691813" cy="7559675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05DE32A-41B0-4C9B-8260-AFE1EA65FFD3}">
          <p14:sldIdLst>
            <p14:sldId id="256"/>
            <p14:sldId id="647"/>
            <p14:sldId id="565"/>
            <p14:sldId id="658"/>
            <p14:sldId id="659"/>
            <p14:sldId id="673"/>
            <p14:sldId id="570"/>
            <p14:sldId id="597"/>
            <p14:sldId id="631"/>
            <p14:sldId id="667"/>
            <p14:sldId id="668"/>
            <p14:sldId id="669"/>
            <p14:sldId id="670"/>
            <p14:sldId id="671"/>
            <p14:sldId id="672"/>
            <p14:sldId id="684"/>
            <p14:sldId id="682"/>
            <p14:sldId id="685"/>
            <p14:sldId id="686"/>
            <p14:sldId id="689"/>
            <p14:sldId id="690"/>
            <p14:sldId id="692"/>
            <p14:sldId id="691"/>
            <p14:sldId id="681"/>
            <p14:sldId id="688"/>
            <p14:sldId id="679"/>
            <p14:sldId id="675"/>
            <p14:sldId id="687"/>
            <p14:sldId id="674"/>
            <p14:sldId id="4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6D7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-1242" y="-96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968"/>
    </p:cViewPr>
  </p:sorterViewPr>
  <p:notesViewPr>
    <p:cSldViewPr snapToGrid="0">
      <p:cViewPr varScale="1">
        <p:scale>
          <a:sx n="117" d="100"/>
          <a:sy n="117" d="100"/>
        </p:scale>
        <p:origin x="149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941934\AppData\Local\Microsoft\Windows\INetCache\Content.Outlook\Z1AATXFP\UIFW_2017-2020%20-%2001%20June%202021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7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'[UIFW_2017-2020 - 01 June 2021 graphs.xlsx]UIFW 2017-2020'!$J$4:$L$4</c:f>
              <c:strCache>
                <c:ptCount val="1"/>
                <c:pt idx="0">
                  <c:v>IRREGULAR EXPENDITURE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'[UIFW_2017-2020 - 01 June 2021 graphs.xlsx]UIFW 2017-2020'!$A$3:$L$3,'[UIFW_2017-2020 - 01 June 2021 graphs.xlsx]UIFW 2017-2020'!$A$15:$L$15,'[UIFW_2017-2020 - 01 June 2021 graphs.xlsx]UIFW 2017-2020'!$A$31:$L$31</c:f>
              <c:strCache>
                <c:ptCount val="3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</c:strCache>
            </c:strRef>
          </c:cat>
          <c:val>
            <c:numRef>
              <c:f>'[UIFW_2017-2020 - 01 June 2021 graphs.xlsx]UIFW 2017-2020'!$B$80,'[UIFW_2017-2020 - 01 June 2021 graphs.xlsx]UIFW 2017-2020'!$B$67,'[UIFW_2017-2020 - 01 June 2021 graphs.xlsx]UIFW 2017-2020'!$B$54</c:f>
              <c:numCache>
                <c:formatCode>_-[$R-1C09]* #\ ##0.00_-;\-[$R-1C09]* #\ ##0.00_-;_-[$R-1C09]* "-"??_-;_-@_-</c:formatCode>
                <c:ptCount val="3"/>
                <c:pt idx="0">
                  <c:v>1338352077</c:v>
                </c:pt>
                <c:pt idx="1">
                  <c:v>1496742339</c:v>
                </c:pt>
                <c:pt idx="2">
                  <c:v>1294189048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88-4E30-8F31-FD7367DF2594}"/>
            </c:ext>
          </c:extLst>
        </c:ser>
        <c:dLbls/>
        <c:axId val="64068608"/>
        <c:axId val="65049344"/>
      </c:barChart>
      <c:catAx>
        <c:axId val="64068608"/>
        <c:scaling>
          <c:orientation val="minMax"/>
        </c:scaling>
        <c:axPos val="b"/>
        <c:numFmt formatCode="General" sourceLinked="0"/>
        <c:tickLblPos val="nextTo"/>
        <c:crossAx val="65049344"/>
        <c:crosses val="autoZero"/>
        <c:auto val="1"/>
        <c:lblAlgn val="ctr"/>
        <c:lblOffset val="100"/>
      </c:catAx>
      <c:valAx>
        <c:axId val="65049344"/>
        <c:scaling>
          <c:orientation val="minMax"/>
        </c:scaling>
        <c:axPos val="l"/>
        <c:majorGridlines/>
        <c:numFmt formatCode="_-[$R-1C09]* #\ ##0.00_-;\-[$R-1C09]* #\ ##0.00_-;_-[$R-1C09]* &quot;-&quot;??_-;_-@_-" sourceLinked="1"/>
        <c:tickLblPos val="nextTo"/>
        <c:crossAx val="64068608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E4D65-AB0A-4D96-BEC1-79816F16B0F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B676B-50E9-4FF9-A0F3-2080F193505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1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E0267-F922-44D5-A866-AE50F28690BA}" type="parTrans" cxnId="{BF7C85D4-FD70-45CD-B6AD-D919A9B90A55}">
      <dgm:prSet/>
      <dgm:spPr/>
      <dgm:t>
        <a:bodyPr/>
        <a:lstStyle/>
        <a:p>
          <a:endParaRPr lang="en-US" sz="1800" b="1"/>
        </a:p>
      </dgm:t>
    </dgm:pt>
    <dgm:pt modelId="{EAAF13D1-4CD7-44A0-8BB7-B0330805C4A8}" type="sibTrans" cxnId="{BF7C85D4-FD70-45CD-B6AD-D919A9B90A55}">
      <dgm:prSet/>
      <dgm:spPr/>
      <dgm:t>
        <a:bodyPr/>
        <a:lstStyle/>
        <a:p>
          <a:endParaRPr lang="en-US" sz="1800" b="1"/>
        </a:p>
      </dgm:t>
    </dgm:pt>
    <dgm:pt modelId="{4CEFACEE-097E-464C-A19D-AE06C241D25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Z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PURPOSE &amp; LEGISLATIVE MANDATE</a:t>
          </a:r>
          <a:endParaRPr lang="en-US" sz="2400" b="1" dirty="0"/>
        </a:p>
      </dgm:t>
    </dgm:pt>
    <dgm:pt modelId="{1599D175-9C10-410B-8964-F58B83F19337}" type="parTrans" cxnId="{8EED7DB2-8ED7-4CDB-A708-99EA51DF2B33}">
      <dgm:prSet/>
      <dgm:spPr/>
      <dgm:t>
        <a:bodyPr/>
        <a:lstStyle/>
        <a:p>
          <a:endParaRPr lang="en-US" sz="1800" b="1"/>
        </a:p>
      </dgm:t>
    </dgm:pt>
    <dgm:pt modelId="{258E5695-912D-4153-8116-E895E6823C74}" type="sibTrans" cxnId="{8EED7DB2-8ED7-4CDB-A708-99EA51DF2B33}">
      <dgm:prSet/>
      <dgm:spPr/>
      <dgm:t>
        <a:bodyPr/>
        <a:lstStyle/>
        <a:p>
          <a:endParaRPr lang="en-US" sz="1800" b="1"/>
        </a:p>
      </dgm:t>
    </dgm:pt>
    <dgm:pt modelId="{324323D0-CBD6-4C53-9858-16CE01DF89F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2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9358F-C67E-4311-8E6D-7D3C83B134B1}" type="parTrans" cxnId="{24D5B854-30B0-440D-82B5-AC8FAAF5154E}">
      <dgm:prSet/>
      <dgm:spPr/>
      <dgm:t>
        <a:bodyPr/>
        <a:lstStyle/>
        <a:p>
          <a:endParaRPr lang="en-US" sz="1800" b="1"/>
        </a:p>
      </dgm:t>
    </dgm:pt>
    <dgm:pt modelId="{88AA13F0-0D0A-4494-86FD-337168C8152B}" type="sibTrans" cxnId="{24D5B854-30B0-440D-82B5-AC8FAAF5154E}">
      <dgm:prSet/>
      <dgm:spPr/>
      <dgm:t>
        <a:bodyPr/>
        <a:lstStyle/>
        <a:p>
          <a:endParaRPr lang="en-US" sz="1800" b="1"/>
        </a:p>
      </dgm:t>
    </dgm:pt>
    <dgm:pt modelId="{B3B0923F-07AE-4332-8AE9-85814055F8F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Z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PROVINCIAL TREASURY STRUCTURE - MFG</a:t>
          </a:r>
          <a:endParaRPr lang="en-US" sz="2400" b="1" dirty="0"/>
        </a:p>
      </dgm:t>
    </dgm:pt>
    <dgm:pt modelId="{3759378D-A484-4272-8985-C2BF2AADEB43}" type="parTrans" cxnId="{0FBD399B-0A87-49DE-8195-79562A6D96FF}">
      <dgm:prSet/>
      <dgm:spPr/>
      <dgm:t>
        <a:bodyPr/>
        <a:lstStyle/>
        <a:p>
          <a:endParaRPr lang="en-US" sz="1800" b="1"/>
        </a:p>
      </dgm:t>
    </dgm:pt>
    <dgm:pt modelId="{7763B942-736E-4227-9D86-0C058C70726E}" type="sibTrans" cxnId="{0FBD399B-0A87-49DE-8195-79562A6D96FF}">
      <dgm:prSet/>
      <dgm:spPr/>
      <dgm:t>
        <a:bodyPr/>
        <a:lstStyle/>
        <a:p>
          <a:endParaRPr lang="en-US" sz="1800" b="1"/>
        </a:p>
      </dgm:t>
    </dgm:pt>
    <dgm:pt modelId="{0A923E7C-DB88-4EE5-ADD5-4CBDB9F5469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3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1EA63-BCD7-49A6-BE58-3E8FE1722DEC}" type="parTrans" cxnId="{2970296A-7DFC-4BE5-A86C-A3B15A048F5D}">
      <dgm:prSet/>
      <dgm:spPr/>
      <dgm:t>
        <a:bodyPr/>
        <a:lstStyle/>
        <a:p>
          <a:endParaRPr lang="en-US" sz="1800" b="1"/>
        </a:p>
      </dgm:t>
    </dgm:pt>
    <dgm:pt modelId="{D319CF11-78CB-42C0-89E4-F6DF868F5410}" type="sibTrans" cxnId="{2970296A-7DFC-4BE5-A86C-A3B15A048F5D}">
      <dgm:prSet/>
      <dgm:spPr/>
      <dgm:t>
        <a:bodyPr/>
        <a:lstStyle/>
        <a:p>
          <a:endParaRPr lang="en-US" sz="1800" b="1"/>
        </a:p>
      </dgm:t>
    </dgm:pt>
    <dgm:pt modelId="{FC2A4C64-BDB2-48FF-8ED3-AAAFE15693A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NON-COMPLIANCE PER MUNICIPALITY &amp; SUPPORT PROVIDED </a:t>
          </a:r>
          <a:endParaRPr lang="en-US" sz="2400" b="1" dirty="0"/>
        </a:p>
      </dgm:t>
    </dgm:pt>
    <dgm:pt modelId="{12E6DC00-0B41-4562-ABED-301740F7EFBE}" type="parTrans" cxnId="{61AE711A-CF98-4FB3-9E62-93C95C32C105}">
      <dgm:prSet/>
      <dgm:spPr/>
      <dgm:t>
        <a:bodyPr/>
        <a:lstStyle/>
        <a:p>
          <a:endParaRPr lang="en-US" sz="1800" b="1"/>
        </a:p>
      </dgm:t>
    </dgm:pt>
    <dgm:pt modelId="{74F1FCBD-2367-4EE9-A0BD-C0B22FBD1529}" type="sibTrans" cxnId="{61AE711A-CF98-4FB3-9E62-93C95C32C105}">
      <dgm:prSet/>
      <dgm:spPr/>
      <dgm:t>
        <a:bodyPr/>
        <a:lstStyle/>
        <a:p>
          <a:endParaRPr lang="en-US" sz="1800" b="1"/>
        </a:p>
      </dgm:t>
    </dgm:pt>
    <dgm:pt modelId="{FD3E7E18-9D65-41EB-BF71-88E1480A92B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5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5B1CB-4561-41F4-8329-C941F640432C}" type="parTrans" cxnId="{B8811389-FA34-480E-B8F8-7A17F15F7EBC}">
      <dgm:prSet/>
      <dgm:spPr/>
      <dgm:t>
        <a:bodyPr/>
        <a:lstStyle/>
        <a:p>
          <a:endParaRPr lang="en-US" sz="1800" b="1"/>
        </a:p>
      </dgm:t>
    </dgm:pt>
    <dgm:pt modelId="{FB358200-54BE-4E0C-B70A-765B4941EFC9}" type="sibTrans" cxnId="{B8811389-FA34-480E-B8F8-7A17F15F7EBC}">
      <dgm:prSet/>
      <dgm:spPr/>
      <dgm:t>
        <a:bodyPr/>
        <a:lstStyle/>
        <a:p>
          <a:endParaRPr lang="en-US" sz="1800" b="1"/>
        </a:p>
      </dgm:t>
    </dgm:pt>
    <dgm:pt modelId="{204BA15F-2C07-46D7-93ED-847403E884F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DISCUSSION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B5C6C-6535-43F8-9F64-AA70120BC938}" type="parTrans" cxnId="{6E729678-6325-49A4-B492-0E7530C559D2}">
      <dgm:prSet/>
      <dgm:spPr/>
      <dgm:t>
        <a:bodyPr/>
        <a:lstStyle/>
        <a:p>
          <a:endParaRPr lang="en-US" sz="1800" b="1"/>
        </a:p>
      </dgm:t>
    </dgm:pt>
    <dgm:pt modelId="{64668A1F-9B15-413D-8B74-DBA332B4DA06}" type="sibTrans" cxnId="{6E729678-6325-49A4-B492-0E7530C559D2}">
      <dgm:prSet/>
      <dgm:spPr/>
      <dgm:t>
        <a:bodyPr/>
        <a:lstStyle/>
        <a:p>
          <a:endParaRPr lang="en-US" sz="1800" b="1"/>
        </a:p>
      </dgm:t>
    </dgm:pt>
    <dgm:pt modelId="{60D8AB2B-4F0E-4C74-AD01-FA5B740A9FB2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Part 4</a:t>
          </a:r>
          <a:endParaRPr lang="en-US" sz="1800" b="1" dirty="0">
            <a:solidFill>
              <a:srgbClr val="C00000"/>
            </a:solidFill>
          </a:endParaRPr>
        </a:p>
      </dgm:t>
    </dgm:pt>
    <dgm:pt modelId="{CE70CA8F-68F1-431A-A628-6BD7F61ABEC4}" type="parTrans" cxnId="{75E807C4-E141-4290-A3C1-685D0CA3B461}">
      <dgm:prSet/>
      <dgm:spPr/>
      <dgm:t>
        <a:bodyPr/>
        <a:lstStyle/>
        <a:p>
          <a:endParaRPr lang="en-US" sz="1800" b="1"/>
        </a:p>
      </dgm:t>
    </dgm:pt>
    <dgm:pt modelId="{D0DE1D5A-FB2D-4C4C-A8A9-D4C2E187F9FD}" type="sibTrans" cxnId="{75E807C4-E141-4290-A3C1-685D0CA3B461}">
      <dgm:prSet/>
      <dgm:spPr/>
      <dgm:t>
        <a:bodyPr/>
        <a:lstStyle/>
        <a:p>
          <a:endParaRPr lang="en-US" sz="1800" b="1"/>
        </a:p>
      </dgm:t>
    </dgm:pt>
    <dgm:pt modelId="{14E7B6AE-9475-425C-A76E-00E3512AF08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ANNUAL STRUCTURED SUPPORT</a:t>
          </a:r>
          <a:endParaRPr lang="en-US" sz="2400" b="1" dirty="0"/>
        </a:p>
      </dgm:t>
    </dgm:pt>
    <dgm:pt modelId="{9ECAA615-2408-4ED4-8368-A79881A8544D}" type="parTrans" cxnId="{7D5D04A0-5FD7-4B7C-9887-5F9A2B4117EE}">
      <dgm:prSet/>
      <dgm:spPr/>
      <dgm:t>
        <a:bodyPr/>
        <a:lstStyle/>
        <a:p>
          <a:endParaRPr lang="en-US" sz="1800" b="1"/>
        </a:p>
      </dgm:t>
    </dgm:pt>
    <dgm:pt modelId="{DA869DE5-3E22-483A-AA42-D19B2861F92E}" type="sibTrans" cxnId="{7D5D04A0-5FD7-4B7C-9887-5F9A2B4117EE}">
      <dgm:prSet/>
      <dgm:spPr/>
      <dgm:t>
        <a:bodyPr/>
        <a:lstStyle/>
        <a:p>
          <a:endParaRPr lang="en-US" sz="1800" b="1"/>
        </a:p>
      </dgm:t>
    </dgm:pt>
    <dgm:pt modelId="{D4B03A8E-4505-4216-8B41-B82810384DB7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Part 5 </a:t>
          </a:r>
          <a:endParaRPr lang="en-US" sz="1800" b="1" dirty="0">
            <a:solidFill>
              <a:srgbClr val="C00000"/>
            </a:solidFill>
          </a:endParaRPr>
        </a:p>
      </dgm:t>
    </dgm:pt>
    <dgm:pt modelId="{A516921C-4D7E-4BA8-AECD-D8D9904A871F}" type="parTrans" cxnId="{8978BFF0-2346-4AF0-AF42-0465C3EE0EEF}">
      <dgm:prSet/>
      <dgm:spPr/>
    </dgm:pt>
    <dgm:pt modelId="{BF216EE9-3089-4211-9AD9-8E0C829B740A}" type="sibTrans" cxnId="{8978BFF0-2346-4AF0-AF42-0465C3EE0EEF}">
      <dgm:prSet/>
      <dgm:spPr/>
    </dgm:pt>
    <dgm:pt modelId="{9244907A-E14A-428E-A39C-B9E03E6F038F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INFRASTRUCTURE PERFORMANCE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09ED5EB-7E35-44B8-92CF-D50320F08192}" type="parTrans" cxnId="{0A2C8846-C23E-4098-8442-AFDB310A9FAE}">
      <dgm:prSet/>
      <dgm:spPr/>
    </dgm:pt>
    <dgm:pt modelId="{DA840334-9C97-4BAF-BB8F-776BEC862BC5}" type="sibTrans" cxnId="{0A2C8846-C23E-4098-8442-AFDB310A9FAE}">
      <dgm:prSet/>
      <dgm:spPr/>
    </dgm:pt>
    <dgm:pt modelId="{2012AF76-5490-4D1A-9888-9621C16714A8}" type="pres">
      <dgm:prSet presAssocID="{562E4D65-AB0A-4D96-BEC1-79816F16B0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64E120-20F2-45DD-911E-E8768DE46947}" type="pres">
      <dgm:prSet presAssocID="{055B676B-50E9-4FF9-A0F3-2080F1935050}" presName="composite" presStyleCnt="0"/>
      <dgm:spPr/>
    </dgm:pt>
    <dgm:pt modelId="{BC1BDA08-E114-4BD4-BF1E-3DBF2FFD47BE}" type="pres">
      <dgm:prSet presAssocID="{055B676B-50E9-4FF9-A0F3-2080F193505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7AAB3-006D-4AA6-9F05-875D693CC410}" type="pres">
      <dgm:prSet presAssocID="{055B676B-50E9-4FF9-A0F3-2080F193505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F2A72-C50E-4999-AA29-7DA05161EDFE}" type="pres">
      <dgm:prSet presAssocID="{EAAF13D1-4CD7-44A0-8BB7-B0330805C4A8}" presName="sp" presStyleCnt="0"/>
      <dgm:spPr/>
    </dgm:pt>
    <dgm:pt modelId="{8E8E4A16-62A1-4837-A751-C637F1FA6730}" type="pres">
      <dgm:prSet presAssocID="{324323D0-CBD6-4C53-9858-16CE01DF89FE}" presName="composite" presStyleCnt="0"/>
      <dgm:spPr/>
    </dgm:pt>
    <dgm:pt modelId="{57C555EB-60EA-47E1-8EC4-3042543F3878}" type="pres">
      <dgm:prSet presAssocID="{324323D0-CBD6-4C53-9858-16CE01DF89F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44838-317F-4ECE-A67B-93F6C2DE1F38}" type="pres">
      <dgm:prSet presAssocID="{324323D0-CBD6-4C53-9858-16CE01DF89FE}" presName="descendantText" presStyleLbl="alignAcc1" presStyleIdx="1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55DC0-2BAE-4B3B-B580-8D3820A66037}" type="pres">
      <dgm:prSet presAssocID="{88AA13F0-0D0A-4494-86FD-337168C8152B}" presName="sp" presStyleCnt="0"/>
      <dgm:spPr/>
    </dgm:pt>
    <dgm:pt modelId="{E1D856D5-2ACE-40A8-AE82-1DE14333341B}" type="pres">
      <dgm:prSet presAssocID="{0A923E7C-DB88-4EE5-ADD5-4CBDB9F5469A}" presName="composite" presStyleCnt="0"/>
      <dgm:spPr/>
    </dgm:pt>
    <dgm:pt modelId="{6BECADFB-EA88-4220-A198-A181DE156368}" type="pres">
      <dgm:prSet presAssocID="{0A923E7C-DB88-4EE5-ADD5-4CBDB9F5469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E5BD8-4955-4831-9674-6C4812BB0CBB}" type="pres">
      <dgm:prSet presAssocID="{0A923E7C-DB88-4EE5-ADD5-4CBDB9F5469A}" presName="descendantText" presStyleLbl="alignAcc1" presStyleIdx="2" presStyleCnt="6" custLinFactNeighborX="0" custLinFactNeighborY="-1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63B69-7192-4BD2-919B-E1C52BF32335}" type="pres">
      <dgm:prSet presAssocID="{D319CF11-78CB-42C0-89E4-F6DF868F5410}" presName="sp" presStyleCnt="0"/>
      <dgm:spPr/>
    </dgm:pt>
    <dgm:pt modelId="{C3A96AF5-0FDC-4608-8A3E-13C0CF3D747C}" type="pres">
      <dgm:prSet presAssocID="{60D8AB2B-4F0E-4C74-AD01-FA5B740A9FB2}" presName="composite" presStyleCnt="0"/>
      <dgm:spPr/>
    </dgm:pt>
    <dgm:pt modelId="{3878F0ED-C736-4D0D-94B6-D144BFD89EDE}" type="pres">
      <dgm:prSet presAssocID="{60D8AB2B-4F0E-4C74-AD01-FA5B740A9FB2}" presName="parentText" presStyleLbl="alignNode1" presStyleIdx="3" presStyleCnt="6" custLinFactNeighborX="0" custLinFactNeighborY="-39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480DB-5E4E-41E2-87A5-3BD9108FBC8E}" type="pres">
      <dgm:prSet presAssocID="{60D8AB2B-4F0E-4C74-AD01-FA5B740A9FB2}" presName="descendantText" presStyleLbl="alignAcc1" presStyleIdx="3" presStyleCnt="6" custLinFactNeighborY="-3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A4E3E-93A7-4E8E-B3FD-44D790D29EB1}" type="pres">
      <dgm:prSet presAssocID="{D0DE1D5A-FB2D-4C4C-A8A9-D4C2E187F9FD}" presName="sp" presStyleCnt="0"/>
      <dgm:spPr/>
    </dgm:pt>
    <dgm:pt modelId="{CCD5AFB6-C217-4391-B1F4-D0B9A2758A9F}" type="pres">
      <dgm:prSet presAssocID="{D4B03A8E-4505-4216-8B41-B82810384DB7}" presName="composite" presStyleCnt="0"/>
      <dgm:spPr/>
    </dgm:pt>
    <dgm:pt modelId="{837F4CCD-D2D0-4CB5-935B-8E10EFC3DD04}" type="pres">
      <dgm:prSet presAssocID="{D4B03A8E-4505-4216-8B41-B82810384DB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419B7-9EDC-47A1-88F0-7C914143A31E}" type="pres">
      <dgm:prSet presAssocID="{D4B03A8E-4505-4216-8B41-B82810384DB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EF583-FE4B-49CD-A12C-E3083EEC6A2A}" type="pres">
      <dgm:prSet presAssocID="{BF216EE9-3089-4211-9AD9-8E0C829B740A}" presName="sp" presStyleCnt="0"/>
      <dgm:spPr/>
    </dgm:pt>
    <dgm:pt modelId="{82A7804A-A38D-4172-9186-203A9638DBD3}" type="pres">
      <dgm:prSet presAssocID="{FD3E7E18-9D65-41EB-BF71-88E1480A92B8}" presName="composite" presStyleCnt="0"/>
      <dgm:spPr/>
    </dgm:pt>
    <dgm:pt modelId="{642FE406-C097-490A-B48C-22E4440929D3}" type="pres">
      <dgm:prSet presAssocID="{FD3E7E18-9D65-41EB-BF71-88E1480A92B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2B7F8-BF0F-4BBB-B6E8-5A7F67C82E21}" type="pres">
      <dgm:prSet presAssocID="{FD3E7E18-9D65-41EB-BF71-88E1480A92B8}" presName="descendantText" presStyleLbl="alignAcc1" presStyleIdx="5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29678-6325-49A4-B492-0E7530C559D2}" srcId="{FD3E7E18-9D65-41EB-BF71-88E1480A92B8}" destId="{204BA15F-2C07-46D7-93ED-847403E884FE}" srcOrd="0" destOrd="0" parTransId="{595B5C6C-6535-43F8-9F64-AA70120BC938}" sibTransId="{64668A1F-9B15-413D-8B74-DBA332B4DA06}"/>
    <dgm:cxn modelId="{0FBD399B-0A87-49DE-8195-79562A6D96FF}" srcId="{324323D0-CBD6-4C53-9858-16CE01DF89FE}" destId="{B3B0923F-07AE-4332-8AE9-85814055F8F6}" srcOrd="0" destOrd="0" parTransId="{3759378D-A484-4272-8985-C2BF2AADEB43}" sibTransId="{7763B942-736E-4227-9D86-0C058C70726E}"/>
    <dgm:cxn modelId="{0AF4E37C-30A9-4F4F-B3A4-BFD079007DA3}" type="presOf" srcId="{055B676B-50E9-4FF9-A0F3-2080F1935050}" destId="{BC1BDA08-E114-4BD4-BF1E-3DBF2FFD47BE}" srcOrd="0" destOrd="0" presId="urn:microsoft.com/office/officeart/2005/8/layout/chevron2"/>
    <dgm:cxn modelId="{08D3CC30-5799-4285-9F37-BD71C2994C08}" type="presOf" srcId="{204BA15F-2C07-46D7-93ED-847403E884FE}" destId="{E672B7F8-BF0F-4BBB-B6E8-5A7F67C82E21}" srcOrd="0" destOrd="0" presId="urn:microsoft.com/office/officeart/2005/8/layout/chevron2"/>
    <dgm:cxn modelId="{24D5B854-30B0-440D-82B5-AC8FAAF5154E}" srcId="{562E4D65-AB0A-4D96-BEC1-79816F16B0FE}" destId="{324323D0-CBD6-4C53-9858-16CE01DF89FE}" srcOrd="1" destOrd="0" parTransId="{0B19358F-C67E-4311-8E6D-7D3C83B134B1}" sibTransId="{88AA13F0-0D0A-4494-86FD-337168C8152B}"/>
    <dgm:cxn modelId="{6A59F324-0728-47C3-BFEB-D6CD6243410D}" type="presOf" srcId="{4CEFACEE-097E-464C-A19D-AE06C241D259}" destId="{D5D7AAB3-006D-4AA6-9F05-875D693CC410}" srcOrd="0" destOrd="0" presId="urn:microsoft.com/office/officeart/2005/8/layout/chevron2"/>
    <dgm:cxn modelId="{6D9F1D6B-0874-48C0-9F75-4C732D533C1F}" type="presOf" srcId="{324323D0-CBD6-4C53-9858-16CE01DF89FE}" destId="{57C555EB-60EA-47E1-8EC4-3042543F3878}" srcOrd="0" destOrd="0" presId="urn:microsoft.com/office/officeart/2005/8/layout/chevron2"/>
    <dgm:cxn modelId="{33337826-2EDF-4A94-8E26-38F1BAEEF123}" type="presOf" srcId="{60D8AB2B-4F0E-4C74-AD01-FA5B740A9FB2}" destId="{3878F0ED-C736-4D0D-94B6-D144BFD89EDE}" srcOrd="0" destOrd="0" presId="urn:microsoft.com/office/officeart/2005/8/layout/chevron2"/>
    <dgm:cxn modelId="{2970296A-7DFC-4BE5-A86C-A3B15A048F5D}" srcId="{562E4D65-AB0A-4D96-BEC1-79816F16B0FE}" destId="{0A923E7C-DB88-4EE5-ADD5-4CBDB9F5469A}" srcOrd="2" destOrd="0" parTransId="{E921EA63-BCD7-49A6-BE58-3E8FE1722DEC}" sibTransId="{D319CF11-78CB-42C0-89E4-F6DF868F5410}"/>
    <dgm:cxn modelId="{8EED7DB2-8ED7-4CDB-A708-99EA51DF2B33}" srcId="{055B676B-50E9-4FF9-A0F3-2080F1935050}" destId="{4CEFACEE-097E-464C-A19D-AE06C241D259}" srcOrd="0" destOrd="0" parTransId="{1599D175-9C10-410B-8964-F58B83F19337}" sibTransId="{258E5695-912D-4153-8116-E895E6823C74}"/>
    <dgm:cxn modelId="{E6978DCE-B0A6-45F6-B916-0CFE5C91DBB1}" type="presOf" srcId="{14E7B6AE-9475-425C-A76E-00E3512AF08C}" destId="{8DE419B7-9EDC-47A1-88F0-7C914143A31E}" srcOrd="0" destOrd="0" presId="urn:microsoft.com/office/officeart/2005/8/layout/chevron2"/>
    <dgm:cxn modelId="{50B5A787-C423-464F-BCB5-48B45FB4799F}" type="presOf" srcId="{D4B03A8E-4505-4216-8B41-B82810384DB7}" destId="{837F4CCD-D2D0-4CB5-935B-8E10EFC3DD04}" srcOrd="0" destOrd="0" presId="urn:microsoft.com/office/officeart/2005/8/layout/chevron2"/>
    <dgm:cxn modelId="{B8811389-FA34-480E-B8F8-7A17F15F7EBC}" srcId="{562E4D65-AB0A-4D96-BEC1-79816F16B0FE}" destId="{FD3E7E18-9D65-41EB-BF71-88E1480A92B8}" srcOrd="5" destOrd="0" parTransId="{AF55B1CB-4561-41F4-8329-C941F640432C}" sibTransId="{FB358200-54BE-4E0C-B70A-765B4941EFC9}"/>
    <dgm:cxn modelId="{0A2C8846-C23E-4098-8442-AFDB310A9FAE}" srcId="{60D8AB2B-4F0E-4C74-AD01-FA5B740A9FB2}" destId="{9244907A-E14A-428E-A39C-B9E03E6F038F}" srcOrd="0" destOrd="0" parTransId="{D09ED5EB-7E35-44B8-92CF-D50320F08192}" sibTransId="{DA840334-9C97-4BAF-BB8F-776BEC862BC5}"/>
    <dgm:cxn modelId="{8978BFF0-2346-4AF0-AF42-0465C3EE0EEF}" srcId="{562E4D65-AB0A-4D96-BEC1-79816F16B0FE}" destId="{D4B03A8E-4505-4216-8B41-B82810384DB7}" srcOrd="4" destOrd="0" parTransId="{A516921C-4D7E-4BA8-AECD-D8D9904A871F}" sibTransId="{BF216EE9-3089-4211-9AD9-8E0C829B740A}"/>
    <dgm:cxn modelId="{BF7C85D4-FD70-45CD-B6AD-D919A9B90A55}" srcId="{562E4D65-AB0A-4D96-BEC1-79816F16B0FE}" destId="{055B676B-50E9-4FF9-A0F3-2080F1935050}" srcOrd="0" destOrd="0" parTransId="{84BE0267-F922-44D5-A866-AE50F28690BA}" sibTransId="{EAAF13D1-4CD7-44A0-8BB7-B0330805C4A8}"/>
    <dgm:cxn modelId="{68EF3B61-A6D3-4125-B189-2D88D9D80C72}" type="presOf" srcId="{FC2A4C64-BDB2-48FF-8ED3-AAAFE15693A4}" destId="{FC0E5BD8-4955-4831-9674-6C4812BB0CBB}" srcOrd="0" destOrd="0" presId="urn:microsoft.com/office/officeart/2005/8/layout/chevron2"/>
    <dgm:cxn modelId="{0F036F6E-7CAF-42EC-983E-DB073DC2778B}" type="presOf" srcId="{9244907A-E14A-428E-A39C-B9E03E6F038F}" destId="{B72480DB-5E4E-41E2-87A5-3BD9108FBC8E}" srcOrd="0" destOrd="0" presId="urn:microsoft.com/office/officeart/2005/8/layout/chevron2"/>
    <dgm:cxn modelId="{5F15CE80-6DA8-4B0B-9A52-67498B72EC29}" type="presOf" srcId="{B3B0923F-07AE-4332-8AE9-85814055F8F6}" destId="{AE044838-317F-4ECE-A67B-93F6C2DE1F38}" srcOrd="0" destOrd="0" presId="urn:microsoft.com/office/officeart/2005/8/layout/chevron2"/>
    <dgm:cxn modelId="{8E732288-627A-4FC8-8C69-863553840BFD}" type="presOf" srcId="{0A923E7C-DB88-4EE5-ADD5-4CBDB9F5469A}" destId="{6BECADFB-EA88-4220-A198-A181DE156368}" srcOrd="0" destOrd="0" presId="urn:microsoft.com/office/officeart/2005/8/layout/chevron2"/>
    <dgm:cxn modelId="{7D5D04A0-5FD7-4B7C-9887-5F9A2B4117EE}" srcId="{D4B03A8E-4505-4216-8B41-B82810384DB7}" destId="{14E7B6AE-9475-425C-A76E-00E3512AF08C}" srcOrd="0" destOrd="0" parTransId="{9ECAA615-2408-4ED4-8368-A79881A8544D}" sibTransId="{DA869DE5-3E22-483A-AA42-D19B2861F92E}"/>
    <dgm:cxn modelId="{34015F03-788A-4F84-8426-D061F7AA0E81}" type="presOf" srcId="{562E4D65-AB0A-4D96-BEC1-79816F16B0FE}" destId="{2012AF76-5490-4D1A-9888-9621C16714A8}" srcOrd="0" destOrd="0" presId="urn:microsoft.com/office/officeart/2005/8/layout/chevron2"/>
    <dgm:cxn modelId="{01A9DCED-F4F4-4DDC-9932-BD625AC06F1F}" type="presOf" srcId="{FD3E7E18-9D65-41EB-BF71-88E1480A92B8}" destId="{642FE406-C097-490A-B48C-22E4440929D3}" srcOrd="0" destOrd="0" presId="urn:microsoft.com/office/officeart/2005/8/layout/chevron2"/>
    <dgm:cxn modelId="{61AE711A-CF98-4FB3-9E62-93C95C32C105}" srcId="{0A923E7C-DB88-4EE5-ADD5-4CBDB9F5469A}" destId="{FC2A4C64-BDB2-48FF-8ED3-AAAFE15693A4}" srcOrd="0" destOrd="0" parTransId="{12E6DC00-0B41-4562-ABED-301740F7EFBE}" sibTransId="{74F1FCBD-2367-4EE9-A0BD-C0B22FBD1529}"/>
    <dgm:cxn modelId="{75E807C4-E141-4290-A3C1-685D0CA3B461}" srcId="{562E4D65-AB0A-4D96-BEC1-79816F16B0FE}" destId="{60D8AB2B-4F0E-4C74-AD01-FA5B740A9FB2}" srcOrd="3" destOrd="0" parTransId="{CE70CA8F-68F1-431A-A628-6BD7F61ABEC4}" sibTransId="{D0DE1D5A-FB2D-4C4C-A8A9-D4C2E187F9FD}"/>
    <dgm:cxn modelId="{A45B01B6-A2B9-4033-902C-D0F030117F29}" type="presParOf" srcId="{2012AF76-5490-4D1A-9888-9621C16714A8}" destId="{F964E120-20F2-45DD-911E-E8768DE46947}" srcOrd="0" destOrd="0" presId="urn:microsoft.com/office/officeart/2005/8/layout/chevron2"/>
    <dgm:cxn modelId="{83E14DEF-CF59-4DCC-B468-D543279D0BF5}" type="presParOf" srcId="{F964E120-20F2-45DD-911E-E8768DE46947}" destId="{BC1BDA08-E114-4BD4-BF1E-3DBF2FFD47BE}" srcOrd="0" destOrd="0" presId="urn:microsoft.com/office/officeart/2005/8/layout/chevron2"/>
    <dgm:cxn modelId="{7703AA0A-B1D4-4303-A318-E01EDC80655F}" type="presParOf" srcId="{F964E120-20F2-45DD-911E-E8768DE46947}" destId="{D5D7AAB3-006D-4AA6-9F05-875D693CC410}" srcOrd="1" destOrd="0" presId="urn:microsoft.com/office/officeart/2005/8/layout/chevron2"/>
    <dgm:cxn modelId="{3F611FBF-71B7-44C9-A121-D8F002BBACCC}" type="presParOf" srcId="{2012AF76-5490-4D1A-9888-9621C16714A8}" destId="{740F2A72-C50E-4999-AA29-7DA05161EDFE}" srcOrd="1" destOrd="0" presId="urn:microsoft.com/office/officeart/2005/8/layout/chevron2"/>
    <dgm:cxn modelId="{3C936875-0651-4E7E-A0F6-01F43358FCC4}" type="presParOf" srcId="{2012AF76-5490-4D1A-9888-9621C16714A8}" destId="{8E8E4A16-62A1-4837-A751-C637F1FA6730}" srcOrd="2" destOrd="0" presId="urn:microsoft.com/office/officeart/2005/8/layout/chevron2"/>
    <dgm:cxn modelId="{209B2D56-3F2E-405A-9F59-69D96B165202}" type="presParOf" srcId="{8E8E4A16-62A1-4837-A751-C637F1FA6730}" destId="{57C555EB-60EA-47E1-8EC4-3042543F3878}" srcOrd="0" destOrd="0" presId="urn:microsoft.com/office/officeart/2005/8/layout/chevron2"/>
    <dgm:cxn modelId="{DE838C48-A3D8-4CBF-BD6E-CF3EBA3C3778}" type="presParOf" srcId="{8E8E4A16-62A1-4837-A751-C637F1FA6730}" destId="{AE044838-317F-4ECE-A67B-93F6C2DE1F38}" srcOrd="1" destOrd="0" presId="urn:microsoft.com/office/officeart/2005/8/layout/chevron2"/>
    <dgm:cxn modelId="{CB1D61B7-2FC2-432A-A34E-E58F3C39FA62}" type="presParOf" srcId="{2012AF76-5490-4D1A-9888-9621C16714A8}" destId="{2F955DC0-2BAE-4B3B-B580-8D3820A66037}" srcOrd="3" destOrd="0" presId="urn:microsoft.com/office/officeart/2005/8/layout/chevron2"/>
    <dgm:cxn modelId="{665F987B-09EC-4513-B8F8-2C2906524336}" type="presParOf" srcId="{2012AF76-5490-4D1A-9888-9621C16714A8}" destId="{E1D856D5-2ACE-40A8-AE82-1DE14333341B}" srcOrd="4" destOrd="0" presId="urn:microsoft.com/office/officeart/2005/8/layout/chevron2"/>
    <dgm:cxn modelId="{8EA6E840-96E0-4DD8-9F56-ADA860FA942C}" type="presParOf" srcId="{E1D856D5-2ACE-40A8-AE82-1DE14333341B}" destId="{6BECADFB-EA88-4220-A198-A181DE156368}" srcOrd="0" destOrd="0" presId="urn:microsoft.com/office/officeart/2005/8/layout/chevron2"/>
    <dgm:cxn modelId="{51005FAC-A3F0-4F1E-8471-F38951C63CCE}" type="presParOf" srcId="{E1D856D5-2ACE-40A8-AE82-1DE14333341B}" destId="{FC0E5BD8-4955-4831-9674-6C4812BB0CBB}" srcOrd="1" destOrd="0" presId="urn:microsoft.com/office/officeart/2005/8/layout/chevron2"/>
    <dgm:cxn modelId="{18056E9E-B11A-468D-BA48-806ACBDF2580}" type="presParOf" srcId="{2012AF76-5490-4D1A-9888-9621C16714A8}" destId="{87F63B69-7192-4BD2-919B-E1C52BF32335}" srcOrd="5" destOrd="0" presId="urn:microsoft.com/office/officeart/2005/8/layout/chevron2"/>
    <dgm:cxn modelId="{6A32C4B0-6AB8-4797-BF28-AB9643E3B613}" type="presParOf" srcId="{2012AF76-5490-4D1A-9888-9621C16714A8}" destId="{C3A96AF5-0FDC-4608-8A3E-13C0CF3D747C}" srcOrd="6" destOrd="0" presId="urn:microsoft.com/office/officeart/2005/8/layout/chevron2"/>
    <dgm:cxn modelId="{4ED9D46E-A270-49E9-8CF6-324F359D9022}" type="presParOf" srcId="{C3A96AF5-0FDC-4608-8A3E-13C0CF3D747C}" destId="{3878F0ED-C736-4D0D-94B6-D144BFD89EDE}" srcOrd="0" destOrd="0" presId="urn:microsoft.com/office/officeart/2005/8/layout/chevron2"/>
    <dgm:cxn modelId="{23D30447-280C-4973-B851-9CE9DABF1DB6}" type="presParOf" srcId="{C3A96AF5-0FDC-4608-8A3E-13C0CF3D747C}" destId="{B72480DB-5E4E-41E2-87A5-3BD9108FBC8E}" srcOrd="1" destOrd="0" presId="urn:microsoft.com/office/officeart/2005/8/layout/chevron2"/>
    <dgm:cxn modelId="{B560F2FE-0C40-469E-B8D6-1FEB6B83DB89}" type="presParOf" srcId="{2012AF76-5490-4D1A-9888-9621C16714A8}" destId="{0F4A4E3E-93A7-4E8E-B3FD-44D790D29EB1}" srcOrd="7" destOrd="0" presId="urn:microsoft.com/office/officeart/2005/8/layout/chevron2"/>
    <dgm:cxn modelId="{4609E04E-8F73-4B85-B79D-02AC1514E42E}" type="presParOf" srcId="{2012AF76-5490-4D1A-9888-9621C16714A8}" destId="{CCD5AFB6-C217-4391-B1F4-D0B9A2758A9F}" srcOrd="8" destOrd="0" presId="urn:microsoft.com/office/officeart/2005/8/layout/chevron2"/>
    <dgm:cxn modelId="{EB529465-3916-4877-9EC2-0162D71C9C2A}" type="presParOf" srcId="{CCD5AFB6-C217-4391-B1F4-D0B9A2758A9F}" destId="{837F4CCD-D2D0-4CB5-935B-8E10EFC3DD04}" srcOrd="0" destOrd="0" presId="urn:microsoft.com/office/officeart/2005/8/layout/chevron2"/>
    <dgm:cxn modelId="{2D8878BE-C968-421A-A428-6E3C4BD04497}" type="presParOf" srcId="{CCD5AFB6-C217-4391-B1F4-D0B9A2758A9F}" destId="{8DE419B7-9EDC-47A1-88F0-7C914143A31E}" srcOrd="1" destOrd="0" presId="urn:microsoft.com/office/officeart/2005/8/layout/chevron2"/>
    <dgm:cxn modelId="{7FBEB267-7B7A-42E7-A9B0-E09A15EEF817}" type="presParOf" srcId="{2012AF76-5490-4D1A-9888-9621C16714A8}" destId="{B2FEF583-FE4B-49CD-A12C-E3083EEC6A2A}" srcOrd="9" destOrd="0" presId="urn:microsoft.com/office/officeart/2005/8/layout/chevron2"/>
    <dgm:cxn modelId="{D99871A7-2BFD-4B3D-B184-1E769F9071A6}" type="presParOf" srcId="{2012AF76-5490-4D1A-9888-9621C16714A8}" destId="{82A7804A-A38D-4172-9186-203A9638DBD3}" srcOrd="10" destOrd="0" presId="urn:microsoft.com/office/officeart/2005/8/layout/chevron2"/>
    <dgm:cxn modelId="{1D3DF248-8F38-40CB-8603-36D4A58AA4B5}" type="presParOf" srcId="{82A7804A-A38D-4172-9186-203A9638DBD3}" destId="{642FE406-C097-490A-B48C-22E4440929D3}" srcOrd="0" destOrd="0" presId="urn:microsoft.com/office/officeart/2005/8/layout/chevron2"/>
    <dgm:cxn modelId="{01B0E570-B02A-4190-8FB3-2DFB8D298B41}" type="presParOf" srcId="{82A7804A-A38D-4172-9186-203A9638DBD3}" destId="{E672B7F8-BF0F-4BBB-B6E8-5A7F67C82E2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BDA08-E114-4BD4-BF1E-3DBF2FFD47BE}">
      <dsp:nvSpPr>
        <dsp:cNvPr id="0" name=""/>
        <dsp:cNvSpPr/>
      </dsp:nvSpPr>
      <dsp:spPr>
        <a:xfrm rot="5400000">
          <a:off x="-157834" y="158821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1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57834" y="158821"/>
        <a:ext cx="1052228" cy="736559"/>
      </dsp:txXfrm>
    </dsp:sp>
    <dsp:sp modelId="{D5D7AAB3-006D-4AA6-9F05-875D693CC410}">
      <dsp:nvSpPr>
        <dsp:cNvPr id="0" name=""/>
        <dsp:cNvSpPr/>
      </dsp:nvSpPr>
      <dsp:spPr>
        <a:xfrm rot="5400000">
          <a:off x="5372212" y="-4634665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PURPOSE &amp; LEGISLATIVE MANDATE</a:t>
          </a:r>
          <a:endParaRPr lang="en-US" sz="2400" b="1" kern="1200" dirty="0"/>
        </a:p>
      </dsp:txBody>
      <dsp:txXfrm rot="5400000">
        <a:off x="5372212" y="-4634665"/>
        <a:ext cx="683948" cy="9955253"/>
      </dsp:txXfrm>
    </dsp:sp>
    <dsp:sp modelId="{57C555EB-60EA-47E1-8EC4-3042543F3878}">
      <dsp:nvSpPr>
        <dsp:cNvPr id="0" name=""/>
        <dsp:cNvSpPr/>
      </dsp:nvSpPr>
      <dsp:spPr>
        <a:xfrm rot="5400000">
          <a:off x="-157834" y="1114402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2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57834" y="1114402"/>
        <a:ext cx="1052228" cy="736559"/>
      </dsp:txXfrm>
    </dsp:sp>
    <dsp:sp modelId="{AE044838-317F-4ECE-A67B-93F6C2DE1F38}">
      <dsp:nvSpPr>
        <dsp:cNvPr id="0" name=""/>
        <dsp:cNvSpPr/>
      </dsp:nvSpPr>
      <dsp:spPr>
        <a:xfrm rot="5400000">
          <a:off x="5372212" y="-3679084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PROVINCIAL TREASURY STRUCTURE - MFG</a:t>
          </a:r>
          <a:endParaRPr lang="en-US" sz="2400" b="1" kern="1200" dirty="0"/>
        </a:p>
      </dsp:txBody>
      <dsp:txXfrm rot="5400000">
        <a:off x="5372212" y="-3679084"/>
        <a:ext cx="683948" cy="9955253"/>
      </dsp:txXfrm>
    </dsp:sp>
    <dsp:sp modelId="{6BECADFB-EA88-4220-A198-A181DE156368}">
      <dsp:nvSpPr>
        <dsp:cNvPr id="0" name=""/>
        <dsp:cNvSpPr/>
      </dsp:nvSpPr>
      <dsp:spPr>
        <a:xfrm rot="5400000">
          <a:off x="-157834" y="2069983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3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57834" y="2069983"/>
        <a:ext cx="1052228" cy="736559"/>
      </dsp:txXfrm>
    </dsp:sp>
    <dsp:sp modelId="{FC0E5BD8-4955-4831-9674-6C4812BB0CBB}">
      <dsp:nvSpPr>
        <dsp:cNvPr id="0" name=""/>
        <dsp:cNvSpPr/>
      </dsp:nvSpPr>
      <dsp:spPr>
        <a:xfrm rot="5400000">
          <a:off x="5372212" y="-2826786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NON-COMPLIANCE PER MUNICIPALITY &amp; SUPPORT PROVIDED </a:t>
          </a:r>
          <a:endParaRPr lang="en-US" sz="2400" b="1" kern="1200" dirty="0"/>
        </a:p>
      </dsp:txBody>
      <dsp:txXfrm rot="5400000">
        <a:off x="5372212" y="-2826786"/>
        <a:ext cx="683948" cy="9955253"/>
      </dsp:txXfrm>
    </dsp:sp>
    <dsp:sp modelId="{3878F0ED-C736-4D0D-94B6-D144BFD89EDE}">
      <dsp:nvSpPr>
        <dsp:cNvPr id="0" name=""/>
        <dsp:cNvSpPr/>
      </dsp:nvSpPr>
      <dsp:spPr>
        <a:xfrm rot="5400000">
          <a:off x="-157834" y="2984379"/>
          <a:ext cx="1052228" cy="7365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Part 4</a:t>
          </a:r>
          <a:endParaRPr lang="en-US" sz="1800" b="1" kern="1200" dirty="0">
            <a:solidFill>
              <a:srgbClr val="C00000"/>
            </a:solidFill>
          </a:endParaRPr>
        </a:p>
      </dsp:txBody>
      <dsp:txXfrm rot="5400000">
        <a:off x="-157834" y="2984379"/>
        <a:ext cx="1052228" cy="736559"/>
      </dsp:txXfrm>
    </dsp:sp>
    <dsp:sp modelId="{B72480DB-5E4E-41E2-87A5-3BD9108FBC8E}">
      <dsp:nvSpPr>
        <dsp:cNvPr id="0" name=""/>
        <dsp:cNvSpPr/>
      </dsp:nvSpPr>
      <dsp:spPr>
        <a:xfrm rot="5400000">
          <a:off x="5372212" y="-1794692"/>
          <a:ext cx="683948" cy="9955253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INFRASTRUCTURE PERFORMANCE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5372212" y="-1794692"/>
        <a:ext cx="683948" cy="9955253"/>
      </dsp:txXfrm>
    </dsp:sp>
    <dsp:sp modelId="{837F4CCD-D2D0-4CB5-935B-8E10EFC3DD04}">
      <dsp:nvSpPr>
        <dsp:cNvPr id="0" name=""/>
        <dsp:cNvSpPr/>
      </dsp:nvSpPr>
      <dsp:spPr>
        <a:xfrm rot="5400000">
          <a:off x="-157834" y="3981145"/>
          <a:ext cx="1052228" cy="7365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Part 5 </a:t>
          </a:r>
          <a:endParaRPr lang="en-US" sz="1800" b="1" kern="1200" dirty="0">
            <a:solidFill>
              <a:srgbClr val="C00000"/>
            </a:solidFill>
          </a:endParaRPr>
        </a:p>
      </dsp:txBody>
      <dsp:txXfrm rot="5400000">
        <a:off x="-157834" y="3981145"/>
        <a:ext cx="1052228" cy="736559"/>
      </dsp:txXfrm>
    </dsp:sp>
    <dsp:sp modelId="{8DE419B7-9EDC-47A1-88F0-7C914143A31E}">
      <dsp:nvSpPr>
        <dsp:cNvPr id="0" name=""/>
        <dsp:cNvSpPr/>
      </dsp:nvSpPr>
      <dsp:spPr>
        <a:xfrm rot="5400000">
          <a:off x="5372212" y="-812341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ANNUAL STRUCTURED SUPPORT</a:t>
          </a:r>
          <a:endParaRPr lang="en-US" sz="2400" b="1" kern="1200" dirty="0"/>
        </a:p>
      </dsp:txBody>
      <dsp:txXfrm rot="5400000">
        <a:off x="5372212" y="-812341"/>
        <a:ext cx="683948" cy="9955253"/>
      </dsp:txXfrm>
    </dsp:sp>
    <dsp:sp modelId="{642FE406-C097-490A-B48C-22E4440929D3}">
      <dsp:nvSpPr>
        <dsp:cNvPr id="0" name=""/>
        <dsp:cNvSpPr/>
      </dsp:nvSpPr>
      <dsp:spPr>
        <a:xfrm rot="5400000">
          <a:off x="-157834" y="4936725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5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57834" y="4936725"/>
        <a:ext cx="1052228" cy="736559"/>
      </dsp:txXfrm>
    </dsp:sp>
    <dsp:sp modelId="{E672B7F8-BF0F-4BBB-B6E8-5A7F67C82E21}">
      <dsp:nvSpPr>
        <dsp:cNvPr id="0" name=""/>
        <dsp:cNvSpPr/>
      </dsp:nvSpPr>
      <dsp:spPr>
        <a:xfrm rot="5400000">
          <a:off x="5372212" y="143239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DISCUSSION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372212" y="143239"/>
        <a:ext cx="683948" cy="995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DDFC-0FEF-4766-BBED-2C7196F19804}" type="datetimeFigureOut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0303B-D908-468D-9339-8E1524E7943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8301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466A-3C15-4F29-9ACC-59ACAE0FDFCB}" type="datetimeFigureOut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CF1B5-D60E-4F90-B84A-A5DD105FA43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9239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1B5-D60E-4F90-B84A-A5DD105FA43C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2023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65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1B5-D60E-4F90-B84A-A5DD105FA43C}" type="slidenum">
              <a:rPr lang="en-ZA" smtClean="0"/>
              <a:pPr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56422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1B5-D60E-4F90-B84A-A5DD105FA43C}" type="slidenum">
              <a:rPr lang="en-ZA" smtClean="0"/>
              <a:pPr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8986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82938" y="515938"/>
            <a:ext cx="3656012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E9E466-1FBD-4BBE-9D0A-BBB528DAAE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25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99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6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25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45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2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86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9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C2CDF006-CEFB-49BC-80AC-4D372522953D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4E1FDF6A-A672-4035-AB22-32A7F6481DD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8105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5E307A8-9827-4DB5-9B0C-1EEF0DE4D5C9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464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A16E092-3827-4833-91EA-3EC1D9160F43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1463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D4E107E-A31C-49FE-85AA-CE20F5D29A57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0991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10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7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60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8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38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53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14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20D9F04-A678-4125-9562-B0076710C55C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3633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13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13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8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96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418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504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649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027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714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19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14C0186F-808B-4620-A580-19F38BFC91A2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40289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964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565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08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736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2021/08/12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78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949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336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624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011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14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22CEBB8-EF1E-4D05-8276-0A69E429DF0A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60599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910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129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4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710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54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54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7C8E4A4-9327-4B54-B17D-D6326DCA8AF8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6614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CCB8222C-BE7D-4736-B9A3-0555AA30F22A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580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CDAED2D3-AB94-46BE-96F2-E63F2E00F6A9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3749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D5749C7-109E-4A44-A845-16CB1D7E9668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06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FD04FFF-E173-47D3-8239-1AC2EB090896}" type="datetime1">
              <a:rPr lang="en-ZA" smtClean="0"/>
              <a:pPr/>
              <a:t>2021/08/12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1367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1405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28821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2954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11095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363940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2195119"/>
            <a:ext cx="10524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b="1" spc="30" dirty="0" smtClean="0">
                <a:solidFill>
                  <a:srgbClr val="001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BRIEFING TO - PARLIAMENT’S PORTFOLIO </a:t>
            </a:r>
            <a:r>
              <a:rPr lang="en-GB" sz="2100" b="1" spc="30" dirty="0">
                <a:solidFill>
                  <a:srgbClr val="001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COMMMITEE ON COOPERATIVE GOVERNANCE AND TRADITIONAL AFFAIRS</a:t>
            </a:r>
            <a:endParaRPr lang="en-ZA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on: SARAH BAARTMAN DISTRICT MUNICIPALITY AND LOCALS</a:t>
            </a: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Zoom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Virtual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Platform</a:t>
            </a:r>
            <a:endParaRPr lang="en-ZA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Z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Date: 01 June 2021</a:t>
            </a:r>
            <a:endParaRPr lang="en-Z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F6A-A672-4035-AB22-32A7F6481DD5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694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19" y="573609"/>
            <a:ext cx="5119551" cy="610647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ON: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modules -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Asset Register has been migrated but still being reconciled before being fully utilised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Irregular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expenditure is ordinarily determined by A-G but PT also regularly issues advice where there are practices that it deems could lead to IE. This applies to all municipalities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was under Sec139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(5) intervention in May 2019. In terms of this a Financial Recovery Plan is being developed with NT, PT,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CoGTA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through the Municipal Financial Recovery Services.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payment of Creditors within 30 days i.t.o MFMA sec 65(2)(e)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Board  - R49 173 661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ESKOM         -  R 22 732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026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Contravention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Spending 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 conditional Grants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in alignment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conditions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Details on this to be provided in later slides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5736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</a:t>
            </a:r>
            <a:r>
              <a:rPr lang="en-ZA" sz="2400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MAKANA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63389" y="685800"/>
            <a:ext cx="5167452" cy="599428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champion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MFIP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advisor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offered on DC Board Establishment. PT has a member in the municipal DC Board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support provided on SCM queries from the municipality. SCM forum held to assist with addressing Irregular, Fruitless &amp; Wasteful Exp.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NT, PT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currently assisted with the development of a Financial Recovery Plan, and report on the progress of the  Implementation Plan. Hands-on support provided two days per week during the intervention.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payment plan with ESKOM and attending the engagement meetings when required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DORA 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16680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900752"/>
            <a:ext cx="5241472" cy="560672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modules:</a:t>
            </a: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Module: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 Process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being install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Budget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needed to implement properly 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- Asset Module - </a:t>
            </a:r>
            <a:r>
              <a:rPr lang="en-ZA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Excell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spreadsheet is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used - Not budgeted for Implementation of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 is ordinarily determined by A-G but PT also regularly issues advice where there are practices that it deems could lead to IE. This applies to all municipalities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Contravention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Spending on some of the conditional Grants not in alignment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conditions. Details on this to be provided in later slides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BLUE CRANE ROUTE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7" y="900752"/>
            <a:ext cx="5002054" cy="577933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advisor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active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member in the municipal DC Board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support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provided on SCM queries from the municipality. SCM forum held to assist with addressing Irregular, Fruitless &amp; Wasteful Exp.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has been identified as a participant in the Financial Management for Improved Service Delivery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is EU funded and will be facilitated through NT and PT.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DORA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30557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" y="900752"/>
            <a:ext cx="4846320" cy="527144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modules:</a:t>
            </a:r>
          </a:p>
          <a:p>
            <a:pPr marL="457200" lvl="1" indent="0" algn="just">
              <a:buNone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Asset Module not yet active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Regulations - Irregular expenditure is ordinarily determined by A-G but PT also regularly issues advice where there are practices that it deems could lead to IE. This applies to all municipalities</a:t>
            </a: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NDLAMBE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6" y="900751"/>
            <a:ext cx="5139213" cy="555447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advisor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 has an active member in the municipal DC Board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support to assist the municipality to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/investigate its very high Irregular Expenditure. Significant write-off of irregular expenditure in line with prescribed processes.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has been identified as a participant in the Financial Management for Improved Service Delivery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which is EU funded and will be facilitated through NT and PT.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DORA 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23182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900752"/>
            <a:ext cx="5241472" cy="54727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Unfunded Budget – main and adjusted budgets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Non-submission of the FMCMM Action Plan – non compliance letter issued to the municipality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is in the process of acquiring a new system due to the pervasive non-compliance issues and incorrect data which it says emanate from the current system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 is ordinarily determined by A-G but PT also regularly issues advice where there are practices that it deems could lead to IE. This applies to all municipalities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SUNDAYS RIVER VALLEY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7" y="900752"/>
            <a:ext cx="5230654" cy="577933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municipality,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advisor.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District Task Team led by the District municipality was formed and PT is a member. The task team is providing much needed support  to the municipality. The District municipality has gone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extent of seconding the MM of the District to the municipality.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has been identified as a participant in the Financial Management for Improved Service Delivery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which is EU funded and will be facilitated through NT and 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together with FMISD advisors are currently preparing a support plan aimed at improving financial viability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governace.This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plan will be tabled to the municipality in later June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Review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revenue enhancement strategy of the municipality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also underway, a draft strategy is currently being finalized.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11954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00752"/>
            <a:ext cx="4998720" cy="54727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Non-submission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FMCMM Action Plan – non compliance letter issued to the municipality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modules:</a:t>
            </a:r>
          </a:p>
          <a:p>
            <a:pPr marL="457200" lvl="1" indent="0" algn="just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- The municipality is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 the process of implementing the SCM/HR and Payroll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 is ordinarily determined by A-G but PT also regularly issues advice where there are practices that it deems could lead to IE. This applies to all municipalities</a:t>
            </a: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KOUGA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64480" y="1051560"/>
            <a:ext cx="5120639" cy="562852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municipality,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advisor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has been identified as a participant in the Financial Management for Improved Service Delivery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which is EU funded and will be facilitated through NT and 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Risk Management support provided to the municipality through their active participation in the forums that are facilitated by PT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DORA 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41795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01040"/>
            <a:ext cx="5193505" cy="59790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Unfunded Budget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modules:</a:t>
            </a:r>
          </a:p>
          <a:p>
            <a:pPr marL="457200" lvl="1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Asset Module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functioning, </a:t>
            </a:r>
          </a:p>
          <a:p>
            <a:pPr marL="457200" lvl="1" indent="0" algn="just">
              <a:buNone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Three other modules are partially utilised (IDP, Budget, Payroll)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 is ordinarily determined by A-G but PT also regularly issues advice where there are practices that it deems could lead to IE. This applies to all municipalities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Eskom                  R 155 461 099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Pensions              R   22 099 644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SARS – PAYE      R     7 596 239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Contravention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Spending on some of the conditional Grants not in alignment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conditions. Details on this to be provided in later slides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</a:t>
            </a:r>
            <a:r>
              <a:rPr lang="en-ZA" sz="2400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DR BEYERS NAUDE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5" y="701040"/>
            <a:ext cx="5093496" cy="597904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mSCOA workshop and facilitation with system vendors undertaken with NT MFIP Advisor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municipality,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champion and the MFIP advisor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 has an active member in the municipal DC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Board, it is represented by the district director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assist the municipality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/investigate its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Irregular Expenditure. Significant write-off of irregular expenditure in line with prescribed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was achieved.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Risk Management support provided to the municipality through their active participation in the forums that are facilitated by PT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assisted in the Review of the Financial Recovery Plan and monitored the implementation monthly.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provided to the municipality to agree on a Repayment Plan with ESKOM and other creditors.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24931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01040"/>
            <a:ext cx="5193505" cy="59790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modules – Inventory module not used, considered impractical by the municipality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Establishment of Municipal Disciplinary Boards (DC Board)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Letter issued to municipality to establish DC Boards; which is not yet established. These municipality does have a committee that investigates irregular expenditure but it is not established in terms of the Regulations on Financial Misconduct Procedures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 Irregular expenditure is ordinarily determined by A-G but PT also regularly issues advice where there are practices that it deems could lead to IE. This applies to all municipalities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payment of Creditors within 30 days i.t.o MFMA sec 65(2)(e)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Auditor-General      (R5 443 152).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Underspending of Conditional Grant i.t.o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KOUKAMMA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5" y="701040"/>
            <a:ext cx="5093496" cy="597904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mSCOA workshop and facilitation with system vendors undertaken with NT MFIP Advisor</a:t>
            </a:r>
          </a:p>
          <a:p>
            <a:pPr marL="9525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Engagements (main and follow-up) to ensure that the municipality tables a funded budget.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SCM, and Fraud and Risk workshops held to assist with addressing Irregular, Fruitless &amp; Wasteful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as well as to assist the municipality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Participated in the Revenue Completion Steering Committee set-up by the District Municipality aimed at helping municipalities to maximize their revenue.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conditional grant expenditure analysis and advise municipalities on their implementation status as well as the possible implications of poor  performance.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32848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THREE YEAR –TREND ON AUDIT OUTCOMES (2016/17 to 2018/19 FY)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0676597"/>
              </p:ext>
            </p:extLst>
          </p:nvPr>
        </p:nvGraphicFramePr>
        <p:xfrm>
          <a:off x="696686" y="960438"/>
          <a:ext cx="9579427" cy="4876800"/>
        </p:xfrm>
        <a:graphic>
          <a:graphicData uri="http://schemas.openxmlformats.org/presentationml/2006/ole">
            <p:oleObj spid="_x0000_s1050" name="Worksheet" r:id="rId3" imgW="8172586" imgH="487666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45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THREE YEAR –TREND ON AUDIT OUTCOMES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" y="731521"/>
            <a:ext cx="5623560" cy="5404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Top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transversal ‘problem’ areas (2019/20 FY)</a:t>
            </a: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Property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, Plant &amp; Equipment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Material Misstatements due to incorrect asset costs used. Asset Register not properly maintained  The municipalities do not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record all of its assets in the fixed asset register and financial statements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from Exchange Transactions: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Municipalities made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errors in the calculation of meter readings for service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charges, prepaid electricity misstatements. Verification of Bulk purchases a challenge for some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Unauthorised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, Irregular &amp; Fruitless and Wasteful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Unauthorized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expenditure as a result of incorrect estimation of non-cash items such as impairments and provisions (reasons for overspending include poorly prepared budgets, inadequate budget control and lack of monitoring and oversight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Irregular expenditure due to poor Contract Management, Deviation processes not properly followed 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Lack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of consequence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management for transgressions;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Lack of monitoring and oversight of compliance with SCM regulations; 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60720" y="731520"/>
            <a:ext cx="4800600" cy="53953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on monitoring the implementation of Audit Improvement Plan and provides feedback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Roll-out capacity building on preparation of GRAP compliant AFS in partnering with NT &amp; ASB.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tools to assess AFS readiness in the preparation of submission of AFS &amp; Audit File.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Provided Technical Review of the Annual Financial Statements before submission to AG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Participation in the Municipal Audit Steering Committee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working sessions with members of MPAC on process to deal with UIFWE (investigations, recovery &amp; write off).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Ndlambe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Makana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were the main targeted municipalities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7811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THREE YEAR –TREND ON AUDIT OUTCOMES, continued…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" y="731521"/>
            <a:ext cx="5623560" cy="1454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Top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transversal ‘problem’ areas (2019/20 FY)</a:t>
            </a: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Audit of Performance Information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Municipalities still having challenges to prepare SMART performance measures. Reporting on performance information is inconsistent with the annual performance plan.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60720" y="731520"/>
            <a:ext cx="4800600" cy="244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Established District SCM forum which is held quarterly to discuss issues of non-compliance and conducts review of SCM policies.</a:t>
            </a:r>
            <a:endParaRPr lang="en-Z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Internal Audit and Risk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anagement Forum held quarterly. All district internal auditors and risk officers participate in this session so as to ensure sharing of best practice as well as the latest reforms.</a:t>
            </a:r>
          </a:p>
        </p:txBody>
      </p:sp>
    </p:spTree>
    <p:extLst>
      <p:ext uri="{BB962C8B-B14F-4D97-AF65-F5344CB8AC3E}">
        <p14:creationId xmlns:p14="http://schemas.microsoft.com/office/powerpoint/2010/main" xmlns="" val="2496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655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TABLE OF CONTENT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59676185"/>
              </p:ext>
            </p:extLst>
          </p:nvPr>
        </p:nvGraphicFramePr>
        <p:xfrm>
          <a:off x="-1" y="655320"/>
          <a:ext cx="10691813" cy="583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5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IRREGULAR EXPENDITURE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" y="731521"/>
            <a:ext cx="5623560" cy="45633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Main Take </a:t>
            </a:r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Aways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i.r.o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Irregular Expenditure Trends</a:t>
            </a:r>
          </a:p>
          <a:p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Ndlambe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Makana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and SRV make up 79% of the District Irregular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xpenditure as at 30 June 2020</a:t>
            </a:r>
          </a:p>
          <a:p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Ndlambe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– R389m (30%), </a:t>
            </a:r>
            <a:r>
              <a:rPr lang="en-ZA" sz="1800" b="1" dirty="0" err="1" smtClean="0">
                <a:latin typeface="Arial" pitchFamily="34" charset="0"/>
                <a:cs typeface="Arial" pitchFamily="34" charset="0"/>
              </a:rPr>
              <a:t>Makana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– R339m (26%), SRV – R298m (23%)</a:t>
            </a:r>
          </a:p>
          <a:p>
            <a:r>
              <a:rPr lang="en-ZA" sz="1800" b="1" dirty="0" smtClean="0">
                <a:latin typeface="Arial" pitchFamily="34" charset="0"/>
                <a:cs typeface="Arial" pitchFamily="34" charset="0"/>
              </a:rPr>
              <a:t>Major Reasons Include:</a:t>
            </a:r>
          </a:p>
          <a:p>
            <a:pPr lvl="1"/>
            <a:r>
              <a:rPr lang="en-ZA" sz="1600" dirty="0" smtClean="0">
                <a:latin typeface="Arial" pitchFamily="34" charset="0"/>
                <a:cs typeface="Arial" pitchFamily="34" charset="0"/>
              </a:rPr>
              <a:t>Non-compliance with specific SCM prescripts</a:t>
            </a:r>
          </a:p>
          <a:p>
            <a:pPr lvl="1"/>
            <a:r>
              <a:rPr lang="en-ZA" sz="1600" dirty="0" smtClean="0">
                <a:latin typeface="Arial" pitchFamily="34" charset="0"/>
                <a:cs typeface="Arial" pitchFamily="34" charset="0"/>
              </a:rPr>
              <a:t>Deviations</a:t>
            </a:r>
          </a:p>
          <a:p>
            <a:pPr lvl="1"/>
            <a:r>
              <a:rPr lang="en-ZA" sz="1600" dirty="0" smtClean="0">
                <a:latin typeface="Arial" pitchFamily="34" charset="0"/>
                <a:cs typeface="Arial" pitchFamily="34" charset="0"/>
              </a:rPr>
              <a:t>Contract Management.</a:t>
            </a:r>
          </a:p>
          <a:p>
            <a:pPr lvl="1"/>
            <a:r>
              <a:rPr lang="en-ZA" sz="1600" dirty="0" smtClean="0">
                <a:latin typeface="Arial" pitchFamily="34" charset="0"/>
                <a:cs typeface="Arial" pitchFamily="34" charset="0"/>
              </a:rPr>
              <a:t>Employees in the Service of the State</a:t>
            </a:r>
          </a:p>
          <a:p>
            <a:pPr marL="457200" lvl="1" indent="0">
              <a:buNone/>
            </a:pPr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Sundays River Valley has a significant </a:t>
            </a:r>
            <a:endParaRPr lang="en-ZA" sz="18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Z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60720" y="731520"/>
            <a:ext cx="4800600" cy="27946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dedicated team was sent to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Ndlambe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specifically assist the municipality to investigate and recommend on the irregular expenditure.</a:t>
            </a:r>
            <a:endParaRPr lang="en-Z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advice provided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deviations and bid committee matters (evaluation and adjudication).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is scheduled to present in the next CFO forum on issues related to Employees in the Service of the State, i.e. MBD4 issues. </a:t>
            </a:r>
          </a:p>
        </p:txBody>
      </p:sp>
    </p:spTree>
    <p:extLst>
      <p:ext uri="{BB962C8B-B14F-4D97-AF65-F5344CB8AC3E}">
        <p14:creationId xmlns:p14="http://schemas.microsoft.com/office/powerpoint/2010/main" xmlns="" val="6923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IRREGULAR EXPENDITURE, continued…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825" y="3407229"/>
            <a:ext cx="4810161" cy="2805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026954"/>
            <a:ext cx="8632371" cy="23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IRREGULAR EXPENDITURE, continued…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6309742"/>
              </p:ext>
            </p:extLst>
          </p:nvPr>
        </p:nvGraphicFramePr>
        <p:xfrm>
          <a:off x="2188367" y="594174"/>
          <a:ext cx="631507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2286" y="3795477"/>
            <a:ext cx="3028266" cy="2091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609" y="3795477"/>
            <a:ext cx="3195650" cy="2091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257" y="3795477"/>
            <a:ext cx="3472543" cy="20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5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Financial Misconduct DC Boards - 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071" y="4026124"/>
            <a:ext cx="9221787" cy="2146075"/>
          </a:xfrm>
        </p:spPr>
        <p:txBody>
          <a:bodyPr/>
          <a:lstStyle/>
          <a:p>
            <a:r>
              <a:rPr lang="en-ZA" sz="2000" dirty="0" smtClean="0"/>
              <a:t>Both Sarah Baartman and </a:t>
            </a:r>
            <a:r>
              <a:rPr lang="en-ZA" sz="2000" dirty="0" err="1" smtClean="0"/>
              <a:t>Koukamma</a:t>
            </a:r>
            <a:r>
              <a:rPr lang="en-ZA" sz="2000" dirty="0" smtClean="0"/>
              <a:t> have committees that investigate and recommend on irregular expenditure. However these boards are not established in accordance with the Regulations on Financial Misconduct Procedures and Criminal Proceedings.</a:t>
            </a:r>
          </a:p>
          <a:p>
            <a:r>
              <a:rPr lang="en-ZA" sz="2000" dirty="0" smtClean="0"/>
              <a:t>The rest of the municipalities in the district have established the Boards however there are still functionality issues with some of them, e.g. appointment letters, vetting, regularity of meetings </a:t>
            </a:r>
            <a:endParaRPr lang="en-ZA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3576528"/>
              </p:ext>
            </p:extLst>
          </p:nvPr>
        </p:nvGraphicFramePr>
        <p:xfrm>
          <a:off x="1883228" y="857019"/>
          <a:ext cx="6052458" cy="3158221"/>
        </p:xfrm>
        <a:graphic>
          <a:graphicData uri="http://schemas.openxmlformats.org/presentationml/2006/ole">
            <p:oleObj spid="_x0000_s4106" name="Worksheet" r:id="rId3" imgW="2432087" imgH="187964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263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INFRASTRUCTURE PERFORMANCE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525363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4 – </a:t>
            </a:r>
            <a:r>
              <a:rPr lang="en-Z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INFRASTRUCTURE PERFORMANCE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759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53162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ZA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MUNICIPAL INFRASTRUCTURE GRANT (MIG) </a:t>
            </a:r>
            <a:r>
              <a:rPr lang="en-ZA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(ADM)</a:t>
            </a: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589137"/>
              </p:ext>
            </p:extLst>
          </p:nvPr>
        </p:nvGraphicFramePr>
        <p:xfrm>
          <a:off x="152399" y="609599"/>
          <a:ext cx="10417629" cy="5421087"/>
        </p:xfrm>
        <a:graphic>
          <a:graphicData uri="http://schemas.openxmlformats.org/presentationml/2006/ole">
            <p:oleObj spid="_x0000_s2067" name="Worksheet" r:id="rId3" imgW="10884023" imgH="5213262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115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68770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INTEGRATED NATIONAL ELECTRIFICATION PROGRAMME GRANT (INEP) - SARAH</a:t>
            </a:r>
            <a:r>
              <a:rPr kumimoji="0" lang="en-ZA" sz="1800" b="1" i="0" u="none" strike="noStrike" kern="0" cap="none" spc="0" normalizeH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BAARTMAN </a:t>
            </a: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9405728"/>
              </p:ext>
            </p:extLst>
          </p:nvPr>
        </p:nvGraphicFramePr>
        <p:xfrm>
          <a:off x="315686" y="836219"/>
          <a:ext cx="10047514" cy="5085610"/>
        </p:xfrm>
        <a:graphic>
          <a:graphicData uri="http://schemas.openxmlformats.org/presentationml/2006/ole">
            <p:oleObj spid="_x0000_s3091" name="Worksheet" r:id="rId3" imgW="10902962" imgH="50292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477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586323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5 – ANNUAL STRUCTURED SUPPORT</a:t>
            </a:r>
            <a:endParaRPr lang="en-ZA" sz="2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0691813" cy="1158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3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6760"/>
            <a:ext cx="1057656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STRUCTURED SUPPORT ACTIVITIES TO EC-MUNICIPALITIES: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Mid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IDP/Budget engagements to improve performance and funded budgets;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Medium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Term Budget Policy Statement to inform LG policy making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DoRA workshops for Councillors and Officials per District, Chaired by Mayors;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 MPAC and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Disciplinary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Boards;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the Financial Management for Improved Service Delivery (FMISD) Programme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Value for money project </a:t>
            </a:r>
            <a:r>
              <a:rPr lang="en-ZA" sz="2000" kern="0" dirty="0">
                <a:latin typeface="Arial" panose="020B0604020202020204" pitchFamily="34" charset="0"/>
                <a:cs typeface="Arial" panose="020B0604020202020204" pitchFamily="34" charset="0"/>
              </a:rPr>
              <a:t>visit and </a:t>
            </a: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on grant spending and rollover applications sessions;</a:t>
            </a:r>
            <a:endParaRPr lang="en-ZA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Roll out capacity building on Accounting &amp; Reporting, Supply </a:t>
            </a:r>
            <a:r>
              <a:rPr lang="en-ZA" sz="2000" kern="0" dirty="0">
                <a:latin typeface="Arial" panose="020B0604020202020204" pitchFamily="34" charset="0"/>
                <a:cs typeface="Arial" panose="020B0604020202020204" pitchFamily="34" charset="0"/>
              </a:rPr>
              <a:t>Chain Management, </a:t>
            </a: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LG Infrastructure </a:t>
            </a:r>
            <a:r>
              <a:rPr lang="en-ZA" sz="2000" kern="0" dirty="0">
                <a:latin typeface="Arial" panose="020B0604020202020204" pitchFamily="34" charset="0"/>
                <a:cs typeface="Arial" panose="020B0604020202020204" pitchFamily="34" charset="0"/>
              </a:rPr>
              <a:t>Delivery and Procurement </a:t>
            </a: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technical support and mediate between municipalities and system vendors;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Annual Financial Statement readiness support sessions with  municipalities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project to reduce Irregular Expenditure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691813" cy="746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6760"/>
            <a:ext cx="1057656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 FROM THE MUNICIPALITIES WITHIN SARAH BAARTMAN DISTRICT: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Municipal Managers, CFO’s and other Senior Managers complies with the municipal regulations on minimum competency levels issued by National Treasury;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Improvement Plans in place to address Auditor General Findings; and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meetings of oversight structures, i.e. DMAFO, MM and CFO Forum.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SCM Procurement Plans in place – attainment of the plans still require improvement.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participation of municipalities in the relevant technical and governance forums organized within the district and by Province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691813" cy="746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9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1050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ZA" sz="2200" b="1" dirty="0" smtClean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648649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Part 1: 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PURPOSE AND LEGISLATIVE MANDATE</a:t>
            </a:r>
            <a:endParaRPr lang="en-US" sz="3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7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43" y="523220"/>
            <a:ext cx="1032140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38735" algn="just">
              <a:lnSpc>
                <a:spcPct val="115000"/>
              </a:lnSpc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0691813" cy="9601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AFFAIRS – SARAH BAARTMAN 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3306442"/>
            <a:ext cx="10668000" cy="109410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en-ZA" sz="2600" b="1" i="1" dirty="0" smtClean="0">
                <a:solidFill>
                  <a:schemeClr val="bg1"/>
                </a:solidFill>
                <a:cs typeface="Arial" pitchFamily="34" charset="0"/>
              </a:rPr>
              <a:t>DISCUSSION</a:t>
            </a:r>
            <a:endParaRPr lang="en-ZA" sz="26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741374"/>
            <a:ext cx="10691812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Z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is to:</a:t>
            </a:r>
          </a:p>
          <a:p>
            <a:pPr marL="627063" lvl="1" indent="-266700" algn="just">
              <a:buFont typeface="Wingdings" panose="05000000000000000000" pitchFamily="2" charset="2"/>
              <a:buChar char="§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support provided to Sarah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aartman District Municipality and the local municipalities within the district area; and</a:t>
            </a:r>
          </a:p>
          <a:p>
            <a:pPr marL="627063" lvl="1" indent="-271463" algn="just">
              <a:buFont typeface="Wingdings" panose="05000000000000000000" pitchFamily="2" charset="2"/>
              <a:buChar char="§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on municipality’s compliance with the Municipal Finance and Management Act (MFMA) and assistance provided to assist with compliance.</a:t>
            </a:r>
            <a:endParaRPr lang="en-Z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0691813" cy="741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13"/>
              </a:spcAft>
              <a:defRPr/>
            </a:pPr>
            <a:r>
              <a:rPr lang="en-US" altLang="en-US" sz="24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PURPOSE AND LEGISLATIVE MANDATE</a:t>
            </a:r>
            <a:endParaRPr lang="en-US" altLang="en-US" sz="24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3693" y="2929802"/>
            <a:ext cx="3008120" cy="31700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644" y="2929802"/>
            <a:ext cx="7697337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algn="just"/>
            <a:r>
              <a:rPr lang="en-Z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 of RSA Constitution, Section 216 – to support National Treasury in enforcing compliance with set measures of treasury norms and standards;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of the Constitution of RSA – to support and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capacity of municipalities to manage their own affairs and perform their duties; and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MFMA sec 5(3) – to fulfil and promote object of MFMA Act; and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National Treasury in enforcing compliance with the MFMA Act and sec 216 of Constitution.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22959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1050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AFFAIRS – SARAH BAARTMAN 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648649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Part 2: 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PROVINCIAL TREASURY STRUCTURE - MFG</a:t>
            </a: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AA65-39BC-45B5-B04A-B19E93B884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21135" y="2045719"/>
            <a:ext cx="2748279" cy="5363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Chief Directorate - Accounting, SCM and </a:t>
            </a:r>
            <a:r>
              <a:rPr lang="en-US" sz="1800" b="1" dirty="0" smtClean="0"/>
              <a:t>Asset </a:t>
            </a:r>
            <a:r>
              <a:rPr lang="en-US" sz="1800" b="1" dirty="0"/>
              <a:t>Management</a:t>
            </a:r>
          </a:p>
          <a:p>
            <a:pPr marL="0" indent="0">
              <a:buNone/>
            </a:pPr>
            <a:r>
              <a:rPr lang="en-ZA" altLang="en-US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Functions:</a:t>
            </a:r>
            <a:endParaRPr lang="en-ZA" altLang="en-US" sz="16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and Reporting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Management  Capability Maturity Model (FMCMM);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Norms and Standards</a:t>
            </a:r>
          </a:p>
          <a:p>
            <a:pPr marL="162892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, Assets &amp; Liabilities Management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600" b="1" u="sng" dirty="0"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92283" y="2322719"/>
            <a:ext cx="2672983" cy="58520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Chief </a:t>
            </a:r>
            <a:r>
              <a:rPr lang="en-US" sz="1800" b="1" dirty="0" smtClean="0"/>
              <a:t>Directorate - Budget and Institutional Arrangements</a:t>
            </a:r>
            <a:endParaRPr lang="en-ZA" sz="1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altLang="en-US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Functions:</a:t>
            </a:r>
            <a:endParaRPr lang="en-ZA" altLang="en-US" sz="16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Budget preparation and Implementation;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Risk management;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Internal Audit support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Governance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and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Grants management;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Municipal Financial Recovery Services;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4117" y="2045719"/>
            <a:ext cx="2515444" cy="5363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700" b="1" dirty="0" smtClean="0"/>
              <a:t>Prog 5 Internal Support Structure</a:t>
            </a:r>
            <a:endParaRPr lang="en-US" sz="1700" b="1" dirty="0"/>
          </a:p>
          <a:p>
            <a:pPr marL="0" indent="0">
              <a:buNone/>
            </a:pPr>
            <a:r>
              <a:rPr lang="en-ZA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 3: Assets and Liability Management</a:t>
            </a:r>
            <a:r>
              <a:rPr lang="en-ZA" sz="1400" b="1" u="sng" dirty="0" smtClean="0">
                <a:cs typeface="Arial" panose="020B0604020202020204" pitchFamily="34" charset="0"/>
              </a:rPr>
              <a:t>:</a:t>
            </a:r>
            <a:endParaRPr lang="en-ZA" sz="1400" b="1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 Prog 5 on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Employees doing business with state</a:t>
            </a:r>
          </a:p>
          <a:p>
            <a:pPr marL="0" indent="0">
              <a:buNone/>
            </a:pPr>
            <a:r>
              <a:rPr lang="en-ZA" sz="14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 4 – Financial Governance: </a:t>
            </a:r>
            <a:endParaRPr lang="en-ZA" altLang="en-US" sz="14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Assist Prog 5 on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Norms and Standards;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Audit Quality Assurance Reviews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Risk Management. 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400" dirty="0"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ZA" sz="1400" b="1" i="1" dirty="0">
                <a:cs typeface="Arial" panose="020B0604020202020204" pitchFamily="34" charset="0"/>
              </a:rPr>
              <a:t>A</a:t>
            </a:r>
            <a:r>
              <a:rPr lang="en-ZA" sz="1400" b="1" i="1" dirty="0" smtClean="0">
                <a:cs typeface="Arial" panose="020B0604020202020204" pitchFamily="34" charset="0"/>
              </a:rPr>
              <a:t>bove Programmes provides additional support listed to Prog 5. this assist in ensuring support to LG is continuous</a:t>
            </a:r>
            <a:r>
              <a:rPr lang="en-ZA" sz="1400" dirty="0" smtClean="0">
                <a:cs typeface="Arial" panose="020B0604020202020204" pitchFamily="34" charset="0"/>
              </a:rPr>
              <a:t>.</a:t>
            </a:r>
            <a:endParaRPr lang="en-ZA" sz="14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0691813" cy="890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13"/>
              </a:spcAft>
              <a:defRPr/>
            </a:pPr>
            <a:r>
              <a:rPr lang="en-ZA" sz="26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PROVINCIAL TREASURY STRUCTURE and  MFG – Prog 5 (Municipal Financial Governance)</a:t>
            </a:r>
            <a:endParaRPr lang="en-ZA" sz="26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67" y="845391"/>
            <a:ext cx="1069181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Treasury has a standalone Programme 5 Structure responsible solely for Local Govt.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Prog 5 has two Chief Directorates and six District Offices closer to municipalities;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Treasury Support Programme  where Technical Advisors are deployed to both municipalities and ECPT and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Prog 5 structure is internally supported by Prog 3 and 4 on compliance issue as outlined below:</a:t>
            </a: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2523" y="42492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00290" y="2322719"/>
            <a:ext cx="2891523" cy="58520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700" b="1" dirty="0" smtClean="0"/>
              <a:t>NT MFIPIII  - Technical Advisors to support Programme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 5 on: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Supply Chain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&amp; Audit Support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0" lvl="0" indent="0" algn="just">
              <a:buNone/>
            </a:pPr>
            <a:endParaRPr lang="en-ZA" sz="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Advisors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Deployed in the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Districts: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Hani 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(Chris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Hani, Enoch Mgijima &amp;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Sakhisizwe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Z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Amahlathi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Great Kei) </a:t>
            </a:r>
            <a:endParaRPr lang="en-Z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Tambo 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(KSD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, PSJ &amp;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Ingquza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Hill).</a:t>
            </a:r>
          </a:p>
          <a:p>
            <a:pPr lvl="0" algn="just"/>
            <a:endParaRPr lang="en-ZA" sz="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GIZ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– support two selected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Districts: </a:t>
            </a:r>
            <a:r>
              <a:rPr lang="en-ZA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&amp; Chris Hani</a:t>
            </a: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EU FMISD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PT &amp; 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municipalities in SARA </a:t>
            </a:r>
            <a:r>
              <a:rPr lang="en-ZA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Baartman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District.</a:t>
            </a:r>
            <a:endParaRPr lang="en-ZA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7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798774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3 </a:t>
            </a: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Z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SUPPORT TO SARAH BAARTMAN DISTRICT MUNICIPALITIES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691813" cy="1228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</a:t>
            </a: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ZA" sz="23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9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8181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513"/>
              </a:spcAft>
              <a:defRPr/>
            </a:pPr>
            <a:r>
              <a:rPr lang="en-US" sz="24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PILLARS OF LOCAL GOVERNMENT SUSTAINABILITY AND GOVERNANCE</a:t>
            </a:r>
            <a:endParaRPr lang="en-ZA" sz="24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41"/>
          <p:cNvSpPr txBox="1">
            <a:spLocks/>
          </p:cNvSpPr>
          <p:nvPr/>
        </p:nvSpPr>
        <p:spPr>
          <a:xfrm>
            <a:off x="6449826" y="860258"/>
            <a:ext cx="4121624" cy="422534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5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BASICS PREMISED AROUND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People First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Basic Services;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Financial Management; and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Z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Treasury institutionalised</a:t>
            </a: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Government Accountability Cycle; and 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Pillars of Local Government Sustainability</a:t>
            </a:r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 are at the core of strengthening Local Government Back to Basics primarily on: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Governance;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Financial Management; and 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to deliver Services.</a:t>
            </a:r>
            <a:endParaRPr lang="en-Z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27714"/>
            <a:ext cx="10577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Pillars of sustainability is crucial for overall ideal municipality’s functional machinery;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and Administrative protocols in line with separation of responsibilities is centre to municipal good corporate image; and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local government is central to satisfactory Service Delivery and stakeholder good relations.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8146"/>
            <a:ext cx="6449826" cy="43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1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68760"/>
            <a:ext cx="5516879" cy="61435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ON: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modules –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Went out on tender and Asset module and IDP module included in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tender.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Municipal Disciplinary Boards (DC Board)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issued to municipality to establish DC Boards; which is not yet established.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 municipality does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committee that investigates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irregular expenditure but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established in terms of the Regulations on Financial Misconduct Procedures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 Irregular expenditure is ordinarily determined by A-G but PT also regularly issues advice where there are practices that it deems could lead to IE. This applies to all municipalities</a:t>
            </a: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66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</a:t>
            </a:r>
            <a:r>
              <a:rPr lang="en-ZA" sz="2400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SARAH BAARTMAN DISTRICT MUNICIPALITY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623560" y="784756"/>
            <a:ext cx="4846320" cy="589532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had regular session with PT in respect of their system challenges, extensive advice including sessions with system vendors were facilitated by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engagements with the district municipality, particularly with the CFO and BTO team. This is coordinated by the district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champion and the MFIP advisor.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flags. </a:t>
            </a:r>
          </a:p>
          <a:p>
            <a:pPr marL="0" lvl="1" indent="0" algn="just">
              <a:buNone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Formal response letters sent to the municipality for specific SCM support requests/queries. This is over and above the participation of the district municipality in the SBD SCM forum. </a:t>
            </a: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35091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CAD3DF3AB8341A6F4EBF85230DBF8" ma:contentTypeVersion="0" ma:contentTypeDescription="Create a new document." ma:contentTypeScope="" ma:versionID="e19ebbe7b3df8a982bdfae4ba73a3f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44A521-A540-41A6-B7D9-C891BCE360AE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EC5776-4F04-499C-8880-B09655962D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5158D-9AAE-498A-8AB1-6023581CC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57238</TotalTime>
  <Words>3756</Words>
  <Application>Microsoft Office PowerPoint</Application>
  <PresentationFormat>Custom</PresentationFormat>
  <Paragraphs>387</Paragraphs>
  <Slides>30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Office Theme</vt:lpstr>
      <vt:lpstr>Custom Design</vt:lpstr>
      <vt:lpstr>1_Custom Design</vt:lpstr>
      <vt:lpstr>3_Custom Design</vt:lpstr>
      <vt:lpstr>2_Custom Design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van Zyl</dc:creator>
  <cp:lastModifiedBy>USER</cp:lastModifiedBy>
  <cp:revision>1726</cp:revision>
  <cp:lastPrinted>2021-01-28T14:18:30Z</cp:lastPrinted>
  <dcterms:created xsi:type="dcterms:W3CDTF">2015-05-27T11:09:16Z</dcterms:created>
  <dcterms:modified xsi:type="dcterms:W3CDTF">2021-08-12T14:21:42Z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0x010100404CAD3DF3AB8341A6F4EBF85230DBF8</vt:lpwstr>
  </property>
</Properties>
</file>