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3" r:id="rId3"/>
    <p:sldId id="268" r:id="rId4"/>
    <p:sldId id="281" r:id="rId5"/>
    <p:sldId id="284" r:id="rId6"/>
    <p:sldId id="285" r:id="rId7"/>
    <p:sldId id="28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FFC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/>
    <p:restoredTop sz="94629"/>
  </p:normalViewPr>
  <p:slideViewPr>
    <p:cSldViewPr snapToGrid="0" snapToObjects="1">
      <p:cViewPr varScale="1">
        <p:scale>
          <a:sx n="65" d="100"/>
          <a:sy n="65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682B-C98D-F942-8C5B-652C9BAF36F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FBF6-64A2-7C40-A01C-B4426135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DE588-5237-864F-BA71-5294C2A3B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B0DE-7E61-EE44-91CB-A2DACC75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D4795-07FE-0A45-9CEC-172CF2D15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4F38-921F-7547-B732-9B1ECEAA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BFD7-115F-BB48-9D90-6A2EAAB0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74F0-DDB8-E847-9808-1ED89CE1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CDF8-744C-D74D-8122-596F57A9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8AD77-4394-7744-ABFD-EC6D2E988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A951-058D-024C-8519-D9947679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B43F8-7DAA-9540-A3EF-F7D74804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FC80-F80B-744F-AAA9-FDEE29F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38D21-B6D8-6D48-95A3-8515D5EA2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048B-2DF0-A342-8279-E1D8B2958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AC68-D15D-7C48-A88F-F0953F26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CF6D6-28CB-854A-90C9-ED689F32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D748-3559-8F42-B4D4-B7802ADA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C6B6-DB74-1843-8B99-EF350190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400D-5C78-7246-9159-5B195C0B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4129-A66E-CA40-A90E-0BAFD39E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D4EC-86ED-2745-99DB-9CB81374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BBB7-E749-AF41-AA94-372356FB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2D4B-75B5-7248-B9BB-8FDC5840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CD06D-92E4-5B46-B9BD-3202C230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AB8C5-82AC-3448-8EF0-73B6DBA1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D489-9E07-6F46-A372-B43D6301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64D1-4908-9641-86FC-561E2AF1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68AE-32CB-6349-9359-7CA8F069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4599-12D6-434E-8FB7-71C9C1C5E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3450E-80D3-F240-BC39-57C4F7040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D1B5D-EEB7-4F47-BD3B-D8B7565F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62A84-4EA4-B949-AF20-90F9F77A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D19FC-7DD1-0349-80A4-BCCBB95E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7C71-068D-1F4D-8246-8E11100D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A279C-DC08-2642-93A7-3885952DC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C6909-EEAB-2E4C-80F7-3287C185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60DD9-441D-914C-A348-205C146F7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6109A-7728-054B-A7CB-EA6F9E6F5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9AA81-C9D3-BE45-AF41-BD9C8C44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34A3E-B77C-9C4F-9D4F-DFBFA26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B3083-DE87-3242-A250-F8D1F2DC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D15-69B7-7240-8679-13570983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18B7A-B21F-7547-B4E7-6F10978F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C1AAF-B1F2-864B-9BBE-931FE341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BE786-7A3F-744A-9C38-D3DEB3DB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B8928-65D5-D946-82D4-4AABF47A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892FB-9EF7-4549-8C53-FE50723B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8C15C-0257-A044-A57F-48AB6E5A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9034-9B8D-ED41-99B1-93CF1820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D7A4-B174-424B-B7FB-BE4EEE0A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62F50-E7F9-BC47-A3B3-FD70DA8DF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923C-09DF-B74E-875C-306F5233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8E97D-F0EF-8842-926E-882AECE5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9E0CD-85CF-9F4D-89EA-92E4C9FC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E9D0-A7EE-5040-AA3C-91C1C13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200F4-1D80-0B44-9ED6-4EE111DD5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49ABA-0DD6-9641-B19B-2BC863611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BE58A-18E5-BC46-9DA8-7032319C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53E0-17CC-F64A-AB3B-89C9ADFE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FB68F-340E-4244-9299-B506CFD7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A566B-5BCC-3F4E-A676-62107F46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D0070-63FA-544D-8FDE-40E686C6F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0264-3BD7-9246-B215-3986F41D2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5E44-7E90-9E4A-885C-CBE430BA428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5F3B-3867-D64B-BE88-FB1C3E6CD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D68C-D329-CD4A-86F1-8C9FCD555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DD67B-EB08-3F44-9BDC-95DFEF4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-297"/>
            <a:ext cx="4822354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2" y="0"/>
            <a:ext cx="9498561" cy="6860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1ED5A8-B179-1D49-9B16-F159589524CB}"/>
              </a:ext>
            </a:extLst>
          </p:cNvPr>
          <p:cNvSpPr/>
          <p:nvPr/>
        </p:nvSpPr>
        <p:spPr>
          <a:xfrm>
            <a:off x="1487978" y="2410690"/>
            <a:ext cx="4041555" cy="21280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BD655-3D18-234A-88A4-441DB0307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077" y="414734"/>
            <a:ext cx="2096219" cy="710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B975E-C12D-2B4C-A5A4-3B99187A4240}"/>
              </a:ext>
            </a:extLst>
          </p:cNvPr>
          <p:cNvSpPr txBox="1"/>
          <p:nvPr/>
        </p:nvSpPr>
        <p:spPr>
          <a:xfrm>
            <a:off x="1602971" y="2680545"/>
            <a:ext cx="3811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12 AUGUST 2021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5" y="-2043"/>
            <a:ext cx="457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582" y="130874"/>
            <a:ext cx="1421964" cy="481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1" y="-73320"/>
            <a:ext cx="457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682288"/>
            <a:ext cx="9948672" cy="1757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584950"/>
            <a:ext cx="8550472" cy="296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0" y="2465295"/>
            <a:ext cx="3343835" cy="728755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327" y="2465295"/>
            <a:ext cx="327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INTRODUCTION</a:t>
            </a:r>
            <a:endParaRPr lang="en-ZA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/>
              <a:t>SAMRO’s primary mandate is limited to the administration of the rights afforded to authors and copyright owners in terms of section 2(1)(b) read with section 6 of the Copyright Act 98 of 1978 (Act) which relate specifically to musical </a:t>
            </a:r>
            <a:r>
              <a:rPr lang="en-ZA" sz="2000" dirty="0" smtClean="0"/>
              <a:t>works.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SAMRO represents approximately 18 000 composers, publishers and authors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Licences users in order to pay royalties to its members</a:t>
            </a:r>
            <a:endParaRPr lang="en-ZA" sz="2000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9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Tantamount to “free use”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Will limit the ability to license users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Will cause uncertainty and expensive litigation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No “built-in” statutory damages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Onus is on creator to prove copyright infringement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82" y="216238"/>
            <a:ext cx="1421964" cy="4819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175491" y="2465295"/>
            <a:ext cx="3168344" cy="584775"/>
          </a:xfrm>
          <a:prstGeom prst="rect">
            <a:avLst/>
          </a:prstGeom>
          <a:solidFill>
            <a:srgbClr val="FFD040"/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519672"/>
            <a:ext cx="9948672" cy="338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325941"/>
            <a:ext cx="8550472" cy="540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327" y="2465295"/>
            <a:ext cx="327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FAIR USE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1162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5" y="-2043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7462079" y="1075624"/>
            <a:ext cx="5267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en-ZA" sz="1400" b="1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en-ZA" sz="1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82" y="216238"/>
            <a:ext cx="1421964" cy="481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519672"/>
            <a:ext cx="9948672" cy="338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325941"/>
            <a:ext cx="8550472" cy="540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0" y="2465295"/>
            <a:ext cx="4013200" cy="76123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EXCEPTIONS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Sections </a:t>
            </a:r>
            <a:r>
              <a:rPr lang="en-US" dirty="0"/>
              <a:t>12B – 12D, 19B and </a:t>
            </a:r>
            <a:r>
              <a:rPr lang="en-US" dirty="0" smtClean="0"/>
              <a:t>19C: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constitute an arbitrary deprivation of property</a:t>
            </a:r>
            <a:r>
              <a:rPr lang="en-US" dirty="0" smtClean="0"/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violate </a:t>
            </a:r>
            <a:r>
              <a:rPr lang="en-US" dirty="0"/>
              <a:t>the right of freedom of </a:t>
            </a:r>
            <a:r>
              <a:rPr lang="en-US" dirty="0" smtClean="0"/>
              <a:t>trade, occupation </a:t>
            </a:r>
            <a:r>
              <a:rPr lang="en-US" dirty="0"/>
              <a:t>and profession</a:t>
            </a:r>
            <a:r>
              <a:rPr lang="en-US" dirty="0" smtClean="0"/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Are in </a:t>
            </a:r>
            <a:r>
              <a:rPr lang="en-US" dirty="0"/>
              <a:t>conflict with the WIPO Internet treaties (the WCT and the WPPT) </a:t>
            </a:r>
            <a:r>
              <a:rPr lang="en-US" dirty="0" smtClean="0"/>
              <a:t>and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Are in </a:t>
            </a:r>
            <a:r>
              <a:rPr lang="en-US" dirty="0"/>
              <a:t>breach of the three-step test. </a:t>
            </a:r>
            <a:endParaRPr lang="en-ZA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6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5" y="-2043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7462079" y="1075624"/>
            <a:ext cx="5267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en-ZA" sz="1400" b="1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en-ZA" sz="1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82" y="216238"/>
            <a:ext cx="1421964" cy="481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519672"/>
            <a:ext cx="9948672" cy="338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325941"/>
            <a:ext cx="8550472" cy="540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0" y="2465295"/>
            <a:ext cx="4013200" cy="76123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EXCEPTIONS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Sections </a:t>
            </a:r>
            <a:r>
              <a:rPr lang="en-US" dirty="0"/>
              <a:t>12B – 12D, 19B and </a:t>
            </a:r>
            <a:r>
              <a:rPr lang="en-US" dirty="0" smtClean="0"/>
              <a:t>19C: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constitute an arbitrary deprivation of property</a:t>
            </a:r>
            <a:r>
              <a:rPr lang="en-US" dirty="0" smtClean="0"/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violate </a:t>
            </a:r>
            <a:r>
              <a:rPr lang="en-US" dirty="0"/>
              <a:t>the right of freedom of </a:t>
            </a:r>
            <a:r>
              <a:rPr lang="en-US" dirty="0" smtClean="0"/>
              <a:t>trade, occupation </a:t>
            </a:r>
            <a:r>
              <a:rPr lang="en-US" dirty="0"/>
              <a:t>and profession</a:t>
            </a:r>
            <a:r>
              <a:rPr lang="en-US" dirty="0" smtClean="0"/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Are in </a:t>
            </a:r>
            <a:r>
              <a:rPr lang="en-US" dirty="0"/>
              <a:t>conflict with the WIPO Internet treaties (the WCT and the WPPT) </a:t>
            </a:r>
            <a:r>
              <a:rPr lang="en-US" dirty="0" smtClean="0"/>
              <a:t>and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Are in </a:t>
            </a:r>
            <a:r>
              <a:rPr lang="en-US" dirty="0"/>
              <a:t>breach of the three-step test. </a:t>
            </a:r>
            <a:endParaRPr lang="en-ZA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8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45" y="-2043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7462079" y="1075624"/>
            <a:ext cx="5267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en-ZA" sz="1400" b="1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en-ZA" sz="1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4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 smtClean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82" y="216238"/>
            <a:ext cx="1421964" cy="481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519672"/>
            <a:ext cx="9948672" cy="338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325941"/>
            <a:ext cx="8550472" cy="540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0" y="2465295"/>
            <a:ext cx="4013200" cy="76123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EXCEPTIONS (3 STEP 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Limitations and exceptions cannot be </a:t>
            </a:r>
            <a:r>
              <a:rPr lang="en-GB" sz="2000" dirty="0" smtClean="0"/>
              <a:t>overly broad and must be applied in certain </a:t>
            </a:r>
            <a:r>
              <a:rPr lang="en-GB" sz="2000" dirty="0"/>
              <a:t>special </a:t>
            </a:r>
            <a:r>
              <a:rPr lang="en-GB" sz="2000" dirty="0" smtClean="0"/>
              <a:t>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Limitations </a:t>
            </a:r>
            <a:r>
              <a:rPr lang="en-GB" sz="2000" dirty="0"/>
              <a:t>and exceptions cannot </a:t>
            </a:r>
            <a:r>
              <a:rPr lang="en-GB" sz="2000" dirty="0" smtClean="0"/>
              <a:t>deprive rights </a:t>
            </a:r>
            <a:r>
              <a:rPr lang="en-GB" sz="2000" dirty="0"/>
              <a:t>holders of </a:t>
            </a:r>
            <a:r>
              <a:rPr lang="en-GB" sz="2000" dirty="0" smtClean="0"/>
              <a:t>a </a:t>
            </a:r>
            <a:r>
              <a:rPr lang="en-GB" sz="2000" dirty="0"/>
              <a:t>source of income </a:t>
            </a:r>
            <a:r>
              <a:rPr lang="en-GB" sz="2000" dirty="0" smtClean="0"/>
              <a:t>by  conflicting </a:t>
            </a:r>
            <a:r>
              <a:rPr lang="en-GB" sz="2000" dirty="0"/>
              <a:t>with normal exploitation of a</a:t>
            </a:r>
            <a:r>
              <a:rPr lang="en-GB" sz="2000" dirty="0" smtClean="0"/>
              <a:t> work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Limitations and exceptions cannot </a:t>
            </a:r>
            <a:r>
              <a:rPr lang="en-GB" sz="2000" dirty="0" smtClean="0"/>
              <a:t>prejudice </a:t>
            </a:r>
            <a:r>
              <a:rPr lang="en-GB" sz="2000" dirty="0"/>
              <a:t>legitimate </a:t>
            </a:r>
            <a:r>
              <a:rPr lang="en-GB" sz="2000" dirty="0" smtClean="0"/>
              <a:t>interests of rights holders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4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7C1D56-FBE2-7B4B-8788-F9E335C0C2E9}"/>
              </a:ext>
            </a:extLst>
          </p:cNvPr>
          <p:cNvSpPr txBox="1"/>
          <p:nvPr/>
        </p:nvSpPr>
        <p:spPr>
          <a:xfrm>
            <a:off x="6697260" y="1914965"/>
            <a:ext cx="5267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Conduct Impact Assessment Study to ascertain how exceptions will impact CCI’s.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Utilise advice from the experts appointed by the previous PC.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Futura Medium" panose="020B0602020204020303" pitchFamily="34" charset="-79"/>
              </a:rPr>
              <a:t>Engage copyright specialists who have also practiced in the field.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cs typeface="Futura Medium" panose="020B0602020204020303" pitchFamily="34" charset="-79"/>
            </a:endParaRPr>
          </a:p>
          <a:p>
            <a:pPr lvl="1">
              <a:lnSpc>
                <a:spcPct val="150000"/>
              </a:lnSpc>
            </a:pPr>
            <a:endParaRPr lang="en-GB" sz="2000" dirty="0" smtClean="0"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F8D55-2519-AE41-8438-470FF69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82" y="216238"/>
            <a:ext cx="1421964" cy="4819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7FA6A-94F1-B440-9588-E3E3D11E0728}"/>
              </a:ext>
            </a:extLst>
          </p:cNvPr>
          <p:cNvSpPr/>
          <p:nvPr/>
        </p:nvSpPr>
        <p:spPr>
          <a:xfrm>
            <a:off x="175491" y="2465295"/>
            <a:ext cx="3168344" cy="584775"/>
          </a:xfrm>
          <a:prstGeom prst="rect">
            <a:avLst/>
          </a:prstGeom>
          <a:solidFill>
            <a:srgbClr val="FFD040"/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2FD02-919F-D848-A424-FF99646301F5}"/>
              </a:ext>
            </a:extLst>
          </p:cNvPr>
          <p:cNvSpPr/>
          <p:nvPr/>
        </p:nvSpPr>
        <p:spPr>
          <a:xfrm>
            <a:off x="2243328" y="6682288"/>
            <a:ext cx="9948672" cy="183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E0077-E4F4-6E4C-8360-5BE8197E9D0A}"/>
              </a:ext>
            </a:extLst>
          </p:cNvPr>
          <p:cNvSpPr/>
          <p:nvPr/>
        </p:nvSpPr>
        <p:spPr>
          <a:xfrm>
            <a:off x="269748" y="6519672"/>
            <a:ext cx="9948672" cy="338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BA911-458B-894C-A904-A91CE8E8300D}"/>
              </a:ext>
            </a:extLst>
          </p:cNvPr>
          <p:cNvSpPr/>
          <p:nvPr/>
        </p:nvSpPr>
        <p:spPr>
          <a:xfrm>
            <a:off x="-1" y="6325941"/>
            <a:ext cx="8550472" cy="5403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0A20C6-9AE9-8443-946C-C6B3D44DE658}"/>
              </a:ext>
            </a:extLst>
          </p:cNvPr>
          <p:cNvSpPr txBox="1"/>
          <p:nvPr/>
        </p:nvSpPr>
        <p:spPr>
          <a:xfrm>
            <a:off x="305934" y="387928"/>
            <a:ext cx="258470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alpha val="8000"/>
                  </a:schemeClr>
                </a:solidFill>
              </a:rPr>
              <a:t>BACK COVER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870491-CF68-964D-9916-27B3F53ECE82}"/>
              </a:ext>
            </a:extLst>
          </p:cNvPr>
          <p:cNvSpPr/>
          <p:nvPr/>
        </p:nvSpPr>
        <p:spPr>
          <a:xfrm>
            <a:off x="8046720" y="4693920"/>
            <a:ext cx="4145280" cy="2741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B8829-4154-2E41-ACFB-C86E76A0A6B3}"/>
              </a:ext>
            </a:extLst>
          </p:cNvPr>
          <p:cNvSpPr/>
          <p:nvPr/>
        </p:nvSpPr>
        <p:spPr>
          <a:xfrm>
            <a:off x="4303776" y="4791456"/>
            <a:ext cx="4437888" cy="274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F60138-9FC0-994A-859D-BD5C2F0FFDD0}"/>
              </a:ext>
            </a:extLst>
          </p:cNvPr>
          <p:cNvSpPr/>
          <p:nvPr/>
        </p:nvSpPr>
        <p:spPr>
          <a:xfrm>
            <a:off x="0" y="0"/>
            <a:ext cx="12192000" cy="488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54688-ED86-7E45-9BD3-1F4D6BF23BD3}"/>
              </a:ext>
            </a:extLst>
          </p:cNvPr>
          <p:cNvSpPr txBox="1"/>
          <p:nvPr/>
        </p:nvSpPr>
        <p:spPr>
          <a:xfrm>
            <a:off x="3108960" y="3059668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36F5A-680D-2241-A28A-6BF1ACE1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11" y="5516499"/>
            <a:ext cx="2679778" cy="9116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C0FAF8-D58D-C843-99C7-4E608DFEB273}"/>
              </a:ext>
            </a:extLst>
          </p:cNvPr>
          <p:cNvSpPr/>
          <p:nvPr/>
        </p:nvSpPr>
        <p:spPr>
          <a:xfrm>
            <a:off x="0" y="4888992"/>
            <a:ext cx="4437888" cy="2741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RO Powerpoint Template 1" id="{5D275DD0-A19F-104C-9988-984756F9F431}" vid="{0CC7B602-B5BF-EB44-94E8-476829A97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307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 Hermans</cp:lastModifiedBy>
  <cp:revision>75</cp:revision>
  <dcterms:created xsi:type="dcterms:W3CDTF">2020-02-03T19:59:16Z</dcterms:created>
  <dcterms:modified xsi:type="dcterms:W3CDTF">2021-08-09T10:03:14Z</dcterms:modified>
</cp:coreProperties>
</file>