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06" r:id="rId5"/>
    <p:sldId id="309" r:id="rId6"/>
    <p:sldId id="310" r:id="rId7"/>
    <p:sldId id="311" r:id="rId8"/>
    <p:sldId id="313" r:id="rId9"/>
    <p:sldId id="312" r:id="rId10"/>
    <p:sldId id="314" r:id="rId11"/>
    <p:sldId id="317" r:id="rId12"/>
    <p:sldId id="316" r:id="rId13"/>
    <p:sldId id="324" r:id="rId14"/>
    <p:sldId id="322" r:id="rId15"/>
    <p:sldId id="323" r:id="rId16"/>
    <p:sldId id="319" r:id="rId17"/>
    <p:sldId id="320" r:id="rId18"/>
    <p:sldId id="32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ish" initials="T" lastIdx="1" clrIdx="0">
    <p:extLst>
      <p:ext uri="{19B8F6BF-5375-455C-9EA6-DF929625EA0E}">
        <p15:presenceInfo xmlns:p15="http://schemas.microsoft.com/office/powerpoint/2012/main" userId="3feb9952638c26df" providerId="Windows Live"/>
      </p:ext>
    </p:extLst>
  </p:cmAuthor>
  <p:cmAuthor id="2" name="Ian Plaatjes" initials="IP" lastIdx="2" clrIdx="1">
    <p:extLst>
      <p:ext uri="{19B8F6BF-5375-455C-9EA6-DF929625EA0E}">
        <p15:presenceInfo xmlns:p15="http://schemas.microsoft.com/office/powerpoint/2012/main" userId="S::PlaatjesI@sabc.co.za::bdee7637-c86b-4823-9ce9-89e3279681f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FC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87" autoAdjust="0"/>
    <p:restoredTop sz="94660"/>
  </p:normalViewPr>
  <p:slideViewPr>
    <p:cSldViewPr snapToGrid="0">
      <p:cViewPr varScale="1">
        <p:scale>
          <a:sx n="65" d="100"/>
          <a:sy n="65" d="100"/>
        </p:scale>
        <p:origin x="6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135248-2019-499B-A7B0-54099C9AEDBC}" type="datetimeFigureOut">
              <a:rPr lang="en-ZA" smtClean="0"/>
              <a:t>2021/08/09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C2F7937-4260-4467-9B52-7627135BCB55}" type="slidenum">
              <a:rPr lang="en-ZA" smtClean="0"/>
              <a:t>‹#›</a:t>
            </a:fld>
            <a:endParaRPr lang="en-ZA"/>
          </a:p>
        </p:txBody>
      </p:sp>
    </p:spTree>
    <p:extLst>
      <p:ext uri="{BB962C8B-B14F-4D97-AF65-F5344CB8AC3E}">
        <p14:creationId xmlns:p14="http://schemas.microsoft.com/office/powerpoint/2010/main" val="209821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135248-2019-499B-A7B0-54099C9AEDBC}" type="datetimeFigureOut">
              <a:rPr lang="en-ZA" smtClean="0"/>
              <a:t>2021/08/09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C2F7937-4260-4467-9B52-7627135BCB55}" type="slidenum">
              <a:rPr lang="en-ZA" smtClean="0"/>
              <a:t>‹#›</a:t>
            </a:fld>
            <a:endParaRPr lang="en-ZA"/>
          </a:p>
        </p:txBody>
      </p:sp>
    </p:spTree>
    <p:extLst>
      <p:ext uri="{BB962C8B-B14F-4D97-AF65-F5344CB8AC3E}">
        <p14:creationId xmlns:p14="http://schemas.microsoft.com/office/powerpoint/2010/main" val="2385562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135248-2019-499B-A7B0-54099C9AEDBC}" type="datetimeFigureOut">
              <a:rPr lang="en-ZA" smtClean="0"/>
              <a:t>2021/08/09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C2F7937-4260-4467-9B52-7627135BCB55}" type="slidenum">
              <a:rPr lang="en-ZA" smtClean="0"/>
              <a:t>‹#›</a:t>
            </a:fld>
            <a:endParaRPr lang="en-ZA"/>
          </a:p>
        </p:txBody>
      </p:sp>
    </p:spTree>
    <p:extLst>
      <p:ext uri="{BB962C8B-B14F-4D97-AF65-F5344CB8AC3E}">
        <p14:creationId xmlns:p14="http://schemas.microsoft.com/office/powerpoint/2010/main" val="2848351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135248-2019-499B-A7B0-54099C9AEDBC}" type="datetimeFigureOut">
              <a:rPr lang="en-ZA" smtClean="0"/>
              <a:t>2021/08/09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C2F7937-4260-4467-9B52-7627135BCB55}" type="slidenum">
              <a:rPr lang="en-ZA" smtClean="0"/>
              <a:t>‹#›</a:t>
            </a:fld>
            <a:endParaRPr lang="en-ZA"/>
          </a:p>
        </p:txBody>
      </p:sp>
    </p:spTree>
    <p:extLst>
      <p:ext uri="{BB962C8B-B14F-4D97-AF65-F5344CB8AC3E}">
        <p14:creationId xmlns:p14="http://schemas.microsoft.com/office/powerpoint/2010/main" val="1150855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135248-2019-499B-A7B0-54099C9AEDBC}" type="datetimeFigureOut">
              <a:rPr lang="en-ZA" smtClean="0"/>
              <a:t>2021/08/09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C2F7937-4260-4467-9B52-7627135BCB55}" type="slidenum">
              <a:rPr lang="en-ZA" smtClean="0"/>
              <a:t>‹#›</a:t>
            </a:fld>
            <a:endParaRPr lang="en-ZA"/>
          </a:p>
        </p:txBody>
      </p:sp>
    </p:spTree>
    <p:extLst>
      <p:ext uri="{BB962C8B-B14F-4D97-AF65-F5344CB8AC3E}">
        <p14:creationId xmlns:p14="http://schemas.microsoft.com/office/powerpoint/2010/main" val="3653697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135248-2019-499B-A7B0-54099C9AEDBC}" type="datetimeFigureOut">
              <a:rPr lang="en-ZA" smtClean="0"/>
              <a:t>2021/08/09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C2F7937-4260-4467-9B52-7627135BCB55}" type="slidenum">
              <a:rPr lang="en-ZA" smtClean="0"/>
              <a:t>‹#›</a:t>
            </a:fld>
            <a:endParaRPr lang="en-ZA"/>
          </a:p>
        </p:txBody>
      </p:sp>
    </p:spTree>
    <p:extLst>
      <p:ext uri="{BB962C8B-B14F-4D97-AF65-F5344CB8AC3E}">
        <p14:creationId xmlns:p14="http://schemas.microsoft.com/office/powerpoint/2010/main" val="5223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135248-2019-499B-A7B0-54099C9AEDBC}" type="datetimeFigureOut">
              <a:rPr lang="en-ZA" smtClean="0"/>
              <a:t>2021/08/09</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C2F7937-4260-4467-9B52-7627135BCB55}" type="slidenum">
              <a:rPr lang="en-ZA" smtClean="0"/>
              <a:t>‹#›</a:t>
            </a:fld>
            <a:endParaRPr lang="en-ZA"/>
          </a:p>
        </p:txBody>
      </p:sp>
    </p:spTree>
    <p:extLst>
      <p:ext uri="{BB962C8B-B14F-4D97-AF65-F5344CB8AC3E}">
        <p14:creationId xmlns:p14="http://schemas.microsoft.com/office/powerpoint/2010/main" val="542524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135248-2019-499B-A7B0-54099C9AEDBC}" type="datetimeFigureOut">
              <a:rPr lang="en-ZA" smtClean="0"/>
              <a:t>2021/08/09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C2F7937-4260-4467-9B52-7627135BCB55}" type="slidenum">
              <a:rPr lang="en-ZA" smtClean="0"/>
              <a:t>‹#›</a:t>
            </a:fld>
            <a:endParaRPr lang="en-ZA"/>
          </a:p>
        </p:txBody>
      </p:sp>
    </p:spTree>
    <p:extLst>
      <p:ext uri="{BB962C8B-B14F-4D97-AF65-F5344CB8AC3E}">
        <p14:creationId xmlns:p14="http://schemas.microsoft.com/office/powerpoint/2010/main" val="265833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135248-2019-499B-A7B0-54099C9AEDBC}" type="datetimeFigureOut">
              <a:rPr lang="en-ZA" smtClean="0"/>
              <a:t>2021/08/09</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C2F7937-4260-4467-9B52-7627135BCB55}" type="slidenum">
              <a:rPr lang="en-ZA" smtClean="0"/>
              <a:t>‹#›</a:t>
            </a:fld>
            <a:endParaRPr lang="en-ZA"/>
          </a:p>
        </p:txBody>
      </p:sp>
    </p:spTree>
    <p:extLst>
      <p:ext uri="{BB962C8B-B14F-4D97-AF65-F5344CB8AC3E}">
        <p14:creationId xmlns:p14="http://schemas.microsoft.com/office/powerpoint/2010/main" val="2498270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135248-2019-499B-A7B0-54099C9AEDBC}" type="datetimeFigureOut">
              <a:rPr lang="en-ZA" smtClean="0"/>
              <a:t>2021/08/09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C2F7937-4260-4467-9B52-7627135BCB55}" type="slidenum">
              <a:rPr lang="en-ZA" smtClean="0"/>
              <a:t>‹#›</a:t>
            </a:fld>
            <a:endParaRPr lang="en-ZA"/>
          </a:p>
        </p:txBody>
      </p:sp>
    </p:spTree>
    <p:extLst>
      <p:ext uri="{BB962C8B-B14F-4D97-AF65-F5344CB8AC3E}">
        <p14:creationId xmlns:p14="http://schemas.microsoft.com/office/powerpoint/2010/main" val="539977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135248-2019-499B-A7B0-54099C9AEDBC}" type="datetimeFigureOut">
              <a:rPr lang="en-ZA" smtClean="0"/>
              <a:t>2021/08/09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C2F7937-4260-4467-9B52-7627135BCB55}" type="slidenum">
              <a:rPr lang="en-ZA" smtClean="0"/>
              <a:t>‹#›</a:t>
            </a:fld>
            <a:endParaRPr lang="en-ZA"/>
          </a:p>
        </p:txBody>
      </p:sp>
    </p:spTree>
    <p:extLst>
      <p:ext uri="{BB962C8B-B14F-4D97-AF65-F5344CB8AC3E}">
        <p14:creationId xmlns:p14="http://schemas.microsoft.com/office/powerpoint/2010/main" val="2821294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35248-2019-499B-A7B0-54099C9AEDBC}" type="datetimeFigureOut">
              <a:rPr lang="en-ZA" smtClean="0"/>
              <a:t>2021/08/09</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F7937-4260-4467-9B52-7627135BCB55}" type="slidenum">
              <a:rPr lang="en-ZA" smtClean="0"/>
              <a:t>‹#›</a:t>
            </a:fld>
            <a:endParaRPr lang="en-ZA"/>
          </a:p>
        </p:txBody>
      </p:sp>
    </p:spTree>
    <p:extLst>
      <p:ext uri="{BB962C8B-B14F-4D97-AF65-F5344CB8AC3E}">
        <p14:creationId xmlns:p14="http://schemas.microsoft.com/office/powerpoint/2010/main" val="27199188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9D6A7-6183-405F-A772-7727AA19023B}"/>
              </a:ext>
            </a:extLst>
          </p:cNvPr>
          <p:cNvSpPr>
            <a:spLocks noGrp="1"/>
          </p:cNvSpPr>
          <p:nvPr>
            <p:ph type="ctrTitle"/>
          </p:nvPr>
        </p:nvSpPr>
        <p:spPr>
          <a:xfrm>
            <a:off x="995923" y="2142169"/>
            <a:ext cx="10316035" cy="3016224"/>
          </a:xfrm>
        </p:spPr>
        <p:txBody>
          <a:bodyPr>
            <a:normAutofit/>
          </a:bodyPr>
          <a:lstStyle/>
          <a:p>
            <a:r>
              <a:rPr lang="en-US" sz="2800" dirty="0">
                <a:latin typeface="Century Gothic" panose="020B0502020202020204" pitchFamily="34" charset="0"/>
              </a:rPr>
              <a:t/>
            </a:r>
            <a:br>
              <a:rPr lang="en-US" sz="2800" dirty="0">
                <a:latin typeface="Century Gothic" panose="020B0502020202020204" pitchFamily="34" charset="0"/>
              </a:rPr>
            </a:br>
            <a:r>
              <a:rPr lang="en-US" sz="2800" dirty="0">
                <a:latin typeface="Century Gothic" panose="020B0502020202020204" pitchFamily="34" charset="0"/>
              </a:rPr>
              <a:t> </a:t>
            </a:r>
            <a:br>
              <a:rPr lang="en-US" sz="2800" dirty="0">
                <a:latin typeface="Century Gothic" panose="020B0502020202020204" pitchFamily="34" charset="0"/>
              </a:rPr>
            </a:br>
            <a:endParaRPr lang="en-ZA" sz="2800" dirty="0">
              <a:latin typeface="Century Gothic" panose="020B0502020202020204" pitchFamily="34" charset="0"/>
            </a:endParaRPr>
          </a:p>
        </p:txBody>
      </p:sp>
      <p:pic>
        <p:nvPicPr>
          <p:cNvPr id="5" name="Picture 4" descr="A close up of a logo&#10;&#10;Description automatically generated">
            <a:extLst>
              <a:ext uri="{FF2B5EF4-FFF2-40B4-BE49-F238E27FC236}">
                <a16:creationId xmlns:a16="http://schemas.microsoft.com/office/drawing/2014/main" id="{862A8BA8-662C-4CBF-8CA5-BD8D5BD8F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8758" y="5648926"/>
            <a:ext cx="3993242" cy="1497466"/>
          </a:xfrm>
          <a:prstGeom prst="rect">
            <a:avLst/>
          </a:prstGeom>
        </p:spPr>
      </p:pic>
      <p:pic>
        <p:nvPicPr>
          <p:cNvPr id="9" name="Picture 8" descr="A picture containing game&#10;&#10;Description automatically generated">
            <a:extLst>
              <a:ext uri="{FF2B5EF4-FFF2-40B4-BE49-F238E27FC236}">
                <a16:creationId xmlns:a16="http://schemas.microsoft.com/office/drawing/2014/main" id="{62E8025F-393C-4038-A2F3-55506355817F}"/>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660137" y="239921"/>
            <a:ext cx="11352628" cy="191274"/>
          </a:xfrm>
          <a:prstGeom prst="rect">
            <a:avLst/>
          </a:prstGeom>
        </p:spPr>
      </p:pic>
      <p:pic>
        <p:nvPicPr>
          <p:cNvPr id="10" name="Picture 9" descr="A picture containing game&#10;&#10;Description automatically generated">
            <a:extLst>
              <a:ext uri="{FF2B5EF4-FFF2-40B4-BE49-F238E27FC236}">
                <a16:creationId xmlns:a16="http://schemas.microsoft.com/office/drawing/2014/main" id="{28918E25-A7C0-47D0-80DD-DC3EE1341978}"/>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1418387" y="6451427"/>
            <a:ext cx="6890235" cy="163225"/>
          </a:xfrm>
          <a:prstGeom prst="rect">
            <a:avLst/>
          </a:prstGeom>
        </p:spPr>
      </p:pic>
      <p:sp>
        <p:nvSpPr>
          <p:cNvPr id="3" name="Rectangle 2"/>
          <p:cNvSpPr/>
          <p:nvPr/>
        </p:nvSpPr>
        <p:spPr>
          <a:xfrm>
            <a:off x="525518" y="578796"/>
            <a:ext cx="11055262" cy="2462213"/>
          </a:xfrm>
          <a:prstGeom prst="rect">
            <a:avLst/>
          </a:prstGeom>
        </p:spPr>
        <p:txBody>
          <a:bodyPr wrap="square">
            <a:spAutoFit/>
          </a:bodyPr>
          <a:lstStyle/>
          <a:p>
            <a:pPr algn="ctr"/>
            <a:r>
              <a:rPr lang="en-US" sz="3600" b="1" dirty="0">
                <a:latin typeface="Century Gothic" panose="020B0502020202020204" pitchFamily="34" charset="0"/>
              </a:rPr>
              <a:t>Independent Producers </a:t>
            </a:r>
            <a:r>
              <a:rPr lang="en-US" sz="3600" b="1" dirty="0" err="1">
                <a:latin typeface="Century Gothic" panose="020B0502020202020204" pitchFamily="34" charset="0"/>
              </a:rPr>
              <a:t>Organisation</a:t>
            </a:r>
            <a:r>
              <a:rPr lang="en-US" sz="3600" b="1" dirty="0">
                <a:latin typeface="Century Gothic" panose="020B0502020202020204" pitchFamily="34" charset="0"/>
              </a:rPr>
              <a:t> (IPO</a:t>
            </a:r>
            <a:r>
              <a:rPr lang="en-US" sz="3600" b="1" dirty="0" smtClean="0">
                <a:latin typeface="Century Gothic" panose="020B0502020202020204" pitchFamily="34" charset="0"/>
              </a:rPr>
              <a:t>)</a:t>
            </a:r>
          </a:p>
          <a:p>
            <a:pPr algn="ctr"/>
            <a:r>
              <a:rPr lang="en-US" sz="3600" b="1" dirty="0" smtClean="0">
                <a:latin typeface="Century Gothic" panose="020B0502020202020204" pitchFamily="34" charset="0"/>
              </a:rPr>
              <a:t>&amp; Animation South Africa (ASA)</a:t>
            </a:r>
          </a:p>
          <a:p>
            <a:pPr algn="ctr"/>
            <a:endParaRPr lang="en-US" sz="3600" dirty="0">
              <a:latin typeface="Century Gothic" panose="020B0502020202020204" pitchFamily="34" charset="0"/>
            </a:endParaRPr>
          </a:p>
          <a:p>
            <a:pPr algn="ctr"/>
            <a:r>
              <a:rPr lang="en-US" sz="2800" dirty="0" smtClean="0">
                <a:latin typeface="Century Gothic" panose="020B0502020202020204" pitchFamily="34" charset="0"/>
              </a:rPr>
              <a:t>Joint oral presentation </a:t>
            </a:r>
            <a:r>
              <a:rPr lang="en-US" sz="2800" dirty="0">
                <a:latin typeface="Century Gothic" panose="020B0502020202020204" pitchFamily="34" charset="0"/>
              </a:rPr>
              <a:t>to:</a:t>
            </a:r>
            <a:br>
              <a:rPr lang="en-US" sz="2800" dirty="0">
                <a:latin typeface="Century Gothic" panose="020B0502020202020204" pitchFamily="34" charset="0"/>
              </a:rPr>
            </a:br>
            <a:endParaRPr lang="en-ZA" dirty="0"/>
          </a:p>
        </p:txBody>
      </p:sp>
      <p:sp>
        <p:nvSpPr>
          <p:cNvPr id="4" name="TextBox 3"/>
          <p:cNvSpPr txBox="1"/>
          <p:nvPr/>
        </p:nvSpPr>
        <p:spPr>
          <a:xfrm>
            <a:off x="1614149" y="4438801"/>
            <a:ext cx="9697809" cy="1200329"/>
          </a:xfrm>
          <a:prstGeom prst="rect">
            <a:avLst/>
          </a:prstGeom>
          <a:noFill/>
        </p:spPr>
        <p:txBody>
          <a:bodyPr wrap="square" rtlCol="0">
            <a:spAutoFit/>
          </a:bodyPr>
          <a:lstStyle/>
          <a:p>
            <a:pPr algn="ctr"/>
            <a:r>
              <a:rPr lang="en-GB" sz="3600" dirty="0" smtClean="0">
                <a:latin typeface="Century Gothic" panose="020B0502020202020204" pitchFamily="34" charset="0"/>
              </a:rPr>
              <a:t>Copyright Amendment Bill </a:t>
            </a:r>
          </a:p>
          <a:p>
            <a:pPr algn="ctr"/>
            <a:r>
              <a:rPr lang="en-GB" sz="3600" dirty="0" smtClean="0">
                <a:latin typeface="Century Gothic" panose="020B0502020202020204" pitchFamily="34" charset="0"/>
              </a:rPr>
              <a:t>and Performers’ Protection Bill</a:t>
            </a:r>
            <a:endParaRPr lang="en-ZA" sz="3600" dirty="0">
              <a:latin typeface="Century Gothic" panose="020B0502020202020204" pitchFamily="34" charset="0"/>
            </a:endParaRPr>
          </a:p>
        </p:txBody>
      </p:sp>
      <p:sp>
        <p:nvSpPr>
          <p:cNvPr id="6" name="TextBox 5"/>
          <p:cNvSpPr txBox="1"/>
          <p:nvPr/>
        </p:nvSpPr>
        <p:spPr>
          <a:xfrm>
            <a:off x="827757" y="3061245"/>
            <a:ext cx="10190316" cy="1200329"/>
          </a:xfrm>
          <a:prstGeom prst="rect">
            <a:avLst/>
          </a:prstGeom>
          <a:noFill/>
        </p:spPr>
        <p:txBody>
          <a:bodyPr wrap="square" rtlCol="0">
            <a:spAutoFit/>
          </a:bodyPr>
          <a:lstStyle/>
          <a:p>
            <a:pPr algn="ctr"/>
            <a:r>
              <a:rPr lang="en-GB" sz="3600" b="1" dirty="0" smtClean="0"/>
              <a:t>The Parliamentary Portfolio Committee</a:t>
            </a:r>
          </a:p>
          <a:p>
            <a:pPr algn="ctr"/>
            <a:r>
              <a:rPr lang="en-GB" sz="3600" b="1" dirty="0"/>
              <a:t>o</a:t>
            </a:r>
            <a:r>
              <a:rPr lang="en-GB" sz="3600" b="1" dirty="0" smtClean="0"/>
              <a:t>n Trade &amp; Industry</a:t>
            </a:r>
            <a:endParaRPr lang="en-ZA" sz="3600" b="1" dirty="0"/>
          </a:p>
        </p:txBody>
      </p:sp>
      <p:sp>
        <p:nvSpPr>
          <p:cNvPr id="7" name="TextBox 6"/>
          <p:cNvSpPr txBox="1"/>
          <p:nvPr/>
        </p:nvSpPr>
        <p:spPr>
          <a:xfrm>
            <a:off x="4368186" y="5869579"/>
            <a:ext cx="2778518" cy="584775"/>
          </a:xfrm>
          <a:prstGeom prst="rect">
            <a:avLst/>
          </a:prstGeom>
          <a:noFill/>
        </p:spPr>
        <p:txBody>
          <a:bodyPr wrap="none" rtlCol="0">
            <a:spAutoFit/>
          </a:bodyPr>
          <a:lstStyle/>
          <a:p>
            <a:pPr algn="ctr"/>
            <a:r>
              <a:rPr lang="en-GB" sz="3200" dirty="0" smtClean="0"/>
              <a:t>11 August 2021</a:t>
            </a:r>
            <a:endParaRPr lang="en-ZA" sz="3200" dirty="0"/>
          </a:p>
        </p:txBody>
      </p:sp>
      <p:pic>
        <p:nvPicPr>
          <p:cNvPr id="1026" name="Picture 2" descr="https://lh3.googleusercontent.com/3PKr0pfU0wP60gvhx7QFRAsq6JVAHzcymtk2Gs6mpjNyZzKEr5u1LlY7OXRewACR8u64bM57oNnaJNl-Uu5xgEZ5tbWI13aAcmNP0hqDyV2iMMatByL0pTz4wwgvnlYpyZ24xRTe"/>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274875" y="5648926"/>
            <a:ext cx="1143512" cy="112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7916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9D6A7-6183-405F-A772-7727AA19023B}"/>
              </a:ext>
            </a:extLst>
          </p:cNvPr>
          <p:cNvSpPr>
            <a:spLocks noGrp="1"/>
          </p:cNvSpPr>
          <p:nvPr>
            <p:ph type="ctrTitle"/>
          </p:nvPr>
        </p:nvSpPr>
        <p:spPr>
          <a:xfrm>
            <a:off x="723859" y="1893434"/>
            <a:ext cx="10316035" cy="3016224"/>
          </a:xfrm>
        </p:spPr>
        <p:txBody>
          <a:bodyPr>
            <a:normAutofit/>
          </a:bodyPr>
          <a:lstStyle/>
          <a:p>
            <a:r>
              <a:rPr lang="en-US" sz="2800" dirty="0">
                <a:latin typeface="Century Gothic" panose="020B0502020202020204" pitchFamily="34" charset="0"/>
              </a:rPr>
              <a:t/>
            </a:r>
            <a:br>
              <a:rPr lang="en-US" sz="2800" dirty="0">
                <a:latin typeface="Century Gothic" panose="020B0502020202020204" pitchFamily="34" charset="0"/>
              </a:rPr>
            </a:br>
            <a:r>
              <a:rPr lang="en-US" sz="2800" dirty="0">
                <a:latin typeface="Century Gothic" panose="020B0502020202020204" pitchFamily="34" charset="0"/>
              </a:rPr>
              <a:t> </a:t>
            </a:r>
            <a:br>
              <a:rPr lang="en-US" sz="2800" dirty="0">
                <a:latin typeface="Century Gothic" panose="020B0502020202020204" pitchFamily="34" charset="0"/>
              </a:rPr>
            </a:br>
            <a:endParaRPr lang="en-ZA" sz="2800" dirty="0">
              <a:latin typeface="Century Gothic" panose="020B0502020202020204" pitchFamily="34" charset="0"/>
            </a:endParaRPr>
          </a:p>
        </p:txBody>
      </p:sp>
      <p:pic>
        <p:nvPicPr>
          <p:cNvPr id="5" name="Picture 4" descr="A close up of a logo&#10;&#10;Description automatically generated">
            <a:extLst>
              <a:ext uri="{FF2B5EF4-FFF2-40B4-BE49-F238E27FC236}">
                <a16:creationId xmlns:a16="http://schemas.microsoft.com/office/drawing/2014/main" id="{862A8BA8-662C-4CBF-8CA5-BD8D5BD8F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8758" y="5648926"/>
            <a:ext cx="3993242" cy="1497466"/>
          </a:xfrm>
          <a:prstGeom prst="rect">
            <a:avLst/>
          </a:prstGeom>
        </p:spPr>
      </p:pic>
      <p:pic>
        <p:nvPicPr>
          <p:cNvPr id="9" name="Picture 8" descr="A picture containing game&#10;&#10;Description automatically generated">
            <a:extLst>
              <a:ext uri="{FF2B5EF4-FFF2-40B4-BE49-F238E27FC236}">
                <a16:creationId xmlns:a16="http://schemas.microsoft.com/office/drawing/2014/main" id="{62E8025F-393C-4038-A2F3-55506355817F}"/>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477625" y="586248"/>
            <a:ext cx="11535139" cy="194349"/>
          </a:xfrm>
          <a:prstGeom prst="rect">
            <a:avLst/>
          </a:prstGeom>
        </p:spPr>
      </p:pic>
      <p:pic>
        <p:nvPicPr>
          <p:cNvPr id="10" name="Picture 9" descr="A picture containing game&#10;&#10;Description automatically generated">
            <a:extLst>
              <a:ext uri="{FF2B5EF4-FFF2-40B4-BE49-F238E27FC236}">
                <a16:creationId xmlns:a16="http://schemas.microsoft.com/office/drawing/2014/main" id="{28918E25-A7C0-47D0-80DD-DC3EE1341978}"/>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1088256" y="6397175"/>
            <a:ext cx="7390726" cy="175081"/>
          </a:xfrm>
          <a:prstGeom prst="rect">
            <a:avLst/>
          </a:prstGeom>
        </p:spPr>
      </p:pic>
      <p:pic>
        <p:nvPicPr>
          <p:cNvPr id="1026" name="Picture 2" descr="https://lh3.googleusercontent.com/3PKr0pfU0wP60gvhx7QFRAsq6JVAHzcymtk2Gs6mpjNyZzKEr5u1LlY7OXRewACR8u64bM57oNnaJNl-Uu5xgEZ5tbWI13aAcmNP0hqDyV2iMMatByL0pTz4wwgvnlYpyZ24xRTe"/>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274875" y="5890160"/>
            <a:ext cx="897969" cy="88221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516299" y="221758"/>
            <a:ext cx="5544338" cy="461665"/>
          </a:xfrm>
          <a:prstGeom prst="rect">
            <a:avLst/>
          </a:prstGeom>
          <a:noFill/>
        </p:spPr>
        <p:txBody>
          <a:bodyPr wrap="none" rtlCol="0">
            <a:spAutoFit/>
          </a:bodyPr>
          <a:lstStyle/>
          <a:p>
            <a:pPr algn="ctr"/>
            <a:r>
              <a:rPr lang="en-GB" sz="2400" b="1" dirty="0" smtClean="0"/>
              <a:t>The AV Sector’s Concerns about the Bills  </a:t>
            </a:r>
            <a:endParaRPr lang="en-ZA" sz="2400" b="1" dirty="0"/>
          </a:p>
        </p:txBody>
      </p:sp>
      <p:sp>
        <p:nvSpPr>
          <p:cNvPr id="11" name="TextBox 10"/>
          <p:cNvSpPr txBox="1"/>
          <p:nvPr/>
        </p:nvSpPr>
        <p:spPr>
          <a:xfrm>
            <a:off x="647620" y="683422"/>
            <a:ext cx="11281695" cy="6924973"/>
          </a:xfrm>
          <a:prstGeom prst="rect">
            <a:avLst/>
          </a:prstGeom>
          <a:noFill/>
        </p:spPr>
        <p:txBody>
          <a:bodyPr wrap="square" rtlCol="0">
            <a:spAutoFit/>
          </a:bodyPr>
          <a:lstStyle/>
          <a:p>
            <a:r>
              <a:rPr lang="en-GB" sz="2400" b="1" dirty="0" smtClean="0"/>
              <a:t>Ministerial Power (Section 5 of the CAB)</a:t>
            </a:r>
          </a:p>
          <a:p>
            <a:endParaRPr lang="en-GB" sz="800" b="1" dirty="0"/>
          </a:p>
          <a:p>
            <a:pPr marL="342900" indent="-342900">
              <a:buFont typeface="Arial" panose="020B0604020202020204" pitchFamily="34" charset="0"/>
              <a:buChar char="•"/>
            </a:pPr>
            <a:r>
              <a:rPr lang="en-GB" sz="2000" dirty="0" smtClean="0"/>
              <a:t>Proposes that the Minister may designate local organisations, </a:t>
            </a:r>
            <a:r>
              <a:rPr lang="en-GB" sz="2000" dirty="0" err="1" smtClean="0"/>
              <a:t>eg</a:t>
            </a:r>
            <a:r>
              <a:rPr lang="en-GB" sz="2000" dirty="0" smtClean="0"/>
              <a:t> the SABC, to be fully vested with all rights of copyright in a production without the need to have any copyright assignments in place as per an agreement with the production company</a:t>
            </a:r>
          </a:p>
          <a:p>
            <a:endParaRPr lang="en-GB" sz="800" dirty="0" smtClean="0"/>
          </a:p>
          <a:p>
            <a:pPr marL="342900" indent="-342900">
              <a:buFont typeface="Arial" panose="020B0604020202020204" pitchFamily="34" charset="0"/>
              <a:buChar char="•"/>
            </a:pPr>
            <a:r>
              <a:rPr lang="en-GB" sz="2000" dirty="0"/>
              <a:t>Compounds an existing problem with the archaic copyright regime at the national broadcaster where creatives and producers currently have little or no ownership in their IP of Commissioned Works rendering possible ongoing commercial exploitation null and void and thus detrimental to the future growth and sustainability of the industry, most of who are small businesses.</a:t>
            </a:r>
          </a:p>
          <a:p>
            <a:endParaRPr lang="en-GB" sz="800" dirty="0"/>
          </a:p>
          <a:p>
            <a:pPr marL="342900" indent="-342900">
              <a:buFont typeface="Arial" panose="020B0604020202020204" pitchFamily="34" charset="0"/>
              <a:buChar char="•"/>
            </a:pPr>
            <a:r>
              <a:rPr lang="en-GB" sz="2000" dirty="0"/>
              <a:t>“Creators can thus never contract out of surrendering their copyright to the State where they do work for them under their direction and control”</a:t>
            </a:r>
          </a:p>
          <a:p>
            <a:endParaRPr lang="en-GB" sz="800" dirty="0"/>
          </a:p>
          <a:p>
            <a:pPr marL="342900" indent="-342900">
              <a:buFont typeface="Arial" panose="020B0604020202020204" pitchFamily="34" charset="0"/>
              <a:buChar char="•"/>
            </a:pPr>
            <a:r>
              <a:rPr lang="en-GB" sz="2000" dirty="0"/>
              <a:t>This in direct opposition to the stated Goal of the DTIC Creative Industries Master plan to empower small businesses in this space and facilitate the use of Copyright ownership by creatives and producers as a means of generating a sustainable revenue flow to finance development of future productions and ongoing  business operations. </a:t>
            </a:r>
          </a:p>
          <a:p>
            <a:endParaRPr lang="en-GB" sz="800" dirty="0"/>
          </a:p>
          <a:p>
            <a:pPr algn="ctr"/>
            <a:r>
              <a:rPr lang="en-GB" sz="2000" dirty="0"/>
              <a:t>Producers will be ‘worse off than before’ under this provision in the Bill. </a:t>
            </a:r>
          </a:p>
          <a:p>
            <a:pPr algn="ctr"/>
            <a:r>
              <a:rPr lang="en-GB" sz="2000" dirty="0"/>
              <a:t>It requires a complete review. </a:t>
            </a:r>
          </a:p>
          <a:p>
            <a:pPr marL="342900" indent="-342900">
              <a:buFont typeface="Arial" panose="020B0604020202020204" pitchFamily="34" charset="0"/>
              <a:buChar char="•"/>
            </a:pPr>
            <a:endParaRPr lang="en-GB" sz="2000" dirty="0" smtClean="0"/>
          </a:p>
          <a:p>
            <a:endParaRPr lang="en-GB" sz="2400" dirty="0"/>
          </a:p>
          <a:p>
            <a:endParaRPr lang="en-ZA" sz="2400" i="1" dirty="0"/>
          </a:p>
        </p:txBody>
      </p:sp>
    </p:spTree>
    <p:extLst>
      <p:ext uri="{BB962C8B-B14F-4D97-AF65-F5344CB8AC3E}">
        <p14:creationId xmlns:p14="http://schemas.microsoft.com/office/powerpoint/2010/main" val="1097985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9D6A7-6183-405F-A772-7727AA19023B}"/>
              </a:ext>
            </a:extLst>
          </p:cNvPr>
          <p:cNvSpPr>
            <a:spLocks noGrp="1"/>
          </p:cNvSpPr>
          <p:nvPr>
            <p:ph type="ctrTitle"/>
          </p:nvPr>
        </p:nvSpPr>
        <p:spPr>
          <a:xfrm>
            <a:off x="723859" y="1893434"/>
            <a:ext cx="10316035" cy="3016224"/>
          </a:xfrm>
        </p:spPr>
        <p:txBody>
          <a:bodyPr>
            <a:normAutofit/>
          </a:bodyPr>
          <a:lstStyle/>
          <a:p>
            <a:r>
              <a:rPr lang="en-US" sz="2800" dirty="0">
                <a:latin typeface="Century Gothic" panose="020B0502020202020204" pitchFamily="34" charset="0"/>
              </a:rPr>
              <a:t/>
            </a:r>
            <a:br>
              <a:rPr lang="en-US" sz="2800" dirty="0">
                <a:latin typeface="Century Gothic" panose="020B0502020202020204" pitchFamily="34" charset="0"/>
              </a:rPr>
            </a:br>
            <a:r>
              <a:rPr lang="en-US" sz="2800" dirty="0">
                <a:latin typeface="Century Gothic" panose="020B0502020202020204" pitchFamily="34" charset="0"/>
              </a:rPr>
              <a:t> </a:t>
            </a:r>
            <a:br>
              <a:rPr lang="en-US" sz="2800" dirty="0">
                <a:latin typeface="Century Gothic" panose="020B0502020202020204" pitchFamily="34" charset="0"/>
              </a:rPr>
            </a:br>
            <a:endParaRPr lang="en-ZA" sz="2800" dirty="0">
              <a:latin typeface="Century Gothic" panose="020B0502020202020204" pitchFamily="34" charset="0"/>
            </a:endParaRPr>
          </a:p>
        </p:txBody>
      </p:sp>
      <p:pic>
        <p:nvPicPr>
          <p:cNvPr id="5" name="Picture 4" descr="A close up of a logo&#10;&#10;Description automatically generated">
            <a:extLst>
              <a:ext uri="{FF2B5EF4-FFF2-40B4-BE49-F238E27FC236}">
                <a16:creationId xmlns:a16="http://schemas.microsoft.com/office/drawing/2014/main" id="{862A8BA8-662C-4CBF-8CA5-BD8D5BD8F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8758" y="5648926"/>
            <a:ext cx="3993242" cy="1497466"/>
          </a:xfrm>
          <a:prstGeom prst="rect">
            <a:avLst/>
          </a:prstGeom>
        </p:spPr>
      </p:pic>
      <p:pic>
        <p:nvPicPr>
          <p:cNvPr id="9" name="Picture 8" descr="A picture containing game&#10;&#10;Description automatically generated">
            <a:extLst>
              <a:ext uri="{FF2B5EF4-FFF2-40B4-BE49-F238E27FC236}">
                <a16:creationId xmlns:a16="http://schemas.microsoft.com/office/drawing/2014/main" id="{62E8025F-393C-4038-A2F3-55506355817F}"/>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477626" y="481810"/>
            <a:ext cx="11535139" cy="194349"/>
          </a:xfrm>
          <a:prstGeom prst="rect">
            <a:avLst/>
          </a:prstGeom>
        </p:spPr>
      </p:pic>
      <p:pic>
        <p:nvPicPr>
          <p:cNvPr id="10" name="Picture 9" descr="A picture containing game&#10;&#10;Description automatically generated">
            <a:extLst>
              <a:ext uri="{FF2B5EF4-FFF2-40B4-BE49-F238E27FC236}">
                <a16:creationId xmlns:a16="http://schemas.microsoft.com/office/drawing/2014/main" id="{28918E25-A7C0-47D0-80DD-DC3EE1341978}"/>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1088256" y="6397175"/>
            <a:ext cx="7390726" cy="175081"/>
          </a:xfrm>
          <a:prstGeom prst="rect">
            <a:avLst/>
          </a:prstGeom>
        </p:spPr>
      </p:pic>
      <p:pic>
        <p:nvPicPr>
          <p:cNvPr id="1026" name="Picture 2" descr="https://lh3.googleusercontent.com/3PKr0pfU0wP60gvhx7QFRAsq6JVAHzcymtk2Gs6mpjNyZzKEr5u1LlY7OXRewACR8u64bM57oNnaJNl-Uu5xgEZ5tbWI13aAcmNP0hqDyV2iMMatByL0pTz4wwgvnlYpyZ24xRTe"/>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274875" y="5890160"/>
            <a:ext cx="897969" cy="88221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041945" y="73575"/>
            <a:ext cx="6472029" cy="461665"/>
          </a:xfrm>
          <a:prstGeom prst="rect">
            <a:avLst/>
          </a:prstGeom>
          <a:noFill/>
        </p:spPr>
        <p:txBody>
          <a:bodyPr wrap="none" rtlCol="0">
            <a:spAutoFit/>
          </a:bodyPr>
          <a:lstStyle/>
          <a:p>
            <a:pPr algn="ctr"/>
            <a:r>
              <a:rPr lang="en-GB" sz="2400" b="1" dirty="0" smtClean="0"/>
              <a:t>The AV Sector’s Concerns about the Bills (Cont’d) </a:t>
            </a:r>
            <a:endParaRPr lang="en-ZA" sz="2400" b="1" dirty="0"/>
          </a:p>
        </p:txBody>
      </p:sp>
      <p:sp>
        <p:nvSpPr>
          <p:cNvPr id="3" name="TextBox 2"/>
          <p:cNvSpPr txBox="1"/>
          <p:nvPr/>
        </p:nvSpPr>
        <p:spPr>
          <a:xfrm>
            <a:off x="550918" y="626756"/>
            <a:ext cx="11388554" cy="5232202"/>
          </a:xfrm>
          <a:prstGeom prst="rect">
            <a:avLst/>
          </a:prstGeom>
          <a:noFill/>
        </p:spPr>
        <p:txBody>
          <a:bodyPr wrap="square" rtlCol="0">
            <a:spAutoFit/>
          </a:bodyPr>
          <a:lstStyle/>
          <a:p>
            <a:endParaRPr lang="en-GB" sz="2400" b="1" dirty="0" smtClean="0"/>
          </a:p>
          <a:p>
            <a:r>
              <a:rPr lang="en-GB" sz="2400" b="1" dirty="0" smtClean="0"/>
              <a:t>Freedom to Trade and Contract is a Constitutional Right also Enshrined in International Treaties</a:t>
            </a:r>
          </a:p>
          <a:p>
            <a:endParaRPr lang="en-GB" sz="1400" b="1" dirty="0" smtClean="0"/>
          </a:p>
          <a:p>
            <a:pPr marL="285750" indent="-285750">
              <a:buFont typeface="Arial" panose="020B0604020202020204" pitchFamily="34" charset="0"/>
              <a:buChar char="•"/>
            </a:pPr>
            <a:r>
              <a:rPr lang="en-GB" sz="2000" dirty="0" smtClean="0"/>
              <a:t>Ability to unify all rights in a production for the life of copyright in the AV work, and to on-sell those rights to parties interested in acquiring the content for distribution, broadcasting, aggregation etc., is a fundamental principle in the global market for trade in film, TV, animation &amp; other productions, whether commercials, music videos, video games </a:t>
            </a:r>
            <a:r>
              <a:rPr lang="en-GB" sz="2000" dirty="0" err="1" smtClean="0"/>
              <a:t>etc</a:t>
            </a:r>
            <a:endParaRPr lang="en-GB" sz="2000" dirty="0" smtClean="0"/>
          </a:p>
          <a:p>
            <a:endParaRPr lang="en-GB" sz="1400" dirty="0" smtClean="0"/>
          </a:p>
          <a:p>
            <a:pPr marL="285750" indent="-285750">
              <a:buFont typeface="Arial" panose="020B0604020202020204" pitchFamily="34" charset="0"/>
              <a:buChar char="•"/>
            </a:pPr>
            <a:r>
              <a:rPr lang="en-GB" sz="2000" dirty="0" smtClean="0"/>
              <a:t>Legislative interventions that disturb the ability of producers to unify rights in a project for the life of the copyright without encumbrance would reduce the value of the content itself, especially when the content acquisition would be subject to further profit sharing arrangements and rights reversions to other parties. &gt; harder for producers to recoup production costs and less money available to pay all creative contributors – performers, cinematographers, directors </a:t>
            </a:r>
            <a:r>
              <a:rPr lang="en-GB" sz="2000" dirty="0" err="1" smtClean="0"/>
              <a:t>etc</a:t>
            </a:r>
            <a:r>
              <a:rPr lang="en-GB" sz="2000" dirty="0" smtClean="0"/>
              <a:t>, as production costs will remain the same. </a:t>
            </a:r>
          </a:p>
          <a:p>
            <a:endParaRPr lang="en-GB" sz="1400" dirty="0" smtClean="0"/>
          </a:p>
          <a:p>
            <a:pPr marL="285750" indent="-285750">
              <a:buFont typeface="Arial" panose="020B0604020202020204" pitchFamily="34" charset="0"/>
              <a:buChar char="•"/>
            </a:pPr>
            <a:r>
              <a:rPr lang="en-GB" sz="2000" b="1" dirty="0" smtClean="0"/>
              <a:t>In an industry where +_ 9/10 productions never turn a profit, legislative restrictions on freedom to contract could cost SA’s sector massively and render it unable to attract meaningful investment</a:t>
            </a:r>
            <a:endParaRPr lang="en-ZA" sz="2000" b="1" dirty="0"/>
          </a:p>
        </p:txBody>
      </p:sp>
    </p:spTree>
    <p:extLst>
      <p:ext uri="{BB962C8B-B14F-4D97-AF65-F5344CB8AC3E}">
        <p14:creationId xmlns:p14="http://schemas.microsoft.com/office/powerpoint/2010/main" val="40458801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9D6A7-6183-405F-A772-7727AA19023B}"/>
              </a:ext>
            </a:extLst>
          </p:cNvPr>
          <p:cNvSpPr>
            <a:spLocks noGrp="1"/>
          </p:cNvSpPr>
          <p:nvPr>
            <p:ph type="ctrTitle"/>
          </p:nvPr>
        </p:nvSpPr>
        <p:spPr>
          <a:xfrm>
            <a:off x="723859" y="1893434"/>
            <a:ext cx="10316035" cy="3016224"/>
          </a:xfrm>
        </p:spPr>
        <p:txBody>
          <a:bodyPr>
            <a:normAutofit/>
          </a:bodyPr>
          <a:lstStyle/>
          <a:p>
            <a:r>
              <a:rPr lang="en-US" sz="2800" dirty="0">
                <a:latin typeface="Century Gothic" panose="020B0502020202020204" pitchFamily="34" charset="0"/>
              </a:rPr>
              <a:t/>
            </a:r>
            <a:br>
              <a:rPr lang="en-US" sz="2800" dirty="0">
                <a:latin typeface="Century Gothic" panose="020B0502020202020204" pitchFamily="34" charset="0"/>
              </a:rPr>
            </a:br>
            <a:r>
              <a:rPr lang="en-US" sz="2800" dirty="0">
                <a:latin typeface="Century Gothic" panose="020B0502020202020204" pitchFamily="34" charset="0"/>
              </a:rPr>
              <a:t> </a:t>
            </a:r>
            <a:br>
              <a:rPr lang="en-US" sz="2800" dirty="0">
                <a:latin typeface="Century Gothic" panose="020B0502020202020204" pitchFamily="34" charset="0"/>
              </a:rPr>
            </a:br>
            <a:endParaRPr lang="en-ZA" sz="2800" dirty="0">
              <a:latin typeface="Century Gothic" panose="020B0502020202020204" pitchFamily="34" charset="0"/>
            </a:endParaRPr>
          </a:p>
        </p:txBody>
      </p:sp>
      <p:pic>
        <p:nvPicPr>
          <p:cNvPr id="5" name="Picture 4" descr="A close up of a logo&#10;&#10;Description automatically generated">
            <a:extLst>
              <a:ext uri="{FF2B5EF4-FFF2-40B4-BE49-F238E27FC236}">
                <a16:creationId xmlns:a16="http://schemas.microsoft.com/office/drawing/2014/main" id="{862A8BA8-662C-4CBF-8CA5-BD8D5BD8F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8758" y="5648926"/>
            <a:ext cx="3993242" cy="1497466"/>
          </a:xfrm>
          <a:prstGeom prst="rect">
            <a:avLst/>
          </a:prstGeom>
        </p:spPr>
      </p:pic>
      <p:pic>
        <p:nvPicPr>
          <p:cNvPr id="9" name="Picture 8" descr="A picture containing game&#10;&#10;Description automatically generated">
            <a:extLst>
              <a:ext uri="{FF2B5EF4-FFF2-40B4-BE49-F238E27FC236}">
                <a16:creationId xmlns:a16="http://schemas.microsoft.com/office/drawing/2014/main" id="{62E8025F-393C-4038-A2F3-55506355817F}"/>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477626" y="481810"/>
            <a:ext cx="11535139" cy="194349"/>
          </a:xfrm>
          <a:prstGeom prst="rect">
            <a:avLst/>
          </a:prstGeom>
        </p:spPr>
      </p:pic>
      <p:pic>
        <p:nvPicPr>
          <p:cNvPr id="10" name="Picture 9" descr="A picture containing game&#10;&#10;Description automatically generated">
            <a:extLst>
              <a:ext uri="{FF2B5EF4-FFF2-40B4-BE49-F238E27FC236}">
                <a16:creationId xmlns:a16="http://schemas.microsoft.com/office/drawing/2014/main" id="{28918E25-A7C0-47D0-80DD-DC3EE1341978}"/>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1088256" y="6397175"/>
            <a:ext cx="7390726" cy="175081"/>
          </a:xfrm>
          <a:prstGeom prst="rect">
            <a:avLst/>
          </a:prstGeom>
        </p:spPr>
      </p:pic>
      <p:pic>
        <p:nvPicPr>
          <p:cNvPr id="1026" name="Picture 2" descr="https://lh3.googleusercontent.com/3PKr0pfU0wP60gvhx7QFRAsq6JVAHzcymtk2Gs6mpjNyZzKEr5u1LlY7OXRewACR8u64bM57oNnaJNl-Uu5xgEZ5tbWI13aAcmNP0hqDyV2iMMatByL0pTz4wwgvnlYpyZ24xRTe"/>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274875" y="5890160"/>
            <a:ext cx="897969" cy="88221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041945" y="73575"/>
            <a:ext cx="6472029" cy="461665"/>
          </a:xfrm>
          <a:prstGeom prst="rect">
            <a:avLst/>
          </a:prstGeom>
          <a:noFill/>
        </p:spPr>
        <p:txBody>
          <a:bodyPr wrap="none" rtlCol="0">
            <a:spAutoFit/>
          </a:bodyPr>
          <a:lstStyle/>
          <a:p>
            <a:pPr algn="ctr"/>
            <a:r>
              <a:rPr lang="en-GB" sz="2400" b="1" dirty="0" smtClean="0"/>
              <a:t>The AV Sector’s Concerns about the Bills (Cont’d) </a:t>
            </a:r>
            <a:endParaRPr lang="en-ZA" sz="2400" b="1" dirty="0"/>
          </a:p>
        </p:txBody>
      </p:sp>
      <p:sp>
        <p:nvSpPr>
          <p:cNvPr id="3" name="TextBox 2"/>
          <p:cNvSpPr txBox="1"/>
          <p:nvPr/>
        </p:nvSpPr>
        <p:spPr>
          <a:xfrm>
            <a:off x="630621" y="676158"/>
            <a:ext cx="11267090" cy="4955203"/>
          </a:xfrm>
          <a:prstGeom prst="rect">
            <a:avLst/>
          </a:prstGeom>
          <a:noFill/>
        </p:spPr>
        <p:txBody>
          <a:bodyPr wrap="square" rtlCol="0">
            <a:spAutoFit/>
          </a:bodyPr>
          <a:lstStyle/>
          <a:p>
            <a:endParaRPr lang="en-GB" sz="2400" b="1" dirty="0" smtClean="0"/>
          </a:p>
          <a:p>
            <a:r>
              <a:rPr lang="en-GB" sz="2400" b="1" dirty="0" smtClean="0"/>
              <a:t>Freedom to Trade and Contract is a Constitutional Right also Enshrined in International Treaties (Cont’d)</a:t>
            </a:r>
          </a:p>
          <a:p>
            <a:endParaRPr lang="en-GB" sz="2400" b="1" dirty="0" smtClean="0"/>
          </a:p>
          <a:p>
            <a:r>
              <a:rPr lang="en-GB" sz="2000" dirty="0" smtClean="0"/>
              <a:t>Provisions which prevent/limit producer’s ability to unify rights in projects do not apply to any </a:t>
            </a:r>
            <a:r>
              <a:rPr lang="en-GB" sz="2000" i="1" dirty="0" smtClean="0"/>
              <a:t>special cases, cause conflict with the normal exploitation of works, and unreasonably prejudice the legitimate interests of rights holders</a:t>
            </a:r>
            <a:r>
              <a:rPr lang="en-GB" sz="2000" dirty="0" smtClean="0"/>
              <a:t>, and are therefore not compliant with the Berne Conventions’ 3-step test, and may amount to unjustifiable constitutional expropriations of intellectual property rights and freedom to trace and contract, include:  </a:t>
            </a:r>
          </a:p>
          <a:p>
            <a:endParaRPr lang="en-GB" sz="2000" dirty="0"/>
          </a:p>
          <a:p>
            <a:pPr marL="342900" indent="-342900">
              <a:buFont typeface="Arial" panose="020B0604020202020204" pitchFamily="34" charset="0"/>
              <a:buChar char="•"/>
            </a:pPr>
            <a:r>
              <a:rPr lang="en-GB" sz="2000" dirty="0" smtClean="0"/>
              <a:t>The statutory and </a:t>
            </a:r>
            <a:r>
              <a:rPr lang="en-GB" sz="2000" dirty="0" err="1" smtClean="0"/>
              <a:t>unwaivable</a:t>
            </a:r>
            <a:r>
              <a:rPr lang="en-GB" sz="2000" dirty="0" smtClean="0"/>
              <a:t> royalty scheme proposed in Section 8A of the CAB</a:t>
            </a:r>
          </a:p>
          <a:p>
            <a:pPr marL="342900" indent="-342900">
              <a:buFont typeface="Arial" panose="020B0604020202020204" pitchFamily="34" charset="0"/>
              <a:buChar char="•"/>
            </a:pPr>
            <a:r>
              <a:rPr lang="en-GB" sz="2000" dirty="0" smtClean="0"/>
              <a:t>The 25-year limitation on all assignment terms of literary and musical works on Section 22 (3) of the CAB</a:t>
            </a:r>
          </a:p>
          <a:p>
            <a:pPr marL="342900" indent="-342900">
              <a:buFont typeface="Arial" panose="020B0604020202020204" pitchFamily="34" charset="0"/>
              <a:buChar char="•"/>
            </a:pPr>
            <a:r>
              <a:rPr lang="en-GB" sz="2000" dirty="0" smtClean="0"/>
              <a:t>The 25-year reversion right for performers featured in sound recordings in Section 3A (1)(c) of the PPAB</a:t>
            </a:r>
          </a:p>
          <a:p>
            <a:pPr marL="342900" indent="-342900">
              <a:buFont typeface="Arial" panose="020B0604020202020204" pitchFamily="34" charset="0"/>
              <a:buChar char="•"/>
            </a:pPr>
            <a:r>
              <a:rPr lang="en-GB" sz="2000" dirty="0" smtClean="0"/>
              <a:t>The contract override provision proposed in Section 39B of the CAB affecting all copyright contracts</a:t>
            </a:r>
          </a:p>
        </p:txBody>
      </p:sp>
    </p:spTree>
    <p:extLst>
      <p:ext uri="{BB962C8B-B14F-4D97-AF65-F5344CB8AC3E}">
        <p14:creationId xmlns:p14="http://schemas.microsoft.com/office/powerpoint/2010/main" val="38113320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9D6A7-6183-405F-A772-7727AA19023B}"/>
              </a:ext>
            </a:extLst>
          </p:cNvPr>
          <p:cNvSpPr>
            <a:spLocks noGrp="1"/>
          </p:cNvSpPr>
          <p:nvPr>
            <p:ph type="ctrTitle"/>
          </p:nvPr>
        </p:nvSpPr>
        <p:spPr>
          <a:xfrm>
            <a:off x="723859" y="1893434"/>
            <a:ext cx="10316035" cy="3016224"/>
          </a:xfrm>
        </p:spPr>
        <p:txBody>
          <a:bodyPr>
            <a:normAutofit/>
          </a:bodyPr>
          <a:lstStyle/>
          <a:p>
            <a:r>
              <a:rPr lang="en-US" sz="2800" dirty="0">
                <a:latin typeface="Century Gothic" panose="020B0502020202020204" pitchFamily="34" charset="0"/>
              </a:rPr>
              <a:t/>
            </a:r>
            <a:br>
              <a:rPr lang="en-US" sz="2800" dirty="0">
                <a:latin typeface="Century Gothic" panose="020B0502020202020204" pitchFamily="34" charset="0"/>
              </a:rPr>
            </a:br>
            <a:r>
              <a:rPr lang="en-US" sz="2800" dirty="0">
                <a:latin typeface="Century Gothic" panose="020B0502020202020204" pitchFamily="34" charset="0"/>
              </a:rPr>
              <a:t> </a:t>
            </a:r>
            <a:br>
              <a:rPr lang="en-US" sz="2800" dirty="0">
                <a:latin typeface="Century Gothic" panose="020B0502020202020204" pitchFamily="34" charset="0"/>
              </a:rPr>
            </a:br>
            <a:endParaRPr lang="en-ZA" sz="2800" dirty="0">
              <a:latin typeface="Century Gothic" panose="020B0502020202020204" pitchFamily="34" charset="0"/>
            </a:endParaRPr>
          </a:p>
        </p:txBody>
      </p:sp>
      <p:pic>
        <p:nvPicPr>
          <p:cNvPr id="5" name="Picture 4" descr="A close up of a logo&#10;&#10;Description automatically generated">
            <a:extLst>
              <a:ext uri="{FF2B5EF4-FFF2-40B4-BE49-F238E27FC236}">
                <a16:creationId xmlns:a16="http://schemas.microsoft.com/office/drawing/2014/main" id="{862A8BA8-662C-4CBF-8CA5-BD8D5BD8F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8758" y="5648926"/>
            <a:ext cx="3993242" cy="1497466"/>
          </a:xfrm>
          <a:prstGeom prst="rect">
            <a:avLst/>
          </a:prstGeom>
        </p:spPr>
      </p:pic>
      <p:pic>
        <p:nvPicPr>
          <p:cNvPr id="9" name="Picture 8" descr="A picture containing game&#10;&#10;Description automatically generated">
            <a:extLst>
              <a:ext uri="{FF2B5EF4-FFF2-40B4-BE49-F238E27FC236}">
                <a16:creationId xmlns:a16="http://schemas.microsoft.com/office/drawing/2014/main" id="{62E8025F-393C-4038-A2F3-55506355817F}"/>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477625" y="586248"/>
            <a:ext cx="11535139" cy="194349"/>
          </a:xfrm>
          <a:prstGeom prst="rect">
            <a:avLst/>
          </a:prstGeom>
        </p:spPr>
      </p:pic>
      <p:pic>
        <p:nvPicPr>
          <p:cNvPr id="10" name="Picture 9" descr="A picture containing game&#10;&#10;Description automatically generated">
            <a:extLst>
              <a:ext uri="{FF2B5EF4-FFF2-40B4-BE49-F238E27FC236}">
                <a16:creationId xmlns:a16="http://schemas.microsoft.com/office/drawing/2014/main" id="{28918E25-A7C0-47D0-80DD-DC3EE1341978}"/>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1088256" y="6397175"/>
            <a:ext cx="7390726" cy="175081"/>
          </a:xfrm>
          <a:prstGeom prst="rect">
            <a:avLst/>
          </a:prstGeom>
        </p:spPr>
      </p:pic>
      <p:pic>
        <p:nvPicPr>
          <p:cNvPr id="1026" name="Picture 2" descr="https://lh3.googleusercontent.com/3PKr0pfU0wP60gvhx7QFRAsq6JVAHzcymtk2Gs6mpjNyZzKEr5u1LlY7OXRewACR8u64bM57oNnaJNl-Uu5xgEZ5tbWI13aAcmNP0hqDyV2iMMatByL0pTz4wwgvnlYpyZ24xRTe"/>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274875" y="5890160"/>
            <a:ext cx="897969" cy="88221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052457" y="221758"/>
            <a:ext cx="6472029" cy="461665"/>
          </a:xfrm>
          <a:prstGeom prst="rect">
            <a:avLst/>
          </a:prstGeom>
          <a:noFill/>
        </p:spPr>
        <p:txBody>
          <a:bodyPr wrap="none" rtlCol="0">
            <a:spAutoFit/>
          </a:bodyPr>
          <a:lstStyle/>
          <a:p>
            <a:pPr algn="ctr"/>
            <a:r>
              <a:rPr lang="en-GB" sz="2400" b="1" dirty="0" smtClean="0"/>
              <a:t>The AV Sector’s Concerns about the Bills (Cont’d) </a:t>
            </a:r>
            <a:endParaRPr lang="en-ZA" sz="2400" b="1" dirty="0"/>
          </a:p>
        </p:txBody>
      </p:sp>
      <p:sp>
        <p:nvSpPr>
          <p:cNvPr id="11" name="TextBox 10"/>
          <p:cNvSpPr txBox="1"/>
          <p:nvPr/>
        </p:nvSpPr>
        <p:spPr>
          <a:xfrm>
            <a:off x="550930" y="780597"/>
            <a:ext cx="11371896" cy="5232202"/>
          </a:xfrm>
          <a:prstGeom prst="rect">
            <a:avLst/>
          </a:prstGeom>
          <a:noFill/>
        </p:spPr>
        <p:txBody>
          <a:bodyPr wrap="square" rtlCol="0">
            <a:spAutoFit/>
          </a:bodyPr>
          <a:lstStyle/>
          <a:p>
            <a:r>
              <a:rPr lang="en-GB" sz="2400" b="1" dirty="0" smtClean="0"/>
              <a:t>Reversion of Rights after 25 years</a:t>
            </a:r>
          </a:p>
          <a:p>
            <a:endParaRPr lang="en-GB" sz="1000" b="1" dirty="0" smtClean="0"/>
          </a:p>
          <a:p>
            <a:pPr marL="285750" lvl="0" indent="-285750">
              <a:buFont typeface="Arial" panose="020B0604020202020204" pitchFamily="34" charset="0"/>
              <a:buChar char="•"/>
            </a:pPr>
            <a:r>
              <a:rPr lang="en-ZA" sz="2000" dirty="0"/>
              <a:t>I</a:t>
            </a:r>
            <a:r>
              <a:rPr lang="en-ZA" sz="2000" dirty="0" smtClean="0"/>
              <a:t>n </a:t>
            </a:r>
            <a:r>
              <a:rPr lang="en-ZA" sz="2000" dirty="0"/>
              <a:t>direct contravention of the Right </a:t>
            </a:r>
            <a:r>
              <a:rPr lang="en-ZA" sz="2000" dirty="0" smtClean="0"/>
              <a:t>of Freedom </a:t>
            </a:r>
            <a:r>
              <a:rPr lang="en-ZA" sz="2000" dirty="0"/>
              <a:t>of Trade concern raised by the President -</a:t>
            </a:r>
            <a:r>
              <a:rPr lang="en-ZA" sz="2000" dirty="0" smtClean="0"/>
              <a:t> </a:t>
            </a:r>
            <a:r>
              <a:rPr lang="en-ZA" sz="2000" dirty="0"/>
              <a:t>constitutes </a:t>
            </a:r>
            <a:r>
              <a:rPr lang="en-ZA" sz="2000" dirty="0" smtClean="0"/>
              <a:t> </a:t>
            </a:r>
            <a:r>
              <a:rPr lang="en-ZA" sz="2000" dirty="0"/>
              <a:t>arbitrary deprivation of Rights by the </a:t>
            </a:r>
            <a:r>
              <a:rPr lang="en-ZA" sz="2000" dirty="0" smtClean="0"/>
              <a:t>Rights Holder</a:t>
            </a:r>
            <a:endParaRPr lang="en-ZA" sz="2000" dirty="0"/>
          </a:p>
          <a:p>
            <a:pPr marL="285750" lvl="0" indent="-285750">
              <a:buFont typeface="Arial" panose="020B0604020202020204" pitchFamily="34" charset="0"/>
              <a:buChar char="•"/>
            </a:pPr>
            <a:r>
              <a:rPr lang="en-ZA" sz="2000" dirty="0"/>
              <a:t>E</a:t>
            </a:r>
            <a:r>
              <a:rPr lang="en-ZA" sz="2000" dirty="0" smtClean="0"/>
              <a:t>ffectively </a:t>
            </a:r>
            <a:r>
              <a:rPr lang="en-ZA" sz="2000" dirty="0"/>
              <a:t>compromises the rights holder’s exercise of their Exclusive Economic Rights</a:t>
            </a:r>
            <a:r>
              <a:rPr lang="en-ZA" sz="2000" dirty="0" smtClean="0"/>
              <a:t>, </a:t>
            </a:r>
            <a:r>
              <a:rPr lang="en-ZA" sz="2000" dirty="0"/>
              <a:t>lending itself to possible Constitutional Court </a:t>
            </a:r>
            <a:r>
              <a:rPr lang="en-ZA" sz="2000" dirty="0" smtClean="0"/>
              <a:t>Challenge</a:t>
            </a:r>
            <a:endParaRPr lang="en-ZA" sz="2000" dirty="0"/>
          </a:p>
          <a:p>
            <a:pPr marL="285750" lvl="0" indent="-285750">
              <a:buFont typeface="Arial" panose="020B0604020202020204" pitchFamily="34" charset="0"/>
              <a:buChar char="•"/>
            </a:pPr>
            <a:r>
              <a:rPr lang="en-ZA" sz="2000" dirty="0"/>
              <a:t>Acts as a disincentive for investors, financiers, producers to acquire rights from SA creatives, writers, artist </a:t>
            </a:r>
            <a:r>
              <a:rPr lang="en-ZA" sz="2000" dirty="0" err="1"/>
              <a:t>etc</a:t>
            </a:r>
            <a:r>
              <a:rPr lang="en-ZA" sz="2000" dirty="0"/>
              <a:t> as commercial exploitation is only released many years after the acquisition of rights by the </a:t>
            </a:r>
            <a:r>
              <a:rPr lang="en-ZA" sz="2000" dirty="0" smtClean="0"/>
              <a:t>rights holder</a:t>
            </a:r>
            <a:endParaRPr lang="en-ZA" sz="2000" dirty="0"/>
          </a:p>
          <a:p>
            <a:pPr marL="285750" lvl="0" indent="-285750">
              <a:buFont typeface="Arial" panose="020B0604020202020204" pitchFamily="34" charset="0"/>
              <a:buChar char="•"/>
            </a:pPr>
            <a:r>
              <a:rPr lang="en-ZA" sz="2000" dirty="0"/>
              <a:t>Places </a:t>
            </a:r>
            <a:r>
              <a:rPr lang="en-ZA" sz="2000" dirty="0" smtClean="0"/>
              <a:t>onerous </a:t>
            </a:r>
            <a:r>
              <a:rPr lang="en-ZA" sz="2000" dirty="0"/>
              <a:t>and costly burden on </a:t>
            </a:r>
            <a:r>
              <a:rPr lang="en-ZA" sz="2000" dirty="0" smtClean="0"/>
              <a:t>existing </a:t>
            </a:r>
            <a:r>
              <a:rPr lang="en-ZA" sz="2000" dirty="0"/>
              <a:t>rights holders to renegotiate rights with multiple parties to renew rights</a:t>
            </a:r>
          </a:p>
          <a:p>
            <a:pPr marL="285750" lvl="0" indent="-285750">
              <a:buFont typeface="Arial" panose="020B0604020202020204" pitchFamily="34" charset="0"/>
              <a:buChar char="•"/>
            </a:pPr>
            <a:r>
              <a:rPr lang="en-ZA" sz="2000" dirty="0"/>
              <a:t>Thus delays the further commercial exploitation of rights should one or multiple parties object to revised rights contract </a:t>
            </a:r>
            <a:r>
              <a:rPr lang="en-ZA" sz="2000" dirty="0" smtClean="0"/>
              <a:t>terms &gt; </a:t>
            </a:r>
            <a:r>
              <a:rPr lang="en-ZA" sz="2000" dirty="0"/>
              <a:t>detrimental to sustainable livelihoods of SA artist and creatives.</a:t>
            </a:r>
          </a:p>
          <a:p>
            <a:pPr marL="285750" lvl="0" indent="-285750">
              <a:buFont typeface="Arial" panose="020B0604020202020204" pitchFamily="34" charset="0"/>
              <a:buChar char="•"/>
            </a:pPr>
            <a:r>
              <a:rPr lang="en-ZA" sz="2000" dirty="0"/>
              <a:t>Again, in conflict with International Best Practise and possible breaches of various International Treaties.</a:t>
            </a:r>
          </a:p>
          <a:p>
            <a:pPr marL="285750" lvl="0" indent="-285750">
              <a:buFont typeface="Arial" panose="020B0604020202020204" pitchFamily="34" charset="0"/>
              <a:buChar char="•"/>
            </a:pPr>
            <a:r>
              <a:rPr lang="en-ZA" sz="2000" dirty="0"/>
              <a:t>Does not comply with the </a:t>
            </a:r>
            <a:r>
              <a:rPr lang="en-ZA" sz="2000" dirty="0" smtClean="0"/>
              <a:t>3-Step </a:t>
            </a:r>
            <a:r>
              <a:rPr lang="en-ZA" sz="2000" dirty="0"/>
              <a:t>Test as </a:t>
            </a:r>
            <a:r>
              <a:rPr lang="en-ZA" sz="2000" dirty="0" smtClean="0"/>
              <a:t>set </a:t>
            </a:r>
            <a:r>
              <a:rPr lang="en-ZA" sz="2000" dirty="0"/>
              <a:t>out in the Berne Convention.</a:t>
            </a:r>
          </a:p>
          <a:p>
            <a:pPr marL="285750" lvl="0" indent="-285750">
              <a:buFont typeface="Arial" panose="020B0604020202020204" pitchFamily="34" charset="0"/>
              <a:buChar char="•"/>
            </a:pPr>
            <a:r>
              <a:rPr lang="en-ZA" sz="2000" dirty="0"/>
              <a:t>The 25 year limitation on copyright, in conjunction with Section 39(B) (contract override provision) is a unconstitutional </a:t>
            </a:r>
            <a:r>
              <a:rPr lang="en-ZA" sz="2000" dirty="0" smtClean="0"/>
              <a:t>restriction</a:t>
            </a:r>
            <a:endParaRPr lang="en-ZA" sz="2000" b="1" dirty="0"/>
          </a:p>
        </p:txBody>
      </p:sp>
    </p:spTree>
    <p:extLst>
      <p:ext uri="{BB962C8B-B14F-4D97-AF65-F5344CB8AC3E}">
        <p14:creationId xmlns:p14="http://schemas.microsoft.com/office/powerpoint/2010/main" val="2766756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862A8BA8-662C-4CBF-8CA5-BD8D5BD8F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8758" y="5648926"/>
            <a:ext cx="3993242" cy="1497466"/>
          </a:xfrm>
          <a:prstGeom prst="rect">
            <a:avLst/>
          </a:prstGeom>
        </p:spPr>
      </p:pic>
      <p:pic>
        <p:nvPicPr>
          <p:cNvPr id="9" name="Picture 8" descr="A picture containing game&#10;&#10;Description automatically generated">
            <a:extLst>
              <a:ext uri="{FF2B5EF4-FFF2-40B4-BE49-F238E27FC236}">
                <a16:creationId xmlns:a16="http://schemas.microsoft.com/office/drawing/2014/main" id="{62E8025F-393C-4038-A2F3-55506355817F}"/>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656861" y="580478"/>
            <a:ext cx="11535139" cy="194349"/>
          </a:xfrm>
          <a:prstGeom prst="rect">
            <a:avLst/>
          </a:prstGeom>
        </p:spPr>
      </p:pic>
      <p:pic>
        <p:nvPicPr>
          <p:cNvPr id="10" name="Picture 9" descr="A picture containing game&#10;&#10;Description automatically generated">
            <a:extLst>
              <a:ext uri="{FF2B5EF4-FFF2-40B4-BE49-F238E27FC236}">
                <a16:creationId xmlns:a16="http://schemas.microsoft.com/office/drawing/2014/main" id="{28918E25-A7C0-47D0-80DD-DC3EE1341978}"/>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1088256" y="6397175"/>
            <a:ext cx="7390726" cy="175081"/>
          </a:xfrm>
          <a:prstGeom prst="rect">
            <a:avLst/>
          </a:prstGeom>
        </p:spPr>
      </p:pic>
      <p:pic>
        <p:nvPicPr>
          <p:cNvPr id="1026" name="Picture 2" descr="https://lh3.googleusercontent.com/3PKr0pfU0wP60gvhx7QFRAsq6JVAHzcymtk2Gs6mpjNyZzKEr5u1LlY7OXRewACR8u64bM57oNnaJNl-Uu5xgEZ5tbWI13aAcmNP0hqDyV2iMMatByL0pTz4wwgvnlYpyZ24xRTe"/>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274875" y="5890160"/>
            <a:ext cx="897969" cy="88221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052456" y="221758"/>
            <a:ext cx="6472029" cy="461665"/>
          </a:xfrm>
          <a:prstGeom prst="rect">
            <a:avLst/>
          </a:prstGeom>
          <a:noFill/>
        </p:spPr>
        <p:txBody>
          <a:bodyPr wrap="none" rtlCol="0">
            <a:spAutoFit/>
          </a:bodyPr>
          <a:lstStyle/>
          <a:p>
            <a:pPr algn="ctr"/>
            <a:r>
              <a:rPr lang="en-GB" sz="2400" b="1" dirty="0" smtClean="0"/>
              <a:t>The AV Sector’s Concerns about the Bills (Cont’d) </a:t>
            </a:r>
            <a:endParaRPr lang="en-ZA" sz="2400" b="1" dirty="0"/>
          </a:p>
        </p:txBody>
      </p:sp>
      <p:sp>
        <p:nvSpPr>
          <p:cNvPr id="11" name="TextBox 10"/>
          <p:cNvSpPr txBox="1"/>
          <p:nvPr/>
        </p:nvSpPr>
        <p:spPr>
          <a:xfrm>
            <a:off x="808029" y="924019"/>
            <a:ext cx="11232801" cy="4832092"/>
          </a:xfrm>
          <a:prstGeom prst="rect">
            <a:avLst/>
          </a:prstGeom>
          <a:noFill/>
        </p:spPr>
        <p:txBody>
          <a:bodyPr wrap="square" rtlCol="0">
            <a:spAutoFit/>
          </a:bodyPr>
          <a:lstStyle/>
          <a:p>
            <a:r>
              <a:rPr lang="en-ZA" sz="2400" b="1" dirty="0" smtClean="0"/>
              <a:t>Fair </a:t>
            </a:r>
            <a:r>
              <a:rPr lang="en-ZA" sz="2400" b="1" dirty="0"/>
              <a:t>Use </a:t>
            </a:r>
            <a:r>
              <a:rPr lang="en-ZA" sz="2400" b="1" dirty="0" smtClean="0"/>
              <a:t>Principle and Copyright Exceptions</a:t>
            </a:r>
            <a:endParaRPr lang="en-ZA" sz="2400" b="1" dirty="0"/>
          </a:p>
          <a:p>
            <a:r>
              <a:rPr lang="en-ZA" dirty="0"/>
              <a:t> </a:t>
            </a:r>
          </a:p>
          <a:p>
            <a:pPr marL="285750" lvl="0" indent="-285750">
              <a:buFont typeface="Arial" panose="020B0604020202020204" pitchFamily="34" charset="0"/>
              <a:buChar char="•"/>
            </a:pPr>
            <a:r>
              <a:rPr lang="en-GB" sz="2000" b="1" dirty="0" smtClean="0"/>
              <a:t>The broad new regime of copyright exceptions and limitations, backed by a vague and open-ended fair use legal defence that infringers can raise with impunity in SA to avoid damages and liability, should be reconsidered in its entirety</a:t>
            </a:r>
          </a:p>
          <a:p>
            <a:pPr lvl="0"/>
            <a:endParaRPr lang="en-GB" sz="1400" b="1" dirty="0" smtClean="0"/>
          </a:p>
          <a:p>
            <a:pPr marL="285750" lvl="0" indent="-285750">
              <a:buFont typeface="Arial" panose="020B0604020202020204" pitchFamily="34" charset="0"/>
              <a:buChar char="•"/>
            </a:pPr>
            <a:r>
              <a:rPr lang="en-GB" sz="2000" dirty="0" smtClean="0"/>
              <a:t>None of the proposed exceptions have been measured to be fully compliant with the Constitution or the </a:t>
            </a:r>
            <a:r>
              <a:rPr lang="en-GB" sz="2000" dirty="0"/>
              <a:t>B</a:t>
            </a:r>
            <a:r>
              <a:rPr lang="en-GB" sz="2000" dirty="0" smtClean="0"/>
              <a:t>erne Three-Step Test. The unpublished report of the DTIC on the CAB was not an adequate assessment, and no independent legal assessment was performed to measure constitutional and treaty compliance, which should be attended to for each new exception and limitation that is proposed</a:t>
            </a:r>
          </a:p>
          <a:p>
            <a:pPr lvl="0"/>
            <a:endParaRPr lang="en-GB" sz="1400" dirty="0" smtClean="0"/>
          </a:p>
          <a:p>
            <a:pPr marL="285750" lvl="0" indent="-285750">
              <a:buFont typeface="Arial" panose="020B0604020202020204" pitchFamily="34" charset="0"/>
              <a:buChar char="•"/>
            </a:pPr>
            <a:r>
              <a:rPr lang="en-GB" sz="2000" dirty="0" smtClean="0"/>
              <a:t>Further, the impact of the introduction of sweeping an unqualified exceptions and limitations to copyright protections, without also introducing any </a:t>
            </a:r>
            <a:r>
              <a:rPr lang="en-GB" sz="2000" b="1" dirty="0" smtClean="0"/>
              <a:t>balancing mechanisms, and remedies for rights holders, </a:t>
            </a:r>
            <a:r>
              <a:rPr lang="en-GB" sz="2000" dirty="0" smtClean="0"/>
              <a:t>especially in the online space, may result in arbitrary and unjustifiable deprivations of property rights, which would have Constitutional implications</a:t>
            </a:r>
            <a:endParaRPr lang="en-ZA" sz="2000" dirty="0"/>
          </a:p>
          <a:p>
            <a:r>
              <a:rPr lang="en-ZA" dirty="0"/>
              <a:t> </a:t>
            </a:r>
          </a:p>
        </p:txBody>
      </p:sp>
    </p:spTree>
    <p:extLst>
      <p:ext uri="{BB962C8B-B14F-4D97-AF65-F5344CB8AC3E}">
        <p14:creationId xmlns:p14="http://schemas.microsoft.com/office/powerpoint/2010/main" val="4233935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9D6A7-6183-405F-A772-7727AA19023B}"/>
              </a:ext>
            </a:extLst>
          </p:cNvPr>
          <p:cNvSpPr>
            <a:spLocks noGrp="1"/>
          </p:cNvSpPr>
          <p:nvPr>
            <p:ph type="ctrTitle"/>
          </p:nvPr>
        </p:nvSpPr>
        <p:spPr>
          <a:xfrm>
            <a:off x="723859" y="1893434"/>
            <a:ext cx="10316035" cy="3016224"/>
          </a:xfrm>
        </p:spPr>
        <p:txBody>
          <a:bodyPr>
            <a:normAutofit/>
          </a:bodyPr>
          <a:lstStyle/>
          <a:p>
            <a:r>
              <a:rPr lang="en-US" sz="2800" dirty="0">
                <a:latin typeface="Century Gothic" panose="020B0502020202020204" pitchFamily="34" charset="0"/>
              </a:rPr>
              <a:t/>
            </a:r>
            <a:br>
              <a:rPr lang="en-US" sz="2800" dirty="0">
                <a:latin typeface="Century Gothic" panose="020B0502020202020204" pitchFamily="34" charset="0"/>
              </a:rPr>
            </a:br>
            <a:r>
              <a:rPr lang="en-US" sz="2800" dirty="0">
                <a:latin typeface="Century Gothic" panose="020B0502020202020204" pitchFamily="34" charset="0"/>
              </a:rPr>
              <a:t> </a:t>
            </a:r>
            <a:br>
              <a:rPr lang="en-US" sz="2800" dirty="0">
                <a:latin typeface="Century Gothic" panose="020B0502020202020204" pitchFamily="34" charset="0"/>
              </a:rPr>
            </a:br>
            <a:endParaRPr lang="en-ZA" sz="2800" dirty="0">
              <a:latin typeface="Century Gothic" panose="020B0502020202020204" pitchFamily="34" charset="0"/>
            </a:endParaRPr>
          </a:p>
        </p:txBody>
      </p:sp>
      <p:pic>
        <p:nvPicPr>
          <p:cNvPr id="5" name="Picture 4" descr="A close up of a logo&#10;&#10;Description automatically generated">
            <a:extLst>
              <a:ext uri="{FF2B5EF4-FFF2-40B4-BE49-F238E27FC236}">
                <a16:creationId xmlns:a16="http://schemas.microsoft.com/office/drawing/2014/main" id="{862A8BA8-662C-4CBF-8CA5-BD8D5BD8F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8758" y="5648926"/>
            <a:ext cx="3993242" cy="1497466"/>
          </a:xfrm>
          <a:prstGeom prst="rect">
            <a:avLst/>
          </a:prstGeom>
        </p:spPr>
      </p:pic>
      <p:pic>
        <p:nvPicPr>
          <p:cNvPr id="9" name="Picture 8" descr="A picture containing game&#10;&#10;Description automatically generated">
            <a:extLst>
              <a:ext uri="{FF2B5EF4-FFF2-40B4-BE49-F238E27FC236}">
                <a16:creationId xmlns:a16="http://schemas.microsoft.com/office/drawing/2014/main" id="{62E8025F-393C-4038-A2F3-55506355817F}"/>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477625" y="586248"/>
            <a:ext cx="11535139" cy="194349"/>
          </a:xfrm>
          <a:prstGeom prst="rect">
            <a:avLst/>
          </a:prstGeom>
        </p:spPr>
      </p:pic>
      <p:pic>
        <p:nvPicPr>
          <p:cNvPr id="10" name="Picture 9" descr="A picture containing game&#10;&#10;Description automatically generated">
            <a:extLst>
              <a:ext uri="{FF2B5EF4-FFF2-40B4-BE49-F238E27FC236}">
                <a16:creationId xmlns:a16="http://schemas.microsoft.com/office/drawing/2014/main" id="{28918E25-A7C0-47D0-80DD-DC3EE1341978}"/>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1088256" y="6397175"/>
            <a:ext cx="7390726" cy="175081"/>
          </a:xfrm>
          <a:prstGeom prst="rect">
            <a:avLst/>
          </a:prstGeom>
        </p:spPr>
      </p:pic>
      <p:pic>
        <p:nvPicPr>
          <p:cNvPr id="1026" name="Picture 2" descr="https://lh3.googleusercontent.com/3PKr0pfU0wP60gvhx7QFRAsq6JVAHzcymtk2Gs6mpjNyZzKEr5u1LlY7OXRewACR8u64bM57oNnaJNl-Uu5xgEZ5tbWI13aAcmNP0hqDyV2iMMatByL0pTz4wwgvnlYpyZ24xRTe"/>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274875" y="5890160"/>
            <a:ext cx="897969" cy="88221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271808" y="221758"/>
            <a:ext cx="6033319" cy="461665"/>
          </a:xfrm>
          <a:prstGeom prst="rect">
            <a:avLst/>
          </a:prstGeom>
          <a:noFill/>
        </p:spPr>
        <p:txBody>
          <a:bodyPr wrap="none" rtlCol="0">
            <a:spAutoFit/>
          </a:bodyPr>
          <a:lstStyle/>
          <a:p>
            <a:pPr algn="ctr"/>
            <a:r>
              <a:rPr lang="en-GB" sz="2400" b="1" dirty="0" smtClean="0"/>
              <a:t>The AV Sector’s Response to the Bills (Cont’d) </a:t>
            </a:r>
            <a:endParaRPr lang="en-ZA" sz="2400" b="1" dirty="0"/>
          </a:p>
        </p:txBody>
      </p:sp>
      <p:pic>
        <p:nvPicPr>
          <p:cNvPr id="3" name="Picture 2"/>
          <p:cNvPicPr>
            <a:picLocks noChangeAspect="1"/>
          </p:cNvPicPr>
          <p:nvPr/>
        </p:nvPicPr>
        <p:blipFill>
          <a:blip r:embed="rId5"/>
          <a:stretch>
            <a:fillRect/>
          </a:stretch>
        </p:blipFill>
        <p:spPr>
          <a:xfrm>
            <a:off x="4547697" y="1893434"/>
            <a:ext cx="2668358" cy="2668358"/>
          </a:xfrm>
          <a:prstGeom prst="rect">
            <a:avLst/>
          </a:prstGeom>
        </p:spPr>
      </p:pic>
      <p:sp>
        <p:nvSpPr>
          <p:cNvPr id="4" name="TextBox 3"/>
          <p:cNvSpPr txBox="1"/>
          <p:nvPr/>
        </p:nvSpPr>
        <p:spPr>
          <a:xfrm>
            <a:off x="5087007" y="5079208"/>
            <a:ext cx="1782539" cy="461665"/>
          </a:xfrm>
          <a:prstGeom prst="rect">
            <a:avLst/>
          </a:prstGeom>
          <a:noFill/>
        </p:spPr>
        <p:txBody>
          <a:bodyPr wrap="none" rtlCol="0">
            <a:spAutoFit/>
          </a:bodyPr>
          <a:lstStyle/>
          <a:p>
            <a:r>
              <a:rPr lang="en-GB" sz="2400" b="1" dirty="0" smtClean="0"/>
              <a:t>THANK YOU </a:t>
            </a:r>
            <a:endParaRPr lang="en-ZA" sz="2400" b="1" dirty="0"/>
          </a:p>
        </p:txBody>
      </p:sp>
    </p:spTree>
    <p:extLst>
      <p:ext uri="{BB962C8B-B14F-4D97-AF65-F5344CB8AC3E}">
        <p14:creationId xmlns:p14="http://schemas.microsoft.com/office/powerpoint/2010/main" val="3659749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9D6A7-6183-405F-A772-7727AA19023B}"/>
              </a:ext>
            </a:extLst>
          </p:cNvPr>
          <p:cNvSpPr>
            <a:spLocks noGrp="1"/>
          </p:cNvSpPr>
          <p:nvPr>
            <p:ph type="ctrTitle"/>
          </p:nvPr>
        </p:nvSpPr>
        <p:spPr>
          <a:xfrm>
            <a:off x="995923" y="2142169"/>
            <a:ext cx="10316035" cy="3016224"/>
          </a:xfrm>
        </p:spPr>
        <p:txBody>
          <a:bodyPr>
            <a:normAutofit/>
          </a:bodyPr>
          <a:lstStyle/>
          <a:p>
            <a:r>
              <a:rPr lang="en-US" sz="2800" dirty="0">
                <a:latin typeface="Century Gothic" panose="020B0502020202020204" pitchFamily="34" charset="0"/>
              </a:rPr>
              <a:t/>
            </a:r>
            <a:br>
              <a:rPr lang="en-US" sz="2800" dirty="0">
                <a:latin typeface="Century Gothic" panose="020B0502020202020204" pitchFamily="34" charset="0"/>
              </a:rPr>
            </a:br>
            <a:r>
              <a:rPr lang="en-US" sz="2800" dirty="0">
                <a:latin typeface="Century Gothic" panose="020B0502020202020204" pitchFamily="34" charset="0"/>
              </a:rPr>
              <a:t> </a:t>
            </a:r>
            <a:br>
              <a:rPr lang="en-US" sz="2800" dirty="0">
                <a:latin typeface="Century Gothic" panose="020B0502020202020204" pitchFamily="34" charset="0"/>
              </a:rPr>
            </a:br>
            <a:endParaRPr lang="en-ZA" sz="2800" dirty="0">
              <a:latin typeface="Century Gothic" panose="020B0502020202020204" pitchFamily="34" charset="0"/>
            </a:endParaRPr>
          </a:p>
        </p:txBody>
      </p:sp>
      <p:pic>
        <p:nvPicPr>
          <p:cNvPr id="5" name="Picture 4" descr="A close up of a logo&#10;&#10;Description automatically generated">
            <a:extLst>
              <a:ext uri="{FF2B5EF4-FFF2-40B4-BE49-F238E27FC236}">
                <a16:creationId xmlns:a16="http://schemas.microsoft.com/office/drawing/2014/main" id="{862A8BA8-662C-4CBF-8CA5-BD8D5BD8F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8758" y="5648926"/>
            <a:ext cx="3993242" cy="1497466"/>
          </a:xfrm>
          <a:prstGeom prst="rect">
            <a:avLst/>
          </a:prstGeom>
        </p:spPr>
      </p:pic>
      <p:pic>
        <p:nvPicPr>
          <p:cNvPr id="9" name="Picture 8" descr="A picture containing game&#10;&#10;Description automatically generated">
            <a:extLst>
              <a:ext uri="{FF2B5EF4-FFF2-40B4-BE49-F238E27FC236}">
                <a16:creationId xmlns:a16="http://schemas.microsoft.com/office/drawing/2014/main" id="{62E8025F-393C-4038-A2F3-55506355817F}"/>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477625" y="654786"/>
            <a:ext cx="11535139" cy="194349"/>
          </a:xfrm>
          <a:prstGeom prst="rect">
            <a:avLst/>
          </a:prstGeom>
        </p:spPr>
      </p:pic>
      <p:pic>
        <p:nvPicPr>
          <p:cNvPr id="10" name="Picture 9" descr="A picture containing game&#10;&#10;Description automatically generated">
            <a:extLst>
              <a:ext uri="{FF2B5EF4-FFF2-40B4-BE49-F238E27FC236}">
                <a16:creationId xmlns:a16="http://schemas.microsoft.com/office/drawing/2014/main" id="{28918E25-A7C0-47D0-80DD-DC3EE1341978}"/>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1418387" y="6451427"/>
            <a:ext cx="6890235" cy="163225"/>
          </a:xfrm>
          <a:prstGeom prst="rect">
            <a:avLst/>
          </a:prstGeom>
        </p:spPr>
      </p:pic>
      <p:pic>
        <p:nvPicPr>
          <p:cNvPr id="1026" name="Picture 2" descr="https://lh3.googleusercontent.com/3PKr0pfU0wP60gvhx7QFRAsq6JVAHzcymtk2Gs6mpjNyZzKEr5u1LlY7OXRewACR8u64bM57oNnaJNl-Uu5xgEZ5tbWI13aAcmNP0hqDyV2iMMatByL0pTz4wwgvnlYpyZ24xRTe"/>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274875" y="5648926"/>
            <a:ext cx="1143512" cy="112345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64117" y="221758"/>
            <a:ext cx="11448648" cy="461665"/>
          </a:xfrm>
          <a:prstGeom prst="rect">
            <a:avLst/>
          </a:prstGeom>
          <a:noFill/>
        </p:spPr>
        <p:txBody>
          <a:bodyPr wrap="none" rtlCol="0">
            <a:spAutoFit/>
          </a:bodyPr>
          <a:lstStyle/>
          <a:p>
            <a:pPr algn="ctr"/>
            <a:r>
              <a:rPr lang="en-GB" sz="2400" b="1" dirty="0" smtClean="0"/>
              <a:t>The IPO and ASA thank the Portfolio Committee for this opportunity to engage with you </a:t>
            </a:r>
            <a:endParaRPr lang="en-ZA" sz="2400" b="1" dirty="0"/>
          </a:p>
        </p:txBody>
      </p:sp>
      <p:sp>
        <p:nvSpPr>
          <p:cNvPr id="11" name="TextBox 10"/>
          <p:cNvSpPr txBox="1"/>
          <p:nvPr/>
        </p:nvSpPr>
        <p:spPr>
          <a:xfrm>
            <a:off x="670661" y="950324"/>
            <a:ext cx="11235559" cy="5324535"/>
          </a:xfrm>
          <a:prstGeom prst="rect">
            <a:avLst/>
          </a:prstGeom>
          <a:noFill/>
        </p:spPr>
        <p:txBody>
          <a:bodyPr wrap="square" rtlCol="0">
            <a:spAutoFit/>
          </a:bodyPr>
          <a:lstStyle/>
          <a:p>
            <a:r>
              <a:rPr lang="en-GB" sz="2400" b="1" dirty="0" smtClean="0"/>
              <a:t>About the IPO:</a:t>
            </a:r>
          </a:p>
          <a:p>
            <a:endParaRPr lang="en-GB" sz="2400" b="1" dirty="0" smtClean="0"/>
          </a:p>
          <a:p>
            <a:r>
              <a:rPr lang="en-GB" sz="2000" dirty="0"/>
              <a:t>The Independent Producers Organisation (IPO) is a national organisation which represents, protects and promotes interests and needs of independent South African film, television and new media producers. </a:t>
            </a:r>
            <a:endParaRPr lang="en-GB" sz="2000" dirty="0" smtClean="0"/>
          </a:p>
          <a:p>
            <a:endParaRPr lang="en-GB" sz="1400" dirty="0"/>
          </a:p>
          <a:p>
            <a:r>
              <a:rPr lang="en-GB" sz="2000" dirty="0"/>
              <a:t>It strives towards creating an empowered, transformed and representative industry, by partnering with key stakeholders towards the advancement of a sustainable and enabling environment for producers and, recognizing their role and responsibilities as the engine drivers of work throughout the industry value chain, to creating opportunities for the full value chain of workers across and suppliers to the sector. </a:t>
            </a:r>
            <a:endParaRPr lang="en-GB" sz="2000" dirty="0" smtClean="0"/>
          </a:p>
          <a:p>
            <a:endParaRPr lang="en-GB" sz="1400" dirty="0"/>
          </a:p>
          <a:p>
            <a:r>
              <a:rPr lang="en-GB" sz="2000" dirty="0"/>
              <a:t>The IPO aims to maximize the industry's potential to contribute to the country's economy, and to preserve and promote South </a:t>
            </a:r>
            <a:r>
              <a:rPr lang="en-GB" sz="2000" dirty="0" smtClean="0"/>
              <a:t>Africa's </a:t>
            </a:r>
            <a:r>
              <a:rPr lang="en-GB" sz="2000" dirty="0"/>
              <a:t>national identity and stories. </a:t>
            </a:r>
            <a:endParaRPr lang="en-GB" sz="2000" dirty="0" smtClean="0"/>
          </a:p>
          <a:p>
            <a:endParaRPr lang="en-GB" sz="1400" dirty="0"/>
          </a:p>
          <a:p>
            <a:r>
              <a:rPr lang="en-GB" sz="2000" dirty="0" smtClean="0"/>
              <a:t>It</a:t>
            </a:r>
            <a:r>
              <a:rPr lang="en-GB" sz="2000" dirty="0"/>
              <a:t> currently represents over 70% of working producers in South Africa</a:t>
            </a:r>
            <a:r>
              <a:rPr lang="en-GB" sz="2400" dirty="0"/>
              <a:t>. </a:t>
            </a:r>
          </a:p>
          <a:p>
            <a:r>
              <a:rPr lang="en-GB" sz="2400" dirty="0"/>
              <a:t/>
            </a:r>
            <a:br>
              <a:rPr lang="en-GB" sz="2400" dirty="0"/>
            </a:br>
            <a:endParaRPr lang="en-GB" sz="2400" b="1" dirty="0" smtClean="0"/>
          </a:p>
          <a:p>
            <a:endParaRPr lang="en-ZA" dirty="0"/>
          </a:p>
        </p:txBody>
      </p:sp>
    </p:spTree>
    <p:extLst>
      <p:ext uri="{BB962C8B-B14F-4D97-AF65-F5344CB8AC3E}">
        <p14:creationId xmlns:p14="http://schemas.microsoft.com/office/powerpoint/2010/main" val="2787551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9D6A7-6183-405F-A772-7727AA19023B}"/>
              </a:ext>
            </a:extLst>
          </p:cNvPr>
          <p:cNvSpPr>
            <a:spLocks noGrp="1"/>
          </p:cNvSpPr>
          <p:nvPr>
            <p:ph type="ctrTitle"/>
          </p:nvPr>
        </p:nvSpPr>
        <p:spPr>
          <a:xfrm>
            <a:off x="995923" y="2142169"/>
            <a:ext cx="10316035" cy="3016224"/>
          </a:xfrm>
        </p:spPr>
        <p:txBody>
          <a:bodyPr>
            <a:normAutofit/>
          </a:bodyPr>
          <a:lstStyle/>
          <a:p>
            <a:r>
              <a:rPr lang="en-US" sz="2800" dirty="0">
                <a:latin typeface="Century Gothic" panose="020B0502020202020204" pitchFamily="34" charset="0"/>
              </a:rPr>
              <a:t/>
            </a:r>
            <a:br>
              <a:rPr lang="en-US" sz="2800" dirty="0">
                <a:latin typeface="Century Gothic" panose="020B0502020202020204" pitchFamily="34" charset="0"/>
              </a:rPr>
            </a:br>
            <a:r>
              <a:rPr lang="en-US" sz="2800" dirty="0">
                <a:latin typeface="Century Gothic" panose="020B0502020202020204" pitchFamily="34" charset="0"/>
              </a:rPr>
              <a:t> </a:t>
            </a:r>
            <a:br>
              <a:rPr lang="en-US" sz="2800" dirty="0">
                <a:latin typeface="Century Gothic" panose="020B0502020202020204" pitchFamily="34" charset="0"/>
              </a:rPr>
            </a:br>
            <a:endParaRPr lang="en-ZA" sz="2800" dirty="0">
              <a:latin typeface="Century Gothic" panose="020B0502020202020204" pitchFamily="34" charset="0"/>
            </a:endParaRPr>
          </a:p>
        </p:txBody>
      </p:sp>
      <p:pic>
        <p:nvPicPr>
          <p:cNvPr id="5" name="Picture 4" descr="A close up of a logo&#10;&#10;Description automatically generated">
            <a:extLst>
              <a:ext uri="{FF2B5EF4-FFF2-40B4-BE49-F238E27FC236}">
                <a16:creationId xmlns:a16="http://schemas.microsoft.com/office/drawing/2014/main" id="{862A8BA8-662C-4CBF-8CA5-BD8D5BD8F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8758" y="5648926"/>
            <a:ext cx="3993242" cy="1497466"/>
          </a:xfrm>
          <a:prstGeom prst="rect">
            <a:avLst/>
          </a:prstGeom>
        </p:spPr>
      </p:pic>
      <p:pic>
        <p:nvPicPr>
          <p:cNvPr id="9" name="Picture 8" descr="A picture containing game&#10;&#10;Description automatically generated">
            <a:extLst>
              <a:ext uri="{FF2B5EF4-FFF2-40B4-BE49-F238E27FC236}">
                <a16:creationId xmlns:a16="http://schemas.microsoft.com/office/drawing/2014/main" id="{62E8025F-393C-4038-A2F3-55506355817F}"/>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477625" y="654786"/>
            <a:ext cx="11535139" cy="194349"/>
          </a:xfrm>
          <a:prstGeom prst="rect">
            <a:avLst/>
          </a:prstGeom>
        </p:spPr>
      </p:pic>
      <p:pic>
        <p:nvPicPr>
          <p:cNvPr id="10" name="Picture 9" descr="A picture containing game&#10;&#10;Description automatically generated">
            <a:extLst>
              <a:ext uri="{FF2B5EF4-FFF2-40B4-BE49-F238E27FC236}">
                <a16:creationId xmlns:a16="http://schemas.microsoft.com/office/drawing/2014/main" id="{28918E25-A7C0-47D0-80DD-DC3EE1341978}"/>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1418387" y="6451427"/>
            <a:ext cx="6890235" cy="163225"/>
          </a:xfrm>
          <a:prstGeom prst="rect">
            <a:avLst/>
          </a:prstGeom>
        </p:spPr>
      </p:pic>
      <p:pic>
        <p:nvPicPr>
          <p:cNvPr id="1026" name="Picture 2" descr="https://lh3.googleusercontent.com/3PKr0pfU0wP60gvhx7QFRAsq6JVAHzcymtk2Gs6mpjNyZzKEr5u1LlY7OXRewACR8u64bM57oNnaJNl-Uu5xgEZ5tbWI13aAcmNP0hqDyV2iMMatByL0pTz4wwgvnlYpyZ24xRTe"/>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274875" y="5648926"/>
            <a:ext cx="1143512" cy="112345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64117" y="221758"/>
            <a:ext cx="11448648" cy="461665"/>
          </a:xfrm>
          <a:prstGeom prst="rect">
            <a:avLst/>
          </a:prstGeom>
          <a:noFill/>
        </p:spPr>
        <p:txBody>
          <a:bodyPr wrap="none" rtlCol="0">
            <a:spAutoFit/>
          </a:bodyPr>
          <a:lstStyle/>
          <a:p>
            <a:pPr algn="ctr"/>
            <a:r>
              <a:rPr lang="en-GB" sz="2400" b="1" dirty="0" smtClean="0"/>
              <a:t>The IPO and ASA thank the Portfolio Committee for this opportunity to engage with you </a:t>
            </a:r>
            <a:endParaRPr lang="en-ZA" sz="2400" b="1" dirty="0"/>
          </a:p>
        </p:txBody>
      </p:sp>
      <p:sp>
        <p:nvSpPr>
          <p:cNvPr id="11" name="TextBox 10"/>
          <p:cNvSpPr txBox="1"/>
          <p:nvPr/>
        </p:nvSpPr>
        <p:spPr>
          <a:xfrm>
            <a:off x="670661" y="950324"/>
            <a:ext cx="11235559" cy="3693319"/>
          </a:xfrm>
          <a:prstGeom prst="rect">
            <a:avLst/>
          </a:prstGeom>
          <a:noFill/>
        </p:spPr>
        <p:txBody>
          <a:bodyPr wrap="square" rtlCol="0">
            <a:spAutoFit/>
          </a:bodyPr>
          <a:lstStyle/>
          <a:p>
            <a:r>
              <a:rPr lang="en-GB" sz="2400" b="1" dirty="0" smtClean="0"/>
              <a:t>About ASA:</a:t>
            </a:r>
          </a:p>
          <a:p>
            <a:endParaRPr lang="en-GB" sz="2400" b="1" dirty="0" smtClean="0"/>
          </a:p>
          <a:p>
            <a:r>
              <a:rPr lang="en-GB" sz="2000" dirty="0"/>
              <a:t>Animation South Africa is an industry association representing the interests of animation and VFX </a:t>
            </a:r>
            <a:r>
              <a:rPr lang="en-GB" sz="2000" dirty="0" smtClean="0"/>
              <a:t>professionals, </a:t>
            </a:r>
            <a:r>
              <a:rPr lang="en-US" dirty="0" smtClean="0">
                <a:latin typeface="Arial" panose="020B0604020202020204" pitchFamily="34" charset="0"/>
              </a:rPr>
              <a:t>which </a:t>
            </a:r>
            <a:r>
              <a:rPr lang="en-US" dirty="0">
                <a:latin typeface="Arial" panose="020B0604020202020204" pitchFamily="34" charset="0"/>
              </a:rPr>
              <a:t>includes performers (motion capture artists and voice-over talents</a:t>
            </a:r>
            <a:r>
              <a:rPr lang="en-US" dirty="0" smtClean="0">
                <a:latin typeface="Arial" panose="020B0604020202020204" pitchFamily="34" charset="0"/>
              </a:rPr>
              <a:t>)</a:t>
            </a:r>
            <a:endParaRPr lang="en-GB" dirty="0" smtClean="0"/>
          </a:p>
          <a:p>
            <a:endParaRPr lang="en-GB" sz="2000" dirty="0"/>
          </a:p>
          <a:p>
            <a:r>
              <a:rPr lang="en-GB" sz="2000" dirty="0"/>
              <a:t>Our vision is to create the conditions necessary to foster a globally competitive, sustainable, and transformed animation and VFX industry for South Africa.</a:t>
            </a:r>
          </a:p>
          <a:p>
            <a:r>
              <a:rPr lang="en-GB" sz="2000" dirty="0"/>
              <a:t>All of our efforts are aimed at growing and supporting our </a:t>
            </a:r>
            <a:r>
              <a:rPr lang="en-GB" sz="2000" dirty="0" smtClean="0"/>
              <a:t>industry</a:t>
            </a:r>
            <a:endParaRPr lang="en-GB" sz="2400" b="1" dirty="0" smtClean="0"/>
          </a:p>
          <a:p>
            <a:r>
              <a:rPr lang="en-GB" sz="2400" dirty="0"/>
              <a:t/>
            </a:r>
            <a:br>
              <a:rPr lang="en-GB" sz="2400" dirty="0"/>
            </a:br>
            <a:endParaRPr lang="en-GB" sz="2400" b="1" dirty="0" smtClean="0"/>
          </a:p>
          <a:p>
            <a:endParaRPr lang="en-ZA" dirty="0"/>
          </a:p>
        </p:txBody>
      </p:sp>
    </p:spTree>
    <p:extLst>
      <p:ext uri="{BB962C8B-B14F-4D97-AF65-F5344CB8AC3E}">
        <p14:creationId xmlns:p14="http://schemas.microsoft.com/office/powerpoint/2010/main" val="3447487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9D6A7-6183-405F-A772-7727AA19023B}"/>
              </a:ext>
            </a:extLst>
          </p:cNvPr>
          <p:cNvSpPr>
            <a:spLocks noGrp="1"/>
          </p:cNvSpPr>
          <p:nvPr>
            <p:ph type="ctrTitle"/>
          </p:nvPr>
        </p:nvSpPr>
        <p:spPr>
          <a:xfrm>
            <a:off x="995923" y="2142169"/>
            <a:ext cx="10316035" cy="3016224"/>
          </a:xfrm>
        </p:spPr>
        <p:txBody>
          <a:bodyPr>
            <a:normAutofit/>
          </a:bodyPr>
          <a:lstStyle/>
          <a:p>
            <a:r>
              <a:rPr lang="en-US" sz="2800" dirty="0">
                <a:latin typeface="Century Gothic" panose="020B0502020202020204" pitchFamily="34" charset="0"/>
              </a:rPr>
              <a:t/>
            </a:r>
            <a:br>
              <a:rPr lang="en-US" sz="2800" dirty="0">
                <a:latin typeface="Century Gothic" panose="020B0502020202020204" pitchFamily="34" charset="0"/>
              </a:rPr>
            </a:br>
            <a:r>
              <a:rPr lang="en-US" sz="2800" dirty="0">
                <a:latin typeface="Century Gothic" panose="020B0502020202020204" pitchFamily="34" charset="0"/>
              </a:rPr>
              <a:t> </a:t>
            </a:r>
            <a:br>
              <a:rPr lang="en-US" sz="2800" dirty="0">
                <a:latin typeface="Century Gothic" panose="020B0502020202020204" pitchFamily="34" charset="0"/>
              </a:rPr>
            </a:br>
            <a:endParaRPr lang="en-ZA" sz="2800" dirty="0">
              <a:latin typeface="Century Gothic" panose="020B0502020202020204" pitchFamily="34" charset="0"/>
            </a:endParaRPr>
          </a:p>
        </p:txBody>
      </p:sp>
      <p:pic>
        <p:nvPicPr>
          <p:cNvPr id="5" name="Picture 4" descr="A close up of a logo&#10;&#10;Description automatically generated">
            <a:extLst>
              <a:ext uri="{FF2B5EF4-FFF2-40B4-BE49-F238E27FC236}">
                <a16:creationId xmlns:a16="http://schemas.microsoft.com/office/drawing/2014/main" id="{862A8BA8-662C-4CBF-8CA5-BD8D5BD8F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8758" y="5648926"/>
            <a:ext cx="3993242" cy="1497466"/>
          </a:xfrm>
          <a:prstGeom prst="rect">
            <a:avLst/>
          </a:prstGeom>
        </p:spPr>
      </p:pic>
      <p:pic>
        <p:nvPicPr>
          <p:cNvPr id="9" name="Picture 8" descr="A picture containing game&#10;&#10;Description automatically generated">
            <a:extLst>
              <a:ext uri="{FF2B5EF4-FFF2-40B4-BE49-F238E27FC236}">
                <a16:creationId xmlns:a16="http://schemas.microsoft.com/office/drawing/2014/main" id="{62E8025F-393C-4038-A2F3-55506355817F}"/>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520880" y="642017"/>
            <a:ext cx="11535139" cy="194349"/>
          </a:xfrm>
          <a:prstGeom prst="rect">
            <a:avLst/>
          </a:prstGeom>
        </p:spPr>
      </p:pic>
      <p:pic>
        <p:nvPicPr>
          <p:cNvPr id="10" name="Picture 9" descr="A picture containing game&#10;&#10;Description automatically generated">
            <a:extLst>
              <a:ext uri="{FF2B5EF4-FFF2-40B4-BE49-F238E27FC236}">
                <a16:creationId xmlns:a16="http://schemas.microsoft.com/office/drawing/2014/main" id="{28918E25-A7C0-47D0-80DD-DC3EE1341978}"/>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1418387" y="6451427"/>
            <a:ext cx="6890235" cy="163225"/>
          </a:xfrm>
          <a:prstGeom prst="rect">
            <a:avLst/>
          </a:prstGeom>
        </p:spPr>
      </p:pic>
      <p:pic>
        <p:nvPicPr>
          <p:cNvPr id="1026" name="Picture 2" descr="https://lh3.googleusercontent.com/3PKr0pfU0wP60gvhx7QFRAsq6JVAHzcymtk2Gs6mpjNyZzKEr5u1LlY7OXRewACR8u64bM57oNnaJNl-Uu5xgEZ5tbWI13aAcmNP0hqDyV2iMMatByL0pTz4wwgvnlYpyZ24xRTe"/>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274875" y="5648926"/>
            <a:ext cx="1143512" cy="112345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556505" y="221758"/>
            <a:ext cx="7463903" cy="461665"/>
          </a:xfrm>
          <a:prstGeom prst="rect">
            <a:avLst/>
          </a:prstGeom>
          <a:noFill/>
        </p:spPr>
        <p:txBody>
          <a:bodyPr wrap="none" rtlCol="0">
            <a:spAutoFit/>
          </a:bodyPr>
          <a:lstStyle/>
          <a:p>
            <a:pPr algn="ctr"/>
            <a:r>
              <a:rPr lang="en-GB" sz="2400" b="1" dirty="0" smtClean="0"/>
              <a:t>Setting the Scene - The South African AV Sector overview:</a:t>
            </a:r>
            <a:endParaRPr lang="en-ZA" sz="2400" b="1" dirty="0"/>
          </a:p>
        </p:txBody>
      </p:sp>
      <p:sp>
        <p:nvSpPr>
          <p:cNvPr id="11" name="TextBox 10"/>
          <p:cNvSpPr txBox="1"/>
          <p:nvPr/>
        </p:nvSpPr>
        <p:spPr>
          <a:xfrm>
            <a:off x="685439" y="1179786"/>
            <a:ext cx="11206019" cy="4524315"/>
          </a:xfrm>
          <a:prstGeom prst="rect">
            <a:avLst/>
          </a:prstGeom>
          <a:noFill/>
        </p:spPr>
        <p:txBody>
          <a:bodyPr wrap="square" rtlCol="0">
            <a:spAutoFit/>
          </a:bodyPr>
          <a:lstStyle/>
          <a:p>
            <a:pPr marL="285750" indent="-285750" fontAlgn="base">
              <a:buFont typeface="Arial" panose="020B0604020202020204" pitchFamily="34" charset="0"/>
              <a:buChar char="•"/>
            </a:pPr>
            <a:r>
              <a:rPr lang="en-GB" sz="2400" dirty="0"/>
              <a:t>p</a:t>
            </a:r>
            <a:r>
              <a:rPr lang="en-GB" sz="2400" dirty="0" smtClean="0"/>
              <a:t>re-Covid</a:t>
            </a:r>
            <a:r>
              <a:rPr lang="en-GB" sz="2400" dirty="0"/>
              <a:t>, </a:t>
            </a:r>
            <a:r>
              <a:rPr lang="en-GB" sz="2400" dirty="0" smtClean="0"/>
              <a:t>valued </a:t>
            </a:r>
            <a:r>
              <a:rPr lang="en-GB" sz="2400" dirty="0"/>
              <a:t>at R8-10 </a:t>
            </a:r>
            <a:r>
              <a:rPr lang="en-GB" sz="2400" dirty="0" smtClean="0"/>
              <a:t>billion - over </a:t>
            </a:r>
            <a:r>
              <a:rPr lang="en-GB" sz="2400" dirty="0"/>
              <a:t>R3.4 billion was Foreign Direct </a:t>
            </a:r>
            <a:r>
              <a:rPr lang="en-GB" sz="2400" dirty="0" smtClean="0"/>
              <a:t>Investment</a:t>
            </a:r>
          </a:p>
          <a:p>
            <a:pPr marL="285750" indent="-285750" fontAlgn="base">
              <a:buFont typeface="Arial" panose="020B0604020202020204" pitchFamily="34" charset="0"/>
              <a:buChar char="•"/>
            </a:pPr>
            <a:r>
              <a:rPr lang="en-GB" sz="2400" dirty="0"/>
              <a:t>g</a:t>
            </a:r>
            <a:r>
              <a:rPr lang="en-GB" sz="2400" dirty="0" smtClean="0"/>
              <a:t>rew @ 5.2% year-on-year – higher than national average</a:t>
            </a:r>
            <a:endParaRPr lang="en-GB" sz="2400" dirty="0"/>
          </a:p>
          <a:p>
            <a:pPr marL="285750" indent="-285750" fontAlgn="base">
              <a:buFont typeface="Arial" panose="020B0604020202020204" pitchFamily="34" charset="0"/>
              <a:buChar char="•"/>
            </a:pPr>
            <a:r>
              <a:rPr lang="en-GB" sz="2400" dirty="0" smtClean="0"/>
              <a:t>+- </a:t>
            </a:r>
            <a:r>
              <a:rPr lang="en-GB" sz="2400" dirty="0"/>
              <a:t>60 000 full time, FTE &amp;</a:t>
            </a:r>
            <a:r>
              <a:rPr lang="en-GB" sz="2400" dirty="0" smtClean="0"/>
              <a:t> </a:t>
            </a:r>
            <a:r>
              <a:rPr lang="en-GB" sz="2400" dirty="0"/>
              <a:t>freelance jobs </a:t>
            </a:r>
            <a:r>
              <a:rPr lang="en-GB" sz="2400" dirty="0" smtClean="0"/>
              <a:t>(120 000 when including induced jobs)</a:t>
            </a:r>
            <a:endParaRPr lang="en-GB" sz="2400" dirty="0"/>
          </a:p>
          <a:p>
            <a:pPr marL="285750" indent="-285750" fontAlgn="base">
              <a:buFont typeface="Arial" panose="020B0604020202020204" pitchFamily="34" charset="0"/>
              <a:buChar char="•"/>
            </a:pPr>
            <a:r>
              <a:rPr lang="en-GB" sz="2400" dirty="0" smtClean="0"/>
              <a:t>jobs range </a:t>
            </a:r>
            <a:r>
              <a:rPr lang="en-GB" sz="2400" dirty="0"/>
              <a:t>from highly-skilled, world-class cast &amp;</a:t>
            </a:r>
            <a:r>
              <a:rPr lang="en-GB" sz="2400" dirty="0" smtClean="0"/>
              <a:t> crew </a:t>
            </a:r>
            <a:r>
              <a:rPr lang="en-GB" sz="2400" dirty="0"/>
              <a:t>to artisans and unskilled new entrants to the workplace who can go on to build </a:t>
            </a:r>
            <a:r>
              <a:rPr lang="en-GB" sz="2400" dirty="0" smtClean="0"/>
              <a:t>successful </a:t>
            </a:r>
            <a:r>
              <a:rPr lang="en-GB" sz="2400" dirty="0"/>
              <a:t>careers in the industry</a:t>
            </a:r>
          </a:p>
          <a:p>
            <a:pPr marL="285750" indent="-285750" fontAlgn="base">
              <a:buFont typeface="Arial" panose="020B0604020202020204" pitchFamily="34" charset="0"/>
              <a:buChar char="•"/>
            </a:pPr>
            <a:r>
              <a:rPr lang="en-GB" sz="2400" dirty="0"/>
              <a:t>65% of the workforce </a:t>
            </a:r>
            <a:r>
              <a:rPr lang="en-GB" sz="2400" dirty="0" smtClean="0"/>
              <a:t>under </a:t>
            </a:r>
            <a:r>
              <a:rPr lang="en-GB" sz="2400" dirty="0"/>
              <a:t>the age of </a:t>
            </a:r>
            <a:r>
              <a:rPr lang="en-GB" sz="2400" dirty="0" smtClean="0"/>
              <a:t>35 &gt; contributes to </a:t>
            </a:r>
            <a:r>
              <a:rPr lang="en-GB" sz="2400" dirty="0"/>
              <a:t>NDP 2030 </a:t>
            </a:r>
            <a:r>
              <a:rPr lang="en-GB" sz="2400" dirty="0" smtClean="0"/>
              <a:t>goals</a:t>
            </a:r>
          </a:p>
          <a:p>
            <a:pPr marL="285750" indent="-285750" fontAlgn="base">
              <a:buFont typeface="Arial" panose="020B0604020202020204" pitchFamily="34" charset="0"/>
              <a:buChar char="•"/>
            </a:pPr>
            <a:r>
              <a:rPr lang="en-GB" sz="2400" dirty="0"/>
              <a:t>e</a:t>
            </a:r>
            <a:r>
              <a:rPr lang="en-GB" sz="2400" dirty="0" smtClean="0"/>
              <a:t>mployment multiplier 4.1 </a:t>
            </a:r>
            <a:endParaRPr lang="en-GB" sz="2400" dirty="0"/>
          </a:p>
          <a:p>
            <a:pPr marL="285750" indent="-285750" fontAlgn="base">
              <a:buFont typeface="Arial" panose="020B0604020202020204" pitchFamily="34" charset="0"/>
              <a:buChar char="•"/>
            </a:pPr>
            <a:r>
              <a:rPr lang="en-GB" sz="2400" dirty="0"/>
              <a:t>67% of below-the-line production spend flows to other </a:t>
            </a:r>
            <a:r>
              <a:rPr lang="en-GB" sz="2400" dirty="0" smtClean="0"/>
              <a:t>sectors </a:t>
            </a:r>
          </a:p>
          <a:p>
            <a:pPr marL="342900" indent="-342900" fontAlgn="base">
              <a:buFont typeface="Arial" panose="020B0604020202020204" pitchFamily="34" charset="0"/>
              <a:buChar char="•"/>
            </a:pPr>
            <a:r>
              <a:rPr lang="en-GB" sz="2400" dirty="0" smtClean="0"/>
              <a:t>rapidly </a:t>
            </a:r>
            <a:r>
              <a:rPr lang="en-GB" sz="2400" dirty="0"/>
              <a:t>injects </a:t>
            </a:r>
            <a:r>
              <a:rPr lang="en-GB" sz="2400" dirty="0" smtClean="0"/>
              <a:t>spend into economy</a:t>
            </a:r>
            <a:r>
              <a:rPr lang="en-GB" sz="2400" dirty="0"/>
              <a:t> </a:t>
            </a:r>
            <a:r>
              <a:rPr lang="en-GB" sz="2400" dirty="0" smtClean="0"/>
              <a:t>- </a:t>
            </a:r>
            <a:r>
              <a:rPr lang="en-GB" sz="2400" dirty="0"/>
              <a:t>bulk </a:t>
            </a:r>
            <a:r>
              <a:rPr lang="en-GB" sz="2400" dirty="0" smtClean="0"/>
              <a:t>spent during </a:t>
            </a:r>
            <a:r>
              <a:rPr lang="en-GB" sz="2400" dirty="0"/>
              <a:t>shooting stage of </a:t>
            </a:r>
            <a:r>
              <a:rPr lang="en-GB" sz="2400" dirty="0" smtClean="0"/>
              <a:t>production</a:t>
            </a:r>
          </a:p>
          <a:p>
            <a:pPr marL="342900" indent="-342900" fontAlgn="base">
              <a:buFont typeface="Arial" panose="020B0604020202020204" pitchFamily="34" charset="0"/>
              <a:buChar char="•"/>
            </a:pPr>
            <a:r>
              <a:rPr lang="en-GB" sz="2400" dirty="0" smtClean="0"/>
              <a:t>economic </a:t>
            </a:r>
            <a:r>
              <a:rPr lang="en-GB" sz="2400" dirty="0"/>
              <a:t>multiplier (2017) 2.8 –higher than </a:t>
            </a:r>
            <a:r>
              <a:rPr lang="en-GB" sz="2400" dirty="0" smtClean="0"/>
              <a:t>trade</a:t>
            </a:r>
            <a:r>
              <a:rPr lang="en-GB" sz="2400" dirty="0"/>
              <a:t> </a:t>
            </a:r>
            <a:r>
              <a:rPr lang="en-GB" sz="2400" dirty="0" smtClean="0"/>
              <a:t>and </a:t>
            </a:r>
            <a:r>
              <a:rPr lang="en-GB" sz="2400" dirty="0"/>
              <a:t>even tourism (</a:t>
            </a:r>
            <a:r>
              <a:rPr lang="en-GB" sz="2400" dirty="0" smtClean="0"/>
              <a:t>2.3)</a:t>
            </a:r>
          </a:p>
          <a:p>
            <a:pPr marL="342900" indent="-342900" fontAlgn="base">
              <a:buFont typeface="Arial" panose="020B0604020202020204" pitchFamily="34" charset="0"/>
              <a:buChar char="•"/>
            </a:pPr>
            <a:r>
              <a:rPr lang="en-GB" sz="2400" dirty="0"/>
              <a:t>l</a:t>
            </a:r>
            <a:r>
              <a:rPr lang="en-GB" sz="2400" dirty="0" smtClean="0"/>
              <a:t>ocal content biggest driver of advertising revenues for local broadcasters</a:t>
            </a:r>
          </a:p>
          <a:p>
            <a:pPr algn="ctr" fontAlgn="base"/>
            <a:r>
              <a:rPr lang="en-GB" sz="2400" dirty="0" smtClean="0"/>
              <a:t>(Sources: NFF 2017 EIA, SA Cultural Observatory, </a:t>
            </a:r>
            <a:r>
              <a:rPr lang="en-GB" sz="2400" dirty="0" err="1" smtClean="0"/>
              <a:t>Olsberg.spi</a:t>
            </a:r>
            <a:r>
              <a:rPr lang="en-GB" sz="2400" dirty="0" smtClean="0"/>
              <a:t>)</a:t>
            </a:r>
            <a:endParaRPr lang="en-ZA" sz="2400" dirty="0"/>
          </a:p>
        </p:txBody>
      </p:sp>
    </p:spTree>
    <p:extLst>
      <p:ext uri="{BB962C8B-B14F-4D97-AF65-F5344CB8AC3E}">
        <p14:creationId xmlns:p14="http://schemas.microsoft.com/office/powerpoint/2010/main" val="1116781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9D6A7-6183-405F-A772-7727AA19023B}"/>
              </a:ext>
            </a:extLst>
          </p:cNvPr>
          <p:cNvSpPr>
            <a:spLocks noGrp="1"/>
          </p:cNvSpPr>
          <p:nvPr>
            <p:ph type="ctrTitle"/>
          </p:nvPr>
        </p:nvSpPr>
        <p:spPr>
          <a:xfrm>
            <a:off x="995923" y="2142169"/>
            <a:ext cx="10316035" cy="3016224"/>
          </a:xfrm>
        </p:spPr>
        <p:txBody>
          <a:bodyPr>
            <a:normAutofit/>
          </a:bodyPr>
          <a:lstStyle/>
          <a:p>
            <a:r>
              <a:rPr lang="en-US" sz="2800" dirty="0">
                <a:latin typeface="Century Gothic" panose="020B0502020202020204" pitchFamily="34" charset="0"/>
              </a:rPr>
              <a:t/>
            </a:r>
            <a:br>
              <a:rPr lang="en-US" sz="2800" dirty="0">
                <a:latin typeface="Century Gothic" panose="020B0502020202020204" pitchFamily="34" charset="0"/>
              </a:rPr>
            </a:br>
            <a:r>
              <a:rPr lang="en-US" sz="2800" dirty="0">
                <a:latin typeface="Century Gothic" panose="020B0502020202020204" pitchFamily="34" charset="0"/>
              </a:rPr>
              <a:t> </a:t>
            </a:r>
            <a:br>
              <a:rPr lang="en-US" sz="2800" dirty="0">
                <a:latin typeface="Century Gothic" panose="020B0502020202020204" pitchFamily="34" charset="0"/>
              </a:rPr>
            </a:br>
            <a:endParaRPr lang="en-ZA" sz="2800" dirty="0">
              <a:latin typeface="Century Gothic" panose="020B0502020202020204" pitchFamily="34" charset="0"/>
            </a:endParaRPr>
          </a:p>
        </p:txBody>
      </p:sp>
      <p:pic>
        <p:nvPicPr>
          <p:cNvPr id="5" name="Picture 4" descr="A close up of a logo&#10;&#10;Description automatically generated">
            <a:extLst>
              <a:ext uri="{FF2B5EF4-FFF2-40B4-BE49-F238E27FC236}">
                <a16:creationId xmlns:a16="http://schemas.microsoft.com/office/drawing/2014/main" id="{862A8BA8-662C-4CBF-8CA5-BD8D5BD8F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8758" y="5648926"/>
            <a:ext cx="3993242" cy="1497466"/>
          </a:xfrm>
          <a:prstGeom prst="rect">
            <a:avLst/>
          </a:prstGeom>
        </p:spPr>
      </p:pic>
      <p:pic>
        <p:nvPicPr>
          <p:cNvPr id="9" name="Picture 8" descr="A picture containing game&#10;&#10;Description automatically generated">
            <a:extLst>
              <a:ext uri="{FF2B5EF4-FFF2-40B4-BE49-F238E27FC236}">
                <a16:creationId xmlns:a16="http://schemas.microsoft.com/office/drawing/2014/main" id="{62E8025F-393C-4038-A2F3-55506355817F}"/>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477625" y="586248"/>
            <a:ext cx="11535139" cy="194349"/>
          </a:xfrm>
          <a:prstGeom prst="rect">
            <a:avLst/>
          </a:prstGeom>
        </p:spPr>
      </p:pic>
      <p:pic>
        <p:nvPicPr>
          <p:cNvPr id="10" name="Picture 9" descr="A picture containing game&#10;&#10;Description automatically generated">
            <a:extLst>
              <a:ext uri="{FF2B5EF4-FFF2-40B4-BE49-F238E27FC236}">
                <a16:creationId xmlns:a16="http://schemas.microsoft.com/office/drawing/2014/main" id="{28918E25-A7C0-47D0-80DD-DC3EE1341978}"/>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1418387" y="6451427"/>
            <a:ext cx="6890235" cy="163225"/>
          </a:xfrm>
          <a:prstGeom prst="rect">
            <a:avLst/>
          </a:prstGeom>
        </p:spPr>
      </p:pic>
      <p:pic>
        <p:nvPicPr>
          <p:cNvPr id="1026" name="Picture 2" descr="https://lh3.googleusercontent.com/3PKr0pfU0wP60gvhx7QFRAsq6JVAHzcymtk2Gs6mpjNyZzKEr5u1LlY7OXRewACR8u64bM57oNnaJNl-Uu5xgEZ5tbWI13aAcmNP0hqDyV2iMMatByL0pTz4wwgvnlYpyZ24xRTe"/>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274875" y="5648926"/>
            <a:ext cx="1143512" cy="112345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010106" y="221758"/>
            <a:ext cx="8556701" cy="461665"/>
          </a:xfrm>
          <a:prstGeom prst="rect">
            <a:avLst/>
          </a:prstGeom>
          <a:noFill/>
        </p:spPr>
        <p:txBody>
          <a:bodyPr wrap="none" rtlCol="0">
            <a:spAutoFit/>
          </a:bodyPr>
          <a:lstStyle/>
          <a:p>
            <a:pPr algn="ctr"/>
            <a:r>
              <a:rPr lang="en-GB" sz="2400" b="1" dirty="0" smtClean="0"/>
              <a:t>Setting the Scene - The South African AV Sector overview (Cont’d):</a:t>
            </a:r>
            <a:endParaRPr lang="en-ZA" sz="2400" b="1" dirty="0"/>
          </a:p>
        </p:txBody>
      </p:sp>
      <p:sp>
        <p:nvSpPr>
          <p:cNvPr id="11" name="TextBox 10"/>
          <p:cNvSpPr txBox="1"/>
          <p:nvPr/>
        </p:nvSpPr>
        <p:spPr>
          <a:xfrm>
            <a:off x="685443" y="981017"/>
            <a:ext cx="11206019" cy="5170646"/>
          </a:xfrm>
          <a:prstGeom prst="rect">
            <a:avLst/>
          </a:prstGeom>
          <a:noFill/>
        </p:spPr>
        <p:txBody>
          <a:bodyPr wrap="square" rtlCol="0">
            <a:spAutoFit/>
          </a:bodyPr>
          <a:lstStyle/>
          <a:p>
            <a:pPr marL="285750" indent="-285750" fontAlgn="base">
              <a:buFont typeface="Arial" panose="020B0604020202020204" pitchFamily="34" charset="0"/>
              <a:buChar char="•"/>
            </a:pPr>
            <a:r>
              <a:rPr lang="en-GB" sz="2400" dirty="0" smtClean="0"/>
              <a:t>was </a:t>
            </a:r>
            <a:r>
              <a:rPr lang="en-GB" sz="2400" dirty="0"/>
              <a:t>starting to enjoy </a:t>
            </a:r>
            <a:r>
              <a:rPr lang="en-GB" sz="2400" dirty="0" smtClean="0"/>
              <a:t>international </a:t>
            </a:r>
            <a:r>
              <a:rPr lang="en-GB" sz="2400" dirty="0"/>
              <a:t>recognition, </a:t>
            </a:r>
            <a:r>
              <a:rPr lang="en-GB" sz="2400" dirty="0" smtClean="0"/>
              <a:t>acclaim and </a:t>
            </a:r>
            <a:r>
              <a:rPr lang="en-GB" sz="2400" dirty="0"/>
              <a:t>offshore growth with </a:t>
            </a:r>
            <a:r>
              <a:rPr lang="en-GB" sz="2400" dirty="0" smtClean="0"/>
              <a:t>unprecedented </a:t>
            </a:r>
            <a:r>
              <a:rPr lang="en-GB" sz="2400" dirty="0"/>
              <a:t>appetite for South African </a:t>
            </a:r>
            <a:r>
              <a:rPr lang="en-GB" sz="2400" dirty="0" smtClean="0"/>
              <a:t>content</a:t>
            </a:r>
            <a:r>
              <a:rPr lang="en-GB" sz="2400" dirty="0"/>
              <a:t> </a:t>
            </a:r>
            <a:endParaRPr lang="en-GB" sz="2400" dirty="0" smtClean="0"/>
          </a:p>
          <a:p>
            <a:pPr marL="285750" indent="-285750" fontAlgn="base">
              <a:buFont typeface="Arial" panose="020B0604020202020204" pitchFamily="34" charset="0"/>
              <a:buChar char="•"/>
            </a:pPr>
            <a:r>
              <a:rPr lang="en-GB" sz="2400" dirty="0" smtClean="0"/>
              <a:t>contributes </a:t>
            </a:r>
            <a:r>
              <a:rPr lang="en-GB" sz="2400" dirty="0"/>
              <a:t>meaningfully to the </a:t>
            </a:r>
            <a:r>
              <a:rPr lang="en-GB" sz="2400" dirty="0" err="1"/>
              <a:t>fiscus</a:t>
            </a:r>
            <a:r>
              <a:rPr lang="en-GB" sz="2400" dirty="0"/>
              <a:t> by way of taxes – company, workers including even highly-paid international key cast and crew, VAT and all the direct and indirect taxes paid by the companies and individuals who are downstream beneficiaries of the </a:t>
            </a:r>
            <a:r>
              <a:rPr lang="en-GB" sz="2400" dirty="0" smtClean="0"/>
              <a:t>sector</a:t>
            </a:r>
          </a:p>
          <a:p>
            <a:pPr marL="285750" indent="-285750" fontAlgn="base">
              <a:buFont typeface="Arial" panose="020B0604020202020204" pitchFamily="34" charset="0"/>
              <a:buChar char="•"/>
            </a:pPr>
            <a:r>
              <a:rPr lang="en-GB" sz="2400" dirty="0"/>
              <a:t>i</a:t>
            </a:r>
            <a:r>
              <a:rPr lang="en-GB" sz="2400" dirty="0" smtClean="0"/>
              <a:t>ncalculable value of contribution to social cohesion, national identity and culture – telling our stories to compatriots and the world</a:t>
            </a:r>
          </a:p>
          <a:p>
            <a:pPr marL="285750" indent="-285750" fontAlgn="base">
              <a:buFont typeface="Arial" panose="020B0604020202020204" pitchFamily="34" charset="0"/>
              <a:buChar char="•"/>
            </a:pPr>
            <a:r>
              <a:rPr lang="en-GB" sz="2400" dirty="0"/>
              <a:t>p</a:t>
            </a:r>
            <a:r>
              <a:rPr lang="en-GB" sz="2400" dirty="0" smtClean="0"/>
              <a:t>romotes ‘Brand South Africa’ and drives tourism</a:t>
            </a:r>
            <a:endParaRPr lang="en-GB" sz="2400" dirty="0"/>
          </a:p>
          <a:p>
            <a:pPr marL="285750" indent="-285750" fontAlgn="base">
              <a:buFont typeface="Arial" panose="020B0604020202020204" pitchFamily="34" charset="0"/>
              <a:buChar char="•"/>
            </a:pPr>
            <a:r>
              <a:rPr lang="en-GB" sz="2400" dirty="0"/>
              <a:t>the majority of the companies in the sector are small businesses, which have been severely affected by the </a:t>
            </a:r>
            <a:r>
              <a:rPr lang="en-GB" sz="2400" dirty="0" smtClean="0"/>
              <a:t>lockdowns, an unreliable rebate incentive scheme and no pandemic insurance cover, with many currently facing closure</a:t>
            </a:r>
            <a:endParaRPr lang="en-GB" sz="2400" dirty="0"/>
          </a:p>
          <a:p>
            <a:r>
              <a:rPr lang="en-GB" sz="2400" dirty="0"/>
              <a:t/>
            </a:r>
            <a:br>
              <a:rPr lang="en-GB" sz="2400" dirty="0"/>
            </a:br>
            <a:endParaRPr lang="en-ZA" dirty="0"/>
          </a:p>
        </p:txBody>
      </p:sp>
    </p:spTree>
    <p:extLst>
      <p:ext uri="{BB962C8B-B14F-4D97-AF65-F5344CB8AC3E}">
        <p14:creationId xmlns:p14="http://schemas.microsoft.com/office/powerpoint/2010/main" val="3406814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9D6A7-6183-405F-A772-7727AA19023B}"/>
              </a:ext>
            </a:extLst>
          </p:cNvPr>
          <p:cNvSpPr>
            <a:spLocks noGrp="1"/>
          </p:cNvSpPr>
          <p:nvPr>
            <p:ph type="ctrTitle"/>
          </p:nvPr>
        </p:nvSpPr>
        <p:spPr>
          <a:xfrm>
            <a:off x="995923" y="2142169"/>
            <a:ext cx="10316035" cy="3016224"/>
          </a:xfrm>
        </p:spPr>
        <p:txBody>
          <a:bodyPr>
            <a:normAutofit/>
          </a:bodyPr>
          <a:lstStyle/>
          <a:p>
            <a:r>
              <a:rPr lang="en-US" sz="2800" dirty="0">
                <a:latin typeface="Century Gothic" panose="020B0502020202020204" pitchFamily="34" charset="0"/>
              </a:rPr>
              <a:t/>
            </a:r>
            <a:br>
              <a:rPr lang="en-US" sz="2800" dirty="0">
                <a:latin typeface="Century Gothic" panose="020B0502020202020204" pitchFamily="34" charset="0"/>
              </a:rPr>
            </a:br>
            <a:r>
              <a:rPr lang="en-US" sz="2800" dirty="0">
                <a:latin typeface="Century Gothic" panose="020B0502020202020204" pitchFamily="34" charset="0"/>
              </a:rPr>
              <a:t> </a:t>
            </a:r>
            <a:br>
              <a:rPr lang="en-US" sz="2800" dirty="0">
                <a:latin typeface="Century Gothic" panose="020B0502020202020204" pitchFamily="34" charset="0"/>
              </a:rPr>
            </a:br>
            <a:endParaRPr lang="en-ZA" sz="2800" dirty="0">
              <a:latin typeface="Century Gothic" panose="020B0502020202020204" pitchFamily="34" charset="0"/>
            </a:endParaRPr>
          </a:p>
        </p:txBody>
      </p:sp>
      <p:pic>
        <p:nvPicPr>
          <p:cNvPr id="5" name="Picture 4" descr="A close up of a logo&#10;&#10;Description automatically generated">
            <a:extLst>
              <a:ext uri="{FF2B5EF4-FFF2-40B4-BE49-F238E27FC236}">
                <a16:creationId xmlns:a16="http://schemas.microsoft.com/office/drawing/2014/main" id="{862A8BA8-662C-4CBF-8CA5-BD8D5BD8F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8758" y="5648926"/>
            <a:ext cx="3993242" cy="1497466"/>
          </a:xfrm>
          <a:prstGeom prst="rect">
            <a:avLst/>
          </a:prstGeom>
        </p:spPr>
      </p:pic>
      <p:pic>
        <p:nvPicPr>
          <p:cNvPr id="9" name="Picture 8" descr="A picture containing game&#10;&#10;Description automatically generated">
            <a:extLst>
              <a:ext uri="{FF2B5EF4-FFF2-40B4-BE49-F238E27FC236}">
                <a16:creationId xmlns:a16="http://schemas.microsoft.com/office/drawing/2014/main" id="{62E8025F-393C-4038-A2F3-55506355817F}"/>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477625" y="586248"/>
            <a:ext cx="11535139" cy="194349"/>
          </a:xfrm>
          <a:prstGeom prst="rect">
            <a:avLst/>
          </a:prstGeom>
        </p:spPr>
      </p:pic>
      <p:pic>
        <p:nvPicPr>
          <p:cNvPr id="10" name="Picture 9" descr="A picture containing game&#10;&#10;Description automatically generated">
            <a:extLst>
              <a:ext uri="{FF2B5EF4-FFF2-40B4-BE49-F238E27FC236}">
                <a16:creationId xmlns:a16="http://schemas.microsoft.com/office/drawing/2014/main" id="{28918E25-A7C0-47D0-80DD-DC3EE1341978}"/>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1418387" y="6451427"/>
            <a:ext cx="6890235" cy="163225"/>
          </a:xfrm>
          <a:prstGeom prst="rect">
            <a:avLst/>
          </a:prstGeom>
        </p:spPr>
      </p:pic>
      <p:pic>
        <p:nvPicPr>
          <p:cNvPr id="1026" name="Picture 2" descr="https://lh3.googleusercontent.com/3PKr0pfU0wP60gvhx7QFRAsq6JVAHzcymtk2Gs6mpjNyZzKEr5u1LlY7OXRewACR8u64bM57oNnaJNl-Uu5xgEZ5tbWI13aAcmNP0hqDyV2iMMatByL0pTz4wwgvnlYpyZ24xRTe"/>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274875" y="5648926"/>
            <a:ext cx="1143512" cy="112345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972388" y="221758"/>
            <a:ext cx="6632137" cy="461665"/>
          </a:xfrm>
          <a:prstGeom prst="rect">
            <a:avLst/>
          </a:prstGeom>
          <a:noFill/>
        </p:spPr>
        <p:txBody>
          <a:bodyPr wrap="none" rtlCol="0">
            <a:spAutoFit/>
          </a:bodyPr>
          <a:lstStyle/>
          <a:p>
            <a:pPr algn="ctr"/>
            <a:r>
              <a:rPr lang="en-GB" sz="2400" b="1" dirty="0" smtClean="0"/>
              <a:t>Setting the Scene - The Global AV Sector overview:</a:t>
            </a:r>
            <a:endParaRPr lang="en-ZA" sz="2400" b="1" dirty="0"/>
          </a:p>
        </p:txBody>
      </p:sp>
      <p:sp>
        <p:nvSpPr>
          <p:cNvPr id="11" name="TextBox 10"/>
          <p:cNvSpPr txBox="1"/>
          <p:nvPr/>
        </p:nvSpPr>
        <p:spPr>
          <a:xfrm>
            <a:off x="806745" y="1085394"/>
            <a:ext cx="11206019" cy="5816977"/>
          </a:xfrm>
          <a:prstGeom prst="rect">
            <a:avLst/>
          </a:prstGeom>
          <a:noFill/>
        </p:spPr>
        <p:txBody>
          <a:bodyPr wrap="square" rtlCol="0">
            <a:spAutoFit/>
          </a:bodyPr>
          <a:lstStyle/>
          <a:p>
            <a:pPr marL="342900" indent="-342900" fontAlgn="base">
              <a:buFont typeface="Arial" panose="020B0604020202020204" pitchFamily="34" charset="0"/>
              <a:buChar char="•"/>
            </a:pPr>
            <a:r>
              <a:rPr lang="en-GB" sz="2400" dirty="0"/>
              <a:t>t</a:t>
            </a:r>
            <a:r>
              <a:rPr lang="en-GB" sz="2400" dirty="0" smtClean="0"/>
              <a:t>he </a:t>
            </a:r>
            <a:r>
              <a:rPr lang="en-GB" sz="2400" dirty="0"/>
              <a:t>film and TV production sector is one of the fastest growing sectors in the world. </a:t>
            </a:r>
          </a:p>
          <a:p>
            <a:pPr marL="342900" indent="-342900" fontAlgn="base">
              <a:buFont typeface="Arial" panose="020B0604020202020204" pitchFamily="34" charset="0"/>
              <a:buChar char="•"/>
            </a:pPr>
            <a:r>
              <a:rPr lang="en-GB" sz="2400" dirty="0"/>
              <a:t>i</a:t>
            </a:r>
            <a:r>
              <a:rPr lang="en-GB" sz="2400" dirty="0" smtClean="0"/>
              <a:t>n </a:t>
            </a:r>
            <a:r>
              <a:rPr lang="en-GB" sz="2400" dirty="0"/>
              <a:t>2019/2020 until lockdown, it reached a </a:t>
            </a:r>
            <a:r>
              <a:rPr lang="en-GB" sz="2400" dirty="0" smtClean="0"/>
              <a:t>new </a:t>
            </a:r>
            <a:r>
              <a:rPr lang="en-GB" sz="2400" dirty="0"/>
              <a:t>global high watermark of $177bn, creating 14 million jobs </a:t>
            </a:r>
            <a:r>
              <a:rPr lang="en-GB" sz="2400" dirty="0" smtClean="0"/>
              <a:t>globally</a:t>
            </a:r>
            <a:endParaRPr lang="en-GB" sz="2400" dirty="0"/>
          </a:p>
          <a:p>
            <a:pPr marL="342900" indent="-342900" fontAlgn="base">
              <a:buFont typeface="Arial" panose="020B0604020202020204" pitchFamily="34" charset="0"/>
              <a:buChar char="•"/>
            </a:pPr>
            <a:r>
              <a:rPr lang="en-GB" sz="2400" dirty="0"/>
              <a:t>i</a:t>
            </a:r>
            <a:r>
              <a:rPr lang="en-GB" sz="2400" dirty="0" smtClean="0"/>
              <a:t>n </a:t>
            </a:r>
            <a:r>
              <a:rPr lang="en-GB" sz="2400" dirty="0"/>
              <a:t>the past </a:t>
            </a:r>
            <a:r>
              <a:rPr lang="en-GB" sz="2400" dirty="0" smtClean="0"/>
              <a:t>year </a:t>
            </a:r>
            <a:r>
              <a:rPr lang="en-GB" sz="2400" dirty="0"/>
              <a:t>it has exploded to $220 billion, with a seemingly insatiable global appetite for content, also fuelled by </a:t>
            </a:r>
            <a:r>
              <a:rPr lang="en-GB" sz="2400" dirty="0" smtClean="0"/>
              <a:t>pandemic</a:t>
            </a:r>
          </a:p>
          <a:p>
            <a:pPr marL="342900" indent="-342900" fontAlgn="base">
              <a:buFont typeface="Arial" panose="020B0604020202020204" pitchFamily="34" charset="0"/>
              <a:buChar char="•"/>
            </a:pPr>
            <a:r>
              <a:rPr lang="en-GB" sz="2400" dirty="0" smtClean="0"/>
              <a:t>some </a:t>
            </a:r>
            <a:r>
              <a:rPr lang="en-GB" sz="2400" dirty="0"/>
              <a:t>countries, for example the </a:t>
            </a:r>
            <a:r>
              <a:rPr lang="en-GB" sz="2400" dirty="0" smtClean="0"/>
              <a:t>UK and Greece (the new Hollywood of Europe!), </a:t>
            </a:r>
            <a:r>
              <a:rPr lang="en-GB" sz="2400" dirty="0"/>
              <a:t>are running out of equipment and skills to service their production boom </a:t>
            </a:r>
          </a:p>
          <a:p>
            <a:pPr marL="342900" indent="-342900" fontAlgn="base">
              <a:buFont typeface="Arial" panose="020B0604020202020204" pitchFamily="34" charset="0"/>
              <a:buChar char="•"/>
            </a:pPr>
            <a:r>
              <a:rPr lang="en-GB" sz="2400" dirty="0" smtClean="0"/>
              <a:t>South </a:t>
            </a:r>
            <a:r>
              <a:rPr lang="en-GB" sz="2400" dirty="0"/>
              <a:t>Africa is currently losing </a:t>
            </a:r>
            <a:r>
              <a:rPr lang="en-GB" sz="2400" dirty="0" smtClean="0"/>
              <a:t>opportunities and scarce </a:t>
            </a:r>
            <a:r>
              <a:rPr lang="en-GB" sz="2400" dirty="0"/>
              <a:t>skills to these </a:t>
            </a:r>
            <a:r>
              <a:rPr lang="en-GB" sz="2400" dirty="0" smtClean="0"/>
              <a:t>countries</a:t>
            </a:r>
          </a:p>
          <a:p>
            <a:pPr algn="ctr" fontAlgn="base"/>
            <a:r>
              <a:rPr lang="en-GB" sz="2400" dirty="0" smtClean="0"/>
              <a:t>(Sources: </a:t>
            </a:r>
            <a:r>
              <a:rPr lang="en-GB" sz="2400" dirty="0" err="1" smtClean="0"/>
              <a:t>Olsberg.spi</a:t>
            </a:r>
            <a:r>
              <a:rPr lang="en-GB" sz="2400" dirty="0" smtClean="0"/>
              <a:t>, The Guardian, tveurope.com)</a:t>
            </a:r>
          </a:p>
          <a:p>
            <a:pPr fontAlgn="base"/>
            <a:endParaRPr lang="en-GB" sz="2400" dirty="0" smtClean="0"/>
          </a:p>
          <a:p>
            <a:pPr fontAlgn="base"/>
            <a:r>
              <a:rPr lang="en-GB" sz="2400" dirty="0" smtClean="0"/>
              <a:t>Unless a conducive and globally attractive and aligned legislative framework is assured, the South African sector will lose out on this massive opportunity, in turn losing the country billions in economic activity and FDI and costing thousands of jobs</a:t>
            </a:r>
            <a:r>
              <a:rPr lang="en-GB" sz="2400" dirty="0"/>
              <a:t>.</a:t>
            </a:r>
          </a:p>
          <a:p>
            <a:pPr fontAlgn="base"/>
            <a:endParaRPr lang="en-GB" sz="2400" dirty="0"/>
          </a:p>
          <a:p>
            <a:r>
              <a:rPr lang="en-GB" dirty="0"/>
              <a:t/>
            </a:r>
            <a:br>
              <a:rPr lang="en-GB" dirty="0"/>
            </a:br>
            <a:endParaRPr lang="en-ZA" dirty="0"/>
          </a:p>
        </p:txBody>
      </p:sp>
    </p:spTree>
    <p:extLst>
      <p:ext uri="{BB962C8B-B14F-4D97-AF65-F5344CB8AC3E}">
        <p14:creationId xmlns:p14="http://schemas.microsoft.com/office/powerpoint/2010/main" val="1964604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9D6A7-6183-405F-A772-7727AA19023B}"/>
              </a:ext>
            </a:extLst>
          </p:cNvPr>
          <p:cNvSpPr>
            <a:spLocks noGrp="1"/>
          </p:cNvSpPr>
          <p:nvPr>
            <p:ph type="ctrTitle"/>
          </p:nvPr>
        </p:nvSpPr>
        <p:spPr>
          <a:xfrm>
            <a:off x="995923" y="2142169"/>
            <a:ext cx="10316035" cy="3016224"/>
          </a:xfrm>
        </p:spPr>
        <p:txBody>
          <a:bodyPr>
            <a:normAutofit/>
          </a:bodyPr>
          <a:lstStyle/>
          <a:p>
            <a:r>
              <a:rPr lang="en-US" sz="2800" dirty="0">
                <a:latin typeface="Century Gothic" panose="020B0502020202020204" pitchFamily="34" charset="0"/>
              </a:rPr>
              <a:t/>
            </a:r>
            <a:br>
              <a:rPr lang="en-US" sz="2800" dirty="0">
                <a:latin typeface="Century Gothic" panose="020B0502020202020204" pitchFamily="34" charset="0"/>
              </a:rPr>
            </a:br>
            <a:r>
              <a:rPr lang="en-US" sz="2800" dirty="0">
                <a:latin typeface="Century Gothic" panose="020B0502020202020204" pitchFamily="34" charset="0"/>
              </a:rPr>
              <a:t> </a:t>
            </a:r>
            <a:br>
              <a:rPr lang="en-US" sz="2800" dirty="0">
                <a:latin typeface="Century Gothic" panose="020B0502020202020204" pitchFamily="34" charset="0"/>
              </a:rPr>
            </a:br>
            <a:endParaRPr lang="en-ZA" sz="2800" dirty="0">
              <a:latin typeface="Century Gothic" panose="020B0502020202020204" pitchFamily="34" charset="0"/>
            </a:endParaRPr>
          </a:p>
        </p:txBody>
      </p:sp>
      <p:pic>
        <p:nvPicPr>
          <p:cNvPr id="5" name="Picture 4" descr="A close up of a logo&#10;&#10;Description automatically generated">
            <a:extLst>
              <a:ext uri="{FF2B5EF4-FFF2-40B4-BE49-F238E27FC236}">
                <a16:creationId xmlns:a16="http://schemas.microsoft.com/office/drawing/2014/main" id="{862A8BA8-662C-4CBF-8CA5-BD8D5BD8F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8758" y="5648926"/>
            <a:ext cx="3993242" cy="1497466"/>
          </a:xfrm>
          <a:prstGeom prst="rect">
            <a:avLst/>
          </a:prstGeom>
        </p:spPr>
      </p:pic>
      <p:pic>
        <p:nvPicPr>
          <p:cNvPr id="9" name="Picture 8" descr="A picture containing game&#10;&#10;Description automatically generated">
            <a:extLst>
              <a:ext uri="{FF2B5EF4-FFF2-40B4-BE49-F238E27FC236}">
                <a16:creationId xmlns:a16="http://schemas.microsoft.com/office/drawing/2014/main" id="{62E8025F-393C-4038-A2F3-55506355817F}"/>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477623" y="406285"/>
            <a:ext cx="11535139" cy="194349"/>
          </a:xfrm>
          <a:prstGeom prst="rect">
            <a:avLst/>
          </a:prstGeom>
        </p:spPr>
      </p:pic>
      <p:pic>
        <p:nvPicPr>
          <p:cNvPr id="10" name="Picture 9" descr="A picture containing game&#10;&#10;Description automatically generated">
            <a:extLst>
              <a:ext uri="{FF2B5EF4-FFF2-40B4-BE49-F238E27FC236}">
                <a16:creationId xmlns:a16="http://schemas.microsoft.com/office/drawing/2014/main" id="{28918E25-A7C0-47D0-80DD-DC3EE1341978}"/>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1418387" y="6451427"/>
            <a:ext cx="6890235" cy="163225"/>
          </a:xfrm>
          <a:prstGeom prst="rect">
            <a:avLst/>
          </a:prstGeom>
        </p:spPr>
      </p:pic>
      <p:pic>
        <p:nvPicPr>
          <p:cNvPr id="1026" name="Picture 2" descr="https://lh3.googleusercontent.com/3PKr0pfU0wP60gvhx7QFRAsq6JVAHzcymtk2Gs6mpjNyZzKEr5u1LlY7OXRewACR8u64bM57oNnaJNl-Uu5xgEZ5tbWI13aAcmNP0hqDyV2iMMatByL0pTz4wwgvnlYpyZ24xRTe"/>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274875" y="5807034"/>
            <a:ext cx="982581" cy="96534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774934" y="0"/>
            <a:ext cx="4940520" cy="461665"/>
          </a:xfrm>
          <a:prstGeom prst="rect">
            <a:avLst/>
          </a:prstGeom>
          <a:noFill/>
        </p:spPr>
        <p:txBody>
          <a:bodyPr wrap="none" rtlCol="0">
            <a:spAutoFit/>
          </a:bodyPr>
          <a:lstStyle/>
          <a:p>
            <a:pPr algn="ctr"/>
            <a:r>
              <a:rPr lang="en-GB" sz="2400" b="1" dirty="0" smtClean="0"/>
              <a:t>The AV Sector’s Response to the Bills </a:t>
            </a:r>
            <a:endParaRPr lang="en-ZA" sz="2400" b="1" dirty="0"/>
          </a:p>
        </p:txBody>
      </p:sp>
      <p:sp>
        <p:nvSpPr>
          <p:cNvPr id="11" name="TextBox 10"/>
          <p:cNvSpPr txBox="1"/>
          <p:nvPr/>
        </p:nvSpPr>
        <p:spPr>
          <a:xfrm>
            <a:off x="584462" y="537855"/>
            <a:ext cx="11321459" cy="5940088"/>
          </a:xfrm>
          <a:prstGeom prst="rect">
            <a:avLst/>
          </a:prstGeom>
          <a:noFill/>
        </p:spPr>
        <p:txBody>
          <a:bodyPr wrap="square" rtlCol="0">
            <a:spAutoFit/>
          </a:bodyPr>
          <a:lstStyle/>
          <a:p>
            <a:r>
              <a:rPr lang="en-GB" sz="2000" dirty="0"/>
              <a:t>T</a:t>
            </a:r>
            <a:r>
              <a:rPr lang="en-GB" sz="2000" dirty="0" smtClean="0"/>
              <a:t>he NDP 2030 ‘recognises that the creative sector should be supported by government …. as a sector that has great potential for growth and job creation over and above its role of facilitating dialogue for nation building’. </a:t>
            </a:r>
          </a:p>
          <a:p>
            <a:endParaRPr lang="en-GB" sz="800" dirty="0"/>
          </a:p>
          <a:p>
            <a:r>
              <a:rPr lang="en-GB" sz="2000" dirty="0" smtClean="0"/>
              <a:t>The Presidential Masterplan for the sector seeks to implement plans to optimise such growth and job creation, towards the NDP 2030 goals.</a:t>
            </a:r>
          </a:p>
          <a:p>
            <a:endParaRPr lang="en-GB" sz="800" dirty="0"/>
          </a:p>
          <a:p>
            <a:r>
              <a:rPr lang="en-GB" sz="2000" dirty="0" smtClean="0"/>
              <a:t>We ask the Committee to acknowledge that </a:t>
            </a:r>
            <a:r>
              <a:rPr lang="en-GB" sz="2000" b="1" dirty="0" smtClean="0"/>
              <a:t>it is producers who drive the growth and job creation in the sector - any impediment to producers reduces work opportunities for </a:t>
            </a:r>
            <a:r>
              <a:rPr lang="en-GB" sz="2000" b="1" u="sng" dirty="0" smtClean="0"/>
              <a:t>everyone</a:t>
            </a:r>
            <a:r>
              <a:rPr lang="en-GB" sz="2000" b="1" dirty="0" smtClean="0"/>
              <a:t> in the sector. </a:t>
            </a:r>
          </a:p>
          <a:p>
            <a:endParaRPr lang="en-GB" sz="800" dirty="0"/>
          </a:p>
          <a:p>
            <a:r>
              <a:rPr lang="en-GB" sz="2000" dirty="0" smtClean="0"/>
              <a:t>Any provisions that threaten foreign and local investment in the sector will cost not just producers and the industry’s transformation and development of small, often Black-owned, businesses, but the country at large, and must be avoided at all costs</a:t>
            </a:r>
          </a:p>
          <a:p>
            <a:endParaRPr lang="en-GB" sz="800" dirty="0" smtClean="0"/>
          </a:p>
          <a:p>
            <a:r>
              <a:rPr lang="en-GB" sz="2000" dirty="0" smtClean="0"/>
              <a:t>The producers voice must be heard and concerns must be noted in further deliberation on these Bills </a:t>
            </a:r>
          </a:p>
          <a:p>
            <a:endParaRPr lang="en-GB" sz="800" dirty="0"/>
          </a:p>
          <a:p>
            <a:r>
              <a:rPr lang="en-GB" sz="2000" dirty="0" smtClean="0"/>
              <a:t>We recognise that Bills are well-intentioned, however, in </a:t>
            </a:r>
            <a:r>
              <a:rPr lang="en-GB" sz="2000" dirty="0"/>
              <a:t>their current format </a:t>
            </a:r>
            <a:r>
              <a:rPr lang="en-GB" sz="2000" dirty="0" smtClean="0"/>
              <a:t>the unintended consequences have </a:t>
            </a:r>
            <a:r>
              <a:rPr lang="en-GB" sz="2000" dirty="0"/>
              <a:t>the potential to all but kill </a:t>
            </a:r>
            <a:r>
              <a:rPr lang="en-GB" sz="2000" dirty="0" smtClean="0"/>
              <a:t>the local </a:t>
            </a:r>
            <a:r>
              <a:rPr lang="en-GB" sz="2000" dirty="0"/>
              <a:t>industry and drive away international studios, international </a:t>
            </a:r>
            <a:r>
              <a:rPr lang="en-GB" sz="2000" dirty="0" smtClean="0"/>
              <a:t>co-productions, </a:t>
            </a:r>
            <a:r>
              <a:rPr lang="en-GB" sz="2000" dirty="0"/>
              <a:t>billions in </a:t>
            </a:r>
            <a:r>
              <a:rPr lang="en-GB" sz="2000" dirty="0" smtClean="0"/>
              <a:t>FDI and jobs, most of which would be for the very people the Bills aim to support</a:t>
            </a:r>
            <a:endParaRPr lang="en-GB" sz="2000" dirty="0"/>
          </a:p>
          <a:p>
            <a:endParaRPr lang="en-GB" sz="800" dirty="0"/>
          </a:p>
          <a:p>
            <a:pPr algn="ctr"/>
            <a:r>
              <a:rPr lang="en-GB" sz="2000" dirty="0"/>
              <a:t>For this presentation, we will not repeat the contents of our comprehensive written </a:t>
            </a:r>
            <a:r>
              <a:rPr lang="en-GB" sz="2000" dirty="0" smtClean="0"/>
              <a:t>submissions, </a:t>
            </a:r>
          </a:p>
          <a:p>
            <a:pPr algn="ctr"/>
            <a:r>
              <a:rPr lang="en-GB" sz="2000" dirty="0" smtClean="0"/>
              <a:t>but will highlight </a:t>
            </a:r>
            <a:r>
              <a:rPr lang="en-GB" sz="2000" dirty="0"/>
              <a:t>certain specific </a:t>
            </a:r>
            <a:r>
              <a:rPr lang="en-GB" sz="2000" dirty="0" smtClean="0"/>
              <a:t>concerns which pose significant harm to the sector</a:t>
            </a:r>
            <a:endParaRPr lang="en-GB" sz="2000" dirty="0"/>
          </a:p>
        </p:txBody>
      </p:sp>
    </p:spTree>
    <p:extLst>
      <p:ext uri="{BB962C8B-B14F-4D97-AF65-F5344CB8AC3E}">
        <p14:creationId xmlns:p14="http://schemas.microsoft.com/office/powerpoint/2010/main" val="3283787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9D6A7-6183-405F-A772-7727AA19023B}"/>
              </a:ext>
            </a:extLst>
          </p:cNvPr>
          <p:cNvSpPr>
            <a:spLocks noGrp="1"/>
          </p:cNvSpPr>
          <p:nvPr>
            <p:ph type="ctrTitle"/>
          </p:nvPr>
        </p:nvSpPr>
        <p:spPr>
          <a:xfrm>
            <a:off x="995923" y="2142169"/>
            <a:ext cx="10316035" cy="3016224"/>
          </a:xfrm>
        </p:spPr>
        <p:txBody>
          <a:bodyPr>
            <a:normAutofit/>
          </a:bodyPr>
          <a:lstStyle/>
          <a:p>
            <a:r>
              <a:rPr lang="en-US" sz="2800" dirty="0">
                <a:latin typeface="Century Gothic" panose="020B0502020202020204" pitchFamily="34" charset="0"/>
              </a:rPr>
              <a:t/>
            </a:r>
            <a:br>
              <a:rPr lang="en-US" sz="2800" dirty="0">
                <a:latin typeface="Century Gothic" panose="020B0502020202020204" pitchFamily="34" charset="0"/>
              </a:rPr>
            </a:br>
            <a:r>
              <a:rPr lang="en-US" sz="2800" dirty="0">
                <a:latin typeface="Century Gothic" panose="020B0502020202020204" pitchFamily="34" charset="0"/>
              </a:rPr>
              <a:t> </a:t>
            </a:r>
            <a:br>
              <a:rPr lang="en-US" sz="2800" dirty="0">
                <a:latin typeface="Century Gothic" panose="020B0502020202020204" pitchFamily="34" charset="0"/>
              </a:rPr>
            </a:br>
            <a:endParaRPr lang="en-ZA" sz="2800" dirty="0">
              <a:latin typeface="Century Gothic" panose="020B0502020202020204" pitchFamily="34" charset="0"/>
            </a:endParaRPr>
          </a:p>
        </p:txBody>
      </p:sp>
      <p:pic>
        <p:nvPicPr>
          <p:cNvPr id="5" name="Picture 4" descr="A close up of a logo&#10;&#10;Description automatically generated">
            <a:extLst>
              <a:ext uri="{FF2B5EF4-FFF2-40B4-BE49-F238E27FC236}">
                <a16:creationId xmlns:a16="http://schemas.microsoft.com/office/drawing/2014/main" id="{862A8BA8-662C-4CBF-8CA5-BD8D5BD8F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8758" y="5648926"/>
            <a:ext cx="3993242" cy="1497466"/>
          </a:xfrm>
          <a:prstGeom prst="rect">
            <a:avLst/>
          </a:prstGeom>
        </p:spPr>
      </p:pic>
      <p:pic>
        <p:nvPicPr>
          <p:cNvPr id="9" name="Picture 8" descr="A picture containing game&#10;&#10;Description automatically generated">
            <a:extLst>
              <a:ext uri="{FF2B5EF4-FFF2-40B4-BE49-F238E27FC236}">
                <a16:creationId xmlns:a16="http://schemas.microsoft.com/office/drawing/2014/main" id="{62E8025F-393C-4038-A2F3-55506355817F}"/>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477625" y="480449"/>
            <a:ext cx="11535139" cy="194349"/>
          </a:xfrm>
          <a:prstGeom prst="rect">
            <a:avLst/>
          </a:prstGeom>
        </p:spPr>
      </p:pic>
      <p:pic>
        <p:nvPicPr>
          <p:cNvPr id="10" name="Picture 9" descr="A picture containing game&#10;&#10;Description automatically generated">
            <a:extLst>
              <a:ext uri="{FF2B5EF4-FFF2-40B4-BE49-F238E27FC236}">
                <a16:creationId xmlns:a16="http://schemas.microsoft.com/office/drawing/2014/main" id="{28918E25-A7C0-47D0-80DD-DC3EE1341978}"/>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812745" y="6444724"/>
            <a:ext cx="7701863" cy="182452"/>
          </a:xfrm>
          <a:prstGeom prst="rect">
            <a:avLst/>
          </a:prstGeom>
        </p:spPr>
      </p:pic>
      <p:pic>
        <p:nvPicPr>
          <p:cNvPr id="1026" name="Picture 2" descr="https://lh3.googleusercontent.com/3PKr0pfU0wP60gvhx7QFRAsq6JVAHzcymtk2Gs6mpjNyZzKEr5u1LlY7OXRewACR8u64bM57oNnaJNl-Uu5xgEZ5tbWI13aAcmNP0hqDyV2iMMatByL0pTz4wwgvnlYpyZ24xRTe"/>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95639" y="5856963"/>
            <a:ext cx="996891" cy="9794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281954" y="61535"/>
            <a:ext cx="6033319" cy="461665"/>
          </a:xfrm>
          <a:prstGeom prst="rect">
            <a:avLst/>
          </a:prstGeom>
          <a:noFill/>
        </p:spPr>
        <p:txBody>
          <a:bodyPr wrap="none" rtlCol="0">
            <a:spAutoFit/>
          </a:bodyPr>
          <a:lstStyle/>
          <a:p>
            <a:pPr algn="ctr"/>
            <a:r>
              <a:rPr lang="en-GB" sz="2400" b="1" dirty="0" smtClean="0"/>
              <a:t>The AV Sector’s Response to the Bills (Cont’d) </a:t>
            </a:r>
            <a:endParaRPr lang="en-ZA" sz="2400" b="1" dirty="0"/>
          </a:p>
        </p:txBody>
      </p:sp>
      <p:sp>
        <p:nvSpPr>
          <p:cNvPr id="11" name="TextBox 10"/>
          <p:cNvSpPr txBox="1"/>
          <p:nvPr/>
        </p:nvSpPr>
        <p:spPr>
          <a:xfrm>
            <a:off x="612770" y="595862"/>
            <a:ext cx="11428300" cy="5324535"/>
          </a:xfrm>
          <a:prstGeom prst="rect">
            <a:avLst/>
          </a:prstGeom>
          <a:noFill/>
        </p:spPr>
        <p:txBody>
          <a:bodyPr wrap="square" rtlCol="0">
            <a:spAutoFit/>
          </a:bodyPr>
          <a:lstStyle/>
          <a:p>
            <a:endParaRPr lang="en-GB" sz="2000" dirty="0" smtClean="0"/>
          </a:p>
          <a:p>
            <a:r>
              <a:rPr lang="en-GB" sz="2400" b="1" dirty="0" smtClean="0"/>
              <a:t>For the industry to recover, grow and thrive, the following are absolute prerequisites:</a:t>
            </a:r>
          </a:p>
          <a:p>
            <a:endParaRPr lang="en-GB" sz="2400" b="1" dirty="0" smtClean="0"/>
          </a:p>
          <a:p>
            <a:endParaRPr lang="en-GB" sz="800" dirty="0" smtClean="0"/>
          </a:p>
          <a:p>
            <a:pPr marL="342900" indent="-342900">
              <a:buFont typeface="Arial" panose="020B0604020202020204" pitchFamily="34" charset="0"/>
              <a:buChar char="•"/>
            </a:pPr>
            <a:r>
              <a:rPr lang="en-ZA" sz="2400" b="1" dirty="0"/>
              <a:t>Legal Certainty</a:t>
            </a:r>
            <a:r>
              <a:rPr lang="en-ZA" sz="2400" dirty="0"/>
              <a:t>  </a:t>
            </a:r>
            <a:r>
              <a:rPr lang="en-ZA" sz="2400" dirty="0">
                <a:solidFill>
                  <a:srgbClr val="FF0000"/>
                </a:solidFill>
              </a:rPr>
              <a:t>(currently undermined by 12A, 19C, 14(6) and other sections of the </a:t>
            </a:r>
            <a:r>
              <a:rPr lang="en-ZA" sz="2400" dirty="0" smtClean="0">
                <a:solidFill>
                  <a:srgbClr val="FF0000"/>
                </a:solidFill>
              </a:rPr>
              <a:t>Bills)</a:t>
            </a:r>
            <a:endParaRPr lang="en-ZA" sz="2400" dirty="0" smtClean="0"/>
          </a:p>
          <a:p>
            <a:pPr lvl="0"/>
            <a:endParaRPr lang="en-ZA" sz="2400" dirty="0"/>
          </a:p>
          <a:p>
            <a:pPr marL="342900" indent="-342900">
              <a:buFont typeface="Arial" panose="020B0604020202020204" pitchFamily="34" charset="0"/>
              <a:buChar char="•"/>
            </a:pPr>
            <a:r>
              <a:rPr lang="en-ZA" sz="2400" b="1" dirty="0"/>
              <a:t>Contractual Flexibility </a:t>
            </a:r>
            <a:r>
              <a:rPr lang="en-ZA" sz="2400" dirty="0">
                <a:solidFill>
                  <a:srgbClr val="FF0000"/>
                </a:solidFill>
              </a:rPr>
              <a:t>(currently undermined by 8A, 39B and other sections of the </a:t>
            </a:r>
            <a:r>
              <a:rPr lang="en-ZA" sz="2400" dirty="0" smtClean="0">
                <a:solidFill>
                  <a:srgbClr val="FF0000"/>
                </a:solidFill>
              </a:rPr>
              <a:t>Bills)</a:t>
            </a:r>
            <a:endParaRPr lang="en-ZA" sz="2400" b="1" dirty="0" smtClean="0"/>
          </a:p>
          <a:p>
            <a:pPr lvl="0"/>
            <a:endParaRPr lang="en-ZA" sz="2400" b="1" dirty="0" smtClean="0"/>
          </a:p>
          <a:p>
            <a:pPr marL="342900" indent="-342900">
              <a:buFont typeface="Arial" panose="020B0604020202020204" pitchFamily="34" charset="0"/>
              <a:buChar char="•"/>
            </a:pPr>
            <a:r>
              <a:rPr lang="en-ZA" sz="2400" b="1" dirty="0" smtClean="0"/>
              <a:t>Unification </a:t>
            </a:r>
            <a:r>
              <a:rPr lang="en-ZA" sz="2400" b="1" dirty="0"/>
              <a:t>of </a:t>
            </a:r>
            <a:r>
              <a:rPr lang="en-ZA" sz="2400" b="1" dirty="0" smtClean="0"/>
              <a:t>Rights </a:t>
            </a:r>
            <a:r>
              <a:rPr lang="en-ZA" sz="2400" dirty="0">
                <a:solidFill>
                  <a:srgbClr val="FF0000"/>
                </a:solidFill>
              </a:rPr>
              <a:t>(currently undermined by 22(b)(3), 23, 8A(5)(b) of the </a:t>
            </a:r>
            <a:r>
              <a:rPr lang="en-ZA" sz="2400" dirty="0" smtClean="0">
                <a:solidFill>
                  <a:srgbClr val="FF0000"/>
                </a:solidFill>
              </a:rPr>
              <a:t>Bills)</a:t>
            </a:r>
            <a:endParaRPr lang="en-ZA" sz="2400" b="1" dirty="0" smtClean="0"/>
          </a:p>
          <a:p>
            <a:pPr lvl="0"/>
            <a:endParaRPr lang="en-ZA" sz="2400" dirty="0"/>
          </a:p>
          <a:p>
            <a:pPr marL="342900" indent="-342900">
              <a:buFont typeface="Arial" panose="020B0604020202020204" pitchFamily="34" charset="0"/>
              <a:buChar char="•"/>
            </a:pPr>
            <a:r>
              <a:rPr lang="en-ZA" sz="2400" b="1" dirty="0"/>
              <a:t>Enforcement of </a:t>
            </a:r>
            <a:r>
              <a:rPr lang="en-ZA" sz="2400" b="1" dirty="0" smtClean="0"/>
              <a:t>Rights </a:t>
            </a:r>
            <a:r>
              <a:rPr lang="en-ZA" sz="2400" dirty="0">
                <a:solidFill>
                  <a:srgbClr val="FF0000"/>
                </a:solidFill>
              </a:rPr>
              <a:t>(currently undermined by 12A and other sections of the </a:t>
            </a:r>
            <a:r>
              <a:rPr lang="en-ZA" sz="2400" dirty="0" smtClean="0">
                <a:solidFill>
                  <a:srgbClr val="FF0000"/>
                </a:solidFill>
              </a:rPr>
              <a:t>Bills)</a:t>
            </a:r>
            <a:endParaRPr lang="en-ZA" sz="2400" b="1" dirty="0" smtClean="0"/>
          </a:p>
          <a:p>
            <a:pPr lvl="0"/>
            <a:endParaRPr lang="en-ZA" sz="2400" b="1" dirty="0" smtClean="0"/>
          </a:p>
          <a:p>
            <a:pPr marL="342900" lvl="0" indent="-342900">
              <a:buFont typeface="Arial" panose="020B0604020202020204" pitchFamily="34" charset="0"/>
              <a:buChar char="•"/>
            </a:pPr>
            <a:r>
              <a:rPr lang="en-ZA" sz="2400" b="1" dirty="0" smtClean="0"/>
              <a:t>Alignment/Compliance </a:t>
            </a:r>
            <a:r>
              <a:rPr lang="en-ZA" sz="2400" b="1" dirty="0"/>
              <a:t>with International </a:t>
            </a:r>
            <a:r>
              <a:rPr lang="en-ZA" sz="2400" b="1" dirty="0" smtClean="0"/>
              <a:t>Treaties </a:t>
            </a:r>
            <a:r>
              <a:rPr lang="en-ZA" sz="2400" dirty="0">
                <a:solidFill>
                  <a:srgbClr val="FF0000"/>
                </a:solidFill>
              </a:rPr>
              <a:t>(currently undermined by various sections of the </a:t>
            </a:r>
            <a:r>
              <a:rPr lang="en-ZA" sz="2400" dirty="0" smtClean="0">
                <a:solidFill>
                  <a:srgbClr val="FF0000"/>
                </a:solidFill>
              </a:rPr>
              <a:t>Bills)</a:t>
            </a:r>
            <a:endParaRPr lang="en-ZA" sz="2400" dirty="0"/>
          </a:p>
        </p:txBody>
      </p:sp>
    </p:spTree>
    <p:extLst>
      <p:ext uri="{BB962C8B-B14F-4D97-AF65-F5344CB8AC3E}">
        <p14:creationId xmlns:p14="http://schemas.microsoft.com/office/powerpoint/2010/main" val="1500187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9D6A7-6183-405F-A772-7727AA19023B}"/>
              </a:ext>
            </a:extLst>
          </p:cNvPr>
          <p:cNvSpPr>
            <a:spLocks noGrp="1"/>
          </p:cNvSpPr>
          <p:nvPr>
            <p:ph type="ctrTitle"/>
          </p:nvPr>
        </p:nvSpPr>
        <p:spPr>
          <a:xfrm>
            <a:off x="723859" y="1893434"/>
            <a:ext cx="10316035" cy="3016224"/>
          </a:xfrm>
        </p:spPr>
        <p:txBody>
          <a:bodyPr>
            <a:normAutofit/>
          </a:bodyPr>
          <a:lstStyle/>
          <a:p>
            <a:r>
              <a:rPr lang="en-US" sz="2800" dirty="0">
                <a:latin typeface="Century Gothic" panose="020B0502020202020204" pitchFamily="34" charset="0"/>
              </a:rPr>
              <a:t/>
            </a:r>
            <a:br>
              <a:rPr lang="en-US" sz="2800" dirty="0">
                <a:latin typeface="Century Gothic" panose="020B0502020202020204" pitchFamily="34" charset="0"/>
              </a:rPr>
            </a:br>
            <a:r>
              <a:rPr lang="en-US" sz="2800" dirty="0">
                <a:latin typeface="Century Gothic" panose="020B0502020202020204" pitchFamily="34" charset="0"/>
              </a:rPr>
              <a:t> </a:t>
            </a:r>
            <a:br>
              <a:rPr lang="en-US" sz="2800" dirty="0">
                <a:latin typeface="Century Gothic" panose="020B0502020202020204" pitchFamily="34" charset="0"/>
              </a:rPr>
            </a:br>
            <a:endParaRPr lang="en-ZA" sz="2800" dirty="0">
              <a:latin typeface="Century Gothic" panose="020B0502020202020204" pitchFamily="34" charset="0"/>
            </a:endParaRPr>
          </a:p>
        </p:txBody>
      </p:sp>
      <p:pic>
        <p:nvPicPr>
          <p:cNvPr id="5" name="Picture 4" descr="A close up of a logo&#10;&#10;Description automatically generated">
            <a:extLst>
              <a:ext uri="{FF2B5EF4-FFF2-40B4-BE49-F238E27FC236}">
                <a16:creationId xmlns:a16="http://schemas.microsoft.com/office/drawing/2014/main" id="{862A8BA8-662C-4CBF-8CA5-BD8D5BD8F0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8758" y="5648926"/>
            <a:ext cx="3993242" cy="1497466"/>
          </a:xfrm>
          <a:prstGeom prst="rect">
            <a:avLst/>
          </a:prstGeom>
        </p:spPr>
      </p:pic>
      <p:pic>
        <p:nvPicPr>
          <p:cNvPr id="9" name="Picture 8" descr="A picture containing game&#10;&#10;Description automatically generated">
            <a:extLst>
              <a:ext uri="{FF2B5EF4-FFF2-40B4-BE49-F238E27FC236}">
                <a16:creationId xmlns:a16="http://schemas.microsoft.com/office/drawing/2014/main" id="{62E8025F-393C-4038-A2F3-55506355817F}"/>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477625" y="586248"/>
            <a:ext cx="11535139" cy="194349"/>
          </a:xfrm>
          <a:prstGeom prst="rect">
            <a:avLst/>
          </a:prstGeom>
        </p:spPr>
      </p:pic>
      <p:pic>
        <p:nvPicPr>
          <p:cNvPr id="10" name="Picture 9" descr="A picture containing game&#10;&#10;Description automatically generated">
            <a:extLst>
              <a:ext uri="{FF2B5EF4-FFF2-40B4-BE49-F238E27FC236}">
                <a16:creationId xmlns:a16="http://schemas.microsoft.com/office/drawing/2014/main" id="{28918E25-A7C0-47D0-80DD-DC3EE1341978}"/>
              </a:ext>
            </a:extLst>
          </p:cNvPr>
          <p:cNvPicPr>
            <a:picLocks noChangeAspect="1"/>
          </p:cNvPicPr>
          <p:nvPr/>
        </p:nvPicPr>
        <p:blipFill rotWithShape="1">
          <a:blip r:embed="rId3">
            <a:extLst>
              <a:ext uri="{28A0092B-C50C-407E-A947-70E740481C1C}">
                <a14:useLocalDpi xmlns:a14="http://schemas.microsoft.com/office/drawing/2010/main" val="0"/>
              </a:ext>
            </a:extLst>
          </a:blip>
          <a:srcRect t="29758" r="6885" b="61473"/>
          <a:stretch/>
        </p:blipFill>
        <p:spPr>
          <a:xfrm>
            <a:off x="1088256" y="6397175"/>
            <a:ext cx="7390726" cy="175081"/>
          </a:xfrm>
          <a:prstGeom prst="rect">
            <a:avLst/>
          </a:prstGeom>
        </p:spPr>
      </p:pic>
      <p:pic>
        <p:nvPicPr>
          <p:cNvPr id="1026" name="Picture 2" descr="https://lh3.googleusercontent.com/3PKr0pfU0wP60gvhx7QFRAsq6JVAHzcymtk2Gs6mpjNyZzKEr5u1LlY7OXRewACR8u64bM57oNnaJNl-Uu5xgEZ5tbWI13aAcmNP0hqDyV2iMMatByL0pTz4wwgvnlYpyZ24xRTe"/>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274875" y="5890160"/>
            <a:ext cx="897969" cy="88221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516299" y="221758"/>
            <a:ext cx="5544338" cy="461665"/>
          </a:xfrm>
          <a:prstGeom prst="rect">
            <a:avLst/>
          </a:prstGeom>
          <a:noFill/>
        </p:spPr>
        <p:txBody>
          <a:bodyPr wrap="none" rtlCol="0">
            <a:spAutoFit/>
          </a:bodyPr>
          <a:lstStyle/>
          <a:p>
            <a:pPr algn="ctr"/>
            <a:r>
              <a:rPr lang="en-GB" sz="2400" b="1" dirty="0" smtClean="0"/>
              <a:t>The AV Sector’s Concerns about the Bills  </a:t>
            </a:r>
            <a:endParaRPr lang="en-ZA" sz="2400" b="1" dirty="0"/>
          </a:p>
        </p:txBody>
      </p:sp>
      <p:sp>
        <p:nvSpPr>
          <p:cNvPr id="11" name="TextBox 10"/>
          <p:cNvSpPr txBox="1"/>
          <p:nvPr/>
        </p:nvSpPr>
        <p:spPr>
          <a:xfrm>
            <a:off x="550930" y="780597"/>
            <a:ext cx="11371896" cy="6771084"/>
          </a:xfrm>
          <a:prstGeom prst="rect">
            <a:avLst/>
          </a:prstGeom>
          <a:noFill/>
        </p:spPr>
        <p:txBody>
          <a:bodyPr wrap="square" rtlCol="0">
            <a:spAutoFit/>
          </a:bodyPr>
          <a:lstStyle/>
          <a:p>
            <a:r>
              <a:rPr lang="en-GB" dirty="0" smtClean="0"/>
              <a:t> </a:t>
            </a:r>
            <a:r>
              <a:rPr lang="en-GB" sz="2400" b="1" dirty="0" smtClean="0"/>
              <a:t>Statutory Compulsory ‘</a:t>
            </a:r>
            <a:r>
              <a:rPr lang="en-GB" sz="2400" b="1" dirty="0" err="1" smtClean="0"/>
              <a:t>Unwaivable</a:t>
            </a:r>
            <a:r>
              <a:rPr lang="en-GB" sz="2400" b="1" dirty="0" smtClean="0"/>
              <a:t>’ Royalties (Sections 6A and 8A)</a:t>
            </a:r>
          </a:p>
          <a:p>
            <a:endParaRPr lang="en-GB" sz="1000" b="1" dirty="0"/>
          </a:p>
          <a:p>
            <a:pPr marL="342900" indent="-342900">
              <a:buFont typeface="Arial" panose="020B0604020202020204" pitchFamily="34" charset="0"/>
              <a:buChar char="•"/>
            </a:pPr>
            <a:r>
              <a:rPr lang="en-GB" sz="2000" dirty="0" smtClean="0"/>
              <a:t>Producers want actors to be fairly remunerated, but…</a:t>
            </a:r>
          </a:p>
          <a:p>
            <a:pPr marL="342900" indent="-342900">
              <a:buFont typeface="Arial" panose="020B0604020202020204" pitchFamily="34" charset="0"/>
              <a:buChar char="•"/>
            </a:pPr>
            <a:r>
              <a:rPr lang="en-GB" sz="2000" dirty="0" smtClean="0"/>
              <a:t>Nowhere in the world can such provisions be found</a:t>
            </a:r>
            <a:r>
              <a:rPr lang="en-GB" sz="2000" dirty="0"/>
              <a:t> </a:t>
            </a:r>
            <a:r>
              <a:rPr lang="en-GB" sz="2000" dirty="0" smtClean="0"/>
              <a:t>(music’s ‘</a:t>
            </a:r>
            <a:r>
              <a:rPr lang="en-GB" sz="2000" dirty="0" err="1" smtClean="0"/>
              <a:t>needletime</a:t>
            </a:r>
            <a:r>
              <a:rPr lang="en-GB" sz="2000" dirty="0" smtClean="0"/>
              <a:t>’ incorrectly applied to film)</a:t>
            </a:r>
          </a:p>
          <a:p>
            <a:pPr marL="342900" indent="-342900">
              <a:buFont typeface="Arial" panose="020B0604020202020204" pitchFamily="34" charset="0"/>
              <a:buChar char="•"/>
            </a:pPr>
            <a:r>
              <a:rPr lang="en-GB" sz="2000" dirty="0" smtClean="0"/>
              <a:t>No EIA was conducted, no Public Consultation – introduced post August 2017 meeting</a:t>
            </a:r>
          </a:p>
          <a:p>
            <a:pPr marL="342900" indent="-342900">
              <a:buFont typeface="Arial" panose="020B0604020202020204" pitchFamily="34" charset="0"/>
              <a:buChar char="•"/>
            </a:pPr>
            <a:r>
              <a:rPr lang="en-GB" sz="2000" dirty="0" smtClean="0"/>
              <a:t>Fails to pass the 3-step international treaty compliance test (WCT/Beijing/Berne)</a:t>
            </a:r>
          </a:p>
          <a:p>
            <a:pPr marL="342900" indent="-342900">
              <a:buFont typeface="Arial" panose="020B0604020202020204" pitchFamily="34" charset="0"/>
              <a:buChar char="•"/>
            </a:pPr>
            <a:r>
              <a:rPr lang="en-GB" sz="2000" dirty="0" smtClean="0"/>
              <a:t>Not confined to ‘specific cases’- applies to commercials, animation, corporate work, video games </a:t>
            </a:r>
            <a:r>
              <a:rPr lang="en-GB" sz="2000" dirty="0" err="1" smtClean="0"/>
              <a:t>etc</a:t>
            </a:r>
            <a:endParaRPr lang="en-GB" sz="2000" dirty="0" smtClean="0"/>
          </a:p>
          <a:p>
            <a:pPr marL="342900" indent="-342900">
              <a:buFont typeface="Arial" panose="020B0604020202020204" pitchFamily="34" charset="0"/>
              <a:buChar char="•"/>
            </a:pPr>
            <a:r>
              <a:rPr lang="en-GB" sz="2000" dirty="0" smtClean="0"/>
              <a:t>Actors will be negatively affected – lower upfront payments with no guarantees of royalties given poor profitability of most productions. No option to choose remuneration and cannot contract out</a:t>
            </a:r>
          </a:p>
          <a:p>
            <a:pPr marL="342900" indent="-342900">
              <a:buFont typeface="Arial" panose="020B0604020202020204" pitchFamily="34" charset="0"/>
              <a:buChar char="•"/>
            </a:pPr>
            <a:r>
              <a:rPr lang="en-GB" sz="2000" dirty="0" smtClean="0"/>
              <a:t>No definition of ‘performer’ – i.e. an extra or walk-on can enjoy same rights as a lead</a:t>
            </a:r>
          </a:p>
          <a:p>
            <a:pPr marL="342900" indent="-342900">
              <a:buFont typeface="Arial" panose="020B0604020202020204" pitchFamily="34" charset="0"/>
              <a:buChar char="•"/>
            </a:pPr>
            <a:r>
              <a:rPr lang="en-GB" sz="2000" dirty="0" smtClean="0"/>
              <a:t>Foreign actors might also demand royalties</a:t>
            </a:r>
          </a:p>
          <a:p>
            <a:pPr marL="342900" indent="-342900">
              <a:buFont typeface="Arial" panose="020B0604020202020204" pitchFamily="34" charset="0"/>
              <a:buChar char="•"/>
            </a:pPr>
            <a:r>
              <a:rPr lang="en-GB" sz="2000" dirty="0" smtClean="0"/>
              <a:t>Higher risk of disputes and costly litigation</a:t>
            </a:r>
          </a:p>
          <a:p>
            <a:pPr marL="342900" indent="-342900">
              <a:buFont typeface="Arial" panose="020B0604020202020204" pitchFamily="34" charset="0"/>
              <a:buChar char="•"/>
            </a:pPr>
            <a:r>
              <a:rPr lang="en-GB" sz="2000" dirty="0" smtClean="0"/>
              <a:t>Production financing will be near impossible to secure due to higher risk and lower returns</a:t>
            </a:r>
          </a:p>
          <a:p>
            <a:pPr marL="342900" indent="-342900">
              <a:buFont typeface="Arial" panose="020B0604020202020204" pitchFamily="34" charset="0"/>
              <a:buChar char="•"/>
            </a:pPr>
            <a:r>
              <a:rPr lang="en-GB" sz="2000" dirty="0" smtClean="0"/>
              <a:t>Unduly onerous, costly and burdensome compliance and reporting requirements a further burden to already beleaguered producers who may be criminally penalised for failure to comply or report</a:t>
            </a:r>
          </a:p>
          <a:p>
            <a:pPr algn="ctr"/>
            <a:endParaRPr lang="en-GB" sz="1000" b="1" dirty="0" smtClean="0"/>
          </a:p>
          <a:p>
            <a:pPr algn="ctr"/>
            <a:r>
              <a:rPr lang="en-GB" sz="2000" b="1" dirty="0" smtClean="0"/>
              <a:t>Recommendation: Redraft these provisions. </a:t>
            </a:r>
            <a:r>
              <a:rPr lang="en-GB" sz="2000" dirty="0" smtClean="0"/>
              <a:t>Conduct proper EIA and thorough legal research into international standards and compliance with treaties. Consult widely with industry to jointly develop viable alternative in best interests of all parties.</a:t>
            </a:r>
          </a:p>
          <a:p>
            <a:pPr marL="342900" indent="-342900">
              <a:buFont typeface="Arial" panose="020B0604020202020204" pitchFamily="34" charset="0"/>
              <a:buChar char="•"/>
            </a:pPr>
            <a:endParaRPr lang="en-GB" sz="2000" dirty="0" smtClean="0"/>
          </a:p>
          <a:p>
            <a:endParaRPr lang="en-GB" sz="2000" dirty="0" smtClean="0"/>
          </a:p>
          <a:p>
            <a:endParaRPr lang="en-ZA" sz="2000" dirty="0"/>
          </a:p>
        </p:txBody>
      </p:sp>
    </p:spTree>
    <p:extLst>
      <p:ext uri="{BB962C8B-B14F-4D97-AF65-F5344CB8AC3E}">
        <p14:creationId xmlns:p14="http://schemas.microsoft.com/office/powerpoint/2010/main" val="3092429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436BA6412159045840CA6884BAA8868" ma:contentTypeVersion="4" ma:contentTypeDescription="Create a new document." ma:contentTypeScope="" ma:versionID="5d484d9aeb6a52bb18d949edf695db52">
  <xsd:schema xmlns:xsd="http://www.w3.org/2001/XMLSchema" xmlns:xs="http://www.w3.org/2001/XMLSchema" xmlns:p="http://schemas.microsoft.com/office/2006/metadata/properties" xmlns:ns3="36c02a11-8972-4a25-87d0-97e2c6e6374b" targetNamespace="http://schemas.microsoft.com/office/2006/metadata/properties" ma:root="true" ma:fieldsID="15de61ec2de92e8297d97a0489ef5d2e" ns3:_="">
    <xsd:import namespace="36c02a11-8972-4a25-87d0-97e2c6e6374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c02a11-8972-4a25-87d0-97e2c6e637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3CC590-884E-4FB4-B26A-2767F3AE6F85}">
  <ds:schemaRefs>
    <ds:schemaRef ds:uri="http://schemas.microsoft.com/sharepoint/v3/contenttype/forms"/>
  </ds:schemaRefs>
</ds:datastoreItem>
</file>

<file path=customXml/itemProps2.xml><?xml version="1.0" encoding="utf-8"?>
<ds:datastoreItem xmlns:ds="http://schemas.openxmlformats.org/officeDocument/2006/customXml" ds:itemID="{18CAABD7-9384-496A-8121-4E59708B2CFB}">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purl.org/dc/terms/"/>
    <ds:schemaRef ds:uri="http://purl.org/dc/dcmitype/"/>
    <ds:schemaRef ds:uri="http://schemas.microsoft.com/office/infopath/2007/PartnerControls"/>
    <ds:schemaRef ds:uri="36c02a11-8972-4a25-87d0-97e2c6e6374b"/>
    <ds:schemaRef ds:uri="http://www.w3.org/XML/1998/namespace"/>
  </ds:schemaRefs>
</ds:datastoreItem>
</file>

<file path=customXml/itemProps3.xml><?xml version="1.0" encoding="utf-8"?>
<ds:datastoreItem xmlns:ds="http://schemas.openxmlformats.org/officeDocument/2006/customXml" ds:itemID="{11424BEE-55F0-4B42-8575-C9EA0783B2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c02a11-8972-4a25-87d0-97e2c6e637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11635</TotalTime>
  <Words>1675</Words>
  <Application>Microsoft Office PowerPoint</Application>
  <PresentationFormat>Widescreen</PresentationFormat>
  <Paragraphs>173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Century Gothic</vt:lpstr>
      <vt:lpstr>Office Theme</vt:lpstr>
      <vt:lpstr>   </vt:lpstr>
      <vt:lpstr>   </vt:lpstr>
      <vt:lpstr>   </vt:lpstr>
      <vt:lpstr>   </vt:lpstr>
      <vt:lpstr>   </vt:lpstr>
      <vt:lpstr>   </vt:lpstr>
      <vt:lpstr>   </vt:lpstr>
      <vt:lpstr>   </vt:lpstr>
      <vt:lpstr>   </vt:lpstr>
      <vt:lpstr>   </vt:lpstr>
      <vt:lpstr>   </vt:lpstr>
      <vt:lpstr>   </vt:lpstr>
      <vt:lpstr>   </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behalf of Independent Producers Organisation (IPO) to:  PARLIAMENTARY PORTFOLIO COMMITTEE ON COMMUNICATIONS  Joint meeting with the Select Committee on Public Enterprises and Communication  Rehad Desai and Nimrod Geva  Wednesday, 2 September 2020</dc:title>
  <dc:creator>Liezel Vermeulen</dc:creator>
  <cp:lastModifiedBy>Andre Hermans</cp:lastModifiedBy>
  <cp:revision>220</cp:revision>
  <dcterms:created xsi:type="dcterms:W3CDTF">2020-08-25T18:57:44Z</dcterms:created>
  <dcterms:modified xsi:type="dcterms:W3CDTF">2021-08-09T10:07:34Z</dcterms:modified>
</cp:coreProperties>
</file>