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70" r:id="rId6"/>
    <p:sldId id="269" r:id="rId7"/>
    <p:sldId id="258" r:id="rId8"/>
    <p:sldId id="273" r:id="rId9"/>
    <p:sldId id="274" r:id="rId10"/>
    <p:sldId id="263" r:id="rId11"/>
    <p:sldId id="272" r:id="rId12"/>
    <p:sldId id="260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967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2305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089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5861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7289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6742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424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8137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4031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9495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6565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BE5F-A8AF-4BC0-ACFD-AF8CE180D773}" type="datetimeFigureOut">
              <a:rPr lang="en-ZA" smtClean="0"/>
              <a:pPr/>
              <a:t>2021/08/12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5872-2510-405F-9CDE-3904AD1640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7816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5033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89250" y="103280"/>
            <a:ext cx="4259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</a:t>
            </a:r>
            <a:r>
              <a:rPr lang="en-ZA" sz="3200" u="sng" dirty="0">
                <a:latin typeface="Pristina" panose="03060402040406080204" pitchFamily="66" charset="0"/>
              </a:rPr>
              <a:t> </a:t>
            </a:r>
            <a:r>
              <a:rPr lang="en-ZA" sz="2400" u="sng" dirty="0"/>
              <a:t>Amendment Bill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3512" y="996485"/>
            <a:ext cx="3344984" cy="1323439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dirty="0">
                <a:solidFill>
                  <a:schemeClr val="tx2"/>
                </a:solidFill>
              </a:rPr>
              <a:t>Constitutionality and Treaty Alignment</a:t>
            </a:r>
          </a:p>
          <a:p>
            <a:pPr algn="ctr"/>
            <a:endParaRPr lang="en-ZA" sz="6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 law </a:t>
            </a:r>
            <a:r>
              <a:rPr lang="en-ZA" sz="1200" b="1" u="sng" dirty="0"/>
              <a:t>will be both unconstitutional and breaking international law </a:t>
            </a:r>
            <a:r>
              <a:rPr lang="en-ZA" sz="1200" dirty="0"/>
              <a:t>and be inconsistent with treaties.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12838" y="2511143"/>
            <a:ext cx="507350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solidFill>
                  <a:schemeClr val="tx2"/>
                </a:solidFill>
                <a:latin typeface="Pristina" panose="03060402040406080204" pitchFamily="66" charset="0"/>
              </a:rPr>
              <a:t>Binding International Law &amp; New Treaties</a:t>
            </a:r>
          </a:p>
          <a:p>
            <a:pPr algn="just"/>
            <a:endParaRPr lang="en-ZA" sz="5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Copyright is a Human Right – Art. 27(2) Universal Declaration of Human Rights </a:t>
            </a:r>
            <a:r>
              <a:rPr lang="en-US" sz="1200" dirty="0">
                <a:latin typeface="Calibri" panose="020F0502020204030204" pitchFamily="34" charset="0"/>
              </a:rPr>
              <a:t>“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Everyone has the right to the protection of the moral and material interests resulting from any scientific, literary or artistic production of which he is the author.”</a:t>
            </a:r>
            <a:endParaRPr lang="en-ZA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ZA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Berne Convention &amp; TRIPS – “3-step test” is binding, missing in Copyright Bill.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Marrakesh Treaty is a two-way street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WCT/WPPT/Beijing Treaties are two-way streets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Nagoya Protocol covers Traditional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sz="900" dirty="0"/>
          </a:p>
        </p:txBody>
      </p:sp>
      <p:sp>
        <p:nvSpPr>
          <p:cNvPr id="11" name="Rounded Rectangle 10"/>
          <p:cNvSpPr/>
          <p:nvPr/>
        </p:nvSpPr>
        <p:spPr>
          <a:xfrm>
            <a:off x="3959726" y="996485"/>
            <a:ext cx="3532554" cy="1233368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172277" y="2522141"/>
            <a:ext cx="540688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solidFill>
                  <a:schemeClr val="tx2"/>
                </a:solidFill>
                <a:latin typeface="Pristina" panose="03060402040406080204" pitchFamily="66" charset="0"/>
              </a:rPr>
              <a:t>Constitutionality</a:t>
            </a:r>
          </a:p>
          <a:p>
            <a:pPr algn="ctr"/>
            <a:endParaRPr lang="en-ZA" sz="5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Copyright and licensing enables economic activity and trade and culture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Imbalanced “hybrid” fair use creates a vague and embarrassing law – arbitrary deprivation of property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weakens rule of law, hands power to expensive courts and judges rather than Parliament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ZA" sz="1200" dirty="0"/>
              <a:t>Mandates respect for international law binding on SA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ZA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xmlns="" val="860612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309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A4807BE-BE57-5943-9C8B-399B573E04C5}"/>
              </a:ext>
            </a:extLst>
          </p:cNvPr>
          <p:cNvSpPr/>
          <p:nvPr/>
        </p:nvSpPr>
        <p:spPr>
          <a:xfrm>
            <a:off x="3048000" y="2228672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/>
            <a:r>
              <a:rPr lang="en-ZA" dirty="0"/>
              <a:t>Copyright law is complex requires deep drafting expertise</a:t>
            </a:r>
          </a:p>
          <a:p>
            <a:pPr marL="171450" indent="-171450"/>
            <a:r>
              <a:rPr lang="en-ZA" dirty="0"/>
              <a:t>Previous Portfolio Committee (PC) wisely appointed experts</a:t>
            </a:r>
          </a:p>
          <a:p>
            <a:pPr marL="171450" indent="-171450"/>
            <a:r>
              <a:rPr lang="en-ZA" dirty="0"/>
              <a:t>Present PC should </a:t>
            </a:r>
          </a:p>
          <a:p>
            <a:pPr lvl="1"/>
            <a:r>
              <a:rPr lang="en-ZA" dirty="0">
                <a:cs typeface="Arial"/>
              </a:rPr>
              <a:t>► Build on 4 expert opinions   </a:t>
            </a:r>
          </a:p>
          <a:p>
            <a:pPr lvl="1"/>
            <a:r>
              <a:rPr lang="en-ZA" sz="2000" dirty="0">
                <a:cs typeface="Arial"/>
              </a:rPr>
              <a:t>►</a:t>
            </a:r>
            <a:r>
              <a:rPr lang="en-ZA" dirty="0">
                <a:cs typeface="Arial"/>
              </a:rPr>
              <a:t> Re-appoint experts</a:t>
            </a:r>
            <a:endParaRPr lang="en-ZA" dirty="0"/>
          </a:p>
          <a:p>
            <a:pPr lvl="1"/>
            <a:r>
              <a:rPr lang="en-ZA" sz="2000" dirty="0"/>
              <a:t>►</a:t>
            </a:r>
            <a:r>
              <a:rPr lang="en-ZA" dirty="0"/>
              <a:t> Seek WIPO input</a:t>
            </a:r>
          </a:p>
          <a:p>
            <a:pPr lvl="1"/>
            <a:r>
              <a:rPr lang="en-ZA" sz="2000" dirty="0"/>
              <a:t>►</a:t>
            </a:r>
            <a:r>
              <a:rPr lang="en-ZA" dirty="0"/>
              <a:t> Appoint a drafting expert group or ask DTI to appoint</a:t>
            </a:r>
          </a:p>
          <a:p>
            <a:r>
              <a:rPr lang="en-ZA" dirty="0"/>
              <a:t>SACIP to present a fresh draft or members Bill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FC456B88-1963-5047-AE89-4BF183897708}"/>
              </a:ext>
            </a:extLst>
          </p:cNvPr>
          <p:cNvSpPr/>
          <p:nvPr/>
        </p:nvSpPr>
        <p:spPr>
          <a:xfrm>
            <a:off x="4329723" y="557970"/>
            <a:ext cx="3532554" cy="1154935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A85B32-0D3D-C142-AEAC-35D6352B1016}"/>
              </a:ext>
            </a:extLst>
          </p:cNvPr>
          <p:cNvSpPr/>
          <p:nvPr/>
        </p:nvSpPr>
        <p:spPr>
          <a:xfrm>
            <a:off x="4735551" y="905233"/>
            <a:ext cx="27208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b="1" dirty="0">
                <a:solidFill>
                  <a:schemeClr val="tx2"/>
                </a:solidFill>
                <a:latin typeface="Pristina" panose="03060402040406080204" pitchFamily="66" charset="0"/>
              </a:rPr>
              <a:t>What Now?</a:t>
            </a:r>
            <a:br>
              <a:rPr lang="en-ZA" sz="4000" b="1" dirty="0">
                <a:solidFill>
                  <a:schemeClr val="tx2"/>
                </a:solidFill>
                <a:latin typeface="Pristina" panose="03060402040406080204" pitchFamily="66" charset="0"/>
              </a:rPr>
            </a:br>
            <a:endParaRPr lang="en-US" sz="4000" dirty="0"/>
          </a:p>
        </p:txBody>
      </p:sp>
      <p:pic>
        <p:nvPicPr>
          <p:cNvPr id="13" name="Picture 2" descr="Question Mark l What is a Question Mark? - Twinkl Teaching Wiki">
            <a:extLst>
              <a:ext uri="{FF2B5EF4-FFF2-40B4-BE49-F238E27FC236}">
                <a16:creationId xmlns:a16="http://schemas.microsoft.com/office/drawing/2014/main" xmlns="" id="{C0EAFEA5-421C-B74F-A966-95EAA9B66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5875" y="297096"/>
            <a:ext cx="93311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Question Mark l What is a Question Mark? - Twinkl Teaching Wiki">
            <a:extLst>
              <a:ext uri="{FF2B5EF4-FFF2-40B4-BE49-F238E27FC236}">
                <a16:creationId xmlns:a16="http://schemas.microsoft.com/office/drawing/2014/main" xmlns="" id="{3B8C99A5-C1D7-8440-838B-C874B7C9A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0" y="728276"/>
            <a:ext cx="93311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8728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235828" y="2619200"/>
            <a:ext cx="1519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b="1" dirty="0">
                <a:solidFill>
                  <a:schemeClr val="tx2"/>
                </a:solidFill>
                <a:latin typeface="Pristina" panose="03060402040406080204" pitchFamily="66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xmlns="" val="394855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C036547-F680-4E71-9800-91B272AB318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0629"/>
            <a:ext cx="12192000" cy="71192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675DEC-C884-4C4B-B587-921172B374E4}"/>
              </a:ext>
            </a:extLst>
          </p:cNvPr>
          <p:cNvSpPr txBox="1"/>
          <p:nvPr/>
        </p:nvSpPr>
        <p:spPr>
          <a:xfrm>
            <a:off x="556259" y="1054744"/>
            <a:ext cx="115443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2400" b="1" i="1" dirty="0">
              <a:solidFill>
                <a:schemeClr val="tx2"/>
              </a:solidFill>
            </a:endParaRPr>
          </a:p>
          <a:p>
            <a:r>
              <a:rPr lang="en-ZA" sz="2200" b="1" i="1" dirty="0">
                <a:solidFill>
                  <a:schemeClr val="tx2"/>
                </a:solidFill>
              </a:rPr>
              <a:t>Introduction</a:t>
            </a:r>
            <a:r>
              <a:rPr lang="en-ZA" sz="2200" dirty="0"/>
              <a:t>: </a:t>
            </a:r>
            <a:r>
              <a:rPr lang="en-ZA" sz="2200" dirty="0" smtClean="0"/>
              <a:t> </a:t>
            </a:r>
            <a:r>
              <a:rPr lang="en-ZA" sz="2200" dirty="0"/>
              <a:t>– DALRO Managing Director</a:t>
            </a:r>
          </a:p>
          <a:p>
            <a:endParaRPr lang="en-ZA" sz="2200" dirty="0"/>
          </a:p>
          <a:p>
            <a:r>
              <a:rPr lang="en-ZA" sz="2200" b="1" i="1" dirty="0">
                <a:solidFill>
                  <a:schemeClr val="tx2"/>
                </a:solidFill>
              </a:rPr>
              <a:t>Main presenter</a:t>
            </a:r>
            <a:r>
              <a:rPr lang="en-ZA" sz="2200" dirty="0"/>
              <a:t>: </a:t>
            </a:r>
            <a:r>
              <a:rPr lang="en-ZA" sz="2200" dirty="0" smtClean="0"/>
              <a:t> </a:t>
            </a:r>
            <a:r>
              <a:rPr lang="en-ZA" sz="2200" dirty="0"/>
              <a:t>– Author, poet, playwright, director, 					                performer and storyteller</a:t>
            </a:r>
          </a:p>
          <a:p>
            <a:endParaRPr lang="en-ZA" sz="2200" dirty="0"/>
          </a:p>
          <a:p>
            <a:r>
              <a:rPr lang="en-ZA" sz="2200" b="1" i="1" dirty="0">
                <a:solidFill>
                  <a:schemeClr val="tx2"/>
                </a:solidFill>
              </a:rPr>
              <a:t>Who will suffer</a:t>
            </a:r>
            <a:r>
              <a:rPr lang="en-ZA" sz="2200" dirty="0"/>
              <a:t>: </a:t>
            </a:r>
            <a:r>
              <a:rPr lang="en-ZA" sz="2200" dirty="0" smtClean="0"/>
              <a:t> </a:t>
            </a:r>
            <a:r>
              <a:rPr lang="en-ZA" sz="2200" dirty="0"/>
              <a:t>- DALRO Managing Director</a:t>
            </a:r>
          </a:p>
          <a:p>
            <a:endParaRPr lang="en-ZA" sz="2200" dirty="0"/>
          </a:p>
          <a:p>
            <a:r>
              <a:rPr lang="en-ZA" sz="2200" b="1" i="1" dirty="0">
                <a:solidFill>
                  <a:schemeClr val="tx2"/>
                </a:solidFill>
              </a:rPr>
              <a:t>Who will benefit</a:t>
            </a:r>
            <a:r>
              <a:rPr lang="en-ZA" sz="2200" dirty="0"/>
              <a:t>: Legal Advisor – </a:t>
            </a:r>
            <a:r>
              <a:rPr lang="en-ZA" sz="2200" dirty="0" smtClean="0"/>
              <a:t> </a:t>
            </a:r>
            <a:endParaRPr lang="en-ZA" sz="2200" dirty="0"/>
          </a:p>
          <a:p>
            <a:endParaRPr lang="en-ZA" sz="2200" dirty="0"/>
          </a:p>
          <a:p>
            <a:r>
              <a:rPr lang="en-ZA" sz="2200" b="1" i="1" dirty="0">
                <a:solidFill>
                  <a:schemeClr val="tx2"/>
                </a:solidFill>
              </a:rPr>
              <a:t>Constitutionality and Treaty Alignment: </a:t>
            </a:r>
            <a:r>
              <a:rPr lang="en-ZA" sz="2200" dirty="0"/>
              <a:t>Legal Advisor </a:t>
            </a:r>
            <a:r>
              <a:rPr lang="en-ZA" sz="2200" dirty="0" smtClean="0"/>
              <a:t>- </a:t>
            </a:r>
            <a:endParaRPr lang="en-ZA" sz="2200" dirty="0"/>
          </a:p>
          <a:p>
            <a:endParaRPr lang="en-ZA" sz="2200" dirty="0"/>
          </a:p>
          <a:p>
            <a:r>
              <a:rPr lang="en-ZA" sz="2200" b="1" i="1" dirty="0">
                <a:solidFill>
                  <a:schemeClr val="tx2"/>
                </a:solidFill>
              </a:rPr>
              <a:t>What now: </a:t>
            </a:r>
            <a:r>
              <a:rPr lang="en-ZA" sz="2200" dirty="0" smtClean="0"/>
              <a:t> </a:t>
            </a:r>
            <a:r>
              <a:rPr lang="en-ZA" sz="2200" dirty="0"/>
              <a:t>- DALRO Managing Director</a:t>
            </a:r>
            <a:endParaRPr lang="en-ZA" sz="2200" b="1" i="1" dirty="0">
              <a:solidFill>
                <a:schemeClr val="tx2"/>
              </a:solidFill>
            </a:endParaRPr>
          </a:p>
          <a:p>
            <a:endParaRPr lang="en-ZA" sz="2400" b="1" i="1" dirty="0">
              <a:solidFill>
                <a:schemeClr val="tx2"/>
              </a:solidFill>
            </a:endParaRPr>
          </a:p>
          <a:p>
            <a:endParaRPr lang="en-ZA" sz="2400" dirty="0"/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xmlns="" id="{424B1E8B-707F-4E7E-A97F-9809DA8675F6}"/>
              </a:ext>
            </a:extLst>
          </p:cNvPr>
          <p:cNvSpPr/>
          <p:nvPr/>
        </p:nvSpPr>
        <p:spPr>
          <a:xfrm>
            <a:off x="4329723" y="50233"/>
            <a:ext cx="3532554" cy="1154935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34903BB-BD03-4809-8546-9FAC1B86EC3A}"/>
              </a:ext>
            </a:extLst>
          </p:cNvPr>
          <p:cNvSpPr txBox="1"/>
          <p:nvPr/>
        </p:nvSpPr>
        <p:spPr>
          <a:xfrm>
            <a:off x="2399347" y="542004"/>
            <a:ext cx="64979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ctr"/>
            <a:r>
              <a:rPr lang="en-ZA" sz="2800" b="1" dirty="0">
                <a:solidFill>
                  <a:schemeClr val="tx2"/>
                </a:solidFill>
                <a:latin typeface="Pristina" panose="03060402040406080204" pitchFamily="66" charset="0"/>
              </a:rPr>
              <a:t>DALRO’s DELEGATION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69521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4A497-7C62-4907-8E6C-33973B9368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7119257"/>
          </a:xfrm>
          <a:prstGeom prst="rect">
            <a:avLst/>
          </a:prstGeom>
        </p:spPr>
      </p:pic>
      <p:sp>
        <p:nvSpPr>
          <p:cNvPr id="3" name="Rounded Rectangle 3">
            <a:extLst>
              <a:ext uri="{FF2B5EF4-FFF2-40B4-BE49-F238E27FC236}">
                <a16:creationId xmlns:a16="http://schemas.microsoft.com/office/drawing/2014/main" xmlns="" id="{DB34BB14-C8E1-44A2-9481-86AE55C03B17}"/>
              </a:ext>
            </a:extLst>
          </p:cNvPr>
          <p:cNvSpPr/>
          <p:nvPr/>
        </p:nvSpPr>
        <p:spPr>
          <a:xfrm>
            <a:off x="3443152" y="443398"/>
            <a:ext cx="3702960" cy="1385401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B5514E-51A4-4D85-8E88-900327CAEB83}"/>
              </a:ext>
            </a:extLst>
          </p:cNvPr>
          <p:cNvSpPr txBox="1"/>
          <p:nvPr/>
        </p:nvSpPr>
        <p:spPr>
          <a:xfrm>
            <a:off x="2170432" y="597489"/>
            <a:ext cx="6248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solidFill>
                  <a:schemeClr val="tx2"/>
                </a:solidFill>
                <a:latin typeface="Pristina" panose="03060402040406080204" pitchFamily="66" charset="0"/>
              </a:rPr>
              <a:t>Author’s Perspective</a:t>
            </a:r>
          </a:p>
          <a:p>
            <a:pPr algn="ctr"/>
            <a:r>
              <a:rPr lang="en-ZA" sz="3200" b="1" dirty="0">
                <a:solidFill>
                  <a:schemeClr val="tx2"/>
                </a:solidFill>
                <a:latin typeface="Pristina" panose="03060402040406080204" pitchFamily="66" charset="0"/>
              </a:rPr>
              <a:t>by </a:t>
            </a:r>
            <a:r>
              <a:rPr lang="en-ZA" sz="3200" b="1" dirty="0" err="1">
                <a:solidFill>
                  <a:schemeClr val="tx2"/>
                </a:solidFill>
                <a:latin typeface="Pristina" panose="03060402040406080204" pitchFamily="66" charset="0"/>
              </a:rPr>
              <a:t>Mbongeni</a:t>
            </a:r>
            <a:r>
              <a:rPr lang="en-ZA" sz="3200" b="1" dirty="0">
                <a:solidFill>
                  <a:schemeClr val="tx2"/>
                </a:solidFill>
                <a:latin typeface="Pristina" panose="03060402040406080204" pitchFamily="66" charset="0"/>
              </a:rPr>
              <a:t> </a:t>
            </a:r>
            <a:r>
              <a:rPr lang="en-ZA" sz="3200" b="1" dirty="0" err="1">
                <a:solidFill>
                  <a:schemeClr val="tx2"/>
                </a:solidFill>
                <a:latin typeface="Pristina" panose="03060402040406080204" pitchFamily="66" charset="0"/>
              </a:rPr>
              <a:t>Ngema</a:t>
            </a:r>
            <a:endParaRPr lang="en-ZA" sz="3200" b="1" dirty="0">
              <a:solidFill>
                <a:schemeClr val="tx2"/>
              </a:solidFill>
              <a:latin typeface="Pristina" panose="03060402040406080204" pitchFamily="66" charset="0"/>
            </a:endParaRPr>
          </a:p>
        </p:txBody>
      </p:sp>
      <p:pic>
        <p:nvPicPr>
          <p:cNvPr id="7" name="Picture 4" descr="Front Cover">
            <a:extLst>
              <a:ext uri="{FF2B5EF4-FFF2-40B4-BE49-F238E27FC236}">
                <a16:creationId xmlns:a16="http://schemas.microsoft.com/office/drawing/2014/main" xmlns="" id="{FEB8803F-272C-4BE0-9880-D7F13DB37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02786" y="3210470"/>
            <a:ext cx="1795288" cy="263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Woza Albert!">
            <a:extLst>
              <a:ext uri="{FF2B5EF4-FFF2-40B4-BE49-F238E27FC236}">
                <a16:creationId xmlns:a16="http://schemas.microsoft.com/office/drawing/2014/main" xmlns="" id="{C2CCAF8E-CB47-4C44-BDB4-CC57E4267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3248" y="2576996"/>
            <a:ext cx="1891423" cy="289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xmlns="" id="{C4B4069E-A7DF-44D7-8A64-2D9F9F7CF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4864" y="443398"/>
            <a:ext cx="1795289" cy="26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A38252-9922-47F3-ABD0-13D59DC937D6}"/>
              </a:ext>
            </a:extLst>
          </p:cNvPr>
          <p:cNvSpPr txBox="1"/>
          <p:nvPr/>
        </p:nvSpPr>
        <p:spPr>
          <a:xfrm>
            <a:off x="3003066" y="2279090"/>
            <a:ext cx="4524007" cy="404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/>
              <a:t>If the Copyright Amendment Bill is signed into law in its current form: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Works will freely be used by institutions for educational purposes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No incentive or positive desire to write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Author will loose royalties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Negative impact on African livelihoods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Amounts to expropriation of copyright without proper compensation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Will result in loss of indigenous memory, and knowledge and skills for the African child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ZA" sz="1400" dirty="0"/>
              <a:t>Why would Legislators burden South African authors with such Copyright legislation?</a:t>
            </a:r>
          </a:p>
          <a:p>
            <a:pPr lvl="1"/>
            <a:endParaRPr lang="en-ZA" sz="1400" dirty="0"/>
          </a:p>
          <a:p>
            <a:pPr marL="742950" lvl="1" indent="-285750">
              <a:buFont typeface="Wingdings" pitchFamily="2" charset="2"/>
              <a:buChar char="Ø"/>
            </a:pPr>
            <a:endParaRPr lang="en-ZA" sz="1400" dirty="0"/>
          </a:p>
          <a:p>
            <a:pPr lvl="1"/>
            <a:endParaRPr lang="en-ZA" sz="1400" dirty="0"/>
          </a:p>
          <a:p>
            <a:pPr lvl="1"/>
            <a:endParaRPr lang="en-ZA" sz="1400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xmlns="" val="13967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8156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7417" y="218156"/>
            <a:ext cx="4190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 </a:t>
            </a:r>
            <a:r>
              <a:rPr lang="en-ZA" sz="2400" u="sng" dirty="0"/>
              <a:t>Amendment Bill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8546" y="868583"/>
            <a:ext cx="3288632" cy="1523494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ZA" sz="2800" b="1" i="1" dirty="0">
                <a:solidFill>
                  <a:schemeClr val="tx2"/>
                </a:solidFill>
              </a:rPr>
              <a:t>Who will suffer?</a:t>
            </a:r>
          </a:p>
          <a:p>
            <a:pPr algn="ctr"/>
            <a:endParaRPr lang="en-ZA" sz="5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there</a:t>
            </a:r>
          </a:p>
          <a:p>
            <a:pPr algn="ctr"/>
            <a:r>
              <a:rPr lang="en-ZA" sz="1200" dirty="0"/>
              <a:t>will be </a:t>
            </a:r>
            <a:r>
              <a:rPr lang="en-ZA" sz="1200" b="1" u="sng" dirty="0"/>
              <a:t>many losers</a:t>
            </a:r>
            <a:r>
              <a:rPr lang="en-ZA" sz="1200" dirty="0"/>
              <a:t>, including many of those it</a:t>
            </a:r>
          </a:p>
          <a:p>
            <a:pPr algn="ctr"/>
            <a:r>
              <a:rPr lang="en-ZA" sz="1200" dirty="0"/>
              <a:t>is intended to help.</a:t>
            </a:r>
          </a:p>
          <a:p>
            <a:pPr algn="ctr"/>
            <a:endParaRPr lang="en-ZA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15211" y="3032672"/>
            <a:ext cx="562760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chemeClr val="tx2"/>
                </a:solidFill>
                <a:latin typeface="Pristina" panose="03060402040406080204" pitchFamily="66" charset="0"/>
              </a:rPr>
              <a:t>Authors &amp; Creators</a:t>
            </a:r>
          </a:p>
          <a:p>
            <a:pPr algn="ctr"/>
            <a:endParaRPr lang="en-ZA" sz="5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Lose access to local publishing opportunities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Lose royalties / copy fees on existing work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Are forced into “gig economy”: working for free for platforms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Have to go to court to earn a living – unaffordable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Lose right to earn a living from their own intellectual creations.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lose incentive to write and share their knowledge and insight.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3896586" y="960530"/>
            <a:ext cx="3532554" cy="1154935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F8657EE-9F1A-9A4E-8744-875CE694F2F1}"/>
              </a:ext>
            </a:extLst>
          </p:cNvPr>
          <p:cNvCxnSpPr/>
          <p:nvPr/>
        </p:nvCxnSpPr>
        <p:spPr>
          <a:xfrm>
            <a:off x="7582829" y="1126273"/>
            <a:ext cx="423747" cy="0"/>
          </a:xfrm>
          <a:prstGeom prst="straightConnector1">
            <a:avLst/>
          </a:prstGeom>
          <a:ln w="28575">
            <a:gradFill>
              <a:gsLst>
                <a:gs pos="0">
                  <a:schemeClr val="accent5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766C89DD-8650-2649-BAB4-6C607634208E}"/>
              </a:ext>
            </a:extLst>
          </p:cNvPr>
          <p:cNvCxnSpPr/>
          <p:nvPr/>
        </p:nvCxnSpPr>
        <p:spPr>
          <a:xfrm>
            <a:off x="7593980" y="1537997"/>
            <a:ext cx="423747" cy="0"/>
          </a:xfrm>
          <a:prstGeom prst="straightConnector1">
            <a:avLst/>
          </a:prstGeom>
          <a:ln w="28575">
            <a:gradFill>
              <a:gsLst>
                <a:gs pos="0">
                  <a:schemeClr val="accent5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B7D3AE1-78B4-2B4F-B4C8-8AB49B90B244}"/>
              </a:ext>
            </a:extLst>
          </p:cNvPr>
          <p:cNvCxnSpPr/>
          <p:nvPr/>
        </p:nvCxnSpPr>
        <p:spPr>
          <a:xfrm>
            <a:off x="7593980" y="1910575"/>
            <a:ext cx="423747" cy="0"/>
          </a:xfrm>
          <a:prstGeom prst="straightConnector1">
            <a:avLst/>
          </a:prstGeom>
          <a:ln w="28575">
            <a:gradFill>
              <a:gsLst>
                <a:gs pos="0">
                  <a:schemeClr val="accent5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16A64E0-88A9-A449-A0BC-A4EBC187CBE6}"/>
              </a:ext>
            </a:extLst>
          </p:cNvPr>
          <p:cNvSpPr/>
          <p:nvPr/>
        </p:nvSpPr>
        <p:spPr>
          <a:xfrm>
            <a:off x="8017727" y="980754"/>
            <a:ext cx="1640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b="1" dirty="0">
                <a:solidFill>
                  <a:schemeClr val="tx2"/>
                </a:solidFill>
                <a:latin typeface="Pristina" panose="03060402040406080204" pitchFamily="66" charset="0"/>
              </a:rPr>
              <a:t>Authors &amp; Creators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D4E2FB5-D3ED-8543-AAFD-D22466EBADD0}"/>
              </a:ext>
            </a:extLst>
          </p:cNvPr>
          <p:cNvSpPr/>
          <p:nvPr/>
        </p:nvSpPr>
        <p:spPr>
          <a:xfrm>
            <a:off x="8017727" y="1340959"/>
            <a:ext cx="199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b="1" dirty="0">
                <a:solidFill>
                  <a:schemeClr val="tx2"/>
                </a:solidFill>
                <a:latin typeface="Pristina" panose="03060402040406080204" pitchFamily="66" charset="0"/>
              </a:rPr>
              <a:t>Publishers &amp; Booksellers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CD3B0AE-6B94-0043-A948-9F9C14DBC085}"/>
              </a:ext>
            </a:extLst>
          </p:cNvPr>
          <p:cNvSpPr/>
          <p:nvPr/>
        </p:nvSpPr>
        <p:spPr>
          <a:xfrm>
            <a:off x="8017727" y="1761809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b="1" dirty="0">
                <a:solidFill>
                  <a:schemeClr val="tx2"/>
                </a:solidFill>
                <a:latin typeface="Pristina" panose="03060402040406080204" pitchFamily="66" charset="0"/>
              </a:rPr>
              <a:t>SA Public </a:t>
            </a:r>
          </a:p>
        </p:txBody>
      </p:sp>
    </p:spTree>
    <p:extLst>
      <p:ext uri="{BB962C8B-B14F-4D97-AF65-F5344CB8AC3E}">
        <p14:creationId xmlns:p14="http://schemas.microsoft.com/office/powerpoint/2010/main" xmlns="" val="144684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2887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7417" y="218156"/>
            <a:ext cx="4190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 </a:t>
            </a:r>
            <a:r>
              <a:rPr lang="en-ZA" sz="2400" u="sng" dirty="0"/>
              <a:t>Amendment Bill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8546" y="868583"/>
            <a:ext cx="3288632" cy="1523494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ZA" sz="2800" b="1" i="1" dirty="0">
                <a:solidFill>
                  <a:schemeClr val="tx2"/>
                </a:solidFill>
              </a:rPr>
              <a:t>Who will suffer?</a:t>
            </a:r>
          </a:p>
          <a:p>
            <a:pPr algn="ctr"/>
            <a:endParaRPr lang="en-ZA" sz="5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there</a:t>
            </a:r>
          </a:p>
          <a:p>
            <a:pPr algn="ctr"/>
            <a:r>
              <a:rPr lang="en-ZA" sz="1200" dirty="0"/>
              <a:t>will be </a:t>
            </a:r>
            <a:r>
              <a:rPr lang="en-ZA" sz="1200" b="1" u="sng" dirty="0"/>
              <a:t>many losers</a:t>
            </a:r>
            <a:r>
              <a:rPr lang="en-ZA" sz="1200" dirty="0"/>
              <a:t>, including many of those it</a:t>
            </a:r>
          </a:p>
          <a:p>
            <a:pPr algn="ctr"/>
            <a:r>
              <a:rPr lang="en-ZA" sz="1200" dirty="0"/>
              <a:t>is intended to help.</a:t>
            </a:r>
          </a:p>
          <a:p>
            <a:pPr algn="ctr"/>
            <a:endParaRPr lang="en-Z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850596" y="2700482"/>
            <a:ext cx="649080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chemeClr val="tx2"/>
                </a:solidFill>
                <a:latin typeface="Pristina" panose="03060402040406080204" pitchFamily="66" charset="0"/>
              </a:rPr>
              <a:t>Publishers &amp; Booksellers</a:t>
            </a:r>
          </a:p>
          <a:p>
            <a:pPr algn="ctr"/>
            <a:endParaRPr lang="en-ZA" sz="5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Local and emerging publishers cannot take loss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International publishers will disinvest and only import books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Loss of employment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Their income stream from secondary licensing will vanish.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As turnover and the incentive to publish vanishes, fewer books will be published.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Up to 1 250 publishing jobs will be lost.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Will have to restructure and lay off workers.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Many publishers will close.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96586" y="960530"/>
            <a:ext cx="3532554" cy="1154935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6909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243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7416" y="91243"/>
            <a:ext cx="4190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 </a:t>
            </a:r>
            <a:r>
              <a:rPr lang="en-ZA" sz="2400" u="sng" dirty="0"/>
              <a:t>Amendment Bill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8545" y="1092379"/>
            <a:ext cx="3288632" cy="1523494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ZA" sz="2800" b="1" i="1" dirty="0">
                <a:solidFill>
                  <a:schemeClr val="tx2"/>
                </a:solidFill>
              </a:rPr>
              <a:t>Who will suffer?</a:t>
            </a:r>
          </a:p>
          <a:p>
            <a:pPr algn="ctr"/>
            <a:endParaRPr lang="en-ZA" sz="5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there</a:t>
            </a:r>
          </a:p>
          <a:p>
            <a:pPr algn="ctr"/>
            <a:r>
              <a:rPr lang="en-ZA" sz="1200" dirty="0"/>
              <a:t>will be </a:t>
            </a:r>
            <a:r>
              <a:rPr lang="en-ZA" sz="1200" b="1" u="sng" dirty="0"/>
              <a:t>many losers</a:t>
            </a:r>
            <a:r>
              <a:rPr lang="en-ZA" sz="1200" dirty="0"/>
              <a:t>, including many of those it</a:t>
            </a:r>
          </a:p>
          <a:p>
            <a:pPr algn="ctr"/>
            <a:r>
              <a:rPr lang="en-ZA" sz="1200" dirty="0"/>
              <a:t>is intended to help.</a:t>
            </a:r>
          </a:p>
          <a:p>
            <a:pPr algn="ctr"/>
            <a:endParaRPr lang="en-ZA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585789" y="2877513"/>
            <a:ext cx="839864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b="1" dirty="0">
                <a:solidFill>
                  <a:schemeClr val="tx2"/>
                </a:solidFill>
                <a:latin typeface="Pristina" panose="03060402040406080204" pitchFamily="66" charset="0"/>
              </a:rPr>
              <a:t>		SA Public </a:t>
            </a:r>
          </a:p>
          <a:p>
            <a:pPr algn="ctr"/>
            <a:endParaRPr lang="en-ZA" sz="500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SA People: inhibit culture of reading and creating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SA Knowledge workers lack employment opportunity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SARS loses tax on SA media companies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Loss of beneficiation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Loss to 4</a:t>
            </a:r>
            <a:r>
              <a:rPr lang="en-ZA" sz="1400" baseline="30000" dirty="0"/>
              <a:t>th</a:t>
            </a:r>
            <a:r>
              <a:rPr lang="en-ZA" sz="1400" dirty="0"/>
              <a:t> industrial revolution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Academic writers no longer show-case their work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Researchers no longer contribute to local knowledge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Knowledge travels North to South, instead of also South to North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ZA" sz="1400" dirty="0"/>
              <a:t>Students lose writers as role models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96584" y="1199298"/>
            <a:ext cx="3532554" cy="1154935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278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89250" y="103280"/>
            <a:ext cx="4259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</a:t>
            </a:r>
            <a:r>
              <a:rPr lang="en-ZA" sz="3200" u="sng" dirty="0">
                <a:latin typeface="Pristina" panose="03060402040406080204" pitchFamily="66" charset="0"/>
              </a:rPr>
              <a:t> </a:t>
            </a:r>
            <a:r>
              <a:rPr lang="en-ZA" sz="2400" u="sng" dirty="0"/>
              <a:t>Amendment Bill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3557" y="875636"/>
            <a:ext cx="3344984" cy="1354217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ZA" sz="2800" b="1" i="1" dirty="0">
                <a:solidFill>
                  <a:schemeClr val="tx2"/>
                </a:solidFill>
              </a:rPr>
              <a:t>Who will benefit?</a:t>
            </a:r>
          </a:p>
          <a:p>
            <a:pPr algn="ctr"/>
            <a:endParaRPr lang="en-ZA" sz="6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there</a:t>
            </a:r>
          </a:p>
          <a:p>
            <a:pPr algn="ctr"/>
            <a:r>
              <a:rPr lang="en-ZA" sz="1200" dirty="0"/>
              <a:t>will be </a:t>
            </a:r>
            <a:r>
              <a:rPr lang="en-ZA" sz="1200" b="1" u="sng" dirty="0"/>
              <a:t>few winners</a:t>
            </a:r>
            <a:r>
              <a:rPr lang="en-ZA" sz="1200" dirty="0"/>
              <a:t>, including many of those it</a:t>
            </a:r>
          </a:p>
          <a:p>
            <a:pPr algn="ctr"/>
            <a:r>
              <a:rPr lang="en-ZA" sz="1200" dirty="0"/>
              <a:t>is intended to help.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13557" y="936062"/>
            <a:ext cx="3576398" cy="1354213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2009712" y="3132085"/>
            <a:ext cx="86517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>
                <a:solidFill>
                  <a:schemeClr val="tx2"/>
                </a:solidFill>
                <a:latin typeface="Pristina" panose="03060402040406080204" pitchFamily="66" charset="0"/>
              </a:rPr>
              <a:t>Big Tech &amp; Platforms</a:t>
            </a:r>
          </a:p>
          <a:p>
            <a:pPr algn="ctr"/>
            <a:endParaRPr lang="en-ZA" sz="5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Platforms get free SA content and use as honey trap to get data on SA users.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Platforms are not taxable in SA.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Amazon can cream off top-selling and long-selling SA works without re-investing in young authors &amp; creators.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Perpetuate self-colonization: keep global North  dominant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Own digital conversations,  disseminate discourse on global North terms.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Indigenous &amp; local knowledge loses distinctive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Traditional knowledge inherent in our people will decline.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55BC82E0-D996-486C-9DD7-C12CFCC4A45C}"/>
              </a:ext>
            </a:extLst>
          </p:cNvPr>
          <p:cNvCxnSpPr/>
          <p:nvPr/>
        </p:nvCxnSpPr>
        <p:spPr>
          <a:xfrm>
            <a:off x="7726017" y="1245704"/>
            <a:ext cx="536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036A2E6-E726-482A-9D31-015F76E73647}"/>
              </a:ext>
            </a:extLst>
          </p:cNvPr>
          <p:cNvSpPr txBox="1"/>
          <p:nvPr/>
        </p:nvSpPr>
        <p:spPr>
          <a:xfrm>
            <a:off x="6097021" y="1061038"/>
            <a:ext cx="6188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1800" b="1" dirty="0">
                <a:solidFill>
                  <a:schemeClr val="tx2"/>
                </a:solidFill>
                <a:latin typeface="Pristina" panose="03060402040406080204" pitchFamily="66" charset="0"/>
              </a:rPr>
              <a:t>Big Tech &amp; Platforms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BE46971-6115-404E-865A-14D0DA6BAD0F}"/>
              </a:ext>
            </a:extLst>
          </p:cNvPr>
          <p:cNvCxnSpPr>
            <a:cxnSpLocks/>
          </p:cNvCxnSpPr>
          <p:nvPr/>
        </p:nvCxnSpPr>
        <p:spPr>
          <a:xfrm>
            <a:off x="7726017" y="1613169"/>
            <a:ext cx="536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D1CEC38-354F-46FA-956C-426CDCF79924}"/>
              </a:ext>
            </a:extLst>
          </p:cNvPr>
          <p:cNvSpPr txBox="1"/>
          <p:nvPr/>
        </p:nvSpPr>
        <p:spPr>
          <a:xfrm>
            <a:off x="6003236" y="1445574"/>
            <a:ext cx="6188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1800" b="1" dirty="0">
                <a:solidFill>
                  <a:schemeClr val="tx2"/>
                </a:solidFill>
                <a:latin typeface="Pristina" panose="03060402040406080204" pitchFamily="66" charset="0"/>
              </a:rPr>
              <a:t>Copyright Pirates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782B19D7-12AF-484D-A08D-761FD71A73F1}"/>
              </a:ext>
            </a:extLst>
          </p:cNvPr>
          <p:cNvCxnSpPr/>
          <p:nvPr/>
        </p:nvCxnSpPr>
        <p:spPr>
          <a:xfrm>
            <a:off x="7726017" y="1974574"/>
            <a:ext cx="536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B753B2B-39CF-4683-9A68-7775F8001902}"/>
              </a:ext>
            </a:extLst>
          </p:cNvPr>
          <p:cNvSpPr txBox="1"/>
          <p:nvPr/>
        </p:nvSpPr>
        <p:spPr>
          <a:xfrm>
            <a:off x="6607080" y="1830111"/>
            <a:ext cx="6188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1800" b="1" dirty="0">
                <a:solidFill>
                  <a:schemeClr val="tx2"/>
                </a:solidFill>
                <a:latin typeface="Pristina" panose="03060402040406080204" pitchFamily="66" charset="0"/>
              </a:rPr>
              <a:t>Predatory publishers &amp; Plagiarists</a:t>
            </a:r>
          </a:p>
        </p:txBody>
      </p:sp>
    </p:spTree>
    <p:extLst>
      <p:ext uri="{BB962C8B-B14F-4D97-AF65-F5344CB8AC3E}">
        <p14:creationId xmlns:p14="http://schemas.microsoft.com/office/powerpoint/2010/main" xmlns="" val="228739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3F47709-2385-4181-8B31-07BDEF061FD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274"/>
            <a:ext cx="12192000" cy="68037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75A332A-C56F-4843-B7A5-5E6ECF196D78}"/>
              </a:ext>
            </a:extLst>
          </p:cNvPr>
          <p:cNvSpPr txBox="1"/>
          <p:nvPr/>
        </p:nvSpPr>
        <p:spPr>
          <a:xfrm>
            <a:off x="1995230" y="3429000"/>
            <a:ext cx="6914417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3200" b="1" dirty="0">
                <a:solidFill>
                  <a:schemeClr val="tx2"/>
                </a:solidFill>
                <a:latin typeface="Pristina" panose="03060402040406080204" pitchFamily="66" charset="0"/>
              </a:rPr>
              <a:t>Copyright Pirates</a:t>
            </a:r>
          </a:p>
          <a:p>
            <a:pPr algn="ctr"/>
            <a:endParaRPr lang="en-ZA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Parallel imports foment piracy from Nigeria and India and other places.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Disinvestment in local publishing forces higher prices for import-only books.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Will adapt African knowledge.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Culture of copying and re-creating multiplies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400" dirty="0"/>
              <a:t>Subservient to westernised perspectives as the neo-colonial foreign academic publishing becomes sole-source of knowledge.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4CBA9A-E6F5-45BD-8955-AF52EE31D15C}"/>
              </a:ext>
            </a:extLst>
          </p:cNvPr>
          <p:cNvSpPr txBox="1"/>
          <p:nvPr/>
        </p:nvSpPr>
        <p:spPr>
          <a:xfrm>
            <a:off x="2222955" y="1310765"/>
            <a:ext cx="64589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400" b="1" i="1" dirty="0">
                <a:solidFill>
                  <a:schemeClr val="tx2"/>
                </a:solidFill>
              </a:rPr>
              <a:t>Who will benefit?</a:t>
            </a:r>
          </a:p>
          <a:p>
            <a:pPr algn="ctr"/>
            <a:endParaRPr lang="en-ZA" sz="8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there</a:t>
            </a:r>
          </a:p>
          <a:p>
            <a:pPr algn="ctr"/>
            <a:r>
              <a:rPr lang="en-ZA" sz="1200" dirty="0"/>
              <a:t>will be </a:t>
            </a:r>
            <a:r>
              <a:rPr lang="en-ZA" sz="1200" b="1" u="sng" dirty="0"/>
              <a:t>few winners</a:t>
            </a:r>
            <a:r>
              <a:rPr lang="en-ZA" sz="1200" dirty="0"/>
              <a:t>, including many of those it</a:t>
            </a:r>
          </a:p>
          <a:p>
            <a:pPr algn="ctr"/>
            <a:r>
              <a:rPr lang="en-ZA" sz="1200" dirty="0"/>
              <a:t>is intended to help.</a:t>
            </a:r>
          </a:p>
        </p:txBody>
      </p:sp>
      <p:sp>
        <p:nvSpPr>
          <p:cNvPr id="7" name="Rounded Rectangle 10">
            <a:extLst>
              <a:ext uri="{FF2B5EF4-FFF2-40B4-BE49-F238E27FC236}">
                <a16:creationId xmlns:a16="http://schemas.microsoft.com/office/drawing/2014/main" xmlns="" id="{081D25AF-F304-4662-A883-8653943B83FA}"/>
              </a:ext>
            </a:extLst>
          </p:cNvPr>
          <p:cNvSpPr/>
          <p:nvPr/>
        </p:nvSpPr>
        <p:spPr>
          <a:xfrm>
            <a:off x="3430655" y="1279987"/>
            <a:ext cx="3858041" cy="1384996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3E51B8-C6D7-44D0-9000-7B291FCB4D85}"/>
              </a:ext>
            </a:extLst>
          </p:cNvPr>
          <p:cNvSpPr txBox="1"/>
          <p:nvPr/>
        </p:nvSpPr>
        <p:spPr>
          <a:xfrm>
            <a:off x="3101008" y="380966"/>
            <a:ext cx="6188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32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 </a:t>
            </a:r>
            <a:r>
              <a:rPr lang="en-ZA" sz="3200" u="sng" dirty="0"/>
              <a:t>Amendment Bill </a:t>
            </a:r>
          </a:p>
        </p:txBody>
      </p:sp>
    </p:spTree>
    <p:extLst>
      <p:ext uri="{BB962C8B-B14F-4D97-AF65-F5344CB8AC3E}">
        <p14:creationId xmlns:p14="http://schemas.microsoft.com/office/powerpoint/2010/main" xmlns="" val="128654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02C6327-413D-4066-BF12-43D0F2D20E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3462"/>
            <a:ext cx="12192000" cy="68037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AE79C6-D1FB-4EE6-9EE8-37127A3222E7}"/>
              </a:ext>
            </a:extLst>
          </p:cNvPr>
          <p:cNvSpPr txBox="1"/>
          <p:nvPr/>
        </p:nvSpPr>
        <p:spPr>
          <a:xfrm>
            <a:off x="3001618" y="292412"/>
            <a:ext cx="6188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sz="3200" u="sng" dirty="0"/>
              <a:t>The </a:t>
            </a:r>
            <a:r>
              <a:rPr lang="en-ZA" sz="3200" u="sng" dirty="0">
                <a:solidFill>
                  <a:schemeClr val="tx2"/>
                </a:solidFill>
                <a:latin typeface="Pristina" panose="03060402040406080204" pitchFamily="66" charset="0"/>
              </a:rPr>
              <a:t>Copyright </a:t>
            </a:r>
            <a:r>
              <a:rPr lang="en-ZA" sz="3200" u="sng" dirty="0"/>
              <a:t>Amendment Bill </a:t>
            </a:r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xmlns="" id="{B1E5EDAF-7DD9-4984-9D4F-A2F19A5A9A74}"/>
              </a:ext>
            </a:extLst>
          </p:cNvPr>
          <p:cNvSpPr/>
          <p:nvPr/>
        </p:nvSpPr>
        <p:spPr>
          <a:xfrm>
            <a:off x="3629437" y="1302459"/>
            <a:ext cx="3858041" cy="1384996"/>
          </a:xfrm>
          <a:prstGeom prst="round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FDE58B2-B69D-4A06-A98B-5471DA6EB081}"/>
              </a:ext>
            </a:extLst>
          </p:cNvPr>
          <p:cNvSpPr txBox="1"/>
          <p:nvPr/>
        </p:nvSpPr>
        <p:spPr>
          <a:xfrm>
            <a:off x="2202344" y="1256293"/>
            <a:ext cx="6712225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2400" b="1" i="1" dirty="0">
                <a:solidFill>
                  <a:schemeClr val="tx2"/>
                </a:solidFill>
              </a:rPr>
              <a:t>Who will benefit?</a:t>
            </a:r>
          </a:p>
          <a:p>
            <a:pPr algn="ctr"/>
            <a:endParaRPr lang="en-ZA" sz="1000" b="1" i="1" dirty="0"/>
          </a:p>
          <a:p>
            <a:pPr algn="ctr"/>
            <a:r>
              <a:rPr lang="en-ZA" sz="1200" dirty="0"/>
              <a:t>If the Copyright Amendment Bill no. 17 of 2017</a:t>
            </a:r>
          </a:p>
          <a:p>
            <a:pPr algn="ctr"/>
            <a:r>
              <a:rPr lang="en-ZA" sz="1200" dirty="0"/>
              <a:t>(CAB) is signed into law in its current form, there</a:t>
            </a:r>
          </a:p>
          <a:p>
            <a:pPr algn="ctr"/>
            <a:r>
              <a:rPr lang="en-ZA" sz="1200" dirty="0"/>
              <a:t>will be </a:t>
            </a:r>
            <a:r>
              <a:rPr lang="en-ZA" sz="1200" b="1" u="sng" dirty="0"/>
              <a:t>few winners</a:t>
            </a:r>
            <a:r>
              <a:rPr lang="en-ZA" sz="1200" dirty="0"/>
              <a:t>, including many of those it</a:t>
            </a:r>
          </a:p>
          <a:p>
            <a:pPr algn="ctr"/>
            <a:r>
              <a:rPr lang="en-ZA" sz="1200" dirty="0"/>
              <a:t>is intended to help.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2AA0D64-12E6-4929-B686-D75E0BCC2DDB}"/>
              </a:ext>
            </a:extLst>
          </p:cNvPr>
          <p:cNvSpPr txBox="1"/>
          <p:nvPr/>
        </p:nvSpPr>
        <p:spPr>
          <a:xfrm>
            <a:off x="1033670" y="3625334"/>
            <a:ext cx="1053547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ZA" sz="3600" b="1" dirty="0">
                <a:solidFill>
                  <a:schemeClr val="tx2"/>
                </a:solidFill>
                <a:latin typeface="Pristina" panose="03060402040406080204" pitchFamily="66" charset="0"/>
              </a:rPr>
              <a:t>Predatory publishers &amp; Plagiarists</a:t>
            </a:r>
          </a:p>
          <a:p>
            <a:pPr algn="ctr"/>
            <a:endParaRPr lang="en-ZA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Original and plagiarised works will become alike.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Contracts unenforceable will drive creators abroad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Can rely on inefficiency of courts as © cases are complex and damages awarded too low to dissuade re-selling/infringing.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ZA" sz="1400" dirty="0"/>
              <a:t>“Predatory publishers” will call South Africa their new 2</a:t>
            </a:r>
            <a:r>
              <a:rPr lang="en-ZA" sz="1400" baseline="30000" dirty="0"/>
              <a:t>nd</a:t>
            </a:r>
            <a:r>
              <a:rPr lang="en-ZA" sz="1400" dirty="0"/>
              <a:t>home.</a:t>
            </a:r>
          </a:p>
        </p:txBody>
      </p:sp>
    </p:spTree>
    <p:extLst>
      <p:ext uri="{BB962C8B-B14F-4D97-AF65-F5344CB8AC3E}">
        <p14:creationId xmlns:p14="http://schemas.microsoft.com/office/powerpoint/2010/main" xmlns="" val="164736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946</Words>
  <Application>Microsoft Office PowerPoint</Application>
  <PresentationFormat>Custom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SAMRO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Bernadine De Beer</dc:creator>
  <cp:lastModifiedBy>USER</cp:lastModifiedBy>
  <cp:revision>78</cp:revision>
  <cp:lastPrinted>2016-06-15T11:48:35Z</cp:lastPrinted>
  <dcterms:created xsi:type="dcterms:W3CDTF">2016-02-05T12:46:27Z</dcterms:created>
  <dcterms:modified xsi:type="dcterms:W3CDTF">2021-08-12T08:28:12Z</dcterms:modified>
</cp:coreProperties>
</file>