
<file path=[Content_Types].xml><?xml version="1.0" encoding="utf-8"?>
<Types xmlns="http://schemas.openxmlformats.org/package/2006/content-types">
  <Override PartName="/customXml/itemProps3.xml" ContentType="application/vnd.openxmlformats-officedocument.customXmlProperties+xml"/>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theme/theme5.xml" ContentType="application/vnd.openxmlformats-officedocument.them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Default Extension="emf" ContentType="image/x-emf"/>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Masters/slideMaster6.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4"/>
    <p:sldMasterId id="2147483686" r:id="rId5"/>
    <p:sldMasterId id="2147483684" r:id="rId6"/>
    <p:sldMasterId id="2147483671" r:id="rId7"/>
    <p:sldMasterId id="2147483692" r:id="rId8"/>
    <p:sldMasterId id="2147483690" r:id="rId9"/>
  </p:sldMasterIdLst>
  <p:notesMasterIdLst>
    <p:notesMasterId r:id="rId17"/>
  </p:notesMasterIdLst>
  <p:sldIdLst>
    <p:sldId id="337" r:id="rId10"/>
    <p:sldId id="479" r:id="rId11"/>
    <p:sldId id="467" r:id="rId12"/>
    <p:sldId id="482" r:id="rId13"/>
    <p:sldId id="480" r:id="rId14"/>
    <p:sldId id="481" r:id="rId15"/>
    <p:sldId id="371" r:id="rId1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706" userDrawn="1">
          <p15:clr>
            <a:srgbClr val="A4A3A4"/>
          </p15:clr>
        </p15:guide>
        <p15:guide id="2" pos="224">
          <p15:clr>
            <a:srgbClr val="A4A3A4"/>
          </p15:clr>
        </p15:guide>
        <p15:guide id="3" orient="horz" pos="3067" userDrawn="1">
          <p15:clr>
            <a:srgbClr val="A4A3A4"/>
          </p15:clr>
        </p15:guide>
        <p15:guide id="4" orient="horz" pos="1702">
          <p15:clr>
            <a:srgbClr val="A4A3A4"/>
          </p15:clr>
        </p15:guide>
        <p15:guide id="5" orient="horz" pos="358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400"/>
    <a:srgbClr val="001489"/>
    <a:srgbClr val="007DBA"/>
    <a:srgbClr val="C4D600"/>
    <a:srgbClr val="A6BBC8"/>
    <a:srgbClr val="5B7F95"/>
    <a:srgbClr val="8FAD15"/>
    <a:srgbClr val="FFC600"/>
    <a:srgbClr val="5B7F89"/>
    <a:srgbClr val="B7DEE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72" autoAdjust="0"/>
    <p:restoredTop sz="96327" autoAdjust="0"/>
  </p:normalViewPr>
  <p:slideViewPr>
    <p:cSldViewPr snapToGrid="0" snapToObjects="1" showGuides="1">
      <p:cViewPr>
        <p:scale>
          <a:sx n="100" d="100"/>
          <a:sy n="100" d="100"/>
        </p:scale>
        <p:origin x="-534" y="30"/>
      </p:cViewPr>
      <p:guideLst>
        <p:guide orient="horz" pos="1706"/>
        <p:guide orient="horz" pos="3067"/>
        <p:guide orient="horz" pos="1702"/>
        <p:guide orient="horz" pos="3589"/>
        <p:guide pos="224"/>
      </p:guideLst>
    </p:cSldViewPr>
  </p:slideViewPr>
  <p:notesTextViewPr>
    <p:cViewPr>
      <p:scale>
        <a:sx n="3" d="2"/>
        <a:sy n="3" d="2"/>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5" Type="http://schemas.openxmlformats.org/officeDocument/2006/relationships/slideMaster" Target="slideMasters/slideMaster2.xml"/><Relationship Id="rId15" Type="http://schemas.openxmlformats.org/officeDocument/2006/relationships/slide" Target="slides/slide6.xml"/><Relationship Id="rId10" Type="http://schemas.openxmlformats.org/officeDocument/2006/relationships/slide" Target="slides/slide1.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1AAF8D0-9595-46D4-991F-32A5256828A4}" type="datetimeFigureOut">
              <a:rPr lang="en-GB" smtClean="0"/>
              <a:pPr/>
              <a:t>11/08/2021</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191C64A-B422-4308-A7F8-9597860DD7FB}" type="slidenum">
              <a:rPr lang="en-GB" smtClean="0"/>
              <a:pPr/>
              <a:t>‹#›</a:t>
            </a:fld>
            <a:endParaRPr lang="en-GB"/>
          </a:p>
        </p:txBody>
      </p:sp>
    </p:spTree>
    <p:extLst>
      <p:ext uri="{BB962C8B-B14F-4D97-AF65-F5344CB8AC3E}">
        <p14:creationId xmlns:p14="http://schemas.microsoft.com/office/powerpoint/2010/main" xmlns="" val="212267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110249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xmlns="" val="698618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itle 9"/>
          <p:cNvSpPr>
            <a:spLocks noGrp="1"/>
          </p:cNvSpPr>
          <p:nvPr>
            <p:ph type="title"/>
          </p:nvPr>
        </p:nvSpPr>
        <p:spPr>
          <a:xfrm>
            <a:off x="457200" y="3088640"/>
            <a:ext cx="8229600" cy="1143000"/>
          </a:xfrm>
          <a:prstGeom prst="rect">
            <a:avLst/>
          </a:prstGeom>
        </p:spPr>
        <p:txBody>
          <a:bodyPr vert="horz"/>
          <a:lstStyle>
            <a:lvl1pPr>
              <a:defRPr sz="4000" b="1">
                <a:solidFill>
                  <a:srgbClr val="001489"/>
                </a:solidFill>
              </a:defRPr>
            </a:lvl1pPr>
          </a:lstStyle>
          <a:p>
            <a:r>
              <a:rPr lang="en-US" dirty="0"/>
              <a:t>Click to edit Master title style</a:t>
            </a:r>
          </a:p>
        </p:txBody>
      </p:sp>
    </p:spTree>
    <p:extLst>
      <p:ext uri="{BB962C8B-B14F-4D97-AF65-F5344CB8AC3E}">
        <p14:creationId xmlns:p14="http://schemas.microsoft.com/office/powerpoint/2010/main" xmlns="" val="205343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5003004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sz="4000" b="1" i="0">
                <a:solidFill>
                  <a:srgbClr val="FFFFFF"/>
                </a:solidFill>
                <a:latin typeface="Century Gothic"/>
                <a:cs typeface="Century Gothic"/>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sz="3000" b="1" i="0">
                <a:solidFill>
                  <a:srgbClr val="FFFFFF"/>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xmlns="" val="19708758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276435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751131"/>
          </a:xfrm>
          <a:prstGeom prst="rect">
            <a:avLst/>
          </a:prstGeom>
        </p:spPr>
        <p:txBody>
          <a:bodyPr vert="horz"/>
          <a:lstStyle>
            <a:lvl1pPr algn="l">
              <a:defRPr sz="4000" b="1" baseline="0">
                <a:solidFill>
                  <a:schemeClr val="bg1"/>
                </a:solidFill>
                <a:latin typeface="Century Gothic" panose="020B0502020202020204" pitchFamily="34" charset="0"/>
              </a:defRPr>
            </a:lvl1pPr>
          </a:lstStyle>
          <a:p>
            <a:r>
              <a:rPr lang="en-US" dirty="0"/>
              <a:t>Click to edit Master title style</a:t>
            </a:r>
          </a:p>
        </p:txBody>
      </p:sp>
      <p:pic>
        <p:nvPicPr>
          <p:cNvPr id="4" name="Picture 3">
            <a:extLst>
              <a:ext uri="{FF2B5EF4-FFF2-40B4-BE49-F238E27FC236}">
                <a16:creationId xmlns:a16="http://schemas.microsoft.com/office/drawing/2014/main" xmlns="" id="{26A0BFA5-D97C-BC45-AE15-77F9A87E6543}"/>
              </a:ext>
            </a:extLst>
          </p:cNvPr>
          <p:cNvPicPr>
            <a:picLocks/>
          </p:cNvPicPr>
          <p:nvPr userDrawn="1"/>
        </p:nvPicPr>
        <p:blipFill>
          <a:blip r:embed="rId2" cstate="print"/>
          <a:stretch>
            <a:fillRect/>
          </a:stretch>
        </p:blipFill>
        <p:spPr>
          <a:xfrm>
            <a:off x="350838" y="1019440"/>
            <a:ext cx="8793162" cy="100725"/>
          </a:xfrm>
          <a:prstGeom prst="rect">
            <a:avLst/>
          </a:prstGeom>
        </p:spPr>
      </p:pic>
    </p:spTree>
    <p:extLst>
      <p:ext uri="{BB962C8B-B14F-4D97-AF65-F5344CB8AC3E}">
        <p14:creationId xmlns:p14="http://schemas.microsoft.com/office/powerpoint/2010/main" xmlns="" val="3946782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sz="4000" b="1" i="0">
                <a:solidFill>
                  <a:srgbClr val="FFFFFF"/>
                </a:solidFill>
                <a:latin typeface="Century Gothic"/>
                <a:cs typeface="Century Gothic"/>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sz="3000" b="1" i="0">
                <a:solidFill>
                  <a:srgbClr val="FFFFFF"/>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xmlns="" val="2156140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86308"/>
            <a:ext cx="7772400" cy="1470025"/>
          </a:xfrm>
          <a:prstGeom prst="rect">
            <a:avLst/>
          </a:prstGeom>
        </p:spPr>
        <p:txBody>
          <a:bodyPr/>
          <a:lstStyle>
            <a:lvl1pPr>
              <a:defRPr sz="4000" b="1" i="0">
                <a:solidFill>
                  <a:schemeClr val="bg1"/>
                </a:solidFill>
                <a:latin typeface="Century Gothic"/>
                <a:cs typeface="Century Gothic"/>
              </a:defRPr>
            </a:lvl1pPr>
          </a:lstStyle>
          <a:p>
            <a:r>
              <a:rPr lang="en-US" dirty="0"/>
              <a:t>Click to edit Master title style</a:t>
            </a:r>
          </a:p>
        </p:txBody>
      </p:sp>
      <p:sp>
        <p:nvSpPr>
          <p:cNvPr id="3" name="Subtitle 2"/>
          <p:cNvSpPr>
            <a:spLocks noGrp="1"/>
          </p:cNvSpPr>
          <p:nvPr>
            <p:ph type="subTitle" idx="1"/>
          </p:nvPr>
        </p:nvSpPr>
        <p:spPr>
          <a:xfrm>
            <a:off x="1371600" y="4842083"/>
            <a:ext cx="6400800" cy="1752600"/>
          </a:xfrm>
          <a:prstGeom prst="rect">
            <a:avLst/>
          </a:prstGeom>
        </p:spPr>
        <p:txBody>
          <a:bodyPr/>
          <a:lstStyle>
            <a:lvl1pPr marL="0" indent="0" algn="ctr">
              <a:buNone/>
              <a:defRPr sz="3000" b="1" i="0">
                <a:solidFill>
                  <a:schemeClr val="bg1"/>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xmlns="" val="2626806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148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xmlns="" val="3190035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B77CB80-E95C-3841-AF1C-3661F464CF9C}" type="datetimeFigureOut">
              <a:rPr lang="en-US" smtClean="0"/>
              <a:pPr/>
              <a:t>8/11/2021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A195F56-7990-6B44-9AC2-D8AEA6FBBBD0}" type="slidenum">
              <a:rPr lang="en-US" smtClean="0"/>
              <a:pPr/>
              <a:t>‹#›</a:t>
            </a:fld>
            <a:endParaRPr lang="en-US"/>
          </a:p>
        </p:txBody>
      </p:sp>
    </p:spTree>
    <p:extLst>
      <p:ext uri="{BB962C8B-B14F-4D97-AF65-F5344CB8AC3E}">
        <p14:creationId xmlns:p14="http://schemas.microsoft.com/office/powerpoint/2010/main" xmlns="" val="128481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00148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xmlns="" val="518651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600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600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4195503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600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9440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2600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9440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1027337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heme" Target="../theme/theme1.xml"/><Relationship Id="rId7" Type="http://schemas.openxmlformats.org/officeDocument/2006/relationships/image" Target="../media/image4.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image" Target="../media/image8.emf"/><Relationship Id="rId5" Type="http://schemas.openxmlformats.org/officeDocument/2006/relationships/image" Target="../media/image2.emf"/><Relationship Id="rId10" Type="http://schemas.openxmlformats.org/officeDocument/2006/relationships/image" Target="../media/image7.emf"/><Relationship Id="rId4" Type="http://schemas.openxmlformats.org/officeDocument/2006/relationships/image" Target="../media/image1.jpe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0.emf"/><Relationship Id="rId7" Type="http://schemas.openxmlformats.org/officeDocument/2006/relationships/image" Target="../media/image8.emf"/><Relationship Id="rId2"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9.emf"/><Relationship Id="rId4"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slideLayout" Target="../slideLayouts/slideLayout7.xml"/><Relationship Id="rId7" Type="http://schemas.openxmlformats.org/officeDocument/2006/relationships/theme" Target="../theme/theme4.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image" Target="../media/image14.emf"/><Relationship Id="rId5" Type="http://schemas.openxmlformats.org/officeDocument/2006/relationships/slideLayout" Target="../slideLayouts/slideLayout9.xml"/><Relationship Id="rId10" Type="http://schemas.openxmlformats.org/officeDocument/2006/relationships/image" Target="../media/image13.emf"/><Relationship Id="rId4" Type="http://schemas.openxmlformats.org/officeDocument/2006/relationships/slideLayout" Target="../slideLayouts/slideLayout8.xml"/><Relationship Id="rId9" Type="http://schemas.openxmlformats.org/officeDocument/2006/relationships/image" Target="../media/image2.emf"/></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5.xml"/><Relationship Id="rId1" Type="http://schemas.openxmlformats.org/officeDocument/2006/relationships/slideLayout" Target="../slideLayouts/slideLayout11.xml"/><Relationship Id="rId4" Type="http://schemas.openxmlformats.org/officeDocument/2006/relationships/image" Target="../media/image12.emf"/></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4.emf"/><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3.emf"/><Relationship Id="rId5" Type="http://schemas.openxmlformats.org/officeDocument/2006/relationships/image" Target="../media/image2.emf"/><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WCG-Blue.jpg"/>
          <p:cNvPicPr>
            <a:picLocks noChangeAspect="1"/>
          </p:cNvPicPr>
          <p:nvPr userDrawn="1"/>
        </p:nvPicPr>
        <p:blipFill>
          <a:blip r:embed="rId4" cstate="email">
            <a:extLst>
              <a:ext uri="{28A0092B-C50C-407E-A947-70E740481C1C}">
                <a14:useLocalDpi xmlns:a14="http://schemas.microsoft.com/office/drawing/2010/main" xmlns="" val="0"/>
              </a:ext>
            </a:extLst>
          </a:blip>
          <a:stretch>
            <a:fillRect/>
          </a:stretch>
        </p:blipFill>
        <p:spPr>
          <a:xfrm>
            <a:off x="0" y="9939"/>
            <a:ext cx="9144000" cy="6857999"/>
          </a:xfrm>
          <a:prstGeom prst="rect">
            <a:avLst/>
          </a:prstGeom>
        </p:spPr>
      </p:pic>
      <p:pic>
        <p:nvPicPr>
          <p:cNvPr id="8" name="Picture 7"/>
          <p:cNvPicPr>
            <a:picLocks noChangeAspect="1"/>
          </p:cNvPicPr>
          <p:nvPr userDrawn="1"/>
        </p:nvPicPr>
        <p:blipFill>
          <a:blip r:embed="rId5" cstate="email">
            <a:extLst>
              <a:ext uri="{28A0092B-C50C-407E-A947-70E740481C1C}">
                <a14:useLocalDpi xmlns:a14="http://schemas.microsoft.com/office/drawing/2010/main" xmlns="" val="0"/>
              </a:ext>
            </a:extLst>
          </a:blip>
          <a:srcRect/>
          <a:stretch>
            <a:fillRect/>
          </a:stretch>
        </p:blipFill>
        <p:spPr bwMode="auto">
          <a:xfrm>
            <a:off x="350838" y="6089650"/>
            <a:ext cx="1512887"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p:cNvPicPr>
            <a:picLocks noChangeAspect="1"/>
          </p:cNvPicPr>
          <p:nvPr userDrawn="1"/>
        </p:nvPicPr>
        <p:blipFill>
          <a:blip r:embed="rId6" cstate="print"/>
          <a:stretch>
            <a:fillRect/>
          </a:stretch>
        </p:blipFill>
        <p:spPr>
          <a:xfrm>
            <a:off x="3981600" y="5947200"/>
            <a:ext cx="1260000" cy="622782"/>
          </a:xfrm>
          <a:prstGeom prst="rect">
            <a:avLst/>
          </a:prstGeom>
        </p:spPr>
      </p:pic>
      <p:pic>
        <p:nvPicPr>
          <p:cNvPr id="10" name="Picture 9"/>
          <p:cNvPicPr>
            <a:picLocks noChangeAspect="1"/>
          </p:cNvPicPr>
          <p:nvPr userDrawn="1"/>
        </p:nvPicPr>
        <p:blipFill>
          <a:blip r:embed="rId7" cstate="print"/>
          <a:stretch>
            <a:fillRect/>
          </a:stretch>
        </p:blipFill>
        <p:spPr>
          <a:xfrm>
            <a:off x="2089150" y="5909963"/>
            <a:ext cx="1686606" cy="648000"/>
          </a:xfrm>
          <a:prstGeom prst="rect">
            <a:avLst/>
          </a:prstGeom>
        </p:spPr>
      </p:pic>
      <p:pic>
        <p:nvPicPr>
          <p:cNvPr id="16" name="Picture 15" descr="Shape, rectangle&#10;&#10;Description automatically generated">
            <a:extLst>
              <a:ext uri="{FF2B5EF4-FFF2-40B4-BE49-F238E27FC236}">
                <a16:creationId xmlns:a16="http://schemas.microsoft.com/office/drawing/2014/main" xmlns="" id="{8D85B4C4-FC20-5B4B-A5EB-1D60C8159643}"/>
              </a:ext>
            </a:extLst>
          </p:cNvPr>
          <p:cNvPicPr>
            <a:picLocks noChangeAspect="1"/>
          </p:cNvPicPr>
          <p:nvPr userDrawn="1"/>
        </p:nvPicPr>
        <p:blipFill>
          <a:blip r:embed="rId8" cstate="print"/>
          <a:stretch>
            <a:fillRect/>
          </a:stretch>
        </p:blipFill>
        <p:spPr>
          <a:xfrm>
            <a:off x="-259821" y="-224566"/>
            <a:ext cx="9742842" cy="7307131"/>
          </a:xfrm>
          <a:prstGeom prst="rect">
            <a:avLst/>
          </a:prstGeom>
        </p:spPr>
      </p:pic>
      <p:pic>
        <p:nvPicPr>
          <p:cNvPr id="13" name="Picture 12" descr="Graphical user interface, text&#10;&#10;Description automatically generated">
            <a:extLst>
              <a:ext uri="{FF2B5EF4-FFF2-40B4-BE49-F238E27FC236}">
                <a16:creationId xmlns:a16="http://schemas.microsoft.com/office/drawing/2014/main" xmlns="" id="{686179BA-E0F9-0A4E-B057-335E97D708EC}"/>
              </a:ext>
            </a:extLst>
          </p:cNvPr>
          <p:cNvPicPr>
            <a:picLocks noChangeAspect="1"/>
          </p:cNvPicPr>
          <p:nvPr userDrawn="1"/>
        </p:nvPicPr>
        <p:blipFill>
          <a:blip r:embed="rId9" cstate="print"/>
          <a:stretch>
            <a:fillRect/>
          </a:stretch>
        </p:blipFill>
        <p:spPr>
          <a:xfrm>
            <a:off x="4284000" y="5598702"/>
            <a:ext cx="1730057" cy="1224000"/>
          </a:xfrm>
          <a:prstGeom prst="rect">
            <a:avLst/>
          </a:prstGeom>
        </p:spPr>
      </p:pic>
      <p:pic>
        <p:nvPicPr>
          <p:cNvPr id="14" name="Picture 13">
            <a:extLst>
              <a:ext uri="{FF2B5EF4-FFF2-40B4-BE49-F238E27FC236}">
                <a16:creationId xmlns:a16="http://schemas.microsoft.com/office/drawing/2014/main" xmlns="" id="{39B0646A-0605-9849-BD56-D8EF5B2246CF}"/>
              </a:ext>
            </a:extLst>
          </p:cNvPr>
          <p:cNvPicPr>
            <a:picLocks noChangeAspect="1"/>
          </p:cNvPicPr>
          <p:nvPr userDrawn="1"/>
        </p:nvPicPr>
        <p:blipFill>
          <a:blip r:embed="rId10" cstate="print"/>
          <a:stretch>
            <a:fillRect/>
          </a:stretch>
        </p:blipFill>
        <p:spPr>
          <a:xfrm>
            <a:off x="355600" y="6084882"/>
            <a:ext cx="1508000" cy="468000"/>
          </a:xfrm>
          <a:prstGeom prst="rect">
            <a:avLst/>
          </a:prstGeom>
        </p:spPr>
      </p:pic>
      <p:pic>
        <p:nvPicPr>
          <p:cNvPr id="15" name="Picture 14">
            <a:extLst>
              <a:ext uri="{FF2B5EF4-FFF2-40B4-BE49-F238E27FC236}">
                <a16:creationId xmlns:a16="http://schemas.microsoft.com/office/drawing/2014/main" xmlns="" id="{BDF45655-A52B-C347-83D4-2860A481D482}"/>
              </a:ext>
            </a:extLst>
          </p:cNvPr>
          <p:cNvPicPr>
            <a:picLocks noChangeAspect="1"/>
          </p:cNvPicPr>
          <p:nvPr userDrawn="1"/>
        </p:nvPicPr>
        <p:blipFill>
          <a:blip r:embed="rId11" cstate="print"/>
          <a:stretch>
            <a:fillRect/>
          </a:stretch>
        </p:blipFill>
        <p:spPr>
          <a:xfrm>
            <a:off x="2079163" y="6012882"/>
            <a:ext cx="2197242" cy="540000"/>
          </a:xfrm>
          <a:prstGeom prst="rect">
            <a:avLst/>
          </a:prstGeom>
        </p:spPr>
      </p:pic>
    </p:spTree>
    <p:extLst>
      <p:ext uri="{BB962C8B-B14F-4D97-AF65-F5344CB8AC3E}">
        <p14:creationId xmlns:p14="http://schemas.microsoft.com/office/powerpoint/2010/main" xmlns="" val="1761644611"/>
      </p:ext>
    </p:extLst>
  </p:cSld>
  <p:clrMap bg1="lt1" tx1="dk1" bg2="lt2" tx2="dk2" accent1="accent1" accent2="accent2" accent3="accent3" accent4="accent4" accent5="accent5" accent6="accent6" hlink="hlink" folHlink="folHlink"/>
  <p:sldLayoutIdLst>
    <p:sldLayoutId id="2147483689" r:id="rId1"/>
    <p:sldLayoutId id="2147483697"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stretch>
            <a:fillRect/>
          </a:stretch>
        </p:blipFill>
        <p:spPr>
          <a:xfrm>
            <a:off x="0" y="0"/>
            <a:ext cx="9144000" cy="6858000"/>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350837" y="425050"/>
            <a:ext cx="3488944" cy="108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1"/>
          <p:cNvPicPr>
            <a:picLocks/>
          </p:cNvPicPr>
          <p:nvPr userDrawn="1"/>
        </p:nvPicPr>
        <p:blipFill>
          <a:blip r:embed="rId5" cstate="print"/>
          <a:stretch>
            <a:fillRect/>
          </a:stretch>
        </p:blipFill>
        <p:spPr>
          <a:xfrm>
            <a:off x="1573200" y="1888241"/>
            <a:ext cx="7560000" cy="104140"/>
          </a:xfrm>
          <a:prstGeom prst="rect">
            <a:avLst/>
          </a:prstGeom>
        </p:spPr>
      </p:pic>
      <p:pic>
        <p:nvPicPr>
          <p:cNvPr id="13" name="Picture 12" descr="Graphical user interface, text&#10;&#10;Description automatically generated">
            <a:extLst>
              <a:ext uri="{FF2B5EF4-FFF2-40B4-BE49-F238E27FC236}">
                <a16:creationId xmlns:a16="http://schemas.microsoft.com/office/drawing/2014/main" xmlns="" id="{8AFFDEF6-75B5-0A45-82A3-5ED67E233717}"/>
              </a:ext>
            </a:extLst>
          </p:cNvPr>
          <p:cNvPicPr>
            <a:picLocks noChangeAspect="1"/>
          </p:cNvPicPr>
          <p:nvPr userDrawn="1"/>
        </p:nvPicPr>
        <p:blipFill>
          <a:blip r:embed="rId6" cstate="print"/>
          <a:stretch>
            <a:fillRect/>
          </a:stretch>
        </p:blipFill>
        <p:spPr>
          <a:xfrm>
            <a:off x="2573520" y="5598702"/>
            <a:ext cx="1730057" cy="1224000"/>
          </a:xfrm>
          <a:prstGeom prst="rect">
            <a:avLst/>
          </a:prstGeom>
        </p:spPr>
      </p:pic>
      <p:pic>
        <p:nvPicPr>
          <p:cNvPr id="14" name="Picture 13">
            <a:extLst>
              <a:ext uri="{FF2B5EF4-FFF2-40B4-BE49-F238E27FC236}">
                <a16:creationId xmlns:a16="http://schemas.microsoft.com/office/drawing/2014/main" xmlns="" id="{99F38965-71A3-F048-873F-42223F41515E}"/>
              </a:ext>
            </a:extLst>
          </p:cNvPr>
          <p:cNvPicPr>
            <a:picLocks noChangeAspect="1"/>
          </p:cNvPicPr>
          <p:nvPr userDrawn="1"/>
        </p:nvPicPr>
        <p:blipFill>
          <a:blip r:embed="rId7" cstate="print"/>
          <a:stretch>
            <a:fillRect/>
          </a:stretch>
        </p:blipFill>
        <p:spPr>
          <a:xfrm>
            <a:off x="368683" y="6012882"/>
            <a:ext cx="2197242" cy="540000"/>
          </a:xfrm>
          <a:prstGeom prst="rect">
            <a:avLst/>
          </a:prstGeom>
        </p:spPr>
      </p:pic>
    </p:spTree>
    <p:extLst>
      <p:ext uri="{BB962C8B-B14F-4D97-AF65-F5344CB8AC3E}">
        <p14:creationId xmlns:p14="http://schemas.microsoft.com/office/powerpoint/2010/main" xmlns="" val="2133653654"/>
      </p:ext>
    </p:extLst>
  </p:cSld>
  <p:clrMap bg1="lt1" tx1="dk1" bg2="lt2" tx2="dk2" accent1="accent1" accent2="accent2" accent3="accent3" accent4="accent4" accent5="accent5" accent6="accent6" hlink="hlink" folHlink="folHlink"/>
  <p:sldLayoutIdLst>
    <p:sldLayoutId id="214748368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11" descr="eng-PP-1.ai"/>
          <p:cNvPicPr>
            <a:picLocks noChangeAspect="1"/>
          </p:cNvPicPr>
          <p:nvPr userDrawn="1"/>
        </p:nvPicPr>
        <p:blipFill>
          <a:blip r:embed="rId3" cstate="email">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854049377"/>
      </p:ext>
    </p:extLst>
  </p:cSld>
  <p:clrMap bg1="lt1" tx1="dk1" bg2="lt2" tx2="dk2" accent1="accent1" accent2="accent2" accent3="accent3" accent4="accent4" accent5="accent5" accent6="accent6" hlink="hlink" folHlink="folHlink"/>
  <p:sldLayoutIdLst>
    <p:sldLayoutId id="214748368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p:cNvPicPr>
          <p:nvPr userDrawn="1"/>
        </p:nvPicPr>
        <p:blipFill>
          <a:blip r:embed="rId8" cstate="print"/>
          <a:stretch>
            <a:fillRect/>
          </a:stretch>
        </p:blipFill>
        <p:spPr>
          <a:xfrm>
            <a:off x="457200" y="1019310"/>
            <a:ext cx="8686800" cy="104400"/>
          </a:xfrm>
          <a:prstGeom prst="rect">
            <a:avLst/>
          </a:prstGeom>
        </p:spPr>
      </p:pic>
      <p:sp>
        <p:nvSpPr>
          <p:cNvPr id="2" name="Title Placeholder 1"/>
          <p:cNvSpPr>
            <a:spLocks noGrp="1"/>
          </p:cNvSpPr>
          <p:nvPr>
            <p:ph type="title"/>
          </p:nvPr>
        </p:nvSpPr>
        <p:spPr>
          <a:xfrm>
            <a:off x="457200" y="274638"/>
            <a:ext cx="8229600" cy="7446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600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9" cstate="email">
            <a:extLst>
              <a:ext uri="{28A0092B-C50C-407E-A947-70E740481C1C}">
                <a14:useLocalDpi xmlns:a14="http://schemas.microsoft.com/office/drawing/2010/main" xmlns="" val="0"/>
              </a:ext>
            </a:extLst>
          </a:blip>
          <a:srcRect/>
          <a:stretch>
            <a:fillRect/>
          </a:stretch>
        </p:blipFill>
        <p:spPr bwMode="auto">
          <a:xfrm>
            <a:off x="350838" y="6089650"/>
            <a:ext cx="1512887"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p:cNvPicPr>
            <a:picLocks noChangeAspect="1"/>
          </p:cNvPicPr>
          <p:nvPr userDrawn="1"/>
        </p:nvPicPr>
        <p:blipFill>
          <a:blip r:embed="rId10" cstate="print"/>
          <a:stretch>
            <a:fillRect/>
          </a:stretch>
        </p:blipFill>
        <p:spPr>
          <a:xfrm>
            <a:off x="4463429" y="5925798"/>
            <a:ext cx="1263338" cy="622800"/>
          </a:xfrm>
          <a:prstGeom prst="rect">
            <a:avLst/>
          </a:prstGeom>
        </p:spPr>
      </p:pic>
      <p:pic>
        <p:nvPicPr>
          <p:cNvPr id="10" name="Picture 9">
            <a:extLst>
              <a:ext uri="{FF2B5EF4-FFF2-40B4-BE49-F238E27FC236}">
                <a16:creationId xmlns:a16="http://schemas.microsoft.com/office/drawing/2014/main" xmlns="" id="{81CEB685-2688-5345-A30C-648F1E4E383A}"/>
              </a:ext>
            </a:extLst>
          </p:cNvPr>
          <p:cNvPicPr>
            <a:picLocks noChangeAspect="1"/>
          </p:cNvPicPr>
          <p:nvPr userDrawn="1"/>
        </p:nvPicPr>
        <p:blipFill>
          <a:blip r:embed="rId11" cstate="print"/>
          <a:stretch>
            <a:fillRect/>
          </a:stretch>
        </p:blipFill>
        <p:spPr>
          <a:xfrm>
            <a:off x="2074985" y="6037169"/>
            <a:ext cx="2209945" cy="540000"/>
          </a:xfrm>
          <a:prstGeom prst="rect">
            <a:avLst/>
          </a:prstGeom>
        </p:spPr>
      </p:pic>
    </p:spTree>
    <p:extLst>
      <p:ext uri="{BB962C8B-B14F-4D97-AF65-F5344CB8AC3E}">
        <p14:creationId xmlns:p14="http://schemas.microsoft.com/office/powerpoint/2010/main" xmlns="" val="369276631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Lst>
  <p:txStyles>
    <p:titleStyle>
      <a:lvl1pPr algn="l" defTabSz="457200" rtl="0" eaLnBrk="1" latinLnBrk="0" hangingPunct="1">
        <a:spcBef>
          <a:spcPct val="0"/>
        </a:spcBef>
        <a:buNone/>
        <a:defRPr sz="4000" b="1" i="0" kern="1200">
          <a:solidFill>
            <a:srgbClr val="001489"/>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3200" b="0" i="0" kern="1200">
          <a:solidFill>
            <a:srgbClr val="001489"/>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b="0" i="0" kern="1200">
          <a:solidFill>
            <a:srgbClr val="001489"/>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b="0" i="0" kern="1200">
          <a:solidFill>
            <a:srgbClr val="001489"/>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b="0" i="0" kern="1200">
          <a:solidFill>
            <a:srgbClr val="001489"/>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b="0" i="0" kern="1200">
          <a:solidFill>
            <a:srgbClr val="001489"/>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88000" y="324000"/>
            <a:ext cx="4311650" cy="133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p:cNvPicPr>
            <a:picLocks/>
          </p:cNvPicPr>
          <p:nvPr userDrawn="1"/>
        </p:nvPicPr>
        <p:blipFill>
          <a:blip r:embed="rId4" cstate="print"/>
          <a:stretch>
            <a:fillRect/>
          </a:stretch>
        </p:blipFill>
        <p:spPr>
          <a:xfrm>
            <a:off x="1753200" y="2667600"/>
            <a:ext cx="7405370" cy="216000"/>
          </a:xfrm>
          <a:prstGeom prst="rect">
            <a:avLst/>
          </a:prstGeom>
        </p:spPr>
      </p:pic>
    </p:spTree>
    <p:extLst>
      <p:ext uri="{BB962C8B-B14F-4D97-AF65-F5344CB8AC3E}">
        <p14:creationId xmlns:p14="http://schemas.microsoft.com/office/powerpoint/2010/main" xmlns="" val="2974418219"/>
      </p:ext>
    </p:extLst>
  </p:cSld>
  <p:clrMap bg1="lt1" tx1="dk1" bg2="lt2" tx2="dk2" accent1="accent1" accent2="accent2" accent3="accent3" accent4="accent4" accent5="accent5" accent6="accent6" hlink="hlink" folHlink="folHlink"/>
  <p:sldLayoutIdLst>
    <p:sldLayoutId id="214748369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2A34D0B4-D0EC-1A4E-A43E-9697EC861AD4}"/>
              </a:ext>
            </a:extLst>
          </p:cNvPr>
          <p:cNvPicPr>
            <a:picLocks noChangeAspect="1"/>
          </p:cNvPicPr>
          <p:nvPr userDrawn="1"/>
        </p:nvPicPr>
        <p:blipFill>
          <a:blip r:embed="rId5" cstate="email">
            <a:extLst>
              <a:ext uri="{28A0092B-C50C-407E-A947-70E740481C1C}">
                <a14:useLocalDpi xmlns:a14="http://schemas.microsoft.com/office/drawing/2010/main" xmlns="" val="0"/>
              </a:ext>
            </a:extLst>
          </a:blip>
          <a:srcRect/>
          <a:stretch>
            <a:fillRect/>
          </a:stretch>
        </p:blipFill>
        <p:spPr bwMode="auto">
          <a:xfrm>
            <a:off x="350838" y="6089650"/>
            <a:ext cx="1512887"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9DF3FD52-024E-E845-9DEB-E48C440E603A}"/>
              </a:ext>
            </a:extLst>
          </p:cNvPr>
          <p:cNvPicPr>
            <a:picLocks noChangeAspect="1"/>
          </p:cNvPicPr>
          <p:nvPr userDrawn="1"/>
        </p:nvPicPr>
        <p:blipFill>
          <a:blip r:embed="rId6" cstate="print"/>
          <a:stretch>
            <a:fillRect/>
          </a:stretch>
        </p:blipFill>
        <p:spPr>
          <a:xfrm>
            <a:off x="4463429" y="5925798"/>
            <a:ext cx="1263338" cy="622800"/>
          </a:xfrm>
          <a:prstGeom prst="rect">
            <a:avLst/>
          </a:prstGeom>
        </p:spPr>
      </p:pic>
      <p:pic>
        <p:nvPicPr>
          <p:cNvPr id="11" name="Picture 10">
            <a:extLst>
              <a:ext uri="{FF2B5EF4-FFF2-40B4-BE49-F238E27FC236}">
                <a16:creationId xmlns:a16="http://schemas.microsoft.com/office/drawing/2014/main" xmlns="" id="{32D97814-3F39-694C-BB48-63953254381A}"/>
              </a:ext>
            </a:extLst>
          </p:cNvPr>
          <p:cNvPicPr>
            <a:picLocks noChangeAspect="1"/>
          </p:cNvPicPr>
          <p:nvPr userDrawn="1"/>
        </p:nvPicPr>
        <p:blipFill>
          <a:blip r:embed="rId7" cstate="print"/>
          <a:stretch>
            <a:fillRect/>
          </a:stretch>
        </p:blipFill>
        <p:spPr>
          <a:xfrm>
            <a:off x="2074985" y="6037169"/>
            <a:ext cx="2209945" cy="540000"/>
          </a:xfrm>
          <a:prstGeom prst="rect">
            <a:avLst/>
          </a:prstGeom>
        </p:spPr>
      </p:pic>
    </p:spTree>
    <p:extLst>
      <p:ext uri="{BB962C8B-B14F-4D97-AF65-F5344CB8AC3E}">
        <p14:creationId xmlns:p14="http://schemas.microsoft.com/office/powerpoint/2010/main" xmlns="" val="2178200827"/>
      </p:ext>
    </p:extLst>
  </p:cSld>
  <p:clrMap bg1="lt1" tx1="dk1" bg2="lt2" tx2="dk2" accent1="accent1" accent2="accent2" accent3="accent3" accent4="accent4" accent5="accent5" accent6="accent6" hlink="hlink" folHlink="folHlink"/>
  <p:sldLayoutIdLst>
    <p:sldLayoutId id="2147483691" r:id="rId1"/>
    <p:sldLayoutId id="2147483694" r:id="rId2"/>
    <p:sldLayoutId id="2147483695"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xmlns="" id="{77378F49-F8FF-44F6-B19F-DFE4AAFA11A5}"/>
              </a:ext>
            </a:extLst>
          </p:cNvPr>
          <p:cNvSpPr txBox="1">
            <a:spLocks/>
          </p:cNvSpPr>
          <p:nvPr/>
        </p:nvSpPr>
        <p:spPr>
          <a:xfrm>
            <a:off x="685800" y="2133407"/>
            <a:ext cx="7772400" cy="1470025"/>
          </a:xfrm>
          <a:prstGeom prst="rect">
            <a:avLst/>
          </a:prstGeom>
        </p:spPr>
        <p:txBody>
          <a:bodyPr/>
          <a:lstStyle>
            <a:lvl1pPr algn="ctr" defTabSz="457200" rtl="0" eaLnBrk="1" latinLnBrk="0" hangingPunct="1">
              <a:spcBef>
                <a:spcPct val="0"/>
              </a:spcBef>
              <a:buNone/>
              <a:defRPr sz="4000" b="1" i="0" kern="1200">
                <a:solidFill>
                  <a:srgbClr val="FFFFFF"/>
                </a:solidFill>
                <a:latin typeface="Century Gothic"/>
                <a:ea typeface="+mj-ea"/>
                <a:cs typeface="Century Gothic"/>
              </a:defRPr>
            </a:lvl1pPr>
          </a:lstStyle>
          <a:p>
            <a:endParaRPr lang="en-US" sz="5000" dirty="0"/>
          </a:p>
        </p:txBody>
      </p:sp>
      <p:sp>
        <p:nvSpPr>
          <p:cNvPr id="7" name="Subtitle 9">
            <a:extLst>
              <a:ext uri="{FF2B5EF4-FFF2-40B4-BE49-F238E27FC236}">
                <a16:creationId xmlns:a16="http://schemas.microsoft.com/office/drawing/2014/main" xmlns="" id="{81E2FC5D-D700-444F-8A1A-57909D8E2FE4}"/>
              </a:ext>
            </a:extLst>
          </p:cNvPr>
          <p:cNvSpPr>
            <a:spLocks noGrp="1"/>
          </p:cNvSpPr>
          <p:nvPr>
            <p:ph type="subTitle" idx="1"/>
          </p:nvPr>
        </p:nvSpPr>
        <p:spPr>
          <a:xfrm>
            <a:off x="543757" y="3060299"/>
            <a:ext cx="8191870" cy="543133"/>
          </a:xfrm>
        </p:spPr>
        <p:txBody>
          <a:bodyPr anchor="ctr"/>
          <a:lstStyle/>
          <a:p>
            <a:pPr>
              <a:spcBef>
                <a:spcPts val="500"/>
              </a:spcBef>
            </a:pPr>
            <a:r>
              <a:rPr lang="en-US" dirty="0"/>
              <a:t>NEW SCHOOLS PLANNED FOR MOSSEL BAY </a:t>
            </a:r>
          </a:p>
        </p:txBody>
      </p:sp>
      <p:sp>
        <p:nvSpPr>
          <p:cNvPr id="4" name="Subtitle 9">
            <a:extLst>
              <a:ext uri="{FF2B5EF4-FFF2-40B4-BE49-F238E27FC236}">
                <a16:creationId xmlns:a16="http://schemas.microsoft.com/office/drawing/2014/main" xmlns="" id="{52E42681-3F16-4A3F-880B-8029C3736A6A}"/>
              </a:ext>
            </a:extLst>
          </p:cNvPr>
          <p:cNvSpPr txBox="1">
            <a:spLocks/>
          </p:cNvSpPr>
          <p:nvPr/>
        </p:nvSpPr>
        <p:spPr>
          <a:xfrm>
            <a:off x="3781886" y="4926089"/>
            <a:ext cx="5362113" cy="968684"/>
          </a:xfrm>
          <a:prstGeom prst="rect">
            <a:avLst/>
          </a:prstGeom>
        </p:spPr>
        <p:txBody>
          <a:bodyPr/>
          <a:lstStyle>
            <a:lvl1pPr marL="0" indent="0" algn="ctr" defTabSz="457200" rtl="0" eaLnBrk="1" latinLnBrk="0" hangingPunct="1">
              <a:spcBef>
                <a:spcPct val="20000"/>
              </a:spcBef>
              <a:buFont typeface="Arial"/>
              <a:buNone/>
              <a:defRPr sz="3000" b="1" i="0" kern="1200">
                <a:solidFill>
                  <a:srgbClr val="FFFFFF"/>
                </a:solidFill>
                <a:latin typeface="Century Gothic"/>
                <a:ea typeface="+mn-ea"/>
                <a:cs typeface="Century Gothic"/>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spcBef>
                <a:spcPts val="500"/>
              </a:spcBef>
            </a:pPr>
            <a:r>
              <a:rPr lang="en-US" sz="2000" b="0" dirty="0"/>
              <a:t>WCED: Physical Resource Planning Directorate</a:t>
            </a:r>
          </a:p>
          <a:p>
            <a:pPr algn="r">
              <a:spcBef>
                <a:spcPts val="500"/>
              </a:spcBef>
            </a:pPr>
            <a:r>
              <a:rPr lang="en-US" sz="2000" b="0" dirty="0"/>
              <a:t>August 2021</a:t>
            </a:r>
          </a:p>
        </p:txBody>
      </p:sp>
    </p:spTree>
    <p:extLst>
      <p:ext uri="{BB962C8B-B14F-4D97-AF65-F5344CB8AC3E}">
        <p14:creationId xmlns:p14="http://schemas.microsoft.com/office/powerpoint/2010/main" xmlns="" val="938022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E0E1AE3E-145A-4175-A3A0-CBD270B77EA7}"/>
              </a:ext>
            </a:extLst>
          </p:cNvPr>
          <p:cNvSpPr/>
          <p:nvPr/>
        </p:nvSpPr>
        <p:spPr>
          <a:xfrm>
            <a:off x="621436" y="1347186"/>
            <a:ext cx="7102136" cy="4163628"/>
          </a:xfrm>
          <a:prstGeom prst="rect">
            <a:avLst/>
          </a:prstGeom>
          <a:gradFill>
            <a:gsLst>
              <a:gs pos="100000">
                <a:schemeClr val="bg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xmlns="" id="{63FC71B5-8323-4475-9358-F2C74BB206CC}"/>
              </a:ext>
            </a:extLst>
          </p:cNvPr>
          <p:cNvSpPr>
            <a:spLocks noGrp="1"/>
          </p:cNvSpPr>
          <p:nvPr>
            <p:ph type="title"/>
          </p:nvPr>
        </p:nvSpPr>
        <p:spPr>
          <a:xfrm>
            <a:off x="225605" y="76299"/>
            <a:ext cx="8229600" cy="751131"/>
          </a:xfrm>
        </p:spPr>
        <p:txBody>
          <a:bodyPr/>
          <a:lstStyle/>
          <a:p>
            <a:r>
              <a:rPr lang="en-US" sz="3000" dirty="0"/>
              <a:t>Existing schools in the Mossel Bay area</a:t>
            </a:r>
            <a:br>
              <a:rPr lang="en-US" sz="3000" dirty="0"/>
            </a:br>
            <a:endParaRPr lang="en-US" sz="3000" dirty="0"/>
          </a:p>
        </p:txBody>
      </p:sp>
      <p:pic>
        <p:nvPicPr>
          <p:cNvPr id="4" name="Picture 3">
            <a:extLst>
              <a:ext uri="{FF2B5EF4-FFF2-40B4-BE49-F238E27FC236}">
                <a16:creationId xmlns:a16="http://schemas.microsoft.com/office/drawing/2014/main" xmlns="" id="{96508E39-00D9-46A9-B077-DC998CB80A72}"/>
              </a:ext>
            </a:extLst>
          </p:cNvPr>
          <p:cNvPicPr>
            <a:picLocks noChangeAspect="1"/>
          </p:cNvPicPr>
          <p:nvPr/>
        </p:nvPicPr>
        <p:blipFill rotWithShape="1">
          <a:blip r:embed="rId2" cstate="email">
            <a:extLst>
              <a:ext uri="{28A0092B-C50C-407E-A947-70E740481C1C}">
                <a14:useLocalDpi xmlns:a14="http://schemas.microsoft.com/office/drawing/2010/main" xmlns="" val="0"/>
              </a:ext>
            </a:extLst>
          </a:blip>
          <a:srcRect l="3839" t="6200" r="3789" b="18594"/>
          <a:stretch/>
        </p:blipFill>
        <p:spPr>
          <a:xfrm>
            <a:off x="710212" y="1444839"/>
            <a:ext cx="6924583" cy="3986075"/>
          </a:xfrm>
          <a:prstGeom prst="rect">
            <a:avLst/>
          </a:prstGeom>
        </p:spPr>
      </p:pic>
      <p:sp>
        <p:nvSpPr>
          <p:cNvPr id="7" name="TextBox 6">
            <a:extLst>
              <a:ext uri="{FF2B5EF4-FFF2-40B4-BE49-F238E27FC236}">
                <a16:creationId xmlns:a16="http://schemas.microsoft.com/office/drawing/2014/main" xmlns="" id="{F642B54F-0D3F-49AC-A663-7E587A49F741}"/>
              </a:ext>
            </a:extLst>
          </p:cNvPr>
          <p:cNvSpPr txBox="1"/>
          <p:nvPr/>
        </p:nvSpPr>
        <p:spPr>
          <a:xfrm>
            <a:off x="5878104" y="3330154"/>
            <a:ext cx="1472607" cy="215444"/>
          </a:xfrm>
          <a:prstGeom prst="rect">
            <a:avLst/>
          </a:prstGeom>
          <a:noFill/>
        </p:spPr>
        <p:txBody>
          <a:bodyPr wrap="square" rtlCol="0">
            <a:spAutoFit/>
          </a:bodyPr>
          <a:lstStyle/>
          <a:p>
            <a:r>
              <a:rPr lang="en-GB" sz="800" dirty="0"/>
              <a:t>RIDGEVIEW PRIMARY SCHOOL</a:t>
            </a:r>
          </a:p>
        </p:txBody>
      </p:sp>
      <p:sp>
        <p:nvSpPr>
          <p:cNvPr id="8" name="TextBox 7">
            <a:extLst>
              <a:ext uri="{FF2B5EF4-FFF2-40B4-BE49-F238E27FC236}">
                <a16:creationId xmlns:a16="http://schemas.microsoft.com/office/drawing/2014/main" xmlns="" id="{9AC3F41B-969B-4067-9AFD-C4131F60555B}"/>
              </a:ext>
            </a:extLst>
          </p:cNvPr>
          <p:cNvSpPr txBox="1"/>
          <p:nvPr/>
        </p:nvSpPr>
        <p:spPr>
          <a:xfrm>
            <a:off x="6339741" y="4086235"/>
            <a:ext cx="1472607" cy="215444"/>
          </a:xfrm>
          <a:prstGeom prst="rect">
            <a:avLst/>
          </a:prstGeom>
          <a:noFill/>
        </p:spPr>
        <p:txBody>
          <a:bodyPr wrap="square" rtlCol="0">
            <a:spAutoFit/>
          </a:bodyPr>
          <a:lstStyle/>
          <a:p>
            <a:r>
              <a:rPr lang="en-GB" sz="800" dirty="0"/>
              <a:t>MILKWOOD PRIMARY SCHOOL</a:t>
            </a:r>
          </a:p>
        </p:txBody>
      </p:sp>
      <p:sp>
        <p:nvSpPr>
          <p:cNvPr id="9" name="TextBox 8">
            <a:extLst>
              <a:ext uri="{FF2B5EF4-FFF2-40B4-BE49-F238E27FC236}">
                <a16:creationId xmlns:a16="http://schemas.microsoft.com/office/drawing/2014/main" xmlns="" id="{FC964B50-E2A8-4DB8-9924-101659F662EF}"/>
              </a:ext>
            </a:extLst>
          </p:cNvPr>
          <p:cNvSpPr txBox="1"/>
          <p:nvPr/>
        </p:nvSpPr>
        <p:spPr>
          <a:xfrm>
            <a:off x="843922" y="1542332"/>
            <a:ext cx="1588560" cy="369332"/>
          </a:xfrm>
          <a:prstGeom prst="rect">
            <a:avLst/>
          </a:prstGeom>
          <a:noFill/>
        </p:spPr>
        <p:txBody>
          <a:bodyPr wrap="square" rtlCol="0">
            <a:spAutoFit/>
          </a:bodyPr>
          <a:lstStyle/>
          <a:p>
            <a:r>
              <a:rPr lang="en-GB" b="1" dirty="0"/>
              <a:t>MOSSEL BAY </a:t>
            </a:r>
          </a:p>
        </p:txBody>
      </p:sp>
      <p:sp>
        <p:nvSpPr>
          <p:cNvPr id="2" name="Arrow: Right 1">
            <a:extLst>
              <a:ext uri="{FF2B5EF4-FFF2-40B4-BE49-F238E27FC236}">
                <a16:creationId xmlns:a16="http://schemas.microsoft.com/office/drawing/2014/main" xmlns="" id="{A7484C8B-6C2B-47C7-A992-2BDF2352052A}"/>
              </a:ext>
            </a:extLst>
          </p:cNvPr>
          <p:cNvSpPr/>
          <p:nvPr/>
        </p:nvSpPr>
        <p:spPr>
          <a:xfrm rot="16200000">
            <a:off x="963230" y="4797269"/>
            <a:ext cx="399497" cy="337353"/>
          </a:xfrm>
          <a:prstGeom prst="rightArrow">
            <a:avLst/>
          </a:prstGeom>
          <a:gradFill>
            <a:gsLst>
              <a:gs pos="100000">
                <a:srgbClr val="0014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C6760CC0-2F14-4F4D-AED1-B8251339BFF5}"/>
              </a:ext>
            </a:extLst>
          </p:cNvPr>
          <p:cNvSpPr txBox="1"/>
          <p:nvPr/>
        </p:nvSpPr>
        <p:spPr>
          <a:xfrm>
            <a:off x="994301" y="5112735"/>
            <a:ext cx="292964" cy="369332"/>
          </a:xfrm>
          <a:prstGeom prst="rect">
            <a:avLst/>
          </a:prstGeom>
          <a:noFill/>
        </p:spPr>
        <p:txBody>
          <a:bodyPr wrap="square" rtlCol="0">
            <a:spAutoFit/>
          </a:bodyPr>
          <a:lstStyle/>
          <a:p>
            <a:r>
              <a:rPr lang="en-GB" b="1" dirty="0"/>
              <a:t>N</a:t>
            </a:r>
          </a:p>
        </p:txBody>
      </p:sp>
      <p:sp>
        <p:nvSpPr>
          <p:cNvPr id="3" name="Rectangle 2">
            <a:extLst>
              <a:ext uri="{FF2B5EF4-FFF2-40B4-BE49-F238E27FC236}">
                <a16:creationId xmlns:a16="http://schemas.microsoft.com/office/drawing/2014/main" xmlns="" id="{2FFE9885-0A15-48A5-BA94-BE477786667E}"/>
              </a:ext>
            </a:extLst>
          </p:cNvPr>
          <p:cNvSpPr/>
          <p:nvPr/>
        </p:nvSpPr>
        <p:spPr>
          <a:xfrm>
            <a:off x="1987062" y="3604846"/>
            <a:ext cx="52753" cy="64477"/>
          </a:xfrm>
          <a:prstGeom prst="rect">
            <a:avLst/>
          </a:prstGeom>
          <a:gradFill>
            <a:gsLst>
              <a:gs pos="100000">
                <a:srgbClr val="FFFF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xmlns="" id="{D450B229-ECCC-46DB-9A04-AD49E426D61E}"/>
              </a:ext>
            </a:extLst>
          </p:cNvPr>
          <p:cNvSpPr txBox="1"/>
          <p:nvPr/>
        </p:nvSpPr>
        <p:spPr>
          <a:xfrm>
            <a:off x="1509206" y="3604846"/>
            <a:ext cx="549330" cy="215444"/>
          </a:xfrm>
          <a:prstGeom prst="rect">
            <a:avLst/>
          </a:prstGeom>
          <a:noFill/>
        </p:spPr>
        <p:txBody>
          <a:bodyPr wrap="square" rtlCol="0">
            <a:spAutoFit/>
          </a:bodyPr>
          <a:lstStyle/>
          <a:p>
            <a:r>
              <a:rPr lang="en-GB" sz="800" dirty="0">
                <a:highlight>
                  <a:srgbClr val="FFFF00"/>
                </a:highlight>
              </a:rPr>
              <a:t>Erf 4464 </a:t>
            </a:r>
          </a:p>
        </p:txBody>
      </p:sp>
      <p:sp>
        <p:nvSpPr>
          <p:cNvPr id="12" name="Rectangle 11">
            <a:extLst>
              <a:ext uri="{FF2B5EF4-FFF2-40B4-BE49-F238E27FC236}">
                <a16:creationId xmlns:a16="http://schemas.microsoft.com/office/drawing/2014/main" xmlns="" id="{D25A3976-7891-4699-8BEF-A95B07086937}"/>
              </a:ext>
            </a:extLst>
          </p:cNvPr>
          <p:cNvSpPr/>
          <p:nvPr/>
        </p:nvSpPr>
        <p:spPr>
          <a:xfrm>
            <a:off x="2842846" y="2895600"/>
            <a:ext cx="76200" cy="64477"/>
          </a:xfrm>
          <a:prstGeom prst="rect">
            <a:avLst/>
          </a:prstGeom>
          <a:gradFill>
            <a:gsLst>
              <a:gs pos="100000">
                <a:srgbClr val="FFFF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xmlns="" id="{ADBC9748-0CCB-4C67-9484-97A307C2D644}"/>
              </a:ext>
            </a:extLst>
          </p:cNvPr>
          <p:cNvSpPr txBox="1"/>
          <p:nvPr/>
        </p:nvSpPr>
        <p:spPr>
          <a:xfrm>
            <a:off x="2369716" y="2820116"/>
            <a:ext cx="549330" cy="215444"/>
          </a:xfrm>
          <a:prstGeom prst="rect">
            <a:avLst/>
          </a:prstGeom>
          <a:noFill/>
        </p:spPr>
        <p:txBody>
          <a:bodyPr wrap="square" rtlCol="0">
            <a:spAutoFit/>
          </a:bodyPr>
          <a:lstStyle/>
          <a:p>
            <a:r>
              <a:rPr lang="en-GB" sz="800" dirty="0">
                <a:highlight>
                  <a:srgbClr val="FFFF00"/>
                </a:highlight>
              </a:rPr>
              <a:t>Erf 2510 </a:t>
            </a:r>
          </a:p>
        </p:txBody>
      </p:sp>
      <p:sp>
        <p:nvSpPr>
          <p:cNvPr id="14" name="Parallelogram 13">
            <a:extLst>
              <a:ext uri="{FF2B5EF4-FFF2-40B4-BE49-F238E27FC236}">
                <a16:creationId xmlns:a16="http://schemas.microsoft.com/office/drawing/2014/main" xmlns="" id="{C7FDDF2F-DB06-4D23-AFDC-5ADFB36E9788}"/>
              </a:ext>
            </a:extLst>
          </p:cNvPr>
          <p:cNvSpPr/>
          <p:nvPr/>
        </p:nvSpPr>
        <p:spPr>
          <a:xfrm>
            <a:off x="5017477" y="4184448"/>
            <a:ext cx="158261" cy="150967"/>
          </a:xfrm>
          <a:prstGeom prst="parallelogram">
            <a:avLst/>
          </a:prstGeom>
          <a:gradFill>
            <a:gsLst>
              <a:gs pos="100000">
                <a:srgbClr val="FFFF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xmlns="" id="{0DF6936E-64E0-4C25-BDBF-E59C03D3444B}"/>
              </a:ext>
            </a:extLst>
          </p:cNvPr>
          <p:cNvSpPr txBox="1"/>
          <p:nvPr/>
        </p:nvSpPr>
        <p:spPr>
          <a:xfrm>
            <a:off x="4547277" y="4217624"/>
            <a:ext cx="549330" cy="215444"/>
          </a:xfrm>
          <a:prstGeom prst="rect">
            <a:avLst/>
          </a:prstGeom>
          <a:noFill/>
        </p:spPr>
        <p:txBody>
          <a:bodyPr wrap="square" rtlCol="0">
            <a:spAutoFit/>
          </a:bodyPr>
          <a:lstStyle/>
          <a:p>
            <a:r>
              <a:rPr lang="en-GB" sz="800" dirty="0">
                <a:highlight>
                  <a:srgbClr val="FFFF00"/>
                </a:highlight>
              </a:rPr>
              <a:t>Erf 5287 </a:t>
            </a:r>
          </a:p>
        </p:txBody>
      </p:sp>
      <p:sp>
        <p:nvSpPr>
          <p:cNvPr id="16" name="TextBox 15">
            <a:extLst>
              <a:ext uri="{FF2B5EF4-FFF2-40B4-BE49-F238E27FC236}">
                <a16:creationId xmlns:a16="http://schemas.microsoft.com/office/drawing/2014/main" xmlns="" id="{A0C16AF2-07F6-47EC-AE0A-578CD3AD5048}"/>
              </a:ext>
            </a:extLst>
          </p:cNvPr>
          <p:cNvSpPr txBox="1"/>
          <p:nvPr/>
        </p:nvSpPr>
        <p:spPr>
          <a:xfrm>
            <a:off x="3175593" y="3114710"/>
            <a:ext cx="687161" cy="215444"/>
          </a:xfrm>
          <a:prstGeom prst="rect">
            <a:avLst/>
          </a:prstGeom>
          <a:noFill/>
        </p:spPr>
        <p:txBody>
          <a:bodyPr wrap="square" rtlCol="0">
            <a:spAutoFit/>
          </a:bodyPr>
          <a:lstStyle/>
          <a:p>
            <a:r>
              <a:rPr lang="en-GB" sz="800" dirty="0">
                <a:highlight>
                  <a:srgbClr val="00FF00"/>
                </a:highlight>
              </a:rPr>
              <a:t>ASLA PARK</a:t>
            </a:r>
          </a:p>
        </p:txBody>
      </p:sp>
    </p:spTree>
    <p:extLst>
      <p:ext uri="{BB962C8B-B14F-4D97-AF65-F5344CB8AC3E}">
        <p14:creationId xmlns:p14="http://schemas.microsoft.com/office/powerpoint/2010/main" xmlns="" val="3349929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xmlns="" id="{B2DE69AA-7920-498C-86CD-E0B655098DC4}"/>
              </a:ext>
            </a:extLst>
          </p:cNvPr>
          <p:cNvSpPr>
            <a:spLocks noGrp="1"/>
          </p:cNvSpPr>
          <p:nvPr>
            <p:ph type="title"/>
          </p:nvPr>
        </p:nvSpPr>
        <p:spPr>
          <a:xfrm>
            <a:off x="0" y="1105"/>
            <a:ext cx="9293290" cy="751131"/>
          </a:xfrm>
        </p:spPr>
        <p:txBody>
          <a:bodyPr/>
          <a:lstStyle/>
          <a:p>
            <a:r>
              <a:rPr lang="en-US" sz="3000" dirty="0"/>
              <a:t>Property identified in the ASLA park area for future Primary School</a:t>
            </a:r>
            <a:endParaRPr lang="en-US" sz="3000" dirty="0">
              <a:solidFill>
                <a:srgbClr val="00B050"/>
              </a:solidFill>
            </a:endParaRPr>
          </a:p>
        </p:txBody>
      </p:sp>
      <p:pic>
        <p:nvPicPr>
          <p:cNvPr id="4" name="Picture 3" descr="Map&#10;&#10;Description automatically generated">
            <a:extLst>
              <a:ext uri="{FF2B5EF4-FFF2-40B4-BE49-F238E27FC236}">
                <a16:creationId xmlns:a16="http://schemas.microsoft.com/office/drawing/2014/main" xmlns="" id="{E66D65D0-0C23-42D4-959B-CDDEF0A6CE1C}"/>
              </a:ext>
            </a:extLst>
          </p:cNvPr>
          <p:cNvPicPr>
            <a:picLocks noChangeAspect="1"/>
          </p:cNvPicPr>
          <p:nvPr/>
        </p:nvPicPr>
        <p:blipFill rotWithShape="1">
          <a:blip r:embed="rId2" cstate="email">
            <a:extLst>
              <a:ext uri="{28A0092B-C50C-407E-A947-70E740481C1C}">
                <a14:useLocalDpi xmlns:a14="http://schemas.microsoft.com/office/drawing/2010/main" xmlns="" val="0"/>
              </a:ext>
            </a:extLst>
          </a:blip>
          <a:srcRect r="22894"/>
          <a:stretch/>
        </p:blipFill>
        <p:spPr>
          <a:xfrm>
            <a:off x="2091266" y="1255591"/>
            <a:ext cx="4961467" cy="4549023"/>
          </a:xfrm>
          <a:prstGeom prst="rect">
            <a:avLst/>
          </a:prstGeom>
        </p:spPr>
      </p:pic>
      <p:sp>
        <p:nvSpPr>
          <p:cNvPr id="5" name="Freeform: Shape 4">
            <a:extLst>
              <a:ext uri="{FF2B5EF4-FFF2-40B4-BE49-F238E27FC236}">
                <a16:creationId xmlns:a16="http://schemas.microsoft.com/office/drawing/2014/main" xmlns="" id="{9BBAE1C8-4978-41ED-BC75-4F9286009F39}"/>
              </a:ext>
            </a:extLst>
          </p:cNvPr>
          <p:cNvSpPr/>
          <p:nvPr/>
        </p:nvSpPr>
        <p:spPr>
          <a:xfrm>
            <a:off x="3285067" y="3581400"/>
            <a:ext cx="237066" cy="254000"/>
          </a:xfrm>
          <a:custGeom>
            <a:avLst/>
            <a:gdLst>
              <a:gd name="connsiteX0" fmla="*/ 0 w 237066"/>
              <a:gd name="connsiteY0" fmla="*/ 143933 h 254000"/>
              <a:gd name="connsiteX1" fmla="*/ 156633 w 237066"/>
              <a:gd name="connsiteY1" fmla="*/ 0 h 254000"/>
              <a:gd name="connsiteX2" fmla="*/ 237066 w 237066"/>
              <a:gd name="connsiteY2" fmla="*/ 114300 h 254000"/>
              <a:gd name="connsiteX3" fmla="*/ 228600 w 237066"/>
              <a:gd name="connsiteY3" fmla="*/ 207433 h 254000"/>
              <a:gd name="connsiteX4" fmla="*/ 135466 w 237066"/>
              <a:gd name="connsiteY4" fmla="*/ 254000 h 254000"/>
              <a:gd name="connsiteX5" fmla="*/ 71966 w 237066"/>
              <a:gd name="connsiteY5" fmla="*/ 254000 h 254000"/>
              <a:gd name="connsiteX6" fmla="*/ 0 w 237066"/>
              <a:gd name="connsiteY6" fmla="*/ 143933 h 2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066" h="254000">
                <a:moveTo>
                  <a:pt x="0" y="143933"/>
                </a:moveTo>
                <a:lnTo>
                  <a:pt x="156633" y="0"/>
                </a:lnTo>
                <a:lnTo>
                  <a:pt x="237066" y="114300"/>
                </a:lnTo>
                <a:lnTo>
                  <a:pt x="228600" y="207433"/>
                </a:lnTo>
                <a:lnTo>
                  <a:pt x="135466" y="254000"/>
                </a:lnTo>
                <a:lnTo>
                  <a:pt x="71966" y="254000"/>
                </a:lnTo>
                <a:lnTo>
                  <a:pt x="0" y="143933"/>
                </a:lnTo>
                <a:close/>
              </a:path>
            </a:pathLst>
          </a:custGeom>
          <a:noFill/>
          <a:ln w="127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xmlns="" id="{545D2A04-4A76-4E59-B757-DCA8176C0844}"/>
              </a:ext>
            </a:extLst>
          </p:cNvPr>
          <p:cNvSpPr/>
          <p:nvPr/>
        </p:nvSpPr>
        <p:spPr>
          <a:xfrm>
            <a:off x="4766733" y="2599267"/>
            <a:ext cx="182034" cy="313266"/>
          </a:xfrm>
          <a:custGeom>
            <a:avLst/>
            <a:gdLst>
              <a:gd name="connsiteX0" fmla="*/ 0 w 182034"/>
              <a:gd name="connsiteY0" fmla="*/ 55033 h 313266"/>
              <a:gd name="connsiteX1" fmla="*/ 160867 w 182034"/>
              <a:gd name="connsiteY1" fmla="*/ 0 h 313266"/>
              <a:gd name="connsiteX2" fmla="*/ 182034 w 182034"/>
              <a:gd name="connsiteY2" fmla="*/ 220133 h 313266"/>
              <a:gd name="connsiteX3" fmla="*/ 63500 w 182034"/>
              <a:gd name="connsiteY3" fmla="*/ 313266 h 313266"/>
              <a:gd name="connsiteX4" fmla="*/ 38100 w 182034"/>
              <a:gd name="connsiteY4" fmla="*/ 237066 h 313266"/>
              <a:gd name="connsiteX5" fmla="*/ 0 w 182034"/>
              <a:gd name="connsiteY5" fmla="*/ 55033 h 313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034" h="313266">
                <a:moveTo>
                  <a:pt x="0" y="55033"/>
                </a:moveTo>
                <a:lnTo>
                  <a:pt x="160867" y="0"/>
                </a:lnTo>
                <a:lnTo>
                  <a:pt x="182034" y="220133"/>
                </a:lnTo>
                <a:lnTo>
                  <a:pt x="63500" y="313266"/>
                </a:lnTo>
                <a:lnTo>
                  <a:pt x="38100" y="237066"/>
                </a:lnTo>
                <a:lnTo>
                  <a:pt x="0" y="55033"/>
                </a:lnTo>
                <a:close/>
              </a:path>
            </a:pathLst>
          </a:custGeom>
          <a:no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xmlns="" id="{B638A4AE-2F63-403C-AD9E-B1A236C9FFB1}"/>
              </a:ext>
            </a:extLst>
          </p:cNvPr>
          <p:cNvSpPr txBox="1"/>
          <p:nvPr/>
        </p:nvSpPr>
        <p:spPr>
          <a:xfrm>
            <a:off x="2925291" y="3381345"/>
            <a:ext cx="478309" cy="400110"/>
          </a:xfrm>
          <a:prstGeom prst="rect">
            <a:avLst/>
          </a:prstGeom>
          <a:noFill/>
        </p:spPr>
        <p:txBody>
          <a:bodyPr wrap="square" rtlCol="0">
            <a:spAutoFit/>
          </a:bodyPr>
          <a:lstStyle/>
          <a:p>
            <a:r>
              <a:rPr lang="en-GB" sz="1000" b="1" dirty="0">
                <a:solidFill>
                  <a:srgbClr val="FFFF00"/>
                </a:solidFill>
              </a:rPr>
              <a:t>Erf 4464</a:t>
            </a:r>
          </a:p>
        </p:txBody>
      </p:sp>
      <p:sp>
        <p:nvSpPr>
          <p:cNvPr id="10" name="TextBox 9">
            <a:extLst>
              <a:ext uri="{FF2B5EF4-FFF2-40B4-BE49-F238E27FC236}">
                <a16:creationId xmlns:a16="http://schemas.microsoft.com/office/drawing/2014/main" xmlns="" id="{111D72EB-FD40-4B21-B913-0807AF73C821}"/>
              </a:ext>
            </a:extLst>
          </p:cNvPr>
          <p:cNvSpPr txBox="1"/>
          <p:nvPr/>
        </p:nvSpPr>
        <p:spPr>
          <a:xfrm>
            <a:off x="4407490" y="2479645"/>
            <a:ext cx="478309" cy="400110"/>
          </a:xfrm>
          <a:prstGeom prst="rect">
            <a:avLst/>
          </a:prstGeom>
          <a:noFill/>
        </p:spPr>
        <p:txBody>
          <a:bodyPr wrap="square" rtlCol="0">
            <a:spAutoFit/>
          </a:bodyPr>
          <a:lstStyle/>
          <a:p>
            <a:r>
              <a:rPr lang="en-GB" sz="1000" b="1" dirty="0">
                <a:solidFill>
                  <a:srgbClr val="FFFF00"/>
                </a:solidFill>
              </a:rPr>
              <a:t>Erf 2510</a:t>
            </a:r>
          </a:p>
        </p:txBody>
      </p:sp>
      <p:sp>
        <p:nvSpPr>
          <p:cNvPr id="11" name="TextBox 10">
            <a:extLst>
              <a:ext uri="{FF2B5EF4-FFF2-40B4-BE49-F238E27FC236}">
                <a16:creationId xmlns:a16="http://schemas.microsoft.com/office/drawing/2014/main" xmlns="" id="{891278C5-FC48-4D83-B1A3-4583FF338C94}"/>
              </a:ext>
            </a:extLst>
          </p:cNvPr>
          <p:cNvSpPr txBox="1"/>
          <p:nvPr/>
        </p:nvSpPr>
        <p:spPr>
          <a:xfrm>
            <a:off x="4356099" y="3593755"/>
            <a:ext cx="931334" cy="246221"/>
          </a:xfrm>
          <a:prstGeom prst="rect">
            <a:avLst/>
          </a:prstGeom>
          <a:noFill/>
        </p:spPr>
        <p:txBody>
          <a:bodyPr wrap="square" rtlCol="0">
            <a:spAutoFit/>
          </a:bodyPr>
          <a:lstStyle/>
          <a:p>
            <a:r>
              <a:rPr lang="en-GB" sz="1000" dirty="0">
                <a:highlight>
                  <a:srgbClr val="00FF00"/>
                </a:highlight>
              </a:rPr>
              <a:t>ASLA Park</a:t>
            </a:r>
          </a:p>
        </p:txBody>
      </p:sp>
    </p:spTree>
    <p:extLst>
      <p:ext uri="{BB962C8B-B14F-4D97-AF65-F5344CB8AC3E}">
        <p14:creationId xmlns:p14="http://schemas.microsoft.com/office/powerpoint/2010/main" xmlns="" val="2413963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006DEDE3-60F9-4C23-97EF-7C21B30789CD}"/>
              </a:ext>
            </a:extLst>
          </p:cNvPr>
          <p:cNvSpPr/>
          <p:nvPr/>
        </p:nvSpPr>
        <p:spPr>
          <a:xfrm>
            <a:off x="2246050" y="1344114"/>
            <a:ext cx="4651899" cy="4305670"/>
          </a:xfrm>
          <a:prstGeom prst="rect">
            <a:avLst/>
          </a:prstGeom>
          <a:gradFill>
            <a:gsLst>
              <a:gs pos="100000">
                <a:schemeClr val="bg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xmlns="" id="{B2DE69AA-7920-498C-86CD-E0B655098DC4}"/>
              </a:ext>
            </a:extLst>
          </p:cNvPr>
          <p:cNvSpPr>
            <a:spLocks noGrp="1"/>
          </p:cNvSpPr>
          <p:nvPr>
            <p:ph type="title"/>
          </p:nvPr>
        </p:nvSpPr>
        <p:spPr>
          <a:xfrm>
            <a:off x="0" y="1105"/>
            <a:ext cx="9293290" cy="751131"/>
          </a:xfrm>
        </p:spPr>
        <p:txBody>
          <a:bodyPr/>
          <a:lstStyle/>
          <a:p>
            <a:r>
              <a:rPr lang="en-US" sz="3000" dirty="0"/>
              <a:t>Property identified in </a:t>
            </a:r>
            <a:r>
              <a:rPr lang="en-US" sz="3000" dirty="0" err="1"/>
              <a:t>Heiderand</a:t>
            </a:r>
            <a:r>
              <a:rPr lang="en-US" sz="3000" dirty="0"/>
              <a:t> for Technical High School</a:t>
            </a:r>
            <a:endParaRPr lang="en-US" sz="3000" dirty="0">
              <a:solidFill>
                <a:srgbClr val="00B050"/>
              </a:solidFill>
            </a:endParaRPr>
          </a:p>
        </p:txBody>
      </p:sp>
      <p:pic>
        <p:nvPicPr>
          <p:cNvPr id="4" name="Picture 3" descr="Map&#10;&#10;Description automatically generated">
            <a:extLst>
              <a:ext uri="{FF2B5EF4-FFF2-40B4-BE49-F238E27FC236}">
                <a16:creationId xmlns:a16="http://schemas.microsoft.com/office/drawing/2014/main" xmlns="" id="{B903F466-C59D-4859-88E5-56B00CB18439}"/>
              </a:ext>
            </a:extLst>
          </p:cNvPr>
          <p:cNvPicPr>
            <a:picLocks noChangeAspect="1"/>
          </p:cNvPicPr>
          <p:nvPr/>
        </p:nvPicPr>
        <p:blipFill rotWithShape="1">
          <a:blip r:embed="rId2" cstate="email">
            <a:extLst>
              <a:ext uri="{28A0092B-C50C-407E-A947-70E740481C1C}">
                <a14:useLocalDpi xmlns:a14="http://schemas.microsoft.com/office/drawing/2010/main" xmlns="" val="0"/>
              </a:ext>
            </a:extLst>
          </a:blip>
          <a:srcRect l="2008" t="3255" r="25055" b="2278"/>
          <a:stretch/>
        </p:blipFill>
        <p:spPr>
          <a:xfrm>
            <a:off x="2325950" y="1471327"/>
            <a:ext cx="4474346" cy="4096836"/>
          </a:xfrm>
          <a:prstGeom prst="rect">
            <a:avLst/>
          </a:prstGeom>
        </p:spPr>
      </p:pic>
      <p:sp>
        <p:nvSpPr>
          <p:cNvPr id="7" name="TextBox 6">
            <a:extLst>
              <a:ext uri="{FF2B5EF4-FFF2-40B4-BE49-F238E27FC236}">
                <a16:creationId xmlns:a16="http://schemas.microsoft.com/office/drawing/2014/main" xmlns="" id="{3F197791-2625-4AE4-9DD3-1BE224F360E9}"/>
              </a:ext>
            </a:extLst>
          </p:cNvPr>
          <p:cNvSpPr txBox="1"/>
          <p:nvPr/>
        </p:nvSpPr>
        <p:spPr>
          <a:xfrm>
            <a:off x="4235191" y="3456082"/>
            <a:ext cx="478309" cy="400110"/>
          </a:xfrm>
          <a:prstGeom prst="rect">
            <a:avLst/>
          </a:prstGeom>
          <a:noFill/>
        </p:spPr>
        <p:txBody>
          <a:bodyPr wrap="square" rtlCol="0">
            <a:spAutoFit/>
          </a:bodyPr>
          <a:lstStyle/>
          <a:p>
            <a:r>
              <a:rPr lang="en-GB" sz="1000" b="1" dirty="0">
                <a:solidFill>
                  <a:srgbClr val="FFFF00"/>
                </a:solidFill>
              </a:rPr>
              <a:t>Erf 5287</a:t>
            </a:r>
          </a:p>
        </p:txBody>
      </p:sp>
      <p:sp>
        <p:nvSpPr>
          <p:cNvPr id="2" name="Parallelogram 1">
            <a:extLst>
              <a:ext uri="{FF2B5EF4-FFF2-40B4-BE49-F238E27FC236}">
                <a16:creationId xmlns:a16="http://schemas.microsoft.com/office/drawing/2014/main" xmlns="" id="{FB17F4C3-4141-4419-8629-934310B0ACCF}"/>
              </a:ext>
            </a:extLst>
          </p:cNvPr>
          <p:cNvSpPr/>
          <p:nvPr/>
        </p:nvSpPr>
        <p:spPr>
          <a:xfrm>
            <a:off x="4571999" y="3719743"/>
            <a:ext cx="168677" cy="211299"/>
          </a:xfrm>
          <a:prstGeom prst="parallelogram">
            <a:avLst/>
          </a:prstGeom>
          <a:noFill/>
          <a:ln w="127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xmlns="" id="{376A36A4-FAEC-4EE4-9E1E-A6D9F4AD66D7}"/>
              </a:ext>
            </a:extLst>
          </p:cNvPr>
          <p:cNvSpPr txBox="1"/>
          <p:nvPr/>
        </p:nvSpPr>
        <p:spPr>
          <a:xfrm>
            <a:off x="2650066" y="3086443"/>
            <a:ext cx="931334" cy="246221"/>
          </a:xfrm>
          <a:prstGeom prst="rect">
            <a:avLst/>
          </a:prstGeom>
          <a:noFill/>
        </p:spPr>
        <p:txBody>
          <a:bodyPr wrap="square" rtlCol="0">
            <a:spAutoFit/>
          </a:bodyPr>
          <a:lstStyle/>
          <a:p>
            <a:r>
              <a:rPr lang="en-GB" sz="1000" dirty="0">
                <a:highlight>
                  <a:srgbClr val="00FF00"/>
                </a:highlight>
              </a:rPr>
              <a:t>ASLA Park</a:t>
            </a:r>
          </a:p>
        </p:txBody>
      </p:sp>
    </p:spTree>
    <p:extLst>
      <p:ext uri="{BB962C8B-B14F-4D97-AF65-F5344CB8AC3E}">
        <p14:creationId xmlns:p14="http://schemas.microsoft.com/office/powerpoint/2010/main" xmlns="" val="1919489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63FC71B5-8323-4475-9358-F2C74BB206CC}"/>
              </a:ext>
            </a:extLst>
          </p:cNvPr>
          <p:cNvSpPr>
            <a:spLocks noGrp="1"/>
          </p:cNvSpPr>
          <p:nvPr>
            <p:ph type="title"/>
          </p:nvPr>
        </p:nvSpPr>
        <p:spPr>
          <a:xfrm>
            <a:off x="225605" y="76299"/>
            <a:ext cx="8229600" cy="751131"/>
          </a:xfrm>
        </p:spPr>
        <p:txBody>
          <a:bodyPr/>
          <a:lstStyle/>
          <a:p>
            <a:r>
              <a:rPr lang="en-US" sz="3000" dirty="0"/>
              <a:t>Existing schools in the Mossel Bay area</a:t>
            </a:r>
            <a:br>
              <a:rPr lang="en-US" sz="3000" dirty="0"/>
            </a:br>
            <a:endParaRPr lang="en-US" sz="3000" dirty="0"/>
          </a:p>
        </p:txBody>
      </p:sp>
      <p:graphicFrame>
        <p:nvGraphicFramePr>
          <p:cNvPr id="4" name="Table 3">
            <a:extLst>
              <a:ext uri="{FF2B5EF4-FFF2-40B4-BE49-F238E27FC236}">
                <a16:creationId xmlns:a16="http://schemas.microsoft.com/office/drawing/2014/main" xmlns="" id="{D87F23A3-1AF6-4309-8D11-17FE8C73731F}"/>
              </a:ext>
            </a:extLst>
          </p:cNvPr>
          <p:cNvGraphicFramePr>
            <a:graphicFrameLocks noGrp="1"/>
          </p:cNvGraphicFramePr>
          <p:nvPr>
            <p:extLst>
              <p:ext uri="{D42A27DB-BD31-4B8C-83A1-F6EECF244321}">
                <p14:modId xmlns:p14="http://schemas.microsoft.com/office/powerpoint/2010/main" xmlns="" val="2335648542"/>
              </p:ext>
            </p:extLst>
          </p:nvPr>
        </p:nvGraphicFramePr>
        <p:xfrm>
          <a:off x="692457" y="1802168"/>
          <a:ext cx="7457244" cy="3681210"/>
        </p:xfrm>
        <a:graphic>
          <a:graphicData uri="http://schemas.openxmlformats.org/drawingml/2006/table">
            <a:tbl>
              <a:tblPr/>
              <a:tblGrid>
                <a:gridCol w="2180892">
                  <a:extLst>
                    <a:ext uri="{9D8B030D-6E8A-4147-A177-3AD203B41FA5}">
                      <a16:colId xmlns:a16="http://schemas.microsoft.com/office/drawing/2014/main" xmlns="" val="3456379850"/>
                    </a:ext>
                  </a:extLst>
                </a:gridCol>
                <a:gridCol w="1378886">
                  <a:extLst>
                    <a:ext uri="{9D8B030D-6E8A-4147-A177-3AD203B41FA5}">
                      <a16:colId xmlns:a16="http://schemas.microsoft.com/office/drawing/2014/main" xmlns="" val="178899801"/>
                    </a:ext>
                  </a:extLst>
                </a:gridCol>
                <a:gridCol w="576882">
                  <a:extLst>
                    <a:ext uri="{9D8B030D-6E8A-4147-A177-3AD203B41FA5}">
                      <a16:colId xmlns:a16="http://schemas.microsoft.com/office/drawing/2014/main" xmlns="" val="33368503"/>
                    </a:ext>
                  </a:extLst>
                </a:gridCol>
                <a:gridCol w="492459">
                  <a:extLst>
                    <a:ext uri="{9D8B030D-6E8A-4147-A177-3AD203B41FA5}">
                      <a16:colId xmlns:a16="http://schemas.microsoft.com/office/drawing/2014/main" xmlns="" val="3667560374"/>
                    </a:ext>
                  </a:extLst>
                </a:gridCol>
                <a:gridCol w="998989">
                  <a:extLst>
                    <a:ext uri="{9D8B030D-6E8A-4147-A177-3AD203B41FA5}">
                      <a16:colId xmlns:a16="http://schemas.microsoft.com/office/drawing/2014/main" xmlns="" val="1284993339"/>
                    </a:ext>
                  </a:extLst>
                </a:gridCol>
                <a:gridCol w="872357">
                  <a:extLst>
                    <a:ext uri="{9D8B030D-6E8A-4147-A177-3AD203B41FA5}">
                      <a16:colId xmlns:a16="http://schemas.microsoft.com/office/drawing/2014/main" xmlns="" val="1218444308"/>
                    </a:ext>
                  </a:extLst>
                </a:gridCol>
                <a:gridCol w="956779">
                  <a:extLst>
                    <a:ext uri="{9D8B030D-6E8A-4147-A177-3AD203B41FA5}">
                      <a16:colId xmlns:a16="http://schemas.microsoft.com/office/drawing/2014/main" xmlns="" val="2152566536"/>
                    </a:ext>
                  </a:extLst>
                </a:gridCol>
              </a:tblGrid>
              <a:tr h="416385">
                <a:tc>
                  <a:txBody>
                    <a:bodyPr/>
                    <a:lstStyle/>
                    <a:p>
                      <a:pPr algn="l" fontAlgn="b"/>
                      <a:r>
                        <a:rPr lang="en-US" sz="1000" b="0" i="0" u="none" strike="noStrike" dirty="0">
                          <a:solidFill>
                            <a:srgbClr val="FFFFFF"/>
                          </a:solidFill>
                          <a:effectLst/>
                          <a:latin typeface="Century Gothic" panose="020B0502020202020204" pitchFamily="34" charset="0"/>
                        </a:rPr>
                        <a:t>SCHOOL NAME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7171"/>
                    </a:solidFill>
                  </a:tcPr>
                </a:tc>
                <a:tc>
                  <a:txBody>
                    <a:bodyPr/>
                    <a:lstStyle/>
                    <a:p>
                      <a:pPr algn="l" fontAlgn="b"/>
                      <a:r>
                        <a:rPr lang="en-US" sz="1000" b="0" i="0" u="none" strike="noStrike">
                          <a:solidFill>
                            <a:srgbClr val="FFFFFF"/>
                          </a:solidFill>
                          <a:effectLst/>
                          <a:latin typeface="Century Gothic" panose="020B0502020202020204" pitchFamily="34" charset="0"/>
                        </a:rPr>
                        <a:t>TYPE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7171"/>
                    </a:solidFill>
                  </a:tcPr>
                </a:tc>
                <a:tc>
                  <a:txBody>
                    <a:bodyPr/>
                    <a:lstStyle/>
                    <a:p>
                      <a:pPr algn="l" fontAlgn="b"/>
                      <a:r>
                        <a:rPr lang="en-US" sz="1000" b="0" i="0" u="none" strike="noStrike">
                          <a:solidFill>
                            <a:srgbClr val="FFFFFF"/>
                          </a:solidFill>
                          <a:effectLst/>
                          <a:latin typeface="Century Gothic" panose="020B0502020202020204" pitchFamily="34" charset="0"/>
                        </a:rPr>
                        <a:t>EXDEPT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7171"/>
                    </a:solidFill>
                  </a:tcPr>
                </a:tc>
                <a:tc>
                  <a:txBody>
                    <a:bodyPr/>
                    <a:lstStyle/>
                    <a:p>
                      <a:pPr algn="l" fontAlgn="b"/>
                      <a:r>
                        <a:rPr lang="en-US" sz="1000" b="0" i="0" u="none" strike="noStrike">
                          <a:solidFill>
                            <a:srgbClr val="FFFFFF"/>
                          </a:solidFill>
                          <a:effectLst/>
                          <a:latin typeface="Century Gothic" panose="020B0502020202020204" pitchFamily="34" charset="0"/>
                        </a:rPr>
                        <a:t>QUIN-TILE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7171"/>
                    </a:solidFill>
                  </a:tcPr>
                </a:tc>
                <a:tc>
                  <a:txBody>
                    <a:bodyPr/>
                    <a:lstStyle/>
                    <a:p>
                      <a:pPr algn="l" fontAlgn="b"/>
                      <a:r>
                        <a:rPr lang="en-US" sz="1000" b="0" i="0" u="none" strike="noStrike">
                          <a:solidFill>
                            <a:srgbClr val="FFFFFF"/>
                          </a:solidFill>
                          <a:effectLst/>
                          <a:latin typeface="Century Gothic" panose="020B0502020202020204" pitchFamily="34" charset="0"/>
                        </a:rPr>
                        <a:t>MOI</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7171"/>
                    </a:solidFill>
                  </a:tcPr>
                </a:tc>
                <a:tc>
                  <a:txBody>
                    <a:bodyPr/>
                    <a:lstStyle/>
                    <a:p>
                      <a:pPr algn="l" fontAlgn="b"/>
                      <a:r>
                        <a:rPr lang="en-US" sz="1000" b="0" i="0" u="none" strike="noStrike">
                          <a:solidFill>
                            <a:srgbClr val="FFFFFF"/>
                          </a:solidFill>
                          <a:effectLst/>
                          <a:latin typeface="Century Gothic" panose="020B0502020202020204" pitchFamily="34" charset="0"/>
                        </a:rPr>
                        <a:t>FEE_STATUS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7171"/>
                    </a:solidFill>
                  </a:tcPr>
                </a:tc>
                <a:tc>
                  <a:txBody>
                    <a:bodyPr/>
                    <a:lstStyle/>
                    <a:p>
                      <a:pPr algn="r" fontAlgn="b"/>
                      <a:r>
                        <a:rPr lang="en-US" sz="1000" b="0" i="0" u="none" strike="noStrike">
                          <a:solidFill>
                            <a:srgbClr val="FFFFFF"/>
                          </a:solidFill>
                          <a:effectLst/>
                          <a:latin typeface="Century Gothic" panose="020B0502020202020204" pitchFamily="34" charset="0"/>
                        </a:rPr>
                        <a:t>ENROLMENT TOTAL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7171"/>
                    </a:solidFill>
                  </a:tcPr>
                </a:tc>
                <a:extLst>
                  <a:ext uri="{0D108BD9-81ED-4DB2-BD59-A6C34878D82A}">
                    <a16:rowId xmlns:a16="http://schemas.microsoft.com/office/drawing/2014/main" xmlns="" val="3338125806"/>
                  </a:ext>
                </a:extLst>
              </a:tr>
              <a:tr h="217655">
                <a:tc>
                  <a:txBody>
                    <a:bodyPr/>
                    <a:lstStyle/>
                    <a:p>
                      <a:pPr algn="l" fontAlgn="b"/>
                      <a:r>
                        <a:rPr lang="en-US" sz="900" b="0" i="0" u="none" strike="noStrike">
                          <a:solidFill>
                            <a:srgbClr val="000000"/>
                          </a:solidFill>
                          <a:effectLst/>
                          <a:latin typeface="Century Gothic" panose="020B0502020202020204" pitchFamily="34" charset="0"/>
                        </a:rPr>
                        <a:t>DIAZ PRIMÊRE SKOOL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900" b="0" i="0" u="none" strike="noStrike">
                          <a:solidFill>
                            <a:srgbClr val="000000"/>
                          </a:solidFill>
                          <a:effectLst/>
                          <a:latin typeface="Century Gothic" panose="020B0502020202020204" pitchFamily="34" charset="0"/>
                        </a:rPr>
                        <a:t>Primary School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900" b="0" i="0" u="none" strike="noStrike">
                          <a:solidFill>
                            <a:srgbClr val="000000"/>
                          </a:solidFill>
                          <a:effectLst/>
                          <a:latin typeface="Century Gothic" panose="020B0502020202020204" pitchFamily="34" charset="0"/>
                        </a:rPr>
                        <a:t>HOR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900" b="0" i="0" u="none" strike="noStrike">
                          <a:solidFill>
                            <a:srgbClr val="000000"/>
                          </a:solidFill>
                          <a:effectLst/>
                          <a:latin typeface="Century Gothic" panose="020B0502020202020204" pitchFamily="34" charset="0"/>
                        </a:rPr>
                        <a:t>NQ4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900" b="0" i="0" u="none" strike="noStrike">
                          <a:solidFill>
                            <a:srgbClr val="000000"/>
                          </a:solidFill>
                          <a:effectLst/>
                          <a:latin typeface="Century Gothic" panose="020B0502020202020204" pitchFamily="34" charset="0"/>
                        </a:rPr>
                        <a:t>Afrikaans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900" b="0" i="0" u="none" strike="noStrike">
                          <a:solidFill>
                            <a:srgbClr val="000000"/>
                          </a:solidFill>
                          <a:effectLst/>
                          <a:latin typeface="Century Gothic" panose="020B0502020202020204" pitchFamily="34" charset="0"/>
                        </a:rPr>
                        <a:t>No Fee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US" sz="900" b="0" i="0" u="none" strike="noStrike">
                          <a:solidFill>
                            <a:srgbClr val="000000"/>
                          </a:solidFill>
                          <a:effectLst/>
                          <a:latin typeface="Century Gothic" panose="020B0502020202020204" pitchFamily="34" charset="0"/>
                        </a:rPr>
                        <a:t>967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xmlns="" val="2695448471"/>
                  </a:ext>
                </a:extLst>
              </a:tr>
              <a:tr h="217655">
                <a:tc>
                  <a:txBody>
                    <a:bodyPr/>
                    <a:lstStyle/>
                    <a:p>
                      <a:pPr algn="l" fontAlgn="b"/>
                      <a:r>
                        <a:rPr lang="en-US" sz="900" b="0" i="0" u="none" strike="noStrike">
                          <a:solidFill>
                            <a:srgbClr val="000000"/>
                          </a:solidFill>
                          <a:effectLst/>
                          <a:latin typeface="Century Gothic" panose="020B0502020202020204" pitchFamily="34" charset="0"/>
                        </a:rPr>
                        <a:t>ERIKA PRIMARY SCHOOL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900" b="0" i="0" u="none" strike="noStrike">
                          <a:solidFill>
                            <a:srgbClr val="000000"/>
                          </a:solidFill>
                          <a:effectLst/>
                          <a:latin typeface="Century Gothic" panose="020B0502020202020204" pitchFamily="34" charset="0"/>
                        </a:rPr>
                        <a:t>Primary School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900" b="0" i="0" u="none" strike="noStrike">
                          <a:solidFill>
                            <a:srgbClr val="000000"/>
                          </a:solidFill>
                          <a:effectLst/>
                          <a:latin typeface="Century Gothic" panose="020B0502020202020204" pitchFamily="34" charset="0"/>
                        </a:rPr>
                        <a:t>HOR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900" b="0" i="0" u="none" strike="noStrike">
                          <a:solidFill>
                            <a:srgbClr val="000000"/>
                          </a:solidFill>
                          <a:effectLst/>
                          <a:latin typeface="Century Gothic" panose="020B0502020202020204" pitchFamily="34" charset="0"/>
                        </a:rPr>
                        <a:t>NQ4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900" b="0" i="0" u="none" strike="noStrike">
                          <a:solidFill>
                            <a:srgbClr val="000000"/>
                          </a:solidFill>
                          <a:effectLst/>
                          <a:latin typeface="Century Gothic" panose="020B0502020202020204" pitchFamily="34" charset="0"/>
                        </a:rPr>
                        <a:t>Par: Afr/Eng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900" b="0" i="0" u="none" strike="noStrike">
                          <a:solidFill>
                            <a:srgbClr val="000000"/>
                          </a:solidFill>
                          <a:effectLst/>
                          <a:latin typeface="Century Gothic" panose="020B0502020202020204" pitchFamily="34" charset="0"/>
                        </a:rPr>
                        <a:t>No Fee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US" sz="900" b="0" i="0" u="none" strike="noStrike">
                          <a:solidFill>
                            <a:srgbClr val="000000"/>
                          </a:solidFill>
                          <a:effectLst/>
                          <a:latin typeface="Century Gothic" panose="020B0502020202020204" pitchFamily="34" charset="0"/>
                        </a:rPr>
                        <a:t>1,268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xmlns="" val="3743779835"/>
                  </a:ext>
                </a:extLst>
              </a:tr>
              <a:tr h="217655">
                <a:tc>
                  <a:txBody>
                    <a:bodyPr/>
                    <a:lstStyle/>
                    <a:p>
                      <a:pPr algn="l" fontAlgn="b"/>
                      <a:r>
                        <a:rPr lang="en-US" sz="900" b="0" i="0" u="none" strike="noStrike">
                          <a:solidFill>
                            <a:srgbClr val="000000"/>
                          </a:solidFill>
                          <a:effectLst/>
                          <a:latin typeface="Century Gothic" panose="020B0502020202020204" pitchFamily="34" charset="0"/>
                        </a:rPr>
                        <a:t>GARDEN ROUTE PRIMARY SCHOOL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900" b="0" i="0" u="none" strike="noStrike">
                          <a:solidFill>
                            <a:srgbClr val="000000"/>
                          </a:solidFill>
                          <a:effectLst/>
                          <a:latin typeface="Century Gothic" panose="020B0502020202020204" pitchFamily="34" charset="0"/>
                        </a:rPr>
                        <a:t>Primary School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900" b="0" i="0" u="none" strike="noStrike">
                          <a:solidFill>
                            <a:srgbClr val="000000"/>
                          </a:solidFill>
                          <a:effectLst/>
                          <a:latin typeface="Century Gothic" panose="020B0502020202020204" pitchFamily="34" charset="0"/>
                        </a:rPr>
                        <a:t>HOR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900" b="0" i="0" u="none" strike="noStrike">
                          <a:solidFill>
                            <a:srgbClr val="000000"/>
                          </a:solidFill>
                          <a:effectLst/>
                          <a:latin typeface="Century Gothic" panose="020B0502020202020204" pitchFamily="34" charset="0"/>
                        </a:rPr>
                        <a:t>NQ1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900" b="0" i="0" u="none" strike="noStrike">
                          <a:solidFill>
                            <a:srgbClr val="000000"/>
                          </a:solidFill>
                          <a:effectLst/>
                          <a:latin typeface="Century Gothic" panose="020B0502020202020204" pitchFamily="34" charset="0"/>
                        </a:rPr>
                        <a:t>Afr/Eng/Xhosa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900" b="0" i="0" u="none" strike="noStrike">
                          <a:solidFill>
                            <a:srgbClr val="000000"/>
                          </a:solidFill>
                          <a:effectLst/>
                          <a:latin typeface="Century Gothic" panose="020B0502020202020204" pitchFamily="34" charset="0"/>
                        </a:rPr>
                        <a:t>No Fee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US" sz="900" b="0" i="0" u="none" strike="noStrike">
                          <a:solidFill>
                            <a:srgbClr val="000000"/>
                          </a:solidFill>
                          <a:effectLst/>
                          <a:latin typeface="Century Gothic" panose="020B0502020202020204" pitchFamily="34" charset="0"/>
                        </a:rPr>
                        <a:t>1,519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xmlns="" val="761769701"/>
                  </a:ext>
                </a:extLst>
              </a:tr>
              <a:tr h="217655">
                <a:tc>
                  <a:txBody>
                    <a:bodyPr/>
                    <a:lstStyle/>
                    <a:p>
                      <a:pPr algn="l" fontAlgn="b"/>
                      <a:r>
                        <a:rPr lang="en-US" sz="900" b="0" i="0" u="none" strike="noStrike">
                          <a:solidFill>
                            <a:srgbClr val="000000"/>
                          </a:solidFill>
                          <a:effectLst/>
                          <a:latin typeface="Century Gothic" panose="020B0502020202020204" pitchFamily="34" charset="0"/>
                        </a:rPr>
                        <a:t>HILLCREST SEKONDÊR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900" b="0" i="0" u="none" strike="noStrike">
                          <a:solidFill>
                            <a:srgbClr val="000000"/>
                          </a:solidFill>
                          <a:effectLst/>
                          <a:latin typeface="Century Gothic" panose="020B0502020202020204" pitchFamily="34" charset="0"/>
                        </a:rPr>
                        <a:t>Secondary School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900" b="0" i="0" u="none" strike="noStrike">
                          <a:solidFill>
                            <a:srgbClr val="000000"/>
                          </a:solidFill>
                          <a:effectLst/>
                          <a:latin typeface="Century Gothic" panose="020B0502020202020204" pitchFamily="34" charset="0"/>
                        </a:rPr>
                        <a:t>HOR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900" b="0" i="0" u="none" strike="noStrike">
                          <a:solidFill>
                            <a:srgbClr val="000000"/>
                          </a:solidFill>
                          <a:effectLst/>
                          <a:latin typeface="Century Gothic" panose="020B0502020202020204" pitchFamily="34" charset="0"/>
                        </a:rPr>
                        <a:t>NQ4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900" b="0" i="0" u="none" strike="noStrike">
                          <a:solidFill>
                            <a:srgbClr val="000000"/>
                          </a:solidFill>
                          <a:effectLst/>
                          <a:latin typeface="Century Gothic" panose="020B0502020202020204" pitchFamily="34" charset="0"/>
                        </a:rPr>
                        <a:t>Dual Afr/Eng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900" b="0" i="0" u="none" strike="noStrike">
                          <a:solidFill>
                            <a:srgbClr val="000000"/>
                          </a:solidFill>
                          <a:effectLst/>
                          <a:latin typeface="Century Gothic" panose="020B0502020202020204" pitchFamily="34" charset="0"/>
                        </a:rPr>
                        <a:t>Fee charging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US" sz="900" b="0" i="0" u="none" strike="noStrike">
                          <a:solidFill>
                            <a:srgbClr val="000000"/>
                          </a:solidFill>
                          <a:effectLst/>
                          <a:latin typeface="Century Gothic" panose="020B0502020202020204" pitchFamily="34" charset="0"/>
                        </a:rPr>
                        <a:t>1,336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xmlns="" val="1029862841"/>
                  </a:ext>
                </a:extLst>
              </a:tr>
              <a:tr h="217655">
                <a:tc>
                  <a:txBody>
                    <a:bodyPr/>
                    <a:lstStyle/>
                    <a:p>
                      <a:pPr algn="l" fontAlgn="b"/>
                      <a:r>
                        <a:rPr lang="en-US" sz="900" b="0" i="0" u="none" strike="noStrike">
                          <a:solidFill>
                            <a:srgbClr val="000000"/>
                          </a:solidFill>
                          <a:effectLst/>
                          <a:latin typeface="Century Gothic" panose="020B0502020202020204" pitchFamily="34" charset="0"/>
                        </a:rPr>
                        <a:t>IMEKHAYA PRIMARY SCHOOL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900" b="0" i="0" u="none" strike="noStrike">
                          <a:solidFill>
                            <a:srgbClr val="000000"/>
                          </a:solidFill>
                          <a:effectLst/>
                          <a:latin typeface="Century Gothic" panose="020B0502020202020204" pitchFamily="34" charset="0"/>
                        </a:rPr>
                        <a:t>Primary School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900" b="0" i="0" u="none" strike="noStrike">
                          <a:solidFill>
                            <a:srgbClr val="000000"/>
                          </a:solidFill>
                          <a:effectLst/>
                          <a:latin typeface="Century Gothic" panose="020B0502020202020204" pitchFamily="34" charset="0"/>
                        </a:rPr>
                        <a:t>DET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900" b="0" i="0" u="none" strike="noStrike">
                          <a:solidFill>
                            <a:srgbClr val="000000"/>
                          </a:solidFill>
                          <a:effectLst/>
                          <a:latin typeface="Century Gothic" panose="020B0502020202020204" pitchFamily="34" charset="0"/>
                        </a:rPr>
                        <a:t>NQ1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900" b="0" i="0" u="none" strike="noStrike">
                          <a:solidFill>
                            <a:srgbClr val="000000"/>
                          </a:solidFill>
                          <a:effectLst/>
                          <a:latin typeface="Century Gothic" panose="020B0502020202020204" pitchFamily="34" charset="0"/>
                        </a:rPr>
                        <a:t>Par: Xhosa/Eng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900" b="0" i="0" u="none" strike="noStrike">
                          <a:solidFill>
                            <a:srgbClr val="000000"/>
                          </a:solidFill>
                          <a:effectLst/>
                          <a:latin typeface="Century Gothic" panose="020B0502020202020204" pitchFamily="34" charset="0"/>
                        </a:rPr>
                        <a:t>No Fee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US" sz="900" b="0" i="0" u="none" strike="noStrike">
                          <a:solidFill>
                            <a:srgbClr val="000000"/>
                          </a:solidFill>
                          <a:effectLst/>
                          <a:latin typeface="Century Gothic" panose="020B0502020202020204" pitchFamily="34" charset="0"/>
                        </a:rPr>
                        <a:t>998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xmlns="" val="3337953642"/>
                  </a:ext>
                </a:extLst>
              </a:tr>
              <a:tr h="217655">
                <a:tc>
                  <a:txBody>
                    <a:bodyPr/>
                    <a:lstStyle/>
                    <a:p>
                      <a:pPr algn="l" fontAlgn="b"/>
                      <a:r>
                        <a:rPr lang="en-US" sz="900" b="0" i="0" u="none" strike="noStrike">
                          <a:solidFill>
                            <a:srgbClr val="000000"/>
                          </a:solidFill>
                          <a:effectLst/>
                          <a:latin typeface="Century Gothic" panose="020B0502020202020204" pitchFamily="34" charset="0"/>
                        </a:rPr>
                        <a:t>INDWE SECONDARY SCHOOL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900" b="0" i="0" u="none" strike="noStrike">
                          <a:solidFill>
                            <a:srgbClr val="000000"/>
                          </a:solidFill>
                          <a:effectLst/>
                          <a:latin typeface="Century Gothic" panose="020B0502020202020204" pitchFamily="34" charset="0"/>
                        </a:rPr>
                        <a:t>Secondary School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900" b="0" i="0" u="none" strike="noStrike">
                          <a:solidFill>
                            <a:srgbClr val="000000"/>
                          </a:solidFill>
                          <a:effectLst/>
                          <a:latin typeface="Century Gothic" panose="020B0502020202020204" pitchFamily="34" charset="0"/>
                        </a:rPr>
                        <a:t>DET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900" b="0" i="0" u="none" strike="noStrike">
                          <a:solidFill>
                            <a:srgbClr val="000000"/>
                          </a:solidFill>
                          <a:effectLst/>
                          <a:latin typeface="Century Gothic" panose="020B0502020202020204" pitchFamily="34" charset="0"/>
                        </a:rPr>
                        <a:t>NQ1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900" b="0" i="0" u="none" strike="noStrike">
                          <a:solidFill>
                            <a:srgbClr val="000000"/>
                          </a:solidFill>
                          <a:effectLst/>
                          <a:latin typeface="Century Gothic" panose="020B0502020202020204" pitchFamily="34" charset="0"/>
                        </a:rPr>
                        <a:t>English</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900" b="0" i="0" u="none" strike="noStrike">
                          <a:solidFill>
                            <a:srgbClr val="000000"/>
                          </a:solidFill>
                          <a:effectLst/>
                          <a:latin typeface="Century Gothic" panose="020B0502020202020204" pitchFamily="34" charset="0"/>
                        </a:rPr>
                        <a:t>No Fee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US" sz="900" b="0" i="0" u="none" strike="noStrike">
                          <a:solidFill>
                            <a:srgbClr val="000000"/>
                          </a:solidFill>
                          <a:effectLst/>
                          <a:latin typeface="Century Gothic" panose="020B0502020202020204" pitchFamily="34" charset="0"/>
                        </a:rPr>
                        <a:t>1,667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xmlns="" val="543551059"/>
                  </a:ext>
                </a:extLst>
              </a:tr>
              <a:tr h="217655">
                <a:tc>
                  <a:txBody>
                    <a:bodyPr/>
                    <a:lstStyle/>
                    <a:p>
                      <a:pPr algn="l" fontAlgn="b"/>
                      <a:r>
                        <a:rPr lang="en-US" sz="900" b="0" i="0" u="none" strike="noStrike">
                          <a:solidFill>
                            <a:srgbClr val="000000"/>
                          </a:solidFill>
                          <a:effectLst/>
                          <a:latin typeface="Century Gothic" panose="020B0502020202020204" pitchFamily="34" charset="0"/>
                        </a:rPr>
                        <a:t>ISALATHISO PRIMARY SCHOOL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900" b="0" i="0" u="none" strike="noStrike">
                          <a:solidFill>
                            <a:srgbClr val="000000"/>
                          </a:solidFill>
                          <a:effectLst/>
                          <a:latin typeface="Century Gothic" panose="020B0502020202020204" pitchFamily="34" charset="0"/>
                        </a:rPr>
                        <a:t>Primary School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900" b="0" i="0" u="none" strike="noStrike">
                          <a:solidFill>
                            <a:srgbClr val="000000"/>
                          </a:solidFill>
                          <a:effectLst/>
                          <a:latin typeface="Century Gothic" panose="020B0502020202020204" pitchFamily="34" charset="0"/>
                        </a:rPr>
                        <a:t>DET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900" b="0" i="0" u="none" strike="noStrike">
                          <a:solidFill>
                            <a:srgbClr val="000000"/>
                          </a:solidFill>
                          <a:effectLst/>
                          <a:latin typeface="Century Gothic" panose="020B0502020202020204" pitchFamily="34" charset="0"/>
                        </a:rPr>
                        <a:t>NQ2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900" b="0" i="0" u="none" strike="noStrike">
                          <a:solidFill>
                            <a:srgbClr val="000000"/>
                          </a:solidFill>
                          <a:effectLst/>
                          <a:latin typeface="Century Gothic" panose="020B0502020202020204" pitchFamily="34" charset="0"/>
                        </a:rPr>
                        <a:t>Par: Xhosa/Eng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900" b="0" i="0" u="none" strike="noStrike">
                          <a:solidFill>
                            <a:srgbClr val="000000"/>
                          </a:solidFill>
                          <a:effectLst/>
                          <a:latin typeface="Century Gothic" panose="020B0502020202020204" pitchFamily="34" charset="0"/>
                        </a:rPr>
                        <a:t>No Fee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US" sz="900" b="0" i="0" u="none" strike="noStrike">
                          <a:solidFill>
                            <a:srgbClr val="000000"/>
                          </a:solidFill>
                          <a:effectLst/>
                          <a:latin typeface="Century Gothic" panose="020B0502020202020204" pitchFamily="34" charset="0"/>
                        </a:rPr>
                        <a:t>1,298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xmlns="" val="687915537"/>
                  </a:ext>
                </a:extLst>
              </a:tr>
              <a:tr h="217655">
                <a:tc>
                  <a:txBody>
                    <a:bodyPr/>
                    <a:lstStyle/>
                    <a:p>
                      <a:pPr algn="l" fontAlgn="b"/>
                      <a:r>
                        <a:rPr lang="en-US" sz="900" b="0" i="0" u="none" strike="noStrike">
                          <a:solidFill>
                            <a:srgbClr val="000000"/>
                          </a:solidFill>
                          <a:effectLst/>
                          <a:latin typeface="Century Gothic" panose="020B0502020202020204" pitchFamily="34" charset="0"/>
                        </a:rPr>
                        <a:t>MILKWOOD PRIMARY SCHOOL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900" b="0" i="0" u="none" strike="noStrike">
                          <a:solidFill>
                            <a:srgbClr val="000000"/>
                          </a:solidFill>
                          <a:effectLst/>
                          <a:latin typeface="Century Gothic" panose="020B0502020202020204" pitchFamily="34" charset="0"/>
                        </a:rPr>
                        <a:t>Primary School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900" b="0" i="0" u="none" strike="noStrike">
                          <a:solidFill>
                            <a:srgbClr val="000000"/>
                          </a:solidFill>
                          <a:effectLst/>
                          <a:latin typeface="Century Gothic" panose="020B0502020202020204" pitchFamily="34" charset="0"/>
                        </a:rPr>
                        <a:t>CED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900" b="0" i="0" u="none" strike="noStrike">
                          <a:solidFill>
                            <a:srgbClr val="000000"/>
                          </a:solidFill>
                          <a:effectLst/>
                          <a:latin typeface="Century Gothic" panose="020B0502020202020204" pitchFamily="34" charset="0"/>
                        </a:rPr>
                        <a:t>NQ5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900" b="0" i="0" u="none" strike="noStrike">
                          <a:solidFill>
                            <a:srgbClr val="000000"/>
                          </a:solidFill>
                          <a:effectLst/>
                          <a:latin typeface="Century Gothic" panose="020B0502020202020204" pitchFamily="34" charset="0"/>
                        </a:rPr>
                        <a:t>English</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900" b="0" i="0" u="none" strike="noStrike">
                          <a:solidFill>
                            <a:srgbClr val="000000"/>
                          </a:solidFill>
                          <a:effectLst/>
                          <a:latin typeface="Century Gothic" panose="020B0502020202020204" pitchFamily="34" charset="0"/>
                        </a:rPr>
                        <a:t>Fee charging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US" sz="900" b="0" i="0" u="none" strike="noStrike">
                          <a:solidFill>
                            <a:srgbClr val="000000"/>
                          </a:solidFill>
                          <a:effectLst/>
                          <a:latin typeface="Century Gothic" panose="020B0502020202020204" pitchFamily="34" charset="0"/>
                        </a:rPr>
                        <a:t>739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xmlns="" val="679032113"/>
                  </a:ext>
                </a:extLst>
              </a:tr>
              <a:tr h="217655">
                <a:tc>
                  <a:txBody>
                    <a:bodyPr/>
                    <a:lstStyle/>
                    <a:p>
                      <a:pPr algn="l" fontAlgn="b"/>
                      <a:r>
                        <a:rPr lang="en-US" sz="900" b="0" i="0" u="none" strike="noStrike">
                          <a:solidFill>
                            <a:srgbClr val="000000"/>
                          </a:solidFill>
                          <a:effectLst/>
                          <a:latin typeface="Century Gothic" panose="020B0502020202020204" pitchFamily="34" charset="0"/>
                        </a:rPr>
                        <a:t>MOSSELBAAI EK PRIMÊRE SKOOL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900" b="0" i="0" u="none" strike="noStrike">
                          <a:solidFill>
                            <a:srgbClr val="000000"/>
                          </a:solidFill>
                          <a:effectLst/>
                          <a:latin typeface="Century Gothic" panose="020B0502020202020204" pitchFamily="34" charset="0"/>
                        </a:rPr>
                        <a:t>Primary School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900" b="0" i="0" u="none" strike="noStrike">
                          <a:solidFill>
                            <a:srgbClr val="000000"/>
                          </a:solidFill>
                          <a:effectLst/>
                          <a:latin typeface="Century Gothic" panose="020B0502020202020204" pitchFamily="34" charset="0"/>
                        </a:rPr>
                        <a:t>HOR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900" b="0" i="0" u="none" strike="noStrike">
                          <a:solidFill>
                            <a:srgbClr val="000000"/>
                          </a:solidFill>
                          <a:effectLst/>
                          <a:latin typeface="Century Gothic" panose="020B0502020202020204" pitchFamily="34" charset="0"/>
                        </a:rPr>
                        <a:t>NQ4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900" b="0" i="0" u="none" strike="noStrike">
                          <a:solidFill>
                            <a:srgbClr val="000000"/>
                          </a:solidFill>
                          <a:effectLst/>
                          <a:latin typeface="Century Gothic" panose="020B0502020202020204" pitchFamily="34" charset="0"/>
                        </a:rPr>
                        <a:t>Afrikaans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900" b="0" i="0" u="none" strike="noStrike">
                          <a:solidFill>
                            <a:srgbClr val="000000"/>
                          </a:solidFill>
                          <a:effectLst/>
                          <a:latin typeface="Century Gothic" panose="020B0502020202020204" pitchFamily="34" charset="0"/>
                        </a:rPr>
                        <a:t>No Fee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US" sz="900" b="0" i="0" u="none" strike="noStrike">
                          <a:solidFill>
                            <a:srgbClr val="000000"/>
                          </a:solidFill>
                          <a:effectLst/>
                          <a:latin typeface="Century Gothic" panose="020B0502020202020204" pitchFamily="34" charset="0"/>
                        </a:rPr>
                        <a:t>137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xmlns="" val="1836896410"/>
                  </a:ext>
                </a:extLst>
              </a:tr>
              <a:tr h="217655">
                <a:tc>
                  <a:txBody>
                    <a:bodyPr/>
                    <a:lstStyle/>
                    <a:p>
                      <a:pPr algn="l" fontAlgn="b"/>
                      <a:r>
                        <a:rPr lang="en-US" sz="900" b="0" i="0" u="none" strike="noStrike">
                          <a:solidFill>
                            <a:srgbClr val="000000"/>
                          </a:solidFill>
                          <a:effectLst/>
                          <a:latin typeface="Century Gothic" panose="020B0502020202020204" pitchFamily="34" charset="0"/>
                        </a:rPr>
                        <a:t>PARK LAERSKOOL MOSSELBAAI</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900" b="0" i="0" u="none" strike="noStrike">
                          <a:solidFill>
                            <a:srgbClr val="000000"/>
                          </a:solidFill>
                          <a:effectLst/>
                          <a:latin typeface="Century Gothic" panose="020B0502020202020204" pitchFamily="34" charset="0"/>
                        </a:rPr>
                        <a:t>Primary School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900" b="0" i="0" u="none" strike="noStrike">
                          <a:solidFill>
                            <a:srgbClr val="000000"/>
                          </a:solidFill>
                          <a:effectLst/>
                          <a:latin typeface="Century Gothic" panose="020B0502020202020204" pitchFamily="34" charset="0"/>
                        </a:rPr>
                        <a:t>CED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900" b="0" i="0" u="none" strike="noStrike">
                          <a:solidFill>
                            <a:srgbClr val="000000"/>
                          </a:solidFill>
                          <a:effectLst/>
                          <a:latin typeface="Century Gothic" panose="020B0502020202020204" pitchFamily="34" charset="0"/>
                        </a:rPr>
                        <a:t>NQ5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900" b="0" i="0" u="none" strike="noStrike">
                          <a:solidFill>
                            <a:srgbClr val="000000"/>
                          </a:solidFill>
                          <a:effectLst/>
                          <a:latin typeface="Century Gothic" panose="020B0502020202020204" pitchFamily="34" charset="0"/>
                        </a:rPr>
                        <a:t>Afrikaans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900" b="0" i="0" u="none" strike="noStrike">
                          <a:solidFill>
                            <a:srgbClr val="000000"/>
                          </a:solidFill>
                          <a:effectLst/>
                          <a:latin typeface="Century Gothic" panose="020B0502020202020204" pitchFamily="34" charset="0"/>
                        </a:rPr>
                        <a:t>Fee charging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US" sz="900" b="0" i="0" u="none" strike="noStrike">
                          <a:solidFill>
                            <a:srgbClr val="000000"/>
                          </a:solidFill>
                          <a:effectLst/>
                          <a:latin typeface="Century Gothic" panose="020B0502020202020204" pitchFamily="34" charset="0"/>
                        </a:rPr>
                        <a:t>733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xmlns="" val="2482058072"/>
                  </a:ext>
                </a:extLst>
              </a:tr>
              <a:tr h="217655">
                <a:tc>
                  <a:txBody>
                    <a:bodyPr/>
                    <a:lstStyle/>
                    <a:p>
                      <a:pPr algn="l" fontAlgn="b"/>
                      <a:r>
                        <a:rPr lang="en-US" sz="900" b="0" i="0" u="none" strike="noStrike">
                          <a:solidFill>
                            <a:srgbClr val="000000"/>
                          </a:solidFill>
                          <a:effectLst/>
                          <a:latin typeface="Century Gothic" panose="020B0502020202020204" pitchFamily="34" charset="0"/>
                        </a:rPr>
                        <a:t>PUNT HOËRSKOOL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900" b="0" i="0" u="none" strike="noStrike">
                          <a:solidFill>
                            <a:srgbClr val="000000"/>
                          </a:solidFill>
                          <a:effectLst/>
                          <a:latin typeface="Century Gothic" panose="020B0502020202020204" pitchFamily="34" charset="0"/>
                        </a:rPr>
                        <a:t>Secondary School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900" b="0" i="0" u="none" strike="noStrike">
                          <a:solidFill>
                            <a:srgbClr val="000000"/>
                          </a:solidFill>
                          <a:effectLst/>
                          <a:latin typeface="Century Gothic" panose="020B0502020202020204" pitchFamily="34" charset="0"/>
                        </a:rPr>
                        <a:t>CED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900" b="0" i="0" u="none" strike="noStrike">
                          <a:solidFill>
                            <a:srgbClr val="000000"/>
                          </a:solidFill>
                          <a:effectLst/>
                          <a:latin typeface="Century Gothic" panose="020B0502020202020204" pitchFamily="34" charset="0"/>
                        </a:rPr>
                        <a:t>NQ5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900" b="0" i="0" u="none" strike="noStrike">
                          <a:solidFill>
                            <a:srgbClr val="000000"/>
                          </a:solidFill>
                          <a:effectLst/>
                          <a:latin typeface="Century Gothic" panose="020B0502020202020204" pitchFamily="34" charset="0"/>
                        </a:rPr>
                        <a:t>Par: Afr/Eng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900" b="0" i="0" u="none" strike="noStrike">
                          <a:solidFill>
                            <a:srgbClr val="000000"/>
                          </a:solidFill>
                          <a:effectLst/>
                          <a:latin typeface="Century Gothic" panose="020B0502020202020204" pitchFamily="34" charset="0"/>
                        </a:rPr>
                        <a:t>Fee charging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US" sz="900" b="0" i="0" u="none" strike="noStrike">
                          <a:solidFill>
                            <a:srgbClr val="000000"/>
                          </a:solidFill>
                          <a:effectLst/>
                          <a:latin typeface="Century Gothic" panose="020B0502020202020204" pitchFamily="34" charset="0"/>
                        </a:rPr>
                        <a:t>1,212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xmlns="" val="2265706985"/>
                  </a:ext>
                </a:extLst>
              </a:tr>
              <a:tr h="217655">
                <a:tc>
                  <a:txBody>
                    <a:bodyPr/>
                    <a:lstStyle/>
                    <a:p>
                      <a:pPr algn="l" fontAlgn="b"/>
                      <a:r>
                        <a:rPr lang="en-US" sz="900" b="0" i="0" u="none" strike="noStrike">
                          <a:solidFill>
                            <a:srgbClr val="000000"/>
                          </a:solidFill>
                          <a:effectLst/>
                          <a:latin typeface="Century Gothic" panose="020B0502020202020204" pitchFamily="34" charset="0"/>
                        </a:rPr>
                        <a:t>RIDGEVIEW PRIMARY SCHOOL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900" b="0" i="0" u="none" strike="noStrike">
                          <a:solidFill>
                            <a:srgbClr val="000000"/>
                          </a:solidFill>
                          <a:effectLst/>
                          <a:latin typeface="Century Gothic" panose="020B0502020202020204" pitchFamily="34" charset="0"/>
                        </a:rPr>
                        <a:t>Primary School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900" b="0" i="0" u="none" strike="noStrike">
                          <a:solidFill>
                            <a:srgbClr val="000000"/>
                          </a:solidFill>
                          <a:effectLst/>
                          <a:latin typeface="Century Gothic" panose="020B0502020202020204" pitchFamily="34" charset="0"/>
                        </a:rPr>
                        <a:t>HOR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900" b="0" i="0" u="none" strike="noStrike">
                          <a:solidFill>
                            <a:srgbClr val="000000"/>
                          </a:solidFill>
                          <a:effectLst/>
                          <a:latin typeface="Century Gothic" panose="020B0502020202020204" pitchFamily="34" charset="0"/>
                        </a:rPr>
                        <a:t>NQ4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900" b="0" i="0" u="none" strike="noStrike">
                          <a:solidFill>
                            <a:srgbClr val="000000"/>
                          </a:solidFill>
                          <a:effectLst/>
                          <a:latin typeface="Century Gothic" panose="020B0502020202020204" pitchFamily="34" charset="0"/>
                        </a:rPr>
                        <a:t>Par: Afr/Eng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900" b="0" i="0" u="none" strike="noStrike">
                          <a:solidFill>
                            <a:srgbClr val="000000"/>
                          </a:solidFill>
                          <a:effectLst/>
                          <a:latin typeface="Century Gothic" panose="020B0502020202020204" pitchFamily="34" charset="0"/>
                        </a:rPr>
                        <a:t>No Fee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US" sz="900" b="0" i="0" u="none" strike="noStrike">
                          <a:solidFill>
                            <a:srgbClr val="000000"/>
                          </a:solidFill>
                          <a:effectLst/>
                          <a:latin typeface="Century Gothic" panose="020B0502020202020204" pitchFamily="34" charset="0"/>
                        </a:rPr>
                        <a:t>936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xmlns="" val="3370759037"/>
                  </a:ext>
                </a:extLst>
              </a:tr>
              <a:tr h="217655">
                <a:tc>
                  <a:txBody>
                    <a:bodyPr/>
                    <a:lstStyle/>
                    <a:p>
                      <a:pPr algn="l" fontAlgn="b"/>
                      <a:r>
                        <a:rPr lang="en-US" sz="900" b="0" i="0" u="none" strike="noStrike">
                          <a:solidFill>
                            <a:srgbClr val="000000"/>
                          </a:solidFill>
                          <a:effectLst/>
                          <a:latin typeface="Century Gothic" panose="020B0502020202020204" pitchFamily="34" charset="0"/>
                        </a:rPr>
                        <a:t>SAO BRAS SEKONDÊR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900" b="0" i="0" u="none" strike="noStrike">
                          <a:solidFill>
                            <a:srgbClr val="000000"/>
                          </a:solidFill>
                          <a:effectLst/>
                          <a:latin typeface="Century Gothic" panose="020B0502020202020204" pitchFamily="34" charset="0"/>
                        </a:rPr>
                        <a:t>Secondary School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900" b="0" i="0" u="none" strike="noStrike">
                          <a:solidFill>
                            <a:srgbClr val="000000"/>
                          </a:solidFill>
                          <a:effectLst/>
                          <a:latin typeface="Century Gothic" panose="020B0502020202020204" pitchFamily="34" charset="0"/>
                        </a:rPr>
                        <a:t>HOR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900" b="0" i="0" u="none" strike="noStrike">
                          <a:solidFill>
                            <a:srgbClr val="000000"/>
                          </a:solidFill>
                          <a:effectLst/>
                          <a:latin typeface="Century Gothic" panose="020B0502020202020204" pitchFamily="34" charset="0"/>
                        </a:rPr>
                        <a:t>NQ4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900" b="0" i="0" u="none" strike="noStrike">
                          <a:solidFill>
                            <a:srgbClr val="000000"/>
                          </a:solidFill>
                          <a:effectLst/>
                          <a:latin typeface="Century Gothic" panose="020B0502020202020204" pitchFamily="34" charset="0"/>
                        </a:rPr>
                        <a:t>Afrikaans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900" b="0" i="0" u="none" strike="noStrike">
                          <a:solidFill>
                            <a:srgbClr val="000000"/>
                          </a:solidFill>
                          <a:effectLst/>
                          <a:latin typeface="Century Gothic" panose="020B0502020202020204" pitchFamily="34" charset="0"/>
                        </a:rPr>
                        <a:t>No Fee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US" sz="900" b="0" i="0" u="none" strike="noStrike">
                          <a:solidFill>
                            <a:srgbClr val="000000"/>
                          </a:solidFill>
                          <a:effectLst/>
                          <a:latin typeface="Century Gothic" panose="020B0502020202020204" pitchFamily="34" charset="0"/>
                        </a:rPr>
                        <a:t>1,385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xmlns="" val="3232934615"/>
                  </a:ext>
                </a:extLst>
              </a:tr>
              <a:tr h="217655">
                <a:tc>
                  <a:txBody>
                    <a:bodyPr/>
                    <a:lstStyle/>
                    <a:p>
                      <a:pPr algn="l" fontAlgn="b"/>
                      <a:r>
                        <a:rPr lang="en-US" sz="900" b="0" i="0" u="none" strike="noStrike">
                          <a:solidFill>
                            <a:srgbClr val="000000"/>
                          </a:solidFill>
                          <a:effectLst/>
                          <a:latin typeface="Century Gothic" panose="020B0502020202020204" pitchFamily="34" charset="0"/>
                        </a:rPr>
                        <a:t>ST. BLAIZE RK PRIMÊRE SKOOL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900" b="0" i="0" u="none" strike="noStrike">
                          <a:solidFill>
                            <a:srgbClr val="000000"/>
                          </a:solidFill>
                          <a:effectLst/>
                          <a:latin typeface="Century Gothic" panose="020B0502020202020204" pitchFamily="34" charset="0"/>
                        </a:rPr>
                        <a:t>Primary School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900" b="0" i="0" u="none" strike="noStrike">
                          <a:solidFill>
                            <a:srgbClr val="000000"/>
                          </a:solidFill>
                          <a:effectLst/>
                          <a:latin typeface="Century Gothic" panose="020B0502020202020204" pitchFamily="34" charset="0"/>
                        </a:rPr>
                        <a:t>HOR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900" b="0" i="0" u="none" strike="noStrike">
                          <a:solidFill>
                            <a:srgbClr val="000000"/>
                          </a:solidFill>
                          <a:effectLst/>
                          <a:latin typeface="Century Gothic" panose="020B0502020202020204" pitchFamily="34" charset="0"/>
                        </a:rPr>
                        <a:t>NQ4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900" b="0" i="0" u="none" strike="noStrike">
                          <a:solidFill>
                            <a:srgbClr val="000000"/>
                          </a:solidFill>
                          <a:effectLst/>
                          <a:latin typeface="Century Gothic" panose="020B0502020202020204" pitchFamily="34" charset="0"/>
                        </a:rPr>
                        <a:t>Afrikaans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900" b="0" i="0" u="none" strike="noStrike">
                          <a:solidFill>
                            <a:srgbClr val="000000"/>
                          </a:solidFill>
                          <a:effectLst/>
                          <a:latin typeface="Century Gothic" panose="020B0502020202020204" pitchFamily="34" charset="0"/>
                        </a:rPr>
                        <a:t>No Fee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US" sz="900" b="0" i="0" u="none" strike="noStrike">
                          <a:solidFill>
                            <a:srgbClr val="000000"/>
                          </a:solidFill>
                          <a:effectLst/>
                          <a:latin typeface="Century Gothic" panose="020B0502020202020204" pitchFamily="34" charset="0"/>
                        </a:rPr>
                        <a:t>605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xmlns="" val="2339312832"/>
                  </a:ext>
                </a:extLst>
              </a:tr>
              <a:tr h="217655">
                <a:tc>
                  <a:txBody>
                    <a:bodyPr/>
                    <a:lstStyle/>
                    <a:p>
                      <a:pPr algn="l" fontAlgn="b"/>
                      <a:r>
                        <a:rPr lang="en-US" sz="900" b="0" i="0" u="none" strike="noStrike">
                          <a:solidFill>
                            <a:srgbClr val="000000"/>
                          </a:solidFill>
                          <a:effectLst/>
                          <a:latin typeface="Century Gothic" panose="020B0502020202020204" pitchFamily="34" charset="0"/>
                        </a:rPr>
                        <a:t>T.M. NDANDA PRIMARY SCHOOL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900" b="0" i="0" u="none" strike="noStrike">
                          <a:solidFill>
                            <a:srgbClr val="000000"/>
                          </a:solidFill>
                          <a:effectLst/>
                          <a:latin typeface="Century Gothic" panose="020B0502020202020204" pitchFamily="34" charset="0"/>
                        </a:rPr>
                        <a:t>Primary School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900" b="0" i="0" u="none" strike="noStrike">
                          <a:solidFill>
                            <a:srgbClr val="000000"/>
                          </a:solidFill>
                          <a:effectLst/>
                          <a:latin typeface="Century Gothic" panose="020B0502020202020204" pitchFamily="34" charset="0"/>
                        </a:rPr>
                        <a:t>WCE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900" b="0" i="0" u="none" strike="noStrike">
                          <a:solidFill>
                            <a:srgbClr val="000000"/>
                          </a:solidFill>
                          <a:effectLst/>
                          <a:latin typeface="Century Gothic" panose="020B0502020202020204" pitchFamily="34" charset="0"/>
                        </a:rPr>
                        <a:t>NQ2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900" b="0" i="0" u="none" strike="noStrike">
                          <a:solidFill>
                            <a:srgbClr val="000000"/>
                          </a:solidFill>
                          <a:effectLst/>
                          <a:latin typeface="Century Gothic" panose="020B0502020202020204" pitchFamily="34" charset="0"/>
                        </a:rPr>
                        <a:t>Par: Xhosa/Eng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900" b="0" i="0" u="none" strike="noStrike">
                          <a:solidFill>
                            <a:srgbClr val="000000"/>
                          </a:solidFill>
                          <a:effectLst/>
                          <a:latin typeface="Century Gothic" panose="020B0502020202020204" pitchFamily="34" charset="0"/>
                        </a:rPr>
                        <a:t>No Fee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US" sz="900" b="0" i="0" u="none" strike="noStrike" dirty="0">
                          <a:solidFill>
                            <a:srgbClr val="000000"/>
                          </a:solidFill>
                          <a:effectLst/>
                          <a:latin typeface="Century Gothic" panose="020B0502020202020204" pitchFamily="34" charset="0"/>
                        </a:rPr>
                        <a:t>317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xmlns="" val="3139790869"/>
                  </a:ext>
                </a:extLst>
              </a:tr>
            </a:tbl>
          </a:graphicData>
        </a:graphic>
      </p:graphicFrame>
    </p:spTree>
    <p:extLst>
      <p:ext uri="{BB962C8B-B14F-4D97-AF65-F5344CB8AC3E}">
        <p14:creationId xmlns:p14="http://schemas.microsoft.com/office/powerpoint/2010/main" xmlns="" val="1278300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63FC71B5-8323-4475-9358-F2C74BB206CC}"/>
              </a:ext>
            </a:extLst>
          </p:cNvPr>
          <p:cNvSpPr>
            <a:spLocks noGrp="1"/>
          </p:cNvSpPr>
          <p:nvPr>
            <p:ph type="title"/>
          </p:nvPr>
        </p:nvSpPr>
        <p:spPr>
          <a:xfrm>
            <a:off x="225605" y="76299"/>
            <a:ext cx="8229600" cy="751131"/>
          </a:xfrm>
        </p:spPr>
        <p:txBody>
          <a:bodyPr/>
          <a:lstStyle/>
          <a:p>
            <a:r>
              <a:rPr lang="en-US" sz="3000" dirty="0"/>
              <a:t>Land acquisition and location of projects</a:t>
            </a:r>
            <a:br>
              <a:rPr lang="en-US" sz="3000" dirty="0"/>
            </a:br>
            <a:endParaRPr lang="en-US" sz="3000" dirty="0"/>
          </a:p>
        </p:txBody>
      </p:sp>
      <p:sp>
        <p:nvSpPr>
          <p:cNvPr id="8" name="TextBox 7">
            <a:extLst>
              <a:ext uri="{FF2B5EF4-FFF2-40B4-BE49-F238E27FC236}">
                <a16:creationId xmlns:a16="http://schemas.microsoft.com/office/drawing/2014/main" xmlns="" id="{8C91280A-BEF4-4A95-95A5-A21ADA80DE99}"/>
              </a:ext>
            </a:extLst>
          </p:cNvPr>
          <p:cNvSpPr txBox="1"/>
          <p:nvPr/>
        </p:nvSpPr>
        <p:spPr>
          <a:xfrm>
            <a:off x="213607" y="1223021"/>
            <a:ext cx="8716785" cy="3493264"/>
          </a:xfrm>
          <a:prstGeom prst="rect">
            <a:avLst/>
          </a:prstGeom>
          <a:solidFill>
            <a:srgbClr val="001489"/>
          </a:solidFill>
        </p:spPr>
        <p:txBody>
          <a:bodyPr wrap="square" rtlCol="0">
            <a:spAutoFit/>
          </a:bodyPr>
          <a:lstStyle/>
          <a:p>
            <a:pPr marL="285750" indent="-285750">
              <a:buFont typeface="Arial" panose="020B0604020202020204" pitchFamily="34" charset="0"/>
              <a:buChar char="•"/>
            </a:pPr>
            <a:r>
              <a:rPr lang="en-US" sz="1700" dirty="0">
                <a:solidFill>
                  <a:schemeClr val="bg1"/>
                </a:solidFill>
              </a:rPr>
              <a:t>Erf 5287 has been identified as the site to construct a new Technical High School in the Mossel Bay area. Erf 5287 is zoned educational and approximately 4.7ha. It is currently owned by the municipality and in process of being acquired by DTPW. Planning will only commence once the acquisition of the property is finalized.</a:t>
            </a:r>
          </a:p>
          <a:p>
            <a:endParaRPr lang="en-US" sz="1700" dirty="0">
              <a:solidFill>
                <a:schemeClr val="bg1"/>
              </a:solidFill>
            </a:endParaRPr>
          </a:p>
          <a:p>
            <a:pPr marL="285750" indent="-285750">
              <a:buFont typeface="Arial" panose="020B0604020202020204" pitchFamily="34" charset="0"/>
              <a:buChar char="•"/>
            </a:pPr>
            <a:r>
              <a:rPr lang="en-US" sz="1700" dirty="0">
                <a:solidFill>
                  <a:schemeClr val="bg1"/>
                </a:solidFill>
              </a:rPr>
              <a:t>This property is located in the </a:t>
            </a:r>
            <a:r>
              <a:rPr lang="en-US" sz="1700" dirty="0" err="1">
                <a:solidFill>
                  <a:schemeClr val="bg1"/>
                </a:solidFill>
              </a:rPr>
              <a:t>Heiderand</a:t>
            </a:r>
            <a:r>
              <a:rPr lang="en-US" sz="1700" dirty="0">
                <a:solidFill>
                  <a:schemeClr val="bg1"/>
                </a:solidFill>
              </a:rPr>
              <a:t> area of Mossel Bay and is accessible to the broader Mossel Bay community and is considered an ideal site for the development of a school of specialization. This property is located approximately 3km from the ASLA Park community. </a:t>
            </a:r>
          </a:p>
          <a:p>
            <a:endParaRPr lang="en-GB" sz="1700" dirty="0">
              <a:solidFill>
                <a:schemeClr val="bg1"/>
              </a:solidFill>
            </a:endParaRPr>
          </a:p>
          <a:p>
            <a:pPr marL="285750" indent="-285750">
              <a:buFont typeface="Arial" panose="020B0604020202020204" pitchFamily="34" charset="0"/>
              <a:buChar char="•"/>
            </a:pPr>
            <a:r>
              <a:rPr lang="en-US" sz="1700" dirty="0">
                <a:solidFill>
                  <a:schemeClr val="bg1"/>
                </a:solidFill>
              </a:rPr>
              <a:t>Erven 4464 and 2510 has been identified as possible options to construct the future Primary school in the ASLA Park area of Mossel Bay. Both properties are zoned education and are  2.9ha &amp; 2.3ha respectively. Further investigations will ultimately determine the final location of this future primary school. </a:t>
            </a:r>
            <a:endParaRPr lang="en-GB" sz="1700" dirty="0">
              <a:solidFill>
                <a:schemeClr val="bg1"/>
              </a:solidFill>
            </a:endParaRPr>
          </a:p>
        </p:txBody>
      </p:sp>
    </p:spTree>
    <p:extLst>
      <p:ext uri="{BB962C8B-B14F-4D97-AF65-F5344CB8AC3E}">
        <p14:creationId xmlns:p14="http://schemas.microsoft.com/office/powerpoint/2010/main" xmlns="" val="413333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17816"/>
            <a:ext cx="7772400" cy="1470025"/>
          </a:xfrm>
        </p:spPr>
        <p:txBody>
          <a:bodyPr/>
          <a:lstStyle/>
          <a:p>
            <a:r>
              <a:rPr lang="en-US" b="0" dirty="0">
                <a:latin typeface="Century Gothic" panose="020B0502020202020204" pitchFamily="34" charset="0"/>
              </a:rPr>
              <a:t>Thank you</a:t>
            </a:r>
          </a:p>
        </p:txBody>
      </p:sp>
      <p:pic>
        <p:nvPicPr>
          <p:cNvPr id="5" name="Picture 4">
            <a:extLst>
              <a:ext uri="{FF2B5EF4-FFF2-40B4-BE49-F238E27FC236}">
                <a16:creationId xmlns:a16="http://schemas.microsoft.com/office/drawing/2014/main" xmlns="" id="{230F6B5C-102F-4ED1-ABCE-4A86ADDBF225}"/>
              </a:ext>
            </a:extLst>
          </p:cNvPr>
          <p:cNvPicPr>
            <a:picLocks noChangeAspect="1"/>
          </p:cNvPicPr>
          <p:nvPr/>
        </p:nvPicPr>
        <p:blipFill>
          <a:blip r:embed="rId2" cstate="print"/>
          <a:stretch>
            <a:fillRect/>
          </a:stretch>
        </p:blipFill>
        <p:spPr>
          <a:xfrm>
            <a:off x="1530220" y="3587842"/>
            <a:ext cx="2939143" cy="1117165"/>
          </a:xfrm>
          <a:prstGeom prst="rect">
            <a:avLst/>
          </a:prstGeom>
          <a:effectLst>
            <a:outerShdw blurRad="635000" dist="508000" dir="2700000" algn="tl" rotWithShape="0">
              <a:srgbClr val="000000">
                <a:alpha val="40000"/>
              </a:srgbClr>
            </a:outerShdw>
          </a:effectLst>
        </p:spPr>
      </p:pic>
      <p:pic>
        <p:nvPicPr>
          <p:cNvPr id="6" name="Picture 5">
            <a:extLst>
              <a:ext uri="{FF2B5EF4-FFF2-40B4-BE49-F238E27FC236}">
                <a16:creationId xmlns:a16="http://schemas.microsoft.com/office/drawing/2014/main" xmlns="" id="{79CB22B0-3388-410E-8DE5-D881921027B1}"/>
              </a:ext>
            </a:extLst>
          </p:cNvPr>
          <p:cNvPicPr>
            <a:picLocks noChangeAspect="1"/>
          </p:cNvPicPr>
          <p:nvPr/>
        </p:nvPicPr>
        <p:blipFill>
          <a:blip r:embed="rId3" cstate="print"/>
          <a:stretch>
            <a:fillRect/>
          </a:stretch>
        </p:blipFill>
        <p:spPr>
          <a:xfrm>
            <a:off x="4739951" y="3587841"/>
            <a:ext cx="2939143" cy="1117165"/>
          </a:xfrm>
          <a:prstGeom prst="rect">
            <a:avLst/>
          </a:prstGeom>
          <a:effectLst>
            <a:outerShdw blurRad="635000" dist="762000" dir="2700000" algn="tl" rotWithShape="0">
              <a:prstClr val="black">
                <a:alpha val="40000"/>
              </a:prstClr>
            </a:outerShdw>
          </a:effectLst>
        </p:spPr>
      </p:pic>
    </p:spTree>
    <p:extLst>
      <p:ext uri="{BB962C8B-B14F-4D97-AF65-F5344CB8AC3E}">
        <p14:creationId xmlns:p14="http://schemas.microsoft.com/office/powerpoint/2010/main" xmlns="" val="1023575164"/>
      </p:ext>
    </p:extLst>
  </p:cSld>
  <p:clrMapOvr>
    <a:masterClrMapping/>
  </p:clrMapOvr>
</p:sld>
</file>

<file path=ppt/theme/theme1.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ustom Design">
  <a:themeElements>
    <a:clrScheme name="WCED RGB">
      <a:dk1>
        <a:sysClr val="windowText" lastClr="000000"/>
      </a:dk1>
      <a:lt1>
        <a:srgbClr val="FFFFFF"/>
      </a:lt1>
      <a:dk2>
        <a:srgbClr val="001489"/>
      </a:dk2>
      <a:lt2>
        <a:srgbClr val="A6BBC8"/>
      </a:lt2>
      <a:accent1>
        <a:srgbClr val="5B7F95"/>
      </a:accent1>
      <a:accent2>
        <a:srgbClr val="890C58"/>
      </a:accent2>
      <a:accent3>
        <a:srgbClr val="8FAD15"/>
      </a:accent3>
      <a:accent4>
        <a:srgbClr val="8D6E97"/>
      </a:accent4>
      <a:accent5>
        <a:srgbClr val="007DBA"/>
      </a:accent5>
      <a:accent6>
        <a:srgbClr val="FFC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5_Custom Design">
  <a:themeElements>
    <a:clrScheme name="WCED RGB">
      <a:dk1>
        <a:sysClr val="windowText" lastClr="000000"/>
      </a:dk1>
      <a:lt1>
        <a:srgbClr val="FFFFFF"/>
      </a:lt1>
      <a:dk2>
        <a:srgbClr val="001489"/>
      </a:dk2>
      <a:lt2>
        <a:srgbClr val="A6BBC8"/>
      </a:lt2>
      <a:accent1>
        <a:srgbClr val="5B7F95"/>
      </a:accent1>
      <a:accent2>
        <a:srgbClr val="890C58"/>
      </a:accent2>
      <a:accent3>
        <a:srgbClr val="8FAD15"/>
      </a:accent3>
      <a:accent4>
        <a:srgbClr val="8D6E97"/>
      </a:accent4>
      <a:accent5>
        <a:srgbClr val="007DBA"/>
      </a:accent5>
      <a:accent6>
        <a:srgbClr val="FFC600"/>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B9F6A12B1C45F45BF125E0F0633BA03" ma:contentTypeVersion="12" ma:contentTypeDescription="Create a new document." ma:contentTypeScope="" ma:versionID="8b2606a385a45e5c20e40e5813a7f810">
  <xsd:schema xmlns:xsd="http://www.w3.org/2001/XMLSchema" xmlns:xs="http://www.w3.org/2001/XMLSchema" xmlns:p="http://schemas.microsoft.com/office/2006/metadata/properties" xmlns:ns3="c9bbdc75-4639-4253-83c4-fa4a7391de55" xmlns:ns4="80d33cbd-20c9-4dca-bd90-d0239ecc180f" targetNamespace="http://schemas.microsoft.com/office/2006/metadata/properties" ma:root="true" ma:fieldsID="45bea2186e19c93a35aeec8d73ebf496" ns3:_="" ns4:_="">
    <xsd:import namespace="c9bbdc75-4639-4253-83c4-fa4a7391de55"/>
    <xsd:import namespace="80d33cbd-20c9-4dca-bd90-d0239ecc180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bbdc75-4639-4253-83c4-fa4a7391de5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0d33cbd-20c9-4dca-bd90-d0239ecc180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91F695B-CA1E-4816-8C6E-BB0A98BB7CA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271E04A-D28F-457F-B030-56E5DFE0D369}">
  <ds:schemaRefs>
    <ds:schemaRef ds:uri="http://schemas.microsoft.com/sharepoint/v3/contenttype/forms"/>
  </ds:schemaRefs>
</ds:datastoreItem>
</file>

<file path=customXml/itemProps3.xml><?xml version="1.0" encoding="utf-8"?>
<ds:datastoreItem xmlns:ds="http://schemas.openxmlformats.org/officeDocument/2006/customXml" ds:itemID="{0D8318E7-6CDF-4B6F-8B04-EF6C17379F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bbdc75-4639-4253-83c4-fa4a7391de55"/>
    <ds:schemaRef ds:uri="80d33cbd-20c9-4dca-bd90-d0239ecc18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67928</TotalTime>
  <Words>431</Words>
  <Application>Microsoft Office PowerPoint</Application>
  <PresentationFormat>On-screen Show (4:3)</PresentationFormat>
  <Paragraphs>139</Paragraphs>
  <Slides>7</Slides>
  <Notes>0</Notes>
  <HiddenSlides>0</HiddenSlides>
  <MMClips>0</MMClips>
  <ScaleCrop>false</ScaleCrop>
  <HeadingPairs>
    <vt:vector size="4" baseType="variant">
      <vt:variant>
        <vt:lpstr>Theme</vt:lpstr>
      </vt:variant>
      <vt:variant>
        <vt:i4>6</vt:i4>
      </vt:variant>
      <vt:variant>
        <vt:lpstr>Slide Titles</vt:lpstr>
      </vt:variant>
      <vt:variant>
        <vt:i4>7</vt:i4>
      </vt:variant>
    </vt:vector>
  </HeadingPairs>
  <TitlesOfParts>
    <vt:vector size="13" baseType="lpstr">
      <vt:lpstr>3_Custom Design</vt:lpstr>
      <vt:lpstr>2_Custom Design</vt:lpstr>
      <vt:lpstr>1_Custom Design</vt:lpstr>
      <vt:lpstr>Custom Design</vt:lpstr>
      <vt:lpstr>5_Custom Design</vt:lpstr>
      <vt:lpstr>4_Custom Design</vt:lpstr>
      <vt:lpstr>Slide 1</vt:lpstr>
      <vt:lpstr>Existing schools in the Mossel Bay area </vt:lpstr>
      <vt:lpstr>Property identified in the ASLA park area for future Primary School</vt:lpstr>
      <vt:lpstr>Property identified in Heiderand for Technical High School</vt:lpstr>
      <vt:lpstr>Existing schools in the Mossel Bay area </vt:lpstr>
      <vt:lpstr>Land acquisition and location of projects </vt:lpstr>
      <vt:lpstr>Thank you</vt:lpstr>
    </vt:vector>
  </TitlesOfParts>
  <Company>Western Cape Education Dept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Edu Media3</dc:creator>
  <cp:lastModifiedBy>USER</cp:lastModifiedBy>
  <cp:revision>658</cp:revision>
  <cp:lastPrinted>2021-08-04T08:17:00Z</cp:lastPrinted>
  <dcterms:created xsi:type="dcterms:W3CDTF">2019-09-09T09:39:51Z</dcterms:created>
  <dcterms:modified xsi:type="dcterms:W3CDTF">2021-08-11T08:39:16Z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0x010100CB9F6A12B1C45F45BF125E0F0633BA03</vt:lpwstr>
  </property>
</Properties>
</file>