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371" r:id="rId2"/>
    <p:sldId id="2392" r:id="rId3"/>
    <p:sldId id="2372" r:id="rId4"/>
    <p:sldId id="2374" r:id="rId5"/>
    <p:sldId id="2375" r:id="rId6"/>
    <p:sldId id="2370" r:id="rId7"/>
    <p:sldId id="2379" r:id="rId8"/>
    <p:sldId id="2393" r:id="rId9"/>
    <p:sldId id="2380" r:id="rId10"/>
    <p:sldId id="2381" r:id="rId11"/>
    <p:sldId id="2382" r:id="rId12"/>
    <p:sldId id="2383" r:id="rId13"/>
    <p:sldId id="2384" r:id="rId14"/>
    <p:sldId id="2385" r:id="rId15"/>
    <p:sldId id="2387" r:id="rId16"/>
    <p:sldId id="2395" r:id="rId17"/>
    <p:sldId id="2389" r:id="rId18"/>
    <p:sldId id="239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1940"/>
            <a:ext cx="103632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296C094C-6C3C-4C65-8F13-D0E069350619}" type="datetime1">
              <a:rPr lang="en-ZA" smtClean="0">
                <a:solidFill>
                  <a:prstClr val="black">
                    <a:tint val="75000"/>
                  </a:prstClr>
                </a:solidFill>
              </a:rPr>
              <a:pPr/>
              <a:t>2021/08/09</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7248628-EF11-433A-9700-2948F6F209DA}"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707197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A0560542-BF10-468E-92D6-E88412E40565}" type="datetime1">
              <a:rPr lang="en-ZA" smtClean="0">
                <a:solidFill>
                  <a:prstClr val="black">
                    <a:tint val="75000"/>
                  </a:prstClr>
                </a:solidFill>
              </a:rPr>
              <a:pPr/>
              <a:t>2021/08/09</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7248628-EF11-433A-9700-2948F6F209DA}"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4201003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649"/>
            <a:ext cx="27432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09600" y="27564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E307C579-3782-4A9B-B5E7-640E2D5BE416}" type="datetime1">
              <a:rPr lang="en-ZA" smtClean="0">
                <a:solidFill>
                  <a:prstClr val="black">
                    <a:tint val="75000"/>
                  </a:prstClr>
                </a:solidFill>
              </a:rPr>
              <a:pPr/>
              <a:t>2021/08/09</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7248628-EF11-433A-9700-2948F6F209DA}"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83857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hree Pictur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81582BD6-FC20-4557-852B-8433F8572D30}" type="slidenum">
              <a:rPr lang="en-US" smtClean="0">
                <a:solidFill>
                  <a:prstClr val="black">
                    <a:tint val="75000"/>
                  </a:prstClr>
                </a:solidFill>
              </a:rPr>
              <a:pPr/>
              <a:t>‹#›</a:t>
            </a:fld>
            <a:endParaRPr lang="en-US" dirty="0">
              <a:solidFill>
                <a:prstClr val="black">
                  <a:tint val="75000"/>
                </a:prstClr>
              </a:solidFill>
            </a:endParaRPr>
          </a:p>
        </p:txBody>
      </p:sp>
      <p:sp>
        <p:nvSpPr>
          <p:cNvPr id="9" name="Content Placeholder 2"/>
          <p:cNvSpPr>
            <a:spLocks noGrp="1"/>
          </p:cNvSpPr>
          <p:nvPr>
            <p:ph sz="half" idx="1"/>
          </p:nvPr>
        </p:nvSpPr>
        <p:spPr>
          <a:xfrm>
            <a:off x="609600" y="3582257"/>
            <a:ext cx="3657600" cy="2544763"/>
          </a:xfrm>
        </p:spPr>
        <p:txBody>
          <a:bodyPr lIns="274320" tIns="0" rIns="182880">
            <a:normAutofit/>
          </a:bodyPr>
          <a:lstStyle>
            <a:lvl1pPr>
              <a:lnSpc>
                <a:spcPts val="2000"/>
              </a:lnSpc>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10" name="Content Placeholder 3"/>
          <p:cNvSpPr>
            <a:spLocks noGrp="1"/>
          </p:cNvSpPr>
          <p:nvPr>
            <p:ph sz="half" idx="2"/>
          </p:nvPr>
        </p:nvSpPr>
        <p:spPr>
          <a:xfrm>
            <a:off x="4318000" y="3582257"/>
            <a:ext cx="3657600" cy="2544763"/>
          </a:xfrm>
        </p:spPr>
        <p:txBody>
          <a:bodyPr lIns="274320" tIns="0" rIns="182880">
            <a:normAutofit/>
          </a:bodyPr>
          <a:lstStyle>
            <a:lvl1pPr>
              <a:lnSpc>
                <a:spcPts val="2000"/>
              </a:lnSpc>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11" name="Content Placeholder 3"/>
          <p:cNvSpPr>
            <a:spLocks noGrp="1"/>
          </p:cNvSpPr>
          <p:nvPr>
            <p:ph sz="half" idx="14"/>
          </p:nvPr>
        </p:nvSpPr>
        <p:spPr>
          <a:xfrm>
            <a:off x="8026400" y="3582257"/>
            <a:ext cx="3657600" cy="2544763"/>
          </a:xfrm>
        </p:spPr>
        <p:txBody>
          <a:bodyPr lIns="274320" tIns="0" rIns="182880">
            <a:normAutofit/>
          </a:bodyPr>
          <a:lstStyle>
            <a:lvl1pPr>
              <a:lnSpc>
                <a:spcPts val="2000"/>
              </a:lnSpc>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15" name="Content Placeholder 2"/>
          <p:cNvSpPr>
            <a:spLocks noGrp="1"/>
          </p:cNvSpPr>
          <p:nvPr>
            <p:ph sz="half" idx="15"/>
          </p:nvPr>
        </p:nvSpPr>
        <p:spPr>
          <a:xfrm>
            <a:off x="609600" y="1753455"/>
            <a:ext cx="3657600" cy="1706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16" name="Content Placeholder 3"/>
          <p:cNvSpPr>
            <a:spLocks noGrp="1"/>
          </p:cNvSpPr>
          <p:nvPr>
            <p:ph sz="half" idx="16"/>
          </p:nvPr>
        </p:nvSpPr>
        <p:spPr>
          <a:xfrm>
            <a:off x="4318000" y="1753455"/>
            <a:ext cx="3657600" cy="1706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17" name="Content Placeholder 3"/>
          <p:cNvSpPr>
            <a:spLocks noGrp="1"/>
          </p:cNvSpPr>
          <p:nvPr>
            <p:ph sz="half" idx="17"/>
          </p:nvPr>
        </p:nvSpPr>
        <p:spPr>
          <a:xfrm>
            <a:off x="8026400" y="1753455"/>
            <a:ext cx="3657600" cy="1706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19" name="Title 18"/>
          <p:cNvSpPr>
            <a:spLocks noGrp="1"/>
          </p:cNvSpPr>
          <p:nvPr>
            <p:ph type="title"/>
          </p:nvPr>
        </p:nvSpPr>
        <p:spPr/>
        <p:txBody>
          <a:bodyPr/>
          <a:lstStyle/>
          <a:p>
            <a:r>
              <a:rPr lang="en-US"/>
              <a:t>Click to edit Master title style</a:t>
            </a:r>
          </a:p>
        </p:txBody>
      </p:sp>
      <p:sp>
        <p:nvSpPr>
          <p:cNvPr id="20" name="Text Placeholder 10"/>
          <p:cNvSpPr>
            <a:spLocks noGrp="1"/>
          </p:cNvSpPr>
          <p:nvPr>
            <p:ph type="body" sz="quarter" idx="13"/>
          </p:nvPr>
        </p:nvSpPr>
        <p:spPr>
          <a:xfrm>
            <a:off x="711200" y="974400"/>
            <a:ext cx="11001600" cy="457200"/>
          </a:xfrm>
        </p:spPr>
        <p:txBody>
          <a:bodyPr>
            <a:normAutofit/>
          </a:bodyPr>
          <a:lstStyle>
            <a:lvl1pPr>
              <a:buFontTx/>
              <a:buNone/>
              <a:defRPr sz="2400"/>
            </a:lvl1pPr>
          </a:lstStyle>
          <a:p>
            <a:pPr lvl="0"/>
            <a:r>
              <a:rPr lang="en-US"/>
              <a:t>Click to edit Master text styles</a:t>
            </a:r>
          </a:p>
        </p:txBody>
      </p:sp>
    </p:spTree>
    <p:extLst>
      <p:ext uri="{BB962C8B-B14F-4D97-AF65-F5344CB8AC3E}">
        <p14:creationId xmlns:p14="http://schemas.microsoft.com/office/powerpoint/2010/main" val="640318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0CF5F51-6678-4ACC-A3B4-B097DAD1FF99}" type="datetime1">
              <a:rPr lang="en-ZA" smtClean="0">
                <a:solidFill>
                  <a:prstClr val="black">
                    <a:tint val="75000"/>
                  </a:prstClr>
                </a:solidFill>
              </a:rPr>
              <a:pPr/>
              <a:t>2021/08/09</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7248628-EF11-433A-9700-2948F6F209DA}"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8140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8415"/>
            <a:ext cx="103632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3CE7BC-20AA-4A78-B130-B41D1178DE6C}" type="datetime1">
              <a:rPr lang="en-ZA" smtClean="0">
                <a:solidFill>
                  <a:prstClr val="black">
                    <a:tint val="75000"/>
                  </a:prstClr>
                </a:solidFill>
              </a:rPr>
              <a:pPr/>
              <a:t>2021/08/09</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7248628-EF11-433A-9700-2948F6F209DA}"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864443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9424E70D-F999-4260-ADE1-7A1BE7EF35CA}" type="datetime1">
              <a:rPr lang="en-ZA" smtClean="0">
                <a:solidFill>
                  <a:prstClr val="black">
                    <a:tint val="75000"/>
                  </a:prstClr>
                </a:solidFill>
              </a:rPr>
              <a:pPr/>
              <a:t>2021/08/09</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7248628-EF11-433A-9700-2948F6F209DA}"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117282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94054"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4054"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8BC7667D-6C48-4802-9092-37DBE2BBA441}" type="datetime1">
              <a:rPr lang="en-ZA" smtClean="0">
                <a:solidFill>
                  <a:prstClr val="black">
                    <a:tint val="75000"/>
                  </a:prstClr>
                </a:solidFill>
              </a:rPr>
              <a:pPr/>
              <a:t>2021/08/09</a:t>
            </a:fld>
            <a:endParaRPr lang="en-ZA"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ZA"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7248628-EF11-433A-9700-2948F6F209DA}"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142039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47BB2A2D-6E64-4FCB-8764-975278F1F9A3}" type="datetime1">
              <a:rPr lang="en-ZA" smtClean="0">
                <a:solidFill>
                  <a:prstClr val="black">
                    <a:tint val="75000"/>
                  </a:prstClr>
                </a:solidFill>
              </a:rPr>
              <a:pPr/>
              <a:t>2021/08/09</a:t>
            </a:fld>
            <a:endParaRPr lang="en-ZA"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Z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7248628-EF11-433A-9700-2948F6F209DA}"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994716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F68D82-F7B6-477D-9EA0-D33B533578A2}" type="datetime1">
              <a:rPr lang="en-ZA" smtClean="0">
                <a:solidFill>
                  <a:prstClr val="black">
                    <a:tint val="75000"/>
                  </a:prstClr>
                </a:solidFill>
              </a:rPr>
              <a:pPr/>
              <a:t>2021/08/09</a:t>
            </a:fld>
            <a:endParaRPr lang="en-Z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Z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7248628-EF11-433A-9700-2948F6F209DA}"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4830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4766737" y="274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BD1FC4-4111-4A32-B033-CC8224936D2E}" type="datetime1">
              <a:rPr lang="en-ZA" smtClean="0">
                <a:solidFill>
                  <a:prstClr val="black">
                    <a:tint val="75000"/>
                  </a:prstClr>
                </a:solidFill>
              </a:rPr>
              <a:pPr/>
              <a:t>2021/08/09</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7248628-EF11-433A-9700-2948F6F209DA}"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523487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B2AF30-7DFE-4AA8-8692-88D62B806CE1}" type="datetime1">
              <a:rPr lang="en-ZA" smtClean="0">
                <a:solidFill>
                  <a:prstClr val="black">
                    <a:tint val="75000"/>
                  </a:prstClr>
                </a:solidFill>
              </a:rPr>
              <a:pPr/>
              <a:t>2021/08/09</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7248628-EF11-433A-9700-2948F6F209DA}"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245251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609600" y="635786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046BD4-1BAA-4C09-A6E2-94D01BFB3060}" type="datetime1">
              <a:rPr lang="en-ZA" smtClean="0">
                <a:solidFill>
                  <a:prstClr val="black">
                    <a:tint val="75000"/>
                  </a:prstClr>
                </a:solidFill>
              </a:rPr>
              <a:pPr/>
              <a:t>2021/08/09</a:t>
            </a:fld>
            <a:endParaRPr lang="en-ZA" dirty="0">
              <a:solidFill>
                <a:prstClr val="black">
                  <a:tint val="75000"/>
                </a:prstClr>
              </a:solidFill>
            </a:endParaRPr>
          </a:p>
        </p:txBody>
      </p:sp>
      <p:sp>
        <p:nvSpPr>
          <p:cNvPr id="5" name="Footer Placeholder 4"/>
          <p:cNvSpPr>
            <a:spLocks noGrp="1"/>
          </p:cNvSpPr>
          <p:nvPr>
            <p:ph type="ftr" sz="quarter" idx="3"/>
          </p:nvPr>
        </p:nvSpPr>
        <p:spPr>
          <a:xfrm>
            <a:off x="4165600" y="635786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solidFill>
                <a:prstClr val="black">
                  <a:tint val="75000"/>
                </a:prstClr>
              </a:solidFill>
            </a:endParaRPr>
          </a:p>
        </p:txBody>
      </p:sp>
      <p:sp>
        <p:nvSpPr>
          <p:cNvPr id="6" name="Slide Number Placeholder 5"/>
          <p:cNvSpPr>
            <a:spLocks noGrp="1"/>
          </p:cNvSpPr>
          <p:nvPr>
            <p:ph type="sldNum" sz="quarter" idx="4"/>
          </p:nvPr>
        </p:nvSpPr>
        <p:spPr>
          <a:xfrm>
            <a:off x="8737600" y="635786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248628-EF11-433A-9700-2948F6F209DA}"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0703793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3"/>
          <p:cNvSpPr>
            <a:spLocks noGrp="1"/>
          </p:cNvSpPr>
          <p:nvPr>
            <p:ph type="title"/>
          </p:nvPr>
        </p:nvSpPr>
        <p:spPr>
          <a:xfrm>
            <a:off x="2667000" y="6373519"/>
            <a:ext cx="6858000" cy="503238"/>
          </a:xfrm>
        </p:spPr>
        <p:txBody>
          <a:bodyPr/>
          <a:lstStyle/>
          <a:p>
            <a:pPr eaLnBrk="1" hangingPunct="1"/>
            <a:r>
              <a:rPr lang="en-ZA" sz="1600" b="1" i="1" dirty="0"/>
              <a:t> By 2030 eThekwini will be Africa</a:t>
            </a:r>
            <a:r>
              <a:rPr lang="en-ZA" altLang="en-US" sz="1600" b="1" i="1" dirty="0"/>
              <a:t>’</a:t>
            </a:r>
            <a:r>
              <a:rPr lang="en-ZA" sz="1600" b="1" i="1" dirty="0"/>
              <a:t>s most caring and liveable city</a:t>
            </a:r>
          </a:p>
        </p:txBody>
      </p:sp>
      <p:sp>
        <p:nvSpPr>
          <p:cNvPr id="8" name="TextBox 7"/>
          <p:cNvSpPr txBox="1"/>
          <p:nvPr/>
        </p:nvSpPr>
        <p:spPr>
          <a:xfrm>
            <a:off x="2856066" y="2708920"/>
            <a:ext cx="6264697" cy="208672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Response by the City of eThekwini to Ward 52 Petition and other additional issues raised in the meeting </a:t>
            </a:r>
            <a:endParaRPr kumimoji="0" lang="en-GB"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antGarde Bk BT"/>
              <a:ea typeface="+mn-ea"/>
              <a:cs typeface="AvantGarde Bk BT"/>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48628-EF11-433A-9700-2948F6F209DA}" type="slidenum">
              <a:rPr kumimoji="0" lang="en-ZA"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87001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AA8F16-F546-47B7-B93C-EFD9B7196B88}"/>
              </a:ext>
            </a:extLst>
          </p:cNvPr>
          <p:cNvSpPr>
            <a:spLocks noGrp="1"/>
          </p:cNvSpPr>
          <p:nvPr>
            <p:ph type="sldNum" sz="quarter" idx="12"/>
          </p:nvPr>
        </p:nvSpPr>
        <p:spPr/>
        <p:txBody>
          <a:bodyPr/>
          <a:lstStyle/>
          <a:p>
            <a:fld id="{B7248628-EF11-433A-9700-2948F6F209DA}" type="slidenum">
              <a:rPr lang="en-ZA" smtClean="0">
                <a:solidFill>
                  <a:prstClr val="black">
                    <a:tint val="75000"/>
                  </a:prstClr>
                </a:solidFill>
              </a:rPr>
              <a:pPr/>
              <a:t>10</a:t>
            </a:fld>
            <a:endParaRPr lang="en-ZA" dirty="0">
              <a:solidFill>
                <a:prstClr val="black">
                  <a:tint val="75000"/>
                </a:prstClr>
              </a:solidFill>
            </a:endParaRPr>
          </a:p>
        </p:txBody>
      </p:sp>
      <p:graphicFrame>
        <p:nvGraphicFramePr>
          <p:cNvPr id="3" name="Table 2">
            <a:extLst>
              <a:ext uri="{FF2B5EF4-FFF2-40B4-BE49-F238E27FC236}">
                <a16:creationId xmlns:a16="http://schemas.microsoft.com/office/drawing/2014/main" id="{3ED07444-7D7D-4152-A666-BEAFAC9EDF23}"/>
              </a:ext>
            </a:extLst>
          </p:cNvPr>
          <p:cNvGraphicFramePr>
            <a:graphicFrameLocks noGrp="1"/>
          </p:cNvGraphicFramePr>
          <p:nvPr>
            <p:extLst>
              <p:ext uri="{D42A27DB-BD31-4B8C-83A1-F6EECF244321}">
                <p14:modId xmlns:p14="http://schemas.microsoft.com/office/powerpoint/2010/main" val="2272813819"/>
              </p:ext>
            </p:extLst>
          </p:nvPr>
        </p:nvGraphicFramePr>
        <p:xfrm>
          <a:off x="235320" y="135010"/>
          <a:ext cx="11853216" cy="6537878"/>
        </p:xfrm>
        <a:graphic>
          <a:graphicData uri="http://schemas.openxmlformats.org/drawingml/2006/table">
            <a:tbl>
              <a:tblPr firstRow="1" firstCol="1" bandRow="1">
                <a:tableStyleId>{5C22544A-7EE6-4342-B048-85BDC9FD1C3A}</a:tableStyleId>
              </a:tblPr>
              <a:tblGrid>
                <a:gridCol w="4722574">
                  <a:extLst>
                    <a:ext uri="{9D8B030D-6E8A-4147-A177-3AD203B41FA5}">
                      <a16:colId xmlns:a16="http://schemas.microsoft.com/office/drawing/2014/main" val="1958576503"/>
                    </a:ext>
                  </a:extLst>
                </a:gridCol>
                <a:gridCol w="7130642">
                  <a:extLst>
                    <a:ext uri="{9D8B030D-6E8A-4147-A177-3AD203B41FA5}">
                      <a16:colId xmlns:a16="http://schemas.microsoft.com/office/drawing/2014/main" val="693408312"/>
                    </a:ext>
                  </a:extLst>
                </a:gridCol>
              </a:tblGrid>
              <a:tr h="699663">
                <a:tc>
                  <a:txBody>
                    <a:bodyPr/>
                    <a:lstStyle/>
                    <a:p>
                      <a:pPr marL="0" lvl="0" indent="0">
                        <a:lnSpc>
                          <a:spcPct val="107000"/>
                        </a:lnSpc>
                        <a:spcAft>
                          <a:spcPts val="0"/>
                        </a:spcAft>
                        <a:buFont typeface="Calibri" panose="020F0502020204030204" pitchFamily="34" charset="0"/>
                        <a:buNone/>
                      </a:pPr>
                      <a:r>
                        <a:rPr lang="en-ZA" sz="1200" dirty="0">
                          <a:effectLst/>
                          <a:latin typeface="Calibri" panose="020F0502020204030204" pitchFamily="34" charset="0"/>
                          <a:ea typeface="Calibri" panose="020F0502020204030204" pitchFamily="34" charset="0"/>
                          <a:cs typeface="Times New Roman" panose="02020603050405020304" pitchFamily="18" charset="0"/>
                        </a:rPr>
                        <a:t>Item Raised</a:t>
                      </a:r>
                    </a:p>
                  </a:txBody>
                  <a:tcPr marL="64828" marR="64828" marT="0" marB="0"/>
                </a:tc>
                <a:tc>
                  <a:txBody>
                    <a:bodyPr/>
                    <a:lstStyle/>
                    <a:p>
                      <a:pPr>
                        <a:lnSpc>
                          <a:spcPct val="107000"/>
                        </a:lnSpc>
                        <a:spcAft>
                          <a:spcPts val="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Progress Report</a:t>
                      </a:r>
                    </a:p>
                  </a:txBody>
                  <a:tcPr marL="64828" marR="64828" marT="0" marB="0"/>
                </a:tc>
                <a:extLst>
                  <a:ext uri="{0D108BD9-81ED-4DB2-BD59-A6C34878D82A}">
                    <a16:rowId xmlns:a16="http://schemas.microsoft.com/office/drawing/2014/main" val="393218185"/>
                  </a:ext>
                </a:extLst>
              </a:tr>
              <a:tr h="755588">
                <a:tc>
                  <a:txBody>
                    <a:bodyPr/>
                    <a:lstStyle/>
                    <a:p>
                      <a:pPr marL="0" lvl="0" indent="0">
                        <a:lnSpc>
                          <a:spcPct val="107000"/>
                        </a:lnSpc>
                        <a:spcAft>
                          <a:spcPts val="0"/>
                        </a:spcAft>
                        <a:buFont typeface="Calibri" panose="020F0502020204030204" pitchFamily="34" charset="0"/>
                        <a:buNone/>
                      </a:pPr>
                      <a:r>
                        <a:rPr lang="en-ZA" sz="1200" dirty="0">
                          <a:effectLst/>
                        </a:rPr>
                        <a:t>8. Since 1995 Bhambayi areas still have shacks and RDP houses of 1995. Update on current and proposed housing projects in the area</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828" marR="64828" marT="0" marB="0"/>
                </a:tc>
                <a:tc>
                  <a:txBody>
                    <a:bodyPr/>
                    <a:lstStyle/>
                    <a:p>
                      <a:pPr marL="171450" indent="-171450">
                        <a:lnSpc>
                          <a:spcPct val="107000"/>
                        </a:lnSpc>
                        <a:spcAft>
                          <a:spcPts val="0"/>
                        </a:spcAft>
                        <a:buFont typeface="Wingdings" panose="05000000000000000000" pitchFamily="2" charset="2"/>
                        <a:buChar char="Ø"/>
                      </a:pPr>
                      <a:r>
                        <a:rPr lang="en-ZA" sz="1200" dirty="0">
                          <a:effectLst/>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828" marR="64828" marT="0" marB="0"/>
                </a:tc>
                <a:extLst>
                  <a:ext uri="{0D108BD9-81ED-4DB2-BD59-A6C34878D82A}">
                    <a16:rowId xmlns:a16="http://schemas.microsoft.com/office/drawing/2014/main" val="1493346039"/>
                  </a:ext>
                </a:extLst>
              </a:tr>
              <a:tr h="2137909">
                <a:tc>
                  <a:txBody>
                    <a:bodyPr/>
                    <a:lstStyle/>
                    <a:p>
                      <a:pPr marL="0" lvl="0" indent="0">
                        <a:lnSpc>
                          <a:spcPct val="107000"/>
                        </a:lnSpc>
                        <a:spcAft>
                          <a:spcPts val="0"/>
                        </a:spcAft>
                        <a:buFont typeface="Calibri" panose="020F0502020204030204" pitchFamily="34" charset="0"/>
                        <a:buNone/>
                      </a:pPr>
                      <a:r>
                        <a:rPr lang="en-ZA" sz="1200" dirty="0">
                          <a:effectLst/>
                        </a:rPr>
                        <a:t>9. There are 30 people in Brookes farm who don’t have houses. These people have letters from court because they are seating in houses that don’t belong to them. The first house is number 1646 which belongs to Mfeka and the occupants of the house still wants his house. There was money set aside for transit camp to decant people but did not happen and the explanation they were given was that the province has refused to build more transit camps. There are houses which were built on unstable parcels of land and these houses are likely to be destroyed. The inspectors are refusing to issue occupancy certificates because these houses don’t pass the building control requirements.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828" marR="64828" marT="0" marB="0"/>
                </a:tc>
                <a:tc>
                  <a:txBody>
                    <a:bodyPr/>
                    <a:lstStyle/>
                    <a:p>
                      <a:pPr marL="171450" indent="-171450">
                        <a:lnSpc>
                          <a:spcPct val="107000"/>
                        </a:lnSpc>
                        <a:spcAft>
                          <a:spcPts val="0"/>
                        </a:spcAft>
                        <a:buFont typeface="Wingdings" panose="05000000000000000000" pitchFamily="2" charset="2"/>
                        <a:buChar char="Ø"/>
                      </a:pPr>
                      <a:r>
                        <a:rPr lang="en-ZA" sz="1200" dirty="0">
                          <a:solidFill>
                            <a:srgbClr val="000000"/>
                          </a:solidFill>
                          <a:effectLst/>
                          <a:latin typeface="Calibri Light" panose="020F0302020204030204" pitchFamily="34" charset="0"/>
                          <a:ea typeface="Calibri" panose="020F0502020204030204" pitchFamily="34" charset="0"/>
                        </a:rPr>
                        <a:t>Brooks Farm housing project. All houses built are certified by NHBRC. </a:t>
                      </a:r>
                      <a:r>
                        <a:rPr lang="en-ZA" sz="1200">
                          <a:solidFill>
                            <a:srgbClr val="000000"/>
                          </a:solidFill>
                          <a:effectLst/>
                          <a:latin typeface="Calibri Light" panose="020F0302020204030204" pitchFamily="34" charset="0"/>
                          <a:ea typeface="Calibri" panose="020F0502020204030204" pitchFamily="34" charset="0"/>
                        </a:rPr>
                        <a:t>See update </a:t>
                      </a:r>
                      <a:r>
                        <a:rPr lang="en-ZA" sz="1200" dirty="0">
                          <a:solidFill>
                            <a:srgbClr val="000000"/>
                          </a:solidFill>
                          <a:effectLst/>
                          <a:latin typeface="Calibri Light" panose="020F0302020204030204" pitchFamily="34" charset="0"/>
                          <a:ea typeface="Calibri" panose="020F0502020204030204" pitchFamily="34" charset="0"/>
                        </a:rPr>
                        <a:t>on Brooks Farm above</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828" marR="64828" marT="0" marB="0"/>
                </a:tc>
                <a:extLst>
                  <a:ext uri="{0D108BD9-81ED-4DB2-BD59-A6C34878D82A}">
                    <a16:rowId xmlns:a16="http://schemas.microsoft.com/office/drawing/2014/main" val="2208232033"/>
                  </a:ext>
                </a:extLst>
              </a:tr>
              <a:tr h="226238">
                <a:tc>
                  <a:txBody>
                    <a:bodyPr/>
                    <a:lstStyle/>
                    <a:p>
                      <a:pPr marL="0" lvl="0" indent="0">
                        <a:lnSpc>
                          <a:spcPct val="107000"/>
                        </a:lnSpc>
                        <a:spcAft>
                          <a:spcPts val="0"/>
                        </a:spcAft>
                        <a:buFont typeface="Calibri" panose="020F0502020204030204" pitchFamily="34" charset="0"/>
                        <a:buNone/>
                      </a:pPr>
                      <a:r>
                        <a:rPr lang="en-ZA" sz="1200" dirty="0">
                          <a:effectLst/>
                        </a:rPr>
                        <a:t>10. The city is refusing to build retaining walls, update required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828" marR="64828" marT="0" marB="0"/>
                </a:tc>
                <a:tc>
                  <a:txBody>
                    <a:bodyPr/>
                    <a:lstStyle/>
                    <a:p>
                      <a:pPr marL="171450" indent="-171450">
                        <a:lnSpc>
                          <a:spcPct val="107000"/>
                        </a:lnSpc>
                        <a:spcAft>
                          <a:spcPts val="0"/>
                        </a:spcAft>
                        <a:buFont typeface="Wingdings" panose="05000000000000000000" pitchFamily="2" charset="2"/>
                        <a:buChar char="Ø"/>
                      </a:pPr>
                      <a:r>
                        <a:rPr lang="en-ZA" sz="1200" dirty="0">
                          <a:effectLst/>
                        </a:rPr>
                        <a:t> </a:t>
                      </a:r>
                      <a:r>
                        <a:rPr lang="en-GB" sz="1200" dirty="0">
                          <a:effectLst/>
                        </a:rPr>
                        <a:t>Retaining wall are built as and when required by NHBRC. Currently there is no site that requires retaining walls under the storm disaster program as identified by the NHBRC.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828" marR="64828" marT="0" marB="0"/>
                </a:tc>
                <a:extLst>
                  <a:ext uri="{0D108BD9-81ED-4DB2-BD59-A6C34878D82A}">
                    <a16:rowId xmlns:a16="http://schemas.microsoft.com/office/drawing/2014/main" val="979784937"/>
                  </a:ext>
                </a:extLst>
              </a:tr>
              <a:tr h="699663">
                <a:tc>
                  <a:txBody>
                    <a:bodyPr/>
                    <a:lstStyle/>
                    <a:p>
                      <a:pPr marL="0" lvl="0" indent="0">
                        <a:lnSpc>
                          <a:spcPct val="107000"/>
                        </a:lnSpc>
                        <a:spcAft>
                          <a:spcPts val="0"/>
                        </a:spcAft>
                        <a:buFont typeface="Calibri" panose="020F0502020204030204" pitchFamily="34" charset="0"/>
                        <a:buNone/>
                      </a:pPr>
                      <a:r>
                        <a:rPr lang="en-ZA" sz="1200" dirty="0">
                          <a:effectLst/>
                        </a:rPr>
                        <a:t>11. There is a ward 52 war room but the issues emanating from there are ignored; reasons for non-follow up on issues required and plan to deal with them</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828" marR="64828" marT="0" marB="0"/>
                </a:tc>
                <a:tc>
                  <a:txBody>
                    <a:bodyPr/>
                    <a:lstStyle/>
                    <a:p>
                      <a:pPr marL="171450" indent="-171450">
                        <a:lnSpc>
                          <a:spcPct val="107000"/>
                        </a:lnSpc>
                        <a:spcAft>
                          <a:spcPts val="0"/>
                        </a:spcAft>
                        <a:buFont typeface="Wingdings" panose="05000000000000000000" pitchFamily="2" charset="2"/>
                        <a:buChar char="Ø"/>
                      </a:pPr>
                      <a:r>
                        <a:rPr lang="en-ZA" sz="1200" dirty="0">
                          <a:effectLst/>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828" marR="64828" marT="0" marB="0"/>
                </a:tc>
                <a:extLst>
                  <a:ext uri="{0D108BD9-81ED-4DB2-BD59-A6C34878D82A}">
                    <a16:rowId xmlns:a16="http://schemas.microsoft.com/office/drawing/2014/main" val="200946774"/>
                  </a:ext>
                </a:extLst>
              </a:tr>
              <a:tr h="462950">
                <a:tc>
                  <a:txBody>
                    <a:bodyPr/>
                    <a:lstStyle/>
                    <a:p>
                      <a:pPr marL="0" lvl="0" indent="0">
                        <a:lnSpc>
                          <a:spcPct val="107000"/>
                        </a:lnSpc>
                        <a:spcAft>
                          <a:spcPts val="0"/>
                        </a:spcAft>
                        <a:buFont typeface="Calibri" panose="020F0502020204030204" pitchFamily="34" charset="0"/>
                        <a:buNone/>
                      </a:pPr>
                      <a:r>
                        <a:rPr lang="en-ZA" sz="1200" dirty="0">
                          <a:effectLst/>
                        </a:rPr>
                        <a:t>12. There was a Gedleyihlekisa project which became Greater Amaoti because there is no progress.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828" marR="64828" marT="0" marB="0"/>
                </a:tc>
                <a:tc>
                  <a:txBody>
                    <a:bodyPr/>
                    <a:lstStyle/>
                    <a:p>
                      <a:pPr marL="171450" indent="-171450">
                        <a:lnSpc>
                          <a:spcPct val="107000"/>
                        </a:lnSpc>
                        <a:spcAft>
                          <a:spcPts val="0"/>
                        </a:spcAft>
                        <a:buFont typeface="Wingdings" panose="05000000000000000000" pitchFamily="2" charset="2"/>
                        <a:buChar char="Ø"/>
                      </a:pPr>
                      <a:r>
                        <a:rPr lang="en-ZA" sz="1200" dirty="0">
                          <a:effectLst/>
                        </a:rPr>
                        <a:t> </a:t>
                      </a:r>
                      <a:r>
                        <a:rPr lang="en-GB" sz="1200" dirty="0">
                          <a:effectLst/>
                        </a:rPr>
                        <a:t>See presentation on Greater </a:t>
                      </a:r>
                      <a:r>
                        <a:rPr lang="en-GB" sz="1200" dirty="0" err="1">
                          <a:effectLst/>
                        </a:rPr>
                        <a:t>Amaoti</a:t>
                      </a:r>
                      <a:r>
                        <a:rPr lang="en-GB" sz="1200" dirty="0">
                          <a:effectLst/>
                        </a:rPr>
                        <a:t> housing project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828" marR="64828" marT="0" marB="0"/>
                </a:tc>
                <a:extLst>
                  <a:ext uri="{0D108BD9-81ED-4DB2-BD59-A6C34878D82A}">
                    <a16:rowId xmlns:a16="http://schemas.microsoft.com/office/drawing/2014/main" val="1535878620"/>
                  </a:ext>
                </a:extLst>
              </a:tr>
              <a:tr h="936377">
                <a:tc>
                  <a:txBody>
                    <a:bodyPr/>
                    <a:lstStyle/>
                    <a:p>
                      <a:pPr marL="0" lvl="0" indent="0">
                        <a:lnSpc>
                          <a:spcPct val="107000"/>
                        </a:lnSpc>
                        <a:spcAft>
                          <a:spcPts val="0"/>
                        </a:spcAft>
                        <a:buFont typeface="Calibri" panose="020F0502020204030204" pitchFamily="34" charset="0"/>
                        <a:buNone/>
                      </a:pPr>
                      <a:r>
                        <a:rPr lang="en-ZA" sz="1200" dirty="0">
                          <a:effectLst/>
                        </a:rPr>
                        <a:t>13. Gabions in Ncadodo area were built to avoid houses from flooding as there is a road next to this area which allows water to flow into these houses. Update on how to resolve the matter is required.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828" marR="64828" marT="0" marB="0"/>
                </a:tc>
                <a:tc>
                  <a:txBody>
                    <a:bodyPr/>
                    <a:lstStyle/>
                    <a:p>
                      <a:pPr marL="171450" indent="-171450">
                        <a:lnSpc>
                          <a:spcPct val="107000"/>
                        </a:lnSpc>
                        <a:spcAft>
                          <a:spcPts val="0"/>
                        </a:spcAft>
                        <a:buFont typeface="Wingdings" panose="05000000000000000000" pitchFamily="2" charset="2"/>
                        <a:buChar char="Ø"/>
                      </a:pPr>
                      <a:r>
                        <a:rPr lang="en-ZA" sz="1200" kern="1200" dirty="0">
                          <a:solidFill>
                            <a:schemeClr val="dk1"/>
                          </a:solidFill>
                          <a:effectLst/>
                          <a:latin typeface="+mn-lt"/>
                          <a:ea typeface="+mn-ea"/>
                          <a:cs typeface="+mn-cs"/>
                        </a:rPr>
                        <a:t>Site meeting with Ward Cllr will be arranged for next week to investigate, create a plan of action and execute.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828" marR="64828" marT="0" marB="0"/>
                </a:tc>
                <a:extLst>
                  <a:ext uri="{0D108BD9-81ED-4DB2-BD59-A6C34878D82A}">
                    <a16:rowId xmlns:a16="http://schemas.microsoft.com/office/drawing/2014/main" val="4243675330"/>
                  </a:ext>
                </a:extLst>
              </a:tr>
              <a:tr h="462950">
                <a:tc>
                  <a:txBody>
                    <a:bodyPr/>
                    <a:lstStyle/>
                    <a:p>
                      <a:pPr marL="0" lvl="0" indent="0">
                        <a:lnSpc>
                          <a:spcPct val="107000"/>
                        </a:lnSpc>
                        <a:spcAft>
                          <a:spcPts val="0"/>
                        </a:spcAft>
                        <a:buFont typeface="Calibri" panose="020F0502020204030204" pitchFamily="34" charset="0"/>
                        <a:buNone/>
                      </a:pPr>
                      <a:r>
                        <a:rPr lang="en-ZA" sz="1200" dirty="0">
                          <a:effectLst/>
                        </a:rPr>
                        <a:t>14. There are sickly people who live in waterlogged houses and we need to move them very quickly</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828" marR="64828" marT="0" marB="0"/>
                </a:tc>
                <a:tc>
                  <a:txBody>
                    <a:bodyPr/>
                    <a:lstStyle/>
                    <a:p>
                      <a:pPr marL="171450" indent="-171450">
                        <a:lnSpc>
                          <a:spcPct val="107000"/>
                        </a:lnSpc>
                        <a:spcAft>
                          <a:spcPts val="0"/>
                        </a:spcAft>
                        <a:buFont typeface="Wingdings" panose="05000000000000000000" pitchFamily="2" charset="2"/>
                        <a:buChar char="Ø"/>
                      </a:pPr>
                      <a:r>
                        <a:rPr lang="en-ZA" sz="1200" dirty="0">
                          <a:effectLst/>
                        </a:rPr>
                        <a:t> </a:t>
                      </a:r>
                      <a:r>
                        <a:rPr lang="en-GB" sz="1200" dirty="0">
                          <a:effectLst/>
                        </a:rPr>
                        <a:t>Pat Marshall housing project will prioritise critical cases.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828" marR="64828" marT="0" marB="0"/>
                </a:tc>
                <a:extLst>
                  <a:ext uri="{0D108BD9-81ED-4DB2-BD59-A6C34878D82A}">
                    <a16:rowId xmlns:a16="http://schemas.microsoft.com/office/drawing/2014/main" val="391098998"/>
                  </a:ext>
                </a:extLst>
              </a:tr>
            </a:tbl>
          </a:graphicData>
        </a:graphic>
      </p:graphicFrame>
    </p:spTree>
    <p:extLst>
      <p:ext uri="{BB962C8B-B14F-4D97-AF65-F5344CB8AC3E}">
        <p14:creationId xmlns:p14="http://schemas.microsoft.com/office/powerpoint/2010/main" val="103686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0F9E2C2-D1C6-4548-A69B-E4DFB5D8B3F5}"/>
              </a:ext>
            </a:extLst>
          </p:cNvPr>
          <p:cNvSpPr>
            <a:spLocks noGrp="1"/>
          </p:cNvSpPr>
          <p:nvPr>
            <p:ph type="sldNum" sz="quarter" idx="12"/>
          </p:nvPr>
        </p:nvSpPr>
        <p:spPr/>
        <p:txBody>
          <a:bodyPr/>
          <a:lstStyle/>
          <a:p>
            <a:fld id="{B7248628-EF11-433A-9700-2948F6F209DA}" type="slidenum">
              <a:rPr lang="en-ZA" smtClean="0">
                <a:solidFill>
                  <a:prstClr val="black">
                    <a:tint val="75000"/>
                  </a:prstClr>
                </a:solidFill>
              </a:rPr>
              <a:pPr/>
              <a:t>11</a:t>
            </a:fld>
            <a:endParaRPr lang="en-ZA" dirty="0">
              <a:solidFill>
                <a:prstClr val="black">
                  <a:tint val="75000"/>
                </a:prstClr>
              </a:solidFill>
            </a:endParaRPr>
          </a:p>
        </p:txBody>
      </p:sp>
      <p:graphicFrame>
        <p:nvGraphicFramePr>
          <p:cNvPr id="3" name="Table 2">
            <a:extLst>
              <a:ext uri="{FF2B5EF4-FFF2-40B4-BE49-F238E27FC236}">
                <a16:creationId xmlns:a16="http://schemas.microsoft.com/office/drawing/2014/main" id="{8E12AB17-927C-4872-B56C-F9A6B1165B6F}"/>
              </a:ext>
            </a:extLst>
          </p:cNvPr>
          <p:cNvGraphicFramePr>
            <a:graphicFrameLocks noGrp="1"/>
          </p:cNvGraphicFramePr>
          <p:nvPr>
            <p:extLst>
              <p:ext uri="{D42A27DB-BD31-4B8C-83A1-F6EECF244321}">
                <p14:modId xmlns:p14="http://schemas.microsoft.com/office/powerpoint/2010/main" val="3080822437"/>
              </p:ext>
            </p:extLst>
          </p:nvPr>
        </p:nvGraphicFramePr>
        <p:xfrm>
          <a:off x="184558" y="135010"/>
          <a:ext cx="11786532" cy="6131566"/>
        </p:xfrm>
        <a:graphic>
          <a:graphicData uri="http://schemas.openxmlformats.org/drawingml/2006/table">
            <a:tbl>
              <a:tblPr firstRow="1" firstCol="1" bandRow="1">
                <a:tableStyleId>{5C22544A-7EE6-4342-B048-85BDC9FD1C3A}</a:tableStyleId>
              </a:tblPr>
              <a:tblGrid>
                <a:gridCol w="4572000">
                  <a:extLst>
                    <a:ext uri="{9D8B030D-6E8A-4147-A177-3AD203B41FA5}">
                      <a16:colId xmlns:a16="http://schemas.microsoft.com/office/drawing/2014/main" val="3091699362"/>
                    </a:ext>
                  </a:extLst>
                </a:gridCol>
                <a:gridCol w="7214532">
                  <a:extLst>
                    <a:ext uri="{9D8B030D-6E8A-4147-A177-3AD203B41FA5}">
                      <a16:colId xmlns:a16="http://schemas.microsoft.com/office/drawing/2014/main" val="3264616181"/>
                    </a:ext>
                  </a:extLst>
                </a:gridCol>
              </a:tblGrid>
              <a:tr h="467827">
                <a:tc>
                  <a:txBody>
                    <a:bodyPr/>
                    <a:lstStyle/>
                    <a:p>
                      <a:pPr marL="0" lvl="0" indent="0">
                        <a:lnSpc>
                          <a:spcPct val="107000"/>
                        </a:lnSpc>
                        <a:spcAft>
                          <a:spcPts val="0"/>
                        </a:spcAft>
                        <a:buFont typeface="Calibri" panose="020F0502020204030204" pitchFamily="34" charset="0"/>
                        <a:buNone/>
                      </a:pPr>
                      <a:r>
                        <a:rPr lang="en-ZA" sz="1200" dirty="0">
                          <a:effectLst/>
                          <a:latin typeface="Calibri" panose="020F0502020204030204" pitchFamily="34" charset="0"/>
                          <a:ea typeface="Calibri" panose="020F0502020204030204" pitchFamily="34" charset="0"/>
                          <a:cs typeface="Times New Roman" panose="02020603050405020304" pitchFamily="18" charset="0"/>
                        </a:rPr>
                        <a:t>Item raised</a:t>
                      </a:r>
                    </a:p>
                  </a:txBody>
                  <a:tcPr marL="68580" marR="68580" marT="0" marB="0"/>
                </a:tc>
                <a:tc>
                  <a:txBody>
                    <a:bodyPr/>
                    <a:lstStyle/>
                    <a:p>
                      <a:pPr>
                        <a:lnSpc>
                          <a:spcPct val="107000"/>
                        </a:lnSpc>
                        <a:spcAft>
                          <a:spcPts val="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Progress Report</a:t>
                      </a:r>
                    </a:p>
                  </a:txBody>
                  <a:tcPr marL="68580" marR="68580" marT="0" marB="0"/>
                </a:tc>
                <a:extLst>
                  <a:ext uri="{0D108BD9-81ED-4DB2-BD59-A6C34878D82A}">
                    <a16:rowId xmlns:a16="http://schemas.microsoft.com/office/drawing/2014/main" val="2894323914"/>
                  </a:ext>
                </a:extLst>
              </a:tr>
              <a:tr h="1312652">
                <a:tc>
                  <a:txBody>
                    <a:bodyPr/>
                    <a:lstStyle/>
                    <a:p>
                      <a:pPr marL="0" lvl="0" indent="0">
                        <a:lnSpc>
                          <a:spcPct val="107000"/>
                        </a:lnSpc>
                        <a:spcAft>
                          <a:spcPts val="0"/>
                        </a:spcAft>
                        <a:buFont typeface="Calibri" panose="020F0502020204030204" pitchFamily="34" charset="0"/>
                        <a:buNone/>
                      </a:pPr>
                      <a:r>
                        <a:rPr lang="en-ZA" sz="1200" dirty="0">
                          <a:effectLst/>
                        </a:rPr>
                        <a:t>15. Irregular expenditure of R351m was written off - how did we arrive at such a decision</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7000"/>
                        </a:lnSpc>
                        <a:spcAft>
                          <a:spcPts val="0"/>
                        </a:spcAft>
                        <a:buFont typeface="Wingdings" panose="05000000000000000000" pitchFamily="2" charset="2"/>
                        <a:buChar char="Ø"/>
                      </a:pPr>
                      <a:r>
                        <a:rPr lang="en-ZA" sz="1200" dirty="0">
                          <a:effectLst/>
                        </a:rPr>
                        <a:t>All Instances of UIFW were investigated by CIIU, the recommendations from CIIU were then submitted to MPAC in a report, based on the CIIU recommendations, MPAC then recommended to Council to write-off this expenditure. Council Adopted accordingly.</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488947"/>
                  </a:ext>
                </a:extLst>
              </a:tr>
              <a:tr h="1229309">
                <a:tc>
                  <a:txBody>
                    <a:bodyPr/>
                    <a:lstStyle/>
                    <a:p>
                      <a:pPr marL="0" lvl="0" indent="0">
                        <a:lnSpc>
                          <a:spcPct val="107000"/>
                        </a:lnSpc>
                        <a:spcAft>
                          <a:spcPts val="0"/>
                        </a:spcAft>
                        <a:buFont typeface="Calibri" panose="020F0502020204030204" pitchFamily="34" charset="0"/>
                        <a:buNone/>
                      </a:pPr>
                      <a:r>
                        <a:rPr lang="en-ZA" sz="1200" dirty="0">
                          <a:effectLst/>
                        </a:rPr>
                        <a:t>16. R2.3b unaccounted for as part of IRPTN project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7000"/>
                        </a:lnSpc>
                        <a:spcAft>
                          <a:spcPts val="0"/>
                        </a:spcAft>
                        <a:buFont typeface="Wingdings" panose="05000000000000000000" pitchFamily="2" charset="2"/>
                        <a:buChar char="Ø"/>
                      </a:pPr>
                      <a:r>
                        <a:rPr lang="en-ZA" sz="1200" dirty="0">
                          <a:effectLst/>
                        </a:rPr>
                        <a:t>There is no R2.3 billion, which is unaccounted for as part of IRPTN project. Monthly and quarterly reports are submitted to Department of Transport, Presidential Infrastructure Coordinating Committee, and the Audit Committee</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6633416"/>
                  </a:ext>
                </a:extLst>
              </a:tr>
              <a:tr h="1674270">
                <a:tc>
                  <a:txBody>
                    <a:bodyPr/>
                    <a:lstStyle/>
                    <a:p>
                      <a:pPr marL="0" lvl="0" indent="0">
                        <a:lnSpc>
                          <a:spcPct val="107000"/>
                        </a:lnSpc>
                        <a:spcAft>
                          <a:spcPts val="0"/>
                        </a:spcAft>
                        <a:buFont typeface="Calibri" panose="020F0502020204030204" pitchFamily="34" charset="0"/>
                        <a:buNone/>
                      </a:pPr>
                      <a:r>
                        <a:rPr lang="en-ZA" sz="1200" dirty="0">
                          <a:effectLst/>
                        </a:rPr>
                        <a:t>17. Cornubia R70m has been used but the A.G. visited the area and found leaking ablution facilities, update on the repairs required</a:t>
                      </a:r>
                    </a:p>
                    <a:p>
                      <a:pPr>
                        <a:lnSpc>
                          <a:spcPct val="107000"/>
                        </a:lnSpc>
                        <a:spcAft>
                          <a:spcPts val="0"/>
                        </a:spcAft>
                      </a:pPr>
                      <a:r>
                        <a:rPr lang="en-ZA" sz="1200" dirty="0">
                          <a:effectLst/>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7000"/>
                        </a:lnSpc>
                        <a:spcAft>
                          <a:spcPts val="0"/>
                        </a:spcAft>
                        <a:buFont typeface="Wingdings" panose="05000000000000000000" pitchFamily="2" charset="2"/>
                        <a:buChar char="Ø"/>
                      </a:pPr>
                      <a:r>
                        <a:rPr lang="en-ZA" sz="1200" dirty="0">
                          <a:effectLst/>
                        </a:rPr>
                        <a:t> </a:t>
                      </a:r>
                      <a:r>
                        <a:rPr lang="en-GB" sz="1200" dirty="0">
                          <a:effectLst/>
                        </a:rPr>
                        <a:t>Defects are part of maintenance. Contractors are on site dealing with maintenance issues as part of their responsibilities.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7867927"/>
                  </a:ext>
                </a:extLst>
              </a:tr>
              <a:tr h="1447508">
                <a:tc>
                  <a:txBody>
                    <a:bodyPr/>
                    <a:lstStyle/>
                    <a:p>
                      <a:pPr marL="0" lvl="0" indent="0">
                        <a:lnSpc>
                          <a:spcPct val="107000"/>
                        </a:lnSpc>
                        <a:spcAft>
                          <a:spcPts val="0"/>
                        </a:spcAft>
                        <a:buFont typeface="Calibri" panose="020F0502020204030204" pitchFamily="34" charset="0"/>
                        <a:buNone/>
                      </a:pPr>
                      <a:r>
                        <a:rPr lang="en-ZA" sz="1200" dirty="0">
                          <a:effectLst/>
                        </a:rPr>
                        <a:t>18. Debt recovery is still a problem and what is the plan</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7000"/>
                        </a:lnSpc>
                        <a:spcAft>
                          <a:spcPts val="0"/>
                        </a:spcAft>
                        <a:buFont typeface="Wingdings" panose="05000000000000000000" pitchFamily="2" charset="2"/>
                        <a:buChar char="Ø"/>
                      </a:pPr>
                      <a:r>
                        <a:rPr lang="en-ZA" sz="1200" dirty="0">
                          <a:effectLst/>
                        </a:rPr>
                        <a:t> </a:t>
                      </a:r>
                      <a:r>
                        <a:rPr lang="en-ZA" sz="1200" kern="1200" dirty="0">
                          <a:solidFill>
                            <a:schemeClr val="dk1"/>
                          </a:solidFill>
                          <a:effectLst/>
                          <a:latin typeface="+mn-lt"/>
                          <a:ea typeface="+mn-ea"/>
                          <a:cs typeface="+mn-cs"/>
                        </a:rPr>
                        <a:t>Credit control activities were suspended due to Covid-19. There will be full implementation of credit control procedures including disconnections.  Encouraging customers to enter into payment arrangements. Profiling of customers and their property portfolio within the municipality.  Transfer of payments within the portfolio.  Attaching rentals on leased properties.  Taking legal process.  Design and implement write-off strategy.</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7820758"/>
                  </a:ext>
                </a:extLst>
              </a:tr>
            </a:tbl>
          </a:graphicData>
        </a:graphic>
      </p:graphicFrame>
    </p:spTree>
    <p:extLst>
      <p:ext uri="{BB962C8B-B14F-4D97-AF65-F5344CB8AC3E}">
        <p14:creationId xmlns:p14="http://schemas.microsoft.com/office/powerpoint/2010/main" val="2565259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E0E4B6-18BA-4B05-A399-A4A5E16406B0}"/>
              </a:ext>
            </a:extLst>
          </p:cNvPr>
          <p:cNvSpPr>
            <a:spLocks noGrp="1"/>
          </p:cNvSpPr>
          <p:nvPr>
            <p:ph type="sldNum" sz="quarter" idx="12"/>
          </p:nvPr>
        </p:nvSpPr>
        <p:spPr/>
        <p:txBody>
          <a:bodyPr/>
          <a:lstStyle/>
          <a:p>
            <a:fld id="{B7248628-EF11-433A-9700-2948F6F209DA}" type="slidenum">
              <a:rPr lang="en-ZA" smtClean="0">
                <a:solidFill>
                  <a:prstClr val="black">
                    <a:tint val="75000"/>
                  </a:prstClr>
                </a:solidFill>
              </a:rPr>
              <a:pPr/>
              <a:t>12</a:t>
            </a:fld>
            <a:endParaRPr lang="en-ZA" dirty="0">
              <a:solidFill>
                <a:prstClr val="black">
                  <a:tint val="75000"/>
                </a:prstClr>
              </a:solidFill>
            </a:endParaRPr>
          </a:p>
        </p:txBody>
      </p:sp>
      <p:graphicFrame>
        <p:nvGraphicFramePr>
          <p:cNvPr id="3" name="Table 2">
            <a:extLst>
              <a:ext uri="{FF2B5EF4-FFF2-40B4-BE49-F238E27FC236}">
                <a16:creationId xmlns:a16="http://schemas.microsoft.com/office/drawing/2014/main" id="{8C1964B0-D44D-4F11-9B8B-722B3773085D}"/>
              </a:ext>
            </a:extLst>
          </p:cNvPr>
          <p:cNvGraphicFramePr>
            <a:graphicFrameLocks noGrp="1"/>
          </p:cNvGraphicFramePr>
          <p:nvPr>
            <p:extLst>
              <p:ext uri="{D42A27DB-BD31-4B8C-83A1-F6EECF244321}">
                <p14:modId xmlns:p14="http://schemas.microsoft.com/office/powerpoint/2010/main" val="2808008863"/>
              </p:ext>
            </p:extLst>
          </p:nvPr>
        </p:nvGraphicFramePr>
        <p:xfrm>
          <a:off x="0" y="0"/>
          <a:ext cx="11853644" cy="7944333"/>
        </p:xfrm>
        <a:graphic>
          <a:graphicData uri="http://schemas.openxmlformats.org/drawingml/2006/table">
            <a:tbl>
              <a:tblPr firstRow="1" firstCol="1" bandRow="1">
                <a:tableStyleId>{5C22544A-7EE6-4342-B048-85BDC9FD1C3A}</a:tableStyleId>
              </a:tblPr>
              <a:tblGrid>
                <a:gridCol w="4857226">
                  <a:extLst>
                    <a:ext uri="{9D8B030D-6E8A-4147-A177-3AD203B41FA5}">
                      <a16:colId xmlns:a16="http://schemas.microsoft.com/office/drawing/2014/main" val="95412533"/>
                    </a:ext>
                  </a:extLst>
                </a:gridCol>
                <a:gridCol w="6996418">
                  <a:extLst>
                    <a:ext uri="{9D8B030D-6E8A-4147-A177-3AD203B41FA5}">
                      <a16:colId xmlns:a16="http://schemas.microsoft.com/office/drawing/2014/main" val="111390376"/>
                    </a:ext>
                  </a:extLst>
                </a:gridCol>
              </a:tblGrid>
              <a:tr h="397584">
                <a:tc>
                  <a:txBody>
                    <a:bodyPr/>
                    <a:lstStyle/>
                    <a:p>
                      <a:pPr>
                        <a:lnSpc>
                          <a:spcPct val="107000"/>
                        </a:lnSpc>
                        <a:spcAft>
                          <a:spcPts val="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Item raised</a:t>
                      </a:r>
                    </a:p>
                  </a:txBody>
                  <a:tcPr marL="44568" marR="44568" marT="0" marB="0"/>
                </a:tc>
                <a:tc>
                  <a:txBody>
                    <a:bodyPr/>
                    <a:lstStyle/>
                    <a:p>
                      <a:pPr>
                        <a:lnSpc>
                          <a:spcPct val="107000"/>
                        </a:lnSpc>
                        <a:spcAft>
                          <a:spcPts val="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Progress Report</a:t>
                      </a:r>
                    </a:p>
                  </a:txBody>
                  <a:tcPr marL="44568" marR="44568" marT="0" marB="0"/>
                </a:tc>
                <a:extLst>
                  <a:ext uri="{0D108BD9-81ED-4DB2-BD59-A6C34878D82A}">
                    <a16:rowId xmlns:a16="http://schemas.microsoft.com/office/drawing/2014/main" val="3489933931"/>
                  </a:ext>
                </a:extLst>
              </a:tr>
              <a:tr h="1372433">
                <a:tc>
                  <a:txBody>
                    <a:bodyPr/>
                    <a:lstStyle/>
                    <a:p>
                      <a:pPr marL="0" lvl="0" indent="0">
                        <a:lnSpc>
                          <a:spcPct val="107000"/>
                        </a:lnSpc>
                        <a:spcAft>
                          <a:spcPts val="0"/>
                        </a:spcAft>
                        <a:buFont typeface="Calibri" panose="020F0502020204030204" pitchFamily="34" charset="0"/>
                        <a:buNone/>
                      </a:pPr>
                      <a:r>
                        <a:rPr lang="en-ZA" sz="1200" dirty="0">
                          <a:effectLst/>
                        </a:rPr>
                        <a:t>19. Only 48 functional ward committees, this is a serious area of concern, what is the plan</a:t>
                      </a:r>
                    </a:p>
                    <a:p>
                      <a:pPr>
                        <a:lnSpc>
                          <a:spcPct val="107000"/>
                        </a:lnSpc>
                        <a:spcAft>
                          <a:spcPts val="0"/>
                        </a:spcAft>
                      </a:pPr>
                      <a:r>
                        <a:rPr lang="en-ZA" sz="1200" dirty="0">
                          <a:effectLst/>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568" marR="44568" marT="0" marB="0"/>
                </a:tc>
                <a:tc>
                  <a:txBody>
                    <a:bodyPr/>
                    <a:lstStyle/>
                    <a:p>
                      <a:pPr marL="171450" indent="-171450">
                        <a:buFont typeface="Wingdings" panose="05000000000000000000" pitchFamily="2" charset="2"/>
                        <a:buChar char="Ø"/>
                      </a:pPr>
                      <a:r>
                        <a:rPr lang="en-ZA" sz="1200" dirty="0">
                          <a:effectLst/>
                        </a:rPr>
                        <a:t> </a:t>
                      </a:r>
                      <a:r>
                        <a:rPr lang="en-ZA" sz="1200" kern="1200" dirty="0">
                          <a:solidFill>
                            <a:schemeClr val="dk1"/>
                          </a:solidFill>
                          <a:effectLst/>
                          <a:latin typeface="+mn-lt"/>
                          <a:ea typeface="+mn-ea"/>
                          <a:cs typeface="+mn-cs"/>
                        </a:rPr>
                        <a:t>Intervention meetings are held with Wards that are not holding meetings as required, and where the political intervention is required, the Speaker attends to those. </a:t>
                      </a:r>
                    </a:p>
                    <a:p>
                      <a:pPr marL="0" indent="0">
                        <a:buFont typeface="Wingdings" panose="05000000000000000000" pitchFamily="2" charset="2"/>
                        <a:buNone/>
                      </a:pPr>
                      <a:endParaRPr lang="en-ZA" sz="1200" kern="1200" dirty="0">
                        <a:solidFill>
                          <a:schemeClr val="dk1"/>
                        </a:solidFill>
                        <a:effectLst/>
                        <a:latin typeface="+mn-lt"/>
                        <a:ea typeface="+mn-ea"/>
                        <a:cs typeface="+mn-cs"/>
                      </a:endParaRPr>
                    </a:p>
                    <a:p>
                      <a:pPr marL="171450" indent="-171450">
                        <a:buFont typeface="Wingdings" panose="05000000000000000000" pitchFamily="2" charset="2"/>
                        <a:buChar char="Ø"/>
                      </a:pPr>
                      <a:r>
                        <a:rPr lang="en-ZA" sz="1200" kern="1200" dirty="0">
                          <a:solidFill>
                            <a:schemeClr val="dk1"/>
                          </a:solidFill>
                          <a:effectLst/>
                          <a:latin typeface="+mn-lt"/>
                          <a:ea typeface="+mn-ea"/>
                          <a:cs typeface="+mn-cs"/>
                        </a:rPr>
                        <a:t>Annually a Workshop is held with Ward Councillors to outline operational challenges and proposed interventions relating to Ward Committees. The next Ward Councillor Workshop will be held on Friday, 09 April 2021.</a:t>
                      </a:r>
                    </a:p>
                    <a:p>
                      <a:pPr>
                        <a:lnSpc>
                          <a:spcPct val="107000"/>
                        </a:lnSpc>
                        <a:spcAft>
                          <a:spcPts val="0"/>
                        </a:spcAft>
                      </a:pP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568" marR="44568" marT="0" marB="0"/>
                </a:tc>
                <a:extLst>
                  <a:ext uri="{0D108BD9-81ED-4DB2-BD59-A6C34878D82A}">
                    <a16:rowId xmlns:a16="http://schemas.microsoft.com/office/drawing/2014/main" val="3087651331"/>
                  </a:ext>
                </a:extLst>
              </a:tr>
              <a:tr h="3932893">
                <a:tc>
                  <a:txBody>
                    <a:bodyPr/>
                    <a:lstStyle/>
                    <a:p>
                      <a:pPr marL="0" lvl="0" indent="0">
                        <a:lnSpc>
                          <a:spcPct val="107000"/>
                        </a:lnSpc>
                        <a:spcAft>
                          <a:spcPts val="0"/>
                        </a:spcAft>
                        <a:buFont typeface="Calibri" panose="020F0502020204030204" pitchFamily="34" charset="0"/>
                        <a:buNone/>
                      </a:pPr>
                      <a:r>
                        <a:rPr lang="en-ZA" sz="1200" dirty="0">
                          <a:effectLst/>
                        </a:rPr>
                        <a:t>20. According to COGTA report eThekwini city has the highest number of sewer spillage and water loses yet we have 128 engineers. The question is what these engineers are doing.</a:t>
                      </a:r>
                    </a:p>
                    <a:p>
                      <a:pPr>
                        <a:lnSpc>
                          <a:spcPct val="107000"/>
                        </a:lnSpc>
                        <a:spcAft>
                          <a:spcPts val="0"/>
                        </a:spcAft>
                      </a:pPr>
                      <a:r>
                        <a:rPr lang="en-ZA" sz="1200" dirty="0">
                          <a:effectLst/>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568" marR="44568" marT="0" marB="0"/>
                </a:tc>
                <a:tc>
                  <a:txBody>
                    <a:bodyPr/>
                    <a:lstStyle/>
                    <a:p>
                      <a:pPr>
                        <a:lnSpc>
                          <a:spcPct val="107000"/>
                        </a:lnSpc>
                        <a:spcAft>
                          <a:spcPts val="0"/>
                        </a:spcAft>
                      </a:pPr>
                      <a:r>
                        <a:rPr lang="en-ZA" sz="1200" dirty="0">
                          <a:effectLst/>
                        </a:rPr>
                        <a:t>Challenges with sewer spillages are caused by the following:</a:t>
                      </a:r>
                    </a:p>
                    <a:p>
                      <a:pPr>
                        <a:lnSpc>
                          <a:spcPct val="107000"/>
                        </a:lnSpc>
                        <a:spcAft>
                          <a:spcPts val="0"/>
                        </a:spcAft>
                      </a:pPr>
                      <a:r>
                        <a:rPr lang="en-ZA" sz="1200" dirty="0">
                          <a:effectLst/>
                        </a:rPr>
                        <a:t> </a:t>
                      </a:r>
                    </a:p>
                    <a:p>
                      <a:pPr marL="171450" indent="-171450">
                        <a:lnSpc>
                          <a:spcPct val="107000"/>
                        </a:lnSpc>
                        <a:spcAft>
                          <a:spcPts val="0"/>
                        </a:spcAft>
                        <a:buFont typeface="Wingdings" panose="05000000000000000000" pitchFamily="2" charset="2"/>
                        <a:buChar char="Ø"/>
                      </a:pPr>
                      <a:r>
                        <a:rPr lang="en-ZA" sz="1200" dirty="0">
                          <a:effectLst/>
                        </a:rPr>
                        <a:t>Sewer spillages are most prevalent in the congested areas especially the following areas within the City: INK, Umlazi and Lamontville, Clermont/Kwadabeka, Cato Crest/Mayville/Cato Manor/Chesterville. These areas have experienced significant growth in the infrastructure especially housing developments and there has been minimal upgrade in the sewer infrastructure in these areas in terms capacity to handle the volume of sewer.</a:t>
                      </a:r>
                    </a:p>
                    <a:p>
                      <a:pPr marL="171450" indent="-171450">
                        <a:lnSpc>
                          <a:spcPct val="107000"/>
                        </a:lnSpc>
                        <a:spcAft>
                          <a:spcPts val="0"/>
                        </a:spcAft>
                        <a:buFont typeface="Wingdings" panose="05000000000000000000" pitchFamily="2" charset="2"/>
                        <a:buChar char="Ø"/>
                      </a:pPr>
                      <a:r>
                        <a:rPr lang="en-ZA" sz="1200" dirty="0">
                          <a:effectLst/>
                        </a:rPr>
                        <a:t> Infrastructure abuse (dumping of foreign objects in the sewer infrastructure </a:t>
                      </a:r>
                      <a:r>
                        <a:rPr lang="en-ZA" sz="1200" dirty="0" err="1">
                          <a:effectLst/>
                        </a:rPr>
                        <a:t>i.e</a:t>
                      </a:r>
                      <a:r>
                        <a:rPr lang="en-ZA" sz="1200" dirty="0">
                          <a:effectLst/>
                        </a:rPr>
                        <a:t> manholes), vandalism and theft are also contributing to the frequent spillages.</a:t>
                      </a:r>
                    </a:p>
                    <a:p>
                      <a:pPr marL="171450" indent="-171450">
                        <a:lnSpc>
                          <a:spcPct val="107000"/>
                        </a:lnSpc>
                        <a:spcAft>
                          <a:spcPts val="0"/>
                        </a:spcAft>
                        <a:buFont typeface="Wingdings" panose="05000000000000000000" pitchFamily="2" charset="2"/>
                        <a:buChar char="Ø"/>
                      </a:pPr>
                      <a:r>
                        <a:rPr lang="en-ZA" sz="1200" dirty="0">
                          <a:effectLst/>
                        </a:rPr>
                        <a:t>Lack of resources (equipment and staff) to deal with increased coverage areas. Additional blockage trucks and jetting machines are required as well as additional staff to operate these machines.</a:t>
                      </a:r>
                    </a:p>
                    <a:p>
                      <a:pPr marL="171450" indent="-171450">
                        <a:lnSpc>
                          <a:spcPct val="107000"/>
                        </a:lnSpc>
                        <a:spcAft>
                          <a:spcPts val="0"/>
                        </a:spcAft>
                        <a:buFont typeface="Wingdings" panose="05000000000000000000" pitchFamily="2" charset="2"/>
                        <a:buChar char="Ø"/>
                      </a:pPr>
                      <a:r>
                        <a:rPr lang="en-ZA" sz="1200" dirty="0">
                          <a:effectLst/>
                        </a:rPr>
                        <a:t>Location of depots – Some depots are located far from the areas with problematic sewer infrastructure resulting in delayed response. Additional depots or satellite depots maybe required in the following areas INK, Southern (Umlazi and Lamontville), Cato Manor/Chesterville/Mayville/Cato Crest.</a:t>
                      </a:r>
                    </a:p>
                    <a:p>
                      <a:pPr marL="171450" indent="-171450">
                        <a:lnSpc>
                          <a:spcPct val="107000"/>
                        </a:lnSpc>
                        <a:spcAft>
                          <a:spcPts val="0"/>
                        </a:spcAft>
                        <a:buFont typeface="Wingdings" panose="05000000000000000000" pitchFamily="2" charset="2"/>
                        <a:buChar char="Ø"/>
                      </a:pPr>
                      <a:r>
                        <a:rPr lang="en-ZA" sz="1200" dirty="0">
                          <a:effectLst/>
                        </a:rPr>
                        <a:t>Aged sewer infrastructure -The City has not invested much in the sewer infrastructure renewal programme and emphasis has been on water infrastructure. Sewer pipes have aged with time and a serious investment on the sewer pipe replacement programme is required.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568" marR="44568" marT="0" marB="0"/>
                </a:tc>
                <a:extLst>
                  <a:ext uri="{0D108BD9-81ED-4DB2-BD59-A6C34878D82A}">
                    <a16:rowId xmlns:a16="http://schemas.microsoft.com/office/drawing/2014/main" val="3053106963"/>
                  </a:ext>
                </a:extLst>
              </a:tr>
              <a:tr h="191822">
                <a:tc>
                  <a:txBody>
                    <a:bodyPr/>
                    <a:lstStyle/>
                    <a:p>
                      <a:pPr marL="0" lvl="0" indent="0">
                        <a:lnSpc>
                          <a:spcPct val="107000"/>
                        </a:lnSpc>
                        <a:spcAft>
                          <a:spcPts val="0"/>
                        </a:spcAft>
                        <a:buFont typeface="Calibri" panose="020F0502020204030204" pitchFamily="34" charset="0"/>
                        <a:buNone/>
                      </a:pPr>
                      <a:r>
                        <a:rPr lang="en-ZA" sz="1200" dirty="0">
                          <a:effectLst/>
                        </a:rPr>
                        <a:t>21. The issue of the retiring CFO, what is the succession plan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568" marR="44568" marT="0" marB="0"/>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ZA" sz="1200" b="0" i="0" u="none" strike="noStrike" kern="1200" cap="none" spc="0" normalizeH="0" baseline="0" noProof="0" dirty="0">
                          <a:ln>
                            <a:noFill/>
                          </a:ln>
                          <a:solidFill>
                            <a:prstClr val="black"/>
                          </a:solidFill>
                          <a:effectLst/>
                          <a:uLnTx/>
                          <a:uFillTx/>
                          <a:latin typeface="+mn-lt"/>
                          <a:ea typeface="+mn-ea"/>
                          <a:cs typeface="+mn-cs"/>
                        </a:rPr>
                        <a:t>The matter of the CFO is under control as the Council accepted his retirement after finishing 40 years of unbroken service in the organization.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ZA" sz="1200" b="0" i="0" u="none" strike="noStrike" kern="1200" cap="none" spc="0" normalizeH="0" baseline="0" noProof="0" dirty="0">
                          <a:ln>
                            <a:noFill/>
                          </a:ln>
                          <a:solidFill>
                            <a:prstClr val="black"/>
                          </a:solidFill>
                          <a:effectLst/>
                          <a:uLnTx/>
                          <a:uFillTx/>
                          <a:latin typeface="+mn-lt"/>
                          <a:ea typeface="+mn-ea"/>
                          <a:cs typeface="+mn-cs"/>
                        </a:rPr>
                        <a:t>It was agreed that he needs to service three months till the end of May 2021 to assist in the recruitment of the new CFO.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ZA" sz="1200" b="0" i="0" u="none" strike="noStrike" kern="1200" cap="none" spc="0" normalizeH="0" baseline="0" noProof="0" dirty="0">
                          <a:ln>
                            <a:noFill/>
                          </a:ln>
                          <a:solidFill>
                            <a:prstClr val="black"/>
                          </a:solidFill>
                          <a:effectLst/>
                          <a:uLnTx/>
                          <a:uFillTx/>
                          <a:latin typeface="+mn-lt"/>
                          <a:ea typeface="+mn-ea"/>
                          <a:cs typeface="+mn-cs"/>
                        </a:rPr>
                        <a:t>The post has been advertised and it closed on the 26th of March 2021.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ZA" sz="1200" b="0" i="0" u="none" strike="noStrike" kern="1200" cap="none" spc="0" normalizeH="0" baseline="0" noProof="0" dirty="0">
                          <a:ln>
                            <a:noFill/>
                          </a:ln>
                          <a:solidFill>
                            <a:prstClr val="black"/>
                          </a:solidFill>
                          <a:effectLst/>
                          <a:uLnTx/>
                          <a:uFillTx/>
                          <a:latin typeface="+mn-lt"/>
                          <a:ea typeface="+mn-ea"/>
                          <a:cs typeface="+mn-cs"/>
                        </a:rPr>
                        <a:t>This arrangement will also afford the newly appointed CFO an opportunity to be inducted by the outgoing CFO. </a:t>
                      </a:r>
                    </a:p>
                    <a:p>
                      <a:pPr>
                        <a:lnSpc>
                          <a:spcPct val="107000"/>
                        </a:lnSpc>
                        <a:spcAft>
                          <a:spcPts val="0"/>
                        </a:spcAft>
                      </a:pP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568" marR="44568" marT="0" marB="0"/>
                </a:tc>
                <a:extLst>
                  <a:ext uri="{0D108BD9-81ED-4DB2-BD59-A6C34878D82A}">
                    <a16:rowId xmlns:a16="http://schemas.microsoft.com/office/drawing/2014/main" val="3846775522"/>
                  </a:ext>
                </a:extLst>
              </a:tr>
              <a:tr h="615125">
                <a:tc>
                  <a:txBody>
                    <a:bodyPr/>
                    <a:lstStyle/>
                    <a:p>
                      <a:pPr marL="0" lvl="0" indent="0">
                        <a:lnSpc>
                          <a:spcPct val="107000"/>
                        </a:lnSpc>
                        <a:spcAft>
                          <a:spcPts val="0"/>
                        </a:spcAft>
                        <a:buFont typeface="Calibri" panose="020F0502020204030204" pitchFamily="34" charset="0"/>
                        <a:buNone/>
                      </a:pPr>
                      <a:r>
                        <a:rPr lang="en-ZA" sz="1200" dirty="0">
                          <a:effectLst/>
                        </a:rPr>
                        <a:t>22. 333 employees being disciplined is tantamount to toxic environment. What causes the highest number of disciplinary charges against employees?</a:t>
                      </a:r>
                    </a:p>
                    <a:p>
                      <a:pPr>
                        <a:lnSpc>
                          <a:spcPct val="107000"/>
                        </a:lnSpc>
                        <a:spcAft>
                          <a:spcPts val="0"/>
                        </a:spcAft>
                      </a:pPr>
                      <a:r>
                        <a:rPr lang="en-ZA" sz="1200" dirty="0">
                          <a:effectLst/>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568" marR="44568" marT="0" marB="0"/>
                </a:tc>
                <a:tc>
                  <a:txBody>
                    <a:bodyPr/>
                    <a:lstStyle/>
                    <a:p>
                      <a:pPr>
                        <a:lnSpc>
                          <a:spcPct val="107000"/>
                        </a:lnSpc>
                        <a:spcAft>
                          <a:spcPts val="0"/>
                        </a:spcAft>
                      </a:pPr>
                      <a:r>
                        <a:rPr lang="en-ZA" sz="1200" dirty="0">
                          <a:effectLst/>
                        </a:rPr>
                        <a:t> </a:t>
                      </a:r>
                      <a:r>
                        <a:rPr lang="en-ZA" sz="1200" kern="1200" dirty="0">
                          <a:solidFill>
                            <a:schemeClr val="dk1"/>
                          </a:solidFill>
                          <a:effectLst/>
                          <a:latin typeface="+mn-lt"/>
                          <a:ea typeface="+mn-ea"/>
                          <a:cs typeface="+mn-cs"/>
                        </a:rPr>
                        <a:t>Failure to declare business interest.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568" marR="44568" marT="0" marB="0"/>
                </a:tc>
                <a:extLst>
                  <a:ext uri="{0D108BD9-81ED-4DB2-BD59-A6C34878D82A}">
                    <a16:rowId xmlns:a16="http://schemas.microsoft.com/office/drawing/2014/main" val="216828761"/>
                  </a:ext>
                </a:extLst>
              </a:tr>
            </a:tbl>
          </a:graphicData>
        </a:graphic>
      </p:graphicFrame>
    </p:spTree>
    <p:extLst>
      <p:ext uri="{BB962C8B-B14F-4D97-AF65-F5344CB8AC3E}">
        <p14:creationId xmlns:p14="http://schemas.microsoft.com/office/powerpoint/2010/main" val="180960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224F59-FA62-4403-8BA2-5917A6584BC2}"/>
              </a:ext>
            </a:extLst>
          </p:cNvPr>
          <p:cNvSpPr>
            <a:spLocks noGrp="1"/>
          </p:cNvSpPr>
          <p:nvPr>
            <p:ph type="sldNum" sz="quarter" idx="12"/>
          </p:nvPr>
        </p:nvSpPr>
        <p:spPr/>
        <p:txBody>
          <a:bodyPr/>
          <a:lstStyle/>
          <a:p>
            <a:fld id="{B7248628-EF11-433A-9700-2948F6F209DA}" type="slidenum">
              <a:rPr lang="en-ZA" smtClean="0">
                <a:solidFill>
                  <a:prstClr val="black">
                    <a:tint val="75000"/>
                  </a:prstClr>
                </a:solidFill>
              </a:rPr>
              <a:pPr/>
              <a:t>13</a:t>
            </a:fld>
            <a:endParaRPr lang="en-ZA" dirty="0">
              <a:solidFill>
                <a:prstClr val="black">
                  <a:tint val="75000"/>
                </a:prstClr>
              </a:solidFill>
            </a:endParaRPr>
          </a:p>
        </p:txBody>
      </p:sp>
      <p:graphicFrame>
        <p:nvGraphicFramePr>
          <p:cNvPr id="3" name="Table 2">
            <a:extLst>
              <a:ext uri="{FF2B5EF4-FFF2-40B4-BE49-F238E27FC236}">
                <a16:creationId xmlns:a16="http://schemas.microsoft.com/office/drawing/2014/main" id="{0286191B-C92D-488F-93CE-54AB435C6C47}"/>
              </a:ext>
            </a:extLst>
          </p:cNvPr>
          <p:cNvGraphicFramePr>
            <a:graphicFrameLocks noGrp="1"/>
          </p:cNvGraphicFramePr>
          <p:nvPr>
            <p:extLst>
              <p:ext uri="{D42A27DB-BD31-4B8C-83A1-F6EECF244321}">
                <p14:modId xmlns:p14="http://schemas.microsoft.com/office/powerpoint/2010/main" val="4064389269"/>
              </p:ext>
            </p:extLst>
          </p:nvPr>
        </p:nvGraphicFramePr>
        <p:xfrm>
          <a:off x="184559" y="135011"/>
          <a:ext cx="11862032" cy="6698947"/>
        </p:xfrm>
        <a:graphic>
          <a:graphicData uri="http://schemas.openxmlformats.org/drawingml/2006/table">
            <a:tbl>
              <a:tblPr firstRow="1" firstCol="1" bandRow="1">
                <a:tableStyleId>{5C22544A-7EE6-4342-B048-85BDC9FD1C3A}</a:tableStyleId>
              </a:tblPr>
              <a:tblGrid>
                <a:gridCol w="4446164">
                  <a:extLst>
                    <a:ext uri="{9D8B030D-6E8A-4147-A177-3AD203B41FA5}">
                      <a16:colId xmlns:a16="http://schemas.microsoft.com/office/drawing/2014/main" val="1973668587"/>
                    </a:ext>
                  </a:extLst>
                </a:gridCol>
                <a:gridCol w="7415868">
                  <a:extLst>
                    <a:ext uri="{9D8B030D-6E8A-4147-A177-3AD203B41FA5}">
                      <a16:colId xmlns:a16="http://schemas.microsoft.com/office/drawing/2014/main" val="4075980685"/>
                    </a:ext>
                  </a:extLst>
                </a:gridCol>
              </a:tblGrid>
              <a:tr h="241317">
                <a:tc>
                  <a:txBody>
                    <a:bodyPr/>
                    <a:lstStyle/>
                    <a:p>
                      <a:pPr marL="0" lvl="0" indent="0">
                        <a:lnSpc>
                          <a:spcPct val="107000"/>
                        </a:lnSpc>
                        <a:spcAft>
                          <a:spcPts val="0"/>
                        </a:spcAft>
                        <a:buFont typeface="Calibri" panose="020F0502020204030204" pitchFamily="34" charset="0"/>
                        <a:buNone/>
                      </a:pPr>
                      <a:r>
                        <a:rPr lang="en-ZA" sz="1200" dirty="0">
                          <a:effectLst/>
                          <a:latin typeface="Calibri" panose="020F0502020204030204" pitchFamily="34" charset="0"/>
                          <a:ea typeface="Calibri" panose="020F0502020204030204" pitchFamily="34" charset="0"/>
                          <a:cs typeface="Times New Roman" panose="02020603050405020304" pitchFamily="18" charset="0"/>
                        </a:rPr>
                        <a:t>Item raised</a:t>
                      </a:r>
                    </a:p>
                  </a:txBody>
                  <a:tcPr marL="68580" marR="68580" marT="0" marB="0"/>
                </a:tc>
                <a:tc>
                  <a:txBody>
                    <a:bodyPr/>
                    <a:lstStyle/>
                    <a:p>
                      <a:pPr>
                        <a:lnSpc>
                          <a:spcPct val="107000"/>
                        </a:lnSpc>
                        <a:spcAft>
                          <a:spcPts val="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Progress Report</a:t>
                      </a:r>
                    </a:p>
                  </a:txBody>
                  <a:tcPr marL="68580" marR="68580" marT="0" marB="0"/>
                </a:tc>
                <a:extLst>
                  <a:ext uri="{0D108BD9-81ED-4DB2-BD59-A6C34878D82A}">
                    <a16:rowId xmlns:a16="http://schemas.microsoft.com/office/drawing/2014/main" val="3907018411"/>
                  </a:ext>
                </a:extLst>
              </a:tr>
              <a:tr h="493807">
                <a:tc>
                  <a:txBody>
                    <a:bodyPr/>
                    <a:lstStyle/>
                    <a:p>
                      <a:pPr marL="0" lvl="0" indent="0">
                        <a:lnSpc>
                          <a:spcPct val="107000"/>
                        </a:lnSpc>
                        <a:spcAft>
                          <a:spcPts val="0"/>
                        </a:spcAft>
                        <a:buFont typeface="Calibri" panose="020F0502020204030204" pitchFamily="34" charset="0"/>
                        <a:buNone/>
                      </a:pPr>
                      <a:r>
                        <a:rPr lang="en-ZA" sz="1200" dirty="0">
                          <a:effectLst/>
                        </a:rPr>
                        <a:t>23. How was the issue of 62 corrupt Cllrs not dealt with in the ethics committee</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7000"/>
                        </a:lnSpc>
                        <a:spcAft>
                          <a:spcPts val="0"/>
                        </a:spcAft>
                        <a:buFont typeface="Wingdings" panose="05000000000000000000" pitchFamily="2" charset="2"/>
                        <a:buChar char="Ø"/>
                      </a:pPr>
                      <a:r>
                        <a:rPr lang="en-ZA" sz="1200" dirty="0">
                          <a:effectLst/>
                        </a:rPr>
                        <a:t> </a:t>
                      </a:r>
                      <a:r>
                        <a:rPr lang="en-ZA" sz="1200" kern="1200" dirty="0">
                          <a:solidFill>
                            <a:schemeClr val="dk1"/>
                          </a:solidFill>
                          <a:effectLst/>
                          <a:latin typeface="+mn-lt"/>
                          <a:ea typeface="+mn-ea"/>
                          <a:cs typeface="+mn-cs"/>
                        </a:rPr>
                        <a:t>There haven’t been any confirmed allegations towards the 62 Councillors to enable the matter to be referred to Ethics Committee for consideration.</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5253993"/>
                  </a:ext>
                </a:extLst>
              </a:tr>
              <a:tr h="241317">
                <a:tc>
                  <a:txBody>
                    <a:bodyPr/>
                    <a:lstStyle/>
                    <a:p>
                      <a:pPr marL="0" lvl="0" indent="0">
                        <a:lnSpc>
                          <a:spcPct val="107000"/>
                        </a:lnSpc>
                        <a:spcAft>
                          <a:spcPts val="0"/>
                        </a:spcAft>
                        <a:buFont typeface="Calibri" panose="020F0502020204030204" pitchFamily="34" charset="0"/>
                        <a:buNone/>
                      </a:pPr>
                      <a:r>
                        <a:rPr lang="en-ZA" sz="1200" dirty="0">
                          <a:effectLst/>
                        </a:rPr>
                        <a:t>24. Details of the covid19 expenditure</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7000"/>
                        </a:lnSpc>
                        <a:spcAft>
                          <a:spcPts val="0"/>
                        </a:spcAft>
                        <a:buFont typeface="Wingdings" panose="05000000000000000000" pitchFamily="2" charset="2"/>
                        <a:buChar char="Ø"/>
                      </a:pPr>
                      <a:r>
                        <a:rPr lang="en-ZA" sz="1200" dirty="0">
                          <a:effectLst/>
                        </a:rPr>
                        <a:t>Refer to slide 16</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956652"/>
                  </a:ext>
                </a:extLst>
              </a:tr>
              <a:tr h="493807">
                <a:tc>
                  <a:txBody>
                    <a:bodyPr/>
                    <a:lstStyle/>
                    <a:p>
                      <a:pPr marL="0" lvl="0" indent="0">
                        <a:lnSpc>
                          <a:spcPct val="107000"/>
                        </a:lnSpc>
                        <a:spcAft>
                          <a:spcPts val="0"/>
                        </a:spcAft>
                        <a:buFont typeface="Calibri" panose="020F0502020204030204" pitchFamily="34" charset="0"/>
                        <a:buNone/>
                      </a:pPr>
                      <a:r>
                        <a:rPr lang="en-ZA" sz="1200" dirty="0">
                          <a:effectLst/>
                        </a:rPr>
                        <a:t>38. Sewer spillage</a:t>
                      </a:r>
                    </a:p>
                    <a:p>
                      <a:pPr>
                        <a:lnSpc>
                          <a:spcPct val="107000"/>
                        </a:lnSpc>
                        <a:spcAft>
                          <a:spcPts val="0"/>
                        </a:spcAft>
                      </a:pPr>
                      <a:r>
                        <a:rPr lang="en-ZA" sz="1200" dirty="0">
                          <a:effectLst/>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7000"/>
                        </a:lnSpc>
                        <a:spcAft>
                          <a:spcPts val="0"/>
                        </a:spcAft>
                        <a:buFont typeface="Wingdings" panose="05000000000000000000" pitchFamily="2" charset="2"/>
                        <a:buChar char="Ø"/>
                      </a:pPr>
                      <a:r>
                        <a:rPr lang="en-ZA" sz="1200" dirty="0">
                          <a:effectLst/>
                        </a:rPr>
                        <a:t>Will send the team to verify if there is still sewer spillage.</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2514239"/>
                  </a:ext>
                </a:extLst>
              </a:tr>
              <a:tr h="493807">
                <a:tc>
                  <a:txBody>
                    <a:bodyPr/>
                    <a:lstStyle/>
                    <a:p>
                      <a:pPr marL="0" lvl="0" indent="0">
                        <a:lnSpc>
                          <a:spcPct val="107000"/>
                        </a:lnSpc>
                        <a:spcAft>
                          <a:spcPts val="0"/>
                        </a:spcAft>
                        <a:buFont typeface="Calibri" panose="020F0502020204030204" pitchFamily="34" charset="0"/>
                        <a:buNone/>
                      </a:pPr>
                      <a:r>
                        <a:rPr lang="en-ZA" sz="1200" dirty="0">
                          <a:effectLst/>
                        </a:rPr>
                        <a:t>25. What action is taken about RMS and what are we going to do with officials involved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857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r>
                        <a:rPr lang="en-ZA" sz="1200" dirty="0">
                          <a:effectLst/>
                        </a:rPr>
                        <a:t> </a:t>
                      </a:r>
                      <a:r>
                        <a:rPr kumimoji="0" lang="en-ZA" sz="1200" b="0" i="0" u="none" strike="noStrike" kern="1200" cap="none" spc="0" normalizeH="0" baseline="0" noProof="0" dirty="0">
                          <a:ln>
                            <a:noFill/>
                          </a:ln>
                          <a:solidFill>
                            <a:prstClr val="black"/>
                          </a:solidFill>
                          <a:effectLst/>
                          <a:uLnTx/>
                          <a:uFillTx/>
                          <a:latin typeface="+mn-lt"/>
                          <a:ea typeface="+mn-ea"/>
                          <a:cs typeface="+mn-cs"/>
                        </a:rPr>
                        <a:t>There is no action required to be taken about officials involved in the RMS because the system is functional. </a:t>
                      </a:r>
                    </a:p>
                    <a:p>
                      <a:pPr marL="2857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Ø"/>
                        <a:tabLst/>
                        <a:defRPr/>
                      </a:pPr>
                      <a:r>
                        <a:rPr kumimoji="0" lang="en-ZA" sz="1200" b="0" i="0" u="none" strike="noStrike" kern="1200" cap="none" spc="0" normalizeH="0" baseline="0" noProof="0" dirty="0">
                          <a:ln>
                            <a:noFill/>
                          </a:ln>
                          <a:solidFill>
                            <a:prstClr val="black"/>
                          </a:solidFill>
                          <a:effectLst/>
                          <a:uLnTx/>
                          <a:uFillTx/>
                          <a:latin typeface="+mn-lt"/>
                          <a:ea typeface="+mn-ea"/>
                          <a:cs typeface="+mn-cs"/>
                        </a:rPr>
                        <a:t>However, there was a forensic report which made certain recommendations and these are being considered by relevant structures of Council.</a:t>
                      </a: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1760046"/>
                  </a:ext>
                </a:extLst>
              </a:tr>
              <a:tr h="2008742">
                <a:tc>
                  <a:txBody>
                    <a:bodyPr/>
                    <a:lstStyle/>
                    <a:p>
                      <a:pPr marL="0" lvl="0" indent="0">
                        <a:lnSpc>
                          <a:spcPct val="107000"/>
                        </a:lnSpc>
                        <a:spcAft>
                          <a:spcPts val="0"/>
                        </a:spcAft>
                        <a:buFont typeface="Calibri" panose="020F0502020204030204" pitchFamily="34" charset="0"/>
                        <a:buNone/>
                      </a:pPr>
                      <a:r>
                        <a:rPr lang="en-ZA" sz="1200" dirty="0">
                          <a:effectLst/>
                        </a:rPr>
                        <a:t>26. Sewer Spillage into Umbilo river is problematic</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7000"/>
                        </a:lnSpc>
                        <a:spcAft>
                          <a:spcPts val="0"/>
                        </a:spcAft>
                        <a:buFont typeface="Wingdings" panose="05000000000000000000" pitchFamily="2" charset="2"/>
                        <a:buChar char="Ø"/>
                      </a:pPr>
                      <a:r>
                        <a:rPr lang="en-ZA" sz="1200" dirty="0">
                          <a:effectLst/>
                        </a:rPr>
                        <a:t>Sewer spillages emanating from the blocked sewer manholes was attended on a proactive maintenance basis. Will send the team to confirm if there are any blocked sewers again. </a:t>
                      </a:r>
                    </a:p>
                    <a:p>
                      <a:pPr marL="171450" indent="-171450">
                        <a:lnSpc>
                          <a:spcPct val="107000"/>
                        </a:lnSpc>
                        <a:spcAft>
                          <a:spcPts val="0"/>
                        </a:spcAft>
                        <a:buFont typeface="Wingdings" panose="05000000000000000000" pitchFamily="2" charset="2"/>
                        <a:buChar char="Ø"/>
                      </a:pPr>
                      <a:r>
                        <a:rPr lang="en-ZA" sz="1200" dirty="0">
                          <a:effectLst/>
                        </a:rPr>
                        <a:t>In addition to the above, tender has been advertised and is being evaluated for the hiring of aerators, sludge removal and the purchasing of chemicals to deal with odour issues at Umbilo Treatment Works.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0362844"/>
                  </a:ext>
                </a:extLst>
              </a:tr>
              <a:tr h="1756251">
                <a:tc>
                  <a:txBody>
                    <a:bodyPr/>
                    <a:lstStyle/>
                    <a:p>
                      <a:pPr marL="0" lvl="0" indent="0">
                        <a:lnSpc>
                          <a:spcPct val="107000"/>
                        </a:lnSpc>
                        <a:spcAft>
                          <a:spcPts val="0"/>
                        </a:spcAft>
                        <a:buFont typeface="Calibri" panose="020F0502020204030204" pitchFamily="34" charset="0"/>
                        <a:buNone/>
                      </a:pPr>
                      <a:r>
                        <a:rPr lang="en-ZA" sz="1200" dirty="0">
                          <a:effectLst/>
                        </a:rPr>
                        <a:t>27. Update on Umbilo crematorium furnace</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7000"/>
                        </a:lnSpc>
                        <a:spcAft>
                          <a:spcPts val="0"/>
                        </a:spcAft>
                        <a:buFont typeface="Wingdings" panose="05000000000000000000" pitchFamily="2" charset="2"/>
                        <a:buChar char="Ø"/>
                      </a:pPr>
                      <a:r>
                        <a:rPr lang="en-ZA" sz="1200" dirty="0">
                          <a:effectLst/>
                        </a:rPr>
                        <a:t>Crematorium is currently temporally closed due to gas contractual issues. Currently dealing with SCM and Finance to prepare a section 36 report. Resolution anticipated by the 30th June 2021 - Cremation services are being referred to the Tongaat Crematorium (City owned) and or the other 4 privately owned crematoria</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0518693"/>
                  </a:ext>
                </a:extLst>
              </a:tr>
              <a:tr h="493807">
                <a:tc>
                  <a:txBody>
                    <a:bodyPr/>
                    <a:lstStyle/>
                    <a:p>
                      <a:pPr marL="0" lvl="0" indent="0">
                        <a:lnSpc>
                          <a:spcPct val="107000"/>
                        </a:lnSpc>
                        <a:spcAft>
                          <a:spcPts val="0"/>
                        </a:spcAft>
                        <a:buFont typeface="Calibri" panose="020F0502020204030204" pitchFamily="34" charset="0"/>
                        <a:buNone/>
                      </a:pPr>
                      <a:r>
                        <a:rPr lang="en-ZA" sz="1200" dirty="0">
                          <a:effectLst/>
                        </a:rPr>
                        <a:t>28. Capital expenditure is on the decline and the reasons for that need to be clarified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200" dirty="0">
                          <a:effectLst/>
                        </a:rPr>
                        <a:t> </a:t>
                      </a:r>
                      <a:r>
                        <a:rPr lang="en-ZA" sz="1200" kern="1200" dirty="0">
                          <a:solidFill>
                            <a:schemeClr val="dk1"/>
                          </a:solidFill>
                          <a:effectLst/>
                          <a:latin typeface="+mn-lt"/>
                          <a:ea typeface="+mn-ea"/>
                          <a:cs typeface="+mn-cs"/>
                        </a:rPr>
                        <a:t>Refer to slide 16</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3780215"/>
                  </a:ext>
                </a:extLst>
              </a:tr>
            </a:tbl>
          </a:graphicData>
        </a:graphic>
      </p:graphicFrame>
    </p:spTree>
    <p:extLst>
      <p:ext uri="{BB962C8B-B14F-4D97-AF65-F5344CB8AC3E}">
        <p14:creationId xmlns:p14="http://schemas.microsoft.com/office/powerpoint/2010/main" val="3991821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4CA2E1-57ED-436C-8710-F35325F1CD58}"/>
              </a:ext>
            </a:extLst>
          </p:cNvPr>
          <p:cNvSpPr>
            <a:spLocks noGrp="1"/>
          </p:cNvSpPr>
          <p:nvPr>
            <p:ph type="sldNum" sz="quarter" idx="12"/>
          </p:nvPr>
        </p:nvSpPr>
        <p:spPr/>
        <p:txBody>
          <a:bodyPr/>
          <a:lstStyle/>
          <a:p>
            <a:fld id="{B7248628-EF11-433A-9700-2948F6F209DA}" type="slidenum">
              <a:rPr lang="en-ZA" smtClean="0">
                <a:solidFill>
                  <a:prstClr val="black">
                    <a:tint val="75000"/>
                  </a:prstClr>
                </a:solidFill>
              </a:rPr>
              <a:pPr/>
              <a:t>14</a:t>
            </a:fld>
            <a:endParaRPr lang="en-ZA" dirty="0">
              <a:solidFill>
                <a:prstClr val="black">
                  <a:tint val="75000"/>
                </a:prstClr>
              </a:solidFill>
            </a:endParaRPr>
          </a:p>
        </p:txBody>
      </p:sp>
      <p:graphicFrame>
        <p:nvGraphicFramePr>
          <p:cNvPr id="3" name="Table 2">
            <a:extLst>
              <a:ext uri="{FF2B5EF4-FFF2-40B4-BE49-F238E27FC236}">
                <a16:creationId xmlns:a16="http://schemas.microsoft.com/office/drawing/2014/main" id="{FA0F1685-45DC-4F7A-BD72-07822AF5CB99}"/>
              </a:ext>
            </a:extLst>
          </p:cNvPr>
          <p:cNvGraphicFramePr>
            <a:graphicFrameLocks noGrp="1"/>
          </p:cNvGraphicFramePr>
          <p:nvPr>
            <p:extLst>
              <p:ext uri="{D42A27DB-BD31-4B8C-83A1-F6EECF244321}">
                <p14:modId xmlns:p14="http://schemas.microsoft.com/office/powerpoint/2010/main" val="4086671249"/>
              </p:ext>
            </p:extLst>
          </p:nvPr>
        </p:nvGraphicFramePr>
        <p:xfrm>
          <a:off x="184558" y="167780"/>
          <a:ext cx="11853643" cy="6190086"/>
        </p:xfrm>
        <a:graphic>
          <a:graphicData uri="http://schemas.openxmlformats.org/drawingml/2006/table">
            <a:tbl>
              <a:tblPr firstRow="1" firstCol="1" bandRow="1">
                <a:tableStyleId>{5C22544A-7EE6-4342-B048-85BDC9FD1C3A}</a:tableStyleId>
              </a:tblPr>
              <a:tblGrid>
                <a:gridCol w="4194495">
                  <a:extLst>
                    <a:ext uri="{9D8B030D-6E8A-4147-A177-3AD203B41FA5}">
                      <a16:colId xmlns:a16="http://schemas.microsoft.com/office/drawing/2014/main" val="3108617224"/>
                    </a:ext>
                  </a:extLst>
                </a:gridCol>
                <a:gridCol w="7659148">
                  <a:extLst>
                    <a:ext uri="{9D8B030D-6E8A-4147-A177-3AD203B41FA5}">
                      <a16:colId xmlns:a16="http://schemas.microsoft.com/office/drawing/2014/main" val="2596298102"/>
                    </a:ext>
                  </a:extLst>
                </a:gridCol>
              </a:tblGrid>
              <a:tr h="479391">
                <a:tc>
                  <a:txBody>
                    <a:bodyPr/>
                    <a:lstStyle/>
                    <a:p>
                      <a:pPr marL="0" lvl="0" indent="0">
                        <a:lnSpc>
                          <a:spcPct val="107000"/>
                        </a:lnSpc>
                        <a:spcAft>
                          <a:spcPts val="0"/>
                        </a:spcAft>
                        <a:buFont typeface="Calibri" panose="020F0502020204030204" pitchFamily="34" charset="0"/>
                        <a:buNone/>
                      </a:pPr>
                      <a:r>
                        <a:rPr lang="en-ZA" sz="1200" dirty="0">
                          <a:effectLst/>
                          <a:latin typeface="Calibri" panose="020F0502020204030204" pitchFamily="34" charset="0"/>
                          <a:ea typeface="Calibri" panose="020F0502020204030204" pitchFamily="34" charset="0"/>
                          <a:cs typeface="Times New Roman" panose="02020603050405020304" pitchFamily="18" charset="0"/>
                        </a:rPr>
                        <a:t>Item raised</a:t>
                      </a:r>
                    </a:p>
                  </a:txBody>
                  <a:tcPr marL="54906" marR="54906" marT="0" marB="0"/>
                </a:tc>
                <a:tc>
                  <a:txBody>
                    <a:bodyPr/>
                    <a:lstStyle/>
                    <a:p>
                      <a:pPr>
                        <a:lnSpc>
                          <a:spcPct val="107000"/>
                        </a:lnSpc>
                        <a:spcAft>
                          <a:spcPts val="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Progress Report</a:t>
                      </a:r>
                    </a:p>
                  </a:txBody>
                  <a:tcPr marL="54906" marR="54906" marT="0" marB="0"/>
                </a:tc>
                <a:extLst>
                  <a:ext uri="{0D108BD9-81ED-4DB2-BD59-A6C34878D82A}">
                    <a16:rowId xmlns:a16="http://schemas.microsoft.com/office/drawing/2014/main" val="4136854743"/>
                  </a:ext>
                </a:extLst>
              </a:tr>
              <a:tr h="550346">
                <a:tc>
                  <a:txBody>
                    <a:bodyPr/>
                    <a:lstStyle/>
                    <a:p>
                      <a:pPr marL="0" lvl="0" indent="0">
                        <a:lnSpc>
                          <a:spcPct val="107000"/>
                        </a:lnSpc>
                        <a:spcAft>
                          <a:spcPts val="0"/>
                        </a:spcAft>
                        <a:buFont typeface="Calibri" panose="020F0502020204030204" pitchFamily="34" charset="0"/>
                        <a:buNone/>
                      </a:pPr>
                      <a:r>
                        <a:rPr lang="en-ZA" sz="1200" dirty="0">
                          <a:effectLst/>
                        </a:rPr>
                        <a:t>29. UIFW and its contributing factors IMU RMS = R840m. update is required on actions taken</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06" marR="54906" marT="0" marB="0"/>
                </a:tc>
                <a:tc>
                  <a:txBody>
                    <a:bodyPr/>
                    <a:lstStyle/>
                    <a:p>
                      <a:pPr>
                        <a:lnSpc>
                          <a:spcPct val="107000"/>
                        </a:lnSpc>
                        <a:spcAft>
                          <a:spcPts val="0"/>
                        </a:spcAft>
                      </a:pPr>
                      <a:r>
                        <a:rPr lang="en-ZA" sz="1200">
                          <a:effectLst/>
                        </a:rPr>
                        <a:t>Awaiting outcome of CIIU investigation which is currently in progress. The recommendations from CIIU will then be enforced.</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54906" marR="54906" marT="0" marB="0"/>
                </a:tc>
                <a:extLst>
                  <a:ext uri="{0D108BD9-81ED-4DB2-BD59-A6C34878D82A}">
                    <a16:rowId xmlns:a16="http://schemas.microsoft.com/office/drawing/2014/main" val="912074235"/>
                  </a:ext>
                </a:extLst>
              </a:tr>
              <a:tr h="364158">
                <a:tc>
                  <a:txBody>
                    <a:bodyPr/>
                    <a:lstStyle/>
                    <a:p>
                      <a:pPr marL="0" lvl="0" indent="0">
                        <a:lnSpc>
                          <a:spcPct val="107000"/>
                        </a:lnSpc>
                        <a:spcAft>
                          <a:spcPts val="0"/>
                        </a:spcAft>
                        <a:buFont typeface="Calibri" panose="020F0502020204030204" pitchFamily="34" charset="0"/>
                        <a:buNone/>
                      </a:pPr>
                      <a:r>
                        <a:rPr lang="en-ZA" sz="1200" dirty="0">
                          <a:effectLst/>
                        </a:rPr>
                        <a:t>30. Status of disciplinary cases on contributing factors to UIFW</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06" marR="54906" marT="0" marB="0"/>
                </a:tc>
                <a:tc>
                  <a:txBody>
                    <a:bodyPr/>
                    <a:lstStyle/>
                    <a:p>
                      <a:pPr>
                        <a:lnSpc>
                          <a:spcPct val="107000"/>
                        </a:lnSpc>
                        <a:spcAft>
                          <a:spcPts val="0"/>
                        </a:spcAft>
                      </a:pPr>
                      <a:r>
                        <a:rPr lang="en-ZA" sz="1200" dirty="0">
                          <a:effectLst/>
                        </a:rPr>
                        <a:t> </a:t>
                      </a:r>
                      <a:r>
                        <a:rPr lang="en-ZA" sz="1200" kern="1200" dirty="0">
                          <a:solidFill>
                            <a:schemeClr val="dk1"/>
                          </a:solidFill>
                          <a:effectLst/>
                          <a:latin typeface="+mn-lt"/>
                          <a:ea typeface="+mn-ea"/>
                          <a:cs typeface="+mn-cs"/>
                        </a:rPr>
                        <a:t>65% of the cases have been completed since the start of the process.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06" marR="54906" marT="0" marB="0"/>
                </a:tc>
                <a:extLst>
                  <a:ext uri="{0D108BD9-81ED-4DB2-BD59-A6C34878D82A}">
                    <a16:rowId xmlns:a16="http://schemas.microsoft.com/office/drawing/2014/main" val="3366750290"/>
                  </a:ext>
                </a:extLst>
              </a:tr>
              <a:tr h="200053">
                <a:tc>
                  <a:txBody>
                    <a:bodyPr/>
                    <a:lstStyle/>
                    <a:p>
                      <a:pPr marL="0" lvl="0" indent="0">
                        <a:lnSpc>
                          <a:spcPct val="107000"/>
                        </a:lnSpc>
                        <a:spcAft>
                          <a:spcPts val="0"/>
                        </a:spcAft>
                        <a:buFont typeface="Calibri" panose="020F0502020204030204" pitchFamily="34" charset="0"/>
                        <a:buNone/>
                      </a:pPr>
                      <a:r>
                        <a:rPr lang="en-ZA" sz="1200" dirty="0">
                          <a:effectLst/>
                        </a:rPr>
                        <a:t>31. Update on commissioning of western aqueduct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06" marR="54906" marT="0" marB="0"/>
                </a:tc>
                <a:tc>
                  <a:txBody>
                    <a:bodyPr/>
                    <a:lstStyle/>
                    <a:p>
                      <a:pPr>
                        <a:lnSpc>
                          <a:spcPct val="107000"/>
                        </a:lnSpc>
                        <a:spcAft>
                          <a:spcPts val="0"/>
                        </a:spcAft>
                      </a:pPr>
                      <a:r>
                        <a:rPr lang="en-ZA" sz="1200">
                          <a:effectLst/>
                        </a:rPr>
                        <a:t>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54906" marR="54906" marT="0" marB="0"/>
                </a:tc>
                <a:extLst>
                  <a:ext uri="{0D108BD9-81ED-4DB2-BD59-A6C34878D82A}">
                    <a16:rowId xmlns:a16="http://schemas.microsoft.com/office/drawing/2014/main" val="3135043743"/>
                  </a:ext>
                </a:extLst>
              </a:tr>
              <a:tr h="550346">
                <a:tc>
                  <a:txBody>
                    <a:bodyPr/>
                    <a:lstStyle/>
                    <a:p>
                      <a:pPr marL="0" lvl="0" indent="0">
                        <a:lnSpc>
                          <a:spcPct val="107000"/>
                        </a:lnSpc>
                        <a:spcAft>
                          <a:spcPts val="0"/>
                        </a:spcAft>
                        <a:buFont typeface="Calibri" panose="020F0502020204030204" pitchFamily="34" charset="0"/>
                        <a:buNone/>
                      </a:pPr>
                      <a:r>
                        <a:rPr lang="en-ZA" sz="1200" dirty="0">
                          <a:effectLst/>
                        </a:rPr>
                        <a:t>32. Are there disaster management plans in the City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06" marR="54906" marT="0" marB="0"/>
                </a:tc>
                <a:tc>
                  <a:txBody>
                    <a:bodyPr/>
                    <a:lstStyle/>
                    <a:p>
                      <a:pPr>
                        <a:lnSpc>
                          <a:spcPct val="107000"/>
                        </a:lnSpc>
                        <a:spcAft>
                          <a:spcPts val="0"/>
                        </a:spcAft>
                      </a:pPr>
                      <a:r>
                        <a:rPr lang="en-ZA" sz="1200">
                          <a:effectLst/>
                        </a:rPr>
                        <a:t>Yes, a generic offsite plan is in place and specific plans for certain sites have been prepared and awaiting signoff</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54906" marR="54906" marT="0" marB="0"/>
                </a:tc>
                <a:extLst>
                  <a:ext uri="{0D108BD9-81ED-4DB2-BD59-A6C34878D82A}">
                    <a16:rowId xmlns:a16="http://schemas.microsoft.com/office/drawing/2014/main" val="4194635089"/>
                  </a:ext>
                </a:extLst>
              </a:tr>
              <a:tr h="1295097">
                <a:tc>
                  <a:txBody>
                    <a:bodyPr/>
                    <a:lstStyle/>
                    <a:p>
                      <a:pPr marL="0" lvl="0" indent="0">
                        <a:lnSpc>
                          <a:spcPct val="107000"/>
                        </a:lnSpc>
                        <a:spcAft>
                          <a:spcPts val="0"/>
                        </a:spcAft>
                        <a:buFont typeface="Calibri" panose="020F0502020204030204" pitchFamily="34" charset="0"/>
                        <a:buNone/>
                      </a:pPr>
                      <a:r>
                        <a:rPr lang="en-ZA" sz="1200" dirty="0">
                          <a:effectLst/>
                        </a:rPr>
                        <a:t>33. Update on the money spent on security during lockdown (metro police and security)</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06" marR="54906" marT="0" marB="0"/>
                </a:tc>
                <a:tc>
                  <a:txBody>
                    <a:bodyPr/>
                    <a:lstStyle/>
                    <a:p>
                      <a:pPr>
                        <a:lnSpc>
                          <a:spcPct val="107000"/>
                        </a:lnSpc>
                        <a:spcAft>
                          <a:spcPts val="0"/>
                        </a:spcAft>
                      </a:pPr>
                      <a:r>
                        <a:rPr lang="en-ZA" sz="1200" dirty="0">
                          <a:effectLst/>
                        </a:rPr>
                        <a:t>With regard Homelessness year to date expenditure = R15 2m) - (Last year = R65.9m) </a:t>
                      </a:r>
                    </a:p>
                    <a:p>
                      <a:pPr>
                        <a:lnSpc>
                          <a:spcPct val="107000"/>
                        </a:lnSpc>
                        <a:spcAft>
                          <a:spcPts val="0"/>
                        </a:spcAft>
                      </a:pPr>
                      <a:r>
                        <a:rPr lang="en-ZA" sz="1200" dirty="0">
                          <a:effectLst/>
                        </a:rPr>
                        <a:t>Metro Police and Security year to date overtime =  R111.9m) - (</a:t>
                      </a:r>
                      <a:r>
                        <a:rPr lang="en-ZA" sz="1200" dirty="0" err="1">
                          <a:effectLst/>
                        </a:rPr>
                        <a:t>avg</a:t>
                      </a:r>
                      <a:r>
                        <a:rPr lang="en-ZA" sz="1200" dirty="0">
                          <a:effectLst/>
                        </a:rPr>
                        <a:t> of app. 30% relates to the lockdown activities)</a:t>
                      </a:r>
                    </a:p>
                    <a:p>
                      <a:pPr>
                        <a:lnSpc>
                          <a:spcPct val="107000"/>
                        </a:lnSpc>
                        <a:spcAft>
                          <a:spcPts val="0"/>
                        </a:spcAft>
                      </a:pPr>
                      <a:r>
                        <a:rPr lang="en-ZA" sz="1200" dirty="0">
                          <a:effectLst/>
                        </a:rPr>
                        <a:t>Protection expenditure is done on a monthly base to COGTA</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06" marR="54906" marT="0" marB="0"/>
                </a:tc>
                <a:extLst>
                  <a:ext uri="{0D108BD9-81ED-4DB2-BD59-A6C34878D82A}">
                    <a16:rowId xmlns:a16="http://schemas.microsoft.com/office/drawing/2014/main" val="1167685030"/>
                  </a:ext>
                </a:extLst>
              </a:tr>
              <a:tr h="1295097">
                <a:tc>
                  <a:txBody>
                    <a:bodyPr/>
                    <a:lstStyle/>
                    <a:p>
                      <a:pPr marL="0" lvl="0" indent="0">
                        <a:lnSpc>
                          <a:spcPct val="107000"/>
                        </a:lnSpc>
                        <a:spcAft>
                          <a:spcPts val="0"/>
                        </a:spcAft>
                        <a:buFont typeface="Calibri" panose="020F0502020204030204" pitchFamily="34" charset="0"/>
                        <a:buNone/>
                      </a:pPr>
                      <a:r>
                        <a:rPr lang="en-ZA" sz="1200" dirty="0">
                          <a:effectLst/>
                        </a:rPr>
                        <a:t>34. Status report on Mobeni crematorium</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06" marR="54906" marT="0" marB="0"/>
                </a:tc>
                <a:tc>
                  <a:txBody>
                    <a:bodyPr/>
                    <a:lstStyle/>
                    <a:p>
                      <a:pPr>
                        <a:lnSpc>
                          <a:spcPct val="107000"/>
                        </a:lnSpc>
                        <a:spcAft>
                          <a:spcPts val="0"/>
                        </a:spcAft>
                      </a:pPr>
                      <a:r>
                        <a:rPr lang="en-ZA" sz="1200" dirty="0">
                          <a:effectLst/>
                        </a:rPr>
                        <a:t>Crematorium is currently temporally closed due to gas contractual issues. Currently dealing with SCM and Finance to prepare a section 36 report. Resolution anticipated by the 30th June 2021 - Cremation services are being referred to the Tongaat Crematorium (City owned) and or the other 4 privately owned crematoria</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06" marR="54906" marT="0" marB="0"/>
                </a:tc>
                <a:extLst>
                  <a:ext uri="{0D108BD9-81ED-4DB2-BD59-A6C34878D82A}">
                    <a16:rowId xmlns:a16="http://schemas.microsoft.com/office/drawing/2014/main" val="1466091251"/>
                  </a:ext>
                </a:extLst>
              </a:tr>
              <a:tr h="409341">
                <a:tc>
                  <a:txBody>
                    <a:bodyPr/>
                    <a:lstStyle/>
                    <a:p>
                      <a:pPr marL="0" lvl="0" indent="0">
                        <a:lnSpc>
                          <a:spcPct val="107000"/>
                        </a:lnSpc>
                        <a:spcAft>
                          <a:spcPts val="0"/>
                        </a:spcAft>
                        <a:buFont typeface="Calibri" panose="020F0502020204030204" pitchFamily="34" charset="0"/>
                        <a:buNone/>
                      </a:pPr>
                      <a:r>
                        <a:rPr lang="en-ZA" sz="1200" dirty="0">
                          <a:effectLst/>
                        </a:rPr>
                        <a:t>35. Officials block major roads when they strike, what have we done about it and what is the status of their cases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06" marR="54906" marT="0" marB="0"/>
                </a:tc>
                <a:tc>
                  <a:txBody>
                    <a:bodyPr/>
                    <a:lstStyle/>
                    <a:p>
                      <a:pPr>
                        <a:lnSpc>
                          <a:spcPct val="107000"/>
                        </a:lnSpc>
                        <a:spcAft>
                          <a:spcPts val="0"/>
                        </a:spcAft>
                      </a:pPr>
                      <a:r>
                        <a:rPr lang="en-ZA" sz="1200" dirty="0">
                          <a:effectLst/>
                        </a:rPr>
                        <a:t> </a:t>
                      </a:r>
                      <a:r>
                        <a:rPr lang="en-ZA" sz="1200" b="0" kern="1200" dirty="0">
                          <a:solidFill>
                            <a:schemeClr val="dk1"/>
                          </a:solidFill>
                          <a:effectLst/>
                          <a:latin typeface="+mn-lt"/>
                          <a:ea typeface="+mn-ea"/>
                          <a:cs typeface="+mn-cs"/>
                        </a:rPr>
                        <a:t>Investigations were undertaken  and have yet to be concluded.</a:t>
                      </a:r>
                      <a:endParaRPr lang="en-ZA"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54906" marR="54906" marT="0" marB="0"/>
                </a:tc>
                <a:extLst>
                  <a:ext uri="{0D108BD9-81ED-4DB2-BD59-A6C34878D82A}">
                    <a16:rowId xmlns:a16="http://schemas.microsoft.com/office/drawing/2014/main" val="2118698407"/>
                  </a:ext>
                </a:extLst>
              </a:tr>
              <a:tr h="200053">
                <a:tc>
                  <a:txBody>
                    <a:bodyPr/>
                    <a:lstStyle/>
                    <a:p>
                      <a:pPr marL="0" lvl="0" indent="0">
                        <a:lnSpc>
                          <a:spcPct val="107000"/>
                        </a:lnSpc>
                        <a:spcAft>
                          <a:spcPts val="0"/>
                        </a:spcAft>
                        <a:buFont typeface="Calibri" panose="020F0502020204030204" pitchFamily="34" charset="0"/>
                        <a:buNone/>
                      </a:pPr>
                      <a:r>
                        <a:rPr lang="en-ZA" sz="1200" dirty="0">
                          <a:effectLst/>
                        </a:rPr>
                        <a:t>36. R30m spent on entertainment and leisure</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06" marR="54906" marT="0" marB="0"/>
                </a:tc>
                <a:tc>
                  <a:txBody>
                    <a:bodyPr/>
                    <a:lstStyle/>
                    <a:p>
                      <a:pPr>
                        <a:lnSpc>
                          <a:spcPct val="107000"/>
                        </a:lnSpc>
                        <a:spcAft>
                          <a:spcPts val="0"/>
                        </a:spcAft>
                      </a:pPr>
                      <a:r>
                        <a:rPr lang="en-ZA" sz="1200" dirty="0">
                          <a:effectLst/>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06" marR="54906" marT="0" marB="0"/>
                </a:tc>
                <a:extLst>
                  <a:ext uri="{0D108BD9-81ED-4DB2-BD59-A6C34878D82A}">
                    <a16:rowId xmlns:a16="http://schemas.microsoft.com/office/drawing/2014/main" val="206420284"/>
                  </a:ext>
                </a:extLst>
              </a:tr>
              <a:tr h="846204">
                <a:tc>
                  <a:txBody>
                    <a:bodyPr/>
                    <a:lstStyle/>
                    <a:p>
                      <a:pPr marL="0" lvl="0" indent="0">
                        <a:lnSpc>
                          <a:spcPct val="107000"/>
                        </a:lnSpc>
                        <a:spcAft>
                          <a:spcPts val="0"/>
                        </a:spcAft>
                        <a:buFont typeface="Calibri" panose="020F0502020204030204" pitchFamily="34" charset="0"/>
                        <a:buNone/>
                      </a:pPr>
                      <a:r>
                        <a:rPr lang="en-ZA" sz="1200" dirty="0">
                          <a:effectLst/>
                        </a:rPr>
                        <a:t>37. Has the municipality spent the allocated budget for disaster</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06" marR="54906" marT="0" marB="0"/>
                </a:tc>
                <a:tc>
                  <a:txBody>
                    <a:bodyPr/>
                    <a:lstStyle/>
                    <a:p>
                      <a:pPr>
                        <a:lnSpc>
                          <a:spcPct val="107000"/>
                        </a:lnSpc>
                        <a:spcAft>
                          <a:spcPts val="0"/>
                        </a:spcAft>
                      </a:pPr>
                      <a:r>
                        <a:rPr lang="en-ZA" sz="1200" dirty="0">
                          <a:effectLst/>
                        </a:rPr>
                        <a:t>Not all the allocated funds have been spent due delays and disruptions with projects within the Human Settlements and Trading Services environments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06" marR="54906" marT="0" marB="0"/>
                </a:tc>
                <a:extLst>
                  <a:ext uri="{0D108BD9-81ED-4DB2-BD59-A6C34878D82A}">
                    <a16:rowId xmlns:a16="http://schemas.microsoft.com/office/drawing/2014/main" val="1495231730"/>
                  </a:ext>
                </a:extLst>
              </a:tr>
            </a:tbl>
          </a:graphicData>
        </a:graphic>
      </p:graphicFrame>
    </p:spTree>
    <p:extLst>
      <p:ext uri="{BB962C8B-B14F-4D97-AF65-F5344CB8AC3E}">
        <p14:creationId xmlns:p14="http://schemas.microsoft.com/office/powerpoint/2010/main" val="2621433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603DC8-1CB0-4733-8340-FA618DB0B8E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48628-EF11-433A-9700-2948F6F209DA}"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3" name="Table 2">
            <a:extLst>
              <a:ext uri="{FF2B5EF4-FFF2-40B4-BE49-F238E27FC236}">
                <a16:creationId xmlns:a16="http://schemas.microsoft.com/office/drawing/2014/main" id="{20EFF306-0786-4736-8852-D01D00885BFF}"/>
              </a:ext>
            </a:extLst>
          </p:cNvPr>
          <p:cNvGraphicFramePr>
            <a:graphicFrameLocks noGrp="1"/>
          </p:cNvGraphicFramePr>
          <p:nvPr>
            <p:extLst>
              <p:ext uri="{D42A27DB-BD31-4B8C-83A1-F6EECF244321}">
                <p14:modId xmlns:p14="http://schemas.microsoft.com/office/powerpoint/2010/main" val="633206204"/>
              </p:ext>
            </p:extLst>
          </p:nvPr>
        </p:nvGraphicFramePr>
        <p:xfrm>
          <a:off x="190501" y="2"/>
          <a:ext cx="11820524" cy="6654582"/>
        </p:xfrm>
        <a:graphic>
          <a:graphicData uri="http://schemas.openxmlformats.org/drawingml/2006/table">
            <a:tbl>
              <a:tblPr firstRow="1" firstCol="1" bandRow="1">
                <a:tableStyleId>{5C22544A-7EE6-4342-B048-85BDC9FD1C3A}</a:tableStyleId>
              </a:tblPr>
              <a:tblGrid>
                <a:gridCol w="4092741">
                  <a:extLst>
                    <a:ext uri="{9D8B030D-6E8A-4147-A177-3AD203B41FA5}">
                      <a16:colId xmlns:a16="http://schemas.microsoft.com/office/drawing/2014/main" val="2199993741"/>
                    </a:ext>
                  </a:extLst>
                </a:gridCol>
                <a:gridCol w="7727783">
                  <a:extLst>
                    <a:ext uri="{9D8B030D-6E8A-4147-A177-3AD203B41FA5}">
                      <a16:colId xmlns:a16="http://schemas.microsoft.com/office/drawing/2014/main" val="163069859"/>
                    </a:ext>
                  </a:extLst>
                </a:gridCol>
              </a:tblGrid>
              <a:tr h="205193">
                <a:tc>
                  <a:txBody>
                    <a:bodyPr/>
                    <a:lstStyle/>
                    <a:p>
                      <a:pPr>
                        <a:lnSpc>
                          <a:spcPct val="107000"/>
                        </a:lnSpc>
                        <a:spcAft>
                          <a:spcPts val="0"/>
                        </a:spcAft>
                      </a:pPr>
                      <a:r>
                        <a:rPr lang="en-ZA" sz="1200" dirty="0">
                          <a:effectLst/>
                        </a:rPr>
                        <a:t>Item raised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tc>
                  <a:txBody>
                    <a:bodyPr/>
                    <a:lstStyle/>
                    <a:p>
                      <a:pPr>
                        <a:lnSpc>
                          <a:spcPct val="107000"/>
                        </a:lnSpc>
                        <a:spcAft>
                          <a:spcPts val="0"/>
                        </a:spcAft>
                      </a:pPr>
                      <a:r>
                        <a:rPr lang="en-ZA" sz="1200" dirty="0">
                          <a:effectLst/>
                        </a:rPr>
                        <a:t>Progress Report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extLst>
                  <a:ext uri="{0D108BD9-81ED-4DB2-BD59-A6C34878D82A}">
                    <a16:rowId xmlns:a16="http://schemas.microsoft.com/office/drawing/2014/main" val="2580921643"/>
                  </a:ext>
                </a:extLst>
              </a:tr>
              <a:tr h="1445823">
                <a:tc>
                  <a:txBody>
                    <a:bodyPr/>
                    <a:lstStyle/>
                    <a:p>
                      <a:pPr marL="0" lvl="0" indent="0">
                        <a:lnSpc>
                          <a:spcPct val="107000"/>
                        </a:lnSpc>
                        <a:spcAft>
                          <a:spcPts val="0"/>
                        </a:spcAft>
                        <a:buFont typeface="+mj-lt"/>
                        <a:buNone/>
                      </a:pPr>
                      <a:r>
                        <a:rPr lang="en-ZA" sz="1200" dirty="0">
                          <a:effectLst/>
                          <a:latin typeface="Calibri" panose="020F0502020204030204" pitchFamily="34" charset="0"/>
                          <a:ea typeface="Calibri" panose="020F0502020204030204" pitchFamily="34" charset="0"/>
                          <a:cs typeface="Times New Roman" panose="02020603050405020304" pitchFamily="18" charset="0"/>
                        </a:rPr>
                        <a:t>38. </a:t>
                      </a:r>
                      <a:r>
                        <a:rPr lang="en-ZA" sz="1200" dirty="0">
                          <a:effectLst/>
                        </a:rPr>
                        <a:t>Ward committees are dysfunctional</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tc>
                  <a:txBody>
                    <a:bodyPr/>
                    <a:lstStyle/>
                    <a:p>
                      <a:pPr marL="171450" indent="-171450">
                        <a:buFont typeface="Wingdings" panose="05000000000000000000" pitchFamily="2" charset="2"/>
                        <a:buChar char="Ø"/>
                      </a:pPr>
                      <a:r>
                        <a:rPr lang="en-ZA" sz="1200" kern="1200" dirty="0">
                          <a:solidFill>
                            <a:schemeClr val="dk1"/>
                          </a:solidFill>
                          <a:effectLst/>
                          <a:latin typeface="+mn-lt"/>
                          <a:ea typeface="+mn-ea"/>
                          <a:cs typeface="+mn-cs"/>
                        </a:rPr>
                        <a:t>eThekwini Municipality has 110 functional Ward Committees. In terms of the Municipality’s standards, these committees are functional since they’re able to carry out their responsibility as contained and outlined on the Rules that regulate the establishment and operation of Ward Committees. </a:t>
                      </a:r>
                    </a:p>
                    <a:p>
                      <a:pPr marL="0" indent="0">
                        <a:buFont typeface="Wingdings" panose="05000000000000000000" pitchFamily="2" charset="2"/>
                        <a:buNone/>
                      </a:pPr>
                      <a:endParaRPr lang="en-ZA" sz="1200" kern="1200" dirty="0">
                        <a:solidFill>
                          <a:schemeClr val="dk1"/>
                        </a:solidFill>
                        <a:effectLst/>
                        <a:latin typeface="+mn-lt"/>
                        <a:ea typeface="+mn-ea"/>
                        <a:cs typeface="+mn-cs"/>
                      </a:endParaRPr>
                    </a:p>
                    <a:p>
                      <a:pPr marL="171450" indent="-171450">
                        <a:buFont typeface="Wingdings" panose="05000000000000000000" pitchFamily="2" charset="2"/>
                        <a:buChar char="Ø"/>
                      </a:pPr>
                      <a:r>
                        <a:rPr lang="en-ZA" sz="1200" kern="1200" dirty="0">
                          <a:solidFill>
                            <a:schemeClr val="dk1"/>
                          </a:solidFill>
                          <a:effectLst/>
                          <a:latin typeface="+mn-lt"/>
                          <a:ea typeface="+mn-ea"/>
                          <a:cs typeface="+mn-cs"/>
                        </a:rPr>
                        <a:t>Support in the form of capacity building programmes; quarterly operational meetings are held; monthly agendas are drafted and circulated to Ward Committees.</a:t>
                      </a:r>
                    </a:p>
                    <a:p>
                      <a:pPr marL="0" indent="0">
                        <a:buFont typeface="Wingdings" panose="05000000000000000000" pitchFamily="2" charset="2"/>
                        <a:buNone/>
                      </a:pPr>
                      <a:endParaRPr lang="en-ZA" sz="1200" kern="1200" dirty="0">
                        <a:solidFill>
                          <a:schemeClr val="dk1"/>
                        </a:solidFill>
                        <a:effectLst/>
                        <a:latin typeface="+mn-lt"/>
                        <a:ea typeface="+mn-ea"/>
                        <a:cs typeface="+mn-cs"/>
                      </a:endParaRPr>
                    </a:p>
                    <a:p>
                      <a:pPr marL="171450" indent="-171450">
                        <a:buFont typeface="Wingdings" panose="05000000000000000000" pitchFamily="2" charset="2"/>
                        <a:buChar char="Ø"/>
                      </a:pPr>
                      <a:r>
                        <a:rPr lang="en-ZA" sz="1200" kern="1200" dirty="0">
                          <a:solidFill>
                            <a:schemeClr val="dk1"/>
                          </a:solidFill>
                          <a:effectLst/>
                          <a:latin typeface="+mn-lt"/>
                          <a:ea typeface="+mn-ea"/>
                          <a:cs typeface="+mn-cs"/>
                        </a:rPr>
                        <a:t>The functionality is also based on the fact that these Committees are meeting monthly as required and submit minutes from their engagements and sectorial reports as required. </a:t>
                      </a:r>
                    </a:p>
                    <a:p>
                      <a:pPr marL="171450" indent="-171450">
                        <a:buFont typeface="Wingdings" panose="05000000000000000000" pitchFamily="2" charset="2"/>
                        <a:buChar char="Ø"/>
                      </a:pPr>
                      <a:endParaRPr lang="en-ZA" sz="1200" kern="1200" dirty="0">
                        <a:solidFill>
                          <a:schemeClr val="dk1"/>
                        </a:solidFill>
                        <a:effectLst/>
                        <a:latin typeface="+mn-lt"/>
                        <a:ea typeface="+mn-ea"/>
                        <a:cs typeface="+mn-cs"/>
                      </a:endParaRPr>
                    </a:p>
                    <a:p>
                      <a:pPr marL="171450" indent="-171450">
                        <a:buFont typeface="Wingdings" panose="05000000000000000000" pitchFamily="2" charset="2"/>
                        <a:buChar char="Ø"/>
                      </a:pPr>
                      <a:r>
                        <a:rPr lang="en-ZA" sz="1200" kern="1200" dirty="0">
                          <a:solidFill>
                            <a:schemeClr val="dk1"/>
                          </a:solidFill>
                          <a:effectLst/>
                          <a:latin typeface="+mn-lt"/>
                          <a:ea typeface="+mn-ea"/>
                          <a:cs typeface="+mn-cs"/>
                        </a:rPr>
                        <a:t>The slight challenge is with the COGTA quarterly functionality assessment that is undertaken, which makes use of six (06) Indicators to measure functionality. </a:t>
                      </a:r>
                    </a:p>
                    <a:p>
                      <a:pPr marL="0" indent="0">
                        <a:buFont typeface="Wingdings" panose="05000000000000000000" pitchFamily="2" charset="2"/>
                        <a:buNone/>
                      </a:pPr>
                      <a:endParaRPr lang="en-ZA" sz="1200" kern="1200" dirty="0">
                        <a:solidFill>
                          <a:schemeClr val="dk1"/>
                        </a:solidFill>
                        <a:effectLst/>
                        <a:latin typeface="+mn-lt"/>
                        <a:ea typeface="+mn-ea"/>
                        <a:cs typeface="+mn-cs"/>
                      </a:endParaRPr>
                    </a:p>
                    <a:p>
                      <a:pPr marL="171450" indent="-171450">
                        <a:buFont typeface="Wingdings" panose="05000000000000000000" pitchFamily="2" charset="2"/>
                        <a:buChar char="Ø"/>
                      </a:pPr>
                      <a:r>
                        <a:rPr lang="en-ZA" sz="1200" kern="1200" dirty="0">
                          <a:solidFill>
                            <a:schemeClr val="dk1"/>
                          </a:solidFill>
                          <a:effectLst/>
                          <a:latin typeface="+mn-lt"/>
                          <a:ea typeface="+mn-ea"/>
                          <a:cs typeface="+mn-cs"/>
                        </a:rPr>
                        <a:t>It is with some of the said indicators that the Ward Committees are mostly deemed non-functional, especially the indicator measuring Community engagements by Ward Councillor with the Ward Committee</a:t>
                      </a:r>
                      <a:r>
                        <a:rPr lang="en-ZA" sz="1800" kern="1200" dirty="0">
                          <a:solidFill>
                            <a:schemeClr val="dk1"/>
                          </a:solidFill>
                          <a:effectLst/>
                          <a:latin typeface="+mn-l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ZA" sz="1200" kern="1200" dirty="0">
                          <a:solidFill>
                            <a:schemeClr val="dk1"/>
                          </a:solidFill>
                          <a:effectLst/>
                          <a:latin typeface="+mn-lt"/>
                          <a:ea typeface="+mn-ea"/>
                          <a:cs typeface="+mn-cs"/>
                        </a:rPr>
                        <a:t>As an intervention the Municipality supports community engagements by making available officials to record the meeting proceedings to have a record thereof; making resources available to enable Cllrs hold community engagements, such as marquees, sound, etc. </a:t>
                      </a:r>
                    </a:p>
                    <a:p>
                      <a:pPr marL="342900" lvl="0" indent="-342900">
                        <a:lnSpc>
                          <a:spcPct val="107000"/>
                        </a:lnSpc>
                        <a:spcAft>
                          <a:spcPts val="0"/>
                        </a:spcAft>
                        <a:buFont typeface="Wingdings" panose="05000000000000000000" pitchFamily="2" charset="2"/>
                        <a:buChar char=""/>
                      </a:pP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2675947"/>
                  </a:ext>
                </a:extLst>
              </a:tr>
              <a:tr h="2879038">
                <a:tc>
                  <a:txBody>
                    <a:bodyPr/>
                    <a:lstStyle/>
                    <a:p>
                      <a:pPr marL="0" lvl="0" indent="0">
                        <a:lnSpc>
                          <a:spcPct val="107000"/>
                        </a:lnSpc>
                        <a:spcAft>
                          <a:spcPts val="0"/>
                        </a:spcAft>
                        <a:buFont typeface="+mj-lt"/>
                        <a:buNone/>
                      </a:pPr>
                      <a:r>
                        <a:rPr lang="en-ZA" sz="1200" dirty="0">
                          <a:effectLst/>
                          <a:latin typeface="Calibri" panose="020F0502020204030204" pitchFamily="34" charset="0"/>
                          <a:ea typeface="Calibri" panose="020F0502020204030204" pitchFamily="34" charset="0"/>
                          <a:cs typeface="Times New Roman" panose="02020603050405020304" pitchFamily="18" charset="0"/>
                        </a:rPr>
                        <a:t>39. </a:t>
                      </a:r>
                      <a:r>
                        <a:rPr lang="en-ZA" sz="1200" dirty="0">
                          <a:effectLst/>
                        </a:rPr>
                        <a:t>Disciplinary cases were not prosecuted for senior management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tc>
                  <a:txBody>
                    <a:bodyPr/>
                    <a:lstStyle/>
                    <a:p>
                      <a:pPr marL="342900" lvl="0" indent="-342900">
                        <a:lnSpc>
                          <a:spcPct val="107000"/>
                        </a:lnSpc>
                        <a:spcAft>
                          <a:spcPts val="0"/>
                        </a:spcAft>
                        <a:buFont typeface="Wingdings" panose="05000000000000000000" pitchFamily="2" charset="2"/>
                        <a:buChar char=""/>
                      </a:pPr>
                      <a:r>
                        <a:rPr lang="en-ZA" sz="1200" kern="1200" dirty="0">
                          <a:solidFill>
                            <a:schemeClr val="dk1"/>
                          </a:solidFill>
                          <a:effectLst/>
                          <a:latin typeface="+mn-lt"/>
                          <a:ea typeface="+mn-ea"/>
                          <a:cs typeface="+mn-cs"/>
                        </a:rPr>
                        <a:t>Cases are in progress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3980432"/>
                  </a:ext>
                </a:extLst>
              </a:tr>
            </a:tbl>
          </a:graphicData>
        </a:graphic>
      </p:graphicFrame>
    </p:spTree>
    <p:extLst>
      <p:ext uri="{BB962C8B-B14F-4D97-AF65-F5344CB8AC3E}">
        <p14:creationId xmlns:p14="http://schemas.microsoft.com/office/powerpoint/2010/main" val="833096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3"/>
          <p:cNvSpPr>
            <a:spLocks noGrp="1"/>
          </p:cNvSpPr>
          <p:nvPr>
            <p:ph type="title"/>
          </p:nvPr>
        </p:nvSpPr>
        <p:spPr>
          <a:xfrm>
            <a:off x="2667000" y="6373519"/>
            <a:ext cx="6858000" cy="503238"/>
          </a:xfrm>
        </p:spPr>
        <p:txBody>
          <a:bodyPr/>
          <a:lstStyle/>
          <a:p>
            <a:pPr eaLnBrk="1" hangingPunct="1"/>
            <a:r>
              <a:rPr lang="en-ZA" sz="1600" b="1" i="1" dirty="0"/>
              <a:t> By 2030 eThekwini will be Africa</a:t>
            </a:r>
            <a:r>
              <a:rPr lang="en-ZA" altLang="en-US" sz="1600" b="1" i="1" dirty="0"/>
              <a:t>’</a:t>
            </a:r>
            <a:r>
              <a:rPr lang="en-ZA" sz="1600" b="1" i="1" dirty="0"/>
              <a:t>s most caring and liveable city</a:t>
            </a:r>
          </a:p>
        </p:txBody>
      </p:sp>
      <p:sp>
        <p:nvSpPr>
          <p:cNvPr id="8" name="TextBox 7"/>
          <p:cNvSpPr txBox="1"/>
          <p:nvPr/>
        </p:nvSpPr>
        <p:spPr>
          <a:xfrm>
            <a:off x="2667000" y="2884235"/>
            <a:ext cx="6264697" cy="5909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AvantGarde Bk BT"/>
              </a:rPr>
              <a:t>Annexures by Finance</a:t>
            </a:r>
            <a:endParaRPr kumimoji="0" lang="en-GB"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antGarde Bk BT"/>
              <a:ea typeface="+mn-ea"/>
              <a:cs typeface="AvantGarde Bk BT"/>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48628-EF11-433A-9700-2948F6F209DA}" type="slidenum">
              <a:rPr kumimoji="0" lang="en-ZA"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24769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F4777-A0EA-4D7C-89E9-94210FB0CE7A}"/>
              </a:ext>
            </a:extLst>
          </p:cNvPr>
          <p:cNvSpPr>
            <a:spLocks noGrp="1"/>
          </p:cNvSpPr>
          <p:nvPr>
            <p:ph type="title"/>
          </p:nvPr>
        </p:nvSpPr>
        <p:spPr/>
        <p:txBody>
          <a:bodyPr/>
          <a:lstStyle/>
          <a:p>
            <a:r>
              <a:rPr lang="en-ZA" dirty="0"/>
              <a:t>Details of the covid19 expenditure</a:t>
            </a:r>
          </a:p>
        </p:txBody>
      </p:sp>
      <p:sp>
        <p:nvSpPr>
          <p:cNvPr id="4" name="Slide Number Placeholder 3">
            <a:extLst>
              <a:ext uri="{FF2B5EF4-FFF2-40B4-BE49-F238E27FC236}">
                <a16:creationId xmlns:a16="http://schemas.microsoft.com/office/drawing/2014/main" id="{D3B2F682-8C9E-4FD3-A8D9-E862D7B2F9F8}"/>
              </a:ext>
            </a:extLst>
          </p:cNvPr>
          <p:cNvSpPr>
            <a:spLocks noGrp="1"/>
          </p:cNvSpPr>
          <p:nvPr>
            <p:ph type="sldNum" sz="quarter" idx="12"/>
          </p:nvPr>
        </p:nvSpPr>
        <p:spPr/>
        <p:txBody>
          <a:bodyPr/>
          <a:lstStyle/>
          <a:p>
            <a:fld id="{B7248628-EF11-433A-9700-2948F6F209DA}" type="slidenum">
              <a:rPr lang="en-ZA" smtClean="0">
                <a:solidFill>
                  <a:prstClr val="black">
                    <a:tint val="75000"/>
                  </a:prstClr>
                </a:solidFill>
              </a:rPr>
              <a:pPr/>
              <a:t>17</a:t>
            </a:fld>
            <a:endParaRPr lang="en-ZA" dirty="0">
              <a:solidFill>
                <a:prstClr val="black">
                  <a:tint val="75000"/>
                </a:prstClr>
              </a:solidFill>
            </a:endParaRPr>
          </a:p>
        </p:txBody>
      </p:sp>
      <p:pic>
        <p:nvPicPr>
          <p:cNvPr id="5" name="Content Placeholder 4">
            <a:extLst>
              <a:ext uri="{FF2B5EF4-FFF2-40B4-BE49-F238E27FC236}">
                <a16:creationId xmlns:a16="http://schemas.microsoft.com/office/drawing/2014/main" id="{9CF71E2B-E936-4838-A30F-127AF3DD53A3}"/>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35698" y="1287624"/>
            <a:ext cx="8929396" cy="5070241"/>
          </a:xfrm>
          <a:prstGeom prst="rect">
            <a:avLst/>
          </a:prstGeom>
          <a:noFill/>
          <a:ln>
            <a:noFill/>
          </a:ln>
        </p:spPr>
      </p:pic>
    </p:spTree>
    <p:extLst>
      <p:ext uri="{BB962C8B-B14F-4D97-AF65-F5344CB8AC3E}">
        <p14:creationId xmlns:p14="http://schemas.microsoft.com/office/powerpoint/2010/main" val="2812675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AF68-B411-499E-9EB1-89B6480014D3}"/>
              </a:ext>
            </a:extLst>
          </p:cNvPr>
          <p:cNvSpPr>
            <a:spLocks noGrp="1"/>
          </p:cNvSpPr>
          <p:nvPr>
            <p:ph type="title"/>
          </p:nvPr>
        </p:nvSpPr>
        <p:spPr/>
        <p:txBody>
          <a:bodyPr>
            <a:normAutofit fontScale="90000"/>
          </a:bodyPr>
          <a:lstStyle/>
          <a:p>
            <a:r>
              <a:rPr lang="en-ZA" dirty="0"/>
              <a:t>Capital expenditure is on the decline and the reasons for that need to be clarified</a:t>
            </a:r>
          </a:p>
        </p:txBody>
      </p:sp>
      <p:sp>
        <p:nvSpPr>
          <p:cNvPr id="4" name="Slide Number Placeholder 3">
            <a:extLst>
              <a:ext uri="{FF2B5EF4-FFF2-40B4-BE49-F238E27FC236}">
                <a16:creationId xmlns:a16="http://schemas.microsoft.com/office/drawing/2014/main" id="{10ED20B8-9810-4C80-9F2D-8AE056E2F167}"/>
              </a:ext>
            </a:extLst>
          </p:cNvPr>
          <p:cNvSpPr>
            <a:spLocks noGrp="1"/>
          </p:cNvSpPr>
          <p:nvPr>
            <p:ph type="sldNum" sz="quarter" idx="12"/>
          </p:nvPr>
        </p:nvSpPr>
        <p:spPr/>
        <p:txBody>
          <a:bodyPr/>
          <a:lstStyle/>
          <a:p>
            <a:fld id="{B7248628-EF11-433A-9700-2948F6F209DA}" type="slidenum">
              <a:rPr lang="en-ZA" smtClean="0">
                <a:solidFill>
                  <a:prstClr val="black">
                    <a:tint val="75000"/>
                  </a:prstClr>
                </a:solidFill>
              </a:rPr>
              <a:pPr/>
              <a:t>18</a:t>
            </a:fld>
            <a:endParaRPr lang="en-ZA" dirty="0">
              <a:solidFill>
                <a:prstClr val="black">
                  <a:tint val="75000"/>
                </a:prstClr>
              </a:solidFill>
            </a:endParaRPr>
          </a:p>
        </p:txBody>
      </p:sp>
      <p:pic>
        <p:nvPicPr>
          <p:cNvPr id="5" name="Content Placeholder 4">
            <a:extLst>
              <a:ext uri="{FF2B5EF4-FFF2-40B4-BE49-F238E27FC236}">
                <a16:creationId xmlns:a16="http://schemas.microsoft.com/office/drawing/2014/main" id="{3D1F1BB8-2203-4DF2-8883-D82819AE9013}"/>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9755" y="1679511"/>
            <a:ext cx="10655559" cy="4525346"/>
          </a:xfrm>
          <a:prstGeom prst="rect">
            <a:avLst/>
          </a:prstGeom>
          <a:noFill/>
          <a:ln>
            <a:noFill/>
          </a:ln>
        </p:spPr>
      </p:pic>
    </p:spTree>
    <p:extLst>
      <p:ext uri="{BB962C8B-B14F-4D97-AF65-F5344CB8AC3E}">
        <p14:creationId xmlns:p14="http://schemas.microsoft.com/office/powerpoint/2010/main" val="2124032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3"/>
          <p:cNvSpPr>
            <a:spLocks noGrp="1"/>
          </p:cNvSpPr>
          <p:nvPr>
            <p:ph type="title"/>
          </p:nvPr>
        </p:nvSpPr>
        <p:spPr>
          <a:xfrm>
            <a:off x="2667000" y="6373519"/>
            <a:ext cx="6858000" cy="503238"/>
          </a:xfrm>
        </p:spPr>
        <p:txBody>
          <a:bodyPr/>
          <a:lstStyle/>
          <a:p>
            <a:pPr eaLnBrk="1" hangingPunct="1"/>
            <a:r>
              <a:rPr lang="en-ZA" sz="1600" b="1" i="1" dirty="0"/>
              <a:t> By 2030 eThekwini will be Africa</a:t>
            </a:r>
            <a:r>
              <a:rPr lang="en-ZA" altLang="en-US" sz="1600" b="1" i="1" dirty="0"/>
              <a:t>’</a:t>
            </a:r>
            <a:r>
              <a:rPr lang="en-ZA" sz="1600" b="1" i="1" dirty="0"/>
              <a:t>s most caring and liveable city</a:t>
            </a:r>
          </a:p>
        </p:txBody>
      </p:sp>
      <p:sp>
        <p:nvSpPr>
          <p:cNvPr id="8" name="TextBox 7"/>
          <p:cNvSpPr txBox="1"/>
          <p:nvPr/>
        </p:nvSpPr>
        <p:spPr>
          <a:xfrm>
            <a:off x="2856066" y="2708920"/>
            <a:ext cx="6264697" cy="108952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Response by the City of eThekwini to Ward 52 Petition</a:t>
            </a:r>
            <a:endParaRPr kumimoji="0" lang="en-GB"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antGarde Bk BT"/>
              <a:ea typeface="+mn-ea"/>
              <a:cs typeface="AvantGarde Bk BT"/>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48628-EF11-433A-9700-2948F6F209DA}" type="slidenum">
              <a:rPr kumimoji="0" lang="en-ZA"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54636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603DC8-1CB0-4733-8340-FA618DB0B8E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48628-EF11-433A-9700-2948F6F209DA}"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3" name="Table 2">
            <a:extLst>
              <a:ext uri="{FF2B5EF4-FFF2-40B4-BE49-F238E27FC236}">
                <a16:creationId xmlns:a16="http://schemas.microsoft.com/office/drawing/2014/main" id="{20EFF306-0786-4736-8852-D01D00885BFF}"/>
              </a:ext>
            </a:extLst>
          </p:cNvPr>
          <p:cNvGraphicFramePr>
            <a:graphicFrameLocks noGrp="1"/>
          </p:cNvGraphicFramePr>
          <p:nvPr>
            <p:extLst>
              <p:ext uri="{D42A27DB-BD31-4B8C-83A1-F6EECF244321}">
                <p14:modId xmlns:p14="http://schemas.microsoft.com/office/powerpoint/2010/main" val="274353935"/>
              </p:ext>
            </p:extLst>
          </p:nvPr>
        </p:nvGraphicFramePr>
        <p:xfrm>
          <a:off x="132347" y="135011"/>
          <a:ext cx="11947358" cy="6587979"/>
        </p:xfrm>
        <a:graphic>
          <a:graphicData uri="http://schemas.openxmlformats.org/drawingml/2006/table">
            <a:tbl>
              <a:tblPr firstRow="1" firstCol="1" bandRow="1">
                <a:tableStyleId>{5C22544A-7EE6-4342-B048-85BDC9FD1C3A}</a:tableStyleId>
              </a:tblPr>
              <a:tblGrid>
                <a:gridCol w="4445530">
                  <a:extLst>
                    <a:ext uri="{9D8B030D-6E8A-4147-A177-3AD203B41FA5}">
                      <a16:colId xmlns:a16="http://schemas.microsoft.com/office/drawing/2014/main" val="2199993741"/>
                    </a:ext>
                  </a:extLst>
                </a:gridCol>
                <a:gridCol w="7501828">
                  <a:extLst>
                    <a:ext uri="{9D8B030D-6E8A-4147-A177-3AD203B41FA5}">
                      <a16:colId xmlns:a16="http://schemas.microsoft.com/office/drawing/2014/main" val="163069859"/>
                    </a:ext>
                  </a:extLst>
                </a:gridCol>
              </a:tblGrid>
              <a:tr h="1010776">
                <a:tc>
                  <a:txBody>
                    <a:bodyPr/>
                    <a:lstStyle/>
                    <a:p>
                      <a:pPr>
                        <a:lnSpc>
                          <a:spcPct val="107000"/>
                        </a:lnSpc>
                        <a:spcAft>
                          <a:spcPts val="0"/>
                        </a:spcAft>
                      </a:pPr>
                      <a:r>
                        <a:rPr lang="en-ZA" sz="1400" dirty="0">
                          <a:solidFill>
                            <a:schemeClr val="bg1"/>
                          </a:solidFill>
                          <a:effectLst/>
                        </a:rPr>
                        <a:t>Item raised </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tc>
                  <a:txBody>
                    <a:bodyPr/>
                    <a:lstStyle/>
                    <a:p>
                      <a:pPr>
                        <a:lnSpc>
                          <a:spcPct val="107000"/>
                        </a:lnSpc>
                        <a:spcAft>
                          <a:spcPts val="0"/>
                        </a:spcAft>
                      </a:pPr>
                      <a:r>
                        <a:rPr lang="en-ZA" sz="1400" dirty="0">
                          <a:solidFill>
                            <a:schemeClr val="bg1"/>
                          </a:solidFill>
                          <a:effectLst/>
                        </a:rPr>
                        <a:t>Progress Report </a:t>
                      </a:r>
                      <a:endParaRPr lang="en-Z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extLst>
                  <a:ext uri="{0D108BD9-81ED-4DB2-BD59-A6C34878D82A}">
                    <a16:rowId xmlns:a16="http://schemas.microsoft.com/office/drawing/2014/main" val="2580921643"/>
                  </a:ext>
                </a:extLst>
              </a:tr>
              <a:tr h="5577203">
                <a:tc>
                  <a:txBody>
                    <a:bodyPr/>
                    <a:lstStyle/>
                    <a:p>
                      <a:pPr marL="0" lvl="0" indent="0">
                        <a:lnSpc>
                          <a:spcPct val="107000"/>
                        </a:lnSpc>
                        <a:spcAft>
                          <a:spcPts val="0"/>
                        </a:spcAft>
                        <a:buFont typeface="+mj-lt"/>
                        <a:buNone/>
                      </a:pPr>
                      <a:r>
                        <a:rPr lang="en-ZA" sz="1200" dirty="0">
                          <a:solidFill>
                            <a:schemeClr val="bg1"/>
                          </a:solidFill>
                          <a:effectLst/>
                        </a:rPr>
                        <a:t>1. In respect of housing, the municipality had submitted stage 1 application to the KwaZulu-Natal Department of Human Settlements in March 2020. The COVID-19 outbreak delayed the process. The Department was now assessing the application, following the easing of the lockdown. The Municipality will commence with advertising the  tender for the Bhambayi Housing Project once it has obtained SPLUMA approval. Construction was in progress (340 units completed) in respect of Amaoti Cuba pilot project under Greater Amaoti, following approval of Stage 1 planning and implementation by the Human Settlements    </a:t>
                      </a:r>
                    </a:p>
                    <a:p>
                      <a:pPr>
                        <a:lnSpc>
                          <a:spcPct val="107000"/>
                        </a:lnSpc>
                        <a:spcAft>
                          <a:spcPts val="0"/>
                        </a:spcAft>
                      </a:pPr>
                      <a:r>
                        <a:rPr lang="en-ZA" sz="1200" dirty="0">
                          <a:solidFill>
                            <a:schemeClr val="bg1"/>
                          </a:solidFill>
                          <a:effectLst/>
                        </a:rPr>
                        <a:t> </a:t>
                      </a:r>
                    </a:p>
                    <a:p>
                      <a:pPr>
                        <a:lnSpc>
                          <a:spcPct val="107000"/>
                        </a:lnSpc>
                        <a:spcAft>
                          <a:spcPts val="0"/>
                        </a:spcAft>
                      </a:pPr>
                      <a:r>
                        <a:rPr lang="en-ZA" sz="1200" dirty="0">
                          <a:solidFill>
                            <a:schemeClr val="bg1"/>
                          </a:solidFill>
                          <a:effectLst/>
                        </a:rPr>
                        <a:t> </a:t>
                      </a:r>
                      <a:endParaRPr lang="en-Z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tc>
                  <a:txBody>
                    <a:bodyPr/>
                    <a:lstStyle/>
                    <a:p>
                      <a:pPr marL="0" lvl="0" indent="0">
                        <a:lnSpc>
                          <a:spcPct val="107000"/>
                        </a:lnSpc>
                        <a:spcAft>
                          <a:spcPts val="0"/>
                        </a:spcAft>
                        <a:buFont typeface="Wingdings" panose="05000000000000000000" pitchFamily="2" charset="2"/>
                        <a:buNone/>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Bhambayi Housing Project</a:t>
                      </a:r>
                    </a:p>
                    <a:p>
                      <a:pPr marL="342900" lvl="0" indent="-342900">
                        <a:lnSpc>
                          <a:spcPct val="107000"/>
                        </a:lnSpc>
                        <a:spcAft>
                          <a:spcPts val="0"/>
                        </a:spcAft>
                        <a:buFont typeface="Wingdings" panose="05000000000000000000" pitchFamily="2" charset="2"/>
                        <a:buChar char=""/>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Bhambayi Ph1 Ext(Pat Marshal): Stage 1 planning funding was approved by </a:t>
                      </a:r>
                      <a:r>
                        <a:rPr lang="en-GB" sz="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DoHS</a:t>
                      </a: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and SPLUMA application was approved in September 2020.</a:t>
                      </a:r>
                    </a:p>
                    <a:p>
                      <a:pPr marL="342900" lvl="0" indent="-342900">
                        <a:lnSpc>
                          <a:spcPct val="107000"/>
                        </a:lnSpc>
                        <a:spcAft>
                          <a:spcPts val="0"/>
                        </a:spcAft>
                        <a:buFont typeface="Wingdings" panose="05000000000000000000" pitchFamily="2" charset="2"/>
                        <a:buChar char=""/>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This is completed.</a:t>
                      </a:r>
                    </a:p>
                    <a:p>
                      <a:pPr marL="342900" lvl="0" indent="-342900">
                        <a:lnSpc>
                          <a:spcPct val="107000"/>
                        </a:lnSpc>
                        <a:spcAft>
                          <a:spcPts val="0"/>
                        </a:spcAft>
                        <a:buFont typeface="Wingdings" panose="05000000000000000000" pitchFamily="2" charset="2"/>
                        <a:buChar char=""/>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Tender documentation preparation for construction of services is in progress. Contractor is anticipated to start on the ground by April 2021.</a:t>
                      </a:r>
                    </a:p>
                    <a:p>
                      <a:pPr marL="342900" lvl="0" indent="-342900">
                        <a:lnSpc>
                          <a:spcPct val="107000"/>
                        </a:lnSpc>
                        <a:spcAft>
                          <a:spcPts val="0"/>
                        </a:spcAft>
                        <a:buFont typeface="Wingdings" panose="05000000000000000000" pitchFamily="2" charset="2"/>
                        <a:buChar char=""/>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Greater </a:t>
                      </a:r>
                      <a:r>
                        <a:rPr lang="en-GB" sz="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Amaoti</a:t>
                      </a: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is a catalytic project under ward 52, 53, 56, 57, 59 and 102 which is estimated to yield 20000 sites. This project is at planning stage. Stage 1 funding is approved. EIA is anticipated to be complete by June 2021. SPLUMA approval is anticipated to complete by May 2022.</a:t>
                      </a:r>
                    </a:p>
                    <a:p>
                      <a:pPr marL="342900" lvl="0" indent="-342900">
                        <a:lnSpc>
                          <a:spcPct val="107000"/>
                        </a:lnSpc>
                        <a:spcAft>
                          <a:spcPts val="0"/>
                        </a:spcAft>
                        <a:buFont typeface="Wingdings" panose="05000000000000000000" pitchFamily="2" charset="2"/>
                        <a:buChar char=""/>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Amaoti Cuba is the pilot project under Greater Amaoti. Project is divided into 4 phases. Phase 2&amp;3 are still in planning stage. Phase 1 is completed with 166 houses built. Yield for Phase 4 is total to 383 sites. 42 units completed to date. Contractor is on site and construction is in progress. There are challenges with regard to informal structures which are on the way of services hence result into slow progress.</a:t>
                      </a:r>
                    </a:p>
                    <a:p>
                      <a:pPr marL="342900" lvl="0" indent="-342900">
                        <a:lnSpc>
                          <a:spcPct val="107000"/>
                        </a:lnSpc>
                        <a:spcAft>
                          <a:spcPts val="0"/>
                        </a:spcAft>
                        <a:buFont typeface="Wingdings" panose="05000000000000000000" pitchFamily="2" charset="2"/>
                        <a:buChar char=""/>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target date is December 2021.</a:t>
                      </a:r>
                    </a:p>
                    <a:p>
                      <a:pPr marL="342900" lvl="0" indent="-342900">
                        <a:lnSpc>
                          <a:spcPct val="107000"/>
                        </a:lnSpc>
                        <a:spcAft>
                          <a:spcPts val="0"/>
                        </a:spcAft>
                        <a:buFont typeface="Wingdings" panose="05000000000000000000" pitchFamily="2" charset="2"/>
                        <a:buChar char=""/>
                      </a:pP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extLst>
                  <a:ext uri="{0D108BD9-81ED-4DB2-BD59-A6C34878D82A}">
                    <a16:rowId xmlns:a16="http://schemas.microsoft.com/office/drawing/2014/main" val="2896906135"/>
                  </a:ext>
                </a:extLst>
              </a:tr>
            </a:tbl>
          </a:graphicData>
        </a:graphic>
      </p:graphicFrame>
    </p:spTree>
    <p:extLst>
      <p:ext uri="{BB962C8B-B14F-4D97-AF65-F5344CB8AC3E}">
        <p14:creationId xmlns:p14="http://schemas.microsoft.com/office/powerpoint/2010/main" val="975645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603DC8-1CB0-4733-8340-FA618DB0B8E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48628-EF11-433A-9700-2948F6F209DA}"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3" name="Table 2">
            <a:extLst>
              <a:ext uri="{FF2B5EF4-FFF2-40B4-BE49-F238E27FC236}">
                <a16:creationId xmlns:a16="http://schemas.microsoft.com/office/drawing/2014/main" id="{20EFF306-0786-4736-8852-D01D00885BFF}"/>
              </a:ext>
            </a:extLst>
          </p:cNvPr>
          <p:cNvGraphicFramePr>
            <a:graphicFrameLocks noGrp="1"/>
          </p:cNvGraphicFramePr>
          <p:nvPr>
            <p:extLst>
              <p:ext uri="{D42A27DB-BD31-4B8C-83A1-F6EECF244321}">
                <p14:modId xmlns:p14="http://schemas.microsoft.com/office/powerpoint/2010/main" val="3450118882"/>
              </p:ext>
            </p:extLst>
          </p:nvPr>
        </p:nvGraphicFramePr>
        <p:xfrm>
          <a:off x="190501" y="1"/>
          <a:ext cx="11820524" cy="6722990"/>
        </p:xfrm>
        <a:graphic>
          <a:graphicData uri="http://schemas.openxmlformats.org/drawingml/2006/table">
            <a:tbl>
              <a:tblPr firstRow="1" firstCol="1" bandRow="1">
                <a:tableStyleId>{5C22544A-7EE6-4342-B048-85BDC9FD1C3A}</a:tableStyleId>
              </a:tblPr>
              <a:tblGrid>
                <a:gridCol w="4092741">
                  <a:extLst>
                    <a:ext uri="{9D8B030D-6E8A-4147-A177-3AD203B41FA5}">
                      <a16:colId xmlns:a16="http://schemas.microsoft.com/office/drawing/2014/main" val="2199993741"/>
                    </a:ext>
                  </a:extLst>
                </a:gridCol>
                <a:gridCol w="7727783">
                  <a:extLst>
                    <a:ext uri="{9D8B030D-6E8A-4147-A177-3AD203B41FA5}">
                      <a16:colId xmlns:a16="http://schemas.microsoft.com/office/drawing/2014/main" val="163069859"/>
                    </a:ext>
                  </a:extLst>
                </a:gridCol>
              </a:tblGrid>
              <a:tr h="447279">
                <a:tc>
                  <a:txBody>
                    <a:bodyPr/>
                    <a:lstStyle/>
                    <a:p>
                      <a:pPr>
                        <a:lnSpc>
                          <a:spcPct val="107000"/>
                        </a:lnSpc>
                        <a:spcAft>
                          <a:spcPts val="0"/>
                        </a:spcAft>
                      </a:pPr>
                      <a:r>
                        <a:rPr lang="en-ZA" sz="1400" dirty="0">
                          <a:effectLst/>
                        </a:rPr>
                        <a:t>Item raised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tc>
                  <a:txBody>
                    <a:bodyPr/>
                    <a:lstStyle/>
                    <a:p>
                      <a:pPr>
                        <a:lnSpc>
                          <a:spcPct val="107000"/>
                        </a:lnSpc>
                        <a:spcAft>
                          <a:spcPts val="0"/>
                        </a:spcAft>
                      </a:pPr>
                      <a:r>
                        <a:rPr lang="en-ZA" sz="1400" dirty="0">
                          <a:effectLst/>
                        </a:rPr>
                        <a:t>Progress Report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extLst>
                  <a:ext uri="{0D108BD9-81ED-4DB2-BD59-A6C34878D82A}">
                    <a16:rowId xmlns:a16="http://schemas.microsoft.com/office/drawing/2014/main" val="2580921643"/>
                  </a:ext>
                </a:extLst>
              </a:tr>
              <a:tr h="6275711">
                <a:tc>
                  <a:txBody>
                    <a:bodyPr/>
                    <a:lstStyle/>
                    <a:p>
                      <a:pPr marL="0" lvl="0" indent="0">
                        <a:lnSpc>
                          <a:spcPct val="107000"/>
                        </a:lnSpc>
                        <a:spcAft>
                          <a:spcPts val="0"/>
                        </a:spcAft>
                        <a:buFont typeface="+mj-lt"/>
                        <a:buNone/>
                      </a:pPr>
                      <a:r>
                        <a:rPr lang="en-ZA" sz="1200" dirty="0">
                          <a:effectLst/>
                        </a:rPr>
                        <a:t>2. In terms of roads and stormwater , the municipality presented a list of projects due for implementation in the area.</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tc>
                  <a:txBody>
                    <a:bodyPr/>
                    <a:lstStyle/>
                    <a:p>
                      <a:pPr marL="342900" lvl="0" indent="-342900">
                        <a:lnSpc>
                          <a:spcPct val="107000"/>
                        </a:lnSpc>
                        <a:spcAft>
                          <a:spcPts val="0"/>
                        </a:spcAft>
                        <a:buFont typeface="Wingdings" panose="05000000000000000000" pitchFamily="2" charset="2"/>
                        <a:buChar char=""/>
                      </a:pPr>
                      <a:r>
                        <a:rPr lang="en-ZA" sz="1200" dirty="0">
                          <a:effectLst/>
                          <a:latin typeface="Calibri" panose="020F0502020204030204" pitchFamily="34" charset="0"/>
                          <a:ea typeface="Calibri" panose="020F0502020204030204" pitchFamily="34" charset="0"/>
                          <a:cs typeface="Calibri" panose="020F0502020204030204" pitchFamily="34" charset="0"/>
                        </a:rPr>
                        <a:t>3</a:t>
                      </a:r>
                      <a:r>
                        <a:rPr lang="en-ZA" sz="1200" baseline="30000" dirty="0">
                          <a:effectLst/>
                          <a:latin typeface="Calibri" panose="020F0502020204030204" pitchFamily="34" charset="0"/>
                          <a:ea typeface="Calibri" panose="020F0502020204030204" pitchFamily="34" charset="0"/>
                          <a:cs typeface="Calibri" panose="020F0502020204030204" pitchFamily="34" charset="0"/>
                        </a:rPr>
                        <a:t>rd</a:t>
                      </a:r>
                      <a:r>
                        <a:rPr lang="en-ZA" sz="1200" dirty="0">
                          <a:effectLst/>
                          <a:latin typeface="Calibri" panose="020F0502020204030204" pitchFamily="34" charset="0"/>
                          <a:ea typeface="Calibri" panose="020F0502020204030204" pitchFamily="34" charset="0"/>
                          <a:cs typeface="Calibri" panose="020F0502020204030204" pitchFamily="34" charset="0"/>
                        </a:rPr>
                        <a:t> concrete road/ accessway via PQ is 50 % compete and final completion expected end April 2021.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ZA" sz="1200" dirty="0">
                          <a:effectLst/>
                          <a:latin typeface="Calibri" panose="020F0502020204030204" pitchFamily="34" charset="0"/>
                          <a:ea typeface="Calibri" panose="020F0502020204030204" pitchFamily="34" charset="0"/>
                          <a:cs typeface="Calibri" panose="020F0502020204030204" pitchFamily="34" charset="0"/>
                        </a:rPr>
                        <a:t>4</a:t>
                      </a:r>
                      <a:r>
                        <a:rPr lang="en-ZA" sz="1200" baseline="30000" dirty="0">
                          <a:effectLst/>
                          <a:latin typeface="Calibri" panose="020F0502020204030204" pitchFamily="34" charset="0"/>
                          <a:ea typeface="Calibri" panose="020F0502020204030204" pitchFamily="34" charset="0"/>
                          <a:cs typeface="Calibri" panose="020F0502020204030204" pitchFamily="34" charset="0"/>
                        </a:rPr>
                        <a:t>th</a:t>
                      </a:r>
                      <a:r>
                        <a:rPr lang="en-ZA" sz="1200" dirty="0">
                          <a:effectLst/>
                          <a:latin typeface="Calibri" panose="020F0502020204030204" pitchFamily="34" charset="0"/>
                          <a:ea typeface="Calibri" panose="020F0502020204030204" pitchFamily="34" charset="0"/>
                          <a:cs typeface="Calibri" panose="020F0502020204030204" pitchFamily="34" charset="0"/>
                        </a:rPr>
                        <a:t> concrete road (420m) under Regravelling contract VO is 95% complete.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ZA" sz="1200" dirty="0">
                          <a:effectLst/>
                          <a:latin typeface="Calibri" panose="020F0502020204030204" pitchFamily="34" charset="0"/>
                          <a:ea typeface="Calibri" panose="020F0502020204030204" pitchFamily="34" charset="0"/>
                          <a:cs typeface="Calibri" panose="020F0502020204030204" pitchFamily="34" charset="0"/>
                        </a:rPr>
                        <a:t>Blading was last done towards the end of 2020 and expected to next circle at the beginning of April 2021.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ZA" sz="1200" dirty="0">
                          <a:effectLst/>
                          <a:latin typeface="Calibri" panose="020F0502020204030204" pitchFamily="34" charset="0"/>
                          <a:ea typeface="Calibri" panose="020F0502020204030204" pitchFamily="34" charset="0"/>
                          <a:cs typeface="Calibri" panose="020F0502020204030204" pitchFamily="34" charset="0"/>
                        </a:rPr>
                        <a:t>Inspections on the formal network in this ward is ongoing, as per the inspection schedule and the necessary maintenance work implement as required.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200" dirty="0">
                          <a:effectLst/>
                          <a:latin typeface="Calibri" panose="020F0502020204030204" pitchFamily="34" charset="0"/>
                          <a:ea typeface="Calibri" panose="020F0502020204030204" pitchFamily="34" charset="0"/>
                          <a:cs typeface="Calibri" panose="020F0502020204030204" pitchFamily="34" charset="0"/>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200" dirty="0">
                          <a:effectLst/>
                          <a:latin typeface="Calibri" panose="020F0502020204030204" pitchFamily="34" charset="0"/>
                          <a:ea typeface="Calibri" panose="020F0502020204030204" pitchFamily="34" charset="0"/>
                          <a:cs typeface="Calibri" panose="020F0502020204030204" pitchFamily="34" charset="0"/>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ZA" sz="1200" dirty="0">
                          <a:effectLst/>
                          <a:latin typeface="Calibri" panose="020F0502020204030204" pitchFamily="34" charset="0"/>
                          <a:ea typeface="Calibri" panose="020F0502020204030204" pitchFamily="34" charset="0"/>
                          <a:cs typeface="Calibri" panose="020F0502020204030204" pitchFamily="34" charset="0"/>
                        </a:rPr>
                        <a:t>Scheduled to Bid Specification committee today, anticipated start date is September 2021</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200" dirty="0">
                          <a:effectLst/>
                          <a:latin typeface="Calibri" panose="020F0502020204030204" pitchFamily="34" charset="0"/>
                          <a:ea typeface="Calibri" panose="020F0502020204030204" pitchFamily="34" charset="0"/>
                          <a:cs typeface="Calibri" panose="020F0502020204030204" pitchFamily="34" charset="0"/>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200" dirty="0">
                          <a:effectLst/>
                          <a:latin typeface="Calibri" panose="020F0502020204030204" pitchFamily="34" charset="0"/>
                          <a:ea typeface="Calibri" panose="020F0502020204030204" pitchFamily="34" charset="0"/>
                          <a:cs typeface="Calibri" panose="020F0502020204030204" pitchFamily="34" charset="0"/>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ZA" sz="1200" dirty="0">
                          <a:effectLst/>
                          <a:latin typeface="Calibri" panose="020F0502020204030204" pitchFamily="34" charset="0"/>
                          <a:ea typeface="Calibri" panose="020F0502020204030204" pitchFamily="34" charset="0"/>
                          <a:cs typeface="Calibri" panose="020F0502020204030204" pitchFamily="34" charset="0"/>
                        </a:rPr>
                        <a:t>Completed in November 2020</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200" dirty="0">
                          <a:effectLst/>
                          <a:latin typeface="Calibri" panose="020F0502020204030204" pitchFamily="34" charset="0"/>
                          <a:ea typeface="Calibri" panose="020F0502020204030204" pitchFamily="34" charset="0"/>
                          <a:cs typeface="Calibri" panose="020F0502020204030204" pitchFamily="34" charset="0"/>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200" dirty="0">
                          <a:effectLst/>
                          <a:latin typeface="Calibri" panose="020F0502020204030204" pitchFamily="34" charset="0"/>
                          <a:ea typeface="Calibri" panose="020F0502020204030204" pitchFamily="34" charset="0"/>
                          <a:cs typeface="Calibri" panose="020F0502020204030204" pitchFamily="34" charset="0"/>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ZA" sz="1200" dirty="0">
                          <a:effectLst/>
                          <a:latin typeface="Calibri" panose="020F0502020204030204" pitchFamily="34" charset="0"/>
                          <a:ea typeface="Calibri" panose="020F0502020204030204" pitchFamily="34" charset="0"/>
                          <a:cs typeface="Calibri" panose="020F0502020204030204" pitchFamily="34" charset="0"/>
                        </a:rPr>
                        <a:t>CIP contractor appointed. Awaiting PSP appointment for project roll-out. Ward Councillor to submit ward projects to the Office of the DCM for project recording and prioritisation.</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200" dirty="0">
                          <a:effectLst/>
                          <a:latin typeface="Calibri" panose="020F0502020204030204" pitchFamily="34" charset="0"/>
                          <a:ea typeface="Calibri" panose="020F0502020204030204" pitchFamily="34" charset="0"/>
                          <a:cs typeface="Calibri" panose="020F0502020204030204" pitchFamily="34" charset="0"/>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200" dirty="0">
                          <a:effectLst/>
                          <a:latin typeface="Calibri" panose="020F0502020204030204" pitchFamily="34" charset="0"/>
                          <a:ea typeface="Calibri" panose="020F0502020204030204" pitchFamily="34" charset="0"/>
                          <a:cs typeface="Calibri" panose="020F0502020204030204" pitchFamily="34" charset="0"/>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ZA" sz="1200" dirty="0">
                          <a:effectLst/>
                          <a:latin typeface="Calibri" panose="020F0502020204030204" pitchFamily="34" charset="0"/>
                          <a:ea typeface="Calibri" panose="020F0502020204030204" pitchFamily="34" charset="0"/>
                          <a:cs typeface="Calibri" panose="020F0502020204030204" pitchFamily="34" charset="0"/>
                        </a:rPr>
                        <a:t>CIP contractor appointed. Awaiting PSP appointment for project roll-out. Ward Councillor to submit ward projects to the Office of the DCM for project recording and prioritisation.</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200" dirty="0">
                          <a:effectLst/>
                          <a:latin typeface="Calibri" panose="020F0502020204030204" pitchFamily="34" charset="0"/>
                          <a:ea typeface="Calibri" panose="020F0502020204030204" pitchFamily="34" charset="0"/>
                          <a:cs typeface="Calibri" panose="020F0502020204030204" pitchFamily="34" charset="0"/>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ZA" sz="1200" dirty="0">
                          <a:effectLst/>
                          <a:latin typeface="Calibri" panose="020F0502020204030204" pitchFamily="34" charset="0"/>
                          <a:ea typeface="Calibri" panose="020F0502020204030204" pitchFamily="34" charset="0"/>
                          <a:cs typeface="Times New Roman" panose="02020603050405020304" pitchFamily="18" charset="0"/>
                        </a:rPr>
                        <a:t>CIP contractor appointed. Awaiting PSP appointment for project roll-out. Ward Councillor to submit ward projects to the Office of the DCM for project recording and prioritisation.</a:t>
                      </a:r>
                    </a:p>
                    <a:p>
                      <a:pPr marL="342900" lvl="0" indent="-342900">
                        <a:lnSpc>
                          <a:spcPct val="107000"/>
                        </a:lnSpc>
                        <a:spcAft>
                          <a:spcPts val="0"/>
                        </a:spcAft>
                        <a:buFont typeface="Wingdings" panose="05000000000000000000" pitchFamily="2" charset="2"/>
                        <a:buChar char=""/>
                      </a:pPr>
                      <a:r>
                        <a:rPr lang="en-ZA" sz="1200" dirty="0">
                          <a:effectLst/>
                          <a:latin typeface="Calibri" panose="020F0502020204030204" pitchFamily="34" charset="0"/>
                          <a:ea typeface="Calibri" panose="020F0502020204030204" pitchFamily="34" charset="0"/>
                          <a:cs typeface="Times New Roman" panose="02020603050405020304" pitchFamily="18" charset="0"/>
                        </a:rPr>
                        <a:t>V-Drains in Bhambayi stormwater upgrade Completed in October 2020.</a:t>
                      </a:r>
                    </a:p>
                    <a:p>
                      <a:pPr marL="342900" lvl="0" indent="-342900">
                        <a:lnSpc>
                          <a:spcPct val="107000"/>
                        </a:lnSpc>
                        <a:spcAft>
                          <a:spcPts val="0"/>
                        </a:spcAft>
                        <a:buFont typeface="Wingdings" panose="05000000000000000000" pitchFamily="2" charset="2"/>
                        <a:buChar char=""/>
                      </a:pPr>
                      <a:r>
                        <a:rPr lang="en-ZA" sz="1200" dirty="0">
                          <a:effectLst/>
                          <a:latin typeface="Calibri" panose="020F0502020204030204" pitchFamily="34" charset="0"/>
                          <a:ea typeface="Calibri" panose="020F0502020204030204" pitchFamily="34" charset="0"/>
                          <a:cs typeface="Times New Roman" panose="02020603050405020304" pitchFamily="18" charset="0"/>
                        </a:rPr>
                        <a:t>48 Heysham Completed in November 2020.</a:t>
                      </a:r>
                    </a:p>
                    <a:p>
                      <a:pPr marL="342900" lvl="0" indent="-342900">
                        <a:lnSpc>
                          <a:spcPct val="107000"/>
                        </a:lnSpc>
                        <a:spcAft>
                          <a:spcPts val="0"/>
                        </a:spcAft>
                        <a:buFont typeface="Wingdings" panose="05000000000000000000" pitchFamily="2" charset="2"/>
                        <a:buChar char=""/>
                      </a:pPr>
                      <a:r>
                        <a:rPr lang="en-ZA" sz="1200" dirty="0">
                          <a:effectLst/>
                          <a:latin typeface="Calibri" panose="020F0502020204030204" pitchFamily="34" charset="0"/>
                          <a:ea typeface="Calibri" panose="020F0502020204030204" pitchFamily="34" charset="0"/>
                          <a:cs typeface="Times New Roman" panose="02020603050405020304" pitchFamily="18" charset="0"/>
                        </a:rPr>
                        <a:t>Erosion Protection in Inanda Comprehensive School Completed in October 2020.</a:t>
                      </a:r>
                    </a:p>
                    <a:p>
                      <a:pPr marL="342900" lvl="0" indent="-342900">
                        <a:lnSpc>
                          <a:spcPct val="107000"/>
                        </a:lnSpc>
                        <a:spcAft>
                          <a:spcPts val="0"/>
                        </a:spcAft>
                        <a:buFont typeface="Wingdings" panose="05000000000000000000" pitchFamily="2" charset="2"/>
                        <a:buChar char=""/>
                      </a:pPr>
                      <a:r>
                        <a:rPr lang="en-ZA" sz="1200" dirty="0">
                          <a:effectLst/>
                          <a:latin typeface="Calibri" panose="020F0502020204030204" pitchFamily="34" charset="0"/>
                          <a:ea typeface="Calibri" panose="020F0502020204030204" pitchFamily="34" charset="0"/>
                          <a:cs typeface="Times New Roman" panose="02020603050405020304" pitchFamily="18" charset="0"/>
                        </a:rPr>
                        <a:t>Ntombi Mbiko Street (opposite Dube Village) Stormwater Upgrade which involves the extension of Stormwater pipe from MR25 discharge this require funding but design and documentation is completed. Capital Budget provision made in 21/22 financial year.</a:t>
                      </a:r>
                    </a:p>
                    <a:p>
                      <a:pPr marL="457200">
                        <a:lnSpc>
                          <a:spcPct val="107000"/>
                        </a:lnSpc>
                        <a:spcAft>
                          <a:spcPts val="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352675947"/>
                  </a:ext>
                </a:extLst>
              </a:tr>
            </a:tbl>
          </a:graphicData>
        </a:graphic>
      </p:graphicFrame>
    </p:spTree>
    <p:extLst>
      <p:ext uri="{BB962C8B-B14F-4D97-AF65-F5344CB8AC3E}">
        <p14:creationId xmlns:p14="http://schemas.microsoft.com/office/powerpoint/2010/main" val="1506754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603DC8-1CB0-4733-8340-FA618DB0B8E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48628-EF11-433A-9700-2948F6F209DA}"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3" name="Table 2">
            <a:extLst>
              <a:ext uri="{FF2B5EF4-FFF2-40B4-BE49-F238E27FC236}">
                <a16:creationId xmlns:a16="http://schemas.microsoft.com/office/drawing/2014/main" id="{20EFF306-0786-4736-8852-D01D00885BFF}"/>
              </a:ext>
            </a:extLst>
          </p:cNvPr>
          <p:cNvGraphicFramePr>
            <a:graphicFrameLocks noGrp="1"/>
          </p:cNvGraphicFramePr>
          <p:nvPr>
            <p:extLst>
              <p:ext uri="{D42A27DB-BD31-4B8C-83A1-F6EECF244321}">
                <p14:modId xmlns:p14="http://schemas.microsoft.com/office/powerpoint/2010/main" val="3822919981"/>
              </p:ext>
            </p:extLst>
          </p:nvPr>
        </p:nvGraphicFramePr>
        <p:xfrm>
          <a:off x="114299" y="135010"/>
          <a:ext cx="11881185" cy="6587980"/>
        </p:xfrm>
        <a:graphic>
          <a:graphicData uri="http://schemas.openxmlformats.org/drawingml/2006/table">
            <a:tbl>
              <a:tblPr firstRow="1" firstCol="1" bandRow="1">
                <a:tableStyleId>{5C22544A-7EE6-4342-B048-85BDC9FD1C3A}</a:tableStyleId>
              </a:tblPr>
              <a:tblGrid>
                <a:gridCol w="4432534">
                  <a:extLst>
                    <a:ext uri="{9D8B030D-6E8A-4147-A177-3AD203B41FA5}">
                      <a16:colId xmlns:a16="http://schemas.microsoft.com/office/drawing/2014/main" val="2199993741"/>
                    </a:ext>
                  </a:extLst>
                </a:gridCol>
                <a:gridCol w="7448651">
                  <a:extLst>
                    <a:ext uri="{9D8B030D-6E8A-4147-A177-3AD203B41FA5}">
                      <a16:colId xmlns:a16="http://schemas.microsoft.com/office/drawing/2014/main" val="163069859"/>
                    </a:ext>
                  </a:extLst>
                </a:gridCol>
              </a:tblGrid>
              <a:tr h="734924">
                <a:tc>
                  <a:txBody>
                    <a:bodyPr/>
                    <a:lstStyle/>
                    <a:p>
                      <a:pPr>
                        <a:lnSpc>
                          <a:spcPct val="107000"/>
                        </a:lnSpc>
                        <a:spcAft>
                          <a:spcPts val="0"/>
                        </a:spcAft>
                      </a:pPr>
                      <a:r>
                        <a:rPr lang="en-ZA" sz="1400" dirty="0">
                          <a:effectLst/>
                        </a:rPr>
                        <a:t>Item raised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tc>
                  <a:txBody>
                    <a:bodyPr/>
                    <a:lstStyle/>
                    <a:p>
                      <a:pPr>
                        <a:lnSpc>
                          <a:spcPct val="107000"/>
                        </a:lnSpc>
                        <a:spcAft>
                          <a:spcPts val="0"/>
                        </a:spcAft>
                      </a:pPr>
                      <a:r>
                        <a:rPr lang="en-ZA" sz="1400" dirty="0">
                          <a:effectLst/>
                        </a:rPr>
                        <a:t>Progress Report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extLst>
                  <a:ext uri="{0D108BD9-81ED-4DB2-BD59-A6C34878D82A}">
                    <a16:rowId xmlns:a16="http://schemas.microsoft.com/office/drawing/2014/main" val="2580921643"/>
                  </a:ext>
                </a:extLst>
              </a:tr>
              <a:tr h="1803643">
                <a:tc>
                  <a:txBody>
                    <a:bodyPr/>
                    <a:lstStyle/>
                    <a:p>
                      <a:pPr marL="0" lvl="0" indent="0">
                        <a:lnSpc>
                          <a:spcPct val="107000"/>
                        </a:lnSpc>
                        <a:spcAft>
                          <a:spcPts val="0"/>
                        </a:spcAft>
                        <a:buFont typeface="+mj-lt"/>
                        <a:buNone/>
                      </a:pPr>
                      <a:r>
                        <a:rPr lang="en-ZA" sz="1200" dirty="0">
                          <a:effectLst/>
                          <a:latin typeface="+mn-lt"/>
                        </a:rPr>
                        <a:t>3. On the matter of satellite healthcare facility, the municipality was to engage the eThekwini District Office of KZN Health Department to undertake feasibility </a:t>
                      </a:r>
                      <a:endParaRPr lang="en-ZA" sz="1200" dirty="0">
                        <a:effectLst/>
                        <a:latin typeface="+mn-lt"/>
                        <a:ea typeface="Calibri" panose="020F0502020204030204" pitchFamily="34" charset="0"/>
                        <a:cs typeface="Times New Roman" panose="02020603050405020304" pitchFamily="18" charset="0"/>
                      </a:endParaRPr>
                    </a:p>
                  </a:txBody>
                  <a:tcPr marL="18476" marR="18476" marT="0" marB="0"/>
                </a:tc>
                <a:tc>
                  <a:txBody>
                    <a:bodyPr/>
                    <a:lstStyle/>
                    <a:p>
                      <a:pPr marL="342900" lvl="0" indent="-342900">
                        <a:lnSpc>
                          <a:spcPct val="107000"/>
                        </a:lnSpc>
                        <a:spcAft>
                          <a:spcPts val="0"/>
                        </a:spcAft>
                        <a:buFont typeface="Wingdings" panose="05000000000000000000" pitchFamily="2" charset="2"/>
                        <a:buChar char=""/>
                      </a:pPr>
                      <a:r>
                        <a:rPr lang="en-GB" sz="1200" dirty="0">
                          <a:effectLst/>
                          <a:latin typeface="+mn-lt"/>
                          <a:ea typeface="Calibri" panose="020F0502020204030204" pitchFamily="34" charset="0"/>
                          <a:cs typeface="Times New Roman" panose="02020603050405020304" pitchFamily="18" charset="0"/>
                        </a:rPr>
                        <a:t>According to the South African PHC normative guidelines, Health service users should be living or travelling within 5 kilometre radius of health care facility. Ward 52 has access to the new Dr Pixley ka Seme Hospital and is surrounded by Inanda Community Health centre (approx. 1km away); Bester Clinic 3km away; Sivananda Clinic 1.5 km and  Amaoti Clinic. </a:t>
                      </a:r>
                      <a:endParaRPr lang="en-ZA" sz="1200" dirty="0">
                        <a:effectLst/>
                        <a:latin typeface="+mn-lt"/>
                        <a:ea typeface="Calibri" panose="020F0502020204030204" pitchFamily="34" charset="0"/>
                        <a:cs typeface="Times New Roman" panose="02020603050405020304" pitchFamily="18" charset="0"/>
                      </a:endParaRPr>
                    </a:p>
                  </a:txBody>
                  <a:tcPr marL="18476" marR="18476" marT="0" marB="0"/>
                </a:tc>
                <a:extLst>
                  <a:ext uri="{0D108BD9-81ED-4DB2-BD59-A6C34878D82A}">
                    <a16:rowId xmlns:a16="http://schemas.microsoft.com/office/drawing/2014/main" val="1050588170"/>
                  </a:ext>
                </a:extLst>
              </a:tr>
              <a:tr h="1347691">
                <a:tc>
                  <a:txBody>
                    <a:bodyPr/>
                    <a:lstStyle/>
                    <a:p>
                      <a:pPr marL="0" lvl="0" indent="0">
                        <a:lnSpc>
                          <a:spcPct val="107000"/>
                        </a:lnSpc>
                        <a:spcAft>
                          <a:spcPts val="0"/>
                        </a:spcAft>
                        <a:buFont typeface="+mj-lt"/>
                        <a:buNone/>
                      </a:pPr>
                      <a:r>
                        <a:rPr lang="en-ZA" sz="1200" dirty="0">
                          <a:effectLst/>
                          <a:latin typeface="+mn-lt"/>
                        </a:rPr>
                        <a:t>4. Regarding request for satellite police station, SAPS was of the view that the current policing arrangements were sufficient</a:t>
                      </a:r>
                      <a:endParaRPr lang="en-ZA" sz="1200" dirty="0">
                        <a:effectLst/>
                        <a:latin typeface="+mn-lt"/>
                        <a:ea typeface="Calibri" panose="020F0502020204030204" pitchFamily="34" charset="0"/>
                        <a:cs typeface="Times New Roman" panose="02020603050405020304" pitchFamily="18" charset="0"/>
                      </a:endParaRPr>
                    </a:p>
                  </a:txBody>
                  <a:tcPr marL="18476" marR="18476"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200" dirty="0"/>
                        <a:t>SAPS is of the view that the current policing arrangements are sufficient.</a:t>
                      </a:r>
                    </a:p>
                    <a:p>
                      <a:pPr marL="0" lvl="0" indent="0">
                        <a:lnSpc>
                          <a:spcPct val="107000"/>
                        </a:lnSpc>
                        <a:spcAft>
                          <a:spcPts val="0"/>
                        </a:spcAft>
                        <a:buFont typeface="Wingdings" panose="05000000000000000000" pitchFamily="2" charset="2"/>
                        <a:buNone/>
                      </a:pPr>
                      <a:endParaRPr lang="en-ZA" sz="1200" dirty="0">
                        <a:effectLst/>
                        <a:latin typeface="+mn-lt"/>
                        <a:ea typeface="Calibri" panose="020F0502020204030204" pitchFamily="34" charset="0"/>
                        <a:cs typeface="Times New Roman" panose="02020603050405020304" pitchFamily="18" charset="0"/>
                      </a:endParaRPr>
                    </a:p>
                  </a:txBody>
                  <a:tcPr marL="18476" marR="18476" marT="0" marB="0"/>
                </a:tc>
                <a:extLst>
                  <a:ext uri="{0D108BD9-81ED-4DB2-BD59-A6C34878D82A}">
                    <a16:rowId xmlns:a16="http://schemas.microsoft.com/office/drawing/2014/main" val="1272240092"/>
                  </a:ext>
                </a:extLst>
              </a:tr>
              <a:tr h="1155417">
                <a:tc>
                  <a:txBody>
                    <a:bodyPr/>
                    <a:lstStyle/>
                    <a:p>
                      <a:pPr marL="0" lvl="0" indent="0">
                        <a:lnSpc>
                          <a:spcPct val="107000"/>
                        </a:lnSpc>
                        <a:spcAft>
                          <a:spcPts val="0"/>
                        </a:spcAft>
                        <a:buFont typeface="+mj-lt"/>
                        <a:buNone/>
                      </a:pPr>
                      <a:r>
                        <a:rPr lang="en-ZA" sz="1200" dirty="0">
                          <a:effectLst/>
                          <a:latin typeface="+mn-lt"/>
                        </a:rPr>
                        <a:t>5. On the matter of electricity contractor, the municipality re issued the tender to the contractor and the project would resume August 2020. </a:t>
                      </a:r>
                      <a:endParaRPr lang="en-ZA" sz="1200" dirty="0">
                        <a:effectLst/>
                        <a:latin typeface="+mn-lt"/>
                        <a:ea typeface="Calibri" panose="020F0502020204030204" pitchFamily="34" charset="0"/>
                        <a:cs typeface="Times New Roman" panose="02020603050405020304" pitchFamily="18" charset="0"/>
                      </a:endParaRPr>
                    </a:p>
                  </a:txBody>
                  <a:tcPr marL="18476" marR="18476" marT="0" marB="0"/>
                </a:tc>
                <a:tc>
                  <a:txBody>
                    <a:bodyPr/>
                    <a:lstStyle/>
                    <a:p>
                      <a:pPr marL="342900" lvl="0" indent="-342900">
                        <a:lnSpc>
                          <a:spcPct val="107000"/>
                        </a:lnSpc>
                        <a:spcAft>
                          <a:spcPts val="0"/>
                        </a:spcAft>
                        <a:buFont typeface="Wingdings" panose="05000000000000000000" pitchFamily="2" charset="2"/>
                        <a:buChar char=""/>
                      </a:pPr>
                      <a:r>
                        <a:rPr lang="en-ZA" sz="1200" dirty="0">
                          <a:effectLst/>
                          <a:latin typeface="+mn-lt"/>
                        </a:rPr>
                        <a:t>The project is complete </a:t>
                      </a:r>
                      <a:endParaRPr lang="en-ZA" sz="1200" dirty="0">
                        <a:effectLst/>
                        <a:latin typeface="+mn-lt"/>
                        <a:ea typeface="Calibri" panose="020F0502020204030204" pitchFamily="34" charset="0"/>
                        <a:cs typeface="Times New Roman" panose="02020603050405020304" pitchFamily="18" charset="0"/>
                      </a:endParaRPr>
                    </a:p>
                  </a:txBody>
                  <a:tcPr marL="18476" marR="18476" marT="0" marB="0"/>
                </a:tc>
                <a:extLst>
                  <a:ext uri="{0D108BD9-81ED-4DB2-BD59-A6C34878D82A}">
                    <a16:rowId xmlns:a16="http://schemas.microsoft.com/office/drawing/2014/main" val="3725272550"/>
                  </a:ext>
                </a:extLst>
              </a:tr>
              <a:tr h="1546305">
                <a:tc>
                  <a:txBody>
                    <a:bodyPr/>
                    <a:lstStyle/>
                    <a:p>
                      <a:pPr marL="0" lvl="0" indent="0">
                        <a:lnSpc>
                          <a:spcPct val="107000"/>
                        </a:lnSpc>
                        <a:spcAft>
                          <a:spcPts val="0"/>
                        </a:spcAft>
                        <a:buFont typeface="+mj-lt"/>
                        <a:buNone/>
                      </a:pPr>
                      <a:r>
                        <a:rPr lang="en-ZA" sz="1200" dirty="0">
                          <a:effectLst/>
                          <a:latin typeface="+mn-lt"/>
                        </a:rPr>
                        <a:t>6. In respect to R30M multi-purpose centre, the municipality furnished the committee with architectural design report, and demonstrated that the facility will accommodate ward 52</a:t>
                      </a:r>
                      <a:endParaRPr lang="en-ZA" sz="1200" dirty="0">
                        <a:effectLst/>
                        <a:latin typeface="+mn-lt"/>
                        <a:ea typeface="Calibri" panose="020F0502020204030204" pitchFamily="34" charset="0"/>
                        <a:cs typeface="Times New Roman" panose="02020603050405020304" pitchFamily="18" charset="0"/>
                      </a:endParaRPr>
                    </a:p>
                  </a:txBody>
                  <a:tcPr marL="18476" marR="18476" marT="0" marB="0"/>
                </a:tc>
                <a:tc>
                  <a:txBody>
                    <a:bodyPr/>
                    <a:lstStyle/>
                    <a:p>
                      <a:pPr marL="171450" indent="-171450">
                        <a:lnSpc>
                          <a:spcPct val="107000"/>
                        </a:lnSpc>
                        <a:spcAft>
                          <a:spcPts val="0"/>
                        </a:spcAft>
                        <a:buFont typeface="Wingdings" panose="05000000000000000000" pitchFamily="2" charset="2"/>
                        <a:buChar char="Ø"/>
                      </a:pPr>
                      <a:r>
                        <a:rPr lang="en-ZA" sz="1200" dirty="0">
                          <a:effectLst/>
                          <a:latin typeface="+mn-lt"/>
                        </a:rPr>
                        <a:t> The project was planned by the Dept of Justice during the TRC and it was never implemented. </a:t>
                      </a:r>
                      <a:endParaRPr lang="en-ZA" sz="1200" dirty="0">
                        <a:effectLst/>
                        <a:latin typeface="+mn-lt"/>
                        <a:ea typeface="Calibri" panose="020F0502020204030204" pitchFamily="34" charset="0"/>
                        <a:cs typeface="Times New Roman" panose="02020603050405020304" pitchFamily="18" charset="0"/>
                      </a:endParaRPr>
                    </a:p>
                  </a:txBody>
                  <a:tcPr marL="18476" marR="18476" marT="0" marB="0"/>
                </a:tc>
                <a:extLst>
                  <a:ext uri="{0D108BD9-81ED-4DB2-BD59-A6C34878D82A}">
                    <a16:rowId xmlns:a16="http://schemas.microsoft.com/office/drawing/2014/main" val="1501989555"/>
                  </a:ext>
                </a:extLst>
              </a:tr>
            </a:tbl>
          </a:graphicData>
        </a:graphic>
      </p:graphicFrame>
    </p:spTree>
    <p:extLst>
      <p:ext uri="{BB962C8B-B14F-4D97-AF65-F5344CB8AC3E}">
        <p14:creationId xmlns:p14="http://schemas.microsoft.com/office/powerpoint/2010/main" val="3858262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603DC8-1CB0-4733-8340-FA618DB0B8E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48628-EF11-433A-9700-2948F6F209DA}"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3" name="Table 2">
            <a:extLst>
              <a:ext uri="{FF2B5EF4-FFF2-40B4-BE49-F238E27FC236}">
                <a16:creationId xmlns:a16="http://schemas.microsoft.com/office/drawing/2014/main" id="{20EFF306-0786-4736-8852-D01D00885BFF}"/>
              </a:ext>
            </a:extLst>
          </p:cNvPr>
          <p:cNvGraphicFramePr>
            <a:graphicFrameLocks noGrp="1"/>
          </p:cNvGraphicFramePr>
          <p:nvPr>
            <p:extLst>
              <p:ext uri="{D42A27DB-BD31-4B8C-83A1-F6EECF244321}">
                <p14:modId xmlns:p14="http://schemas.microsoft.com/office/powerpoint/2010/main" val="3182228913"/>
              </p:ext>
            </p:extLst>
          </p:nvPr>
        </p:nvGraphicFramePr>
        <p:xfrm>
          <a:off x="142875" y="127145"/>
          <a:ext cx="11915775" cy="5574806"/>
        </p:xfrm>
        <a:graphic>
          <a:graphicData uri="http://schemas.openxmlformats.org/drawingml/2006/table">
            <a:tbl>
              <a:tblPr firstRow="1" firstCol="1" bandRow="1">
                <a:tableStyleId>{5C22544A-7EE6-4342-B048-85BDC9FD1C3A}</a:tableStyleId>
              </a:tblPr>
              <a:tblGrid>
                <a:gridCol w="4227789">
                  <a:extLst>
                    <a:ext uri="{9D8B030D-6E8A-4147-A177-3AD203B41FA5}">
                      <a16:colId xmlns:a16="http://schemas.microsoft.com/office/drawing/2014/main" val="2199993741"/>
                    </a:ext>
                  </a:extLst>
                </a:gridCol>
                <a:gridCol w="7687986">
                  <a:extLst>
                    <a:ext uri="{9D8B030D-6E8A-4147-A177-3AD203B41FA5}">
                      <a16:colId xmlns:a16="http://schemas.microsoft.com/office/drawing/2014/main" val="163069859"/>
                    </a:ext>
                  </a:extLst>
                </a:gridCol>
              </a:tblGrid>
              <a:tr h="523875">
                <a:tc>
                  <a:txBody>
                    <a:bodyPr/>
                    <a:lstStyle/>
                    <a:p>
                      <a:pPr>
                        <a:lnSpc>
                          <a:spcPct val="107000"/>
                        </a:lnSpc>
                        <a:spcAft>
                          <a:spcPts val="0"/>
                        </a:spcAft>
                      </a:pPr>
                      <a:r>
                        <a:rPr lang="en-ZA" sz="1200" dirty="0">
                          <a:effectLst/>
                        </a:rPr>
                        <a:t>Item raised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tc>
                  <a:txBody>
                    <a:bodyPr/>
                    <a:lstStyle/>
                    <a:p>
                      <a:pPr>
                        <a:lnSpc>
                          <a:spcPct val="107000"/>
                        </a:lnSpc>
                        <a:spcAft>
                          <a:spcPts val="0"/>
                        </a:spcAft>
                      </a:pPr>
                      <a:r>
                        <a:rPr lang="en-ZA" sz="1200" dirty="0">
                          <a:effectLst/>
                        </a:rPr>
                        <a:t>Progress Report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extLst>
                  <a:ext uri="{0D108BD9-81ED-4DB2-BD59-A6C34878D82A}">
                    <a16:rowId xmlns:a16="http://schemas.microsoft.com/office/drawing/2014/main" val="2580921643"/>
                  </a:ext>
                </a:extLst>
              </a:tr>
              <a:tr h="1152525">
                <a:tc>
                  <a:txBody>
                    <a:bodyPr/>
                    <a:lstStyle/>
                    <a:p>
                      <a:pPr marL="0" lvl="0" indent="0">
                        <a:lnSpc>
                          <a:spcPct val="107000"/>
                        </a:lnSpc>
                        <a:spcAft>
                          <a:spcPts val="0"/>
                        </a:spcAft>
                        <a:buFont typeface="+mj-lt"/>
                        <a:buNone/>
                      </a:pPr>
                      <a:r>
                        <a:rPr lang="en-ZA" sz="1200" dirty="0">
                          <a:effectLst/>
                        </a:rPr>
                        <a:t>7. Ward committee members earning 2 salaries, the municipality indicated that these committee members were not municipal employees. However, it was incumbent to the municipality to pay them out of pocket traveling expenses while performing ward committee duties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tc>
                  <a:txBody>
                    <a:bodyPr/>
                    <a:lstStyle/>
                    <a:p>
                      <a:pPr marL="342900" lvl="0" indent="-342900">
                        <a:lnSpc>
                          <a:spcPct val="107000"/>
                        </a:lnSpc>
                        <a:spcAft>
                          <a:spcPts val="0"/>
                        </a:spcAft>
                        <a:buFont typeface="Wingdings" panose="05000000000000000000" pitchFamily="2" charset="2"/>
                        <a:buChar char=""/>
                      </a:pPr>
                      <a:r>
                        <a:rPr lang="en-ZA" sz="1200" dirty="0">
                          <a:effectLst/>
                        </a:rPr>
                        <a:t>It is confirmed that a stipend or out of pocket expenses of R1000 is said to be paid to each ward committee member. For those members that don’t attend meeting or submit their claims the stipend is suspended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extLst>
                  <a:ext uri="{0D108BD9-81ED-4DB2-BD59-A6C34878D82A}">
                    <a16:rowId xmlns:a16="http://schemas.microsoft.com/office/drawing/2014/main" val="4264491738"/>
                  </a:ext>
                </a:extLst>
              </a:tr>
              <a:tr h="772771">
                <a:tc>
                  <a:txBody>
                    <a:bodyPr/>
                    <a:lstStyle/>
                    <a:p>
                      <a:pPr marL="0" lvl="0" indent="0">
                        <a:lnSpc>
                          <a:spcPct val="107000"/>
                        </a:lnSpc>
                        <a:spcAft>
                          <a:spcPts val="0"/>
                        </a:spcAft>
                        <a:buFont typeface="+mj-lt"/>
                        <a:buNone/>
                      </a:pPr>
                      <a:r>
                        <a:rPr lang="en-ZA" sz="1200" dirty="0">
                          <a:effectLst/>
                        </a:rPr>
                        <a:t>8.  In relation to labour exploitation, GNS contractor indicated that there was no exploitation of workers. The municipality undertook to verify the contractors claim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tc>
                  <a:txBody>
                    <a:bodyPr/>
                    <a:lstStyle/>
                    <a:p>
                      <a:pPr marL="342900" lvl="0" indent="-342900">
                        <a:lnSpc>
                          <a:spcPct val="107000"/>
                        </a:lnSpc>
                        <a:spcAft>
                          <a:spcPts val="0"/>
                        </a:spcAft>
                        <a:buFont typeface="Wingdings" panose="05000000000000000000" pitchFamily="2" charset="2"/>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Roads Provision Department, Engineering Unit, appointed GNS Civils for the construction of Road 121603. This road runs through Ward 52 and Ward 57.</a:t>
                      </a:r>
                    </a:p>
                    <a:p>
                      <a:pPr marL="342900" lvl="0" indent="-342900">
                        <a:lnSpc>
                          <a:spcPct val="107000"/>
                        </a:lnSpc>
                        <a:spcAft>
                          <a:spcPts val="0"/>
                        </a:spcAft>
                        <a:buFont typeface="Wingdings" panose="05000000000000000000" pitchFamily="2" charset="2"/>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contractor advises that they have not received any complaints from local labour, Ward Councillors or the Community Liaison Officer regarding payments.</a:t>
                      </a:r>
                    </a:p>
                    <a:p>
                      <a:pPr marL="342900" lvl="0" indent="-342900">
                        <a:lnSpc>
                          <a:spcPct val="107000"/>
                        </a:lnSpc>
                        <a:spcAft>
                          <a:spcPts val="0"/>
                        </a:spcAft>
                        <a:buFont typeface="Wingdings" panose="05000000000000000000" pitchFamily="2" charset="2"/>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Labour is paid weekly by the contractor, and payslips are issued.</a:t>
                      </a:r>
                    </a:p>
                    <a:p>
                      <a:pPr marL="342900" lvl="0" indent="-342900">
                        <a:lnSpc>
                          <a:spcPct val="107000"/>
                        </a:lnSpc>
                        <a:spcAft>
                          <a:spcPts val="0"/>
                        </a:spcAft>
                        <a:buFont typeface="Wingdings" panose="05000000000000000000" pitchFamily="2" charset="2"/>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Monthly EPWP reports and payment certificates are submitted monthly. This can be verified by the Ward Councillors for Ward 52 and 57, as well as the CLO.</a:t>
                      </a:r>
                    </a:p>
                    <a:p>
                      <a:pPr marL="342900" lvl="0" indent="-342900">
                        <a:lnSpc>
                          <a:spcPct val="107000"/>
                        </a:lnSpc>
                        <a:spcAft>
                          <a:spcPts val="0"/>
                        </a:spcAft>
                        <a:buFont typeface="Wingdings" panose="05000000000000000000" pitchFamily="2" charset="2"/>
                        <a:buChar char=""/>
                      </a:pP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extLst>
                  <a:ext uri="{0D108BD9-81ED-4DB2-BD59-A6C34878D82A}">
                    <a16:rowId xmlns:a16="http://schemas.microsoft.com/office/drawing/2014/main" val="2550950256"/>
                  </a:ext>
                </a:extLst>
              </a:tr>
              <a:tr h="2341386">
                <a:tc>
                  <a:txBody>
                    <a:bodyPr/>
                    <a:lstStyle/>
                    <a:p>
                      <a:pPr marL="0" lvl="0" indent="0">
                        <a:lnSpc>
                          <a:spcPct val="107000"/>
                        </a:lnSpc>
                        <a:spcAft>
                          <a:spcPts val="0"/>
                        </a:spcAft>
                        <a:buFont typeface="+mj-lt"/>
                        <a:buNone/>
                      </a:pPr>
                      <a:r>
                        <a:rPr lang="en-ZA" sz="1200" dirty="0">
                          <a:effectLst/>
                        </a:rPr>
                        <a:t>9. In relation to the partisan distribution of food parcels, the municipality requested evidence for submission to the Office of the Speaker. Perceptions alone did not constitute adequate evidence. There needed to be names provided in relation to the councillors assumed to be the recipients of food parcels. The distribution of food parcels did involve ward councillors, as it was part of their responsibility to do so. The fact that there have been no court challenges in relation to this indicates that there are no legal issues. However, the food distribution process excluded PR councillors to ensure that there was no politicisation of the matter.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tc>
                  <a:txBody>
                    <a:bodyPr/>
                    <a:lstStyle/>
                    <a:p>
                      <a:pPr marL="171450" indent="-171450" algn="just">
                        <a:lnSpc>
                          <a:spcPct val="100000"/>
                        </a:lnSpc>
                        <a:buFont typeface="Wingdings" panose="05000000000000000000" pitchFamily="2" charset="2"/>
                        <a:buChar char="Ø"/>
                      </a:pPr>
                      <a:r>
                        <a:rPr lang="en-ZA" sz="1200" dirty="0"/>
                        <a:t>The Municipality requested evidence for submission to the Office of the Speaker. Perceptions alone did not constitute adequate evidence. There needed to be names provided in relation to the councillors assumed to be the recipients of food parcels. </a:t>
                      </a:r>
                    </a:p>
                    <a:p>
                      <a:pPr marL="171450" indent="-171450" algn="just">
                        <a:lnSpc>
                          <a:spcPct val="100000"/>
                        </a:lnSpc>
                        <a:buFont typeface="Wingdings" panose="05000000000000000000" pitchFamily="2" charset="2"/>
                        <a:buChar char="Ø"/>
                      </a:pPr>
                      <a:r>
                        <a:rPr lang="en-ZA" sz="1200" dirty="0"/>
                        <a:t>The distribution of food parcels did involve ward councillors, as it was part of their responsibility to do so. </a:t>
                      </a:r>
                    </a:p>
                    <a:p>
                      <a:pPr marL="171450" indent="-171450" algn="just">
                        <a:lnSpc>
                          <a:spcPct val="100000"/>
                        </a:lnSpc>
                        <a:buFont typeface="Wingdings" panose="05000000000000000000" pitchFamily="2" charset="2"/>
                        <a:buChar char="Ø"/>
                      </a:pPr>
                      <a:endParaRPr lang="en-ZA" sz="1200" dirty="0"/>
                    </a:p>
                    <a:p>
                      <a:pPr marL="171450" indent="-171450" algn="just">
                        <a:lnSpc>
                          <a:spcPct val="100000"/>
                        </a:lnSpc>
                        <a:buFont typeface="Wingdings" panose="05000000000000000000" pitchFamily="2" charset="2"/>
                        <a:buChar char="Ø"/>
                      </a:pPr>
                      <a:r>
                        <a:rPr lang="en-ZA" sz="1200" dirty="0"/>
                        <a:t>The fact that there have been no court challenges in relation to this indicates that there are no legal issues. However, the food distribution process excluded PR councillors to ensure that there was no politicisation of the matter. </a:t>
                      </a:r>
                    </a:p>
                  </a:txBody>
                  <a:tcPr marL="18476" marR="18476" marT="0" marB="0"/>
                </a:tc>
                <a:extLst>
                  <a:ext uri="{0D108BD9-81ED-4DB2-BD59-A6C34878D82A}">
                    <a16:rowId xmlns:a16="http://schemas.microsoft.com/office/drawing/2014/main" val="2503202216"/>
                  </a:ext>
                </a:extLst>
              </a:tr>
            </a:tbl>
          </a:graphicData>
        </a:graphic>
      </p:graphicFrame>
    </p:spTree>
    <p:extLst>
      <p:ext uri="{BB962C8B-B14F-4D97-AF65-F5344CB8AC3E}">
        <p14:creationId xmlns:p14="http://schemas.microsoft.com/office/powerpoint/2010/main" val="836184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603DC8-1CB0-4733-8340-FA618DB0B8E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48628-EF11-433A-9700-2948F6F209DA}"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3" name="Table 2">
            <a:extLst>
              <a:ext uri="{FF2B5EF4-FFF2-40B4-BE49-F238E27FC236}">
                <a16:creationId xmlns:a16="http://schemas.microsoft.com/office/drawing/2014/main" id="{20EFF306-0786-4736-8852-D01D00885BFF}"/>
              </a:ext>
            </a:extLst>
          </p:cNvPr>
          <p:cNvGraphicFramePr>
            <a:graphicFrameLocks noGrp="1"/>
          </p:cNvGraphicFramePr>
          <p:nvPr>
            <p:extLst>
              <p:ext uri="{D42A27DB-BD31-4B8C-83A1-F6EECF244321}">
                <p14:modId xmlns:p14="http://schemas.microsoft.com/office/powerpoint/2010/main" val="2318286441"/>
              </p:ext>
            </p:extLst>
          </p:nvPr>
        </p:nvGraphicFramePr>
        <p:xfrm>
          <a:off x="168443" y="135010"/>
          <a:ext cx="11899231" cy="6677513"/>
        </p:xfrm>
        <a:graphic>
          <a:graphicData uri="http://schemas.openxmlformats.org/drawingml/2006/table">
            <a:tbl>
              <a:tblPr firstRow="1" firstCol="1" bandRow="1">
                <a:tableStyleId>{5C22544A-7EE6-4342-B048-85BDC9FD1C3A}</a:tableStyleId>
              </a:tblPr>
              <a:tblGrid>
                <a:gridCol w="4462280">
                  <a:extLst>
                    <a:ext uri="{9D8B030D-6E8A-4147-A177-3AD203B41FA5}">
                      <a16:colId xmlns:a16="http://schemas.microsoft.com/office/drawing/2014/main" val="2199993741"/>
                    </a:ext>
                  </a:extLst>
                </a:gridCol>
                <a:gridCol w="7436951">
                  <a:extLst>
                    <a:ext uri="{9D8B030D-6E8A-4147-A177-3AD203B41FA5}">
                      <a16:colId xmlns:a16="http://schemas.microsoft.com/office/drawing/2014/main" val="163069859"/>
                    </a:ext>
                  </a:extLst>
                </a:gridCol>
              </a:tblGrid>
              <a:tr h="468997">
                <a:tc>
                  <a:txBody>
                    <a:bodyPr/>
                    <a:lstStyle/>
                    <a:p>
                      <a:pPr>
                        <a:lnSpc>
                          <a:spcPct val="107000"/>
                        </a:lnSpc>
                        <a:spcAft>
                          <a:spcPts val="0"/>
                        </a:spcAft>
                      </a:pPr>
                      <a:r>
                        <a:rPr lang="en-ZA" sz="1600" dirty="0">
                          <a:effectLst/>
                        </a:rPr>
                        <a:t>Item raised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tc>
                  <a:txBody>
                    <a:bodyPr/>
                    <a:lstStyle/>
                    <a:p>
                      <a:pPr>
                        <a:lnSpc>
                          <a:spcPct val="107000"/>
                        </a:lnSpc>
                        <a:spcAft>
                          <a:spcPts val="0"/>
                        </a:spcAft>
                      </a:pPr>
                      <a:r>
                        <a:rPr lang="en-ZA" sz="1600" dirty="0">
                          <a:effectLst/>
                        </a:rPr>
                        <a:t>Progress Report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extLst>
                  <a:ext uri="{0D108BD9-81ED-4DB2-BD59-A6C34878D82A}">
                    <a16:rowId xmlns:a16="http://schemas.microsoft.com/office/drawing/2014/main" val="2580921643"/>
                  </a:ext>
                </a:extLst>
              </a:tr>
              <a:tr h="922103">
                <a:tc>
                  <a:txBody>
                    <a:bodyPr/>
                    <a:lstStyle/>
                    <a:p>
                      <a:pPr marL="0" lvl="0" indent="0">
                        <a:lnSpc>
                          <a:spcPct val="107000"/>
                        </a:lnSpc>
                        <a:spcAft>
                          <a:spcPts val="0"/>
                        </a:spcAft>
                        <a:buFont typeface="+mj-lt"/>
                        <a:buNone/>
                      </a:pPr>
                      <a:r>
                        <a:rPr lang="en-ZA" sz="1200" dirty="0">
                          <a:effectLst/>
                        </a:rPr>
                        <a:t>10.  In relation to allegations that ward 52 employment and sub-contracting opportunities are politically biased. The municipality indicated that their procurement process does not discriminate amongst entrepreneurs and job seekers based on their political affiliation.</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tc>
                  <a:txBody>
                    <a:bodyPr/>
                    <a:lstStyle/>
                    <a:p>
                      <a:pPr marL="171450" indent="-171450" algn="just">
                        <a:lnSpc>
                          <a:spcPct val="100000"/>
                        </a:lnSpc>
                        <a:buFont typeface="Wingdings" panose="05000000000000000000" pitchFamily="2" charset="2"/>
                        <a:buChar char="Ø"/>
                      </a:pPr>
                      <a:r>
                        <a:rPr lang="en-ZA" sz="1200" dirty="0"/>
                        <a:t>The Municipality indicated that their procurement process does not discriminate amongst entrepreneurs and job seekers based on their political affiliation.</a:t>
                      </a:r>
                    </a:p>
                  </a:txBody>
                  <a:tcPr marL="18476" marR="18476" marT="0" marB="0"/>
                </a:tc>
                <a:extLst>
                  <a:ext uri="{0D108BD9-81ED-4DB2-BD59-A6C34878D82A}">
                    <a16:rowId xmlns:a16="http://schemas.microsoft.com/office/drawing/2014/main" val="4264491738"/>
                  </a:ext>
                </a:extLst>
              </a:tr>
              <a:tr h="640598">
                <a:tc>
                  <a:txBody>
                    <a:bodyPr/>
                    <a:lstStyle/>
                    <a:p>
                      <a:pPr marL="0" lvl="0" indent="0">
                        <a:lnSpc>
                          <a:spcPct val="107000"/>
                        </a:lnSpc>
                        <a:spcAft>
                          <a:spcPts val="0"/>
                        </a:spcAft>
                        <a:buFont typeface="+mj-lt"/>
                        <a:buNone/>
                      </a:pPr>
                      <a:r>
                        <a:rPr lang="en-ZA" sz="1200" dirty="0">
                          <a:effectLst/>
                        </a:rPr>
                        <a:t>11. The municipality via Speaker’s office had also looked into the matter of the alleged arrogance of Councillor Sthembiso Zulu and found that his refutation of all the allegations levelled against him satisfactory.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tc>
                  <a:txBody>
                    <a:bodyPr/>
                    <a:lstStyle/>
                    <a:p>
                      <a:pPr marL="171450" indent="-171450" algn="just">
                        <a:lnSpc>
                          <a:spcPct val="100000"/>
                        </a:lnSpc>
                        <a:buFont typeface="Wingdings" panose="05000000000000000000" pitchFamily="2" charset="2"/>
                        <a:buChar char="Ø"/>
                      </a:pPr>
                      <a:r>
                        <a:rPr lang="en-ZA" sz="1200" dirty="0"/>
                        <a:t>The Municipality via Speaker’s office had also looked into the matter of the alleged arrogance of Councillor Sthembiso Zulu and found that his refutation of all the allegations levelled against him satisfactory. </a:t>
                      </a:r>
                    </a:p>
                  </a:txBody>
                  <a:tcPr marL="18476" marR="18476" marT="0" marB="0"/>
                </a:tc>
                <a:extLst>
                  <a:ext uri="{0D108BD9-81ED-4DB2-BD59-A6C34878D82A}">
                    <a16:rowId xmlns:a16="http://schemas.microsoft.com/office/drawing/2014/main" val="2550950256"/>
                  </a:ext>
                </a:extLst>
              </a:tr>
              <a:tr h="1873278">
                <a:tc>
                  <a:txBody>
                    <a:bodyPr/>
                    <a:lstStyle/>
                    <a:p>
                      <a:pPr marL="0" lvl="0" indent="0">
                        <a:lnSpc>
                          <a:spcPct val="107000"/>
                        </a:lnSpc>
                        <a:spcAft>
                          <a:spcPts val="0"/>
                        </a:spcAft>
                        <a:buFont typeface="+mj-lt"/>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12. The appointment of a second housing company (Vuvama) to undertake exactly the same project (Pat Mashaba Project) as the previous company was confusing and causing unnecessary delays. The community was not happy with the response from the municipal officials in this regard.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tc>
                  <a:txBody>
                    <a:bodyPr/>
                    <a:lstStyle/>
                    <a:p>
                      <a:pPr marL="171450" lvl="0" indent="-171450">
                        <a:lnSpc>
                          <a:spcPct val="107000"/>
                        </a:lnSpc>
                        <a:spcAft>
                          <a:spcPts val="0"/>
                        </a:spcAft>
                        <a:buFont typeface="Wingdings" panose="05000000000000000000" pitchFamily="2" charset="2"/>
                        <a:buChar char="Ø"/>
                      </a:pPr>
                      <a:r>
                        <a:rPr lang="en-GB" sz="1200" dirty="0">
                          <a:effectLst/>
                          <a:latin typeface="Calibri" panose="020F0502020204030204" pitchFamily="34" charset="0"/>
                          <a:ea typeface="Calibri" panose="020F0502020204030204" pitchFamily="34" charset="0"/>
                          <a:cs typeface="Times New Roman" panose="02020603050405020304" pitchFamily="18" charset="0"/>
                        </a:rPr>
                        <a:t>Vuvamu is appointed to complete planning of Pat Marshal Project         </a:t>
                      </a:r>
                    </a:p>
                    <a:p>
                      <a:pPr marL="0" lvl="0" indent="0">
                        <a:lnSpc>
                          <a:spcPct val="107000"/>
                        </a:lnSpc>
                        <a:spcAft>
                          <a:spcPts val="0"/>
                        </a:spcAft>
                        <a:buFont typeface="Wingdings" panose="05000000000000000000" pitchFamily="2" charset="2"/>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(Bhambayi Ph 1 Ext). Planning of Pat Marshal is completed.</a:t>
                      </a:r>
                    </a:p>
                    <a:p>
                      <a:pPr marL="342900" lvl="0" indent="-342900">
                        <a:lnSpc>
                          <a:spcPct val="107000"/>
                        </a:lnSpc>
                        <a:spcAft>
                          <a:spcPts val="0"/>
                        </a:spcAft>
                        <a:buFont typeface="Wingdings" panose="05000000000000000000" pitchFamily="2" charset="2"/>
                        <a:buChar char=""/>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extLst>
                  <a:ext uri="{0D108BD9-81ED-4DB2-BD59-A6C34878D82A}">
                    <a16:rowId xmlns:a16="http://schemas.microsoft.com/office/drawing/2014/main" val="2503202216"/>
                  </a:ext>
                </a:extLst>
              </a:tr>
              <a:tr h="2591147">
                <a:tc>
                  <a:txBody>
                    <a:bodyPr/>
                    <a:lstStyle/>
                    <a:p>
                      <a:pPr marL="0" lvl="0" indent="0">
                        <a:lnSpc>
                          <a:spcPct val="107000"/>
                        </a:lnSpc>
                        <a:spcAft>
                          <a:spcPts val="0"/>
                        </a:spcAft>
                        <a:buFont typeface="+mj-lt"/>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13. The municipality had no open door policy and there has been no proper communication to the Brooksfarm community in relation to the Brooksfarm Housing Rectification project. The community engagement skills of the project’s Community Liaison Officer, Mr. Gazu, were extremely deficient. Alternative solutions, other than demolishing people’s houses, are available if the municipality is willing to sit down and discuss with the community.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tc>
                  <a:txBody>
                    <a:bodyPr/>
                    <a:lstStyle/>
                    <a:p>
                      <a:pPr marL="342900" lvl="0" indent="-342900">
                        <a:lnSpc>
                          <a:spcPct val="107000"/>
                        </a:lnSpc>
                        <a:spcAft>
                          <a:spcPts val="0"/>
                        </a:spcAft>
                        <a:buFont typeface="Wingdings" panose="05000000000000000000" pitchFamily="2" charset="2"/>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Mr Gazu was appointed as CLO by eThekwini Municipality via interview process before construction started in 2016. </a:t>
                      </a:r>
                    </a:p>
                    <a:p>
                      <a:pPr marL="342900" lvl="0" indent="-342900">
                        <a:lnSpc>
                          <a:spcPct val="107000"/>
                        </a:lnSpc>
                        <a:spcAft>
                          <a:spcPts val="0"/>
                        </a:spcAft>
                        <a:buFont typeface="Wingdings" panose="05000000000000000000" pitchFamily="2" charset="2"/>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rectification project commenced in 2016 to rectify 465 units. There are 404 units completed. Currently construction of 3 units are in progress. There are 58 substantial houses which required to be demolished to make way for new houses. Existing houses and new houses cannot fit on these 58 sites (approved layout). Beneficiaries of these 58 sites are refusing to demolish existing structures. Municipality and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KZNDoHS</a:t>
                      </a:r>
                      <a:r>
                        <a:rPr lang="en-GB" sz="1200" dirty="0">
                          <a:effectLst/>
                          <a:latin typeface="Calibri" panose="020F0502020204030204" pitchFamily="34" charset="0"/>
                          <a:ea typeface="Calibri" panose="020F0502020204030204" pitchFamily="34" charset="0"/>
                          <a:cs typeface="Times New Roman" panose="02020603050405020304" pitchFamily="18" charset="0"/>
                        </a:rPr>
                        <a:t> are exploring the option of supplying building material to these 58 beneficiaries. Once approval from MEC is obtained building material will be supplied.</a:t>
                      </a:r>
                    </a:p>
                    <a:p>
                      <a:pPr marL="342900" lvl="0" indent="-342900">
                        <a:lnSpc>
                          <a:spcPct val="107000"/>
                        </a:lnSpc>
                        <a:spcAft>
                          <a:spcPts val="0"/>
                        </a:spcAft>
                        <a:buFont typeface="Wingdings" panose="05000000000000000000" pitchFamily="2" charset="2"/>
                        <a:buChar char=""/>
                      </a:pP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476" marR="18476" marT="0" marB="0"/>
                </a:tc>
                <a:extLst>
                  <a:ext uri="{0D108BD9-81ED-4DB2-BD59-A6C34878D82A}">
                    <a16:rowId xmlns:a16="http://schemas.microsoft.com/office/drawing/2014/main" val="1497423284"/>
                  </a:ext>
                </a:extLst>
              </a:tr>
            </a:tbl>
          </a:graphicData>
        </a:graphic>
      </p:graphicFrame>
    </p:spTree>
    <p:extLst>
      <p:ext uri="{BB962C8B-B14F-4D97-AF65-F5344CB8AC3E}">
        <p14:creationId xmlns:p14="http://schemas.microsoft.com/office/powerpoint/2010/main" val="3833554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3"/>
          <p:cNvSpPr>
            <a:spLocks noGrp="1"/>
          </p:cNvSpPr>
          <p:nvPr>
            <p:ph type="title"/>
          </p:nvPr>
        </p:nvSpPr>
        <p:spPr>
          <a:xfrm>
            <a:off x="2667000" y="6373519"/>
            <a:ext cx="6858000" cy="503238"/>
          </a:xfrm>
        </p:spPr>
        <p:txBody>
          <a:bodyPr/>
          <a:lstStyle/>
          <a:p>
            <a:pPr eaLnBrk="1" hangingPunct="1"/>
            <a:r>
              <a:rPr lang="en-ZA" sz="1600" b="1" i="1" dirty="0"/>
              <a:t> By 2030 eThekwini will be Africa</a:t>
            </a:r>
            <a:r>
              <a:rPr lang="en-ZA" altLang="en-US" sz="1600" b="1" i="1" dirty="0"/>
              <a:t>’</a:t>
            </a:r>
            <a:r>
              <a:rPr lang="en-ZA" sz="1600" b="1" i="1" dirty="0"/>
              <a:t>s most caring and liveable city</a:t>
            </a:r>
          </a:p>
        </p:txBody>
      </p:sp>
      <p:sp>
        <p:nvSpPr>
          <p:cNvPr id="8" name="TextBox 7"/>
          <p:cNvSpPr txBox="1"/>
          <p:nvPr/>
        </p:nvSpPr>
        <p:spPr>
          <a:xfrm>
            <a:off x="2856066" y="2708920"/>
            <a:ext cx="6264697" cy="108952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Response to additional issues raised in the meeting </a:t>
            </a:r>
            <a:endParaRPr kumimoji="0" lang="en-GB"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antGarde Bk BT"/>
              <a:ea typeface="+mn-ea"/>
              <a:cs typeface="AvantGarde Bk BT"/>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48628-EF11-433A-9700-2948F6F209DA}" type="slidenum">
              <a:rPr kumimoji="0" lang="en-ZA"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13044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728115-085D-4788-B9BD-CAC6AEBB4177}"/>
              </a:ext>
            </a:extLst>
          </p:cNvPr>
          <p:cNvSpPr>
            <a:spLocks noGrp="1"/>
          </p:cNvSpPr>
          <p:nvPr>
            <p:ph type="sldNum" sz="quarter" idx="12"/>
          </p:nvPr>
        </p:nvSpPr>
        <p:spPr/>
        <p:txBody>
          <a:bodyPr/>
          <a:lstStyle/>
          <a:p>
            <a:fld id="{B7248628-EF11-433A-9700-2948F6F209DA}" type="slidenum">
              <a:rPr lang="en-ZA" smtClean="0">
                <a:solidFill>
                  <a:prstClr val="black">
                    <a:tint val="75000"/>
                  </a:prstClr>
                </a:solidFill>
              </a:rPr>
              <a:pPr/>
              <a:t>9</a:t>
            </a:fld>
            <a:endParaRPr lang="en-ZA" dirty="0">
              <a:solidFill>
                <a:prstClr val="black">
                  <a:tint val="75000"/>
                </a:prstClr>
              </a:solidFill>
            </a:endParaRPr>
          </a:p>
        </p:txBody>
      </p:sp>
      <p:graphicFrame>
        <p:nvGraphicFramePr>
          <p:cNvPr id="3" name="Table 2">
            <a:extLst>
              <a:ext uri="{FF2B5EF4-FFF2-40B4-BE49-F238E27FC236}">
                <a16:creationId xmlns:a16="http://schemas.microsoft.com/office/drawing/2014/main" id="{62A7CFE7-D0CF-45E9-B50C-84B677105E05}"/>
              </a:ext>
            </a:extLst>
          </p:cNvPr>
          <p:cNvGraphicFramePr>
            <a:graphicFrameLocks noGrp="1"/>
          </p:cNvGraphicFramePr>
          <p:nvPr>
            <p:extLst>
              <p:ext uri="{D42A27DB-BD31-4B8C-83A1-F6EECF244321}">
                <p14:modId xmlns:p14="http://schemas.microsoft.com/office/powerpoint/2010/main" val="273169098"/>
              </p:ext>
            </p:extLst>
          </p:nvPr>
        </p:nvGraphicFramePr>
        <p:xfrm>
          <a:off x="352337" y="135009"/>
          <a:ext cx="11727810" cy="9201524"/>
        </p:xfrm>
        <a:graphic>
          <a:graphicData uri="http://schemas.openxmlformats.org/drawingml/2006/table">
            <a:tbl>
              <a:tblPr firstRow="1" firstCol="1" bandRow="1">
                <a:tableStyleId>{5C22544A-7EE6-4342-B048-85BDC9FD1C3A}</a:tableStyleId>
              </a:tblPr>
              <a:tblGrid>
                <a:gridCol w="3825380">
                  <a:extLst>
                    <a:ext uri="{9D8B030D-6E8A-4147-A177-3AD203B41FA5}">
                      <a16:colId xmlns:a16="http://schemas.microsoft.com/office/drawing/2014/main" val="2452791463"/>
                    </a:ext>
                  </a:extLst>
                </a:gridCol>
                <a:gridCol w="7902430">
                  <a:extLst>
                    <a:ext uri="{9D8B030D-6E8A-4147-A177-3AD203B41FA5}">
                      <a16:colId xmlns:a16="http://schemas.microsoft.com/office/drawing/2014/main" val="1148100737"/>
                    </a:ext>
                  </a:extLst>
                </a:gridCol>
              </a:tblGrid>
              <a:tr h="357292">
                <a:tc>
                  <a:txBody>
                    <a:bodyPr/>
                    <a:lstStyle/>
                    <a:p>
                      <a:pPr>
                        <a:lnSpc>
                          <a:spcPct val="107000"/>
                        </a:lnSpc>
                        <a:spcAft>
                          <a:spcPts val="0"/>
                        </a:spcAft>
                      </a:pPr>
                      <a:r>
                        <a:rPr lang="en-ZA" sz="1200" dirty="0">
                          <a:effectLst/>
                        </a:rPr>
                        <a:t>Item Raised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200" dirty="0">
                          <a:effectLst/>
                        </a:rPr>
                        <a:t>Progress Report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632810"/>
                  </a:ext>
                </a:extLst>
              </a:tr>
              <a:tr h="357292">
                <a:tc>
                  <a:txBody>
                    <a:bodyPr/>
                    <a:lstStyle/>
                    <a:p>
                      <a:pPr marL="0" lvl="0" indent="0">
                        <a:lnSpc>
                          <a:spcPct val="107000"/>
                        </a:lnSpc>
                        <a:spcAft>
                          <a:spcPts val="0"/>
                        </a:spcAft>
                        <a:buFont typeface="Calibri" panose="020F0502020204030204" pitchFamily="34" charset="0"/>
                        <a:buNone/>
                      </a:pPr>
                      <a:r>
                        <a:rPr lang="en-ZA" sz="1200" dirty="0">
                          <a:effectLst/>
                        </a:rPr>
                        <a:t>1. Leakages on the road caused by the skips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7000"/>
                        </a:lnSpc>
                        <a:spcAft>
                          <a:spcPts val="0"/>
                        </a:spcAft>
                        <a:buFont typeface="Wingdings" panose="05000000000000000000" pitchFamily="2" charset="2"/>
                        <a:buChar char="Ø"/>
                      </a:pPr>
                      <a:r>
                        <a:rPr lang="en-ZA" sz="1200" dirty="0">
                          <a:effectLst/>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9694399"/>
                  </a:ext>
                </a:extLst>
              </a:tr>
              <a:tr h="731128">
                <a:tc>
                  <a:txBody>
                    <a:bodyPr/>
                    <a:lstStyle/>
                    <a:p>
                      <a:pPr marL="0" lvl="0" indent="0">
                        <a:lnSpc>
                          <a:spcPct val="107000"/>
                        </a:lnSpc>
                        <a:spcAft>
                          <a:spcPts val="0"/>
                        </a:spcAft>
                        <a:buFont typeface="Calibri" panose="020F0502020204030204" pitchFamily="34" charset="0"/>
                        <a:buNone/>
                      </a:pPr>
                      <a:r>
                        <a:rPr lang="en-ZA" sz="1200" dirty="0">
                          <a:effectLst/>
                        </a:rPr>
                        <a:t>2. Greater Amaoti, Juba Blose and Pat Marshal projects need to start urgently. Update required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 typeface="Wingdings" panose="05000000000000000000" pitchFamily="2" charset="2"/>
                        <a:buNone/>
                        <a:tabLst/>
                        <a:defRPr/>
                      </a:pPr>
                      <a:r>
                        <a:rPr kumimoji="0" lang="en-GB" sz="12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Bhambayi</a:t>
                      </a: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Housing Project</a:t>
                      </a:r>
                    </a:p>
                    <a:p>
                      <a:pPr marL="342900" marR="0" lvl="0" indent="-34290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GB" sz="12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Bhambayi</a:t>
                      </a: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Ph1 Ext(Pat Marshal): Stage 1 planning funding was approved by </a:t>
                      </a:r>
                      <a:r>
                        <a:rPr kumimoji="0" lang="en-GB" sz="12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DoHS</a:t>
                      </a: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and SPLUMA application was approved in September 2020.</a:t>
                      </a:r>
                    </a:p>
                    <a:p>
                      <a:pPr marL="342900" marR="0" lvl="0" indent="-34290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This is completed.</a:t>
                      </a:r>
                    </a:p>
                    <a:p>
                      <a:pPr marL="342900" marR="0" lvl="0" indent="-34290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Tender documentation preparation for construction of services is in progress. Contractor is anticipated to start on the ground by April 2021.</a:t>
                      </a:r>
                    </a:p>
                    <a:p>
                      <a:pPr marL="342900" marR="0" lvl="0" indent="-34290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Greater </a:t>
                      </a:r>
                      <a:r>
                        <a:rPr kumimoji="0" lang="en-GB" sz="12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Amaoti</a:t>
                      </a: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is a catalytic project under ward 52, 53, 56, 57, 59 and 102 which is estimated to yield 20000 sites. This project is at planning stage. Stage 1 funding is approved. EIA is anticipated to be complete by June 2021. SPLUMA approval is anticipated to complete by May 2022.</a:t>
                      </a:r>
                    </a:p>
                    <a:p>
                      <a:pPr marL="342900" marR="0" lvl="0" indent="-34290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GB" sz="12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Amaoti</a:t>
                      </a: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Cuba is the pilot project under Greater </a:t>
                      </a:r>
                      <a:r>
                        <a:rPr kumimoji="0" lang="en-GB" sz="12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Amaoti</a:t>
                      </a: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Project is divided into 4 phases. Phase 2&amp;3 are still in planning stage. Phase 1 is completed with 166 houses built. Yield for Phase 4 is total to 383 sites. 42 units completed to date. Contractor is on site and construction is in progress. There are challenges with regard to informal structures which are on the way of services hence result into slow progress.</a:t>
                      </a:r>
                    </a:p>
                    <a:p>
                      <a:pPr marL="342900" marR="0" lvl="0" indent="-34290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target date is December 2021.</a:t>
                      </a:r>
                    </a:p>
                    <a:p>
                      <a:pPr marL="342900" marR="0" lvl="0" indent="-34290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endParaRPr kumimoji="0" lang="en-ZA"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0"/>
                        </a:spcAft>
                        <a:buFont typeface="Wingdings" panose="05000000000000000000" pitchFamily="2" charset="2"/>
                        <a:buChar char="Ø"/>
                      </a:pP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3063629"/>
                  </a:ext>
                </a:extLst>
              </a:tr>
              <a:tr h="731128">
                <a:tc>
                  <a:txBody>
                    <a:bodyPr/>
                    <a:lstStyle/>
                    <a:p>
                      <a:pPr marL="0" lvl="0" indent="0">
                        <a:lnSpc>
                          <a:spcPct val="107000"/>
                        </a:lnSpc>
                        <a:spcAft>
                          <a:spcPts val="0"/>
                        </a:spcAft>
                        <a:buFont typeface="Calibri" panose="020F0502020204030204" pitchFamily="34" charset="0"/>
                        <a:buNone/>
                      </a:pPr>
                      <a:r>
                        <a:rPr lang="en-ZA" sz="1200" dirty="0">
                          <a:effectLst/>
                        </a:rPr>
                        <a:t>3. There is a leak on Pat Marshal road affecting 60 houses as there is water coming underneath</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7000"/>
                        </a:lnSpc>
                        <a:spcAft>
                          <a:spcPts val="0"/>
                        </a:spcAft>
                        <a:buFont typeface="Wingdings" panose="05000000000000000000" pitchFamily="2" charset="2"/>
                        <a:buChar char="Ø"/>
                      </a:pPr>
                      <a:r>
                        <a:rPr lang="en-ZA" sz="1200" dirty="0">
                          <a:effectLst/>
                        </a:rPr>
                        <a:t>Team has been sent to go and verify</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3872563"/>
                  </a:ext>
                </a:extLst>
              </a:tr>
              <a:tr h="731128">
                <a:tc>
                  <a:txBody>
                    <a:bodyPr/>
                    <a:lstStyle/>
                    <a:p>
                      <a:pPr marL="0" lvl="0" indent="0">
                        <a:lnSpc>
                          <a:spcPct val="107000"/>
                        </a:lnSpc>
                        <a:spcAft>
                          <a:spcPts val="0"/>
                        </a:spcAft>
                        <a:buFont typeface="Calibri" panose="020F0502020204030204" pitchFamily="34" charset="0"/>
                        <a:buNone/>
                      </a:pPr>
                      <a:r>
                        <a:rPr lang="en-ZA" sz="1200" dirty="0">
                          <a:effectLst/>
                        </a:rPr>
                        <a:t>4. House number 16 on Juba Blose road there is a danger that that house can sink any time</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7000"/>
                        </a:lnSpc>
                        <a:spcAft>
                          <a:spcPts val="0"/>
                        </a:spcAft>
                        <a:buFont typeface="Wingdings" panose="05000000000000000000" pitchFamily="2" charset="2"/>
                        <a:buChar char="Ø"/>
                      </a:pPr>
                      <a:r>
                        <a:rPr lang="en-ZA" sz="1200" dirty="0">
                          <a:effectLst/>
                        </a:rPr>
                        <a:t> </a:t>
                      </a:r>
                      <a:r>
                        <a:rPr lang="en-GB" sz="1200" dirty="0">
                          <a:effectLst/>
                        </a:rPr>
                        <a:t>Investigation has been done and family need to be relocated to another area.</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3752375"/>
                  </a:ext>
                </a:extLst>
              </a:tr>
              <a:tr h="1478797">
                <a:tc>
                  <a:txBody>
                    <a:bodyPr/>
                    <a:lstStyle/>
                    <a:p>
                      <a:pPr marL="0" lvl="0" indent="0">
                        <a:lnSpc>
                          <a:spcPct val="107000"/>
                        </a:lnSpc>
                        <a:spcAft>
                          <a:spcPts val="0"/>
                        </a:spcAft>
                        <a:buFont typeface="Calibri" panose="020F0502020204030204" pitchFamily="34" charset="0"/>
                        <a:buNone/>
                      </a:pPr>
                      <a:r>
                        <a:rPr lang="en-ZA" sz="1200" dirty="0">
                          <a:effectLst/>
                        </a:rPr>
                        <a:t>5. There is a challenge of blocked sewer system on Mngadi road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7000"/>
                        </a:lnSpc>
                        <a:spcAft>
                          <a:spcPts val="0"/>
                        </a:spcAft>
                        <a:buFont typeface="Wingdings" panose="05000000000000000000" pitchFamily="2" charset="2"/>
                        <a:buChar char="Ø"/>
                      </a:pPr>
                      <a:r>
                        <a:rPr lang="en-ZA" sz="1200" dirty="0">
                          <a:effectLst/>
                        </a:rPr>
                        <a:t>This was attended to by the team but will dispatch the team to confirm if there is still sewer spillage on the road. There was an issue pertaining to stormwater according to the councillor.</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0313617"/>
                  </a:ext>
                </a:extLst>
              </a:tr>
              <a:tr h="731128">
                <a:tc>
                  <a:txBody>
                    <a:bodyPr/>
                    <a:lstStyle/>
                    <a:p>
                      <a:pPr marL="0" lvl="0" indent="0">
                        <a:lnSpc>
                          <a:spcPct val="107000"/>
                        </a:lnSpc>
                        <a:spcAft>
                          <a:spcPts val="0"/>
                        </a:spcAft>
                        <a:buFont typeface="Calibri" panose="020F0502020204030204" pitchFamily="34" charset="0"/>
                        <a:buNone/>
                      </a:pPr>
                      <a:r>
                        <a:rPr lang="en-ZA" sz="1200" dirty="0">
                          <a:effectLst/>
                        </a:rPr>
                        <a:t>6. They need plumbers urgently to deal with raw sewer on the road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7000"/>
                        </a:lnSpc>
                        <a:spcAft>
                          <a:spcPts val="0"/>
                        </a:spcAft>
                        <a:buFont typeface="Wingdings" panose="05000000000000000000" pitchFamily="2" charset="2"/>
                        <a:buChar char="Ø"/>
                      </a:pPr>
                      <a:r>
                        <a:rPr lang="en-ZA" sz="1200" dirty="0">
                          <a:effectLst/>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4658873"/>
                  </a:ext>
                </a:extLst>
              </a:tr>
              <a:tr h="1104962">
                <a:tc>
                  <a:txBody>
                    <a:bodyPr/>
                    <a:lstStyle/>
                    <a:p>
                      <a:pPr marL="0" lvl="0" indent="0">
                        <a:lnSpc>
                          <a:spcPct val="107000"/>
                        </a:lnSpc>
                        <a:spcAft>
                          <a:spcPts val="0"/>
                        </a:spcAft>
                        <a:buFont typeface="Calibri" panose="020F0502020204030204" pitchFamily="34" charset="0"/>
                        <a:buNone/>
                      </a:pPr>
                      <a:r>
                        <a:rPr lang="en-ZA" sz="1200" dirty="0">
                          <a:effectLst/>
                        </a:rPr>
                        <a:t>7. The Brookes farm project started well but it now has problems and they need to know what those problems are.</a:t>
                      </a:r>
                    </a:p>
                    <a:p>
                      <a:pPr>
                        <a:lnSpc>
                          <a:spcPct val="107000"/>
                        </a:lnSpc>
                        <a:spcAft>
                          <a:spcPts val="0"/>
                        </a:spcAft>
                      </a:pPr>
                      <a:r>
                        <a:rPr lang="en-ZA" sz="1200" dirty="0">
                          <a:effectLst/>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7000"/>
                        </a:lnSpc>
                        <a:spcAft>
                          <a:spcPts val="0"/>
                        </a:spcAft>
                        <a:buFont typeface="Wingdings" panose="05000000000000000000" pitchFamily="2" charset="2"/>
                        <a:buChar char="Ø"/>
                      </a:pPr>
                      <a:r>
                        <a:rPr lang="en-ZA" sz="1200" dirty="0">
                          <a:effectLst/>
                        </a:rPr>
                        <a:t> </a:t>
                      </a:r>
                      <a:r>
                        <a:rPr lang="en-GB" sz="1200" dirty="0">
                          <a:effectLst/>
                        </a:rPr>
                        <a:t>See presentation – Brooks Farm housing project. All houses built are certified by NHBRC. Allocation issues are covered in the presentation</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5625623"/>
                  </a:ext>
                </a:extLst>
              </a:tr>
            </a:tbl>
          </a:graphicData>
        </a:graphic>
      </p:graphicFrame>
    </p:spTree>
    <p:extLst>
      <p:ext uri="{BB962C8B-B14F-4D97-AF65-F5344CB8AC3E}">
        <p14:creationId xmlns:p14="http://schemas.microsoft.com/office/powerpoint/2010/main" val="1939069249"/>
      </p:ext>
    </p:extLst>
  </p:cSld>
  <p:clrMapOvr>
    <a:masterClrMapping/>
  </p:clrMapOvr>
</p:sld>
</file>

<file path=ppt/theme/theme1.xml><?xml version="1.0" encoding="utf-8"?>
<a:theme xmlns:a="http://schemas.openxmlformats.org/drawingml/2006/main" name="2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3284</Words>
  <Application>Microsoft Office PowerPoint</Application>
  <PresentationFormat>Widescreen</PresentationFormat>
  <Paragraphs>238</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AvantGarde Bk BT</vt:lpstr>
      <vt:lpstr>Calibri</vt:lpstr>
      <vt:lpstr>Calibri Light</vt:lpstr>
      <vt:lpstr>Times New Roman</vt:lpstr>
      <vt:lpstr>Wingdings</vt:lpstr>
      <vt:lpstr>20_Office Theme</vt:lpstr>
      <vt:lpstr> By 2030 eThekwini will be Africa’s most caring and liveable city</vt:lpstr>
      <vt:lpstr> By 2030 eThekwini will be Africa’s most caring and liveable city</vt:lpstr>
      <vt:lpstr>PowerPoint Presentation</vt:lpstr>
      <vt:lpstr>PowerPoint Presentation</vt:lpstr>
      <vt:lpstr>PowerPoint Presentation</vt:lpstr>
      <vt:lpstr>PowerPoint Presentation</vt:lpstr>
      <vt:lpstr>PowerPoint Presentation</vt:lpstr>
      <vt:lpstr> By 2030 eThekwini will be Africa’s most caring and liveable city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By 2030 eThekwini will be Africa’s most caring and liveable city</vt:lpstr>
      <vt:lpstr>Details of the covid19 expenditure</vt:lpstr>
      <vt:lpstr>Capital expenditure is on the decline and the reasons for that need to be clarified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2030 eThekwini will be Africa’s most caring and liveable city</dc:title>
  <dc:creator>Thobile Ngcobo</dc:creator>
  <cp:lastModifiedBy>Shereen Cassiem</cp:lastModifiedBy>
  <cp:revision>21</cp:revision>
  <dcterms:created xsi:type="dcterms:W3CDTF">2021-03-31T07:31:19Z</dcterms:created>
  <dcterms:modified xsi:type="dcterms:W3CDTF">2021-08-09T18:19:19Z</dcterms:modified>
</cp:coreProperties>
</file>