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93" r:id="rId2"/>
    <p:sldId id="479" r:id="rId3"/>
    <p:sldId id="480" r:id="rId4"/>
    <p:sldId id="609" r:id="rId5"/>
    <p:sldId id="482" r:id="rId6"/>
    <p:sldId id="488" r:id="rId7"/>
    <p:sldId id="530" r:id="rId8"/>
    <p:sldId id="569" r:id="rId9"/>
    <p:sldId id="570" r:id="rId10"/>
    <p:sldId id="571" r:id="rId11"/>
    <p:sldId id="572" r:id="rId12"/>
    <p:sldId id="573" r:id="rId13"/>
    <p:sldId id="574" r:id="rId14"/>
    <p:sldId id="575" r:id="rId15"/>
    <p:sldId id="577" r:id="rId16"/>
    <p:sldId id="576" r:id="rId17"/>
    <p:sldId id="578" r:id="rId18"/>
    <p:sldId id="579" r:id="rId19"/>
    <p:sldId id="580" r:id="rId20"/>
    <p:sldId id="581" r:id="rId21"/>
    <p:sldId id="582" r:id="rId22"/>
    <p:sldId id="583" r:id="rId23"/>
    <p:sldId id="584" r:id="rId24"/>
    <p:sldId id="585" r:id="rId25"/>
    <p:sldId id="586" r:id="rId26"/>
    <p:sldId id="587" r:id="rId27"/>
    <p:sldId id="589" r:id="rId28"/>
    <p:sldId id="588" r:id="rId29"/>
    <p:sldId id="590" r:id="rId30"/>
    <p:sldId id="591" r:id="rId31"/>
    <p:sldId id="592" r:id="rId32"/>
    <p:sldId id="594" r:id="rId33"/>
    <p:sldId id="593" r:id="rId34"/>
    <p:sldId id="595" r:id="rId35"/>
    <p:sldId id="596" r:id="rId36"/>
    <p:sldId id="597" r:id="rId37"/>
    <p:sldId id="598" r:id="rId38"/>
    <p:sldId id="599" r:id="rId39"/>
    <p:sldId id="600" r:id="rId40"/>
    <p:sldId id="601" r:id="rId41"/>
    <p:sldId id="602" r:id="rId42"/>
    <p:sldId id="603" r:id="rId43"/>
    <p:sldId id="604" r:id="rId44"/>
    <p:sldId id="605" r:id="rId45"/>
    <p:sldId id="606" r:id="rId46"/>
    <p:sldId id="607" r:id="rId47"/>
    <p:sldId id="608" r:id="rId48"/>
    <p:sldId id="304"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p:cViewPr>
        <p:scale>
          <a:sx n="89" d="100"/>
          <a:sy n="89" d="100"/>
        </p:scale>
        <p:origin x="-1738" y="-101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780"/>
    </p:cViewPr>
  </p:sorterViewPr>
  <p:notesViewPr>
    <p:cSldViewPr>
      <p:cViewPr varScale="1">
        <p:scale>
          <a:sx n="51" d="100"/>
          <a:sy n="51" d="100"/>
        </p:scale>
        <p:origin x="1768" y="36"/>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A7C2AB-3B5F-4C78-A687-5CC9016F9524}" type="datetimeFigureOut">
              <a:rPr lang="en-ZA" smtClean="0"/>
              <a:pPr/>
              <a:t>2021/08/03</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0EB054-0888-4EB2-903A-D74816DD7620}" type="slidenum">
              <a:rPr lang="en-ZA" smtClean="0"/>
              <a:pPr/>
              <a:t>‹#›</a:t>
            </a:fld>
            <a:endParaRPr lang="en-ZA"/>
          </a:p>
        </p:txBody>
      </p:sp>
    </p:spTree>
    <p:extLst>
      <p:ext uri="{BB962C8B-B14F-4D97-AF65-F5344CB8AC3E}">
        <p14:creationId xmlns="" xmlns:p14="http://schemas.microsoft.com/office/powerpoint/2010/main" val="3349667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C8CB87E-0A2E-4CE8-AD03-CB786B96F66E}" type="datetimeFigureOut">
              <a:rPr lang="en-US"/>
              <a:pPr>
                <a:defRPr/>
              </a:pPr>
              <a:t>8/3/2021</a:t>
            </a:fld>
            <a:endParaRPr lang="en-US"/>
          </a:p>
        </p:txBody>
      </p:sp>
      <p:sp>
        <p:nvSpPr>
          <p:cNvPr id="4" name="Slide Image Placeholder 3">
            <a:extLst>
              <a:ext uri="{FF2B5EF4-FFF2-40B4-BE49-F238E27FC236}"/>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9F85D8FA-8C63-43FC-9036-B455C5A06F60}" type="slidenum">
              <a:rPr lang="en-US" altLang="en-US"/>
              <a:pPr>
                <a:defRPr/>
              </a:pPr>
              <a:t>‹#›</a:t>
            </a:fld>
            <a:endParaRPr lang="en-US" altLang="en-US"/>
          </a:p>
        </p:txBody>
      </p:sp>
    </p:spTree>
    <p:extLst>
      <p:ext uri="{BB962C8B-B14F-4D97-AF65-F5344CB8AC3E}">
        <p14:creationId xmlns="" xmlns:p14="http://schemas.microsoft.com/office/powerpoint/2010/main" val="2987263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02C9CFD6-05C4-4795-A0B6-A6676FB212AA}" type="datetime1">
              <a:rPr lang="en-US"/>
              <a:pPr>
                <a:defRPr/>
              </a:pPr>
              <a:t>8/3/2021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AAAD7FCB-27B2-4751-94B9-A093BB7D3532}"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70823"/>
            <a:ext cx="8229600" cy="858753"/>
          </a:xfrm>
        </p:spPr>
        <p:txBody>
          <a:bodyPr/>
          <a:lstStyle/>
          <a:p>
            <a:r>
              <a:rPr lang="en-US" dirty="0"/>
              <a:t>Click to edit Master title style</a:t>
            </a:r>
          </a:p>
        </p:txBody>
      </p:sp>
      <p:sp>
        <p:nvSpPr>
          <p:cNvPr id="3" name="Content Placeholder 2"/>
          <p:cNvSpPr>
            <a:spLocks noGrp="1"/>
          </p:cNvSpPr>
          <p:nvPr>
            <p:ph idx="1"/>
          </p:nvPr>
        </p:nvSpPr>
        <p:spPr>
          <a:xfrm>
            <a:off x="457200" y="2204864"/>
            <a:ext cx="8229600" cy="3600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818A2990-61A8-4373-867B-FDFB5EDFF671}" type="datetime1">
              <a:rPr lang="en-US"/>
              <a:pPr>
                <a:defRPr/>
              </a:pPr>
              <a:t>8/3/2021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1C75F1D1-D998-492B-A06F-EE3419991ADF}"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3568" y="2934731"/>
            <a:ext cx="7772400" cy="321170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83568" y="1340768"/>
            <a:ext cx="7772400" cy="353736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DAA5206A-806C-49DC-8191-9DB3BB2E5C2C}" type="datetime1">
              <a:rPr lang="en-US"/>
              <a:pPr>
                <a:defRPr/>
              </a:pPr>
              <a:t>8/3/2021</a:t>
            </a:fld>
            <a:endParaRPr lang="en-US"/>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extLst>
          </p:cNvPr>
          <p:cNvSpPr>
            <a:spLocks noGrp="1"/>
          </p:cNvSpPr>
          <p:nvPr>
            <p:ph type="sldNum" sz="quarter" idx="12"/>
          </p:nvPr>
        </p:nvSpPr>
        <p:spPr/>
        <p:txBody>
          <a:bodyPr/>
          <a:lstStyle>
            <a:lvl1pPr>
              <a:defRPr/>
            </a:lvl1pPr>
          </a:lstStyle>
          <a:p>
            <a:pPr>
              <a:defRPr/>
            </a:pPr>
            <a:fld id="{6E3C8C7F-F4BB-48F1-ACF0-1E27D1E4F01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9927"/>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594322"/>
            <a:ext cx="4038600" cy="325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594322"/>
            <a:ext cx="4038600" cy="3259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DF3C8C41-F448-4115-AB2A-C155FB2D5287}" type="datetime1">
              <a:rPr lang="en-US"/>
              <a:pPr>
                <a:defRPr/>
              </a:pPr>
              <a:t>8/3/2021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A3521F0A-F12C-4DCF-B709-9AA220373A8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9552" y="1028862"/>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9552" y="228933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9552" y="2929099"/>
            <a:ext cx="4040188" cy="30201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7377" y="22893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7377" y="2929099"/>
            <a:ext cx="4041775" cy="30201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extLst>
          </p:cNvPr>
          <p:cNvSpPr>
            <a:spLocks noGrp="1"/>
          </p:cNvSpPr>
          <p:nvPr>
            <p:ph type="dt" sz="half" idx="10"/>
          </p:nvPr>
        </p:nvSpPr>
        <p:spPr/>
        <p:txBody>
          <a:bodyPr/>
          <a:lstStyle>
            <a:lvl1pPr>
              <a:defRPr/>
            </a:lvl1pPr>
          </a:lstStyle>
          <a:p>
            <a:pPr>
              <a:defRPr/>
            </a:pPr>
            <a:fld id="{2707BD07-949C-4B6E-8C08-17E927B876CD}" type="datetime1">
              <a:rPr lang="en-US"/>
              <a:pPr>
                <a:defRPr/>
              </a:pPr>
              <a:t>8/3/2021</a:t>
            </a:fld>
            <a:endParaRPr lang="en-US"/>
          </a:p>
        </p:txBody>
      </p:sp>
      <p:sp>
        <p:nvSpPr>
          <p:cNvPr id="8"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extLst>
          </p:cNvPr>
          <p:cNvSpPr>
            <a:spLocks noGrp="1"/>
          </p:cNvSpPr>
          <p:nvPr>
            <p:ph type="sldNum" sz="quarter" idx="12"/>
          </p:nvPr>
        </p:nvSpPr>
        <p:spPr/>
        <p:txBody>
          <a:bodyPr/>
          <a:lstStyle>
            <a:lvl1pPr>
              <a:defRPr/>
            </a:lvl1pPr>
          </a:lstStyle>
          <a:p>
            <a:pPr>
              <a:defRPr/>
            </a:pPr>
            <a:fld id="{CDFAF950-EA23-4EF9-B252-F41BAE4C9BB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01906"/>
            <a:ext cx="5111750" cy="486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199" y="2466293"/>
            <a:ext cx="3008313" cy="3699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8ABB8F80-F24E-422F-856B-13EBFCFDFED7}" type="datetime1">
              <a:rPr lang="en-US"/>
              <a:pPr>
                <a:defRPr/>
              </a:pPr>
              <a:t>8/3/2021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DAC9CC12-7B2E-40A1-A70A-4AF44DA6A613}"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484783"/>
            <a:ext cx="5486400" cy="324279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extLst>
          </p:cNvPr>
          <p:cNvSpPr>
            <a:spLocks noGrp="1"/>
          </p:cNvSpPr>
          <p:nvPr>
            <p:ph type="dt" sz="half" idx="10"/>
          </p:nvPr>
        </p:nvSpPr>
        <p:spPr/>
        <p:txBody>
          <a:bodyPr/>
          <a:lstStyle>
            <a:lvl1pPr>
              <a:defRPr/>
            </a:lvl1pPr>
          </a:lstStyle>
          <a:p>
            <a:pPr>
              <a:defRPr/>
            </a:pPr>
            <a:fld id="{F3575DB8-71A9-4D0A-8FBD-10DA756DC9B6}" type="datetime1">
              <a:rPr lang="en-US"/>
              <a:pPr>
                <a:defRPr/>
              </a:pPr>
              <a:t>8/3/2021</a:t>
            </a:fld>
            <a:endParaRPr lang="en-US"/>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pPr>
              <a:defRPr/>
            </a:pPr>
            <a:fld id="{6E65F2CC-1131-4DDF-AFF8-8C6CE85BD313}"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C164AA8D-355A-44D0-8CC7-64829B8C4E4E}" type="datetimeFigureOut">
              <a:rPr lang="en-ZA"/>
              <a:pPr>
                <a:defRPr/>
              </a:pPr>
              <a:t>2021/08/03</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E270C9CF-EDDA-4C75-85CD-4442CAC74268}" type="slidenum">
              <a:rPr lang="en-ZA"/>
              <a:pPr>
                <a:defRPr/>
              </a:pPr>
              <a:t>‹#›</a:t>
            </a:fld>
            <a:endParaRPr lang="en-ZA"/>
          </a:p>
        </p:txBody>
      </p:sp>
    </p:spTree>
    <p:extLst>
      <p:ext uri="{BB962C8B-B14F-4D97-AF65-F5344CB8AC3E}">
        <p14:creationId xmlns="" xmlns:p14="http://schemas.microsoft.com/office/powerpoint/2010/main" val="244294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3EBDCA2-F199-4972-A38B-784358B409F0}" type="datetime1">
              <a:rPr lang="en-US"/>
              <a:pPr>
                <a:defRPr/>
              </a:pPr>
              <a:t>8/3/2021</a:t>
            </a:fld>
            <a:endParaRPr lang="en-US"/>
          </a:p>
        </p:txBody>
      </p:sp>
      <p:sp>
        <p:nvSpPr>
          <p:cNvPr id="5" name="Footer Placeholder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042870B7-CE7F-4A79-9F29-53A848236A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9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vmlDrawing" Target="../drawings/vmlDrawing1.v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bwMode="auto">
          <a:noFill/>
          <a:ln>
            <a:miter lim="800000"/>
            <a:headEnd/>
            <a:tailEnd/>
          </a:ln>
        </p:spPr>
        <p:txBody>
          <a:bodyPr/>
          <a:lstStyle/>
          <a:p>
            <a:fld id="{112C0BF0-EFCE-4B01-8C20-EDEA686B544D}" type="slidenum">
              <a:rPr lang="en-US" altLang="en-US" smtClean="0"/>
              <a:pPr/>
              <a:t>1</a:t>
            </a:fld>
            <a:endParaRPr lang="en-US" altLang="en-US" smtClean="0"/>
          </a:p>
        </p:txBody>
      </p:sp>
      <p:sp>
        <p:nvSpPr>
          <p:cNvPr id="6" name="Subtitle 2">
            <a:extLst>
              <a:ext uri="{FF2B5EF4-FFF2-40B4-BE49-F238E27FC236}"/>
            </a:extLst>
          </p:cNvPr>
          <p:cNvSpPr txBox="1">
            <a:spLocks/>
          </p:cNvSpPr>
          <p:nvPr/>
        </p:nvSpPr>
        <p:spPr bwMode="auto">
          <a:xfrm>
            <a:off x="0" y="4214813"/>
            <a:ext cx="1500188" cy="571500"/>
          </a:xfrm>
          <a:prstGeom prst="rect">
            <a:avLst/>
          </a:prstGeom>
          <a:noFill/>
          <a:ln w="9525">
            <a:noFill/>
            <a:miter lim="800000"/>
            <a:headEnd/>
            <a:tailEnd/>
          </a:ln>
        </p:spPr>
        <p:txBody>
          <a:bodyPr/>
          <a:lstStyle/>
          <a:p>
            <a:pPr algn="r">
              <a:spcBef>
                <a:spcPct val="20000"/>
              </a:spcBef>
              <a:buFont typeface="Arial" charset="0"/>
              <a:buNone/>
              <a:defRPr/>
            </a:pPr>
            <a:endParaRPr lang="en-ZA" sz="1600" dirty="0">
              <a:solidFill>
                <a:schemeClr val="bg1"/>
              </a:solidFill>
              <a:latin typeface="+mn-lt"/>
              <a:cs typeface="+mn-cs"/>
            </a:endParaRPr>
          </a:p>
        </p:txBody>
      </p:sp>
      <p:sp>
        <p:nvSpPr>
          <p:cNvPr id="10" name="TextBox 9"/>
          <p:cNvSpPr txBox="1"/>
          <p:nvPr/>
        </p:nvSpPr>
        <p:spPr>
          <a:xfrm>
            <a:off x="0" y="2132856"/>
            <a:ext cx="9144000" cy="2221988"/>
          </a:xfrm>
          <a:prstGeom prst="rect">
            <a:avLst/>
          </a:prstGeom>
          <a:noFill/>
        </p:spPr>
        <p:txBody>
          <a:bodyPr wrap="square" rtlCol="0">
            <a:noAutofit/>
          </a:bodyPr>
          <a:lstStyle/>
          <a:p>
            <a:pPr algn="ctr"/>
            <a:r>
              <a:rPr lang="en-US" sz="2400" b="1" dirty="0" smtClean="0">
                <a:solidFill>
                  <a:schemeClr val="bg2"/>
                </a:solidFill>
                <a:latin typeface="Tahoma" panose="020B0604030504040204" pitchFamily="34" charset="0"/>
                <a:ea typeface="Tahoma" panose="020B0604030504040204" pitchFamily="34" charset="0"/>
                <a:cs typeface="Tahoma" panose="020B0604030504040204" pitchFamily="34" charset="0"/>
              </a:rPr>
              <a:t> </a:t>
            </a:r>
          </a:p>
          <a:p>
            <a:pPr algn="ctr"/>
            <a:r>
              <a:rPr lang="en-GB" sz="2400" b="1" dirty="0" smtClean="0">
                <a:solidFill>
                  <a:schemeClr val="bg2"/>
                </a:solidFill>
                <a:latin typeface="Tahoma" panose="020B0604030504040204" pitchFamily="34" charset="0"/>
                <a:ea typeface="Tahoma" panose="020B0604030504040204" pitchFamily="34" charset="0"/>
                <a:cs typeface="Tahoma" panose="020B0604030504040204" pitchFamily="34" charset="0"/>
              </a:rPr>
              <a:t>PRESENTATION TO NCOP PORTFOLIO COMMITTEE ON COOPERATIVE GOVERNANCE AND TRADITIONAL AFFAIRS ON RESPONSES BY THE MEC ON ISSUES RAISED BEFORE ON THE COMMITTEES ROAD SHOW IN THE PROVINCE.</a:t>
            </a:r>
            <a:endParaRPr lang="en-US" sz="2800" b="1" dirty="0" smtClean="0">
              <a:solidFill>
                <a:schemeClr val="bg2"/>
              </a:solidFill>
              <a:latin typeface="Arial" panose="020B0604020202020204" pitchFamily="34" charset="0"/>
              <a:cs typeface="Arial" panose="020B0604020202020204" pitchFamily="34" charset="0"/>
            </a:endParaRPr>
          </a:p>
        </p:txBody>
      </p:sp>
      <p:sp>
        <p:nvSpPr>
          <p:cNvPr id="11" name="TextBox 10"/>
          <p:cNvSpPr txBox="1"/>
          <p:nvPr/>
        </p:nvSpPr>
        <p:spPr>
          <a:xfrm>
            <a:off x="6574120" y="5013176"/>
            <a:ext cx="2091759" cy="338554"/>
          </a:xfrm>
          <a:prstGeom prst="rect">
            <a:avLst/>
          </a:prstGeom>
          <a:noFill/>
        </p:spPr>
        <p:txBody>
          <a:bodyPr wrap="square" rtlCol="0">
            <a:spAutoFit/>
          </a:bodyPr>
          <a:lstStyle/>
          <a:p>
            <a:pPr algn="ctr"/>
            <a:r>
              <a:rPr lang="en-US" sz="1600" b="1" dirty="0" smtClean="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03 AUGUST 2021</a:t>
            </a:r>
            <a:endParaRPr lang="en-US" sz="16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26426" y="4354844"/>
            <a:ext cx="4265912" cy="369332"/>
          </a:xfrm>
          <a:prstGeom prst="rect">
            <a:avLst/>
          </a:prstGeom>
        </p:spPr>
        <p:txBody>
          <a:bodyPr wrap="none">
            <a:spAutoFit/>
          </a:bodyPr>
          <a:lstStyle/>
          <a:p>
            <a:pPr lvl="0" algn="ctr"/>
            <a:r>
              <a:rPr lang="en-US" b="1" dirty="0">
                <a:solidFill>
                  <a:srgbClr val="EEECE1"/>
                </a:solidFill>
                <a:latin typeface="Tahoma" panose="020B0604030504040204" pitchFamily="34" charset="0"/>
                <a:ea typeface="Tahoma" panose="020B0604030504040204" pitchFamily="34" charset="0"/>
                <a:cs typeface="Tahoma" panose="020B0604030504040204" pitchFamily="34" charset="0"/>
              </a:rPr>
              <a:t>PRESENTED BY </a:t>
            </a:r>
            <a:r>
              <a:rPr lang="en-US" b="1" dirty="0" smtClean="0">
                <a:solidFill>
                  <a:srgbClr val="EEECE1"/>
                </a:solidFill>
                <a:latin typeface="Tahoma" panose="020B0604030504040204" pitchFamily="34" charset="0"/>
                <a:ea typeface="Tahoma" panose="020B0604030504040204" pitchFamily="34" charset="0"/>
                <a:cs typeface="Tahoma" panose="020B0604030504040204" pitchFamily="34" charset="0"/>
              </a:rPr>
              <a:t>MEC FOR COGHSTA</a:t>
            </a:r>
            <a:endParaRPr lang="en-US" b="1" dirty="0">
              <a:solidFill>
                <a:srgbClr val="EEECE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a:pPr>
            <a:r>
              <a:rPr lang="en-ZA" sz="2800" b="1" dirty="0" smtClean="0">
                <a:latin typeface="Tahoma" panose="020B0604030504040204" pitchFamily="34" charset="0"/>
                <a:ea typeface="Tahoma" panose="020B0604030504040204" pitchFamily="34" charset="0"/>
                <a:cs typeface="Tahoma" panose="020B0604030504040204" pitchFamily="34" charset="0"/>
              </a:rPr>
              <a:t>GOVERNANCE AND ADMINISTRATION </a:t>
            </a:r>
            <a:endParaRPr lang="en-US" altLang="en-US" sz="1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147976668"/>
              </p:ext>
            </p:extLst>
          </p:nvPr>
        </p:nvGraphicFramePr>
        <p:xfrm>
          <a:off x="8472" y="0"/>
          <a:ext cx="9144001" cy="6858000"/>
        </p:xfrm>
        <a:graphic>
          <a:graphicData uri="http://schemas.openxmlformats.org/drawingml/2006/table">
            <a:tbl>
              <a:tblPr firstRow="1" firstCol="1" bandRow="1">
                <a:tableStyleId>{5C22544A-7EE6-4342-B048-85BDC9FD1C3A}</a:tableStyleId>
              </a:tblPr>
              <a:tblGrid>
                <a:gridCol w="1115616"/>
                <a:gridCol w="2257105"/>
                <a:gridCol w="1278027"/>
                <a:gridCol w="676665"/>
                <a:gridCol w="676665"/>
                <a:gridCol w="526061"/>
                <a:gridCol w="526061"/>
                <a:gridCol w="509092"/>
                <a:gridCol w="1578709"/>
              </a:tblGrid>
              <a:tr h="446567">
                <a:tc gridSpan="9">
                  <a:txBody>
                    <a:bodyPr/>
                    <a:lstStyle/>
                    <a:p>
                      <a:pPr algn="ct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DYSFUNCTIONAL </a:t>
                      </a:r>
                      <a:r>
                        <a:rPr lang="en-US" sz="1400" dirty="0">
                          <a:solidFill>
                            <a:schemeClr val="bg1"/>
                          </a:solidFill>
                          <a:effectLst/>
                          <a:latin typeface="Tahoma" panose="020B0604030504040204" pitchFamily="34" charset="0"/>
                          <a:ea typeface="Tahoma" panose="020B0604030504040204" pitchFamily="34" charset="0"/>
                          <a:cs typeface="Tahoma" panose="020B0604030504040204" pitchFamily="34" charset="0"/>
                        </a:rPr>
                        <a:t>MUNICIPALITIES </a:t>
                      </a:r>
                      <a:endParaRPr lang="en-ZA" sz="14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637953">
                <a:tc rowSpan="2">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gridSpan="4">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Programme</a:t>
                      </a:r>
                      <a:r>
                        <a:rPr lang="en-US" sz="1000" dirty="0">
                          <a:effectLst/>
                          <a:latin typeface="Tahoma" panose="020B0604030504040204" pitchFamily="34" charset="0"/>
                          <a:ea typeface="Tahoma" panose="020B0604030504040204" pitchFamily="34" charset="0"/>
                          <a:cs typeface="Tahoma" panose="020B0604030504040204" pitchFamily="34" charset="0"/>
                        </a:rPr>
                        <a:t> / Project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956930">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vMerge="1">
                  <a:txBody>
                    <a:bodyPr/>
                    <a:lstStyle/>
                    <a:p>
                      <a:endParaRPr lang="en-ZA"/>
                    </a:p>
                  </a:txBody>
                  <a:tcPr/>
                </a:tc>
              </a:tr>
              <a:tr h="1435395">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NgakaModiriMolema</a:t>
                      </a:r>
                      <a:r>
                        <a:rPr lang="en-US" sz="1000" dirty="0">
                          <a:effectLst/>
                          <a:latin typeface="Tahoma" panose="020B0604030504040204" pitchFamily="34" charset="0"/>
                          <a:ea typeface="Tahoma" panose="020B0604030504040204" pitchFamily="34" charset="0"/>
                          <a:cs typeface="Tahoma" panose="020B0604030504040204" pitchFamily="34" charset="0"/>
                        </a:rPr>
                        <a:t> District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lnSpc>
                          <a:spcPct val="150000"/>
                        </a:lnSpc>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Issue a Directive on Water and Sanitation in terms of Section 139 (1) (a) of RSA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Resolve Service Level Agreements with local municipalities.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 SLA’s lack business plans and funding arrangements.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March 2022</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mandates MEC COGTA to issue the Directive in terms of Section 139 (1) a() of RSA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COGTA, DWS, MISA and SALGA must fastrack the finalization of SLAs.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111641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Ramotshere</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Moilwa</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municipality have rejected section 139(1)(b) and barred the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Resolution to Withdraw Section 139 (1) (b) and Section invoke 139 (1) (c) of RSA Constitution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111641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Ditsobotla</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municipality have rejected section 139(1) (b) and barred the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Resolution to Withdraw Section 139 (1) (b) and Section invoke 139 (1) (c) of RSA Constitution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111641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Dr</a:t>
                      </a:r>
                      <a:r>
                        <a:rPr lang="en-US" sz="1000" dirty="0">
                          <a:effectLst/>
                          <a:latin typeface="Tahoma" panose="020B0604030504040204" pitchFamily="34" charset="0"/>
                          <a:ea typeface="Tahoma" panose="020B0604030504040204" pitchFamily="34" charset="0"/>
                          <a:cs typeface="Tahoma" panose="020B0604030504040204" pitchFamily="34" charset="0"/>
                        </a:rPr>
                        <a:t> Ruth </a:t>
                      </a:r>
                      <a:r>
                        <a:rPr lang="en-US" sz="1000" dirty="0" err="1">
                          <a:effectLst/>
                          <a:latin typeface="Tahoma" panose="020B0604030504040204" pitchFamily="34" charset="0"/>
                          <a:ea typeface="Tahoma" panose="020B0604030504040204" pitchFamily="34" charset="0"/>
                          <a:cs typeface="Tahoma" panose="020B0604030504040204" pitchFamily="34" charset="0"/>
                        </a:rPr>
                        <a:t>Segomotsi</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Mompati</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municipality have rejected section 139(1) (b) and barred the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Provincial EXCO Resolution to Withdraw Section 139 (1) (b) and Section invoke 139 (1) (c) of RSA Constitution and appointment of Administrator</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31898">
                <a:tc>
                  <a:txBody>
                    <a:bodyPr/>
                    <a:lstStyle/>
                    <a:p>
                      <a:pPr indent="-262890">
                        <a:spcAft>
                          <a:spcPts val="0"/>
                        </a:spcAft>
                      </a:pPr>
                      <a:r>
                        <a:rPr lang="en-US" sz="200" dirty="0">
                          <a:effectLst/>
                          <a:latin typeface="Tahoma" panose="020B0604030504040204" pitchFamily="34" charset="0"/>
                          <a:ea typeface="Tahoma" panose="020B0604030504040204" pitchFamily="34" charset="0"/>
                          <a:cs typeface="Tahoma" panose="020B0604030504040204" pitchFamily="34" charset="0"/>
                        </a:rPr>
                        <a:t> </a:t>
                      </a:r>
                      <a:endParaRPr lang="en-ZA" sz="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a:effectLst/>
                        </a:rPr>
                        <a:t> </a:t>
                      </a:r>
                      <a:endParaRPr lang="en-ZA" sz="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c>
                  <a:txBody>
                    <a:bodyPr/>
                    <a:lstStyle/>
                    <a:p>
                      <a:pPr>
                        <a:spcAft>
                          <a:spcPts val="0"/>
                        </a:spcAft>
                      </a:pPr>
                      <a:r>
                        <a:rPr lang="en-US" sz="200" dirty="0">
                          <a:effectLst/>
                        </a:rPr>
                        <a:t> </a:t>
                      </a:r>
                      <a:endParaRPr lang="en-ZA" sz="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45" marR="10845" marT="0" marB="0"/>
                </a:tc>
              </a:tr>
            </a:tbl>
          </a:graphicData>
        </a:graphic>
      </p:graphicFrame>
    </p:spTree>
    <p:extLst>
      <p:ext uri="{BB962C8B-B14F-4D97-AF65-F5344CB8AC3E}">
        <p14:creationId xmlns="" xmlns:p14="http://schemas.microsoft.com/office/powerpoint/2010/main" val="153599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387424"/>
            <a:ext cx="8229600" cy="980728"/>
          </a:xfrm>
        </p:spPr>
        <p:txBody>
          <a:bodyPr/>
          <a:lstStyle/>
          <a:p>
            <a:pPr marL="514350" indent="-514350">
              <a:buFont typeface="+mj-lt"/>
              <a:buAutoNum type="arabicPeriod" startAt="2"/>
            </a:pPr>
            <a:r>
              <a:rPr lang="en-ZA" sz="18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18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811691560"/>
              </p:ext>
            </p:extLst>
          </p:nvPr>
        </p:nvGraphicFramePr>
        <p:xfrm>
          <a:off x="0" y="332656"/>
          <a:ext cx="9143995" cy="7344863"/>
        </p:xfrm>
        <a:graphic>
          <a:graphicData uri="http://schemas.openxmlformats.org/drawingml/2006/table">
            <a:tbl>
              <a:tblPr firstRow="1" firstCol="1" bandRow="1">
                <a:tableStyleId>{5C22544A-7EE6-4342-B048-85BDC9FD1C3A}</a:tableStyleId>
              </a:tblPr>
              <a:tblGrid>
                <a:gridCol w="942311"/>
                <a:gridCol w="942311"/>
                <a:gridCol w="884247"/>
                <a:gridCol w="884247"/>
                <a:gridCol w="827308"/>
                <a:gridCol w="800527"/>
                <a:gridCol w="653148"/>
                <a:gridCol w="803868"/>
                <a:gridCol w="786357"/>
                <a:gridCol w="416657"/>
                <a:gridCol w="1203014"/>
              </a:tblGrid>
              <a:tr h="148871">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744355">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grid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hMerge="1">
                  <a:txBody>
                    <a:bodyPr/>
                    <a:lstStyle/>
                    <a:p>
                      <a:endParaRPr lang="en-ZA"/>
                    </a:p>
                  </a:txBody>
                  <a:tcPr/>
                </a:tc>
                <a:tc vMerge="1">
                  <a:txBody>
                    <a:bodyPr/>
                    <a:lstStyle/>
                    <a:p>
                      <a:endParaRPr lang="en-ZA"/>
                    </a:p>
                  </a:txBody>
                  <a:tcPr/>
                </a:tc>
              </a:tr>
              <a:tr h="326752">
                <a:tc gridSpan="11">
                  <a:txBody>
                    <a:bodyPr/>
                    <a:lstStyle/>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26291">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Mafikeng Local Municipality </a:t>
                      </a:r>
                    </a:p>
                  </a:txBody>
                  <a:tcPr marL="3267" marR="3267" marT="0" marB="0">
                    <a:solidFill>
                      <a:srgbClr val="FF0000"/>
                    </a:solidFill>
                  </a:tcPr>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Reseal/Resurfacing of Aerodrome </a:t>
                      </a:r>
                      <a:r>
                        <a:rPr lang="en-ZA" sz="1000" dirty="0" err="1">
                          <a:effectLst/>
                          <a:latin typeface="Tahoma" panose="020B0604030504040204" pitchFamily="34" charset="0"/>
                          <a:ea typeface="Tahoma" panose="020B0604030504040204" pitchFamily="34" charset="0"/>
                          <a:cs typeface="Tahoma" panose="020B0604030504040204" pitchFamily="34" charset="0"/>
                        </a:rPr>
                        <a:t>Cresecent</a:t>
                      </a:r>
                      <a:r>
                        <a:rPr lang="en-ZA" sz="1000" dirty="0">
                          <a:effectLst/>
                          <a:latin typeface="Tahoma" panose="020B0604030504040204" pitchFamily="34" charset="0"/>
                          <a:ea typeface="Tahoma" panose="020B0604030504040204" pitchFamily="34" charset="0"/>
                          <a:cs typeface="Tahoma" panose="020B0604030504040204" pitchFamily="34" charset="0"/>
                        </a:rPr>
                        <a:t>, </a:t>
                      </a:r>
                      <a:r>
                        <a:rPr lang="en-ZA" sz="1000" dirty="0" err="1">
                          <a:effectLst/>
                          <a:latin typeface="Tahoma" panose="020B0604030504040204" pitchFamily="34" charset="0"/>
                          <a:ea typeface="Tahoma" panose="020B0604030504040204" pitchFamily="34" charset="0"/>
                          <a:cs typeface="Tahoma" panose="020B0604030504040204" pitchFamily="34" charset="0"/>
                        </a:rPr>
                        <a:t>Makhene</a:t>
                      </a:r>
                      <a:r>
                        <a:rPr lang="en-ZA" sz="1000" dirty="0">
                          <a:effectLst/>
                          <a:latin typeface="Tahoma" panose="020B0604030504040204" pitchFamily="34" charset="0"/>
                          <a:ea typeface="Tahoma" panose="020B0604030504040204" pitchFamily="34" charset="0"/>
                          <a:cs typeface="Tahoma" panose="020B0604030504040204" pitchFamily="34" charset="0"/>
                        </a:rPr>
                        <a:t> Drive, </a:t>
                      </a:r>
                      <a:r>
                        <a:rPr lang="en-ZA" sz="1000" dirty="0" err="1">
                          <a:effectLst/>
                          <a:latin typeface="Tahoma" panose="020B0604030504040204" pitchFamily="34" charset="0"/>
                          <a:ea typeface="Tahoma" panose="020B0604030504040204" pitchFamily="34" charset="0"/>
                          <a:cs typeface="Tahoma" panose="020B0604030504040204" pitchFamily="34" charset="0"/>
                        </a:rPr>
                        <a:t>Tillard</a:t>
                      </a:r>
                      <a:r>
                        <a:rPr lang="en-ZA" sz="1000" dirty="0">
                          <a:effectLst/>
                          <a:latin typeface="Tahoma" panose="020B0604030504040204" pitchFamily="34" charset="0"/>
                          <a:ea typeface="Tahoma" panose="020B0604030504040204" pitchFamily="34" charset="0"/>
                          <a:cs typeface="Tahoma" panose="020B0604030504040204" pitchFamily="34" charset="0"/>
                        </a:rPr>
                        <a:t>, Molopo, Station Road, </a:t>
                      </a:r>
                      <a:r>
                        <a:rPr lang="en-ZA" sz="1000" dirty="0" err="1">
                          <a:effectLst/>
                          <a:latin typeface="Tahoma" panose="020B0604030504040204" pitchFamily="34" charset="0"/>
                          <a:ea typeface="Tahoma" panose="020B0604030504040204" pitchFamily="34" charset="0"/>
                          <a:cs typeface="Tahoma" panose="020B0604030504040204" pitchFamily="34" charset="0"/>
                        </a:rPr>
                        <a:t>Shippard</a:t>
                      </a:r>
                      <a:r>
                        <a:rPr lang="en-ZA" sz="1000" dirty="0">
                          <a:effectLst/>
                          <a:latin typeface="Tahoma" panose="020B0604030504040204" pitchFamily="34" charset="0"/>
                          <a:ea typeface="Tahoma" panose="020B0604030504040204" pitchFamily="34" charset="0"/>
                          <a:cs typeface="Tahoma" panose="020B0604030504040204" pitchFamily="34" charset="0"/>
                        </a:rPr>
                        <a:t>, Proctor Avenue and Main Street.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Outstanding: Carney Street, Crescent Avenue, Rhodes Crescent, Kirstenbosch Quigley </a:t>
                      </a:r>
                      <a:r>
                        <a:rPr lang="en-ZA" sz="1000" dirty="0" err="1">
                          <a:effectLst/>
                          <a:latin typeface="Tahoma" panose="020B0604030504040204" pitchFamily="34" charset="0"/>
                          <a:ea typeface="Tahoma" panose="020B0604030504040204" pitchFamily="34" charset="0"/>
                          <a:cs typeface="Tahoma" panose="020B0604030504040204" pitchFamily="34" charset="0"/>
                        </a:rPr>
                        <a:t>Str</a:t>
                      </a:r>
                      <a:r>
                        <a:rPr lang="en-ZA" sz="1000" dirty="0">
                          <a:effectLst/>
                          <a:latin typeface="Tahoma" panose="020B0604030504040204" pitchFamily="34" charset="0"/>
                          <a:ea typeface="Tahoma" panose="020B0604030504040204" pitchFamily="34" charset="0"/>
                          <a:cs typeface="Tahoma" panose="020B0604030504040204" pitchFamily="34" charset="0"/>
                        </a:rPr>
                        <a:t>, More </a:t>
                      </a:r>
                      <a:r>
                        <a:rPr lang="en-ZA" sz="1000" dirty="0" err="1">
                          <a:effectLst/>
                          <a:latin typeface="Tahoma" panose="020B0604030504040204" pitchFamily="34" charset="0"/>
                          <a:ea typeface="Tahoma" panose="020B0604030504040204" pitchFamily="34" charset="0"/>
                          <a:cs typeface="Tahoma" panose="020B0604030504040204" pitchFamily="34" charset="0"/>
                        </a:rPr>
                        <a:t>Str</a:t>
                      </a:r>
                      <a:r>
                        <a:rPr lang="en-ZA" sz="1000" dirty="0">
                          <a:effectLst/>
                          <a:latin typeface="Tahoma" panose="020B0604030504040204" pitchFamily="34" charset="0"/>
                          <a:ea typeface="Tahoma" panose="020B0604030504040204" pitchFamily="34" charset="0"/>
                          <a:cs typeface="Tahoma" panose="020B0604030504040204" pitchFamily="34" charset="0"/>
                        </a:rPr>
                        <a:t>, </a:t>
                      </a:r>
                      <a:r>
                        <a:rPr lang="en-ZA" sz="1000" dirty="0" err="1">
                          <a:effectLst/>
                          <a:latin typeface="Tahoma" panose="020B0604030504040204" pitchFamily="34" charset="0"/>
                          <a:ea typeface="Tahoma" panose="020B0604030504040204" pitchFamily="34" charset="0"/>
                          <a:cs typeface="Tahoma" panose="020B0604030504040204" pitchFamily="34" charset="0"/>
                        </a:rPr>
                        <a:t>Motsatsi</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Contractor recently completed the works for the available R14,7m.</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Additional funding required to complete outstanding streets.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Ongoing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Pothole patching, Seal cracks and resurfacing</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R84,7m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R14,7m</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 70m </a:t>
                      </a:r>
                    </a:p>
                  </a:txBody>
                  <a:tcPr marL="3267" marR="3267" marT="0" marB="0"/>
                </a:tc>
                <a:tc grid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The Municipality applied for the Disaster Grant earmarked to address the effects of Tropical Storm “Eloise”. MISA to facilitate and unlock the approval process for the Municipality to attend the remaining streets before the defects increase. The Municipality continue to use its internal funds to attend to crucial streets and those that need reactive maintenance. </a:t>
                      </a:r>
                    </a:p>
                  </a:txBody>
                  <a:tcPr marL="3267" marR="3267" marT="0" marB="0"/>
                </a:tc>
                <a:tc hMerge="1">
                  <a:txBody>
                    <a:bodyPr/>
                    <a:lstStyle/>
                    <a:p>
                      <a:pPr>
                        <a:spcAft>
                          <a:spcPts val="0"/>
                        </a:spcAft>
                      </a:pP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2977420">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Replacing of traffic lights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currently busy with repairing of traffic lights. The works is 80% complete.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grid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The municipality supported by MISA to request NT for Funding for repair of existing maintenance vehicles and purchasing of new. Alternatively the direct the Municipality to commit to purchasing new vehicles in the new FY</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Embanking on an internal electrical program of replacing all streets bulbs and high mast lights.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hMerge="1">
                  <a:txBody>
                    <a:bodyPr/>
                    <a:lstStyle/>
                    <a:p>
                      <a:pPr>
                        <a:spcAft>
                          <a:spcPts val="0"/>
                        </a:spcAft>
                      </a:pP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bl>
          </a:graphicData>
        </a:graphic>
      </p:graphicFrame>
    </p:spTree>
    <p:extLst>
      <p:ext uri="{BB962C8B-B14F-4D97-AF65-F5344CB8AC3E}">
        <p14:creationId xmlns="" xmlns:p14="http://schemas.microsoft.com/office/powerpoint/2010/main" val="1532985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1511824344"/>
              </p:ext>
            </p:extLst>
          </p:nvPr>
        </p:nvGraphicFramePr>
        <p:xfrm>
          <a:off x="0" y="0"/>
          <a:ext cx="9144002" cy="203991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217770">
                <a:tc>
                  <a:txBody>
                    <a:bodyPr/>
                    <a:lstStyle/>
                    <a:p>
                      <a:pPr marL="119380">
                        <a:lnSpc>
                          <a:spcPct val="115000"/>
                        </a:lnSpc>
                        <a:spcAft>
                          <a:spcPts val="100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Tswaing</a:t>
                      </a:r>
                      <a:r>
                        <a:rPr lang="en-ZA" sz="1000" dirty="0">
                          <a:effectLst/>
                          <a:latin typeface="Tahoma" panose="020B0604030504040204" pitchFamily="34" charset="0"/>
                          <a:ea typeface="Tahoma" panose="020B0604030504040204" pitchFamily="34" charset="0"/>
                          <a:cs typeface="Tahoma" panose="020B0604030504040204" pitchFamily="34" charset="0"/>
                        </a:rPr>
                        <a:t> LM</a:t>
                      </a:r>
                    </a:p>
                  </a:txBody>
                  <a:tcPr marL="3267" marR="3267" marT="0" marB="0">
                    <a:solidFill>
                      <a:srgbClr val="FF0000"/>
                    </a:solidFill>
                  </a:tcPr>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Litter picking and removals on illegal waste dumping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waste management and will benefit at least 10000 households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Community awareness to get the maximum support and EPWP intervention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supported by MISA to Engage Public Works to commit availing the concrete cutter, compactors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avail diesel funds and to purchase pickers and plastics.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r>
              <a:tr h="121951">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Street cleaning, grass cutting, and poisoning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EPWP intervention.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 formal request from the municipality to Public Works to assist with tractors. </a:t>
                      </a:r>
                    </a:p>
                  </a:txBody>
                  <a:tcPr marL="3267" marR="3267" marT="0" marB="0"/>
                </a:tc>
              </a:tr>
              <a:tr h="209060">
                <a:tc>
                  <a:txBody>
                    <a:bodyPr/>
                    <a:lstStyle/>
                    <a:p>
                      <a:pPr marL="119380">
                        <a:lnSpc>
                          <a:spcPct val="115000"/>
                        </a:lnSpc>
                        <a:spcAft>
                          <a:spcPts val="100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Ditsobotla</a:t>
                      </a:r>
                      <a:r>
                        <a:rPr lang="en-ZA" sz="1000" dirty="0">
                          <a:effectLst/>
                          <a:latin typeface="Tahoma" panose="020B0604030504040204" pitchFamily="34" charset="0"/>
                          <a:ea typeface="Tahoma" panose="020B0604030504040204" pitchFamily="34" charset="0"/>
                          <a:cs typeface="Tahoma" panose="020B0604030504040204" pitchFamily="34" charset="0"/>
                        </a:rPr>
                        <a:t>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Litter picking and removals on illegal waste dumping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waste management and will benefit at least 10000 households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R250k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R250k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Community awareness to get the maximum support and EPWP intervention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supported by MISA to Engage Public Works to commit availing the concrete cutter, compactors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avail diesel funds and to purchase pickers and plastics.</a:t>
                      </a:r>
                    </a:p>
                  </a:txBody>
                  <a:tcPr marL="3267" marR="3267" marT="0" marB="0"/>
                </a:tc>
              </a:tr>
              <a:tr h="78397">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Madibeng LM</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Additional funding is need of R 4m. MISA to assist the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78397">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Provide Safe Drinking Water</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CoGTA to monitor the implementation of the projects – provide technical skills where needed. MISA to support the municipality</a:t>
                      </a:r>
                    </a:p>
                  </a:txBody>
                  <a:tcPr marL="3267" marR="3267" marT="0" marB="0"/>
                </a:tc>
              </a:tr>
              <a:tr h="69687">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Oukasie meter installation</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revenue collection, curb high losses and illegal connections.</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Smart split meter installations to curb high energy losses and illegal connection in Oukasie. MISA to support the municipality</a:t>
                      </a:r>
                    </a:p>
                  </a:txBody>
                  <a:tcPr marL="3267" marR="3267" marT="0" marB="0"/>
                </a:tc>
              </a:tr>
              <a:tr h="95819">
                <a:tc rowSpan="4">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 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Road patching and stormwater management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exhausted the budget for this FY on road maintenance and will need additional funds for next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and EPWP intervention. MISA to support the municipality.</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r>
              <a:tr h="34843">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Water pump stations &amp; borehole refurbishment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34843">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Replace AC pipelines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12195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Replacing streets lights bulbs (x250)  and high mast lights  (x39 masts) and malfunctioning electricity reading meters for improved revenue collection</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Naledi</a:t>
                      </a:r>
                      <a:r>
                        <a:rPr lang="en-ZA" sz="1000" dirty="0">
                          <a:effectLst/>
                          <a:latin typeface="Tahoma" panose="020B0604030504040204" pitchFamily="34" charset="0"/>
                          <a:ea typeface="Tahoma" panose="020B0604030504040204" pitchFamily="34" charset="0"/>
                          <a:cs typeface="Tahoma" panose="020B0604030504040204" pitchFamily="34" charset="0"/>
                        </a:rPr>
                        <a:t> Local municipality and the community members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Embanking on an internal electrical program of replacing all streets bulbs. External funding required. MISA to support the municipality to apply for funding.</a:t>
                      </a:r>
                    </a:p>
                  </a:txBody>
                  <a:tcPr marL="3267" marR="3267" marT="0" marB="0"/>
                </a:tc>
              </a:tr>
              <a:tr h="78397">
                <a:tc rowSpan="4">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Mmamusa</a:t>
                      </a:r>
                      <a:r>
                        <a:rPr lang="en-ZA" sz="1000" dirty="0">
                          <a:effectLst/>
                          <a:latin typeface="Tahoma" panose="020B0604030504040204" pitchFamily="34" charset="0"/>
                          <a:ea typeface="Tahoma" panose="020B0604030504040204" pitchFamily="34" charset="0"/>
                          <a:cs typeface="Tahoma" panose="020B0604030504040204" pitchFamily="34" charset="0"/>
                        </a:rPr>
                        <a:t>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and gravel roads maintenance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60976">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water and sanitation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7839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High Mast Lights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Mamusa Local municipality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R0.8</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R0,8</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Fencing and cleaning of cemeteries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service delivery at the burial sites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Mamusa Local Municipality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0">
                <a:tc gridSpan="6">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ZA" sz="100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R 131.4</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bl>
          </a:graphicData>
        </a:graphic>
      </p:graphicFrame>
    </p:spTree>
    <p:extLst>
      <p:ext uri="{BB962C8B-B14F-4D97-AF65-F5344CB8AC3E}">
        <p14:creationId xmlns="" xmlns:p14="http://schemas.microsoft.com/office/powerpoint/2010/main" val="1903879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688026966"/>
              </p:ext>
            </p:extLst>
          </p:nvPr>
        </p:nvGraphicFramePr>
        <p:xfrm>
          <a:off x="0" y="0"/>
          <a:ext cx="9144002" cy="69879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6795">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replace missing and damaged road signs, and road marking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R949k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R949k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supported by MISA to Engage Public Works to commit availing the concrete cutter, compactors.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purchase cold asphalt, paints and signs.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MM to prioritise funding for repair of maintenance vehicles that will be used.</a:t>
                      </a:r>
                    </a:p>
                  </a:txBody>
                  <a:tcPr marL="3267" marR="3267" marT="0" marB="0"/>
                </a:tc>
              </a:tr>
              <a:tr h="95819">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Cleaning and opening closed stormwater channels, and inlets including the waterway structures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stormwater management and catchment of water since the area is dry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R150k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R150k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Community awareness to get the maximum support and EPWP intervention.</a:t>
                      </a:r>
                    </a:p>
                  </a:txBody>
                  <a:tcPr marL="3267" marR="3267" marT="0" marB="0"/>
                </a:tc>
              </a:tr>
              <a:tr h="113241">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Street cleaning, grass cutting, and poisoning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EPWP intervention.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 formal request from the team to Public Works to assist with tractors. </a:t>
                      </a:r>
                    </a:p>
                  </a:txBody>
                  <a:tcPr marL="3267" marR="3267" marT="0" marB="0"/>
                </a:tc>
              </a:tr>
              <a:tr h="60976">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Cleaning of graveyard sites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service delivery at the burial sites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R300k</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R300k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The Municipality to do internal cleaning campaign on Fridays.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EPWP intervention</a:t>
                      </a:r>
                    </a:p>
                  </a:txBody>
                  <a:tcPr marL="3267" marR="3267" marT="0" marB="0"/>
                </a:tc>
              </a:tr>
            </a:tbl>
          </a:graphicData>
        </a:graphic>
      </p:graphicFrame>
    </p:spTree>
    <p:extLst>
      <p:ext uri="{BB962C8B-B14F-4D97-AF65-F5344CB8AC3E}">
        <p14:creationId xmlns="" xmlns:p14="http://schemas.microsoft.com/office/powerpoint/2010/main" val="328779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4294324409"/>
              </p:ext>
            </p:extLst>
          </p:nvPr>
        </p:nvGraphicFramePr>
        <p:xfrm>
          <a:off x="0" y="0"/>
          <a:ext cx="9144002" cy="71403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69687">
                <a:tc>
                  <a:txBody>
                    <a:bodyPr/>
                    <a:lstStyle/>
                    <a:p>
                      <a:pPr marL="119380">
                        <a:lnSpc>
                          <a:spcPct val="115000"/>
                        </a:lnSpc>
                        <a:spcAft>
                          <a:spcPts val="100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NMMDM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Appoint service provider to deal with O&amp;M on sanitation infrastructure in NMMDM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Contractor appointed and is busy 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September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stormwater management and catchment of water since the area is dry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Due to budget constraint Request COGTA and NT for the 10% of MIG to address the maintenance.</a:t>
                      </a:r>
                    </a:p>
                  </a:txBody>
                  <a:tcPr marL="3267" marR="3267" marT="0" marB="0"/>
                </a:tc>
              </a:tr>
              <a:tr h="69687">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Finalise the SLA, implementation plans and clarification of powers and functions for WSP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Signing of SLA, finalising of IP and its budget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Water Boards and WSP</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SALGA to lead the process and the team to support the initiative. </a:t>
                      </a:r>
                    </a:p>
                  </a:txBody>
                  <a:tcPr marL="3267" marR="3267" marT="0" marB="0"/>
                </a:tc>
              </a:tr>
              <a:tr h="191638">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War on water leakages and water supply to community with unrealiable supply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and the community members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Conduct community awareness in maintaining their household pipe leakages  and municipal technical team embarking response program on repairing pipe burst and pipe leakages.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The Municipality supported by MISA to Engage DWS to assist with water tankers to enable to supply water to the community.  </a:t>
                      </a:r>
                    </a:p>
                  </a:txBody>
                  <a:tcPr marL="3267" marR="3267" marT="0" marB="0"/>
                </a:tc>
              </a:tr>
              <a:tr h="78397">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LekwaTeemane</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and gravel roads maintenance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Funding and EPWP </a:t>
                      </a:r>
                      <a:r>
                        <a:rPr lang="en-ZA" sz="1000" dirty="0" err="1">
                          <a:effectLst/>
                          <a:latin typeface="Tahoma" panose="020B0604030504040204" pitchFamily="34" charset="0"/>
                          <a:ea typeface="Tahoma" panose="020B0604030504040204" pitchFamily="34" charset="0"/>
                          <a:cs typeface="Tahoma" panose="020B0604030504040204" pitchFamily="34" charset="0"/>
                        </a:rPr>
                        <a:t>intervention.MISA</a:t>
                      </a:r>
                      <a:r>
                        <a:rPr lang="en-ZA" sz="1000" dirty="0">
                          <a:effectLst/>
                          <a:latin typeface="Tahoma" panose="020B0604030504040204" pitchFamily="34" charset="0"/>
                          <a:ea typeface="Tahoma" panose="020B0604030504040204" pitchFamily="34" charset="0"/>
                          <a:cs typeface="Tahoma" panose="020B0604030504040204" pitchFamily="34" charset="0"/>
                        </a:rPr>
                        <a:t> to support the municipality.</a:t>
                      </a:r>
                    </a:p>
                  </a:txBody>
                  <a:tcPr marL="3267" marR="3267" marT="0" marB="0"/>
                </a:tc>
              </a:tr>
            </a:tbl>
          </a:graphicData>
        </a:graphic>
      </p:graphicFrame>
    </p:spTree>
    <p:extLst>
      <p:ext uri="{BB962C8B-B14F-4D97-AF65-F5344CB8AC3E}">
        <p14:creationId xmlns="" xmlns:p14="http://schemas.microsoft.com/office/powerpoint/2010/main" val="526554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480592512"/>
              </p:ext>
            </p:extLst>
          </p:nvPr>
        </p:nvGraphicFramePr>
        <p:xfrm>
          <a:off x="0" y="0"/>
          <a:ext cx="9144002" cy="69879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60976">
                <a:tc row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water and sanitation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R6.0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Funding and EPWP intervention.MISA to support the municipality.</a:t>
                      </a:r>
                    </a:p>
                  </a:txBody>
                  <a:tcPr marL="3267" marR="3267" marT="0" marB="0"/>
                </a:tc>
              </a:tr>
              <a:tr h="7839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High Mast Lights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LekwaTeemane Local municipality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Funding and EPWP intervention.MISA to support the municipality.</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Fencing and cleaning of cemeteries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service delivery at the burial sites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L;ekwaTeemane Local Municipality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Funding and EPWP intervention.MISA to support the municipality.</a:t>
                      </a:r>
                    </a:p>
                  </a:txBody>
                  <a:tcPr marL="3267" marR="3267" marT="0" marB="0"/>
                </a:tc>
              </a:tr>
              <a:tr h="78397">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0.70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0.700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 MISA to support the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121951">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bl>
          </a:graphicData>
        </a:graphic>
      </p:graphicFrame>
    </p:spTree>
    <p:extLst>
      <p:ext uri="{BB962C8B-B14F-4D97-AF65-F5344CB8AC3E}">
        <p14:creationId xmlns="" xmlns:p14="http://schemas.microsoft.com/office/powerpoint/2010/main" val="236759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2170397929"/>
              </p:ext>
            </p:extLst>
          </p:nvPr>
        </p:nvGraphicFramePr>
        <p:xfrm>
          <a:off x="0" y="0"/>
          <a:ext cx="9144002" cy="75975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04530">
                <a:tc>
                  <a:txBody>
                    <a:bodyPr/>
                    <a:lstStyle/>
                    <a:p>
                      <a:pP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Kgetlengrivier</a:t>
                      </a:r>
                      <a:r>
                        <a:rPr lang="en-US" sz="1000" dirty="0">
                          <a:effectLst/>
                          <a:latin typeface="Tahoma" panose="020B0604030504040204" pitchFamily="34" charset="0"/>
                          <a:ea typeface="Tahoma" panose="020B0604030504040204" pitchFamily="34" charset="0"/>
                          <a:cs typeface="Tahoma" panose="020B0604030504040204" pitchFamily="34" charset="0"/>
                        </a:rPr>
                        <a:t>  LM</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Replaced missing sewer manholes cover and unblocking of sewer lines and manholes.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Improve the quality of services on the sanitation and enhance the environment. This will benefit the community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1.20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R1.20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Currently,the Municipality hired honey sucker to unblock sewer mainline and manholes; however, there is a need for the Municipality Procure own 2 x honey sucker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87108">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sewer pump station in Koster ( Railway and Magalies)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 the quality of services on the sanitation and enhance the environment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Magaliewater board, Kgetlengriver and Coghsta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0.50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1.50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COGHSTA and MISA to assist with more funds to complete the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104530">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Koster Oxidation ponds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 the quality of services on the sanitation and enhance the environment. This will benefit the community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Magaliewater board, Kgetlengriver and Coghsta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R4.00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Coghstaanand MISA to assist with more funds to complete the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165505">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Kgetlengrivier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Electrical Substation Upgrade: Koster and Swartruggens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July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Improved electricity </a:t>
                      </a:r>
                      <a:r>
                        <a:rPr lang="en-ZA" sz="1000" dirty="0" err="1">
                          <a:effectLst/>
                          <a:latin typeface="Tahoma" panose="020B0604030504040204" pitchFamily="34" charset="0"/>
                          <a:ea typeface="Tahoma" panose="020B0604030504040204" pitchFamily="34" charset="0"/>
                          <a:cs typeface="Tahoma" panose="020B0604030504040204" pitchFamily="34" charset="0"/>
                        </a:rPr>
                        <a:t>suppy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Internal + External funding source (DMRE)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R8</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R8</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Network currently unstable and the electrical equipment are </a:t>
                      </a:r>
                      <a:r>
                        <a:rPr lang="en-ZA" sz="1000" dirty="0" err="1">
                          <a:effectLst/>
                          <a:latin typeface="Tahoma" panose="020B0604030504040204" pitchFamily="34" charset="0"/>
                          <a:ea typeface="Tahoma" panose="020B0604030504040204" pitchFamily="34" charset="0"/>
                          <a:cs typeface="Tahoma" panose="020B0604030504040204" pitchFamily="34" charset="0"/>
                        </a:rPr>
                        <a:t>selriously</a:t>
                      </a:r>
                      <a:r>
                        <a:rPr lang="en-ZA" sz="1000" dirty="0">
                          <a:effectLst/>
                          <a:latin typeface="Tahoma" panose="020B0604030504040204" pitchFamily="34" charset="0"/>
                          <a:ea typeface="Tahoma" panose="020B0604030504040204" pitchFamily="34" charset="0"/>
                          <a:cs typeface="Tahoma" panose="020B0604030504040204" pitchFamily="34" charset="0"/>
                        </a:rPr>
                        <a:t> dilapidated posing a serious safety concern. Intervention needed possibly through DMRE, though the application has been declined previously due to the substation feeding the towns instead of townships</a:t>
                      </a:r>
                    </a:p>
                  </a:txBody>
                  <a:tcPr marL="3267" marR="3267" marT="0" marB="0"/>
                </a:tc>
              </a:tr>
            </a:tbl>
          </a:graphicData>
        </a:graphic>
      </p:graphicFrame>
    </p:spTree>
    <p:extLst>
      <p:ext uri="{BB962C8B-B14F-4D97-AF65-F5344CB8AC3E}">
        <p14:creationId xmlns="" xmlns:p14="http://schemas.microsoft.com/office/powerpoint/2010/main" val="180080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2928819979"/>
              </p:ext>
            </p:extLst>
          </p:nvPr>
        </p:nvGraphicFramePr>
        <p:xfrm>
          <a:off x="0" y="0"/>
          <a:ext cx="9144002" cy="6858000"/>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167871">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83935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311016">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342971">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Madibeng LM</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Additional funding is need of R 4m. MISA to assist the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r h="1175100">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Provide Safe Drinking Water</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CoGTA to monitor the implementation of the projects – provide technical skills where needed. MISA to support the municipality</a:t>
                      </a:r>
                    </a:p>
                  </a:txBody>
                  <a:tcPr marL="3267" marR="3267" marT="0" marB="0"/>
                </a:tc>
              </a:tr>
              <a:tr h="1342971">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Oukasie meter installation</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June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revenue collection, curb high losses and illegal connections.</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Madibeng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Smart split meter installations to curb high energy losses and illegal connection in Oukasie. MISA to support the municipality</a:t>
                      </a:r>
                    </a:p>
                  </a:txBody>
                  <a:tcPr marL="3267" marR="3267" marT="0" marB="0"/>
                </a:tc>
              </a:tr>
              <a:tr h="1678714">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 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Road patching and stormwater management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 exhausted the budget for this FY on road maintenance and will need additional funds for next FY</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R3.5m</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Funds and EPWP intervention. MISA to support the municipality.</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r>
            </a:tbl>
          </a:graphicData>
        </a:graphic>
      </p:graphicFrame>
    </p:spTree>
    <p:extLst>
      <p:ext uri="{BB962C8B-B14F-4D97-AF65-F5344CB8AC3E}">
        <p14:creationId xmlns="" xmlns:p14="http://schemas.microsoft.com/office/powerpoint/2010/main" val="1560265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1726937195"/>
              </p:ext>
            </p:extLst>
          </p:nvPr>
        </p:nvGraphicFramePr>
        <p:xfrm>
          <a:off x="0" y="0"/>
          <a:ext cx="9144002" cy="8511952"/>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0">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282352">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4843">
                <a:tc row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Naledi</a:t>
                      </a:r>
                      <a:r>
                        <a:rPr lang="en-ZA" sz="1000" dirty="0">
                          <a:effectLst/>
                          <a:latin typeface="Tahoma" panose="020B0604030504040204" pitchFamily="34" charset="0"/>
                          <a:ea typeface="Tahoma" panose="020B0604030504040204" pitchFamily="34" charset="0"/>
                          <a:cs typeface="Tahoma" panose="020B0604030504040204" pitchFamily="34" charset="0"/>
                        </a:rPr>
                        <a:t> L 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Water pump stations &amp; borehole refurbishment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34843">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Replace AC pipelines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Naledi LM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12195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Replacing streets lights bulbs (x250)  and high mast lights  (x39 masts) and malfunctioning electricity reading meters for improved revenue collection</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Starting July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Naledi</a:t>
                      </a:r>
                      <a:r>
                        <a:rPr lang="en-ZA" sz="1000" dirty="0">
                          <a:effectLst/>
                          <a:latin typeface="Tahoma" panose="020B0604030504040204" pitchFamily="34" charset="0"/>
                          <a:ea typeface="Tahoma" panose="020B0604030504040204" pitchFamily="34" charset="0"/>
                          <a:cs typeface="Tahoma" panose="020B0604030504040204" pitchFamily="34" charset="0"/>
                        </a:rPr>
                        <a:t> Local municipality and the community members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Embanking on an internal electrical program of replacing all streets bulbs. External funding required. MISA to support the municipality to apply for funding.</a:t>
                      </a:r>
                    </a:p>
                  </a:txBody>
                  <a:tcPr marL="3267" marR="3267" marT="0" marB="0"/>
                </a:tc>
              </a:tr>
              <a:tr h="78397">
                <a:tc rowSpan="4">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Mmamusa</a:t>
                      </a:r>
                      <a:r>
                        <a:rPr lang="en-ZA" sz="1000" dirty="0">
                          <a:effectLst/>
                          <a:latin typeface="Tahoma" panose="020B0604030504040204" pitchFamily="34" charset="0"/>
                          <a:ea typeface="Tahoma" panose="020B0604030504040204" pitchFamily="34" charset="0"/>
                          <a:cs typeface="Tahoma" panose="020B0604030504040204" pitchFamily="34" charset="0"/>
                        </a:rPr>
                        <a:t>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and gravel roads maintenance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60976">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water and sanitation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7839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High Mast Lights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Mamusa Local municipality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R0.8</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R0,8</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4355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Fencing and cleaning of cemeteries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 with the budget for new FY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service delivery at the burial sites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Mamusa Local Municipality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0">
                <a:tc gridSpan="6">
                  <a:txBody>
                    <a:bodyPr/>
                    <a:lstStyle/>
                    <a:p>
                      <a:pPr>
                        <a:spcAft>
                          <a:spcPts val="0"/>
                        </a:spcAft>
                      </a:pPr>
                      <a:r>
                        <a:rPr lang="en-ZA" sz="100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ZA" sz="100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R 131.4</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0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bl>
          </a:graphicData>
        </a:graphic>
      </p:graphicFrame>
    </p:spTree>
    <p:extLst>
      <p:ext uri="{BB962C8B-B14F-4D97-AF65-F5344CB8AC3E}">
        <p14:creationId xmlns="" xmlns:p14="http://schemas.microsoft.com/office/powerpoint/2010/main" val="4049759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startAt="2"/>
            </a:pPr>
            <a:r>
              <a:rPr lang="en-ZA" sz="2400" b="1" dirty="0" smtClean="0">
                <a:latin typeface="Tahoma" panose="020B0604030504040204" pitchFamily="34" charset="0"/>
                <a:ea typeface="Tahoma" panose="020B0604030504040204" pitchFamily="34" charset="0"/>
                <a:cs typeface="Tahoma" panose="020B0604030504040204" pitchFamily="34" charset="0"/>
              </a:rPr>
              <a:t>SERVICE DELIVERY</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1588439260"/>
              </p:ext>
            </p:extLst>
          </p:nvPr>
        </p:nvGraphicFramePr>
        <p:xfrm>
          <a:off x="0" y="-13792"/>
          <a:ext cx="9144002" cy="4124689"/>
        </p:xfrm>
        <a:graphic>
          <a:graphicData uri="http://schemas.openxmlformats.org/drawingml/2006/table">
            <a:tbl>
              <a:tblPr firstRow="1" firstCol="1" bandRow="1">
                <a:tableStyleId>{5C22544A-7EE6-4342-B048-85BDC9FD1C3A}</a:tableStyleId>
              </a:tblPr>
              <a:tblGrid>
                <a:gridCol w="942312"/>
                <a:gridCol w="942312"/>
                <a:gridCol w="884248"/>
                <a:gridCol w="884248"/>
                <a:gridCol w="827307"/>
                <a:gridCol w="800527"/>
                <a:gridCol w="653149"/>
                <a:gridCol w="803869"/>
                <a:gridCol w="1203015"/>
                <a:gridCol w="1203015"/>
              </a:tblGrid>
              <a:tr h="168486">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Municipality</a:t>
                      </a:r>
                    </a:p>
                  </a:txBody>
                  <a:tcPr marL="3267" marR="3267" marT="0" marB="0">
                    <a:solidFill>
                      <a:srgbClr val="FF00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267" marR="3267"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267" marR="3267" marT="0" marB="0"/>
                </a:tc>
              </a:tr>
              <a:tr h="84243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Progress-to-date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267" marR="3267" marT="0" marB="0"/>
                </a:tc>
                <a:tc vMerge="1">
                  <a:txBody>
                    <a:bodyPr/>
                    <a:lstStyle/>
                    <a:p>
                      <a:endParaRPr lang="en-ZA"/>
                    </a:p>
                  </a:txBody>
                  <a:tcPr/>
                </a:tc>
              </a:tr>
              <a:tr h="312155">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 term interventions in dysfunctional municipalities</a:t>
                      </a:r>
                    </a:p>
                  </a:txBody>
                  <a:tcPr marL="3267" marR="3267"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347891">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Mmamusa</a:t>
                      </a:r>
                      <a:r>
                        <a:rPr lang="en-ZA" sz="1000" dirty="0">
                          <a:effectLst/>
                          <a:latin typeface="Tahoma" panose="020B0604030504040204" pitchFamily="34" charset="0"/>
                          <a:ea typeface="Tahoma" panose="020B0604030504040204" pitchFamily="34" charset="0"/>
                          <a:cs typeface="Tahoma" panose="020B0604030504040204" pitchFamily="34" charset="0"/>
                        </a:rPr>
                        <a:t> LM</a:t>
                      </a:r>
                    </a:p>
                  </a:txBody>
                  <a:tcPr marL="3267" marR="3267" marT="0" marB="0">
                    <a:solidFill>
                      <a:srgbClr val="FF00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and gravel roads maintenance</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 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R4.6m</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1179405">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water and sanitation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water and sanitation services</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R11.0</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267" marR="3267"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R11m</a:t>
                      </a:r>
                    </a:p>
                  </a:txBody>
                  <a:tcPr marL="3267" marR="3267"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Funds required. MISA to support the municipality to apply for funding.</a:t>
                      </a:r>
                    </a:p>
                  </a:txBody>
                  <a:tcPr marL="3267" marR="3267" marT="0" marB="0"/>
                </a:tc>
              </a:tr>
              <a:tr h="168486">
                <a:tc gridSpan="6">
                  <a:txBody>
                    <a:bodyPr/>
                    <a:lstStyle/>
                    <a:p>
                      <a:pPr>
                        <a:spcAft>
                          <a:spcPts val="0"/>
                        </a:spcAft>
                      </a:pPr>
                      <a:r>
                        <a:rPr lang="en-ZA" sz="180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8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ZA" sz="18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8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8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8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800" dirty="0">
                          <a:effectLst/>
                          <a:highlight>
                            <a:srgbClr val="D3D3D3"/>
                          </a:highlight>
                          <a:latin typeface="Tahoma" panose="020B0604030504040204" pitchFamily="34" charset="0"/>
                          <a:ea typeface="Tahoma" panose="020B0604030504040204" pitchFamily="34" charset="0"/>
                          <a:cs typeface="Tahoma" panose="020B0604030504040204" pitchFamily="34" charset="0"/>
                        </a:rPr>
                        <a:t>R 131.4</a:t>
                      </a:r>
                      <a:endParaRPr lang="en-ZA" sz="18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c>
                  <a:txBody>
                    <a:bodyPr/>
                    <a:lstStyle/>
                    <a:p>
                      <a:pPr>
                        <a:spcAft>
                          <a:spcPts val="0"/>
                        </a:spcAft>
                      </a:pPr>
                      <a:r>
                        <a:rPr lang="en-ZA" sz="18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800" dirty="0">
                        <a:effectLst/>
                        <a:latin typeface="Tahoma" panose="020B0604030504040204" pitchFamily="34" charset="0"/>
                        <a:ea typeface="Tahoma" panose="020B0604030504040204" pitchFamily="34" charset="0"/>
                        <a:cs typeface="Tahoma" panose="020B0604030504040204" pitchFamily="34" charset="0"/>
                      </a:endParaRPr>
                    </a:p>
                  </a:txBody>
                  <a:tcPr marL="3267" marR="3267" marT="0" marB="0"/>
                </a:tc>
              </a:tr>
            </a:tbl>
          </a:graphicData>
        </a:graphic>
      </p:graphicFrame>
    </p:spTree>
    <p:extLst>
      <p:ext uri="{BB962C8B-B14F-4D97-AF65-F5344CB8AC3E}">
        <p14:creationId xmlns="" xmlns:p14="http://schemas.microsoft.com/office/powerpoint/2010/main" val="2776563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ZA" altLang="en-US" sz="3200" b="1" dirty="0" smtClean="0">
                <a:latin typeface="Tahoma" panose="020B0604030504040204" pitchFamily="34" charset="0"/>
              </a:rPr>
              <a:t>PURPOSE</a:t>
            </a:r>
          </a:p>
        </p:txBody>
      </p:sp>
      <p:sp>
        <p:nvSpPr>
          <p:cNvPr id="12291" name="Text Placeholder 2"/>
          <p:cNvSpPr>
            <a:spLocks noGrp="1"/>
          </p:cNvSpPr>
          <p:nvPr>
            <p:ph type="body" idx="1"/>
          </p:nvPr>
        </p:nvSpPr>
        <p:spPr/>
        <p:txBody>
          <a:bodyPr/>
          <a:lstStyle/>
          <a:p>
            <a:pPr marL="457200" algn="just">
              <a:lnSpc>
                <a:spcPct val="150000"/>
              </a:lnSpc>
              <a:spcAft>
                <a:spcPts val="1000"/>
              </a:spcAft>
            </a:pPr>
            <a:r>
              <a:rPr lang="en-US" sz="2800" dirty="0">
                <a:latin typeface="Tahoma" panose="020B0604030504040204" pitchFamily="34" charset="0"/>
                <a:ea typeface="Tahoma" panose="020B0604030504040204" pitchFamily="34" charset="0"/>
                <a:cs typeface="Tahoma" panose="020B0604030504040204" pitchFamily="34" charset="0"/>
              </a:rPr>
              <a:t>The purpose of this memorandum is to provide </a:t>
            </a:r>
            <a:r>
              <a:rPr lang="en-US" sz="2800" dirty="0" smtClean="0">
                <a:latin typeface="Tahoma" panose="020B0604030504040204" pitchFamily="34" charset="0"/>
                <a:ea typeface="Tahoma" panose="020B0604030504040204" pitchFamily="34" charset="0"/>
                <a:cs typeface="Tahoma" panose="020B0604030504040204" pitchFamily="34" charset="0"/>
              </a:rPr>
              <a:t>response </a:t>
            </a:r>
            <a:r>
              <a:rPr lang="en-US" sz="2800" dirty="0">
                <a:latin typeface="Tahoma" panose="020B0604030504040204" pitchFamily="34" charset="0"/>
                <a:ea typeface="Tahoma" panose="020B0604030504040204" pitchFamily="34" charset="0"/>
                <a:cs typeface="Tahoma" panose="020B0604030504040204" pitchFamily="34" charset="0"/>
              </a:rPr>
              <a:t>by the </a:t>
            </a:r>
            <a:r>
              <a:rPr lang="en-US" sz="2800" dirty="0" smtClean="0">
                <a:latin typeface="Tahoma" panose="020B0604030504040204" pitchFamily="34" charset="0"/>
                <a:ea typeface="Tahoma" panose="020B0604030504040204" pitchFamily="34" charset="0"/>
                <a:cs typeface="Tahoma" panose="020B0604030504040204" pitchFamily="34" charset="0"/>
              </a:rPr>
              <a:t>Provincial Department of </a:t>
            </a:r>
            <a:r>
              <a:rPr lang="en-US" sz="2800" dirty="0" err="1" smtClean="0">
                <a:latin typeface="Tahoma" panose="020B0604030504040204" pitchFamily="34" charset="0"/>
                <a:ea typeface="Tahoma" panose="020B0604030504040204" pitchFamily="34" charset="0"/>
                <a:cs typeface="Tahoma" panose="020B0604030504040204" pitchFamily="34" charset="0"/>
              </a:rPr>
              <a:t>CogTA</a:t>
            </a:r>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on questions that were posed by the </a:t>
            </a:r>
            <a:r>
              <a:rPr lang="en-US" sz="2800" dirty="0" smtClean="0">
                <a:latin typeface="Tahoma" panose="020B0604030504040204" pitchFamily="34" charset="0"/>
                <a:ea typeface="Tahoma" panose="020B0604030504040204" pitchFamily="34" charset="0"/>
                <a:cs typeface="Tahoma" panose="020B0604030504040204" pitchFamily="34" charset="0"/>
              </a:rPr>
              <a:t>Portfolio </a:t>
            </a:r>
            <a:r>
              <a:rPr lang="en-US" sz="2800" dirty="0">
                <a:latin typeface="Tahoma" panose="020B0604030504040204" pitchFamily="34" charset="0"/>
                <a:ea typeface="Tahoma" panose="020B0604030504040204" pitchFamily="34" charset="0"/>
                <a:cs typeface="Tahoma" panose="020B0604030504040204" pitchFamily="34" charset="0"/>
              </a:rPr>
              <a:t>committee on Cooperative Governance and Traditional Affairs </a:t>
            </a:r>
            <a:r>
              <a:rPr lang="en-US" sz="2800" dirty="0" smtClean="0">
                <a:latin typeface="Tahoma" panose="020B0604030504040204" pitchFamily="34" charset="0"/>
                <a:ea typeface="Tahoma" panose="020B0604030504040204" pitchFamily="34" charset="0"/>
                <a:cs typeface="Tahoma" panose="020B0604030504040204" pitchFamily="34" charset="0"/>
              </a:rPr>
              <a:t>during oversight visit to the province </a:t>
            </a:r>
            <a:r>
              <a:rPr lang="en-US" sz="2800" dirty="0" smtClean="0">
                <a:latin typeface="Tahoma" panose="020B0604030504040204" pitchFamily="34" charset="0"/>
                <a:ea typeface="Tahoma" panose="020B0604030504040204" pitchFamily="34" charset="0"/>
                <a:cs typeface="Tahoma" panose="020B0604030504040204" pitchFamily="34" charset="0"/>
              </a:rPr>
              <a:t>on </a:t>
            </a:r>
            <a:r>
              <a:rPr lang="en-US" sz="2800" dirty="0">
                <a:latin typeface="Tahoma" panose="020B0604030504040204" pitchFamily="34" charset="0"/>
                <a:ea typeface="Tahoma" panose="020B0604030504040204" pitchFamily="34" charset="0"/>
                <a:cs typeface="Tahoma" panose="020B0604030504040204" pitchFamily="34" charset="0"/>
              </a:rPr>
              <a:t>the </a:t>
            </a:r>
            <a:r>
              <a:rPr lang="en-US" sz="2800" b="1" dirty="0">
                <a:latin typeface="Tahoma" panose="020B0604030504040204" pitchFamily="34" charset="0"/>
                <a:ea typeface="Tahoma" panose="020B0604030504040204" pitchFamily="34" charset="0"/>
                <a:cs typeface="Tahoma" panose="020B0604030504040204" pitchFamily="34" charset="0"/>
              </a:rPr>
              <a:t>3</a:t>
            </a:r>
            <a:r>
              <a:rPr lang="en-US" sz="2800" b="1" baseline="30000" dirty="0">
                <a:latin typeface="Tahoma" panose="020B0604030504040204" pitchFamily="34" charset="0"/>
                <a:ea typeface="Tahoma" panose="020B0604030504040204" pitchFamily="34" charset="0"/>
                <a:cs typeface="Tahoma" panose="020B0604030504040204" pitchFamily="34" charset="0"/>
              </a:rPr>
              <a:t>rd</a:t>
            </a:r>
            <a:r>
              <a:rPr lang="en-US" sz="2800" b="1" dirty="0">
                <a:latin typeface="Tahoma" panose="020B0604030504040204" pitchFamily="34" charset="0"/>
                <a:ea typeface="Tahoma" panose="020B0604030504040204" pitchFamily="34" charset="0"/>
                <a:cs typeface="Tahoma" panose="020B0604030504040204" pitchFamily="34" charset="0"/>
              </a:rPr>
              <a:t> to the 7</a:t>
            </a:r>
            <a:r>
              <a:rPr lang="en-US" sz="2800" b="1" baseline="30000" dirty="0">
                <a:latin typeface="Tahoma" panose="020B0604030504040204" pitchFamily="34" charset="0"/>
                <a:ea typeface="Tahoma" panose="020B0604030504040204" pitchFamily="34" charset="0"/>
                <a:cs typeface="Tahoma" panose="020B0604030504040204" pitchFamily="34" charset="0"/>
              </a:rPr>
              <a:t>th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b="1" dirty="0">
                <a:latin typeface="Tahoma" panose="020B0604030504040204" pitchFamily="34" charset="0"/>
                <a:ea typeface="Tahoma" panose="020B0604030504040204" pitchFamily="34" charset="0"/>
                <a:cs typeface="Tahoma" panose="020B0604030504040204" pitchFamily="34" charset="0"/>
              </a:rPr>
              <a:t>of May 2021 </a:t>
            </a:r>
            <a:r>
              <a:rPr lang="en-US" sz="2800" dirty="0">
                <a:latin typeface="Tahoma" panose="020B0604030504040204" pitchFamily="34" charset="0"/>
                <a:ea typeface="Tahoma" panose="020B0604030504040204" pitchFamily="34" charset="0"/>
                <a:cs typeface="Tahoma" panose="020B0604030504040204" pitchFamily="34" charset="0"/>
              </a:rPr>
              <a:t>in the Province. </a:t>
            </a:r>
            <a:endParaRPr lang="en-ZA" sz="2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3610183611"/>
              </p:ext>
            </p:extLst>
          </p:nvPr>
        </p:nvGraphicFramePr>
        <p:xfrm>
          <a:off x="0" y="-9647"/>
          <a:ext cx="9143999" cy="6822857"/>
        </p:xfrm>
        <a:graphic>
          <a:graphicData uri="http://schemas.openxmlformats.org/drawingml/2006/table">
            <a:tbl>
              <a:tblPr firstRow="1" firstCol="1" bandRow="1">
                <a:tableStyleId>{5C22544A-7EE6-4342-B048-85BDC9FD1C3A}</a:tableStyleId>
              </a:tblPr>
              <a:tblGrid>
                <a:gridCol w="942313"/>
                <a:gridCol w="942313"/>
                <a:gridCol w="884258"/>
                <a:gridCol w="884258"/>
                <a:gridCol w="827315"/>
                <a:gridCol w="800516"/>
                <a:gridCol w="653143"/>
                <a:gridCol w="803865"/>
                <a:gridCol w="1203009"/>
                <a:gridCol w="1203009"/>
              </a:tblGrid>
              <a:tr h="272656">
                <a:tc gridSpan="10">
                  <a:txBody>
                    <a:bodyPr/>
                    <a:lstStyle/>
                    <a:p>
                      <a:pPr algn="ctr">
                        <a:spcAft>
                          <a:spcPts val="0"/>
                        </a:spcAft>
                      </a:pPr>
                      <a:r>
                        <a:rPr lang="en-ZA" sz="1400" dirty="0">
                          <a:solidFill>
                            <a:schemeClr val="tx1"/>
                          </a:solidFill>
                          <a:effectLst/>
                          <a:latin typeface="Tahoma" panose="020B0604030504040204" pitchFamily="34" charset="0"/>
                          <a:ea typeface="Tahoma" panose="020B0604030504040204" pitchFamily="34" charset="0"/>
                          <a:cs typeface="Tahoma" panose="020B0604030504040204" pitchFamily="34" charset="0"/>
                        </a:rPr>
                        <a:t>Short term interventions in the municipalities at risk</a:t>
                      </a:r>
                    </a:p>
                  </a:txBody>
                  <a:tcPr marL="7916" marR="7916"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2334">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Municipality</a:t>
                      </a:r>
                    </a:p>
                  </a:txBody>
                  <a:tcPr marL="7916" marR="7916" marT="0" marB="0">
                    <a:solidFill>
                      <a:srgbClr val="FFFF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7916" marR="7916"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7916" marR="7916" marT="0" marB="0"/>
                </a:tc>
              </a:tr>
              <a:tr h="76167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7916" marR="7916" marT="0" marB="0"/>
                </a:tc>
                <a:tc vMerge="1">
                  <a:txBody>
                    <a:bodyPr/>
                    <a:lstStyle/>
                    <a:p>
                      <a:endParaRPr lang="en-ZA"/>
                    </a:p>
                  </a:txBody>
                  <a:tcPr/>
                </a:tc>
              </a:tr>
              <a:tr h="1218675">
                <a:tc>
                  <a:txBody>
                    <a:bodyPr/>
                    <a:lstStyle/>
                    <a:p>
                      <a:pPr>
                        <a:spcAft>
                          <a:spcPts val="0"/>
                        </a:spcAft>
                      </a:pPr>
                      <a:r>
                        <a:rPr lang="en-ZA"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Kagisano</a:t>
                      </a: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Molopo LM</a:t>
                      </a:r>
                    </a:p>
                  </a:txBody>
                  <a:tcPr marL="7916" marR="7916"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replace missing and damaged road signs and road marking and gravel roads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September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KM Local municipality and the community members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SMMEs – MISA support in developing the terms of refence for tendering purpose </a:t>
                      </a:r>
                    </a:p>
                  </a:txBody>
                  <a:tcPr marL="7916" marR="7916" marT="0" marB="0"/>
                </a:tc>
              </a:tr>
              <a:tr h="1218675">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Maintenance of High Mast Lights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July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September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KMLocal municipality and the community members</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Embanking on an internal electrical program of repairing all high mast lights. MISA to support municipality.</a:t>
                      </a:r>
                    </a:p>
                  </a:txBody>
                  <a:tcPr marL="7916" marR="7916" marT="0" marB="0"/>
                </a:tc>
              </a:tr>
              <a:tr h="106634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Fencing and cleaning of cemeteries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Enhance service delivery at the burial sites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KM Local municipality and the community members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R1.4</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Embarking on a program for fencing and cleaning the cemeteries. MISA to support municipality to implement EPWP.</a:t>
                      </a:r>
                    </a:p>
                  </a:txBody>
                  <a:tcPr marL="7916" marR="7916" marT="0" marB="0"/>
                </a:tc>
              </a:tr>
              <a:tr h="1371009">
                <a:tc>
                  <a:txBody>
                    <a:bodyPr/>
                    <a:lstStyle/>
                    <a:p>
                      <a:pPr marL="119380">
                        <a:lnSpc>
                          <a:spcPct val="115000"/>
                        </a:lnSpc>
                        <a:spcAft>
                          <a:spcPts val="100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endParaRPr lang="en-ZA" sz="10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Greater </a:t>
                      </a:r>
                      <a:r>
                        <a:rPr lang="en-ZA"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Taung</a:t>
                      </a: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LM</a:t>
                      </a:r>
                    </a:p>
                  </a:txBody>
                  <a:tcPr marL="7916" marR="7916"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Litter picking and waste removals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waste management and will benefit at least 10000 households</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Greater Taung  Local municipality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R500 000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R500 000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0.00</a:t>
                      </a:r>
                    </a:p>
                  </a:txBody>
                  <a:tcPr marL="7916" marR="7916"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EPWP intervention. MISA to support municipality.</a:t>
                      </a:r>
                    </a:p>
                  </a:txBody>
                  <a:tcPr marL="7916" marR="7916" marT="0" marB="0"/>
                </a:tc>
              </a:tr>
            </a:tbl>
          </a:graphicData>
        </a:graphic>
      </p:graphicFrame>
    </p:spTree>
    <p:extLst>
      <p:ext uri="{BB962C8B-B14F-4D97-AF65-F5344CB8AC3E}">
        <p14:creationId xmlns="" xmlns:p14="http://schemas.microsoft.com/office/powerpoint/2010/main" val="189753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1851736602"/>
              </p:ext>
            </p:extLst>
          </p:nvPr>
        </p:nvGraphicFramePr>
        <p:xfrm>
          <a:off x="0" y="-9647"/>
          <a:ext cx="9143999" cy="6867646"/>
        </p:xfrm>
        <a:graphic>
          <a:graphicData uri="http://schemas.openxmlformats.org/drawingml/2006/table">
            <a:tbl>
              <a:tblPr firstRow="1" firstCol="1" bandRow="1">
                <a:tableStyleId>{5C22544A-7EE6-4342-B048-85BDC9FD1C3A}</a:tableStyleId>
              </a:tblPr>
              <a:tblGrid>
                <a:gridCol w="942313"/>
                <a:gridCol w="942313"/>
                <a:gridCol w="884258"/>
                <a:gridCol w="884258"/>
                <a:gridCol w="827315"/>
                <a:gridCol w="800516"/>
                <a:gridCol w="653143"/>
                <a:gridCol w="803865"/>
                <a:gridCol w="1203009"/>
                <a:gridCol w="1203009"/>
              </a:tblGrid>
              <a:tr h="287182">
                <a:tc gridSpan="10">
                  <a:txBody>
                    <a:bodyPr/>
                    <a:lstStyle/>
                    <a:p>
                      <a:pPr algn="ctr">
                        <a:spcAft>
                          <a:spcPts val="0"/>
                        </a:spcAft>
                      </a:pPr>
                      <a:r>
                        <a:rPr lang="en-ZA" sz="1400" dirty="0">
                          <a:solidFill>
                            <a:schemeClr val="tx1"/>
                          </a:solidFill>
                          <a:effectLst/>
                          <a:latin typeface="Tahoma" panose="020B0604030504040204" pitchFamily="34" charset="0"/>
                          <a:ea typeface="Tahoma" panose="020B0604030504040204" pitchFamily="34" charset="0"/>
                          <a:cs typeface="Tahoma" panose="020B0604030504040204" pitchFamily="34" charset="0"/>
                        </a:rPr>
                        <a:t>Short term interventions in the municipalities at risk</a:t>
                      </a:r>
                    </a:p>
                  </a:txBody>
                  <a:tcPr marL="7916" marR="7916"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60519">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Municipality</a:t>
                      </a:r>
                    </a:p>
                  </a:txBody>
                  <a:tcPr marL="7916" marR="7916" marT="0" marB="0">
                    <a:solidFill>
                      <a:srgbClr val="FFFF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7916" marR="7916"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7916" marR="7916" marT="0" marB="0"/>
                </a:tc>
              </a:tr>
              <a:tr h="80259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7916" marR="7916" marT="0" marB="0"/>
                </a:tc>
                <a:tc vMerge="1">
                  <a:txBody>
                    <a:bodyPr/>
                    <a:lstStyle/>
                    <a:p>
                      <a:endParaRPr lang="en-ZA"/>
                    </a:p>
                  </a:txBody>
                  <a:tcPr/>
                </a:tc>
              </a:tr>
              <a:tr h="1444674">
                <a:tc rowSpan="4">
                  <a:txBody>
                    <a:bodyPr/>
                    <a:lstStyle/>
                    <a:p>
                      <a:pPr marL="119380">
                        <a:lnSpc>
                          <a:spcPct val="115000"/>
                        </a:lnSpc>
                        <a:spcAft>
                          <a:spcPts val="100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Greater </a:t>
                      </a:r>
                      <a:r>
                        <a:rPr lang="en-ZA"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Taung</a:t>
                      </a: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LM</a:t>
                      </a:r>
                    </a:p>
                  </a:txBody>
                  <a:tcPr marL="7916" marR="7916"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replace missing and damaged road signs, repair of malfunctioning streetlights and road marking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Greater Taung  Local municipality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R0.5</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R 0.4</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EPWP intervention. MISA to support municipality.</a:t>
                      </a:r>
                    </a:p>
                  </a:txBody>
                  <a:tcPr marL="7916" marR="7916" marT="0" marB="0"/>
                </a:tc>
              </a:tr>
              <a:tr h="1925403">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War on water leakages and water pipe bust and Unblocking of sewer lines and manholes. Maintanance of sewer ponds</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Greater Taung  Local municipality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R4.2m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R4.2m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0.00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Attending to water leakages with the main focus on water infrastructure maintenance. Maintanance of the sewer network and sewer ponds located within GTLM. MISA and DWS to support municipality.</a:t>
                      </a:r>
                    </a:p>
                  </a:txBody>
                  <a:tcPr marL="7916" marR="7916" marT="0" marB="0"/>
                </a:tc>
              </a:tr>
              <a:tr h="1284155">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Replacing street and highmast lights bulbs and malfunctioning electricity reading meters in Reivilo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service delivery of electricity and will enhance the safety in the community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Greater Taung  Local municipality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R6.57m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R6.57m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0.00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Initiate a program which will aim at mass replacement of malfunctioning electrical components within GTLM. MISA to support municipality</a:t>
                      </a:r>
                    </a:p>
                  </a:txBody>
                  <a:tcPr marL="7916" marR="7916" marT="0" marB="0"/>
                </a:tc>
              </a:tr>
              <a:tr h="963116">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Beautification of GTLM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Starting June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August 2021</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 the image of GTLM with regards to service delivery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Greater Taung  Local municipality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R0.7</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0.7</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0.00</a:t>
                      </a:r>
                    </a:p>
                  </a:txBody>
                  <a:tcPr marL="7916" marR="7916"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EPWP intervention. MISA to support municipality.</a:t>
                      </a:r>
                    </a:p>
                  </a:txBody>
                  <a:tcPr marL="7916" marR="7916" marT="0" marB="0"/>
                </a:tc>
              </a:tr>
            </a:tbl>
          </a:graphicData>
        </a:graphic>
      </p:graphicFrame>
    </p:spTree>
    <p:extLst>
      <p:ext uri="{BB962C8B-B14F-4D97-AF65-F5344CB8AC3E}">
        <p14:creationId xmlns="" xmlns:p14="http://schemas.microsoft.com/office/powerpoint/2010/main" val="113659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094498100"/>
              </p:ext>
            </p:extLst>
          </p:nvPr>
        </p:nvGraphicFramePr>
        <p:xfrm>
          <a:off x="0" y="-9647"/>
          <a:ext cx="9143999" cy="6977141"/>
        </p:xfrm>
        <a:graphic>
          <a:graphicData uri="http://schemas.openxmlformats.org/drawingml/2006/table">
            <a:tbl>
              <a:tblPr firstRow="1" firstCol="1" bandRow="1">
                <a:tableStyleId>{5C22544A-7EE6-4342-B048-85BDC9FD1C3A}</a:tableStyleId>
              </a:tblPr>
              <a:tblGrid>
                <a:gridCol w="942313"/>
                <a:gridCol w="942313"/>
                <a:gridCol w="884258"/>
                <a:gridCol w="884258"/>
                <a:gridCol w="827315"/>
                <a:gridCol w="800516"/>
                <a:gridCol w="653143"/>
                <a:gridCol w="803865"/>
                <a:gridCol w="1203009"/>
                <a:gridCol w="1203009"/>
              </a:tblGrid>
              <a:tr h="272656">
                <a:tc gridSpan="10">
                  <a:txBody>
                    <a:bodyPr/>
                    <a:lstStyle/>
                    <a:p>
                      <a:pPr algn="ctr">
                        <a:spcAft>
                          <a:spcPts val="0"/>
                        </a:spcAft>
                      </a:pPr>
                      <a:r>
                        <a:rPr lang="en-ZA" sz="1400" dirty="0">
                          <a:solidFill>
                            <a:schemeClr val="tx1"/>
                          </a:solidFill>
                          <a:effectLst/>
                          <a:latin typeface="Tahoma" panose="020B0604030504040204" pitchFamily="34" charset="0"/>
                          <a:ea typeface="Tahoma" panose="020B0604030504040204" pitchFamily="34" charset="0"/>
                          <a:cs typeface="Tahoma" panose="020B0604030504040204" pitchFamily="34" charset="0"/>
                        </a:rPr>
                        <a:t>Short term interventions in the municipalities at risk</a:t>
                      </a:r>
                    </a:p>
                  </a:txBody>
                  <a:tcPr marL="7916" marR="7916"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2334">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Municipality</a:t>
                      </a:r>
                    </a:p>
                  </a:txBody>
                  <a:tcPr marL="7916" marR="7916" marT="0" marB="0">
                    <a:solidFill>
                      <a:srgbClr val="FFFF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7916" marR="7916"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7916" marR="7916" marT="0" marB="0"/>
                </a:tc>
              </a:tr>
              <a:tr h="76167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7916" marR="7916" marT="0" marB="0"/>
                </a:tc>
                <a:tc vMerge="1">
                  <a:txBody>
                    <a:bodyPr/>
                    <a:lstStyle/>
                    <a:p>
                      <a:endParaRPr lang="en-ZA"/>
                    </a:p>
                  </a:txBody>
                  <a:tcPr/>
                </a:tc>
              </a:tr>
              <a:tr h="2589685">
                <a:tc rowSpan="3">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Maquassi</a:t>
                      </a: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Hills</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Refurbishment of boreholes in Wolmaransstad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Assessment, rehabilitation and yield and quality testing</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of the 7 existing boreholes at the Sedibeng wellfield complete (100%)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Assessment completed in March 2020</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Equipping and connecting of boreholes to the main line – 3 months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Pipe system maintenance and upgrading – 1 month.</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System design, management, monitoring and updating – 1 month</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Source Funding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4m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4 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Source Funding. MISA to support municipality.</a:t>
                      </a:r>
                    </a:p>
                  </a:txBody>
                  <a:tcPr marL="7916" marR="7916" marT="0" marB="0"/>
                </a:tc>
              </a:tr>
              <a:tr h="1828013">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Sewer maintenance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Opex/ Source Funding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10m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10m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Communities throw foreign matter into the sewers – We require assistance with Community Awareness Programmes and funding to maintain the sewer lines. CODSTA and MISA to support municipality.</a:t>
                      </a:r>
                    </a:p>
                  </a:txBody>
                  <a:tcPr marL="7916" marR="7916" marT="0" marB="0"/>
                </a:tc>
              </a:tr>
              <a:tr h="1371009">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Pothole Patching Programme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Ongoing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Opex/ Source Funding</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6m</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R6m</a:t>
                      </a:r>
                    </a:p>
                  </a:txBody>
                  <a:tcPr marL="7916" marR="7916"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Require assistance with procurement of Pothole patching equipment. Compressor, breakers and pedestrian roller. MISA to support municipality.</a:t>
                      </a:r>
                    </a:p>
                  </a:txBody>
                  <a:tcPr marL="7916" marR="7916" marT="0" marB="0"/>
                </a:tc>
              </a:tr>
            </a:tbl>
          </a:graphicData>
        </a:graphic>
      </p:graphicFrame>
    </p:spTree>
    <p:extLst>
      <p:ext uri="{BB962C8B-B14F-4D97-AF65-F5344CB8AC3E}">
        <p14:creationId xmlns="" xmlns:p14="http://schemas.microsoft.com/office/powerpoint/2010/main" val="3388337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2718011371"/>
              </p:ext>
            </p:extLst>
          </p:nvPr>
        </p:nvGraphicFramePr>
        <p:xfrm>
          <a:off x="0" y="-9647"/>
          <a:ext cx="9143999" cy="7892656"/>
        </p:xfrm>
        <a:graphic>
          <a:graphicData uri="http://schemas.openxmlformats.org/drawingml/2006/table">
            <a:tbl>
              <a:tblPr firstRow="1" firstCol="1" bandRow="1">
                <a:tableStyleId>{5C22544A-7EE6-4342-B048-85BDC9FD1C3A}</a:tableStyleId>
              </a:tblPr>
              <a:tblGrid>
                <a:gridCol w="942313"/>
                <a:gridCol w="942313"/>
                <a:gridCol w="884258"/>
                <a:gridCol w="884258"/>
                <a:gridCol w="827315"/>
                <a:gridCol w="800516"/>
                <a:gridCol w="653143"/>
                <a:gridCol w="803865"/>
                <a:gridCol w="1203009"/>
                <a:gridCol w="1203009"/>
              </a:tblGrid>
              <a:tr h="272656">
                <a:tc gridSpan="10">
                  <a:txBody>
                    <a:bodyPr/>
                    <a:lstStyle/>
                    <a:p>
                      <a:pPr algn="ctr">
                        <a:spcAft>
                          <a:spcPts val="0"/>
                        </a:spcAft>
                      </a:pPr>
                      <a:r>
                        <a:rPr lang="en-ZA" sz="1400" dirty="0">
                          <a:solidFill>
                            <a:schemeClr val="tx1"/>
                          </a:solidFill>
                          <a:effectLst/>
                          <a:latin typeface="Tahoma" panose="020B0604030504040204" pitchFamily="34" charset="0"/>
                          <a:ea typeface="Tahoma" panose="020B0604030504040204" pitchFamily="34" charset="0"/>
                          <a:cs typeface="Tahoma" panose="020B0604030504040204" pitchFamily="34" charset="0"/>
                        </a:rPr>
                        <a:t>Short term interventions in the municipalities at risk</a:t>
                      </a:r>
                    </a:p>
                  </a:txBody>
                  <a:tcPr marL="7916" marR="7916"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52334">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Municipality</a:t>
                      </a:r>
                    </a:p>
                  </a:txBody>
                  <a:tcPr marL="7916" marR="7916" marT="0" marB="0">
                    <a:solidFill>
                      <a:srgbClr val="FFFF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7916" marR="7916"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7916" marR="7916" marT="0" marB="0"/>
                </a:tc>
              </a:tr>
              <a:tr h="76167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7916" marR="7916" marT="0" marB="0"/>
                </a:tc>
                <a:tc vMerge="1">
                  <a:txBody>
                    <a:bodyPr/>
                    <a:lstStyle/>
                    <a:p>
                      <a:endParaRPr lang="en-ZA"/>
                    </a:p>
                  </a:txBody>
                  <a:tcPr/>
                </a:tc>
              </a:tr>
              <a:tr h="1218675">
                <a:tc rowSpan="2">
                  <a:txBody>
                    <a:bodyPr/>
                    <a:lstStyle/>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City of </a:t>
                      </a: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Matlosana</a:t>
                      </a: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LM</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solidFill>
                      <a:srgbClr val="FFFF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 MISA to support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r>
              <a:tr h="2132681">
                <a:tc vMerge="1">
                  <a:txBody>
                    <a:bodyPr/>
                    <a:lstStyle/>
                    <a:p>
                      <a:endParaRPr lang="en-ZA"/>
                    </a:p>
                  </a:txBody>
                  <a:tcPr/>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DWS and MISA to support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r>
              <a:tr h="1218675">
                <a:tc rowSpan="2">
                  <a:txBody>
                    <a:bodyPr/>
                    <a:lstStyle/>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JB Marks LM</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solidFill>
                      <a:srgbClr val="FFFF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 MISA to support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r>
              <a:tr h="2132681">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DWS and MISA to support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r>
            </a:tbl>
          </a:graphicData>
        </a:graphic>
      </p:graphicFrame>
    </p:spTree>
    <p:extLst>
      <p:ext uri="{BB962C8B-B14F-4D97-AF65-F5344CB8AC3E}">
        <p14:creationId xmlns="" xmlns:p14="http://schemas.microsoft.com/office/powerpoint/2010/main" val="41462646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1771578240"/>
              </p:ext>
            </p:extLst>
          </p:nvPr>
        </p:nvGraphicFramePr>
        <p:xfrm>
          <a:off x="0" y="-9647"/>
          <a:ext cx="9143999" cy="5683187"/>
        </p:xfrm>
        <a:graphic>
          <a:graphicData uri="http://schemas.openxmlformats.org/drawingml/2006/table">
            <a:tbl>
              <a:tblPr firstRow="1" firstCol="1" bandRow="1">
                <a:tableStyleId>{5C22544A-7EE6-4342-B048-85BDC9FD1C3A}</a:tableStyleId>
              </a:tblPr>
              <a:tblGrid>
                <a:gridCol w="942313"/>
                <a:gridCol w="942313"/>
                <a:gridCol w="884258"/>
                <a:gridCol w="884258"/>
                <a:gridCol w="827315"/>
                <a:gridCol w="800516"/>
                <a:gridCol w="653143"/>
                <a:gridCol w="803865"/>
                <a:gridCol w="1203009"/>
                <a:gridCol w="1203009"/>
              </a:tblGrid>
              <a:tr h="225924">
                <a:tc gridSpan="10">
                  <a:txBody>
                    <a:bodyPr/>
                    <a:lstStyle/>
                    <a:p>
                      <a:pPr algn="ctr">
                        <a:spcAft>
                          <a:spcPts val="0"/>
                        </a:spcAft>
                      </a:pPr>
                      <a:r>
                        <a:rPr lang="en-ZA" sz="1400" dirty="0">
                          <a:solidFill>
                            <a:schemeClr val="tx1"/>
                          </a:solidFill>
                          <a:effectLst/>
                          <a:latin typeface="Tahoma" panose="020B0604030504040204" pitchFamily="34" charset="0"/>
                          <a:ea typeface="Tahoma" panose="020B0604030504040204" pitchFamily="34" charset="0"/>
                          <a:cs typeface="Tahoma" panose="020B0604030504040204" pitchFamily="34" charset="0"/>
                        </a:rPr>
                        <a:t>Short term interventions in the municipalities at risk</a:t>
                      </a:r>
                    </a:p>
                  </a:txBody>
                  <a:tcPr marL="7916" marR="7916"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41674">
                <a:tc rowSpan="2">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Municipality</a:t>
                      </a:r>
                    </a:p>
                  </a:txBody>
                  <a:tcPr marL="7916" marR="7916" marT="0" marB="0">
                    <a:solidFill>
                      <a:srgbClr val="FFFF00"/>
                    </a:solidFill>
                  </a:tcPr>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7916" marR="7916"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7916" marR="7916" marT="0" marB="0"/>
                </a:tc>
              </a:tr>
              <a:tr h="70837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7916" marR="7916"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7916" marR="7916" marT="0" marB="0"/>
                </a:tc>
                <a:tc vMerge="1">
                  <a:txBody>
                    <a:bodyPr/>
                    <a:lstStyle/>
                    <a:p>
                      <a:endParaRPr lang="en-ZA"/>
                    </a:p>
                  </a:txBody>
                  <a:tcPr/>
                </a:tc>
              </a:tr>
              <a:tr h="1133393">
                <a:tc rowSpan="2">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Rustenburg LM</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solidFill>
                      <a:srgbClr val="FFFF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CWP and EPWP intervention. MISA to support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7916" marR="7916" marT="0" marB="0"/>
                </a:tc>
              </a:tr>
              <a:tr h="1983438">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Starting June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August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DWS and MISA to support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r>
              <a:tr h="1190063">
                <a:tc gridSpan="6">
                  <a:txBody>
                    <a:bodyPr/>
                    <a:lstStyle/>
                    <a:p>
                      <a:pPr>
                        <a:spcAft>
                          <a:spcPts val="0"/>
                        </a:spcAft>
                      </a:pPr>
                      <a:r>
                        <a:rPr lang="en-ZA"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20.4</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7916" marR="7916" marT="0" marB="0"/>
                </a:tc>
              </a:tr>
            </a:tbl>
          </a:graphicData>
        </a:graphic>
      </p:graphicFrame>
    </p:spTree>
    <p:extLst>
      <p:ext uri="{BB962C8B-B14F-4D97-AF65-F5344CB8AC3E}">
        <p14:creationId xmlns="" xmlns:p14="http://schemas.microsoft.com/office/powerpoint/2010/main" val="1374711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2677933806"/>
              </p:ext>
            </p:extLst>
          </p:nvPr>
        </p:nvGraphicFramePr>
        <p:xfrm>
          <a:off x="-1" y="2"/>
          <a:ext cx="9144001" cy="10673659"/>
        </p:xfrm>
        <a:graphic>
          <a:graphicData uri="http://schemas.openxmlformats.org/drawingml/2006/table">
            <a:tbl>
              <a:tblPr firstRow="1" firstCol="1" bandRow="1">
                <a:tableStyleId>{5C22544A-7EE6-4342-B048-85BDC9FD1C3A}</a:tableStyleId>
              </a:tblPr>
              <a:tblGrid>
                <a:gridCol w="942312"/>
                <a:gridCol w="942312"/>
                <a:gridCol w="884254"/>
                <a:gridCol w="884254"/>
                <a:gridCol w="827315"/>
                <a:gridCol w="800520"/>
                <a:gridCol w="653145"/>
                <a:gridCol w="803869"/>
                <a:gridCol w="1203010"/>
                <a:gridCol w="1203010"/>
              </a:tblGrid>
              <a:tr h="374230">
                <a:tc gridSpan="10">
                  <a:txBody>
                    <a:bodyPr/>
                    <a:lstStyle/>
                    <a:p>
                      <a:pPr algn="ct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Short term interventions in stable municipalities</a:t>
                      </a:r>
                    </a:p>
                  </a:txBody>
                  <a:tcPr marL="27042" marR="27042" marT="0" marB="0">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83919">
                <a:tc rowSpan="2">
                  <a:txBody>
                    <a:bodyPr/>
                    <a:lstStyle/>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Municipality</a:t>
                      </a:r>
                    </a:p>
                  </a:txBody>
                  <a:tcPr marL="27042" marR="27042" marT="0" marB="0">
                    <a:solidFill>
                      <a:srgbClr val="00B050"/>
                    </a:solidFill>
                  </a:tcPr>
                </a:tc>
                <a:tc gridSpan="5">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Programme / Project</a:t>
                      </a:r>
                    </a:p>
                  </a:txBody>
                  <a:tcPr marL="27042" marR="2704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Budget</a:t>
                      </a:r>
                    </a:p>
                  </a:txBody>
                  <a:tcPr marL="27042" marR="27042"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27042" marR="27042" marT="0" marB="0"/>
                </a:tc>
              </a:tr>
              <a:tr h="919591">
                <a:tc vMerge="1">
                  <a:txBody>
                    <a:bodyPr/>
                    <a:lstStyle/>
                    <a:p>
                      <a:endParaRPr lang="en-ZA"/>
                    </a:p>
                  </a:txBody>
                  <a:tcPr/>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Action required</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Progress-to-date</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Completion date</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Responsible entity</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(million)  </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Available</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Shortfall (source)</a:t>
                      </a:r>
                    </a:p>
                  </a:txBody>
                  <a:tcPr marL="27042" marR="27042" marT="0" marB="0"/>
                </a:tc>
                <a:tc vMerge="1">
                  <a:txBody>
                    <a:bodyPr/>
                    <a:lstStyle/>
                    <a:p>
                      <a:endParaRPr lang="en-ZA"/>
                    </a:p>
                  </a:txBody>
                  <a:tcPr/>
                </a:tc>
              </a:tr>
              <a:tr h="1655266">
                <a:tc rowSpan="3">
                  <a:txBody>
                    <a:bodyPr/>
                    <a:lstStyle/>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err="1">
                          <a:effectLst/>
                          <a:latin typeface="Tahoma" panose="020B0604030504040204" pitchFamily="34" charset="0"/>
                          <a:ea typeface="Tahoma" panose="020B0604030504040204" pitchFamily="34" charset="0"/>
                          <a:cs typeface="Tahoma" panose="020B0604030504040204" pitchFamily="34" charset="0"/>
                        </a:rPr>
                        <a:t>Moretele</a:t>
                      </a:r>
                      <a:endParaRPr lang="en-ZA" sz="105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txBody>
                  <a:tcPr marL="27042" marR="27042" marT="0" marB="0">
                    <a:solidFill>
                      <a:srgbClr val="00B050"/>
                    </a:solidFill>
                  </a:tcPr>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Maintenance of gravel roads</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Starting July 2021</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October 2021</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Enhance stormwater management and catchment of water since the area is dry – 8000 beneficiaries</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Moretele LM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R2m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R2m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 0</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txBody>
                  <a:tcPr marL="27042" marR="27042" marT="0" marB="0"/>
                </a:tc>
              </a:tr>
              <a:tr h="1103510">
                <a:tc vMerge="1">
                  <a:txBody>
                    <a:bodyPr/>
                    <a:lstStyle/>
                    <a:p>
                      <a:endParaRPr lang="en-ZA"/>
                    </a:p>
                  </a:txBody>
                  <a:tcPr/>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Maintenance of sewer line in Motla, Moeka and Swartdam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Starting July 2021</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June 2024</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Unblocking of 10km sewer line in Motla, Moeka and Swartdam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Moretele LM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R4</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R1.5</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R2.5</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Funds. MISA to assist in funding application.</a:t>
                      </a:r>
                    </a:p>
                  </a:txBody>
                  <a:tcPr marL="27042" marR="27042" marT="0" marB="0"/>
                </a:tc>
              </a:tr>
              <a:tr h="1839184">
                <a:tc vMerge="1">
                  <a:txBody>
                    <a:bodyPr/>
                    <a:lstStyle/>
                    <a:p>
                      <a:endParaRPr lang="en-ZA"/>
                    </a:p>
                  </a:txBody>
                  <a:tcPr/>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Maintenace of VIP toilets </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Proposed project</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Dec 2021</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20 000 beneficiaries benefited from the enviroloo sanitation projects in various financial years</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Moretele LM</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R2.5</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R2.5</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 0</a:t>
                      </a:r>
                    </a:p>
                  </a:txBody>
                  <a:tcPr marL="27042" marR="27042" marT="0" marB="0"/>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Embarking on a programme to cleaning the toilets (maintenance). MISA to support in EPWP implementation.</a:t>
                      </a:r>
                    </a:p>
                  </a:txBody>
                  <a:tcPr marL="27042" marR="27042" marT="0" marB="0"/>
                </a:tc>
              </a:tr>
              <a:tr h="1655266">
                <a:tc rowSpan="2">
                  <a:txBody>
                    <a:bodyPr/>
                    <a:lstStyle/>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Moses </a:t>
                      </a:r>
                      <a:r>
                        <a:rPr lang="en-ZA" sz="1050" dirty="0" err="1">
                          <a:effectLst/>
                          <a:latin typeface="Tahoma" panose="020B0604030504040204" pitchFamily="34" charset="0"/>
                          <a:ea typeface="Tahoma" panose="020B0604030504040204" pitchFamily="34" charset="0"/>
                          <a:cs typeface="Tahoma" panose="020B0604030504040204" pitchFamily="34" charset="0"/>
                        </a:rPr>
                        <a:t>Kotane</a:t>
                      </a:r>
                      <a:endParaRPr lang="en-ZA" sz="105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solidFill>
                      <a:srgbClr val="00B050"/>
                    </a:solidFill>
                  </a:tcPr>
                </a:tc>
                <a:tc>
                  <a:txBody>
                    <a:bodyPr/>
                    <a:lstStyle/>
                    <a:p>
                      <a:pPr>
                        <a:spcAft>
                          <a:spcPts val="0"/>
                        </a:spcAft>
                      </a:pPr>
                      <a:r>
                        <a:rPr lang="en-US" sz="1050" dirty="0">
                          <a:effectLst/>
                          <a:latin typeface="Tahoma" panose="020B0604030504040204" pitchFamily="34" charset="0"/>
                          <a:ea typeface="Tahoma" panose="020B0604030504040204" pitchFamily="34" charset="0"/>
                          <a:cs typeface="Tahoma" panose="020B0604030504040204" pitchFamily="34" charset="0"/>
                        </a:rPr>
                        <a:t>Patching of Potholes </a:t>
                      </a:r>
                      <a:endParaRPr lang="en-ZA" sz="105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Starting June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August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Improved quality of service delivery of roads and will benefits the road users in the area</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municipality and the community members, including EPWP/CWP</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2m</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2m</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0m</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CWP and EPWP intervention. MISA to support.</a:t>
                      </a:r>
                      <a:endParaRPr lang="en-ZA" sz="105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txBody>
                  <a:tcPr marL="27042" marR="27042" marT="0" marB="0"/>
                </a:tc>
              </a:tr>
              <a:tr h="2574857">
                <a:tc vMerge="1">
                  <a:txBody>
                    <a:bodyPr/>
                    <a:lstStyle/>
                    <a:p>
                      <a:endParaRPr lang="en-ZA"/>
                    </a:p>
                  </a:txBody>
                  <a:tcPr/>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Starting June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August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0.00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DWS and MISA to support.</a:t>
                      </a:r>
                      <a:endParaRPr lang="en-ZA" sz="105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txBody>
                  <a:tcPr marL="27042" marR="27042" marT="0" marB="0"/>
                </a:tc>
              </a:tr>
              <a:tr h="367836">
                <a:tc gridSpan="6">
                  <a:txBody>
                    <a:bodyPr/>
                    <a:lstStyle/>
                    <a:p>
                      <a:pPr>
                        <a:spcAft>
                          <a:spcPts val="0"/>
                        </a:spcAft>
                      </a:pPr>
                      <a:r>
                        <a:rPr lang="en-ZA" sz="105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05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dirty="0">
                          <a:effectLst/>
                          <a:latin typeface="Tahoma" panose="020B0604030504040204" pitchFamily="34" charset="0"/>
                          <a:ea typeface="Tahoma" panose="020B0604030504040204" pitchFamily="34" charset="0"/>
                          <a:cs typeface="Tahoma" panose="020B0604030504040204" pitchFamily="34" charset="0"/>
                        </a:rPr>
                        <a:t> </a:t>
                      </a:r>
                      <a:endParaRPr lang="en-ZA" sz="105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 </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 </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highlight>
                            <a:srgbClr val="D3D3D3"/>
                          </a:highlight>
                          <a:latin typeface="Tahoma" panose="020B0604030504040204" pitchFamily="34" charset="0"/>
                          <a:ea typeface="Tahoma" panose="020B0604030504040204" pitchFamily="34" charset="0"/>
                          <a:cs typeface="Tahoma" panose="020B0604030504040204" pitchFamily="34" charset="0"/>
                        </a:rPr>
                        <a:t>2.5</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dirty="0">
                          <a:effectLst/>
                          <a:latin typeface="Tahoma" panose="020B0604030504040204" pitchFamily="34" charset="0"/>
                          <a:ea typeface="Tahoma" panose="020B0604030504040204" pitchFamily="34" charset="0"/>
                          <a:cs typeface="Tahoma" panose="020B0604030504040204" pitchFamily="34" charset="0"/>
                        </a:rPr>
                        <a:t> </a:t>
                      </a:r>
                      <a:endParaRPr lang="en-ZA" sz="105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r>
            </a:tbl>
          </a:graphicData>
        </a:graphic>
      </p:graphicFrame>
    </p:spTree>
    <p:extLst>
      <p:ext uri="{BB962C8B-B14F-4D97-AF65-F5344CB8AC3E}">
        <p14:creationId xmlns="" xmlns:p14="http://schemas.microsoft.com/office/powerpoint/2010/main" val="1749077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1290214377"/>
              </p:ext>
            </p:extLst>
          </p:nvPr>
        </p:nvGraphicFramePr>
        <p:xfrm>
          <a:off x="-1" y="2"/>
          <a:ext cx="9144001" cy="3855867"/>
        </p:xfrm>
        <a:graphic>
          <a:graphicData uri="http://schemas.openxmlformats.org/drawingml/2006/table">
            <a:tbl>
              <a:tblPr firstRow="1" firstCol="1" bandRow="1">
                <a:tableStyleId>{5C22544A-7EE6-4342-B048-85BDC9FD1C3A}</a:tableStyleId>
              </a:tblPr>
              <a:tblGrid>
                <a:gridCol w="942312"/>
                <a:gridCol w="942312"/>
                <a:gridCol w="884254"/>
                <a:gridCol w="884254"/>
                <a:gridCol w="827315"/>
                <a:gridCol w="800520"/>
                <a:gridCol w="653145"/>
                <a:gridCol w="803869"/>
                <a:gridCol w="1203010"/>
                <a:gridCol w="1203010"/>
              </a:tblGrid>
              <a:tr h="374230">
                <a:tc gridSpan="10">
                  <a:txBody>
                    <a:bodyPr/>
                    <a:lstStyle/>
                    <a:p>
                      <a:pPr algn="ct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Short term interventions in stable municipalities</a:t>
                      </a:r>
                    </a:p>
                  </a:txBody>
                  <a:tcPr marL="27042" marR="27042" marT="0" marB="0">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83919">
                <a:tc>
                  <a:txBody>
                    <a:bodyPr/>
                    <a:lstStyle/>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Municipality</a:t>
                      </a:r>
                    </a:p>
                  </a:txBody>
                  <a:tcPr marL="27042" marR="27042" marT="0" marB="0">
                    <a:solidFill>
                      <a:srgbClr val="00B050"/>
                    </a:solidFill>
                  </a:tcPr>
                </a:tc>
                <a:tc gridSpan="5">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Programme / Project</a:t>
                      </a:r>
                    </a:p>
                  </a:txBody>
                  <a:tcPr marL="27042" marR="2704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Budget</a:t>
                      </a:r>
                    </a:p>
                  </a:txBody>
                  <a:tcPr marL="27042" marR="27042" marT="0" marB="0"/>
                </a:tc>
                <a:tc hMerge="1">
                  <a:txBody>
                    <a:bodyPr/>
                    <a:lstStyle/>
                    <a:p>
                      <a:endParaRPr lang="en-ZA"/>
                    </a:p>
                  </a:txBody>
                  <a:tcPr/>
                </a:tc>
                <a:tc hMerge="1">
                  <a:txBody>
                    <a:bodyPr/>
                    <a:lstStyle/>
                    <a:p>
                      <a:endParaRPr lang="en-ZA"/>
                    </a:p>
                  </a:txBody>
                  <a:tcPr/>
                </a:tc>
                <a:tc>
                  <a:txBody>
                    <a:bodyPr/>
                    <a:lstStyle/>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27042" marR="27042" marT="0" marB="0"/>
                </a:tc>
              </a:tr>
              <a:tr h="2574857">
                <a:tc>
                  <a:txBody>
                    <a:bodyPr/>
                    <a:lstStyle/>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50" dirty="0">
                          <a:effectLst/>
                          <a:latin typeface="Tahoma" panose="020B0604030504040204" pitchFamily="34" charset="0"/>
                          <a:ea typeface="Tahoma" panose="020B0604030504040204" pitchFamily="34" charset="0"/>
                          <a:cs typeface="Tahoma" panose="020B0604030504040204" pitchFamily="34" charset="0"/>
                        </a:rPr>
                        <a:t>Moses </a:t>
                      </a:r>
                      <a:r>
                        <a:rPr lang="en-ZA" sz="1050" dirty="0" err="1">
                          <a:effectLst/>
                          <a:latin typeface="Tahoma" panose="020B0604030504040204" pitchFamily="34" charset="0"/>
                          <a:ea typeface="Tahoma" panose="020B0604030504040204" pitchFamily="34" charset="0"/>
                          <a:cs typeface="Tahoma" panose="020B0604030504040204" pitchFamily="34" charset="0"/>
                        </a:rPr>
                        <a:t>Kotane</a:t>
                      </a:r>
                      <a:endParaRPr lang="en-ZA" sz="105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solidFill>
                      <a:srgbClr val="00B050"/>
                    </a:solidFill>
                  </a:tcPr>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 Water leaks/ pipe burst  </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Starting June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August 2021</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Water conservation and will benefits the community at large</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Kgetlengrivier  Local Municipality and the community members</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2.00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R 0.00</a:t>
                      </a:r>
                      <a:endParaRPr lang="en-ZA" sz="105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050">
                          <a:effectLst/>
                          <a:latin typeface="Tahoma" panose="020B0604030504040204" pitchFamily="34" charset="0"/>
                          <a:ea typeface="Tahoma" panose="020B0604030504040204" pitchFamily="34" charset="0"/>
                          <a:cs typeface="Tahoma" panose="020B0604030504040204" pitchFamily="34" charset="0"/>
                        </a:rPr>
                        <a:t>Conduct communality awareness in maintaining their household pipe leakages  and municipal technical team embarking response program on repairing pipe burst and pipe leakages. DWS and MISA to support.</a:t>
                      </a:r>
                      <a:endParaRPr lang="en-ZA" sz="105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ZA" sz="1050">
                          <a:effectLst/>
                          <a:latin typeface="Tahoma" panose="020B0604030504040204" pitchFamily="34" charset="0"/>
                          <a:ea typeface="Tahoma" panose="020B0604030504040204" pitchFamily="34" charset="0"/>
                          <a:cs typeface="Tahoma" panose="020B0604030504040204" pitchFamily="34" charset="0"/>
                        </a:rPr>
                        <a:t> </a:t>
                      </a:r>
                    </a:p>
                  </a:txBody>
                  <a:tcPr marL="27042" marR="27042" marT="0" marB="0"/>
                </a:tc>
              </a:tr>
              <a:tr h="367836">
                <a:tc gridSpan="6">
                  <a:txBody>
                    <a:bodyPr/>
                    <a:lstStyle/>
                    <a:p>
                      <a:pPr>
                        <a:spcAft>
                          <a:spcPts val="0"/>
                        </a:spcAft>
                      </a:pPr>
                      <a:r>
                        <a:rPr lang="en-ZA"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4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2.5</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c>
                  <a:txBody>
                    <a:bodyPr/>
                    <a:lstStyle/>
                    <a:p>
                      <a:pP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27042" marR="27042" marT="0" marB="0"/>
                </a:tc>
              </a:tr>
            </a:tbl>
          </a:graphicData>
        </a:graphic>
      </p:graphicFrame>
    </p:spTree>
    <p:extLst>
      <p:ext uri="{BB962C8B-B14F-4D97-AF65-F5344CB8AC3E}">
        <p14:creationId xmlns="" xmlns:p14="http://schemas.microsoft.com/office/powerpoint/2010/main" val="5053409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242375692"/>
              </p:ext>
            </p:extLst>
          </p:nvPr>
        </p:nvGraphicFramePr>
        <p:xfrm>
          <a:off x="-2" y="1"/>
          <a:ext cx="9144003" cy="13701390"/>
        </p:xfrm>
        <a:graphic>
          <a:graphicData uri="http://schemas.openxmlformats.org/drawingml/2006/table">
            <a:tbl>
              <a:tblPr firstRow="1" firstCol="1" bandRow="1">
                <a:tableStyleId>{5C22544A-7EE6-4342-B048-85BDC9FD1C3A}</a:tableStyleId>
              </a:tblPr>
              <a:tblGrid>
                <a:gridCol w="942312"/>
                <a:gridCol w="942312"/>
                <a:gridCol w="884254"/>
                <a:gridCol w="884254"/>
                <a:gridCol w="827316"/>
                <a:gridCol w="800518"/>
                <a:gridCol w="653143"/>
                <a:gridCol w="803870"/>
                <a:gridCol w="1203012"/>
                <a:gridCol w="1203012"/>
              </a:tblGrid>
              <a:tr h="476671">
                <a:tc gridSpan="10">
                  <a:txBody>
                    <a:bodyPr/>
                    <a:lstStyle/>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 </a:t>
                      </a:r>
                      <a:endParaRPr lang="en-ZA" sz="12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MEDIUM TO LONG TERM INTERVENTIONS IN DYSFUNCTIONAL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0838">
                <a:tc rowSpan="2">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gridSpan="5">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PROGRAMME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BUDGET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828897">
                <a:tc vMerge="1">
                  <a:txBody>
                    <a:bodyPr/>
                    <a:lstStyle/>
                    <a:p>
                      <a:endParaRPr lang="en-ZA"/>
                    </a:p>
                  </a:txBody>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ACTION REQUIRED</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PROGRESS-TO-DATE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COMPLETION DATE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RESPONSIBLE ENTITY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TOTAL OR ESTIMATES</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(MILLION)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SHORTFALL (SOURCE)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vMerge="1">
                  <a:txBody>
                    <a:bodyPr/>
                    <a:lstStyle/>
                    <a:p>
                      <a:endParaRPr lang="en-ZA"/>
                    </a:p>
                  </a:txBody>
                  <a:tcPr/>
                </a:tc>
              </a:tr>
              <a:tr h="3554753">
                <a:tc rowSpan="2">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DRRSM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CONSTRUCTION OF THE 16ML/D WWTW IN NALEDI LM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70% COMPLETE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CONSTRUCTION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IMPROVED QUALITY OF SANITATION SERVICES IN THE AREA AND ALSO ADDRESS THE SEWER BACKLOG. IT WILL BENEFIT OVER 10000 HOUSEHOLDS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R298</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0.0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R150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THE PROJECT REQUIRES AN ADDITIONAL FOUNDING OF OVER R150 MILLION TO BE COMPLETED THROUGH MIG OR RBIG CONDITIONAL GRANTS. DWS AND MISA TO SUPPORT THE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7824119">
                <a:tc vMerge="1">
                  <a:txBody>
                    <a:bodyPr/>
                    <a:lstStyle/>
                    <a:p>
                      <a:endParaRPr lang="en-ZA"/>
                    </a:p>
                  </a:txBody>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TAUNG BULK WATER PHASE 2E- BULK WATER SUPPLY - CONSTRUCTION OF APPROXIMATELY 15KM 355MM OPVC RISING MAIN COMBINED WITH APPROXIMATELY 7KM 35MM STEEL RISING MAIN FROM A NEW PUMPSTATION TO A NEW 2.5ML CONCRETE RESERVOIR AND A 1ML CONCRETE PRESSURE TOWER AT MOROKWENG WITH A NEW PUMPSTATION TO PUMP INTO ELEVATED PRESSURE TOWER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nchor="ct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99% FOR YEARS SINCE 2019</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CONSTRUCTION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IMPROVED QUALITY OF WATER SERVICES IN THE AREA AND ALSO ADDRESS THE WATER SHORTAGE IN PUDIMOE AND VRYBURG.IT WILL BENEFIT OVER 10000 HOUSEHOLDS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RBIG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R200M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R0.00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FUNDING NOT A CHALLENGES ,BUT SOCIAL AND ADMINISTRATIONS ISSUES AFFECTED THE PROJECT .PROGRESS . COGSTA AND MISA TO SUPPORT THE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bl>
          </a:graphicData>
        </a:graphic>
      </p:graphicFrame>
    </p:spTree>
    <p:extLst>
      <p:ext uri="{BB962C8B-B14F-4D97-AF65-F5344CB8AC3E}">
        <p14:creationId xmlns="" xmlns:p14="http://schemas.microsoft.com/office/powerpoint/2010/main" val="1875625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288188624"/>
              </p:ext>
            </p:extLst>
          </p:nvPr>
        </p:nvGraphicFramePr>
        <p:xfrm>
          <a:off x="-2" y="1"/>
          <a:ext cx="9144003" cy="6758012"/>
        </p:xfrm>
        <a:graphic>
          <a:graphicData uri="http://schemas.openxmlformats.org/drawingml/2006/table">
            <a:tbl>
              <a:tblPr firstRow="1" firstCol="1" bandRow="1">
                <a:tableStyleId>{5C22544A-7EE6-4342-B048-85BDC9FD1C3A}</a:tableStyleId>
              </a:tblPr>
              <a:tblGrid>
                <a:gridCol w="942312"/>
                <a:gridCol w="942312"/>
                <a:gridCol w="884254"/>
                <a:gridCol w="884254"/>
                <a:gridCol w="827316"/>
                <a:gridCol w="800518"/>
                <a:gridCol w="653143"/>
                <a:gridCol w="803870"/>
                <a:gridCol w="1203012"/>
                <a:gridCol w="1203012"/>
              </a:tblGrid>
              <a:tr h="476671">
                <a:tc gridSpan="10">
                  <a:txBody>
                    <a:bodyPr/>
                    <a:lstStyle/>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 </a:t>
                      </a:r>
                      <a:endParaRPr lang="en-ZA" sz="12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MEDIUM TO LONG TERM INTERVENTIONS IN DYSFUNCTIONAL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0838">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gridSpan="5">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PROGRAMME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BUDGET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828897">
                <a:tc vMerge="1">
                  <a:txBody>
                    <a:bodyPr/>
                    <a:lstStyle/>
                    <a:p>
                      <a:endParaRPr lang="en-ZA"/>
                    </a:p>
                  </a:txBody>
                  <a:tcPr/>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ACTION REQUIRED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PROGRESS-TO-DATE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COMPLETION 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RESPONSIBLE ENTITY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TOTAL OR ESTIMATES</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(MILLION)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SHORTFALL (SOURCE)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vMerge="1">
                  <a:txBody>
                    <a:bodyPr/>
                    <a:lstStyle/>
                    <a:p>
                      <a:endParaRPr lang="en-ZA"/>
                    </a:p>
                  </a:txBody>
                  <a:tcPr/>
                </a:tc>
              </a:tr>
              <a:tr h="2191628">
                <a:tc rowSpan="2">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NMMDM</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(MAFIKENG LM)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TO OBTAIN SUSTAINABLE WATER PROVISION FOR THE DISTRICT FROM MIDVAAL, MOLOPO EYE, OTTOSHOOP</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MIDVAALFINSLISED THE SCOPING REPORT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OCTOBER 2026</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PIPE LAYING, DRILLING AND EQUIPPING BOREHOLES, CONSTRUCT ELEVATED TANKS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R850M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R850M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FUNDING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DWS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MIDVAAL</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MINING</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DBSA</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DWS, COGTA, MISA SUPPORT THROUGH THE RECOMMENDATION FOR FUNDING PROCESS. THE PROJECTS WILL PROVIDE BASIC WATER SERVICE TO NGAKA MMDM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1148031">
                <a:tc vMerge="1">
                  <a:txBody>
                    <a:bodyPr/>
                    <a:lstStyle/>
                    <a:p>
                      <a:endParaRPr lang="en-ZA"/>
                    </a:p>
                  </a:txBody>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PROVIDE WATER QUALITY LABORATORY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TO PREPARE TR FROM AUGUST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MAY 2022</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FACILITIES, EQUIPMENT AND PERSONNEL.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R15M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R15M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DWS AND MISA TO ASSIST WITH UNLOCKING THE FUNDING PROCESS FROM RBIG OR MIG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1727046">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MADIBENG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UPGRADING OF THE BRITS WTW TO 80 ML</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PROJECT IN CONSTRUCTION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2023</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UPGRADING THE PLANT TO THE CAPACITY OF 80ML</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RBIG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600M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600M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RBIG</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MINES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MINING COMMIT TO SUPPORT WITH FUNDING AND SPECIALISED RESOURCES .COGSTA AND MISA TO SPPORT.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bl>
          </a:graphicData>
        </a:graphic>
      </p:graphicFrame>
    </p:spTree>
    <p:extLst>
      <p:ext uri="{BB962C8B-B14F-4D97-AF65-F5344CB8AC3E}">
        <p14:creationId xmlns="" xmlns:p14="http://schemas.microsoft.com/office/powerpoint/2010/main" val="1707324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942337477"/>
              </p:ext>
            </p:extLst>
          </p:nvPr>
        </p:nvGraphicFramePr>
        <p:xfrm>
          <a:off x="-2" y="1"/>
          <a:ext cx="9144003" cy="7036005"/>
        </p:xfrm>
        <a:graphic>
          <a:graphicData uri="http://schemas.openxmlformats.org/drawingml/2006/table">
            <a:tbl>
              <a:tblPr firstRow="1" firstCol="1" bandRow="1">
                <a:tableStyleId>{5C22544A-7EE6-4342-B048-85BDC9FD1C3A}</a:tableStyleId>
              </a:tblPr>
              <a:tblGrid>
                <a:gridCol w="942312"/>
                <a:gridCol w="942312"/>
                <a:gridCol w="884254"/>
                <a:gridCol w="884254"/>
                <a:gridCol w="827316"/>
                <a:gridCol w="800518"/>
                <a:gridCol w="653143"/>
                <a:gridCol w="803870"/>
                <a:gridCol w="1203012"/>
                <a:gridCol w="1203012"/>
              </a:tblGrid>
              <a:tr h="476671">
                <a:tc gridSpan="10">
                  <a:txBody>
                    <a:bodyPr/>
                    <a:lstStyle/>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 </a:t>
                      </a:r>
                      <a:endParaRPr lang="en-ZA" sz="12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MEDIUM TO LONG TERM INTERVENTIONS IN DYSFUNCTIONAL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0838">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gridSpan="5">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PROGRAMME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BUDGET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828897">
                <a:tc vMerge="1">
                  <a:txBody>
                    <a:bodyPr/>
                    <a:lstStyle/>
                    <a:p>
                      <a:endParaRPr lang="en-ZA"/>
                    </a:p>
                  </a:txBody>
                  <a:tcPr/>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ACTION REQUIRED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PROGRESS-TO-DATE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COMPLETION 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RESPONSIBLE ENTITY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TOTAL OR ESTIMATES</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(MILLION)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SHORTFALL (SOURCE)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vMerge="1">
                  <a:txBody>
                    <a:bodyPr/>
                    <a:lstStyle/>
                    <a:p>
                      <a:endParaRPr lang="en-ZA"/>
                    </a:p>
                  </a:txBody>
                  <a:tcPr/>
                </a:tc>
              </a:tr>
              <a:tr h="2787310">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MADIBENG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REPLACEMENT OF MINI SUBS AT INDUSTRIAL, BRITS CBD AND SCHOEMANSVILLE. INCLUDING REPLACEMENT OF 10KM UNDERGROUND CABLE AT INDUSTRIAL AREA.</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SEPTEMBER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DECEMBER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IMPROVED ELECTRICITY SUPPLY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INTERNAL – MADIBENG LM.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R20M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MUNICIPALITY SPENT 1.5MIL SO FAR IN REPLACING 5 MINI SUBS. INTERVENTION REQUIRED FOR CO-FUNDING. MISA TO SUPPORT.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2542978">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KGETLENGRIVIER</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REPAIR KOSTER DAM BULK PIPELINE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TECHNICAL REPORT SUBMITTED TO DWS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JUNE 2022</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CONSTRUCTION OF RESERVOIRS,</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BULK AND RETICULATION PIPELINE,</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BULK WATER METERS AND VALVE CHAMBERS.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WSIG</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R9 023 000,00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R9 023 000,00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 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COGTA TO SUPPORT DWS TO ACHIEVE COMPLETION WITHIN THE EXPECTED TIME. ONCE THE PROJECT IS COMPLETED, IT WILL  ADDRESS WATER SHORTAGES IN KGETLENGRIVIER</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bl>
          </a:graphicData>
        </a:graphic>
      </p:graphicFrame>
    </p:spTree>
    <p:extLst>
      <p:ext uri="{BB962C8B-B14F-4D97-AF65-F5344CB8AC3E}">
        <p14:creationId xmlns="" xmlns:p14="http://schemas.microsoft.com/office/powerpoint/2010/main" val="2731224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spcAft>
                <a:spcPts val="1000"/>
              </a:spcAft>
              <a:buSzPts val="1200"/>
              <a:defRPr/>
            </a:pPr>
            <a:r>
              <a:rPr lang="en-ZA" sz="2800" b="1" cap="all" dirty="0" smtClean="0">
                <a:latin typeface="Tahoma" panose="020B0604030504040204" pitchFamily="34" charset="0"/>
                <a:ea typeface="Tahoma" panose="020B0604030504040204" pitchFamily="34" charset="0"/>
                <a:cs typeface="Tahoma" panose="020B0604030504040204" pitchFamily="34" charset="0"/>
              </a:rPr>
              <a:t>BACKGROUND</a:t>
            </a:r>
            <a:endParaRPr lang="en-ZA" sz="2800" dirty="0">
              <a:latin typeface="Tahoma" panose="020B0604030504040204" pitchFamily="34" charset="0"/>
              <a:ea typeface="Tahoma" panose="020B0604030504040204" pitchFamily="34" charset="0"/>
              <a:cs typeface="Tahoma" panose="020B0604030504040204" pitchFamily="34" charset="0"/>
            </a:endParaRPr>
          </a:p>
        </p:txBody>
      </p:sp>
      <p:sp>
        <p:nvSpPr>
          <p:cNvPr id="21507" name="Text Placeholder 2"/>
          <p:cNvSpPr>
            <a:spLocks noGrp="1"/>
          </p:cNvSpPr>
          <p:nvPr>
            <p:ph type="body" idx="1"/>
          </p:nvPr>
        </p:nvSpPr>
        <p:spPr>
          <a:xfrm>
            <a:off x="457200" y="1340768"/>
            <a:ext cx="8229600" cy="4525963"/>
          </a:xfrm>
        </p:spPr>
        <p:txBody>
          <a:bodyPr/>
          <a:lstStyle/>
          <a:p>
            <a:pPr marL="114300" indent="0" algn="just">
              <a:lnSpc>
                <a:spcPct val="115000"/>
              </a:lnSpc>
              <a:spcAft>
                <a:spcPts val="1000"/>
              </a:spcAft>
              <a:buNone/>
            </a:pPr>
            <a:r>
              <a:rPr lang="en-US" sz="1600" dirty="0">
                <a:latin typeface="Tahoma" panose="020B0604030504040204" pitchFamily="34" charset="0"/>
                <a:ea typeface="Tahoma" panose="020B0604030504040204" pitchFamily="34" charset="0"/>
                <a:cs typeface="Tahoma" panose="020B0604030504040204" pitchFamily="34" charset="0"/>
              </a:rPr>
              <a:t>The Portfolio Committee responsible for </a:t>
            </a:r>
            <a:r>
              <a:rPr lang="en-US" sz="1600" dirty="0" err="1">
                <a:latin typeface="Tahoma" panose="020B0604030504040204" pitchFamily="34" charset="0"/>
                <a:ea typeface="Tahoma" panose="020B0604030504040204" pitchFamily="34" charset="0"/>
                <a:cs typeface="Tahoma" panose="020B0604030504040204" pitchFamily="34" charset="0"/>
              </a:rPr>
              <a:t>Cogta</a:t>
            </a:r>
            <a:r>
              <a:rPr lang="en-US" sz="1600" dirty="0">
                <a:latin typeface="Tahoma" panose="020B0604030504040204" pitchFamily="34" charset="0"/>
                <a:ea typeface="Tahoma" panose="020B0604030504040204" pitchFamily="34" charset="0"/>
                <a:cs typeface="Tahoma" panose="020B0604030504040204" pitchFamily="34" charset="0"/>
              </a:rPr>
              <a:t> has as from the 3</a:t>
            </a:r>
            <a:r>
              <a:rPr lang="en-US" sz="1600" baseline="30000" dirty="0">
                <a:latin typeface="Tahoma" panose="020B0604030504040204" pitchFamily="34" charset="0"/>
                <a:ea typeface="Tahoma" panose="020B0604030504040204" pitchFamily="34" charset="0"/>
                <a:cs typeface="Tahoma" panose="020B0604030504040204" pitchFamily="34" charset="0"/>
              </a:rPr>
              <a:t>rd</a:t>
            </a:r>
            <a:r>
              <a:rPr lang="en-US" sz="1600" dirty="0">
                <a:latin typeface="Tahoma" panose="020B0604030504040204" pitchFamily="34" charset="0"/>
                <a:ea typeface="Tahoma" panose="020B0604030504040204" pitchFamily="34" charset="0"/>
                <a:cs typeface="Tahoma" panose="020B0604030504040204" pitchFamily="34" charset="0"/>
              </a:rPr>
              <a:t> to the 7</a:t>
            </a:r>
            <a:r>
              <a:rPr lang="en-US" sz="1600" baseline="30000" dirty="0">
                <a:latin typeface="Tahoma" panose="020B0604030504040204" pitchFamily="34" charset="0"/>
                <a:ea typeface="Tahoma" panose="020B0604030504040204" pitchFamily="34" charset="0"/>
                <a:cs typeface="Tahoma" panose="020B0604030504040204" pitchFamily="34" charset="0"/>
              </a:rPr>
              <a:t>th</a:t>
            </a:r>
            <a:r>
              <a:rPr lang="en-US" sz="1600" dirty="0">
                <a:latin typeface="Tahoma" panose="020B0604030504040204" pitchFamily="34" charset="0"/>
                <a:ea typeface="Tahoma" panose="020B0604030504040204" pitchFamily="34" charset="0"/>
                <a:cs typeface="Tahoma" panose="020B0604030504040204" pitchFamily="34" charset="0"/>
              </a:rPr>
              <a:t> of May 2021 were engaged on an oversight visit to the Province. The engagements and their visit with municipalities were scheduled as follows:  </a:t>
            </a:r>
            <a:endParaRPr lang="en-ZA" sz="1600" dirty="0" smtClean="0">
              <a:latin typeface="Tahoma" panose="020B0604030504040204" pitchFamily="34" charset="0"/>
              <a:ea typeface="Tahoma" panose="020B0604030504040204" pitchFamily="34" charset="0"/>
              <a:cs typeface="Tahoma" panose="020B0604030504040204" pitchFamily="34" charset="0"/>
            </a:endParaRPr>
          </a:p>
          <a:p>
            <a:pPr marL="114300" indent="0" algn="just">
              <a:lnSpc>
                <a:spcPct val="115000"/>
              </a:lnSpc>
              <a:spcAft>
                <a:spcPts val="1000"/>
              </a:spcAft>
              <a:buNone/>
            </a:pPr>
            <a:endParaRPr lang="en-ZA" sz="1600" dirty="0">
              <a:effectLst/>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925198435"/>
              </p:ext>
            </p:extLst>
          </p:nvPr>
        </p:nvGraphicFramePr>
        <p:xfrm>
          <a:off x="35496" y="2450942"/>
          <a:ext cx="9073008" cy="4366768"/>
        </p:xfrm>
        <a:graphic>
          <a:graphicData uri="http://schemas.openxmlformats.org/drawingml/2006/table">
            <a:tbl>
              <a:tblPr firstRow="1" bandRow="1">
                <a:tableStyleId>{5C22544A-7EE6-4342-B048-85BDC9FD1C3A}</a:tableStyleId>
              </a:tblPr>
              <a:tblGrid>
                <a:gridCol w="1080120"/>
                <a:gridCol w="2880320"/>
                <a:gridCol w="5112568"/>
              </a:tblGrid>
              <a:tr h="370840">
                <a:tc>
                  <a:txBody>
                    <a:bodyPr/>
                    <a:lstStyle/>
                    <a:p>
                      <a:pPr marL="457200" algn="ctr" defTabSz="914400" rtl="0" eaLnBrk="1" latinLnBrk="0" hangingPunct="1">
                        <a:lnSpc>
                          <a:spcPct val="115000"/>
                        </a:lnSpc>
                        <a:spcAft>
                          <a:spcPts val="1000"/>
                        </a:spcAft>
                      </a:pPr>
                      <a:r>
                        <a:rPr lang="en-US"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DATE</a:t>
                      </a:r>
                      <a:endParaRPr lang="en-ZA" sz="1200" b="1"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457200" algn="ctr">
                        <a:lnSpc>
                          <a:spcPct val="115000"/>
                        </a:lnSpc>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MUNICIPALITIES/PROVINCE</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457200" algn="ctr">
                        <a:lnSpc>
                          <a:spcPct val="115000"/>
                        </a:lnSpc>
                        <a:spcAft>
                          <a:spcPts val="1000"/>
                        </a:spcAft>
                      </a:pPr>
                      <a:r>
                        <a:rPr lang="en-US" sz="1200" b="1" dirty="0">
                          <a:effectLst/>
                          <a:latin typeface="Tahoma" panose="020B0604030504040204" pitchFamily="34" charset="0"/>
                          <a:ea typeface="Tahoma" panose="020B0604030504040204" pitchFamily="34" charset="0"/>
                          <a:cs typeface="Tahoma" panose="020B0604030504040204" pitchFamily="34" charset="0"/>
                        </a:rPr>
                        <a:t>ACTIVITY</a:t>
                      </a:r>
                      <a:endParaRPr lang="en-ZA" sz="1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r>
              <a:tr h="370840">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 May 2021</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Province</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algn="just"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met the Provincial Government Departments of Cooperative Governance and Traditional Affairs and Department of Finance  on performance of municipalities were presented.</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1"/>
                </a:tc>
              </a:tr>
              <a:tr h="370840">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4 May 2021</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Bojanala Platinum Districts and its Locals</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algn="just"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met with the District of Bojanala Platinum and all its local municipalities accompanied by the Mayors; Speakers, Whips of Council and Chairpersons of the Municipal Public Accounts Committee in Rustenburg Civics Centre.</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r>
              <a:tr h="370840">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5 May 2021</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Ngaka Modiri Molema District and its Locals.</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algn="just"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met with the District of Dr. Ruth </a:t>
                      </a:r>
                      <a:r>
                        <a:rPr lang="en-US" sz="12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Segomotsi</a:t>
                      </a:r>
                      <a:r>
                        <a:rPr lang="en-US" sz="12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2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Mompati</a:t>
                      </a:r>
                      <a:r>
                        <a:rPr lang="en-US" sz="12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and all its local municipalities accompanied by the Mayors; Speakers, Whips of Council and Chairpersons of the Municipal Public Accounts Committee in </a:t>
                      </a:r>
                      <a:r>
                        <a:rPr lang="en-US" sz="12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Vryburg</a:t>
                      </a: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Civics Centre.</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r>
              <a:tr h="370840">
                <a:tc>
                  <a:txBody>
                    <a:bodyPr/>
                    <a:lstStyle/>
                    <a:p>
                      <a:pPr marL="0" algn="l" defTabSz="914400" rtl="0" eaLnBrk="1" latinLnBrk="0" hangingPunct="1">
                        <a:lnSpc>
                          <a:spcPct val="115000"/>
                        </a:lnSpc>
                        <a:spcAft>
                          <a:spcPts val="0"/>
                        </a:spcAft>
                      </a:pPr>
                      <a:r>
                        <a:rPr lang="en-US" sz="1200" kern="1200">
                          <a:solidFill>
                            <a:schemeClr val="dk1"/>
                          </a:solidFill>
                          <a:effectLst/>
                          <a:latin typeface="Tahoma" panose="020B0604030504040204" pitchFamily="34" charset="0"/>
                          <a:ea typeface="Tahoma" panose="020B0604030504040204" pitchFamily="34" charset="0"/>
                          <a:cs typeface="Tahoma" panose="020B0604030504040204" pitchFamily="34" charset="0"/>
                        </a:rPr>
                        <a:t>6 May 2021</a:t>
                      </a:r>
                      <a:endParaRPr lang="en-ZA" sz="1200" kern="120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Dr. Ruth </a:t>
                      </a:r>
                      <a:r>
                        <a:rPr lang="en-US" sz="12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SegomotsiMompati</a:t>
                      </a: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District and its Locals.</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algn="just"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met with the District of Dr. Kenneth Kaunda and all its local municipalities accompanied by the Mayors; Speakers, Whips of Council and Chairpersons of the Municipal Public Accounts Committee in </a:t>
                      </a:r>
                      <a:r>
                        <a:rPr lang="en-US" sz="1200" kern="1200" dirty="0" err="1">
                          <a:solidFill>
                            <a:schemeClr val="dk1"/>
                          </a:solidFill>
                          <a:effectLst/>
                          <a:latin typeface="Tahoma" panose="020B0604030504040204" pitchFamily="34" charset="0"/>
                          <a:ea typeface="Tahoma" panose="020B0604030504040204" pitchFamily="34" charset="0"/>
                          <a:cs typeface="Tahoma" panose="020B0604030504040204" pitchFamily="34" charset="0"/>
                        </a:rPr>
                        <a:t>Matlosana</a:t>
                      </a: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City Local Municipality Civics Centre.</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r>
              <a:tr h="370840">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7 May 2021</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nchorCtr="1"/>
                </a:tc>
                <a:tc>
                  <a:txBody>
                    <a:bodyPr/>
                    <a:lstStyle/>
                    <a:p>
                      <a:pPr marL="0" algn="l" defTabSz="914400" rtl="0" eaLnBrk="1" latinLnBrk="0" hangingPunct="1">
                        <a:lnSpc>
                          <a:spcPct val="115000"/>
                        </a:lnSpc>
                        <a:spcAft>
                          <a:spcPts val="0"/>
                        </a:spcAft>
                      </a:pPr>
                      <a:r>
                        <a:rPr lang="en-US"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Dr. Kenneth Kaunda District and its Locals.</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c>
                  <a:txBody>
                    <a:bodyPr/>
                    <a:lstStyle/>
                    <a:p>
                      <a:pPr marL="0" algn="just" defTabSz="914400" rtl="0" eaLnBrk="1" latinLnBrk="0" hangingPunct="1">
                        <a:lnSpc>
                          <a:spcPct val="115000"/>
                        </a:lnSpc>
                        <a:spcAft>
                          <a:spcPts val="0"/>
                        </a:spcAft>
                      </a:pPr>
                      <a:r>
                        <a:rPr lang="en-US" sz="12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met with the District of Dr. Kenneth Kaunda and all its local municipalities accompanied by the Mayors; Speakers, Whips of Council and Chairpersons of the Municipal Public Accounts Committee in </a:t>
                      </a:r>
                      <a:r>
                        <a:rPr lang="en-US" sz="12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Matlosana</a:t>
                      </a:r>
                      <a:r>
                        <a:rPr lang="en-US" sz="12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City Local Municipality Civics Centre.</a:t>
                      </a:r>
                      <a:endParaRPr lang="en-ZA" sz="12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1425289581"/>
              </p:ext>
            </p:extLst>
          </p:nvPr>
        </p:nvGraphicFramePr>
        <p:xfrm>
          <a:off x="-2" y="1"/>
          <a:ext cx="9144003" cy="7065076"/>
        </p:xfrm>
        <a:graphic>
          <a:graphicData uri="http://schemas.openxmlformats.org/drawingml/2006/table">
            <a:tbl>
              <a:tblPr firstRow="1" firstCol="1" bandRow="1">
                <a:tableStyleId>{5C22544A-7EE6-4342-B048-85BDC9FD1C3A}</a:tableStyleId>
              </a:tblPr>
              <a:tblGrid>
                <a:gridCol w="942312"/>
                <a:gridCol w="942312"/>
                <a:gridCol w="884254"/>
                <a:gridCol w="884254"/>
                <a:gridCol w="827316"/>
                <a:gridCol w="800518"/>
                <a:gridCol w="653143"/>
                <a:gridCol w="803870"/>
                <a:gridCol w="1203012"/>
                <a:gridCol w="1203012"/>
              </a:tblGrid>
              <a:tr h="476671">
                <a:tc gridSpan="10">
                  <a:txBody>
                    <a:bodyPr/>
                    <a:lstStyle/>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 </a:t>
                      </a:r>
                      <a:endParaRPr lang="en-ZA" sz="12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MEDIUM TO LONG TERM INTERVENTIONS IN DYSFUNCTIONAL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0838">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gridSpan="5">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PROGRAMME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BUDGET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828897">
                <a:tc vMerge="1">
                  <a:txBody>
                    <a:bodyPr/>
                    <a:lstStyle/>
                    <a:p>
                      <a:endParaRPr lang="en-ZA"/>
                    </a:p>
                  </a:txBody>
                  <a:tcPr/>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ACTION REQUIRED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PROGRESS-TO-DATE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COMPLETION 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RESPONSIBLE ENTITY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TOTAL OR ESTIMATES</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(MILLION)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SHORTFALL (SOURCE)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vMerge="1">
                  <a:txBody>
                    <a:bodyPr/>
                    <a:lstStyle/>
                    <a:p>
                      <a:endParaRPr lang="en-ZA"/>
                    </a:p>
                  </a:txBody>
                  <a:tcPr/>
                </a:tc>
              </a:tr>
              <a:tr h="3121355">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KGETLENGRIVIER</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4KM LINE REPLACEMENT AT MAGALIES STREET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STARTING AUGUST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OCTOBER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SCOPE OF WORK DEVELOPED BY THE ELECTRICAL DEPARTMENT. FUNDING ASSISTANCE REQUIRED.</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INTERNAL - KRLM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R4M</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INTERVENTION IN CO-FUNDING THE PROJECT. CONSTANT VOLTAGE DIPS ON THE CURRENT LINE, WHICH WAS CHANGED FROM COPPER TO ALUMINIUM. THE IMPACT IS SERIOUSLY AFFECTING THE COMMUNITY. MISA TO SUPPORT.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2255346">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NALEDI LM</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REPLACEMENT OF 2 X SWITCH GEARS AT INTERNATIONAL AND GOLF COURSE SUBSTATIONS.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STARTING JULY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AUGUST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IMPROVED SERVICE DELIVERY FOR RELIABLE ELECTRICITY SUPPLY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NALEDI LOCAL MUNICIPALITY AND THE COMMUNITY MEMBERS</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EXTERNAL FUNDING REQUIRED TO REPLACE THE DAMAGED SWITCHGEARS AT INTERNATIONAL AND GOLF COURSE S/S. MISA TO SUPPORT.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bl>
          </a:graphicData>
        </a:graphic>
      </p:graphicFrame>
    </p:spTree>
    <p:extLst>
      <p:ext uri="{BB962C8B-B14F-4D97-AF65-F5344CB8AC3E}">
        <p14:creationId xmlns="" xmlns:p14="http://schemas.microsoft.com/office/powerpoint/2010/main" val="42339132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17723890"/>
              </p:ext>
            </p:extLst>
          </p:nvPr>
        </p:nvGraphicFramePr>
        <p:xfrm>
          <a:off x="-2" y="1"/>
          <a:ext cx="9144003" cy="3878253"/>
        </p:xfrm>
        <a:graphic>
          <a:graphicData uri="http://schemas.openxmlformats.org/drawingml/2006/table">
            <a:tbl>
              <a:tblPr firstRow="1" firstCol="1" bandRow="1">
                <a:tableStyleId>{5C22544A-7EE6-4342-B048-85BDC9FD1C3A}</a:tableStyleId>
              </a:tblPr>
              <a:tblGrid>
                <a:gridCol w="942312"/>
                <a:gridCol w="942312"/>
                <a:gridCol w="884254"/>
                <a:gridCol w="884254"/>
                <a:gridCol w="827316"/>
                <a:gridCol w="800518"/>
                <a:gridCol w="653143"/>
                <a:gridCol w="803870"/>
                <a:gridCol w="1203012"/>
                <a:gridCol w="1203012"/>
              </a:tblGrid>
              <a:tr h="476671">
                <a:tc gridSpan="10">
                  <a:txBody>
                    <a:bodyPr/>
                    <a:lstStyle/>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 </a:t>
                      </a:r>
                      <a:endParaRPr lang="en-ZA" sz="12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ZA" sz="1200" dirty="0" smtClean="0">
                          <a:effectLst/>
                          <a:highlight>
                            <a:srgbClr val="FF0000"/>
                          </a:highlight>
                          <a:latin typeface="Tahoma" panose="020B0604030504040204" pitchFamily="34" charset="0"/>
                          <a:ea typeface="Tahoma" panose="020B0604030504040204" pitchFamily="34" charset="0"/>
                          <a:cs typeface="Tahoma" panose="020B0604030504040204" pitchFamily="34" charset="0"/>
                        </a:rPr>
                        <a:t>MEDIUM TO LONG TERM INTERVENTIONS IN DYSFUNCTIONAL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10838">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gridSpan="5">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PROGRAMME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BUDGET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rowSpan="2">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828897">
                <a:tc vMerge="1">
                  <a:txBody>
                    <a:bodyPr/>
                    <a:lstStyle/>
                    <a:p>
                      <a:endParaRPr lang="en-ZA"/>
                    </a:p>
                  </a:txBody>
                  <a:tcPr/>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ACTION REQUIRED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PROGRESS-TO-DATE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COMPLETION DATE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RESPONSIBLE ENTITY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TOTAL OR ESTIMATES</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(MILLION)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AVAILABLE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dirty="0" smtClean="0">
                          <a:effectLst/>
                          <a:latin typeface="Tahoma" panose="020B0604030504040204" pitchFamily="34" charset="0"/>
                          <a:ea typeface="Tahoma" panose="020B0604030504040204" pitchFamily="34" charset="0"/>
                          <a:cs typeface="Tahoma" panose="020B0604030504040204" pitchFamily="34" charset="0"/>
                        </a:rPr>
                        <a:t>SHORTFALL (SOURCE)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vMerge="1">
                  <a:txBody>
                    <a:bodyPr/>
                    <a:lstStyle/>
                    <a:p>
                      <a:endParaRPr lang="en-ZA"/>
                    </a:p>
                  </a:txBody>
                  <a:tcPr/>
                </a:tc>
              </a:tr>
              <a:tr h="1723620">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NALEDI LM</a:t>
                      </a:r>
                    </a:p>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solidFill>
                      <a:srgbClr val="FF0000"/>
                    </a:solidFill>
                  </a:tcPr>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ELECTRIFICATION OF 400 RDP HOUSEHOLDS IN REKGARATLHILE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STARTING JUNE 2022</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JUNE 2023</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400HH TO BENEFIT. ALREADY 90HH HAS BEEN BUILT.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NALEDI LM.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R0</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R4</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200" dirty="0" smtClean="0">
                          <a:effectLst/>
                          <a:latin typeface="Tahoma" panose="020B0604030504040204" pitchFamily="34" charset="0"/>
                          <a:ea typeface="Tahoma" panose="020B0604030504040204" pitchFamily="34" charset="0"/>
                          <a:cs typeface="Tahoma" panose="020B0604030504040204" pitchFamily="34" charset="0"/>
                        </a:rPr>
                        <a:t>DMRE INTERVENTION REQUIRED THROUGH THE INEP GRANT. MISA AND COGSTA TO SUPPORT THE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r h="466258">
                <a:tc gridSpan="6">
                  <a:txBody>
                    <a:bodyPr/>
                    <a:lstStyle/>
                    <a:p>
                      <a:pPr algn="ctr">
                        <a:spcAft>
                          <a:spcPts val="0"/>
                        </a:spcAft>
                      </a:pPr>
                      <a:r>
                        <a:rPr lang="en-ZA" sz="1400" dirty="0" smtClean="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REQUIRED</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spcAft>
                          <a:spcPts val="0"/>
                        </a:spcAft>
                      </a:pPr>
                      <a:r>
                        <a:rPr lang="en-ZA" sz="1400" dirty="0" smtClean="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400" dirty="0" smtClean="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400" dirty="0" smtClean="0">
                          <a:effectLst/>
                          <a:highlight>
                            <a:srgbClr val="D3D3D3"/>
                          </a:highlight>
                          <a:latin typeface="Tahoma" panose="020B0604030504040204" pitchFamily="34" charset="0"/>
                          <a:ea typeface="Tahoma" panose="020B0604030504040204" pitchFamily="34" charset="0"/>
                          <a:cs typeface="Tahoma" panose="020B0604030504040204" pitchFamily="34" charset="0"/>
                        </a:rPr>
                        <a:t>R 1027</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c>
                  <a:txBody>
                    <a:bodyPr/>
                    <a:lstStyle/>
                    <a:p>
                      <a:pPr algn="ctr">
                        <a:spcAft>
                          <a:spcPts val="0"/>
                        </a:spcAft>
                      </a:pPr>
                      <a:r>
                        <a:rPr lang="en-ZA" sz="1400" dirty="0" smtClean="0">
                          <a:effectLst/>
                          <a:latin typeface="Tahoma" panose="020B0604030504040204" pitchFamily="34" charset="0"/>
                          <a:ea typeface="Tahoma" panose="020B0604030504040204" pitchFamily="34" charset="0"/>
                          <a:cs typeface="Tahoma" panose="020B0604030504040204" pitchFamily="34" charset="0"/>
                        </a:rPr>
                        <a:t> </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13022" marR="13022" marT="0" marB="0"/>
                </a:tc>
              </a:tr>
            </a:tbl>
          </a:graphicData>
        </a:graphic>
      </p:graphicFrame>
    </p:spTree>
    <p:extLst>
      <p:ext uri="{BB962C8B-B14F-4D97-AF65-F5344CB8AC3E}">
        <p14:creationId xmlns="" xmlns:p14="http://schemas.microsoft.com/office/powerpoint/2010/main" val="427442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2356415777"/>
              </p:ext>
            </p:extLst>
          </p:nvPr>
        </p:nvGraphicFramePr>
        <p:xfrm>
          <a:off x="-1" y="0"/>
          <a:ext cx="9144001" cy="4685450"/>
        </p:xfrm>
        <a:graphic>
          <a:graphicData uri="http://schemas.openxmlformats.org/drawingml/2006/table">
            <a:tbl>
              <a:tblPr firstRow="1" firstCol="1" bandRow="1">
                <a:tableStyleId>{5C22544A-7EE6-4342-B048-85BDC9FD1C3A}</a:tableStyleId>
              </a:tblPr>
              <a:tblGrid>
                <a:gridCol w="942313"/>
                <a:gridCol w="942313"/>
                <a:gridCol w="884255"/>
                <a:gridCol w="884255"/>
                <a:gridCol w="827314"/>
                <a:gridCol w="800520"/>
                <a:gridCol w="653143"/>
                <a:gridCol w="803868"/>
                <a:gridCol w="1203010"/>
                <a:gridCol w="1203010"/>
              </a:tblGrid>
              <a:tr h="260648">
                <a:tc gridSpan="10">
                  <a:txBody>
                    <a:bodyPr/>
                    <a:lstStyle/>
                    <a:p>
                      <a:pPr algn="ctr">
                        <a:spcAft>
                          <a:spcPts val="0"/>
                        </a:spcAft>
                      </a:pPr>
                      <a:r>
                        <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Medium to Long term interventions in municipalities at risk</a:t>
                      </a:r>
                    </a:p>
                  </a:txBody>
                  <a:tcPr marL="34163" marR="34163"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77195">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a:t>
                      </a:r>
                    </a:p>
                  </a:txBody>
                  <a:tcPr marL="34163" marR="34163" marT="0" marB="0"/>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4163" marR="3416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4163" marR="34163"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4163" marR="34163" marT="0" marB="0"/>
                </a:tc>
              </a:tr>
              <a:tr h="84236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4163" marR="34163" marT="0" marB="0"/>
                </a:tc>
                <a:tc vMerge="1">
                  <a:txBody>
                    <a:bodyPr/>
                    <a:lstStyle/>
                    <a:p>
                      <a:endParaRPr lang="en-ZA"/>
                    </a:p>
                  </a:txBody>
                  <a:tcPr/>
                </a:tc>
              </a:tr>
              <a:tr h="780643">
                <a:tc rowSpan="3">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Rustenburg</a:t>
                      </a:r>
                    </a:p>
                    <a:p>
                      <a:pPr algn="ct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LM</a:t>
                      </a:r>
                    </a:p>
                  </a:txBody>
                  <a:tcPr marL="34163" marR="34163"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Replacement of AC in CBD</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96%</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30 June 2021</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Certificate June 2021</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DWS to assist with funding – 40 000 people will benefit</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10m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R80m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Additional funding – DWS and MISA to support municipality in sourcing additional funding.</a:t>
                      </a:r>
                    </a:p>
                  </a:txBody>
                  <a:tcPr marL="34163" marR="34163" marT="0" marB="0"/>
                </a:tc>
              </a:tr>
              <a:tr h="1472474">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Pilanesberg North Bulk Water Project</a:t>
                      </a:r>
                    </a:p>
                  </a:txBody>
                  <a:tcPr marL="34163" marR="34163"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10% designs</a:t>
                      </a:r>
                    </a:p>
                  </a:txBody>
                  <a:tcPr marL="34163" marR="34163"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2023</a:t>
                      </a:r>
                    </a:p>
                  </a:txBody>
                  <a:tcPr marL="34163" marR="34163"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Construction of reservoirs,</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bulk and reticulation pipeline,</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bulk water meters and valve chambers.</a:t>
                      </a:r>
                    </a:p>
                  </a:txBody>
                  <a:tcPr marL="34163" marR="34163"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RBIG – 400 000 people will benefit</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R559 m</a:t>
                      </a:r>
                    </a:p>
                  </a:txBody>
                  <a:tcPr marL="34163" marR="34163"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a:t>
                      </a:r>
                    </a:p>
                  </a:txBody>
                  <a:tcPr marL="34163" marR="34163"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R559m</a:t>
                      </a:r>
                    </a:p>
                  </a:txBody>
                  <a:tcPr marL="34163" marR="34163"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DWS made available R200m to MW to commence with implementation.</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Project cost to be evaluated. MISA to support municipality.</a:t>
                      </a:r>
                    </a:p>
                  </a:txBody>
                  <a:tcPr marL="34163" marR="34163" marT="0" marB="0" anchor="ctr"/>
                </a:tc>
              </a:tr>
              <a:tr h="1152128">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Construction of 40MVA 88/11KV, Boitekong Substation</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Currently busy with Pre-Engineering</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December 2022</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Improved bulk electricity supply. 20 000 Household to benefit</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Rustenburg LM (DMRE funding)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R40 (Substation construction)</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R2 (Pre-Engineering)</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DMRE intervention required through the INEP grant. MISA to support municipality.</a:t>
                      </a:r>
                    </a:p>
                  </a:txBody>
                  <a:tcPr marL="34163" marR="34163" marT="0" marB="0"/>
                </a:tc>
              </a:tr>
            </a:tbl>
          </a:graphicData>
        </a:graphic>
      </p:graphicFrame>
    </p:spTree>
    <p:extLst>
      <p:ext uri="{BB962C8B-B14F-4D97-AF65-F5344CB8AC3E}">
        <p14:creationId xmlns="" xmlns:p14="http://schemas.microsoft.com/office/powerpoint/2010/main" val="16984036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137051103"/>
              </p:ext>
            </p:extLst>
          </p:nvPr>
        </p:nvGraphicFramePr>
        <p:xfrm>
          <a:off x="-1" y="0"/>
          <a:ext cx="9144001" cy="3631534"/>
        </p:xfrm>
        <a:graphic>
          <a:graphicData uri="http://schemas.openxmlformats.org/drawingml/2006/table">
            <a:tbl>
              <a:tblPr firstRow="1" firstCol="1" bandRow="1">
                <a:tableStyleId>{5C22544A-7EE6-4342-B048-85BDC9FD1C3A}</a:tableStyleId>
              </a:tblPr>
              <a:tblGrid>
                <a:gridCol w="942313"/>
                <a:gridCol w="942313"/>
                <a:gridCol w="884255"/>
                <a:gridCol w="884255"/>
                <a:gridCol w="827314"/>
                <a:gridCol w="800520"/>
                <a:gridCol w="653143"/>
                <a:gridCol w="803868"/>
                <a:gridCol w="1203010"/>
                <a:gridCol w="1203010"/>
              </a:tblGrid>
              <a:tr h="260648">
                <a:tc gridSpan="10">
                  <a:txBody>
                    <a:bodyPr/>
                    <a:lstStyle/>
                    <a:p>
                      <a:pPr algn="ctr">
                        <a:spcAft>
                          <a:spcPts val="0"/>
                        </a:spcAft>
                      </a:pPr>
                      <a:r>
                        <a:rPr lang="en-ZA" sz="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Medium to Long term interventions in municipalities at risk</a:t>
                      </a:r>
                    </a:p>
                  </a:txBody>
                  <a:tcPr marL="34163" marR="34163" marT="0" marB="0">
                    <a:solidFill>
                      <a:srgbClr val="FFFF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77195">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a:t>
                      </a:r>
                    </a:p>
                  </a:txBody>
                  <a:tcPr marL="34163" marR="34163" marT="0" marB="0"/>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4163" marR="3416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4163" marR="34163"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4163" marR="34163" marT="0" marB="0"/>
                </a:tc>
              </a:tr>
              <a:tr h="842362">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34163" marR="34163" marT="0" marB="0"/>
                </a:tc>
                <a:tc vMerge="1">
                  <a:txBody>
                    <a:bodyPr/>
                    <a:lstStyle/>
                    <a:p>
                      <a:endParaRPr lang="en-ZA"/>
                    </a:p>
                  </a:txBody>
                  <a:tcPr/>
                </a:tc>
              </a:tr>
              <a:tr h="2055918">
                <a:tc>
                  <a:txBody>
                    <a:bodyPr/>
                    <a:lstStyle/>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Maquassi</a:t>
                      </a:r>
                      <a:r>
                        <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Hills</a:t>
                      </a:r>
                    </a:p>
                  </a:txBody>
                  <a:tcPr marL="34163" marR="34163" marT="0" marB="0">
                    <a:solidFill>
                      <a:srgbClr val="FFFF0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Bulk Water Supply upgrade between Buisfontein and Tswelelang</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(12km) 97% on the Bulk Pipeline</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5Ml Reservoir – 0%</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Valve Chambers – 0%</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30 June 2022</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Bulk pipeline – 30 July 2021</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Valve Chambers – Dec 2021</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Concrete Reservoir – 20 June 2022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Practical Completion – 20 June 2022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WSIG R60m</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MIG R21m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81.5m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65M</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16.5m </a:t>
                      </a:r>
                    </a:p>
                  </a:txBody>
                  <a:tcPr marL="34163" marR="34163"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Funding of R 16.5m required to complete the project in 2021/22. DWS, Cogsta and MISA to support municipality to source additional funding.</a:t>
                      </a:r>
                    </a:p>
                  </a:txBody>
                  <a:tcPr marL="34163" marR="34163" marT="0" marB="0"/>
                </a:tc>
              </a:tr>
              <a:tr h="217729">
                <a:tc gridSpan="5">
                  <a:txBody>
                    <a:bodyPr/>
                    <a:lstStyle/>
                    <a:p>
                      <a:pPr>
                        <a:spcAft>
                          <a:spcPts val="0"/>
                        </a:spcAft>
                      </a:pPr>
                      <a:r>
                        <a:rPr lang="en-ZA"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34163" marR="34163"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tc>
                <a:tc>
                  <a:txBody>
                    <a:bodyPr/>
                    <a:lstStyle/>
                    <a:p>
                      <a:pP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tc>
                <a:tc>
                  <a:txBody>
                    <a:bodyPr/>
                    <a:lstStyle/>
                    <a:p>
                      <a:pP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tc>
                <a:tc>
                  <a:txBody>
                    <a:bodyPr/>
                    <a:lstStyle/>
                    <a:p>
                      <a:pPr>
                        <a:spcAft>
                          <a:spcPts val="0"/>
                        </a:spcAft>
                      </a:pPr>
                      <a:r>
                        <a:rPr lang="en-ZA" sz="1400" dirty="0">
                          <a:effectLst/>
                          <a:highlight>
                            <a:srgbClr val="D3D3D3"/>
                          </a:highlight>
                          <a:latin typeface="Tahoma" panose="020B0604030504040204" pitchFamily="34" charset="0"/>
                          <a:ea typeface="Tahoma" panose="020B0604030504040204" pitchFamily="34" charset="0"/>
                          <a:cs typeface="Tahoma" panose="020B0604030504040204" pitchFamily="34" charset="0"/>
                        </a:rPr>
                        <a:t>R 655,5</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34163" marR="34163" marT="0" marB="0"/>
                </a:tc>
                <a:tc>
                  <a:txBody>
                    <a:bodyPr/>
                    <a:lstStyle/>
                    <a:p>
                      <a:pPr>
                        <a:spcAft>
                          <a:spcPts val="0"/>
                        </a:spcAft>
                      </a:pPr>
                      <a:r>
                        <a:rPr lang="en-ZA" sz="1400" dirty="0">
                          <a:effectLst/>
                          <a:latin typeface="Tahoma" panose="020B0604030504040204" pitchFamily="34" charset="0"/>
                          <a:ea typeface="Tahoma" panose="020B0604030504040204" pitchFamily="34" charset="0"/>
                          <a:cs typeface="Tahoma" panose="020B0604030504040204" pitchFamily="34" charset="0"/>
                        </a:rPr>
                        <a:t> </a:t>
                      </a:r>
                    </a:p>
                  </a:txBody>
                  <a:tcPr marL="34163" marR="34163" marT="0" marB="0"/>
                </a:tc>
              </a:tr>
            </a:tbl>
          </a:graphicData>
        </a:graphic>
      </p:graphicFrame>
    </p:spTree>
    <p:extLst>
      <p:ext uri="{BB962C8B-B14F-4D97-AF65-F5344CB8AC3E}">
        <p14:creationId xmlns="" xmlns:p14="http://schemas.microsoft.com/office/powerpoint/2010/main" val="27065649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951438985"/>
              </p:ext>
            </p:extLst>
          </p:nvPr>
        </p:nvGraphicFramePr>
        <p:xfrm>
          <a:off x="0" y="0"/>
          <a:ext cx="9143999" cy="6858000"/>
        </p:xfrm>
        <a:graphic>
          <a:graphicData uri="http://schemas.openxmlformats.org/drawingml/2006/table">
            <a:tbl>
              <a:tblPr firstRow="1" firstCol="1" bandRow="1">
                <a:tableStyleId>{5C22544A-7EE6-4342-B048-85BDC9FD1C3A}</a:tableStyleId>
              </a:tblPr>
              <a:tblGrid>
                <a:gridCol w="942311"/>
                <a:gridCol w="942311"/>
                <a:gridCol w="884255"/>
                <a:gridCol w="884255"/>
                <a:gridCol w="827315"/>
                <a:gridCol w="800519"/>
                <a:gridCol w="653143"/>
                <a:gridCol w="803868"/>
                <a:gridCol w="1203011"/>
                <a:gridCol w="1203011"/>
              </a:tblGrid>
              <a:tr h="287708">
                <a:tc gridSpan="10">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Medium to Long term interventions in stable municipalities</a:t>
                      </a:r>
                    </a:p>
                  </a:txBody>
                  <a:tcPr marL="53189" marR="53189" marT="0" marB="0">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247932">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a:t>
                      </a:r>
                    </a:p>
                  </a:txBody>
                  <a:tcPr marL="53189" marR="53189" marT="0" marB="0"/>
                </a:tc>
                <a:tc gridSpan="5">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53189" marR="53189"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Budget</a:t>
                      </a:r>
                    </a:p>
                  </a:txBody>
                  <a:tcPr marL="53189" marR="53189"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53189" marR="53189" marT="0" marB="0"/>
                </a:tc>
              </a:tr>
              <a:tr h="102570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Action required</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and the number of beneficiary </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Responsible entity</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 or estimates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(million)  </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 (source)</a:t>
                      </a:r>
                    </a:p>
                  </a:txBody>
                  <a:tcPr marL="53189" marR="53189" marT="0" marB="0"/>
                </a:tc>
                <a:tc vMerge="1">
                  <a:txBody>
                    <a:bodyPr/>
                    <a:lstStyle/>
                    <a:p>
                      <a:endParaRPr lang="en-ZA"/>
                    </a:p>
                  </a:txBody>
                  <a:tcPr/>
                </a:tc>
              </a:tr>
              <a:tr h="3282245">
                <a:tc rowSpan="2">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dirty="0" err="1">
                          <a:effectLst/>
                          <a:latin typeface="Tahoma" panose="020B0604030504040204" pitchFamily="34" charset="0"/>
                          <a:ea typeface="Tahoma" panose="020B0604030504040204" pitchFamily="34" charset="0"/>
                          <a:cs typeface="Tahoma" panose="020B0604030504040204" pitchFamily="34" charset="0"/>
                        </a:rPr>
                        <a:t>Moretele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53189" marR="53189" marT="0" marB="0">
                    <a:solidFill>
                      <a:srgbClr val="00B050"/>
                    </a:solidFill>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Moretele North Bulk Water Supply</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Feasibility Stage</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2023/ 2024</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Construction of reservoirs,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Supply, bed, lay and blanket to bulk and reticulation pipeline,</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Standpipes,</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bulk water meters and valve chambers.</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RBIG</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 b </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0</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R1,5b</a:t>
                      </a:r>
                    </a:p>
                  </a:txBody>
                  <a:tcPr marL="53189" marR="53189"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DWS, COGTA, MISA support through the recommendation for funding process. The projects will provide basic water service.</a:t>
                      </a:r>
                    </a:p>
                  </a:txBody>
                  <a:tcPr marL="53189" marR="53189" marT="0" marB="0" anchor="ctr"/>
                </a:tc>
              </a:tr>
              <a:tr h="1230841">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Replacement of AC in CBD</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96%</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30 June 2021</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Certificate June 2021</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DWS to assist with funding – 40 000 people will benefit</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 10m</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R10m</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R80m</a:t>
                      </a:r>
                    </a:p>
                  </a:txBody>
                  <a:tcPr marL="53189" marR="53189"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Additional funding. MISA to support the municipality</a:t>
                      </a:r>
                    </a:p>
                  </a:txBody>
                  <a:tcPr marL="53189" marR="53189" marT="0" marB="0"/>
                </a:tc>
              </a:tr>
              <a:tr h="783573">
                <a:tc gridSpan="5">
                  <a:txBody>
                    <a:bodyPr/>
                    <a:lstStyle/>
                    <a:p>
                      <a:pPr>
                        <a:spcAft>
                          <a:spcPts val="0"/>
                        </a:spcAft>
                      </a:pPr>
                      <a:r>
                        <a:rPr lang="en-ZA" sz="1400" b="1" dirty="0">
                          <a:effectLst/>
                          <a:highlight>
                            <a:srgbClr val="D3D3D3"/>
                          </a:highlight>
                          <a:latin typeface="Tahoma" panose="020B0604030504040204" pitchFamily="34" charset="0"/>
                          <a:ea typeface="Tahoma" panose="020B0604030504040204" pitchFamily="34" charset="0"/>
                          <a:cs typeface="Tahoma" panose="020B0604030504040204" pitchFamily="34" charset="0"/>
                        </a:rPr>
                        <a:t>TOTAL FUNDING SHORTFALL</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txBody>
                  <a:tcPr marL="53189" marR="53189"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53189" marR="53189" marT="0" marB="0"/>
                </a:tc>
                <a:tc>
                  <a:txBody>
                    <a:bodyPr/>
                    <a:lstStyle/>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53189" marR="53189" marT="0" marB="0"/>
                </a:tc>
                <a:tc>
                  <a:txBody>
                    <a:bodyPr/>
                    <a:lstStyle/>
                    <a:p>
                      <a:pPr>
                        <a:spcAft>
                          <a:spcPts val="0"/>
                        </a:spcAft>
                      </a:pPr>
                      <a:r>
                        <a:rPr lang="en-ZA" sz="1400" b="1" dirty="0">
                          <a:effectLst/>
                          <a:latin typeface="Tahoma" panose="020B0604030504040204" pitchFamily="34" charset="0"/>
                          <a:ea typeface="Tahoma" panose="020B0604030504040204" pitchFamily="34" charset="0"/>
                          <a:cs typeface="Tahoma" panose="020B0604030504040204" pitchFamily="34" charset="0"/>
                        </a:rPr>
                        <a:t> </a:t>
                      </a:r>
                    </a:p>
                  </a:txBody>
                  <a:tcPr marL="53189" marR="53189" marT="0" marB="0"/>
                </a:tc>
                <a:tc>
                  <a:txBody>
                    <a:bodyPr/>
                    <a:lstStyle/>
                    <a:p>
                      <a:pPr>
                        <a:spcAft>
                          <a:spcPts val="0"/>
                        </a:spcAft>
                      </a:pPr>
                      <a:r>
                        <a:rPr lang="en-ZA" sz="1400" b="1" dirty="0">
                          <a:effectLst/>
                          <a:highlight>
                            <a:srgbClr val="D3D3D3"/>
                          </a:highlight>
                          <a:latin typeface="Tahoma" panose="020B0604030504040204" pitchFamily="34" charset="0"/>
                          <a:ea typeface="Tahoma" panose="020B0604030504040204" pitchFamily="34" charset="0"/>
                          <a:cs typeface="Tahoma" panose="020B0604030504040204" pitchFamily="34" charset="0"/>
                        </a:rPr>
                        <a:t>R1,5 b</a:t>
                      </a:r>
                      <a:endParaRPr lang="en-ZA" sz="1400" b="1" dirty="0">
                        <a:effectLst/>
                        <a:latin typeface="Tahoma" panose="020B0604030504040204" pitchFamily="34" charset="0"/>
                        <a:ea typeface="Tahoma" panose="020B0604030504040204" pitchFamily="34" charset="0"/>
                        <a:cs typeface="Tahoma" panose="020B0604030504040204" pitchFamily="34" charset="0"/>
                      </a:endParaRPr>
                    </a:p>
                  </a:txBody>
                  <a:tcPr marL="53189" marR="53189" marT="0" marB="0"/>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53189" marR="53189" marT="0" marB="0"/>
                </a:tc>
              </a:tr>
            </a:tbl>
          </a:graphicData>
        </a:graphic>
      </p:graphicFrame>
    </p:spTree>
    <p:extLst>
      <p:ext uri="{BB962C8B-B14F-4D97-AF65-F5344CB8AC3E}">
        <p14:creationId xmlns="" xmlns:p14="http://schemas.microsoft.com/office/powerpoint/2010/main" val="1290450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WATER AND SANITATION</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396370530"/>
              </p:ext>
            </p:extLst>
          </p:nvPr>
        </p:nvGraphicFramePr>
        <p:xfrm>
          <a:off x="5805" y="548678"/>
          <a:ext cx="9159986" cy="6309321"/>
        </p:xfrm>
        <a:graphic>
          <a:graphicData uri="http://schemas.openxmlformats.org/drawingml/2006/table">
            <a:tbl>
              <a:tblPr firstRow="1" firstCol="1" bandRow="1">
                <a:tableStyleId>{5C22544A-7EE6-4342-B048-85BDC9FD1C3A}</a:tableStyleId>
              </a:tblPr>
              <a:tblGrid>
                <a:gridCol w="1346255"/>
                <a:gridCol w="1058628"/>
                <a:gridCol w="846369"/>
                <a:gridCol w="1045399"/>
                <a:gridCol w="1045399"/>
                <a:gridCol w="1031518"/>
                <a:gridCol w="928360"/>
                <a:gridCol w="929029"/>
                <a:gridCol w="929029"/>
              </a:tblGrid>
              <a:tr h="228662">
                <a:tc rowSpan="2">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gridSpan="4">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Programme /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717736">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vMerge="1">
                  <a:txBody>
                    <a:bodyPr/>
                    <a:lstStyle/>
                    <a:p>
                      <a:endParaRPr lang="en-ZA"/>
                    </a:p>
                  </a:txBody>
                  <a:tcPr/>
                </a:tc>
              </a:tr>
              <a:tr h="473199">
                <a:tc rowSpan="6">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Rustenburg</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Marikana PS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Power supply only, Eskom 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473199">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WCWDM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88%</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R40,000,000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Additional funding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473199">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Replacement of AC in CBD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96%</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R10,000,000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R80,000,000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Additional funding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630932">
                <a:tc vMerge="1">
                  <a:txBody>
                    <a:bodyPr/>
                    <a:lstStyle/>
                    <a:p>
                      <a:endParaRPr lang="en-ZA"/>
                    </a:p>
                  </a:txBody>
                  <a:tcP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Freedom Park Water Augmentation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5,475,000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Only designs done, contractor appointment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630932">
                <a:tc vMerge="1">
                  <a:txBody>
                    <a:bodyPr/>
                    <a:lstStyle/>
                    <a:p>
                      <a:endParaRPr lang="en-ZA"/>
                    </a:p>
                  </a:txBody>
                  <a:tcP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Augmentation of Water Supply in </a:t>
                      </a:r>
                      <a:r>
                        <a:rPr lang="en-US" sz="1000" dirty="0" err="1">
                          <a:effectLst/>
                          <a:latin typeface="Tahoma" panose="020B0604030504040204" pitchFamily="34" charset="0"/>
                          <a:ea typeface="Tahoma" panose="020B0604030504040204" pitchFamily="34" charset="0"/>
                          <a:cs typeface="Tahoma" panose="020B0604030504040204" pitchFamily="34" charset="0"/>
                        </a:rPr>
                        <a:t>Seraleng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11,427,048.79</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Only designs done, contractor appointment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473199">
                <a:tc vMerge="1">
                  <a:txBody>
                    <a:bodyPr/>
                    <a:lstStyle/>
                    <a:p>
                      <a:endParaRPr lang="en-ZA"/>
                    </a:p>
                  </a:txBody>
                  <a:tcPr/>
                </a:tc>
                <a:tc>
                  <a:txBody>
                    <a:bodyPr/>
                    <a:lstStyle/>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Makolokwe</a:t>
                      </a:r>
                      <a:r>
                        <a:rPr lang="en-US" sz="1000" dirty="0">
                          <a:effectLst/>
                          <a:latin typeface="Tahoma" panose="020B0604030504040204" pitchFamily="34" charset="0"/>
                          <a:ea typeface="Tahoma" panose="020B0604030504040204" pitchFamily="34" charset="0"/>
                          <a:cs typeface="Tahoma" panose="020B0604030504040204" pitchFamily="34" charset="0"/>
                        </a:rPr>
                        <a:t> Water Supply Augment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11,000,000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11,000,000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contractor outstanding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473199">
                <a:tc row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Moretele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boreholes in various wards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630932">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Water conservation and demand management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79%</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17,721,176.64</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17,721,176.64</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104132">
                <a:tc vMerge="1">
                  <a:txBody>
                    <a:bodyPr/>
                    <a:lstStyle/>
                    <a:p>
                      <a:endParaRPr lang="en-ZA"/>
                    </a:p>
                  </a:txBody>
                  <a:tcPr/>
                </a:tc>
                <a:tc>
                  <a:txBody>
                    <a:bodyPr/>
                    <a:lstStyle/>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Oleverton</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Vonteen</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Swartboom</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Tloonane</a:t>
                      </a:r>
                      <a:r>
                        <a:rPr lang="en-US" sz="1000" dirty="0">
                          <a:effectLst/>
                          <a:latin typeface="Tahoma" panose="020B0604030504040204" pitchFamily="34" charset="0"/>
                          <a:ea typeface="Tahoma" panose="020B0604030504040204" pitchFamily="34" charset="0"/>
                          <a:cs typeface="Tahoma" panose="020B0604030504040204" pitchFamily="34" charset="0"/>
                        </a:rPr>
                        <a:t> and </a:t>
                      </a:r>
                      <a:r>
                        <a:rPr lang="en-US" sz="1000" dirty="0" err="1">
                          <a:effectLst/>
                          <a:latin typeface="Tahoma" panose="020B0604030504040204" pitchFamily="34" charset="0"/>
                          <a:ea typeface="Tahoma" panose="020B0604030504040204" pitchFamily="34" charset="0"/>
                          <a:cs typeface="Tahoma" panose="020B0604030504040204" pitchFamily="34" charset="0"/>
                        </a:rPr>
                        <a:t>Utsane</a:t>
                      </a:r>
                      <a:r>
                        <a:rPr lang="en-US" sz="1000" dirty="0">
                          <a:effectLst/>
                          <a:latin typeface="Tahoma" panose="020B0604030504040204" pitchFamily="34" charset="0"/>
                          <a:ea typeface="Tahoma" panose="020B0604030504040204" pitchFamily="34" charset="0"/>
                          <a:cs typeface="Tahoma" panose="020B0604030504040204" pitchFamily="34" charset="0"/>
                        </a:rPr>
                        <a:t> Water Rural SUPPLY (WARD 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89%</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34,071,160.33</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34,071,160.33</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bl>
          </a:graphicData>
        </a:graphic>
      </p:graphicFrame>
    </p:spTree>
    <p:extLst>
      <p:ext uri="{BB962C8B-B14F-4D97-AF65-F5344CB8AC3E}">
        <p14:creationId xmlns="" xmlns:p14="http://schemas.microsoft.com/office/powerpoint/2010/main" val="24689041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WATER AND SANITATION</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563542202"/>
              </p:ext>
            </p:extLst>
          </p:nvPr>
        </p:nvGraphicFramePr>
        <p:xfrm>
          <a:off x="5805" y="548675"/>
          <a:ext cx="9159986" cy="6192692"/>
        </p:xfrm>
        <a:graphic>
          <a:graphicData uri="http://schemas.openxmlformats.org/drawingml/2006/table">
            <a:tbl>
              <a:tblPr firstRow="1" firstCol="1" bandRow="1">
                <a:tableStyleId>{5C22544A-7EE6-4342-B048-85BDC9FD1C3A}</a:tableStyleId>
              </a:tblPr>
              <a:tblGrid>
                <a:gridCol w="1346255"/>
                <a:gridCol w="1058628"/>
                <a:gridCol w="846369"/>
                <a:gridCol w="1045399"/>
                <a:gridCol w="1045399"/>
                <a:gridCol w="1031518"/>
                <a:gridCol w="928360"/>
                <a:gridCol w="929029"/>
                <a:gridCol w="929029"/>
              </a:tblGrid>
              <a:tr h="230190">
                <a:tc rowSpan="2">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gridSpan="4">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Programme /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722532">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vMerge="1">
                  <a:txBody>
                    <a:bodyPr/>
                    <a:lstStyle/>
                    <a:p>
                      <a:endParaRPr lang="en-ZA"/>
                    </a:p>
                  </a:txBody>
                  <a:tcPr/>
                </a:tc>
              </a:tr>
              <a:tr h="476361">
                <a:tc rowSpan="3">
                  <a:txBody>
                    <a:bodyPr/>
                    <a:lstStyle/>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Moretele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Moretele</a:t>
                      </a:r>
                      <a:r>
                        <a:rPr lang="en-US" sz="1000" dirty="0">
                          <a:effectLst/>
                          <a:latin typeface="Tahoma" panose="020B0604030504040204" pitchFamily="34" charset="0"/>
                          <a:ea typeface="Tahoma" panose="020B0604030504040204" pitchFamily="34" charset="0"/>
                          <a:cs typeface="Tahoma" panose="020B0604030504040204" pitchFamily="34" charset="0"/>
                        </a:rPr>
                        <a:t> basic Sanitation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96%</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29,163,231.17</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29,163,231.17</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476361">
                <a:tc vMerge="1">
                  <a:txBody>
                    <a:bodyPr/>
                    <a:lstStyle/>
                    <a:p>
                      <a:endParaRPr lang="en-ZA"/>
                    </a:p>
                  </a:txBody>
                  <a:tcP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Refurbishment of ward 7 package plants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1,332,527.64</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444,431.86</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Eskom, power supply outstanding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793935">
                <a:tc vMerge="1">
                  <a:txBody>
                    <a:bodyPr/>
                    <a:lstStyle/>
                    <a:p>
                      <a:endParaRPr lang="en-ZA"/>
                    </a:p>
                  </a:txBody>
                  <a:tcPr/>
                </a:tc>
                <a:tc>
                  <a:txBody>
                    <a:bodyPr/>
                    <a:lstStyle/>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Moretele</a:t>
                      </a:r>
                      <a:r>
                        <a:rPr lang="en-US" sz="1000" dirty="0">
                          <a:effectLst/>
                          <a:latin typeface="Tahoma" panose="020B0604030504040204" pitchFamily="34" charset="0"/>
                          <a:ea typeface="Tahoma" panose="020B0604030504040204" pitchFamily="34" charset="0"/>
                          <a:cs typeface="Tahoma" panose="020B0604030504040204" pitchFamily="34" charset="0"/>
                        </a:rPr>
                        <a:t> metered yard connections in ward 21 (</a:t>
                      </a:r>
                      <a:r>
                        <a:rPr lang="en-US" sz="1000" dirty="0" err="1">
                          <a:effectLst/>
                          <a:latin typeface="Tahoma" panose="020B0604030504040204" pitchFamily="34" charset="0"/>
                          <a:ea typeface="Tahoma" panose="020B0604030504040204" pitchFamily="34" charset="0"/>
                          <a:cs typeface="Tahoma" panose="020B0604030504040204" pitchFamily="34" charset="0"/>
                        </a:rPr>
                        <a:t>KgomoKgomo&amp;Kontant</a:t>
                      </a:r>
                      <a:r>
                        <a:rPr lang="en-US" sz="1000" dirty="0">
                          <a:effectLst/>
                          <a:latin typeface="Tahoma" panose="020B0604030504040204" pitchFamily="34" charset="0"/>
                          <a:ea typeface="Tahoma" panose="020B0604030504040204" pitchFamily="34" charset="0"/>
                          <a:cs typeface="Tahoma" panose="020B0604030504040204" pitchFamily="34" charset="0"/>
                        </a:rPr>
                        <a: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98%</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June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111,904.22</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587869">
                <a:tc row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Kgetlengrivier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Replace leaking 0.5ML elevated steel reservoir in </a:t>
                      </a:r>
                      <a:r>
                        <a:rPr lang="en-US" sz="1000" dirty="0" err="1">
                          <a:effectLst/>
                          <a:latin typeface="Tahoma" panose="020B0604030504040204" pitchFamily="34" charset="0"/>
                          <a:ea typeface="Tahoma" panose="020B0604030504040204" pitchFamily="34" charset="0"/>
                          <a:cs typeface="Tahoma" panose="020B0604030504040204" pitchFamily="34" charset="0"/>
                        </a:rPr>
                        <a:t>Swartrugggens</a:t>
                      </a:r>
                      <a:r>
                        <a:rPr lang="en-US" sz="1000" dirty="0">
                          <a:effectLst/>
                          <a:latin typeface="Tahoma" panose="020B0604030504040204" pitchFamily="34" charset="0"/>
                          <a:ea typeface="Tahoma" panose="020B0604030504040204" pitchFamily="34" charset="0"/>
                          <a:cs typeface="Tahoma" panose="020B0604030504040204" pitchFamily="34" charset="0"/>
                        </a:rPr>
                        <a:t> Bo-</a:t>
                      </a:r>
                      <a:r>
                        <a:rPr lang="en-US" sz="1000" dirty="0" err="1">
                          <a:effectLst/>
                          <a:latin typeface="Tahoma" panose="020B0604030504040204" pitchFamily="34" charset="0"/>
                          <a:ea typeface="Tahoma" panose="020B0604030504040204" pitchFamily="34" charset="0"/>
                          <a:cs typeface="Tahoma" panose="020B0604030504040204" pitchFamily="34" charset="0"/>
                        </a:rPr>
                        <a:t>dorp</a:t>
                      </a:r>
                      <a:r>
                        <a:rPr lang="en-US" sz="1000" dirty="0">
                          <a:effectLst/>
                          <a:latin typeface="Tahoma" panose="020B0604030504040204" pitchFamily="34" charset="0"/>
                          <a:ea typeface="Tahoma" panose="020B0604030504040204" pitchFamily="34" charset="0"/>
                          <a:cs typeface="Tahoma" panose="020B0604030504040204" pitchFamily="34" charset="0"/>
                        </a:rPr>
                        <a:t> and install non-return valve to increase the amount of water supply in the area</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40%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4,640,440.30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4,640,440.30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Delay due to engagement with councilors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111509">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Water Treatment works in Swartruggens to produce enough water as per Design capacity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7,785,939.56</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7,785,939.56</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Delay due to engagement with councilors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793935">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Hydrologic study on to determine the cause of continuously pipe bursting 5km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March 2022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244,233.70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244,233.70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Appointment of the </a:t>
                      </a:r>
                      <a:r>
                        <a:rPr lang="en-US" sz="1000" dirty="0" err="1">
                          <a:effectLst/>
                          <a:latin typeface="Tahoma" panose="020B0604030504040204" pitchFamily="34" charset="0"/>
                          <a:ea typeface="Tahoma" panose="020B0604030504040204" pitchFamily="34" charset="0"/>
                          <a:cs typeface="Tahoma" panose="020B0604030504040204" pitchFamily="34" charset="0"/>
                        </a:rPr>
                        <a:t>Psp</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bl>
          </a:graphicData>
        </a:graphic>
      </p:graphicFrame>
    </p:spTree>
    <p:extLst>
      <p:ext uri="{BB962C8B-B14F-4D97-AF65-F5344CB8AC3E}">
        <p14:creationId xmlns="" xmlns:p14="http://schemas.microsoft.com/office/powerpoint/2010/main" val="30769786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WATER AND SANITATION</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698368100"/>
              </p:ext>
            </p:extLst>
          </p:nvPr>
        </p:nvGraphicFramePr>
        <p:xfrm>
          <a:off x="5805" y="548677"/>
          <a:ext cx="9159986" cy="6248400"/>
        </p:xfrm>
        <a:graphic>
          <a:graphicData uri="http://schemas.openxmlformats.org/drawingml/2006/table">
            <a:tbl>
              <a:tblPr firstRow="1" firstCol="1" bandRow="1">
                <a:tableStyleId>{5C22544A-7EE6-4342-B048-85BDC9FD1C3A}</a:tableStyleId>
              </a:tblPr>
              <a:tblGrid>
                <a:gridCol w="1346255"/>
                <a:gridCol w="1058628"/>
                <a:gridCol w="846369"/>
                <a:gridCol w="1045399"/>
                <a:gridCol w="1045399"/>
                <a:gridCol w="1031518"/>
                <a:gridCol w="928360"/>
                <a:gridCol w="929029"/>
                <a:gridCol w="929029"/>
              </a:tblGrid>
              <a:tr h="220931">
                <a:tc rowSpan="2">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gridSpan="4">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Programme /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99315">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vMerge="1">
                  <a:txBody>
                    <a:bodyPr/>
                    <a:lstStyle/>
                    <a:p>
                      <a:endParaRPr lang="en-ZA"/>
                    </a:p>
                  </a:txBody>
                  <a:tcPr/>
                </a:tc>
              </a:tr>
              <a:tr h="199315">
                <a:tc rowSpan="6">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Kgetlengrivier</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Replacement of Non-functional water meters in Swartruggens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March 2022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1,221,168.50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1,221,168.50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the Psp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42368">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Replacement of Non-functional water meters in Koster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March 2022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1,831,752.75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1,831,752.75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the Psp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341682">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Feasibility study to seal leakage at Swartruggens dam wall and construction of coffer dams upstream Swartruggens dam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1,037,993.23</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1,037,993.23</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the Psp</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70842">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internal reticulation valves in Derby reservoirs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243,213.72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243,213.72</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Delay due to engagement with councilors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99315">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Construction internal water reticulation in Reagile (Old Sports ground)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2,442,337.00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2,442,337.00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Delay due to engagement with councilors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370156">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Construction of 0.25ML elevated steel reservoir in Mazista and installation of booster pumps to increase elevated storage capacity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40%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March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3,052,921.25</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3,052,921.25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bl>
          </a:graphicData>
        </a:graphic>
      </p:graphicFrame>
    </p:spTree>
    <p:extLst>
      <p:ext uri="{BB962C8B-B14F-4D97-AF65-F5344CB8AC3E}">
        <p14:creationId xmlns="" xmlns:p14="http://schemas.microsoft.com/office/powerpoint/2010/main" val="26537009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WATER AND SANITATION</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511705389"/>
              </p:ext>
            </p:extLst>
          </p:nvPr>
        </p:nvGraphicFramePr>
        <p:xfrm>
          <a:off x="5805" y="548677"/>
          <a:ext cx="9159986" cy="6096000"/>
        </p:xfrm>
        <a:graphic>
          <a:graphicData uri="http://schemas.openxmlformats.org/drawingml/2006/table">
            <a:tbl>
              <a:tblPr firstRow="1" firstCol="1" bandRow="1">
                <a:tableStyleId>{5C22544A-7EE6-4342-B048-85BDC9FD1C3A}</a:tableStyleId>
              </a:tblPr>
              <a:tblGrid>
                <a:gridCol w="1346255"/>
                <a:gridCol w="1058628"/>
                <a:gridCol w="846369"/>
                <a:gridCol w="1045399"/>
                <a:gridCol w="1045399"/>
                <a:gridCol w="1031518"/>
                <a:gridCol w="928360"/>
                <a:gridCol w="929029"/>
                <a:gridCol w="929029"/>
              </a:tblGrid>
              <a:tr h="220931">
                <a:tc rowSpan="2">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gridSpan="4">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Programme /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99315">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vMerge="1">
                  <a:txBody>
                    <a:bodyPr/>
                    <a:lstStyle/>
                    <a:p>
                      <a:endParaRPr lang="en-ZA"/>
                    </a:p>
                  </a:txBody>
                  <a:tcPr/>
                </a:tc>
              </a:tr>
              <a:tr h="85421">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Madibeng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Brits WTW</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June 2022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14,000,000.00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14,000,000.00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42368">
                <a:tc row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NgakaModiri DM</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Itsoseng Waste Water Works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87%</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July 2022</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10,000,000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to sign off the infrastructure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42368">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of Ottosdal Bulk Water Line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March 2022</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to sign off the infrastructure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42368">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Refurbishment Motswedi WWTW</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March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Dec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 to sign off the infrastructure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13894">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Matlosana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Hartersbesport refurbishment of WWTW</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21,000,000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21,000,000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r>
              <a:tr h="113894">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JB Marks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Ventersdorp sewer upgrade and pumpstation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98%</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15,000,000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70842">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Maquasihills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Bulk Water Augmentation from Bulsfontein to Tswalelang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Dec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30,000,000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rowSpan="2">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Dr Ruth</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Amalia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Diplankeng Sewer Upgrade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rowSpan="2">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Moses Kotane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Pella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21,475,074.00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15,375,074.00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Letlhakane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10%</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Design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1,120,000.00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1,120,000.00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bl>
          </a:graphicData>
        </a:graphic>
      </p:graphicFrame>
    </p:spTree>
    <p:extLst>
      <p:ext uri="{BB962C8B-B14F-4D97-AF65-F5344CB8AC3E}">
        <p14:creationId xmlns="" xmlns:p14="http://schemas.microsoft.com/office/powerpoint/2010/main" val="4180286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WATER AND SANITATION</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640394029"/>
              </p:ext>
            </p:extLst>
          </p:nvPr>
        </p:nvGraphicFramePr>
        <p:xfrm>
          <a:off x="5805" y="548677"/>
          <a:ext cx="9159986" cy="4114800"/>
        </p:xfrm>
        <a:graphic>
          <a:graphicData uri="http://schemas.openxmlformats.org/drawingml/2006/table">
            <a:tbl>
              <a:tblPr firstRow="1" firstCol="1" bandRow="1">
                <a:tableStyleId>{5C22544A-7EE6-4342-B048-85BDC9FD1C3A}</a:tableStyleId>
              </a:tblPr>
              <a:tblGrid>
                <a:gridCol w="1346255"/>
                <a:gridCol w="1058628"/>
                <a:gridCol w="846369"/>
                <a:gridCol w="1045399"/>
                <a:gridCol w="1045399"/>
                <a:gridCol w="1031518"/>
                <a:gridCol w="928360"/>
                <a:gridCol w="929029"/>
                <a:gridCol w="929029"/>
              </a:tblGrid>
              <a:tr h="220931">
                <a:tc rowSpan="2">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gridSpan="4">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Programme / Project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99315">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vMerge="1">
                  <a:txBody>
                    <a:bodyPr/>
                    <a:lstStyle/>
                    <a:p>
                      <a:endParaRPr lang="en-ZA"/>
                    </a:p>
                  </a:txBody>
                  <a:tcPr/>
                </a:tc>
              </a:tr>
              <a:tr h="85421">
                <a:tc rowSpan="7">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Moses </a:t>
                      </a:r>
                      <a:r>
                        <a:rPr lang="en-US" sz="1000" dirty="0" err="1">
                          <a:effectLst/>
                          <a:latin typeface="Tahoma" panose="020B0604030504040204" pitchFamily="34" charset="0"/>
                          <a:ea typeface="Tahoma" panose="020B0604030504040204" pitchFamily="34" charset="0"/>
                          <a:cs typeface="Tahoma" panose="020B0604030504040204" pitchFamily="34" charset="0"/>
                        </a:rPr>
                        <a:t>Kotane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Pitsedisulejang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92%</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6,244,926.00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6,244,926.00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Lossmytjerie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Design 98%</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1,260,000.00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1,260,000.00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13894">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Letsheng Section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55%</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8,000,000.00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8,000,000.00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Makoshong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68%</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4,025,000.00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4,025,000.000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Tweelagte Water Supply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43%</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4,000,000.00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4,000,000.00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85421">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Lerome Bulk Water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 12,000,000.00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12,000,000.00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0</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r h="142368">
                <a:tc vMerge="1">
                  <a:txBody>
                    <a:bodyPr/>
                    <a:lstStyle/>
                    <a:p>
                      <a:endParaRPr lang="en-ZA"/>
                    </a:p>
                  </a:txBody>
                  <a:tcP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Upgrading of Madikwe Water Treatment Plant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87%</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nchor="ctr"/>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30 June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Certificate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6,000,000.00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 6,000,000.00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0</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c>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7671" marR="7671" marT="0" marB="0"/>
                </a:tc>
              </a:tr>
            </a:tbl>
          </a:graphicData>
        </a:graphic>
      </p:graphicFrame>
    </p:spTree>
    <p:extLst>
      <p:ext uri="{BB962C8B-B14F-4D97-AF65-F5344CB8AC3E}">
        <p14:creationId xmlns="" xmlns:p14="http://schemas.microsoft.com/office/powerpoint/2010/main" val="347468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32048"/>
            <a:ext cx="8229600" cy="444624"/>
          </a:xfrm>
        </p:spPr>
        <p:txBody>
          <a:bodyPr/>
          <a:lstStyle/>
          <a:p>
            <a:pPr lvl="0">
              <a:lnSpc>
                <a:spcPct val="115000"/>
              </a:lnSpc>
              <a:spcAft>
                <a:spcPts val="1000"/>
              </a:spcAft>
            </a:pPr>
            <a:r>
              <a:rPr lang="en-US" sz="2000" b="1" dirty="0" smtClean="0">
                <a:latin typeface="Tahoma" panose="020B0604030504040204" pitchFamily="34" charset="0"/>
                <a:ea typeface="Tahoma" panose="020B0604030504040204" pitchFamily="34" charset="0"/>
                <a:cs typeface="Tahoma" panose="020B0604030504040204" pitchFamily="34" charset="0"/>
              </a:rPr>
              <a:t>3. PROGRESS ON RESPONSES</a:t>
            </a:r>
            <a:endParaRPr lang="en-ZA" sz="20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a:xfrm>
            <a:off x="457200" y="1052736"/>
            <a:ext cx="8229600" cy="4525963"/>
          </a:xfrm>
        </p:spPr>
        <p:txBody>
          <a:bodyPr/>
          <a:lstStyle/>
          <a:p>
            <a:pPr algn="just">
              <a:defRPr/>
            </a:pP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a:defRPr/>
            </a:pPr>
            <a:endParaRPr lang="en-ZA" sz="2400" dirty="0"/>
          </a:p>
        </p:txBody>
      </p:sp>
      <p:graphicFrame>
        <p:nvGraphicFramePr>
          <p:cNvPr id="4" name="Table 3"/>
          <p:cNvGraphicFramePr>
            <a:graphicFrameLocks noGrp="1"/>
          </p:cNvGraphicFramePr>
          <p:nvPr>
            <p:extLst>
              <p:ext uri="{D42A27DB-BD31-4B8C-83A1-F6EECF244321}">
                <p14:modId xmlns="" xmlns:p14="http://schemas.microsoft.com/office/powerpoint/2010/main" val="1362657010"/>
              </p:ext>
            </p:extLst>
          </p:nvPr>
        </p:nvGraphicFramePr>
        <p:xfrm>
          <a:off x="-3724" y="404664"/>
          <a:ext cx="9167246" cy="6889221"/>
        </p:xfrm>
        <a:graphic>
          <a:graphicData uri="http://schemas.openxmlformats.org/drawingml/2006/table">
            <a:tbl>
              <a:tblPr firstRow="1" firstCol="1" bandRow="1">
                <a:tableStyleId>{5C22544A-7EE6-4342-B048-85BDC9FD1C3A}</a:tableStyleId>
              </a:tblPr>
              <a:tblGrid>
                <a:gridCol w="899201"/>
                <a:gridCol w="3676523"/>
                <a:gridCol w="4591522"/>
              </a:tblGrid>
              <a:tr h="847108">
                <a:tc gridSpan="2">
                  <a:txBody>
                    <a:bodyPr/>
                    <a:lstStyle/>
                    <a:p>
                      <a:pPr marL="457200" algn="ctr">
                        <a:lnSpc>
                          <a:spcPct val="115000"/>
                        </a:lnSpc>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ISSUES TO BE RESPONDED TO:</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tc>
                <a:tc hMerge="1">
                  <a:txBody>
                    <a:bodyPr/>
                    <a:lstStyle/>
                    <a:p>
                      <a:endParaRPr lang="en-ZA"/>
                    </a:p>
                  </a:txBody>
                  <a:tcPr/>
                </a:tc>
                <a:tc>
                  <a:txBody>
                    <a:bodyPr/>
                    <a:lstStyle/>
                    <a:p>
                      <a:pPr marL="457200" algn="ctr">
                        <a:lnSpc>
                          <a:spcPct val="115000"/>
                        </a:lnSpc>
                        <a:spcAft>
                          <a:spcPts val="1000"/>
                        </a:spcAft>
                      </a:pPr>
                      <a:r>
                        <a:rPr lang="en-US" sz="1400" dirty="0">
                          <a:effectLst/>
                          <a:latin typeface="Tahoma" panose="020B0604030504040204" pitchFamily="34" charset="0"/>
                          <a:ea typeface="Tahoma" panose="020B0604030504040204" pitchFamily="34" charset="0"/>
                          <a:cs typeface="Tahoma" panose="020B0604030504040204" pitchFamily="34" charset="0"/>
                        </a:rPr>
                        <a:t>PROGRESS</a:t>
                      </a:r>
                      <a:endParaRPr lang="en-ZA" sz="1400" dirty="0">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tc>
              </a:tr>
              <a:tr h="1160340">
                <a:tc>
                  <a:txBody>
                    <a:bodyPr/>
                    <a:lstStyle/>
                    <a:p>
                      <a:pPr marL="0" lvl="0" indent="0" algn="l" defTabSz="914400" rtl="0" eaLnBrk="1" latinLnBrk="0" hangingPunct="1">
                        <a:lnSpc>
                          <a:spcPct val="115000"/>
                        </a:lnSpc>
                        <a:spcAft>
                          <a:spcPts val="0"/>
                        </a:spcAft>
                        <a:buFont typeface="+mj-lt"/>
                        <a:buNone/>
                      </a:pPr>
                      <a:r>
                        <a:rPr lang="en-US" sz="1400" kern="1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1.</a:t>
                      </a:r>
                      <a:endParaRPr lang="en-ZA" sz="1400"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l"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Draft a Directive signed by the MEC informing municipalities of the TKL Act coming into effect as from the 1 April 2021, and that councils should change their rules of order in order to accommodate the TKLA. </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1"/>
                </a:tc>
                <a:tc>
                  <a:txBody>
                    <a:bodyPr/>
                    <a:lstStyle/>
                    <a:p>
                      <a:pPr marL="0" algn="just"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Directive was drafted and send to municipalities informing them of the changes brought by effecting the TKLA.</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tc>
              </a:tr>
              <a:tr h="1160340">
                <a:tc>
                  <a:txBody>
                    <a:bodyPr/>
                    <a:lstStyle/>
                    <a:p>
                      <a:pPr marL="0" lvl="0" indent="0" algn="just">
                        <a:lnSpc>
                          <a:spcPct val="115000"/>
                        </a:lnSpc>
                        <a:spcAft>
                          <a:spcPts val="0"/>
                        </a:spcAft>
                        <a:buFont typeface="+mj-lt"/>
                        <a:buNone/>
                      </a:pPr>
                      <a:r>
                        <a:rPr lang="en-US" sz="1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2.</a:t>
                      </a:r>
                      <a:r>
                        <a:rPr lang="en-US" sz="1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ZA" sz="14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l"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Conduct training of traditional councils on the introduction of the TKLA and the changes made to section 81 of the structures act, and as well as the new roles and participation in municipal councils by traditional leaders.</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just"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All traditional councils has been workshopped on the TKLA implementation and the roles expected to be performed by them.  </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tc>
              </a:tr>
              <a:tr h="710585">
                <a:tc>
                  <a:txBody>
                    <a:bodyPr/>
                    <a:lstStyle/>
                    <a:p>
                      <a:pPr marL="0" lvl="0" indent="0" algn="just" defTabSz="914400" rtl="0" eaLnBrk="1" latinLnBrk="0" hangingPunct="1">
                        <a:lnSpc>
                          <a:spcPct val="115000"/>
                        </a:lnSpc>
                        <a:spcAft>
                          <a:spcPts val="0"/>
                        </a:spcAft>
                        <a:buFont typeface="+mj-lt"/>
                        <a:buNone/>
                      </a:pPr>
                      <a:r>
                        <a:rPr lang="en-ZA" sz="1400" b="1" kern="1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3.</a:t>
                      </a:r>
                      <a:endParaRPr lang="en-ZA" sz="14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l"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Report on payment arrangements of traditional leaders was requested to be submitted to the Portfolio Committee. </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just"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Department is still communicating to Provincial Treasury about the increase of sitting allowance of Traditional Council members.</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tc>
              </a:tr>
              <a:tr h="947446">
                <a:tc>
                  <a:txBody>
                    <a:bodyPr/>
                    <a:lstStyle/>
                    <a:p>
                      <a:pPr marL="0" lvl="0" indent="0" algn="just" defTabSz="914400" rtl="0" eaLnBrk="1" latinLnBrk="0" hangingPunct="1">
                        <a:lnSpc>
                          <a:spcPct val="115000"/>
                        </a:lnSpc>
                        <a:spcAft>
                          <a:spcPts val="0"/>
                        </a:spcAft>
                        <a:buFont typeface="+mj-lt"/>
                        <a:buNone/>
                      </a:pPr>
                      <a:r>
                        <a:rPr lang="en-US" sz="14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4.</a:t>
                      </a:r>
                      <a:endParaRPr lang="en-ZA" sz="14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l"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Within 2 months period the MEC must report to the Portfolio Committee on how traditional leader’s issues are attended to within the Ngaka Modiri Molema District. </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just"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department is still busy with the turnaround strategy of Traditional Affairs as whole, it is expected that the new strategy will address the challenges experienced currently.</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tc>
              </a:tr>
              <a:tr h="1870925">
                <a:tc>
                  <a:txBody>
                    <a:bodyPr/>
                    <a:lstStyle/>
                    <a:p>
                      <a:pPr marL="0" lvl="0" indent="0" algn="just" defTabSz="914400" rtl="0" eaLnBrk="1" latinLnBrk="0" hangingPunct="1">
                        <a:lnSpc>
                          <a:spcPct val="115000"/>
                        </a:lnSpc>
                        <a:spcAft>
                          <a:spcPts val="0"/>
                        </a:spcAft>
                        <a:buFont typeface="+mj-lt"/>
                        <a:buNone/>
                      </a:pPr>
                      <a:r>
                        <a:rPr lang="en-US" sz="14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rPr>
                        <a:t>5.</a:t>
                      </a:r>
                      <a:endParaRPr lang="en-ZA" sz="1400" b="1" kern="12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l"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Committee was also interested to be briefed on the Municipal Turn Around Strategy that is being developed by the Department as a turnaround plan to strengthen our support to our ailing municipalities and traditional councils</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nchor="ctr" anchorCtr="1"/>
                </a:tc>
                <a:tc>
                  <a:txBody>
                    <a:bodyPr/>
                    <a:lstStyle/>
                    <a:p>
                      <a:pPr marL="0" algn="just" defTabSz="914400" rtl="0" eaLnBrk="1" latinLnBrk="0" hangingPunct="1">
                        <a:lnSpc>
                          <a:spcPct val="115000"/>
                        </a:lnSpc>
                        <a:spcAft>
                          <a:spcPts val="0"/>
                        </a:spcAft>
                      </a:pP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Final Draft Municipal turnaround strategy has been developed and need to be communicated to municipalities and councils to buy-in of the proposed turnaround strategy. This will be achieved by signing of protocol agreements with municipalities in providing the support. The detailed provincial municipal support and intervention plan is </a:t>
                      </a:r>
                      <a:r>
                        <a:rPr lang="en-US" sz="1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presented </a:t>
                      </a:r>
                      <a:r>
                        <a:rPr lang="en-US"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here under. </a:t>
                      </a:r>
                      <a:endParaRPr lang="en-ZA" sz="14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38838" marR="38838" marT="0" marB="0"/>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DEPARTMENT OF ENVIONMENTL AFFAIRS</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4209783273"/>
              </p:ext>
            </p:extLst>
          </p:nvPr>
        </p:nvGraphicFramePr>
        <p:xfrm>
          <a:off x="35497" y="476672"/>
          <a:ext cx="9108502" cy="5312469"/>
        </p:xfrm>
        <a:graphic>
          <a:graphicData uri="http://schemas.openxmlformats.org/drawingml/2006/table">
            <a:tbl>
              <a:tblPr firstRow="1" firstCol="1" bandRow="1">
                <a:tableStyleId>{5C22544A-7EE6-4342-B048-85BDC9FD1C3A}</a:tableStyleId>
              </a:tblPr>
              <a:tblGrid>
                <a:gridCol w="1080119"/>
                <a:gridCol w="1037782"/>
                <a:gridCol w="1135808"/>
                <a:gridCol w="1274834"/>
                <a:gridCol w="1274834"/>
                <a:gridCol w="661025"/>
                <a:gridCol w="661025"/>
                <a:gridCol w="566593"/>
                <a:gridCol w="1416482"/>
              </a:tblGrid>
              <a:tr h="206979">
                <a:tc rowSpan="2">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Municipality</a:t>
                      </a:r>
                    </a:p>
                  </a:txBody>
                  <a:tcPr marL="51192" marR="51192" marT="0" marB="0"/>
                </a:tc>
                <a:tc gridSpan="4">
                  <a:txBody>
                    <a:bodyPr/>
                    <a:lstStyle/>
                    <a:p>
                      <a:pPr algn="ctr">
                        <a:spcAft>
                          <a:spcPts val="0"/>
                        </a:spcAft>
                      </a:pPr>
                      <a:r>
                        <a:rPr lang="en-ZA" sz="1200">
                          <a:effectLst/>
                          <a:latin typeface="Tahoma" panose="020B0604030504040204" pitchFamily="34" charset="0"/>
                          <a:ea typeface="Tahoma" panose="020B0604030504040204" pitchFamily="34" charset="0"/>
                          <a:cs typeface="Tahoma" panose="020B0604030504040204" pitchFamily="34" charset="0"/>
                        </a:rPr>
                        <a:t>Programme / Project</a:t>
                      </a:r>
                    </a:p>
                  </a:txBody>
                  <a:tcPr marL="51192" marR="51192"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200">
                          <a:effectLst/>
                          <a:latin typeface="Tahoma" panose="020B0604030504040204" pitchFamily="34" charset="0"/>
                          <a:ea typeface="Tahoma" panose="020B0604030504040204" pitchFamily="34" charset="0"/>
                          <a:cs typeface="Tahoma" panose="020B0604030504040204" pitchFamily="34" charset="0"/>
                        </a:rPr>
                        <a:t>Budget</a:t>
                      </a:r>
                    </a:p>
                  </a:txBody>
                  <a:tcPr marL="51192" marR="51192"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2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2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2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51192" marR="51192" marT="0" marB="0"/>
                </a:tc>
              </a:tr>
              <a:tr h="1310869">
                <a:tc vMerge="1">
                  <a:txBody>
                    <a:bodyPr/>
                    <a:lstStyle/>
                    <a:p>
                      <a:endParaRPr lang="en-ZA"/>
                    </a:p>
                  </a:txBody>
                  <a:tcPr/>
                </a:tc>
                <a:tc>
                  <a:txBody>
                    <a:bodyPr/>
                    <a:lstStyle/>
                    <a:p>
                      <a:pP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Project Name</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Progress-to-date</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Completion date</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Key milestones (with dates) to completion</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Total</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(mill)</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Available</a:t>
                      </a:r>
                    </a:p>
                  </a:txBody>
                  <a:tcPr marL="51192" marR="51192" marT="0" marB="0"/>
                </a:tc>
                <a:tc>
                  <a:txBody>
                    <a:bodyPr/>
                    <a:lstStyle/>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200" dirty="0">
                          <a:effectLst/>
                          <a:latin typeface="Tahoma" panose="020B0604030504040204" pitchFamily="34" charset="0"/>
                          <a:ea typeface="Tahoma" panose="020B0604030504040204" pitchFamily="34" charset="0"/>
                          <a:cs typeface="Tahoma" panose="020B0604030504040204" pitchFamily="34" charset="0"/>
                        </a:rPr>
                        <a:t>Shortfall</a:t>
                      </a:r>
                    </a:p>
                  </a:txBody>
                  <a:tcPr marL="51192" marR="51192" marT="0" marB="0"/>
                </a:tc>
                <a:tc vMerge="1">
                  <a:txBody>
                    <a:bodyPr/>
                    <a:lstStyle/>
                    <a:p>
                      <a:endParaRPr lang="en-ZA"/>
                    </a:p>
                  </a:txBody>
                  <a:tcPr/>
                </a:tc>
              </a:tr>
              <a:tr h="1011899">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All</a:t>
                      </a:r>
                    </a:p>
                  </a:txBody>
                  <a:tcPr marL="51192" marR="51192" marT="0" marB="0"/>
                </a:tc>
                <a:tc>
                  <a:txBody>
                    <a:bodyPr/>
                    <a:lstStyle/>
                    <a:p>
                      <a:pP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Municipal cleaning and greening (PES)</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Finalizing bid adjudication</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Dec 21</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Contracting of Beneficiaries</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R32.42</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R32.42</a:t>
                      </a:r>
                    </a:p>
                  </a:txBody>
                  <a:tcPr marL="51192" marR="51192" marT="0" marB="0"/>
                </a:tc>
                <a:tc rowSpan="3">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 </a:t>
                      </a:r>
                    </a:p>
                  </a:txBody>
                  <a:tcPr marL="51192" marR="51192" marT="0" marB="0"/>
                </a:tc>
                <a:tc rowSpan="3">
                  <a:txBody>
                    <a:bodyPr/>
                    <a:lstStyle/>
                    <a:p>
                      <a:pPr algn="just">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 </a:t>
                      </a:r>
                    </a:p>
                    <a:p>
                      <a:pPr algn="just">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Co-operation by Municipalities. </a:t>
                      </a:r>
                    </a:p>
                    <a:p>
                      <a:pPr algn="just">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Currently Provincial coordinators are used as entry and will facilitate and organize the district municipalities.</a:t>
                      </a:r>
                    </a:p>
                  </a:txBody>
                  <a:tcPr marL="51192" marR="51192" marT="0" marB="0"/>
                </a:tc>
              </a:tr>
              <a:tr h="758924">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All</a:t>
                      </a:r>
                    </a:p>
                  </a:txBody>
                  <a:tcPr marL="51192" marR="51192" marT="0" marB="0"/>
                </a:tc>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Covid19 Waste picker relief support</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Stipends of R980 payed to waste pickers</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June 21</a:t>
                      </a:r>
                    </a:p>
                  </a:txBody>
                  <a:tcPr marL="51192" marR="51192" marT="0" marB="0"/>
                </a:tc>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Hand-over of PPE</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R0.45</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R0.45</a:t>
                      </a:r>
                    </a:p>
                  </a:txBody>
                  <a:tcPr marL="51192" marR="51192" marT="0" marB="0"/>
                </a:tc>
                <a:tc vMerge="1">
                  <a:txBody>
                    <a:bodyPr/>
                    <a:lstStyle/>
                    <a:p>
                      <a:endParaRPr lang="en-ZA"/>
                    </a:p>
                  </a:txBody>
                  <a:tcPr/>
                </a:tc>
                <a:tc vMerge="1">
                  <a:txBody>
                    <a:bodyPr/>
                    <a:lstStyle/>
                    <a:p>
                      <a:endParaRPr lang="en-ZA"/>
                    </a:p>
                  </a:txBody>
                  <a:tcPr/>
                </a:tc>
              </a:tr>
              <a:tr h="2023798">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All</a:t>
                      </a:r>
                    </a:p>
                  </a:txBody>
                  <a:tcPr marL="51192" marR="51192" marT="0" marB="0"/>
                </a:tc>
                <a:tc>
                  <a:txBody>
                    <a:bodyPr/>
                    <a:lstStyle/>
                    <a:p>
                      <a:pP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Training Municipalities on completing the application forms to purchase yellow fleet using the MIG</a:t>
                      </a:r>
                    </a:p>
                  </a:txBody>
                  <a:tcPr marL="51192" marR="51192" marT="0" marB="0"/>
                </a:tc>
                <a:tc>
                  <a:txBody>
                    <a:bodyPr/>
                    <a:lstStyle/>
                    <a:p>
                      <a:pPr algn="ctr">
                        <a:spcAft>
                          <a:spcPts val="0"/>
                        </a:spcAft>
                      </a:pPr>
                      <a:r>
                        <a:rPr lang="en-ZA" sz="1100">
                          <a:effectLst/>
                          <a:latin typeface="Tahoma" panose="020B0604030504040204" pitchFamily="34" charset="0"/>
                          <a:ea typeface="Tahoma" panose="020B0604030504040204" pitchFamily="34" charset="0"/>
                          <a:cs typeface="Tahoma" panose="020B0604030504040204" pitchFamily="34" charset="0"/>
                        </a:rPr>
                        <a:t>All Municipalities trained in the District Waste Management Forum in May</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100%</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 </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Staff time</a:t>
                      </a:r>
                    </a:p>
                  </a:txBody>
                  <a:tcPr marL="51192" marR="51192" marT="0" marB="0"/>
                </a:tc>
                <a:tc>
                  <a:txBody>
                    <a:bodyPr/>
                    <a:lstStyle/>
                    <a:p>
                      <a:pPr algn="ctr">
                        <a:spcAft>
                          <a:spcPts val="0"/>
                        </a:spcAft>
                      </a:pPr>
                      <a:r>
                        <a:rPr lang="en-ZA" sz="1100" dirty="0">
                          <a:effectLst/>
                          <a:latin typeface="Tahoma" panose="020B0604030504040204" pitchFamily="34" charset="0"/>
                          <a:ea typeface="Tahoma" panose="020B0604030504040204" pitchFamily="34" charset="0"/>
                          <a:cs typeface="Tahoma" panose="020B0604030504040204" pitchFamily="34" charset="0"/>
                        </a:rPr>
                        <a:t>Staff time</a:t>
                      </a:r>
                    </a:p>
                  </a:txBody>
                  <a:tcPr marL="51192" marR="51192" marT="0" marB="0"/>
                </a:tc>
                <a:tc vMerge="1">
                  <a:txBody>
                    <a:bodyPr/>
                    <a:lstStyle/>
                    <a:p>
                      <a:endParaRPr lang="en-ZA"/>
                    </a:p>
                  </a:txBody>
                  <a:tcPr/>
                </a:tc>
                <a:tc vMerge="1">
                  <a:txBody>
                    <a:bodyPr/>
                    <a:lstStyle/>
                    <a:p>
                      <a:endParaRPr lang="en-ZA"/>
                    </a:p>
                  </a:txBody>
                  <a:tcPr/>
                </a:tc>
              </a:tr>
            </a:tbl>
          </a:graphicData>
        </a:graphic>
      </p:graphicFrame>
    </p:spTree>
    <p:extLst>
      <p:ext uri="{BB962C8B-B14F-4D97-AF65-F5344CB8AC3E}">
        <p14:creationId xmlns="" xmlns:p14="http://schemas.microsoft.com/office/powerpoint/2010/main" val="14645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SOCIAL LABOUR PLANS</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4" name="Table 3"/>
          <p:cNvGraphicFramePr>
            <a:graphicFrameLocks noGrp="1"/>
          </p:cNvGraphicFramePr>
          <p:nvPr>
            <p:extLst>
              <p:ext uri="{D42A27DB-BD31-4B8C-83A1-F6EECF244321}">
                <p14:modId xmlns="" xmlns:p14="http://schemas.microsoft.com/office/powerpoint/2010/main" val="1049901058"/>
              </p:ext>
            </p:extLst>
          </p:nvPr>
        </p:nvGraphicFramePr>
        <p:xfrm>
          <a:off x="0" y="404664"/>
          <a:ext cx="9143998" cy="7010400"/>
        </p:xfrm>
        <a:graphic>
          <a:graphicData uri="http://schemas.openxmlformats.org/drawingml/2006/table">
            <a:tbl>
              <a:tblPr firstRow="1" firstCol="1" bandRow="1">
                <a:tableStyleId>{5C22544A-7EE6-4342-B048-85BDC9FD1C3A}</a:tableStyleId>
              </a:tblPr>
              <a:tblGrid>
                <a:gridCol w="985921"/>
                <a:gridCol w="1140234"/>
                <a:gridCol w="1140234"/>
                <a:gridCol w="1279803"/>
                <a:gridCol w="1279803"/>
                <a:gridCol w="663600"/>
                <a:gridCol w="663600"/>
                <a:gridCol w="568801"/>
                <a:gridCol w="1422002"/>
              </a:tblGrid>
              <a:tr h="147147">
                <a:tc rowSpan="2">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Municipality</a:t>
                      </a:r>
                    </a:p>
                  </a:txBody>
                  <a:tcPr marL="30398" marR="30398" marT="0" marB="0"/>
                </a:tc>
                <a:tc gridSpan="4">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Programme / Project</a:t>
                      </a:r>
                    </a:p>
                  </a:txBody>
                  <a:tcPr marL="30398" marR="30398"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Budget</a:t>
                      </a:r>
                    </a:p>
                  </a:txBody>
                  <a:tcPr marL="30398" marR="30398" marT="0" marB="0"/>
                </a:tc>
                <a:tc hMerge="1">
                  <a:txBody>
                    <a:bodyPr/>
                    <a:lstStyle/>
                    <a:p>
                      <a:endParaRPr lang="en-ZA"/>
                    </a:p>
                  </a:txBody>
                  <a:tcPr/>
                </a:tc>
                <a:tc hMerge="1">
                  <a:txBody>
                    <a:bodyPr/>
                    <a:lstStyle/>
                    <a:p>
                      <a:endParaRPr lang="en-ZA"/>
                    </a:p>
                  </a:txBody>
                  <a:tcPr/>
                </a:tc>
                <a:tc rowSpan="2">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p>
                  </a:txBody>
                  <a:tcPr marL="30398" marR="30398" marT="0" marB="0"/>
                </a:tc>
              </a:tr>
              <a:tr h="588587">
                <a:tc vMerge="1">
                  <a:txBody>
                    <a:bodyPr/>
                    <a:lstStyle/>
                    <a:p>
                      <a:endParaRPr lang="en-ZA"/>
                    </a:p>
                  </a:txBody>
                  <a:tcP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Project Name</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Progress-to-date</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Completion date</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Total</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(mill)</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Available</a:t>
                      </a:r>
                    </a:p>
                  </a:txBody>
                  <a:tcPr marL="30398" marR="30398" marT="0" marB="0"/>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Shortfall</a:t>
                      </a:r>
                    </a:p>
                  </a:txBody>
                  <a:tcPr marL="30398" marR="30398" marT="0" marB="0"/>
                </a:tc>
                <a:tc vMerge="1">
                  <a:txBody>
                    <a:bodyPr/>
                    <a:lstStyle/>
                    <a:p>
                      <a:endParaRPr lang="en-ZA"/>
                    </a:p>
                  </a:txBody>
                  <a:tcPr/>
                </a:tc>
              </a:tr>
              <a:tr h="2354349">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Bojanala DM</a:t>
                      </a:r>
                    </a:p>
                  </a:txBody>
                  <a:tcPr marL="30398" marR="30398"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Review and Alignment of Social Labour Plans with Municipal Integrated Development Plans in Madibeng, Moses Kotane and Rustenburg local municipalities</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Review of SLPs of mines within Madibeng, Moses Kotane and Rustenburg local municipalities is in progress</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April 2022</a:t>
                      </a:r>
                    </a:p>
                  </a:txBody>
                  <a:tcPr marL="30398" marR="30398" marT="0" marB="0" anchor="ctr"/>
                </a:tc>
                <a:tc>
                  <a:txBody>
                    <a:bodyPr/>
                    <a:lstStyle/>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Appointment of the service provider.</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Introduction of the project.</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Review and Assessment of SLPs.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Presentation of SLPs Status Quo Report to Municipalities.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Developing a partnering Model for partnerships with Stakeholders.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SLPs Alignment Skill Transfer to </a:t>
                      </a: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municipalities</a:t>
                      </a: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1 183 670.36</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407 708.68</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 for now</a:t>
                      </a:r>
                    </a:p>
                  </a:txBody>
                  <a:tcPr marL="30398" marR="30398"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Co-operation by Municipalities. </a:t>
                      </a:r>
                    </a:p>
                    <a:p>
                      <a:pPr algn="just">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Co-operation by DMRE Northwest Regional office regarding sharing of submitted SLPs of mines within the local municipalities</a:t>
                      </a:r>
                    </a:p>
                  </a:txBody>
                  <a:tcPr marL="30398" marR="30398" marT="0" marB="0" anchor="ctr"/>
                </a:tc>
              </a:tr>
              <a:tr h="2354349">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 </a:t>
                      </a:r>
                    </a:p>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Dr. Kenneth Kaunda DM </a:t>
                      </a:r>
                    </a:p>
                  </a:txBody>
                  <a:tcPr marL="30398" marR="30398"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Review and Alignment of Social Labour Plans with Municipal Integrated Development Plans in Matlosana local municipality</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Review of SLPs of mines within Matlosana local municipality in in progress</a:t>
                      </a:r>
                    </a:p>
                  </a:txBody>
                  <a:tcPr marL="30398" marR="30398" marT="0" marB="0" anchor="ctr"/>
                </a:tc>
                <a:tc>
                  <a:txBody>
                    <a:bodyPr/>
                    <a:lstStyle/>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April 2022</a:t>
                      </a:r>
                    </a:p>
                  </a:txBody>
                  <a:tcPr marL="30398" marR="30398" marT="0" marB="0" anchor="ctr"/>
                </a:tc>
                <a:tc>
                  <a:txBody>
                    <a:bodyPr/>
                    <a:lstStyle/>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Appointment of the service provider.</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Introduction of the project.</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Review and Assessment of SLPs.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Presentation of SLPs Status Quo Report to Municipalities.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Developing a partnering Model for partnerships with Stakeholders.</a:t>
                      </a:r>
                    </a:p>
                    <a:p>
                      <a:pPr algn="ct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SLPs Alignment Skill Transfer to </a:t>
                      </a:r>
                      <a:r>
                        <a:rPr lang="en-ZA" sz="1000" dirty="0" smtClean="0">
                          <a:effectLst/>
                          <a:latin typeface="Tahoma" panose="020B0604030504040204" pitchFamily="34" charset="0"/>
                          <a:ea typeface="Tahoma" panose="020B0604030504040204" pitchFamily="34" charset="0"/>
                          <a:cs typeface="Tahoma" panose="020B0604030504040204" pitchFamily="34" charset="0"/>
                        </a:rPr>
                        <a:t>municipalities</a:t>
                      </a: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394 556.79</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135 902.89</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 for now</a:t>
                      </a:r>
                    </a:p>
                  </a:txBody>
                  <a:tcPr marL="30398" marR="30398" marT="0" marB="0" anchor="ctr"/>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Co-operation by Municipality. </a:t>
                      </a:r>
                    </a:p>
                    <a:p>
                      <a:pPr algn="just">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Co-operation by DMRE Northwest Regional office regarding sharing of submitted SLPs of mines within Matlosana local municipality</a:t>
                      </a:r>
                    </a:p>
                  </a:txBody>
                  <a:tcPr marL="30398" marR="30398" marT="0" marB="0" anchor="ctr"/>
                </a:tc>
              </a:tr>
              <a:tr h="1324321">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Dr. Ruth Segomotsi Mompati</a:t>
                      </a:r>
                    </a:p>
                  </a:txBody>
                  <a:tcPr marL="30398" marR="30398" marT="0" marB="0"/>
                </a:tc>
                <a:tc>
                  <a:txBody>
                    <a:bodyPr/>
                    <a:lstStyle/>
                    <a:p>
                      <a:pP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MISA-PWC Asset Management Diagnostic Support</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A Letter was sent to the municipality regarding the support. Introductory meeting was cancelled due to unavailability of municipal team</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Dec 21</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Project introduction by a letter</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MISA-PWC Staff Time</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MISA-PWC Staff Time</a:t>
                      </a:r>
                    </a:p>
                  </a:txBody>
                  <a:tcPr marL="30398" marR="30398" marT="0" marB="0" anchor="ctr"/>
                </a:tc>
                <a:tc>
                  <a:txBody>
                    <a:bodyPr/>
                    <a:lstStyle/>
                    <a:p>
                      <a:pPr algn="ctr">
                        <a:spcAft>
                          <a:spcPts val="0"/>
                        </a:spcAft>
                      </a:pPr>
                      <a:r>
                        <a:rPr lang="en-ZA" sz="1000">
                          <a:effectLst/>
                          <a:latin typeface="Tahoma" panose="020B0604030504040204" pitchFamily="34" charset="0"/>
                          <a:ea typeface="Tahoma" panose="020B0604030504040204" pitchFamily="34" charset="0"/>
                          <a:cs typeface="Tahoma" panose="020B0604030504040204" pitchFamily="34" charset="0"/>
                        </a:rPr>
                        <a:t>None for now</a:t>
                      </a:r>
                    </a:p>
                  </a:txBody>
                  <a:tcPr marL="30398" marR="30398" marT="0" marB="0" anchor="ctr"/>
                </a:tc>
                <a:tc>
                  <a:txBody>
                    <a:bodyPr/>
                    <a:lstStyle/>
                    <a:p>
                      <a:pPr>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Co-operation by Municipalities. Municipality personnel are not attending scheduled meetings or committing to meeting dates. </a:t>
                      </a:r>
                    </a:p>
                    <a:p>
                      <a:pPr algn="just">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30398" marR="30398" marT="0" marB="0" anchor="ctr"/>
                </a:tc>
              </a:tr>
            </a:tbl>
          </a:graphicData>
        </a:graphic>
      </p:graphicFrame>
    </p:spTree>
    <p:extLst>
      <p:ext uri="{BB962C8B-B14F-4D97-AF65-F5344CB8AC3E}">
        <p14:creationId xmlns="" xmlns:p14="http://schemas.microsoft.com/office/powerpoint/2010/main" val="2445140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ESKOM DEBT NORTH WEST PROVINCE</a:t>
            </a: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pic>
        <p:nvPicPr>
          <p:cNvPr id="5" name="Picture 4"/>
          <p:cNvPicPr/>
          <p:nvPr/>
        </p:nvPicPr>
        <p:blipFill>
          <a:blip r:embed="rId2">
            <a:extLst>
              <a:ext uri="{28A0092B-C50C-407E-A947-70E740481C1C}">
                <a14:useLocalDpi xmlns="" xmlns:a14="http://schemas.microsoft.com/office/drawing/2010/main" val="0"/>
              </a:ext>
            </a:extLst>
          </a:blip>
          <a:stretch>
            <a:fillRect/>
          </a:stretch>
        </p:blipFill>
        <p:spPr>
          <a:xfrm>
            <a:off x="179512" y="1203960"/>
            <a:ext cx="8856984" cy="4450080"/>
          </a:xfrm>
          <a:prstGeom prst="rect">
            <a:avLst/>
          </a:prstGeom>
        </p:spPr>
      </p:pic>
    </p:spTree>
    <p:extLst>
      <p:ext uri="{BB962C8B-B14F-4D97-AF65-F5344CB8AC3E}">
        <p14:creationId xmlns="" xmlns:p14="http://schemas.microsoft.com/office/powerpoint/2010/main" val="31594536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38266"/>
            <a:ext cx="9144000" cy="5928360"/>
          </a:xfrm>
          <a:prstGeom prst="rect">
            <a:avLst/>
          </a:prstGeom>
          <a:solidFill>
            <a:schemeClr val="bg1"/>
          </a:solidFill>
        </p:spPr>
        <p:txBody>
          <a:bodyPr wrap="square" rtlCol="0">
            <a:spAutoFit/>
          </a:bodyPr>
          <a:lstStyle/>
          <a:p>
            <a:endParaRPr lang="en-ZA" dirty="0"/>
          </a:p>
        </p:txBody>
      </p:sp>
      <p:pic>
        <p:nvPicPr>
          <p:cNvPr id="6" name="Picture 5"/>
          <p:cNvPicPr/>
          <p:nvPr/>
        </p:nvPicPr>
        <p:blipFill>
          <a:blip r:embed="rId2">
            <a:extLst>
              <a:ext uri="{28A0092B-C50C-407E-A947-70E740481C1C}">
                <a14:useLocalDpi xmlns="" xmlns:a14="http://schemas.microsoft.com/office/drawing/2010/main" val="0"/>
              </a:ext>
            </a:extLst>
          </a:blip>
          <a:srcRect/>
          <a:stretch>
            <a:fillRect/>
          </a:stretch>
        </p:blipFill>
        <p:spPr bwMode="auto">
          <a:xfrm>
            <a:off x="35496" y="938266"/>
            <a:ext cx="9108504" cy="5928360"/>
          </a:xfrm>
          <a:prstGeom prst="rect">
            <a:avLst/>
          </a:prstGeom>
          <a:noFill/>
          <a:ln>
            <a:noFill/>
          </a:ln>
        </p:spPr>
      </p:pic>
      <p:sp>
        <p:nvSpPr>
          <p:cNvPr id="29698" name="Title 1"/>
          <p:cNvSpPr>
            <a:spLocks noGrp="1"/>
          </p:cNvSpPr>
          <p:nvPr>
            <p:ph type="title"/>
          </p:nvPr>
        </p:nvSpPr>
        <p:spPr>
          <a:xfrm>
            <a:off x="457200" y="0"/>
            <a:ext cx="8229600" cy="404664"/>
          </a:xfrm>
        </p:spPr>
        <p:txBody>
          <a:bodyPr/>
          <a:lstStyle/>
          <a:p>
            <a:r>
              <a:rPr lang="en-ZA" sz="1600" b="1" dirty="0" smtClean="0">
                <a:latin typeface="Tahoma" panose="020B0604030504040204" pitchFamily="34" charset="0"/>
                <a:ea typeface="Tahoma" panose="020B0604030504040204" pitchFamily="34" charset="0"/>
                <a:cs typeface="Tahoma" panose="020B0604030504040204" pitchFamily="34" charset="0"/>
              </a:rPr>
              <a:t>NOTIFIED MAXIMUM DEMAND (NMD) – NORTH  WEST</a:t>
            </a:r>
            <a:endParaRPr lang="en-US" altLang="en-US" sz="16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spTree>
    <p:extLst>
      <p:ext uri="{BB962C8B-B14F-4D97-AF65-F5344CB8AC3E}">
        <p14:creationId xmlns="" xmlns:p14="http://schemas.microsoft.com/office/powerpoint/2010/main" val="2414799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3. FINANCIAL MANAGEMENT</a:t>
            </a:r>
          </a:p>
        </p:txBody>
      </p:sp>
      <p:sp>
        <p:nvSpPr>
          <p:cNvPr id="29699" name="Text Placeholder 2"/>
          <p:cNvSpPr>
            <a:spLocks noGrp="1"/>
          </p:cNvSpPr>
          <p:nvPr>
            <p:ph type="body" idx="1"/>
          </p:nvPr>
        </p:nvSpPr>
        <p:spPr>
          <a:xfrm>
            <a:off x="457200" y="620688"/>
            <a:ext cx="8229600" cy="5001419"/>
          </a:xfrm>
        </p:spPr>
        <p:txBody>
          <a:bodyPr/>
          <a:lstStyle/>
          <a:p>
            <a:pPr marL="0" indent="0">
              <a:buNone/>
            </a:pPr>
            <a:endParaRPr lang="en-ZA" altLang="en-US" sz="2400" dirty="0" smtClean="0"/>
          </a:p>
        </p:txBody>
      </p:sp>
      <p:graphicFrame>
        <p:nvGraphicFramePr>
          <p:cNvPr id="6" name="Table 5"/>
          <p:cNvGraphicFramePr>
            <a:graphicFrameLocks noGrp="1"/>
          </p:cNvGraphicFramePr>
          <p:nvPr>
            <p:extLst>
              <p:ext uri="{D42A27DB-BD31-4B8C-83A1-F6EECF244321}">
                <p14:modId xmlns="" xmlns:p14="http://schemas.microsoft.com/office/powerpoint/2010/main" val="756257499"/>
              </p:ext>
            </p:extLst>
          </p:nvPr>
        </p:nvGraphicFramePr>
        <p:xfrm>
          <a:off x="0" y="359216"/>
          <a:ext cx="9144002" cy="6382152"/>
        </p:xfrm>
        <a:graphic>
          <a:graphicData uri="http://schemas.openxmlformats.org/drawingml/2006/table">
            <a:tbl>
              <a:tblPr firstRow="1" bandRow="1">
                <a:tableStyleId>{5C22544A-7EE6-4342-B048-85BDC9FD1C3A}</a:tableStyleId>
              </a:tblPr>
              <a:tblGrid>
                <a:gridCol w="1306286"/>
                <a:gridCol w="1306286"/>
                <a:gridCol w="951316"/>
                <a:gridCol w="2232248"/>
                <a:gridCol w="735294"/>
                <a:gridCol w="1306286"/>
                <a:gridCol w="1306286"/>
              </a:tblGrid>
              <a:tr h="765858">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KEY CHALLENGE/S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Key Activities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RESPONSIBLE DEPARTMENT OR ENTITY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TIMELINES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616294">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High priority municipalities requiring immediate attention:</a:t>
                      </a: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Bojanala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Madibeng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LekwaTeemane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Mamusa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Ditsobotla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Maquassi</a:t>
                      </a:r>
                      <a:r>
                        <a:rPr lang="en-US" sz="1000" dirty="0">
                          <a:effectLst/>
                          <a:latin typeface="Tahoma" panose="020B0604030504040204" pitchFamily="34" charset="0"/>
                          <a:ea typeface="Tahoma" panose="020B0604030504040204" pitchFamily="34" charset="0"/>
                          <a:cs typeface="Tahoma" panose="020B0604030504040204" pitchFamily="34" charset="0"/>
                        </a:rPr>
                        <a:t> Hills</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Naledi</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Kgetlengrivier</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NgakaModiriMolema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Ratlou</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Ramotshere</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Moiloa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Disclaimers/ Poor audit outcomes for the past three financial years</a:t>
                      </a:r>
                    </a:p>
                    <a:p>
                      <a:pPr marL="342900" lvl="0" indent="-342900" algn="l">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Deteriorating audit outcomes on an annual basis due to Non-implementation of audit remedial plans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342900" lvl="0" indent="-342900" algn="just">
                        <a:lnSpc>
                          <a:spcPct val="150000"/>
                        </a:lnSpc>
                        <a:spcAft>
                          <a:spcPts val="0"/>
                        </a:spcAft>
                        <a:buFont typeface="Symbol" panose="05050102010706020507" pitchFamily="18" charset="2"/>
                        <a:buChar char=""/>
                      </a:pPr>
                      <a:r>
                        <a:rPr lang="en-US" sz="1000" b="1" dirty="0">
                          <a:effectLst/>
                          <a:latin typeface="Tahoma" panose="020B0604030504040204" pitchFamily="34" charset="0"/>
                          <a:ea typeface="Tahoma" panose="020B0604030504040204" pitchFamily="34" charset="0"/>
                          <a:cs typeface="Tahoma" panose="020B0604030504040204" pitchFamily="34" charset="0"/>
                        </a:rPr>
                        <a:t>Improve Audit Outcomes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342900" lvl="0" indent="-342900" algn="just">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Review of Audit Action Plans developed and monitoring the implementation thereof.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Review of Annual Financial Statement before submission to AG for auditing.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Continuous capacitation of the BTO by providing training (GRAP compliant AFSs, Cost containment measures, revenue management, SCM and Contract management).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Quarterly monitoring of implementation of audit committee recommendations</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Participate in the Audit Steering Committee meetings on monthly basis for monitoring AAP</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Participate in the Audit Steering Committee Meetings on the implementation of AAP</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Operational</a:t>
                      </a: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Provincial COGTA, Provincial Treasury</a:t>
                      </a: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By end of March 2022</a:t>
                      </a:r>
                    </a:p>
                  </a:txBody>
                  <a:tcPr marL="68580" marR="68580" marT="0" marB="0"/>
                </a:tc>
              </a:tr>
            </a:tbl>
          </a:graphicData>
        </a:graphic>
      </p:graphicFrame>
    </p:spTree>
    <p:extLst>
      <p:ext uri="{BB962C8B-B14F-4D97-AF65-F5344CB8AC3E}">
        <p14:creationId xmlns="" xmlns:p14="http://schemas.microsoft.com/office/powerpoint/2010/main" val="2187809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3. FINANCIAL MANAGEMENT</a:t>
            </a:r>
          </a:p>
        </p:txBody>
      </p:sp>
      <p:sp>
        <p:nvSpPr>
          <p:cNvPr id="29699" name="Text Placeholder 2"/>
          <p:cNvSpPr>
            <a:spLocks noGrp="1"/>
          </p:cNvSpPr>
          <p:nvPr>
            <p:ph type="body" idx="1"/>
          </p:nvPr>
        </p:nvSpPr>
        <p:spPr>
          <a:xfrm>
            <a:off x="457200" y="620688"/>
            <a:ext cx="8229600" cy="5001419"/>
          </a:xfrm>
        </p:spPr>
        <p:txBody>
          <a:bodyPr/>
          <a:lstStyle/>
          <a:p>
            <a:pPr marL="0" indent="0">
              <a:buNone/>
            </a:pPr>
            <a:endParaRPr lang="en-ZA" altLang="en-US" sz="2400" dirty="0" smtClean="0"/>
          </a:p>
        </p:txBody>
      </p:sp>
      <p:graphicFrame>
        <p:nvGraphicFramePr>
          <p:cNvPr id="6" name="Table 5"/>
          <p:cNvGraphicFramePr>
            <a:graphicFrameLocks noGrp="1"/>
          </p:cNvGraphicFramePr>
          <p:nvPr>
            <p:extLst>
              <p:ext uri="{D42A27DB-BD31-4B8C-83A1-F6EECF244321}">
                <p14:modId xmlns="" xmlns:p14="http://schemas.microsoft.com/office/powerpoint/2010/main" val="1893224185"/>
              </p:ext>
            </p:extLst>
          </p:nvPr>
        </p:nvGraphicFramePr>
        <p:xfrm>
          <a:off x="0" y="359216"/>
          <a:ext cx="9144002" cy="5107940"/>
        </p:xfrm>
        <a:graphic>
          <a:graphicData uri="http://schemas.openxmlformats.org/drawingml/2006/table">
            <a:tbl>
              <a:tblPr firstRow="1" bandRow="1">
                <a:tableStyleId>{5C22544A-7EE6-4342-B048-85BDC9FD1C3A}</a:tableStyleId>
              </a:tblPr>
              <a:tblGrid>
                <a:gridCol w="1306286"/>
                <a:gridCol w="889450"/>
                <a:gridCol w="1368152"/>
                <a:gridCol w="2232248"/>
                <a:gridCol w="1008112"/>
                <a:gridCol w="1033468"/>
                <a:gridCol w="1306286"/>
              </a:tblGrid>
              <a:tr h="370840">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KEY CHALLENGE/S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Key Activities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RESPONSIBLE DEPARTMENT OR ENTITY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TIMELINES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70840">
                <a:tc>
                  <a:txBody>
                    <a:bodyPr/>
                    <a:lstStyle/>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NgakaModiriMolema</a:t>
                      </a:r>
                      <a:r>
                        <a:rPr lang="en-US" sz="1000" dirty="0">
                          <a:effectLst/>
                          <a:latin typeface="Tahoma" panose="020B0604030504040204" pitchFamily="34" charset="0"/>
                          <a:ea typeface="Tahoma" panose="020B0604030504040204" pitchFamily="34" charset="0"/>
                          <a:cs typeface="Tahoma" panose="020B0604030504040204" pitchFamily="34" charset="0"/>
                        </a:rPr>
                        <a:t> DM</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Dr</a:t>
                      </a:r>
                      <a:r>
                        <a:rPr lang="en-US" sz="1000" dirty="0">
                          <a:effectLst/>
                          <a:latin typeface="Tahoma" panose="020B0604030504040204" pitchFamily="34" charset="0"/>
                          <a:ea typeface="Tahoma" panose="020B0604030504040204" pitchFamily="34" charset="0"/>
                          <a:cs typeface="Tahoma" panose="020B0604030504040204" pitchFamily="34" charset="0"/>
                        </a:rPr>
                        <a:t> Ruth </a:t>
                      </a:r>
                      <a:r>
                        <a:rPr lang="en-US" sz="1000" dirty="0" err="1">
                          <a:effectLst/>
                          <a:latin typeface="Tahoma" panose="020B0604030504040204" pitchFamily="34" charset="0"/>
                          <a:ea typeface="Tahoma" panose="020B0604030504040204" pitchFamily="34" charset="0"/>
                          <a:cs typeface="Tahoma" panose="020B0604030504040204" pitchFamily="34" charset="0"/>
                        </a:rPr>
                        <a:t>Segomotsi</a:t>
                      </a:r>
                      <a:r>
                        <a:rPr lang="en-US" sz="1000" dirty="0">
                          <a:effectLst/>
                          <a:latin typeface="Tahoma" panose="020B0604030504040204" pitchFamily="34" charset="0"/>
                          <a:ea typeface="Tahoma" panose="020B0604030504040204" pitchFamily="34" charset="0"/>
                          <a:cs typeface="Tahoma" panose="020B0604030504040204" pitchFamily="34" charset="0"/>
                        </a:rPr>
                        <a:t> </a:t>
                      </a:r>
                      <a:r>
                        <a:rPr lang="en-US" sz="1000" dirty="0" err="1">
                          <a:effectLst/>
                          <a:latin typeface="Tahoma" panose="020B0604030504040204" pitchFamily="34" charset="0"/>
                          <a:ea typeface="Tahoma" panose="020B0604030504040204" pitchFamily="34" charset="0"/>
                          <a:cs typeface="Tahoma" panose="020B0604030504040204" pitchFamily="34" charset="0"/>
                        </a:rPr>
                        <a:t>Mompati</a:t>
                      </a:r>
                      <a:r>
                        <a:rPr lang="en-US" sz="1000" dirty="0">
                          <a:effectLst/>
                          <a:latin typeface="Tahoma" panose="020B0604030504040204" pitchFamily="34" charset="0"/>
                          <a:ea typeface="Tahoma" panose="020B0604030504040204" pitchFamily="34" charset="0"/>
                          <a:cs typeface="Tahoma" panose="020B0604030504040204" pitchFamily="34" charset="0"/>
                        </a:rPr>
                        <a:t> DM</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Bojanala Platinum DM</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City of </a:t>
                      </a:r>
                      <a:r>
                        <a:rPr lang="en-US" sz="1000" dirty="0" err="1">
                          <a:effectLst/>
                          <a:latin typeface="Tahoma" panose="020B0604030504040204" pitchFamily="34" charset="0"/>
                          <a:ea typeface="Tahoma" panose="020B0604030504040204" pitchFamily="34" charset="0"/>
                          <a:cs typeface="Tahoma" panose="020B0604030504040204" pitchFamily="34" charset="0"/>
                        </a:rPr>
                        <a:t>Matlosana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Mahikeng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JB Marks</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Madibeng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Rustenburg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endParaRPr lang="en-ZA"/>
                    </a:p>
                  </a:txBody>
                  <a:tcPr marL="68580" marR="68580" marT="0" marB="0"/>
                </a:tc>
                <a:tc>
                  <a:txBody>
                    <a:bodyPr/>
                    <a:lstStyle/>
                    <a:p>
                      <a:pPr marL="0" lvl="0" indent="0" algn="just">
                        <a:lnSpc>
                          <a:spcPct val="150000"/>
                        </a:lnSpc>
                        <a:spcAft>
                          <a:spcPts val="0"/>
                        </a:spcAft>
                        <a:buFont typeface="Symbol" panose="05050102010706020507" pitchFamily="18" charset="2"/>
                        <a:buNone/>
                      </a:pPr>
                      <a:r>
                        <a:rPr lang="en-US" sz="800" b="1" dirty="0">
                          <a:effectLst/>
                          <a:latin typeface="Tahoma" panose="020B0604030504040204" pitchFamily="34" charset="0"/>
                          <a:ea typeface="Tahoma" panose="020B0604030504040204" pitchFamily="34" charset="0"/>
                          <a:cs typeface="Tahoma" panose="020B0604030504040204" pitchFamily="34" charset="0"/>
                        </a:rPr>
                        <a:t>Reduction of </a:t>
                      </a:r>
                      <a:r>
                        <a:rPr lang="en-US" sz="800" b="1" dirty="0" err="1">
                          <a:effectLst/>
                          <a:latin typeface="Tahoma" panose="020B0604030504040204" pitchFamily="34" charset="0"/>
                          <a:ea typeface="Tahoma" panose="020B0604030504040204" pitchFamily="34" charset="0"/>
                          <a:cs typeface="Tahoma" panose="020B0604030504040204" pitchFamily="34" charset="0"/>
                        </a:rPr>
                        <a:t>Unauthorised</a:t>
                      </a:r>
                      <a:r>
                        <a:rPr lang="en-US" sz="800" b="1" dirty="0">
                          <a:effectLst/>
                          <a:latin typeface="Tahoma" panose="020B0604030504040204" pitchFamily="34" charset="0"/>
                          <a:ea typeface="Tahoma" panose="020B0604030504040204" pitchFamily="34" charset="0"/>
                          <a:cs typeface="Tahoma" panose="020B0604030504040204" pitchFamily="34" charset="0"/>
                        </a:rPr>
                        <a:t>, Irregular, Fruitless &amp; Wasteful expenditure</a:t>
                      </a:r>
                      <a:endParaRPr lang="en-ZA" sz="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Assist with the Development of UIF&amp;W Strategies or actions plans</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457200" algn="just">
                        <a:lnSpc>
                          <a:spcPct val="115000"/>
                        </a:lnSpc>
                        <a:spcAft>
                          <a:spcPts val="1000"/>
                        </a:spcAft>
                      </a:pPr>
                      <a:r>
                        <a:rPr lang="en-GB" sz="800" dirty="0">
                          <a:effectLst/>
                          <a:latin typeface="Tahoma" panose="020B0604030504040204" pitchFamily="34" charset="0"/>
                          <a:ea typeface="Tahoma" panose="020B0604030504040204" pitchFamily="34" charset="0"/>
                          <a:cs typeface="Tahoma" panose="020B0604030504040204" pitchFamily="34" charset="0"/>
                        </a:rPr>
                        <a:t>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5000"/>
                        </a:lnSpc>
                        <a:spcAft>
                          <a:spcPts val="100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Monitor the submission of UIF&amp;W registers in compliance with MFMA section 32(4)</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228600" algn="just">
                        <a:lnSpc>
                          <a:spcPct val="115000"/>
                        </a:lnSpc>
                        <a:spcAft>
                          <a:spcPts val="1000"/>
                        </a:spcAft>
                      </a:pPr>
                      <a:r>
                        <a:rPr lang="en-GB" sz="800" dirty="0">
                          <a:effectLst/>
                          <a:latin typeface="Tahoma" panose="020B0604030504040204" pitchFamily="34" charset="0"/>
                          <a:ea typeface="Tahoma" panose="020B0604030504040204" pitchFamily="34" charset="0"/>
                          <a:cs typeface="Tahoma" panose="020B0604030504040204" pitchFamily="34" charset="0"/>
                        </a:rPr>
                        <a:t>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5000"/>
                        </a:lnSpc>
                        <a:spcAft>
                          <a:spcPts val="100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Hand-hold support to be provided to MPACs / appointed MFMA Section 32 council committee to assess UIF&amp;W registers and interpretation of the UIF&amp;W expenditure reports from the Accounting Officer.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914400" algn="just">
                        <a:lnSpc>
                          <a:spcPct val="115000"/>
                        </a:lnSpc>
                        <a:spcAft>
                          <a:spcPts val="1000"/>
                        </a:spcAft>
                      </a:pPr>
                      <a:r>
                        <a:rPr lang="en-GB" sz="800" dirty="0">
                          <a:effectLst/>
                          <a:latin typeface="Tahoma" panose="020B0604030504040204" pitchFamily="34" charset="0"/>
                          <a:ea typeface="Tahoma" panose="020B0604030504040204" pitchFamily="34" charset="0"/>
                          <a:cs typeface="Tahoma" panose="020B0604030504040204" pitchFamily="34" charset="0"/>
                        </a:rPr>
                        <a:t>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115000"/>
                        </a:lnSpc>
                        <a:spcAft>
                          <a:spcPts val="100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Assist MPACs / appointed MFMA Section 32 council committee to conduct investigations on the UIF&amp;W expenditure, in line with MFMA Section 32 and circular 68, as well as all related legislative prescripts as and when required to do so.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Capacity building session(s), (i.e. accredited and non-accredited training) on UIF&amp;W</a:t>
                      </a:r>
                      <a:endParaRPr lang="en-ZA" sz="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GB" sz="800" dirty="0">
                          <a:effectLst/>
                          <a:latin typeface="Tahoma" panose="020B0604030504040204" pitchFamily="34" charset="0"/>
                          <a:ea typeface="Tahoma" panose="020B0604030504040204" pitchFamily="34" charset="0"/>
                          <a:cs typeface="Tahoma" panose="020B0604030504040204" pitchFamily="34" charset="0"/>
                        </a:rPr>
                        <a:t>Increasing Unauthorised, Irregular, Fruitless and wasteful expenditure</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457200" algn="l">
                        <a:lnSpc>
                          <a:spcPct val="150000"/>
                        </a:lnSpc>
                        <a:spcAft>
                          <a:spcPts val="0"/>
                        </a:spcAft>
                      </a:pPr>
                      <a:r>
                        <a:rPr lang="en-US" sz="800" dirty="0">
                          <a:effectLst/>
                          <a:latin typeface="Tahoma" panose="020B0604030504040204" pitchFamily="34" charset="0"/>
                          <a:ea typeface="Tahoma" panose="020B0604030504040204" pitchFamily="34" charset="0"/>
                          <a:cs typeface="Tahoma" panose="020B0604030504040204" pitchFamily="34" charset="0"/>
                        </a:rPr>
                        <a:t> </a:t>
                      </a:r>
                      <a:endParaRPr lang="en-ZA" sz="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Symbol" panose="05050102010706020507" pitchFamily="18" charset="2"/>
                        <a:buChar char=""/>
                      </a:pPr>
                      <a:r>
                        <a:rPr lang="en-GB" sz="800" dirty="0">
                          <a:effectLst/>
                          <a:latin typeface="Tahoma" panose="020B0604030504040204" pitchFamily="34" charset="0"/>
                          <a:ea typeface="Tahoma" panose="020B0604030504040204" pitchFamily="34" charset="0"/>
                          <a:cs typeface="Tahoma" panose="020B0604030504040204" pitchFamily="34" charset="0"/>
                        </a:rPr>
                        <a:t>Lack of consequence management where there was non-adherence to legal prescripts/ non-implementation of legal prescripts</a:t>
                      </a:r>
                      <a:endParaRPr lang="en-ZA" sz="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800" dirty="0">
                          <a:effectLst/>
                          <a:latin typeface="Tahoma" panose="020B0604030504040204" pitchFamily="34" charset="0"/>
                          <a:ea typeface="Tahoma" panose="020B0604030504040204" pitchFamily="34" charset="0"/>
                          <a:cs typeface="Tahoma" panose="020B0604030504040204" pitchFamily="34" charset="0"/>
                        </a:rPr>
                        <a:t>Provincial COGTA, Provincial Treasury</a:t>
                      </a:r>
                    </a:p>
                    <a:p>
                      <a:pPr algn="l">
                        <a:lnSpc>
                          <a:spcPct val="150000"/>
                        </a:lnSpc>
                        <a:spcAft>
                          <a:spcPts val="0"/>
                        </a:spcAft>
                      </a:pPr>
                      <a:r>
                        <a:rPr lang="en-ZA" sz="800" dirty="0">
                          <a:effectLst/>
                          <a:latin typeface="Tahoma" panose="020B0604030504040204" pitchFamily="34" charset="0"/>
                          <a:ea typeface="Tahoma" panose="020B0604030504040204" pitchFamily="34" charset="0"/>
                          <a:cs typeface="Tahoma" panose="020B0604030504040204" pitchFamily="34" charset="0"/>
                        </a:rPr>
                        <a:t>SALGA</a:t>
                      </a:r>
                    </a:p>
                  </a:txBody>
                  <a:tcPr marL="68580" marR="68580" marT="0" marB="0"/>
                </a:tc>
                <a:tc>
                  <a:txBody>
                    <a:bodyPr/>
                    <a:lstStyle/>
                    <a:p>
                      <a:pPr algn="l">
                        <a:lnSpc>
                          <a:spcPct val="150000"/>
                        </a:lnSpc>
                        <a:spcAft>
                          <a:spcPts val="0"/>
                        </a:spcAft>
                      </a:pPr>
                      <a:r>
                        <a:rPr lang="en-ZA" sz="800" dirty="0">
                          <a:effectLst/>
                          <a:latin typeface="Tahoma" panose="020B0604030504040204" pitchFamily="34" charset="0"/>
                          <a:ea typeface="Tahoma" panose="020B0604030504040204" pitchFamily="34" charset="0"/>
                          <a:cs typeface="Tahoma" panose="020B0604030504040204" pitchFamily="34" charset="0"/>
                        </a:rPr>
                        <a:t>March 2022</a:t>
                      </a:r>
                    </a:p>
                  </a:txBody>
                  <a:tcPr marL="68580" marR="68580" marT="0" marB="0"/>
                </a:tc>
              </a:tr>
            </a:tbl>
          </a:graphicData>
        </a:graphic>
      </p:graphicFrame>
    </p:spTree>
    <p:extLst>
      <p:ext uri="{BB962C8B-B14F-4D97-AF65-F5344CB8AC3E}">
        <p14:creationId xmlns="" xmlns:p14="http://schemas.microsoft.com/office/powerpoint/2010/main" val="1644472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400" b="1" dirty="0" smtClean="0">
                <a:latin typeface="Tahoma" panose="020B0604030504040204" pitchFamily="34" charset="0"/>
                <a:ea typeface="Tahoma" panose="020B0604030504040204" pitchFamily="34" charset="0"/>
                <a:cs typeface="Tahoma" panose="020B0604030504040204" pitchFamily="34" charset="0"/>
              </a:rPr>
              <a:t>3. FINANCIAL MANAGEMENT</a:t>
            </a:r>
          </a:p>
        </p:txBody>
      </p:sp>
      <p:sp>
        <p:nvSpPr>
          <p:cNvPr id="29699" name="Text Placeholder 2"/>
          <p:cNvSpPr>
            <a:spLocks noGrp="1"/>
          </p:cNvSpPr>
          <p:nvPr>
            <p:ph type="body" idx="1"/>
          </p:nvPr>
        </p:nvSpPr>
        <p:spPr>
          <a:xfrm>
            <a:off x="457200" y="620688"/>
            <a:ext cx="8229600" cy="5001419"/>
          </a:xfrm>
        </p:spPr>
        <p:txBody>
          <a:bodyPr/>
          <a:lstStyle/>
          <a:p>
            <a:pPr marL="0" indent="0">
              <a:buNone/>
            </a:pPr>
            <a:endParaRPr lang="en-ZA" altLang="en-US" sz="2400" dirty="0" smtClean="0"/>
          </a:p>
        </p:txBody>
      </p:sp>
      <p:graphicFrame>
        <p:nvGraphicFramePr>
          <p:cNvPr id="6" name="Table 5"/>
          <p:cNvGraphicFramePr>
            <a:graphicFrameLocks noGrp="1"/>
          </p:cNvGraphicFramePr>
          <p:nvPr>
            <p:extLst>
              <p:ext uri="{D42A27DB-BD31-4B8C-83A1-F6EECF244321}">
                <p14:modId xmlns="" xmlns:p14="http://schemas.microsoft.com/office/powerpoint/2010/main" val="2550104629"/>
              </p:ext>
            </p:extLst>
          </p:nvPr>
        </p:nvGraphicFramePr>
        <p:xfrm>
          <a:off x="0" y="359216"/>
          <a:ext cx="9144002" cy="2971800"/>
        </p:xfrm>
        <a:graphic>
          <a:graphicData uri="http://schemas.openxmlformats.org/drawingml/2006/table">
            <a:tbl>
              <a:tblPr firstRow="1" bandRow="1">
                <a:tableStyleId>{5C22544A-7EE6-4342-B048-85BDC9FD1C3A}</a:tableStyleId>
              </a:tblPr>
              <a:tblGrid>
                <a:gridCol w="1306286"/>
                <a:gridCol w="889450"/>
                <a:gridCol w="1368152"/>
                <a:gridCol w="1944216"/>
                <a:gridCol w="1023326"/>
                <a:gridCol w="1306286"/>
                <a:gridCol w="1306286"/>
              </a:tblGrid>
              <a:tr h="370840">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dirty="0">
                          <a:effectLst/>
                          <a:latin typeface="Tahoma" panose="020B0604030504040204" pitchFamily="34" charset="0"/>
                          <a:ea typeface="Tahoma" panose="020B0604030504040204" pitchFamily="34" charset="0"/>
                          <a:cs typeface="Tahoma" panose="020B0604030504040204" pitchFamily="34" charset="0"/>
                        </a:rPr>
                        <a:t>KEY CHALLENGE/S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Key Activities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RESPONSIBLE DEPARTMENT OR ENTITY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b="1">
                          <a:effectLst/>
                          <a:latin typeface="Tahoma" panose="020B0604030504040204" pitchFamily="34" charset="0"/>
                          <a:ea typeface="Tahoma" panose="020B0604030504040204" pitchFamily="34" charset="0"/>
                          <a:cs typeface="Tahoma" panose="020B0604030504040204" pitchFamily="34" charset="0"/>
                        </a:rPr>
                        <a:t>TIMELINES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370840">
                <a:tc>
                  <a:txBody>
                    <a:bodyPr/>
                    <a:lstStyle/>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Madibeng</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Moses </a:t>
                      </a:r>
                      <a:r>
                        <a:rPr lang="en-US" sz="1000" dirty="0" err="1">
                          <a:effectLst/>
                          <a:latin typeface="Tahoma" panose="020B0604030504040204" pitchFamily="34" charset="0"/>
                          <a:ea typeface="Tahoma" panose="020B0604030504040204" pitchFamily="34" charset="0"/>
                          <a:cs typeface="Tahoma" panose="020B0604030504040204" pitchFamily="34" charset="0"/>
                        </a:rPr>
                        <a:t>Kotane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a:effectLst/>
                          <a:latin typeface="Tahoma" panose="020B0604030504040204" pitchFamily="34" charset="0"/>
                          <a:ea typeface="Tahoma" panose="020B0604030504040204" pitchFamily="34" charset="0"/>
                          <a:cs typeface="Tahoma" panose="020B0604030504040204" pitchFamily="34" charset="0"/>
                        </a:rPr>
                        <a:t>Bojanala Platinum</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Mamusa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l">
                        <a:lnSpc>
                          <a:spcPct val="150000"/>
                        </a:lnSpc>
                        <a:spcAft>
                          <a:spcPts val="0"/>
                        </a:spcAft>
                        <a:buFont typeface="+mj-lt"/>
                        <a:buAutoNum type="arabicPeriod"/>
                      </a:pPr>
                      <a:r>
                        <a:rPr lang="en-US" sz="1000" dirty="0" err="1">
                          <a:effectLst/>
                          <a:latin typeface="Tahoma" panose="020B0604030504040204" pitchFamily="34" charset="0"/>
                          <a:ea typeface="Tahoma" panose="020B0604030504040204" pitchFamily="34" charset="0"/>
                          <a:cs typeface="Tahoma" panose="020B0604030504040204" pitchFamily="34" charset="0"/>
                        </a:rPr>
                        <a:t>LekwaTeemane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endParaRPr lang="en-ZA" dirty="0"/>
                    </a:p>
                  </a:txBody>
                  <a:tcPr marL="68580" marR="68580" marT="0" marB="0"/>
                </a:tc>
                <a:tc>
                  <a:txBody>
                    <a:bodyPr/>
                    <a:lstStyle/>
                    <a:p>
                      <a:pPr marL="342900" lvl="0" indent="-342900" algn="just">
                        <a:lnSpc>
                          <a:spcPct val="150000"/>
                        </a:lnSpc>
                        <a:spcAft>
                          <a:spcPts val="0"/>
                        </a:spcAft>
                        <a:buFont typeface="Symbol" panose="05050102010706020507" pitchFamily="18" charset="2"/>
                        <a:buChar char=""/>
                      </a:pPr>
                      <a:r>
                        <a:rPr lang="en-US" sz="1000" b="1" dirty="0">
                          <a:effectLst/>
                          <a:latin typeface="Tahoma" panose="020B0604030504040204" pitchFamily="34" charset="0"/>
                          <a:ea typeface="Tahoma" panose="020B0604030504040204" pitchFamily="34" charset="0"/>
                          <a:cs typeface="Tahoma" panose="020B0604030504040204" pitchFamily="34" charset="0"/>
                        </a:rPr>
                        <a:t>Improve Records Management systems in selected municipalities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GB" sz="1000" dirty="0">
                          <a:effectLst/>
                          <a:latin typeface="Tahoma" panose="020B0604030504040204" pitchFamily="34" charset="0"/>
                          <a:ea typeface="Tahoma" panose="020B0604030504040204" pitchFamily="34" charset="0"/>
                          <a:cs typeface="Tahoma" panose="020B0604030504040204" pitchFamily="34" charset="0"/>
                        </a:rPr>
                        <a:t>Appointment of service providers for improvement of municipal records management system in selected municipalities (Contract Management Project)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GB" sz="1000" dirty="0">
                          <a:effectLst/>
                          <a:latin typeface="Tahoma" panose="020B0604030504040204" pitchFamily="34" charset="0"/>
                          <a:ea typeface="Tahoma" panose="020B0604030504040204" pitchFamily="34" charset="0"/>
                          <a:cs typeface="Tahoma" panose="020B0604030504040204" pitchFamily="34" charset="0"/>
                        </a:rPr>
                        <a:t>Lack of records management at the time of audit.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l">
                        <a:lnSpc>
                          <a:spcPct val="150000"/>
                        </a:lnSpc>
                        <a:spcAft>
                          <a:spcPts val="0"/>
                        </a:spcAft>
                      </a:pPr>
                      <a:r>
                        <a:rPr lang="en-GB" sz="1000" dirty="0">
                          <a:effectLst/>
                          <a:latin typeface="Tahoma" panose="020B0604030504040204" pitchFamily="34" charset="0"/>
                          <a:ea typeface="Tahoma" panose="020B0604030504040204" pitchFamily="34" charset="0"/>
                          <a:cs typeface="Tahoma" panose="020B0604030504040204" pitchFamily="34" charset="0"/>
                        </a:rPr>
                        <a:t>Lack of understanding of the importance of records management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National COGTA</a:t>
                      </a: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Provincial </a:t>
                      </a:r>
                      <a:r>
                        <a:rPr lang="en-ZA" sz="1000" dirty="0" err="1">
                          <a:effectLst/>
                          <a:latin typeface="Tahoma" panose="020B0604030504040204" pitchFamily="34" charset="0"/>
                          <a:ea typeface="Tahoma" panose="020B0604030504040204" pitchFamily="34" charset="0"/>
                          <a:cs typeface="Tahoma" panose="020B0604030504040204" pitchFamily="34" charset="0"/>
                        </a:rPr>
                        <a:t>Cogta</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Sports, arts &amp; Culture</a:t>
                      </a:r>
                    </a:p>
                  </a:txBody>
                  <a:tcPr marL="68580" marR="68580" marT="0" marB="0"/>
                </a:tc>
                <a:tc>
                  <a:txBody>
                    <a:bodyPr/>
                    <a:lstStyle/>
                    <a:p>
                      <a:pPr algn="l">
                        <a:lnSpc>
                          <a:spcPct val="150000"/>
                        </a:lnSpc>
                        <a:spcAft>
                          <a:spcPts val="0"/>
                        </a:spcAft>
                      </a:pPr>
                      <a:r>
                        <a:rPr lang="en-ZA" sz="100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r>
            </a:tbl>
          </a:graphicData>
        </a:graphic>
      </p:graphicFrame>
    </p:spTree>
    <p:extLst>
      <p:ext uri="{BB962C8B-B14F-4D97-AF65-F5344CB8AC3E}">
        <p14:creationId xmlns="" xmlns:p14="http://schemas.microsoft.com/office/powerpoint/2010/main" val="2121221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404664"/>
          </a:xfrm>
        </p:spPr>
        <p:txBody>
          <a:bodyPr/>
          <a:lstStyle/>
          <a:p>
            <a:r>
              <a:rPr lang="en-US" altLang="en-US" sz="1600" b="1" dirty="0" smtClean="0">
                <a:latin typeface="Tahoma" panose="020B0604030504040204" pitchFamily="34" charset="0"/>
                <a:ea typeface="Tahoma" panose="020B0604030504040204" pitchFamily="34" charset="0"/>
                <a:cs typeface="Tahoma" panose="020B0604030504040204" pitchFamily="34" charset="0"/>
              </a:rPr>
              <a:t>    12.	RESPONSES FROM MUNICIPALITIES</a:t>
            </a:r>
          </a:p>
        </p:txBody>
      </p:sp>
      <p:sp>
        <p:nvSpPr>
          <p:cNvPr id="29699" name="Text Placeholder 2"/>
          <p:cNvSpPr>
            <a:spLocks noGrp="1"/>
          </p:cNvSpPr>
          <p:nvPr>
            <p:ph type="body" idx="1"/>
          </p:nvPr>
        </p:nvSpPr>
        <p:spPr>
          <a:xfrm>
            <a:off x="457200" y="620688"/>
            <a:ext cx="8229600" cy="5001419"/>
          </a:xfrm>
        </p:spPr>
        <p:txBody>
          <a:bodyPr/>
          <a:lstStyle/>
          <a:p>
            <a:pPr marL="0" indent="0" algn="just">
              <a:lnSpc>
                <a:spcPct val="150000"/>
              </a:lnSpc>
              <a:buNone/>
            </a:pPr>
            <a:r>
              <a:rPr lang="en-US" sz="2400" dirty="0">
                <a:latin typeface="Tahoma" panose="020B0604030504040204" pitchFamily="34" charset="0"/>
                <a:ea typeface="Tahoma" panose="020B0604030504040204" pitchFamily="34" charset="0"/>
                <a:cs typeface="Tahoma" panose="020B0604030504040204" pitchFamily="34" charset="0"/>
              </a:rPr>
              <a:t>The Department of </a:t>
            </a:r>
            <a:r>
              <a:rPr lang="en-US" sz="2400" dirty="0" err="1">
                <a:latin typeface="Tahoma" panose="020B0604030504040204" pitchFamily="34" charset="0"/>
                <a:ea typeface="Tahoma" panose="020B0604030504040204" pitchFamily="34" charset="0"/>
                <a:cs typeface="Tahoma" panose="020B0604030504040204" pitchFamily="34" charset="0"/>
              </a:rPr>
              <a:t>Cogta</a:t>
            </a:r>
            <a:r>
              <a:rPr lang="en-US" sz="2400" dirty="0">
                <a:latin typeface="Tahoma" panose="020B0604030504040204" pitchFamily="34" charset="0"/>
                <a:ea typeface="Tahoma" panose="020B0604030504040204" pitchFamily="34" charset="0"/>
                <a:cs typeface="Tahoma" panose="020B0604030504040204" pitchFamily="34" charset="0"/>
              </a:rPr>
              <a:t> immediately after the oversight visit drafted a reminder to municipalities reminding them of the dates on which they are expected to respond to the Portfolio committee. The municipalities </a:t>
            </a:r>
            <a:r>
              <a:rPr lang="en-US" sz="2400" dirty="0" err="1">
                <a:latin typeface="Tahoma" panose="020B0604030504040204" pitchFamily="34" charset="0"/>
                <a:ea typeface="Tahoma" panose="020B0604030504040204" pitchFamily="34" charset="0"/>
                <a:cs typeface="Tahoma" panose="020B0604030504040204" pitchFamily="34" charset="0"/>
              </a:rPr>
              <a:t>eill</a:t>
            </a:r>
            <a:r>
              <a:rPr lang="en-US" sz="2400" dirty="0">
                <a:latin typeface="Tahoma" panose="020B0604030504040204" pitchFamily="34" charset="0"/>
                <a:ea typeface="Tahoma" panose="020B0604030504040204" pitchFamily="34" charset="0"/>
                <a:cs typeface="Tahoma" panose="020B0604030504040204" pitchFamily="34" charset="0"/>
              </a:rPr>
              <a:t> respond directly to the Portfolio Committee. </a:t>
            </a:r>
            <a:endParaRPr lang="en-ZA"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 xmlns:p14="http://schemas.microsoft.com/office/powerpoint/2010/main" val="19366225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5" name="Slide Number Placeholder 3"/>
          <p:cNvSpPr>
            <a:spLocks noGrp="1"/>
          </p:cNvSpPr>
          <p:nvPr>
            <p:ph type="sldNum" sz="quarter" idx="12"/>
          </p:nvPr>
        </p:nvSpPr>
        <p:spPr bwMode="auto">
          <a:noFill/>
          <a:ln>
            <a:miter lim="800000"/>
            <a:headEnd/>
            <a:tailEnd/>
          </a:ln>
        </p:spPr>
        <p:txBody>
          <a:bodyPr/>
          <a:lstStyle/>
          <a:p>
            <a:fld id="{150B0A9B-11FB-4834-82B0-C0E5C7C3C2D0}" type="slidenum">
              <a:rPr lang="en-US" altLang="en-US" smtClean="0"/>
              <a:pPr/>
              <a:t>48</a:t>
            </a:fld>
            <a:endParaRPr lang="en-US" altLang="en-US" smtClean="0"/>
          </a:p>
        </p:txBody>
      </p:sp>
      <p:sp>
        <p:nvSpPr>
          <p:cNvPr id="6" name="Subtitle 2">
            <a:extLst>
              <a:ext uri="{FF2B5EF4-FFF2-40B4-BE49-F238E27FC236}"/>
            </a:extLst>
          </p:cNvPr>
          <p:cNvSpPr txBox="1">
            <a:spLocks/>
          </p:cNvSpPr>
          <p:nvPr/>
        </p:nvSpPr>
        <p:spPr bwMode="auto">
          <a:xfrm>
            <a:off x="0" y="4214813"/>
            <a:ext cx="1500188" cy="571500"/>
          </a:xfrm>
          <a:prstGeom prst="rect">
            <a:avLst/>
          </a:prstGeom>
          <a:noFill/>
          <a:ln w="9525">
            <a:noFill/>
            <a:miter lim="800000"/>
            <a:headEnd/>
            <a:tailEnd/>
          </a:ln>
        </p:spPr>
        <p:txBody>
          <a:bodyPr/>
          <a:lstStyle/>
          <a:p>
            <a:pPr algn="r">
              <a:spcBef>
                <a:spcPct val="20000"/>
              </a:spcBef>
              <a:buFont typeface="Arial" charset="0"/>
              <a:buNone/>
              <a:defRPr/>
            </a:pPr>
            <a:endParaRPr lang="en-ZA" sz="1600" dirty="0">
              <a:solidFill>
                <a:schemeClr val="bg1"/>
              </a:solidFill>
              <a:latin typeface="+mn-lt"/>
              <a:cs typeface="+mn-cs"/>
            </a:endParaRPr>
          </a:p>
        </p:txBody>
      </p:sp>
      <p:sp>
        <p:nvSpPr>
          <p:cNvPr id="7" name="Subtitle 2">
            <a:extLst>
              <a:ext uri="{FF2B5EF4-FFF2-40B4-BE49-F238E27FC236}"/>
            </a:extLst>
          </p:cNvPr>
          <p:cNvSpPr txBox="1">
            <a:spLocks/>
          </p:cNvSpPr>
          <p:nvPr/>
        </p:nvSpPr>
        <p:spPr bwMode="auto">
          <a:xfrm>
            <a:off x="6215063" y="5429250"/>
            <a:ext cx="2714625" cy="428625"/>
          </a:xfrm>
          <a:prstGeom prst="rect">
            <a:avLst/>
          </a:prstGeom>
          <a:noFill/>
          <a:ln w="9525">
            <a:noFill/>
            <a:miter lim="800000"/>
            <a:headEnd/>
            <a:tailEnd/>
          </a:ln>
        </p:spPr>
        <p:txBody>
          <a:bodyPr/>
          <a:lstStyle/>
          <a:p>
            <a:pPr algn="ctr">
              <a:spcBef>
                <a:spcPct val="20000"/>
              </a:spcBef>
              <a:buFont typeface="Arial" charset="0"/>
              <a:buNone/>
              <a:defRPr/>
            </a:pPr>
            <a:endParaRPr lang="en-ZA" sz="2000" dirty="0">
              <a:solidFill>
                <a:schemeClr val="accent3">
                  <a:lumMod val="50000"/>
                </a:schemeClr>
              </a:solidFill>
              <a:latin typeface="+mn-lt"/>
              <a:cs typeface="+mn-cs"/>
            </a:endParaRPr>
          </a:p>
        </p:txBody>
      </p:sp>
      <p:sp>
        <p:nvSpPr>
          <p:cNvPr id="9" name="TextBox 8"/>
          <p:cNvSpPr txBox="1"/>
          <p:nvPr/>
        </p:nvSpPr>
        <p:spPr>
          <a:xfrm>
            <a:off x="857224" y="1928802"/>
            <a:ext cx="4058597" cy="576248"/>
          </a:xfrm>
          <a:prstGeom prst="rect">
            <a:avLst/>
          </a:prstGeom>
          <a:noFill/>
        </p:spPr>
        <p:txBody>
          <a:bodyPr wrap="square" rtlCol="0">
            <a:spAutoFit/>
          </a:bodyPr>
          <a:lstStyle/>
          <a:p>
            <a:pPr>
              <a:lnSpc>
                <a:spcPct val="70000"/>
              </a:lnSpc>
            </a:pPr>
            <a:r>
              <a:rPr lang="en-US" sz="4400" b="1" dirty="0">
                <a:solidFill>
                  <a:schemeClr val="bg1"/>
                </a:solidFill>
                <a:latin typeface="Arial"/>
                <a:cs typeface="Arial"/>
              </a:rPr>
              <a:t>THANK YOU</a:t>
            </a:r>
          </a:p>
        </p:txBody>
      </p:sp>
      <p:sp>
        <p:nvSpPr>
          <p:cNvPr id="10" name="TextBox 9"/>
          <p:cNvSpPr txBox="1"/>
          <p:nvPr/>
        </p:nvSpPr>
        <p:spPr>
          <a:xfrm>
            <a:off x="4572000" y="1071546"/>
            <a:ext cx="2926576" cy="2123658"/>
          </a:xfrm>
          <a:prstGeom prst="rect">
            <a:avLst/>
          </a:prstGeom>
          <a:noFill/>
        </p:spPr>
        <p:txBody>
          <a:bodyPr wrap="square" rtlCol="0">
            <a:spAutoFit/>
          </a:bodyPr>
          <a:lstStyle/>
          <a:p>
            <a:r>
              <a:rPr lang="en-US" sz="4400" dirty="0">
                <a:solidFill>
                  <a:schemeClr val="bg1"/>
                </a:solidFill>
                <a:latin typeface="Arial"/>
                <a:cs typeface="Arial"/>
              </a:rPr>
              <a:t>Siyabonga</a:t>
            </a:r>
          </a:p>
          <a:p>
            <a:r>
              <a:rPr lang="en-US" sz="4400" dirty="0">
                <a:solidFill>
                  <a:schemeClr val="bg1"/>
                </a:solidFill>
                <a:latin typeface="Arial"/>
                <a:cs typeface="Arial"/>
              </a:rPr>
              <a:t>Realeboga</a:t>
            </a:r>
          </a:p>
          <a:p>
            <a:r>
              <a:rPr lang="en-US" sz="4400" dirty="0">
                <a:solidFill>
                  <a:schemeClr val="bg1"/>
                </a:solidFill>
                <a:latin typeface="Arial"/>
                <a:cs typeface="Arial"/>
              </a:rPr>
              <a:t>Ro livhuwa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82376" y="0"/>
            <a:ext cx="8229600" cy="1143000"/>
          </a:xfrm>
        </p:spPr>
        <p:txBody>
          <a:bodyPr/>
          <a:lstStyle/>
          <a:p>
            <a:endParaRPr lang="en-GB" altLang="en-US" sz="2000" b="1" dirty="0" smtClean="0">
              <a:latin typeface="Tahoma" panose="020B0604030504040204" pitchFamily="34" charset="0"/>
            </a:endParaRPr>
          </a:p>
        </p:txBody>
      </p:sp>
      <p:sp>
        <p:nvSpPr>
          <p:cNvPr id="3" name="Text Placeholder 2"/>
          <p:cNvSpPr>
            <a:spLocks noGrp="1"/>
          </p:cNvSpPr>
          <p:nvPr>
            <p:ph type="body" idx="1"/>
          </p:nvPr>
        </p:nvSpPr>
        <p:spPr>
          <a:xfrm>
            <a:off x="450400" y="980728"/>
            <a:ext cx="8229600" cy="4752528"/>
          </a:xfrm>
        </p:spPr>
        <p:txBody>
          <a:bodyPr/>
          <a:lstStyle/>
          <a:p>
            <a:pPr marL="0" marR="320040" indent="0">
              <a:spcBef>
                <a:spcPts val="1200"/>
              </a:spcBef>
              <a:spcAft>
                <a:spcPts val="0"/>
              </a:spcAft>
              <a:buNone/>
              <a:tabLst>
                <a:tab pos="457200" algn="l"/>
              </a:tabLst>
            </a:pPr>
            <a:endParaRPr lang="en-ZA" sz="2000" b="1" kern="1400" dirty="0" smtClean="0">
              <a:latin typeface="Arial" panose="020B0604020202020204" pitchFamily="34" charset="0"/>
              <a:ea typeface="Times New Roman" panose="02020603050405020304" pitchFamily="18" charset="0"/>
            </a:endParaRPr>
          </a:p>
          <a:p>
            <a:pPr marL="0" marR="320040" indent="0">
              <a:spcBef>
                <a:spcPts val="1200"/>
              </a:spcBef>
              <a:spcAft>
                <a:spcPts val="0"/>
              </a:spcAft>
              <a:buNone/>
              <a:tabLst>
                <a:tab pos="457200" algn="l"/>
              </a:tabLst>
            </a:pPr>
            <a:endParaRPr lang="en-ZA" sz="2000" b="1" kern="1400" dirty="0">
              <a:latin typeface="Arial" panose="020B0604020202020204" pitchFamily="34" charset="0"/>
              <a:ea typeface="Times New Roman" panose="02020603050405020304" pitchFamily="18" charset="0"/>
            </a:endParaRPr>
          </a:p>
          <a:p>
            <a:pPr marL="0" marR="320040" indent="0">
              <a:spcBef>
                <a:spcPts val="1200"/>
              </a:spcBef>
              <a:spcAft>
                <a:spcPts val="0"/>
              </a:spcAft>
              <a:buNone/>
              <a:tabLst>
                <a:tab pos="457200" algn="l"/>
              </a:tabLst>
            </a:pPr>
            <a:endParaRPr lang="en-ZA" sz="2000" b="1" kern="1400" dirty="0">
              <a:latin typeface="Arial" panose="020B0604020202020204" pitchFamily="34" charset="0"/>
              <a:ea typeface="Times New Roman" panose="02020603050405020304" pitchFamily="18" charset="0"/>
            </a:endParaRPr>
          </a:p>
          <a:p>
            <a:pPr marL="0" marR="320040" indent="0" algn="ctr">
              <a:spcBef>
                <a:spcPts val="1200"/>
              </a:spcBef>
              <a:spcAft>
                <a:spcPts val="0"/>
              </a:spcAft>
              <a:buNone/>
              <a:tabLst>
                <a:tab pos="457200" algn="l"/>
              </a:tabLst>
            </a:pPr>
            <a:r>
              <a:rPr lang="en-ZA" b="1" u="sng" kern="1400" dirty="0" smtClean="0">
                <a:latin typeface="Tahoma" panose="020B0604030504040204" pitchFamily="34" charset="0"/>
                <a:ea typeface="Tahoma" panose="020B0604030504040204" pitchFamily="34" charset="0"/>
                <a:cs typeface="Tahoma" panose="020B0604030504040204" pitchFamily="34" charset="0"/>
              </a:rPr>
              <a:t>PROVINCIAL </a:t>
            </a:r>
            <a:r>
              <a:rPr lang="en-ZA" b="1" u="sng" kern="1400" dirty="0">
                <a:latin typeface="Tahoma" panose="020B0604030504040204" pitchFamily="34" charset="0"/>
                <a:ea typeface="Tahoma" panose="020B0604030504040204" pitchFamily="34" charset="0"/>
                <a:cs typeface="Tahoma" panose="020B0604030504040204" pitchFamily="34" charset="0"/>
              </a:rPr>
              <a:t>MUNICIPAL SUPPORT AND INTERVENTION PLAN: </a:t>
            </a:r>
            <a:endParaRPr lang="en-ZA" b="1" u="sng" kern="1400" dirty="0" smtClean="0">
              <a:latin typeface="Tahoma" panose="020B0604030504040204" pitchFamily="34" charset="0"/>
              <a:ea typeface="Tahoma" panose="020B0604030504040204" pitchFamily="34" charset="0"/>
              <a:cs typeface="Tahoma" panose="020B0604030504040204" pitchFamily="34" charset="0"/>
            </a:endParaRPr>
          </a:p>
          <a:p>
            <a:pPr marL="0" marR="320040" indent="0" algn="ctr">
              <a:spcBef>
                <a:spcPts val="1200"/>
              </a:spcBef>
              <a:spcAft>
                <a:spcPts val="0"/>
              </a:spcAft>
              <a:buNone/>
              <a:tabLst>
                <a:tab pos="457200" algn="l"/>
              </a:tabLst>
            </a:pPr>
            <a:endParaRPr lang="en-ZA" b="1" u="sng" kern="1400" dirty="0" smtClean="0">
              <a:latin typeface="Tahoma" panose="020B0604030504040204" pitchFamily="34" charset="0"/>
              <a:ea typeface="Tahoma" panose="020B0604030504040204" pitchFamily="34" charset="0"/>
              <a:cs typeface="Tahoma" panose="020B0604030504040204" pitchFamily="34" charset="0"/>
            </a:endParaRPr>
          </a:p>
          <a:p>
            <a:pPr marL="0" marR="320040" indent="0" algn="ctr">
              <a:spcBef>
                <a:spcPts val="1200"/>
              </a:spcBef>
              <a:spcAft>
                <a:spcPts val="0"/>
              </a:spcAft>
              <a:buNone/>
              <a:tabLst>
                <a:tab pos="457200" algn="l"/>
              </a:tabLst>
            </a:pPr>
            <a:r>
              <a:rPr lang="en-ZA" sz="2000" u="sng" dirty="0">
                <a:latin typeface="Tahoma" panose="020B0604030504040204" pitchFamily="34" charset="0"/>
                <a:ea typeface="Tahoma" panose="020B0604030504040204" pitchFamily="34" charset="0"/>
                <a:cs typeface="Tahoma" panose="020B0604030504040204" pitchFamily="34" charset="0"/>
              </a:rPr>
              <a:t>[Draft plan: Towards Effective Municipal Support and Intervention Programme]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a:spcAft>
                <a:spcPts val="0"/>
              </a:spcAft>
            </a:pPr>
            <a:r>
              <a:rPr lang="en-GB" sz="1600" b="1" u="sng" dirty="0">
                <a:latin typeface="Tahoma" panose="020B0604030504040204" pitchFamily="34" charset="0"/>
                <a:ea typeface="Tahoma" panose="020B0604030504040204" pitchFamily="34" charset="0"/>
                <a:cs typeface="Tahoma" panose="020B0604030504040204" pitchFamily="34" charset="0"/>
              </a:rPr>
              <a:t>Proposed Quick Wins, Short Term and Medium to Long Term Interventions to address Governance and Administration, Financial Management and Service Delivery Challenges in Municipalities in the North West Province</a:t>
            </a:r>
            <a:r>
              <a:rPr lang="en-ZA" sz="1600" dirty="0">
                <a:latin typeface="Tahoma" panose="020B0604030504040204" pitchFamily="34" charset="0"/>
                <a:ea typeface="Tahoma" panose="020B0604030504040204" pitchFamily="34" charset="0"/>
                <a:cs typeface="Tahoma" panose="020B0604030504040204" pitchFamily="34" charset="0"/>
              </a:rPr>
              <a:t/>
            </a:r>
            <a:br>
              <a:rPr lang="en-ZA" sz="1600" dirty="0">
                <a:latin typeface="Tahoma" panose="020B0604030504040204" pitchFamily="34" charset="0"/>
                <a:ea typeface="Tahoma" panose="020B0604030504040204" pitchFamily="34" charset="0"/>
                <a:cs typeface="Tahoma" panose="020B0604030504040204" pitchFamily="34" charset="0"/>
              </a:rPr>
            </a:br>
            <a:r>
              <a:rPr lang="en-GB" sz="1600" b="1" dirty="0">
                <a:latin typeface="Tahoma" panose="020B0604030504040204" pitchFamily="34" charset="0"/>
                <a:ea typeface="Tahoma" panose="020B0604030504040204" pitchFamily="34" charset="0"/>
                <a:cs typeface="Tahoma" panose="020B0604030504040204" pitchFamily="34" charset="0"/>
              </a:rPr>
              <a:t> </a:t>
            </a:r>
            <a:endParaRPr lang="en-ZA" sz="1600" dirty="0">
              <a:effectLst/>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412776"/>
            <a:ext cx="8229600" cy="5256584"/>
          </a:xfrm>
          <a:solidFill>
            <a:schemeClr val="bg1"/>
          </a:solidFill>
        </p:spPr>
        <p:txBody>
          <a:bodyPr/>
          <a:lstStyle/>
          <a:p>
            <a:pPr marL="0" indent="0" algn="just">
              <a:buNone/>
            </a:pPr>
            <a:r>
              <a:rPr lang="en-GB" sz="1400" dirty="0">
                <a:latin typeface="Tahoma" panose="020B0604030504040204" pitchFamily="34" charset="0"/>
                <a:ea typeface="Tahoma" panose="020B0604030504040204" pitchFamily="34" charset="0"/>
                <a:cs typeface="Tahoma" panose="020B0604030504040204" pitchFamily="34" charset="0"/>
              </a:rPr>
              <a:t>The Provincial COGTA in collaboration with COGTA National developed a State of Municipalities in the North West, which categorizes the Municipalities as follows:</a:t>
            </a:r>
            <a:endParaRPr lang="en-ZA" sz="1400" dirty="0">
              <a:latin typeface="Tahoma" panose="020B0604030504040204" pitchFamily="34" charset="0"/>
              <a:ea typeface="Tahoma" panose="020B0604030504040204" pitchFamily="34" charset="0"/>
              <a:cs typeface="Tahoma" panose="020B0604030504040204" pitchFamily="34" charset="0"/>
            </a:endParaRPr>
          </a:p>
          <a:p>
            <a:pPr algn="just"/>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Stable/Functional Municipalities</a:t>
            </a:r>
            <a:r>
              <a:rPr lang="en-GB" sz="1400" dirty="0" smtClean="0">
                <a:latin typeface="Tahoma" panose="020B0604030504040204" pitchFamily="34" charset="0"/>
                <a:ea typeface="Tahoma" panose="020B0604030504040204" pitchFamily="34" charset="0"/>
                <a:cs typeface="Tahoma" panose="020B0604030504040204" pitchFamily="34" charset="0"/>
              </a:rPr>
              <a:t>:	</a:t>
            </a:r>
            <a:r>
              <a:rPr lang="en-GB" sz="1400" b="1" u="sng" dirty="0" smtClean="0">
                <a:latin typeface="Tahoma" panose="020B0604030504040204" pitchFamily="34" charset="0"/>
                <a:ea typeface="Tahoma" panose="020B0604030504040204" pitchFamily="34" charset="0"/>
                <a:cs typeface="Tahoma" panose="020B0604030504040204" pitchFamily="34" charset="0"/>
              </a:rPr>
              <a:t>4 </a:t>
            </a:r>
            <a:r>
              <a:rPr lang="en-GB" sz="1400" b="1" u="sng" dirty="0">
                <a:latin typeface="Tahoma" panose="020B0604030504040204" pitchFamily="34" charset="0"/>
                <a:ea typeface="Tahoma" panose="020B0604030504040204" pitchFamily="34" charset="0"/>
                <a:cs typeface="Tahoma" panose="020B0604030504040204" pitchFamily="34" charset="0"/>
              </a:rPr>
              <a:t>Municipalities</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Municipalities at Risk:		</a:t>
            </a:r>
            <a:r>
              <a:rPr lang="en-GB" sz="1400" b="1" u="sng" dirty="0">
                <a:latin typeface="Tahoma" panose="020B0604030504040204" pitchFamily="34" charset="0"/>
                <a:ea typeface="Tahoma" panose="020B0604030504040204" pitchFamily="34" charset="0"/>
                <a:cs typeface="Tahoma" panose="020B0604030504040204" pitchFamily="34" charset="0"/>
              </a:rPr>
              <a:t>7 Municipalities</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Dysfunctional Municipalities: </a:t>
            </a:r>
            <a:r>
              <a:rPr lang="en-GB" sz="1400" dirty="0" smtClean="0">
                <a:latin typeface="Tahoma" panose="020B0604030504040204" pitchFamily="34" charset="0"/>
                <a:ea typeface="Tahoma" panose="020B0604030504040204" pitchFamily="34" charset="0"/>
                <a:cs typeface="Tahoma" panose="020B0604030504040204" pitchFamily="34" charset="0"/>
              </a:rPr>
              <a:t>		</a:t>
            </a:r>
            <a:r>
              <a:rPr lang="en-GB" sz="1400" b="1" u="sng" dirty="0" smtClean="0">
                <a:latin typeface="Tahoma" panose="020B0604030504040204" pitchFamily="34" charset="0"/>
                <a:ea typeface="Tahoma" panose="020B0604030504040204" pitchFamily="34" charset="0"/>
                <a:cs typeface="Tahoma" panose="020B0604030504040204" pitchFamily="34" charset="0"/>
              </a:rPr>
              <a:t>11 Municipalities</a:t>
            </a:r>
          </a:p>
          <a:p>
            <a:pPr lvl="0" algn="just"/>
            <a:endParaRPr lang="en-ZA" sz="14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n-GB" sz="1400" dirty="0">
                <a:latin typeface="Tahoma" panose="020B0604030504040204" pitchFamily="34" charset="0"/>
                <a:ea typeface="Tahoma" panose="020B0604030504040204" pitchFamily="34" charset="0"/>
                <a:cs typeface="Tahoma" panose="020B0604030504040204" pitchFamily="34" charset="0"/>
              </a:rPr>
              <a:t>The plan is therefore a response by Government aimed at redressing on the challenges identified in the State of Municipalities in the North West. It should be noted that the Provincial Municipal Support and Intervention Plan is a product of collaboration amongst key service delivery partners. The Plan is therefore packaged in line with 3 key Back to Basics Pillars:</a:t>
            </a:r>
            <a:endParaRPr lang="en-ZA" sz="1400" dirty="0">
              <a:latin typeface="Tahoma" panose="020B0604030504040204" pitchFamily="34" charset="0"/>
              <a:ea typeface="Tahoma" panose="020B0604030504040204" pitchFamily="34" charset="0"/>
              <a:cs typeface="Tahoma" panose="020B0604030504040204" pitchFamily="34" charset="0"/>
            </a:endParaRPr>
          </a:p>
          <a:p>
            <a:pPr algn="just"/>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buFont typeface="+mj-lt"/>
              <a:buAutoNum type="arabicPeriod"/>
            </a:pPr>
            <a:r>
              <a:rPr lang="en-GB" sz="1400" b="1" dirty="0">
                <a:latin typeface="Tahoma" panose="020B0604030504040204" pitchFamily="34" charset="0"/>
                <a:ea typeface="Tahoma" panose="020B0604030504040204" pitchFamily="34" charset="0"/>
                <a:cs typeface="Tahoma" panose="020B0604030504040204" pitchFamily="34" charset="0"/>
              </a:rPr>
              <a:t>Governance and Administration</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buFont typeface="+mj-lt"/>
              <a:buAutoNum type="arabicPeriod"/>
            </a:pPr>
            <a:r>
              <a:rPr lang="en-GB" sz="1400" b="1" dirty="0">
                <a:latin typeface="Tahoma" panose="020B0604030504040204" pitchFamily="34" charset="0"/>
                <a:ea typeface="Tahoma" panose="020B0604030504040204" pitchFamily="34" charset="0"/>
                <a:cs typeface="Tahoma" panose="020B0604030504040204" pitchFamily="34" charset="0"/>
              </a:rPr>
              <a:t>Service Delivery </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Technical and Infrastructure</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Department of Water and Sanitation </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US" sz="1400" dirty="0">
                <a:latin typeface="Tahoma" panose="020B0604030504040204" pitchFamily="34" charset="0"/>
                <a:ea typeface="Tahoma" panose="020B0604030504040204" pitchFamily="34" charset="0"/>
                <a:cs typeface="Tahoma" panose="020B0604030504040204" pitchFamily="34" charset="0"/>
              </a:rPr>
              <a:t>Department of Environmental Affairs</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Social Labour Plans </a:t>
            </a:r>
            <a:endParaRPr lang="en-ZA" sz="1400" dirty="0">
              <a:latin typeface="Tahoma" panose="020B0604030504040204" pitchFamily="34" charset="0"/>
              <a:ea typeface="Tahoma" panose="020B0604030504040204" pitchFamily="34" charset="0"/>
              <a:cs typeface="Tahoma" panose="020B0604030504040204" pitchFamily="34" charset="0"/>
            </a:endParaRPr>
          </a:p>
          <a:p>
            <a:pPr lvl="0" algn="just"/>
            <a:r>
              <a:rPr lang="en-GB" sz="1400" dirty="0">
                <a:latin typeface="Tahoma" panose="020B0604030504040204" pitchFamily="34" charset="0"/>
                <a:ea typeface="Tahoma" panose="020B0604030504040204" pitchFamily="34" charset="0"/>
                <a:cs typeface="Tahoma" panose="020B0604030504040204" pitchFamily="34" charset="0"/>
              </a:rPr>
              <a:t>Eskom Debt</a:t>
            </a:r>
            <a:endParaRPr lang="en-ZA" sz="1400" dirty="0">
              <a:latin typeface="Tahoma" panose="020B0604030504040204" pitchFamily="34" charset="0"/>
              <a:ea typeface="Tahoma" panose="020B0604030504040204" pitchFamily="34" charset="0"/>
              <a:cs typeface="Tahoma" panose="020B0604030504040204" pitchFamily="34" charset="0"/>
            </a:endParaRPr>
          </a:p>
          <a:p>
            <a:pPr algn="just">
              <a:buFont typeface="+mj-lt"/>
              <a:buAutoNum type="arabicPeriod" startAt="3"/>
            </a:pPr>
            <a:r>
              <a:rPr lang="en-GB" sz="1400" b="1" dirty="0">
                <a:latin typeface="Tahoma" panose="020B0604030504040204" pitchFamily="34" charset="0"/>
                <a:ea typeface="Tahoma" panose="020B0604030504040204" pitchFamily="34" charset="0"/>
                <a:cs typeface="Tahoma" panose="020B0604030504040204" pitchFamily="34" charset="0"/>
              </a:rPr>
              <a:t>Financial Management </a:t>
            </a:r>
            <a:r>
              <a:rPr lang="en-GB" altLang="en-US" sz="1400" dirty="0" smtClean="0">
                <a:latin typeface="Tahoma" panose="020B0604030504040204" pitchFamily="34" charset="0"/>
                <a:ea typeface="Tahoma" panose="020B0604030504040204" pitchFamily="34" charset="0"/>
                <a:cs typeface="Tahoma" panose="020B0604030504040204" pitchFamily="34" charset="0"/>
              </a:rPr>
              <a:t> </a:t>
            </a:r>
          </a:p>
          <a:p>
            <a:endParaRPr lang="en-ZA"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a:pPr>
            <a:r>
              <a:rPr lang="en-ZA" sz="2400" b="1" dirty="0" smtClean="0">
                <a:latin typeface="Tahoma" panose="020B0604030504040204" pitchFamily="34" charset="0"/>
                <a:ea typeface="Tahoma" panose="020B0604030504040204" pitchFamily="34" charset="0"/>
                <a:cs typeface="Tahoma" panose="020B0604030504040204" pitchFamily="34" charset="0"/>
              </a:rPr>
              <a:t>GOVERNANCE AND ADMINISTRATION </a:t>
            </a:r>
            <a:endParaRPr lang="en-US" altLang="en-US" sz="2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1465707576"/>
              </p:ext>
            </p:extLst>
          </p:nvPr>
        </p:nvGraphicFramePr>
        <p:xfrm>
          <a:off x="-1" y="836713"/>
          <a:ext cx="9144002" cy="6731609"/>
        </p:xfrm>
        <a:graphic>
          <a:graphicData uri="http://schemas.openxmlformats.org/drawingml/2006/table">
            <a:tbl>
              <a:tblPr firstRow="1" firstCol="1" bandRow="1">
                <a:tableStyleId>{5C22544A-7EE6-4342-B048-85BDC9FD1C3A}</a:tableStyleId>
              </a:tblPr>
              <a:tblGrid>
                <a:gridCol w="1113398"/>
                <a:gridCol w="1455936"/>
                <a:gridCol w="1455936"/>
                <a:gridCol w="770861"/>
                <a:gridCol w="770861"/>
                <a:gridCol w="599290"/>
                <a:gridCol w="599290"/>
                <a:gridCol w="579957"/>
                <a:gridCol w="1798473"/>
              </a:tblGrid>
              <a:tr h="242197">
                <a:tc rowSpan="2">
                  <a:txBody>
                    <a:bodyPr/>
                    <a:lstStyle/>
                    <a:p>
                      <a:pPr algn="ct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Municipality</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gridSpan="4">
                  <a:txBody>
                    <a:bodyPr/>
                    <a:lstStyle/>
                    <a:p>
                      <a:pPr algn="ctr">
                        <a:spcAft>
                          <a:spcPts val="0"/>
                        </a:spcAft>
                      </a:pPr>
                      <a:r>
                        <a:rPr lang="en-US" sz="1200" b="1" dirty="0" err="1">
                          <a:effectLst/>
                          <a:latin typeface="Tahoma" panose="020B0604030504040204" pitchFamily="34" charset="0"/>
                          <a:ea typeface="Tahoma" panose="020B0604030504040204" pitchFamily="34" charset="0"/>
                          <a:cs typeface="Tahoma" panose="020B0604030504040204" pitchFamily="34" charset="0"/>
                        </a:rPr>
                        <a:t>Programme</a:t>
                      </a:r>
                      <a:r>
                        <a:rPr lang="en-US" sz="1200" b="1" dirty="0">
                          <a:effectLst/>
                          <a:latin typeface="Tahoma" panose="020B0604030504040204" pitchFamily="34" charset="0"/>
                          <a:ea typeface="Tahoma" panose="020B0604030504040204" pitchFamily="34" charset="0"/>
                          <a:cs typeface="Tahoma" panose="020B0604030504040204" pitchFamily="34" charset="0"/>
                        </a:rPr>
                        <a:t> / Project</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200" b="1" dirty="0">
                          <a:effectLst/>
                          <a:latin typeface="Tahoma" panose="020B0604030504040204" pitchFamily="34" charset="0"/>
                          <a:ea typeface="Tahoma" panose="020B0604030504040204" pitchFamily="34" charset="0"/>
                          <a:cs typeface="Tahoma" panose="020B0604030504040204" pitchFamily="34" charset="0"/>
                        </a:rPr>
                        <a:t>Budget</a:t>
                      </a:r>
                      <a:endParaRPr lang="en-ZA" sz="120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hMerge="1">
                  <a:txBody>
                    <a:bodyPr/>
                    <a:lstStyle/>
                    <a:p>
                      <a:endParaRPr lang="en-ZA"/>
                    </a:p>
                  </a:txBody>
                  <a:tcPr/>
                </a:tc>
                <a:tc hMerge="1">
                  <a:txBody>
                    <a:bodyPr/>
                    <a:lstStyle/>
                    <a:p>
                      <a:endParaRPr lang="en-ZA"/>
                    </a:p>
                  </a:txBody>
                  <a:tcPr/>
                </a:tc>
                <a:tc rowSpan="2">
                  <a:txBody>
                    <a:bodyPr/>
                    <a:lstStyle/>
                    <a:p>
                      <a:pPr>
                        <a:spcAft>
                          <a:spcPts val="0"/>
                        </a:spcAft>
                      </a:pPr>
                      <a:r>
                        <a:rPr lang="en-US" sz="1050" b="1">
                          <a:effectLst/>
                          <a:latin typeface="Tahoma" panose="020B0604030504040204" pitchFamily="34" charset="0"/>
                          <a:ea typeface="Tahoma" panose="020B0604030504040204" pitchFamily="34" charset="0"/>
                          <a:cs typeface="Tahoma" panose="020B0604030504040204" pitchFamily="34" charset="0"/>
                        </a:rPr>
                        <a:t> </a:t>
                      </a:r>
                      <a:endParaRPr lang="en-ZA" sz="1050" b="1">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a:effectLst/>
                          <a:latin typeface="Tahoma" panose="020B0604030504040204" pitchFamily="34" charset="0"/>
                          <a:ea typeface="Tahoma" panose="020B0604030504040204" pitchFamily="34" charset="0"/>
                          <a:cs typeface="Tahoma" panose="020B0604030504040204" pitchFamily="34" charset="0"/>
                        </a:rPr>
                        <a:t> </a:t>
                      </a:r>
                      <a:endParaRPr lang="en-ZA" sz="1050" b="1">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50" b="1">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r>
              <a:tr h="1233004">
                <a:tc vMerge="1">
                  <a:txBody>
                    <a:bodyPr/>
                    <a:lstStyle/>
                    <a:p>
                      <a:endParaRPr lang="en-ZA"/>
                    </a:p>
                  </a:txBody>
                  <a:tcP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Action required</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Progress-to-date</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Completion date</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Total</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Available</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a:txBody>
                    <a:bodyPr/>
                    <a:lstStyle/>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 </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50" b="1" dirty="0">
                          <a:effectLst/>
                          <a:latin typeface="Tahoma" panose="020B0604030504040204" pitchFamily="34" charset="0"/>
                          <a:ea typeface="Tahoma" panose="020B0604030504040204" pitchFamily="34" charset="0"/>
                          <a:cs typeface="Tahoma" panose="020B0604030504040204" pitchFamily="34" charset="0"/>
                        </a:rPr>
                        <a:t>Shortfall</a:t>
                      </a:r>
                      <a:endParaRPr lang="en-ZA" sz="1050" b="1"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tc>
                <a:tc vMerge="1">
                  <a:txBody>
                    <a:bodyPr/>
                    <a:lstStyle/>
                    <a:p>
                      <a:endParaRPr lang="en-ZA"/>
                    </a:p>
                  </a:txBody>
                  <a:tcPr/>
                </a:tc>
              </a:tr>
              <a:tr h="318648">
                <a:tc gridSpan="9">
                  <a:txBody>
                    <a:bodyPr/>
                    <a:lstStyle/>
                    <a:p>
                      <a:pPr algn="ct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STABLE MUNICIPALITIES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nchor="ctr">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968788">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Bojanala District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solidFill>
                      <a:srgbClr val="00B050"/>
                    </a:solidFill>
                  </a:tcPr>
                </a:tc>
                <a:tc>
                  <a:txBody>
                    <a:bodyPr/>
                    <a:lstStyle/>
                    <a:p>
                      <a:pPr algn="just">
                        <a:lnSpc>
                          <a:spcPct val="150000"/>
                        </a:lnSpc>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Development of 154 support package of the Constitution.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Review the of the 154 support package that was developed in 2018.</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End July 2021.</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TBD</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Mobilisations of relevant sector departments in developing the 154 support package.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r>
              <a:tr h="880716">
                <a:tc>
                  <a:txBody>
                    <a:bodyPr/>
                    <a:lstStyle/>
                    <a:p>
                      <a:pPr>
                        <a:spcAft>
                          <a:spcPts val="0"/>
                        </a:spcAft>
                      </a:pPr>
                      <a:r>
                        <a:rPr lang="en-US" sz="1200" dirty="0" err="1">
                          <a:effectLst/>
                          <a:latin typeface="Tahoma" panose="020B0604030504040204" pitchFamily="34" charset="0"/>
                          <a:ea typeface="Tahoma" panose="020B0604030504040204" pitchFamily="34" charset="0"/>
                          <a:cs typeface="Tahoma" panose="020B0604030504040204" pitchFamily="34" charset="0"/>
                        </a:rPr>
                        <a:t>Moretele</a:t>
                      </a:r>
                      <a:r>
                        <a:rPr lang="en-US" sz="12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solidFill>
                      <a:srgbClr val="00B050"/>
                    </a:solidFill>
                  </a:tcPr>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Appointment of the Municipal Manager.</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None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TBD</a:t>
                      </a:r>
                      <a:endParaRPr lang="en-ZA" sz="12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N/A</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N/A</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N/A</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The MEC must issue a section 139(1)(a) directive to council to finalise the disciplinary processes of the MM. </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r>
              <a:tr h="968788">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Greater </a:t>
                      </a:r>
                      <a:r>
                        <a:rPr lang="en-US" sz="1200" dirty="0" err="1">
                          <a:effectLst/>
                          <a:latin typeface="Tahoma" panose="020B0604030504040204" pitchFamily="34" charset="0"/>
                          <a:ea typeface="Tahoma" panose="020B0604030504040204" pitchFamily="34" charset="0"/>
                          <a:cs typeface="Tahoma" panose="020B0604030504040204" pitchFamily="34" charset="0"/>
                        </a:rPr>
                        <a:t>Taung</a:t>
                      </a:r>
                      <a:r>
                        <a:rPr lang="en-US" sz="1200" dirty="0">
                          <a:effectLst/>
                          <a:latin typeface="Tahoma" panose="020B0604030504040204" pitchFamily="34" charset="0"/>
                          <a:ea typeface="Tahoma" panose="020B0604030504040204" pitchFamily="34" charset="0"/>
                          <a:cs typeface="Tahoma" panose="020B0604030504040204" pitchFamily="34" charset="0"/>
                        </a:rPr>
                        <a:t> Local </a:t>
                      </a:r>
                      <a:r>
                        <a:rPr lang="en-US" sz="1200" dirty="0" err="1">
                          <a:effectLst/>
                          <a:latin typeface="Tahoma" panose="020B0604030504040204" pitchFamily="34" charset="0"/>
                          <a:ea typeface="Tahoma" panose="020B0604030504040204" pitchFamily="34" charset="0"/>
                          <a:cs typeface="Tahoma" panose="020B0604030504040204" pitchFamily="34" charset="0"/>
                        </a:rPr>
                        <a:t>Municpality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solidFill>
                      <a:srgbClr val="00B050"/>
                    </a:solidFill>
                  </a:tcPr>
                </a:tc>
                <a:tc>
                  <a:txBody>
                    <a:bodyPr/>
                    <a:lstStyle/>
                    <a:p>
                      <a:pPr algn="just">
                        <a:lnSpc>
                          <a:spcPct val="150000"/>
                        </a:lnSpc>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Development of 154 support package of the Constitution.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Review the of the 154 support package that was developed in 2018.</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End July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TBD</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None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Mobilisations of relevant sector departments in developing the 154 support package.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r>
              <a:tr h="1409145">
                <a:tc>
                  <a:txBody>
                    <a:bodyPr/>
                    <a:lstStyle/>
                    <a:p>
                      <a:pPr>
                        <a:spcAft>
                          <a:spcPts val="0"/>
                        </a:spcAft>
                      </a:pPr>
                      <a:r>
                        <a:rPr lang="en-US" sz="1200" dirty="0" err="1">
                          <a:effectLst/>
                          <a:latin typeface="Tahoma" panose="020B0604030504040204" pitchFamily="34" charset="0"/>
                          <a:ea typeface="Tahoma" panose="020B0604030504040204" pitchFamily="34" charset="0"/>
                          <a:cs typeface="Tahoma" panose="020B0604030504040204" pitchFamily="34" charset="0"/>
                        </a:rPr>
                        <a:t>Dr</a:t>
                      </a:r>
                      <a:r>
                        <a:rPr lang="en-US" sz="1200" dirty="0">
                          <a:effectLst/>
                          <a:latin typeface="Tahoma" panose="020B0604030504040204" pitchFamily="34" charset="0"/>
                          <a:ea typeface="Tahoma" panose="020B0604030504040204" pitchFamily="34" charset="0"/>
                          <a:cs typeface="Tahoma" panose="020B0604030504040204" pitchFamily="34" charset="0"/>
                        </a:rPr>
                        <a:t> Kenneth Kaunda District Municipality</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solidFill>
                      <a:srgbClr val="00B050"/>
                    </a:solidFill>
                  </a:tcPr>
                </a:tc>
                <a:tc>
                  <a:txBody>
                    <a:bodyPr/>
                    <a:lstStyle/>
                    <a:p>
                      <a:pPr algn="just">
                        <a:lnSpc>
                          <a:spcPct val="150000"/>
                        </a:lnSpc>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Development of 154 support package of the Constitution.</a:t>
                      </a:r>
                      <a:endParaRPr lang="en-ZA" sz="12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Review the of the 154 support package that was developed in 2018.</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End July 2021.</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None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TBD</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None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None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c>
                  <a:txBody>
                    <a:bodyPr/>
                    <a:lstStyle/>
                    <a:p>
                      <a:pPr algn="just">
                        <a:spcAft>
                          <a:spcPts val="0"/>
                        </a:spcAft>
                      </a:pPr>
                      <a:r>
                        <a:rPr lang="en-US" sz="1200" dirty="0" err="1">
                          <a:effectLst/>
                          <a:latin typeface="Tahoma" panose="020B0604030504040204" pitchFamily="34" charset="0"/>
                          <a:ea typeface="Tahoma" panose="020B0604030504040204" pitchFamily="34" charset="0"/>
                          <a:cs typeface="Tahoma" panose="020B0604030504040204" pitchFamily="34" charset="0"/>
                        </a:rPr>
                        <a:t>Mobilisations</a:t>
                      </a:r>
                      <a:r>
                        <a:rPr lang="en-US" sz="1200" dirty="0">
                          <a:effectLst/>
                          <a:latin typeface="Tahoma" panose="020B0604030504040204" pitchFamily="34" charset="0"/>
                          <a:ea typeface="Tahoma" panose="020B0604030504040204" pitchFamily="34" charset="0"/>
                          <a:cs typeface="Tahoma" panose="020B0604030504040204" pitchFamily="34" charset="0"/>
                        </a:rPr>
                        <a:t> of relevant sector departments in developing the 154 support package.</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49650" marR="4965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a:pPr>
            <a:r>
              <a:rPr lang="en-ZA" sz="2800" b="1" dirty="0" smtClean="0">
                <a:latin typeface="Tahoma" panose="020B0604030504040204" pitchFamily="34" charset="0"/>
                <a:ea typeface="Tahoma" panose="020B0604030504040204" pitchFamily="34" charset="0"/>
                <a:cs typeface="Tahoma" panose="020B0604030504040204" pitchFamily="34" charset="0"/>
              </a:rPr>
              <a:t>GOVERNANCE AND ADMINISTRATION </a:t>
            </a:r>
            <a:endParaRPr lang="en-US" altLang="en-US" sz="1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3" name="Table 2"/>
          <p:cNvGraphicFramePr>
            <a:graphicFrameLocks noGrp="1"/>
          </p:cNvGraphicFramePr>
          <p:nvPr>
            <p:extLst>
              <p:ext uri="{D42A27DB-BD31-4B8C-83A1-F6EECF244321}">
                <p14:modId xmlns="" xmlns:p14="http://schemas.microsoft.com/office/powerpoint/2010/main" val="304819567"/>
              </p:ext>
            </p:extLst>
          </p:nvPr>
        </p:nvGraphicFramePr>
        <p:xfrm>
          <a:off x="0" y="0"/>
          <a:ext cx="9143999" cy="9067800"/>
        </p:xfrm>
        <a:graphic>
          <a:graphicData uri="http://schemas.openxmlformats.org/drawingml/2006/table">
            <a:tbl>
              <a:tblPr firstRow="1" firstCol="1" bandRow="1">
                <a:tableStyleId>{5C22544A-7EE6-4342-B048-85BDC9FD1C3A}</a:tableStyleId>
              </a:tblPr>
              <a:tblGrid>
                <a:gridCol w="971600"/>
                <a:gridCol w="2160240"/>
                <a:gridCol w="1518906"/>
                <a:gridCol w="676665"/>
                <a:gridCol w="676665"/>
                <a:gridCol w="526061"/>
                <a:gridCol w="526061"/>
                <a:gridCol w="509092"/>
                <a:gridCol w="1578709"/>
              </a:tblGrid>
              <a:tr h="208819">
                <a:tc gridSpan="9">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MUNICIPALITIES AT RISK </a:t>
                      </a:r>
                      <a:endParaRPr lang="en-ZA"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nchorCtr="1">
                    <a:solidFill>
                      <a:srgbClr val="FFC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417639">
                <a:tc rowSpan="3">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gridSpan="4">
                  <a:txBody>
                    <a:bodyPr/>
                    <a:lstStyle/>
                    <a:p>
                      <a:pPr algn="ct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dirty="0" err="1">
                          <a:effectLst/>
                          <a:latin typeface="Tahoma" panose="020B0604030504040204" pitchFamily="34" charset="0"/>
                          <a:ea typeface="Tahoma" panose="020B0604030504040204" pitchFamily="34" charset="0"/>
                          <a:cs typeface="Tahoma" panose="020B0604030504040204" pitchFamily="34" charset="0"/>
                        </a:rPr>
                        <a:t>Programme</a:t>
                      </a:r>
                      <a:r>
                        <a:rPr lang="en-US" sz="1200" dirty="0">
                          <a:effectLst/>
                          <a:latin typeface="Tahoma" panose="020B0604030504040204" pitchFamily="34" charset="0"/>
                          <a:ea typeface="Tahoma" panose="020B0604030504040204" pitchFamily="34" charset="0"/>
                          <a:cs typeface="Tahoma" panose="020B0604030504040204" pitchFamily="34" charset="0"/>
                        </a:rPr>
                        <a:t> / Project</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Budget</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hMerge="1">
                  <a:txBody>
                    <a:bodyPr/>
                    <a:lstStyle/>
                    <a:p>
                      <a:endParaRPr lang="en-ZA"/>
                    </a:p>
                  </a:txBody>
                  <a:tcPr/>
                </a:tc>
                <a:tc hMerge="1">
                  <a:txBody>
                    <a:bodyPr/>
                    <a:lstStyle/>
                    <a:p>
                      <a:endParaRPr lang="en-ZA"/>
                    </a:p>
                  </a:txBody>
                  <a:tcPr/>
                </a:tc>
                <a:tc rowSpan="3">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r>
              <a:tr h="104410">
                <a:tc vMerge="1">
                  <a:txBody>
                    <a:bodyPr/>
                    <a:lstStyle/>
                    <a:p>
                      <a:endParaRPr lang="en-ZA"/>
                    </a:p>
                  </a:txBody>
                  <a:tcPr/>
                </a:tc>
                <a:tc gridSpan="4">
                  <a:txBody>
                    <a:bodyPr/>
                    <a:lstStyle/>
                    <a:p>
                      <a:pPr algn="ct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hMerge="1">
                  <a:txBody>
                    <a:bodyPr/>
                    <a:lstStyle/>
                    <a:p>
                      <a:endParaRPr lang="en-ZA"/>
                    </a:p>
                  </a:txBody>
                  <a:tcPr/>
                </a:tc>
                <a:tc hMerge="1">
                  <a:txBody>
                    <a:bodyPr/>
                    <a:lstStyle/>
                    <a:p>
                      <a:endParaRPr lang="en-ZA"/>
                    </a:p>
                  </a:txBody>
                  <a:tcPr/>
                </a:tc>
                <a:tc vMerge="1">
                  <a:txBody>
                    <a:bodyPr/>
                    <a:lstStyle/>
                    <a:p>
                      <a:endParaRPr lang="en-ZA"/>
                    </a:p>
                  </a:txBody>
                  <a:tcPr/>
                </a:tc>
              </a:tr>
              <a:tr h="730868">
                <a:tc vMerge="1">
                  <a:txBody>
                    <a:bodyPr/>
                    <a:lstStyle/>
                    <a:p>
                      <a:endParaRPr lang="en-ZA"/>
                    </a:p>
                  </a:txBody>
                  <a:tcPr/>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Action required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Progress-to-date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a:txBody>
                    <a:bodyPr/>
                    <a:lstStyle/>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 </a:t>
                      </a:r>
                      <a:endParaRPr lang="en-ZA" sz="12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a:effectLst/>
                          <a:latin typeface="Tahoma" panose="020B0604030504040204" pitchFamily="34" charset="0"/>
                          <a:ea typeface="Tahoma" panose="020B0604030504040204" pitchFamily="34" charset="0"/>
                          <a:cs typeface="Tahoma" panose="020B0604030504040204" pitchFamily="34" charset="0"/>
                        </a:rPr>
                        <a:t>Completion date</a:t>
                      </a:r>
                      <a:endParaRPr lang="en-ZA" sz="12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Total</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Available</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a:txBody>
                    <a:bodyPr/>
                    <a:lstStyle/>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 </a:t>
                      </a:r>
                      <a:endParaRPr lang="en-ZA" sz="1200" dirty="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effectLst/>
                          <a:latin typeface="Tahoma" panose="020B0604030504040204" pitchFamily="34" charset="0"/>
                          <a:ea typeface="Tahoma" panose="020B0604030504040204" pitchFamily="34" charset="0"/>
                          <a:cs typeface="Tahoma" panose="020B0604030504040204" pitchFamily="34" charset="0"/>
                        </a:rPr>
                        <a:t>Shortfall</a:t>
                      </a:r>
                      <a:endParaRPr lang="en-ZA" sz="12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nchor="ctr"/>
                </a:tc>
                <a:tc vMerge="1">
                  <a:txBody>
                    <a:bodyPr/>
                    <a:lstStyle/>
                    <a:p>
                      <a:endParaRPr lang="en-ZA"/>
                    </a:p>
                  </a:txBody>
                  <a:tcPr/>
                </a:tc>
              </a:tr>
              <a:tr h="156614">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lnSpc>
                          <a:spcPct val="150000"/>
                        </a:lnSpc>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522048">
                <a:tc>
                  <a:txBody>
                    <a:bodyPr/>
                    <a:lstStyle/>
                    <a:p>
                      <a:pPr>
                        <a:spcAft>
                          <a:spcPts val="0"/>
                        </a:spcAft>
                      </a:pP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LekwaTeemane</a:t>
                      </a: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Filling of senior manager’s post.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There is still a pending court case between the former MM and the 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N/A</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The matter is subjudice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730868">
                <a:tc>
                  <a:txBody>
                    <a:bodyPr/>
                    <a:lstStyle/>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City of </a:t>
                      </a: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Matlosana</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Implementation of Section 139(1)(b) or 139(1)(c) of the Constitution.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Engagements between National </a:t>
                      </a:r>
                      <a:r>
                        <a:rPr lang="en-US" sz="1000" dirty="0" err="1">
                          <a:effectLst/>
                          <a:latin typeface="Tahoma" panose="020B0604030504040204" pitchFamily="34" charset="0"/>
                          <a:ea typeface="Tahoma" panose="020B0604030504040204" pitchFamily="34" charset="0"/>
                          <a:cs typeface="Tahoma" panose="020B0604030504040204" pitchFamily="34" charset="0"/>
                        </a:rPr>
                        <a:t>CoGTA</a:t>
                      </a:r>
                      <a:r>
                        <a:rPr lang="en-US" sz="1000" dirty="0">
                          <a:effectLst/>
                          <a:latin typeface="Tahoma" panose="020B0604030504040204" pitchFamily="34" charset="0"/>
                          <a:ea typeface="Tahoma" panose="020B0604030504040204" pitchFamily="34" charset="0"/>
                          <a:cs typeface="Tahoma" panose="020B0604030504040204" pitchFamily="34" charset="0"/>
                        </a:rPr>
                        <a:t> and Provincial </a:t>
                      </a:r>
                      <a:r>
                        <a:rPr lang="en-US" sz="1000" dirty="0" err="1">
                          <a:effectLst/>
                          <a:latin typeface="Tahoma" panose="020B0604030504040204" pitchFamily="34" charset="0"/>
                          <a:ea typeface="Tahoma" panose="020B0604030504040204" pitchFamily="34" charset="0"/>
                          <a:cs typeface="Tahoma" panose="020B0604030504040204" pitchFamily="34" charset="0"/>
                        </a:rPr>
                        <a:t>CoGTA</a:t>
                      </a:r>
                      <a:r>
                        <a:rPr lang="en-US" sz="1000" dirty="0">
                          <a:effectLst/>
                          <a:latin typeface="Tahoma" panose="020B0604030504040204" pitchFamily="34" charset="0"/>
                          <a:ea typeface="Tahoma" panose="020B0604030504040204" pitchFamily="34" charset="0"/>
                          <a:cs typeface="Tahoma" panose="020B0604030504040204" pitchFamily="34" charset="0"/>
                        </a:rPr>
                        <a:t> with the municipality never yielded results.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Urgent Prov EXCO Resolution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522048">
                <a:tc>
                  <a:txBody>
                    <a:bodyPr/>
                    <a:lstStyle/>
                    <a:p>
                      <a:pPr>
                        <a:spcAft>
                          <a:spcPts val="0"/>
                        </a:spcAft>
                      </a:pP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Kagisano</a:t>
                      </a: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Molopo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Implementation of Section 106 of the Municipal Systems Act in terms of allegations of Maladministration and Corruption.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None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Aug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an Audit Firm to conduct forensic investigations.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792523">
                <a:tc>
                  <a:txBody>
                    <a:bodyPr/>
                    <a:lstStyle/>
                    <a:p>
                      <a:pPr>
                        <a:spcAft>
                          <a:spcPts val="0"/>
                        </a:spcAft>
                      </a:pP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Naledi</a:t>
                      </a: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lnSpc>
                          <a:spcPct val="150000"/>
                        </a:lnSpc>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Council must be dissolved in terms of Section 139 (1)(c) of the RSA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Municipal Manager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Recruitment and selection processes are underway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End December 2021</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to resolve on Section 139 (1) (c) of the RSA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The new council to conclude the process recruitment process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1096301">
                <a:tc>
                  <a:txBody>
                    <a:bodyPr/>
                    <a:lstStyle/>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Rustenburg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106 of the Municipal Systems Act in terms of allegations of Maladministration and Corruption.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Apply section 20 of the DORA (appoint reputable Implementing Agents to implement the projects)</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Aug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None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TBD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TBD</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Engage Nattional Treasury to determine progress on the investigations they conducted in the municipality. Appointment of an Audit Firm to conduct forensic investigations.</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417639">
                <a:tc>
                  <a:txBody>
                    <a:bodyPr/>
                    <a:lstStyle/>
                    <a:p>
                      <a:pPr>
                        <a:spcAft>
                          <a:spcPts val="0"/>
                        </a:spcAft>
                      </a:pPr>
                      <a:r>
                        <a:rPr lang="en-US" sz="10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Maquassi</a:t>
                      </a: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 Hills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106 of the Municipal Systems Act in terms of allegations of Maladministration and Corruption.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Aug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None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an Audit Firm to conduct forensic investigations.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626458">
                <a:tc>
                  <a:txBody>
                    <a:bodyPr/>
                    <a:lstStyle/>
                    <a:p>
                      <a:pPr>
                        <a:spcAft>
                          <a:spcPts val="0"/>
                        </a:spcAft>
                      </a:pPr>
                      <a:r>
                        <a:rPr lang="en-US" sz="1000" dirty="0">
                          <a:solidFill>
                            <a:schemeClr val="tx1"/>
                          </a:solidFill>
                          <a:effectLst/>
                          <a:latin typeface="Tahoma" panose="020B0604030504040204" pitchFamily="34" charset="0"/>
                          <a:ea typeface="Tahoma" panose="020B0604030504040204" pitchFamily="34" charset="0"/>
                          <a:cs typeface="Tahoma" panose="020B0604030504040204" pitchFamily="34" charset="0"/>
                        </a:rPr>
                        <a:t>JB Marks Local Municipality</a:t>
                      </a:r>
                      <a:endParaRPr lang="en-ZA" sz="10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C000"/>
                    </a:solidFill>
                  </a:tcPr>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Forensic investigations</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The Mayor and senior officials have been arrested by the Hawks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None</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The matter is being handled by the court and the mayor have resigned. The Administrator must continue till local government elections. </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bl>
          </a:graphicData>
        </a:graphic>
      </p:graphicFrame>
    </p:spTree>
    <p:extLst>
      <p:ext uri="{BB962C8B-B14F-4D97-AF65-F5344CB8AC3E}">
        <p14:creationId xmlns="" xmlns:p14="http://schemas.microsoft.com/office/powerpoint/2010/main" val="4112494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0"/>
            <a:ext cx="8229600" cy="980728"/>
          </a:xfrm>
        </p:spPr>
        <p:txBody>
          <a:bodyPr/>
          <a:lstStyle/>
          <a:p>
            <a:pPr marL="514350" indent="-514350">
              <a:buFont typeface="+mj-lt"/>
              <a:buAutoNum type="arabicPeriod"/>
            </a:pPr>
            <a:r>
              <a:rPr lang="en-ZA" sz="2800" b="1" dirty="0" smtClean="0">
                <a:latin typeface="Tahoma" panose="020B0604030504040204" pitchFamily="34" charset="0"/>
                <a:ea typeface="Tahoma" panose="020B0604030504040204" pitchFamily="34" charset="0"/>
                <a:cs typeface="Tahoma" panose="020B0604030504040204" pitchFamily="34" charset="0"/>
              </a:rPr>
              <a:t>GOVERNANCE AND ADMINISTRATION </a:t>
            </a:r>
            <a:endParaRPr lang="en-US" altLang="en-US" sz="14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29699" name="Text Placeholder 2"/>
          <p:cNvSpPr>
            <a:spLocks noGrp="1"/>
          </p:cNvSpPr>
          <p:nvPr>
            <p:ph type="body" idx="1"/>
          </p:nvPr>
        </p:nvSpPr>
        <p:spPr>
          <a:xfrm>
            <a:off x="457200" y="1124744"/>
            <a:ext cx="8229600" cy="5001419"/>
          </a:xfrm>
        </p:spPr>
        <p:txBody>
          <a:bodyPr/>
          <a:lstStyle/>
          <a:p>
            <a:pPr marL="0" indent="0">
              <a:buNone/>
            </a:pPr>
            <a:endParaRPr lang="en-ZA" altLang="en-US" sz="2400" dirty="0" smtClean="0"/>
          </a:p>
        </p:txBody>
      </p:sp>
      <p:graphicFrame>
        <p:nvGraphicFramePr>
          <p:cNvPr id="2" name="Table 1"/>
          <p:cNvGraphicFramePr>
            <a:graphicFrameLocks noGrp="1"/>
          </p:cNvGraphicFramePr>
          <p:nvPr>
            <p:extLst>
              <p:ext uri="{D42A27DB-BD31-4B8C-83A1-F6EECF244321}">
                <p14:modId xmlns="" xmlns:p14="http://schemas.microsoft.com/office/powerpoint/2010/main" val="211064021"/>
              </p:ext>
            </p:extLst>
          </p:nvPr>
        </p:nvGraphicFramePr>
        <p:xfrm>
          <a:off x="8472" y="0"/>
          <a:ext cx="9144001" cy="7437120"/>
        </p:xfrm>
        <a:graphic>
          <a:graphicData uri="http://schemas.openxmlformats.org/drawingml/2006/table">
            <a:tbl>
              <a:tblPr firstRow="1" firstCol="1" bandRow="1">
                <a:tableStyleId>{5C22544A-7EE6-4342-B048-85BDC9FD1C3A}</a:tableStyleId>
              </a:tblPr>
              <a:tblGrid>
                <a:gridCol w="1115616"/>
                <a:gridCol w="2257105"/>
                <a:gridCol w="1278027"/>
                <a:gridCol w="676665"/>
                <a:gridCol w="676665"/>
                <a:gridCol w="526061"/>
                <a:gridCol w="526061"/>
                <a:gridCol w="509092"/>
                <a:gridCol w="1578709"/>
              </a:tblGrid>
              <a:tr h="86760">
                <a:tc gridSpan="9">
                  <a:txBody>
                    <a:bodyPr/>
                    <a:lstStyle/>
                    <a:p>
                      <a:pPr algn="ctr">
                        <a:spcAft>
                          <a:spcPts val="0"/>
                        </a:spcAft>
                      </a:pPr>
                      <a:r>
                        <a:rPr lang="en-US" sz="1400" dirty="0">
                          <a:effectLst/>
                          <a:latin typeface="Tahoma" panose="020B0604030504040204" pitchFamily="34" charset="0"/>
                          <a:ea typeface="Tahoma" panose="020B0604030504040204" pitchFamily="34" charset="0"/>
                          <a:cs typeface="Tahoma" panose="020B0604030504040204" pitchFamily="34" charset="0"/>
                        </a:rPr>
                        <a:t> </a:t>
                      </a:r>
                      <a:endParaRPr lang="en-ZA" sz="1400" dirty="0" smtClean="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4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DYSFUNCTIONAL </a:t>
                      </a:r>
                      <a:r>
                        <a:rPr lang="en-US" sz="1400" dirty="0">
                          <a:solidFill>
                            <a:schemeClr val="bg1"/>
                          </a:solidFill>
                          <a:effectLst/>
                          <a:latin typeface="Tahoma" panose="020B0604030504040204" pitchFamily="34" charset="0"/>
                          <a:ea typeface="Tahoma" panose="020B0604030504040204" pitchFamily="34" charset="0"/>
                          <a:cs typeface="Tahoma" panose="020B0604030504040204" pitchFamily="34" charset="0"/>
                        </a:rPr>
                        <a:t>MUNICIPALITIES </a:t>
                      </a:r>
                      <a:endParaRPr lang="en-ZA" sz="14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77000">
                <a:tc rowSpan="2">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Municipality</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gridSpan="4">
                  <a:txBody>
                    <a:bodyPr/>
                    <a:lstStyle/>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dirty="0" err="1">
                          <a:effectLst/>
                          <a:latin typeface="Tahoma" panose="020B0604030504040204" pitchFamily="34" charset="0"/>
                          <a:ea typeface="Tahoma" panose="020B0604030504040204" pitchFamily="34" charset="0"/>
                          <a:cs typeface="Tahoma" panose="020B0604030504040204" pitchFamily="34" charset="0"/>
                        </a:rPr>
                        <a:t>Programme</a:t>
                      </a:r>
                      <a:r>
                        <a:rPr lang="en-US" sz="1000" dirty="0">
                          <a:effectLst/>
                          <a:latin typeface="Tahoma" panose="020B0604030504040204" pitchFamily="34" charset="0"/>
                          <a:ea typeface="Tahoma" panose="020B0604030504040204" pitchFamily="34" charset="0"/>
                          <a:cs typeface="Tahoma" panose="020B0604030504040204" pitchFamily="34" charset="0"/>
                        </a:rPr>
                        <a:t> / Project</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ct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Budget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hMerge="1">
                  <a:txBody>
                    <a:bodyPr/>
                    <a:lstStyle/>
                    <a:p>
                      <a:endParaRPr lang="en-ZA"/>
                    </a:p>
                  </a:txBody>
                  <a:tcPr/>
                </a:tc>
                <a:tc hMerge="1">
                  <a:txBody>
                    <a:bodyPr/>
                    <a:lstStyle/>
                    <a:p>
                      <a:endParaRPr lang="en-ZA"/>
                    </a:p>
                  </a:txBody>
                  <a:tcPr/>
                </a:tc>
                <a:tc rowSpan="2">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Required intervention to ensure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202439">
                <a:tc vMerge="1">
                  <a:txBody>
                    <a:bodyPr/>
                    <a:lstStyle/>
                    <a:p>
                      <a:endParaRPr lang="en-ZA"/>
                    </a:p>
                  </a:txBody>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Action required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Progress-to-date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Completion date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Key milestones (with dates) to completion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Total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Available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Shortfall</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vMerge="1">
                  <a:txBody>
                    <a:bodyPr/>
                    <a:lstStyle/>
                    <a:p>
                      <a:endParaRPr lang="en-ZA"/>
                    </a:p>
                  </a:txBody>
                  <a:tcPr/>
                </a:tc>
              </a:tr>
              <a:tr h="115680">
                <a:tc>
                  <a:txBody>
                    <a:bodyPr/>
                    <a:lstStyle/>
                    <a:p>
                      <a:pPr marL="0" lvl="0" indent="0">
                        <a:lnSpc>
                          <a:spcPct val="115000"/>
                        </a:lnSpc>
                        <a:spcAft>
                          <a:spcPts val="1000"/>
                        </a:spcAft>
                        <a:buFont typeface="+mj-lt"/>
                        <a:buNone/>
                      </a:pPr>
                      <a:r>
                        <a:rPr lang="en-US" sz="1000" dirty="0">
                          <a:effectLst/>
                          <a:latin typeface="Tahoma" panose="020B0604030504040204" pitchFamily="34" charset="0"/>
                          <a:ea typeface="Tahoma" panose="020B0604030504040204" pitchFamily="34" charset="0"/>
                          <a:cs typeface="Tahoma" panose="020B0604030504040204" pitchFamily="34" charset="0"/>
                        </a:rPr>
                        <a:t>Madibeng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lnSpc>
                          <a:spcPct val="150000"/>
                        </a:lnSpc>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Filling of senior management post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Post of Municipal Manager have been recently filled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December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The new council must fastrack the filling of vacant senior manager’s posts.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231359">
                <a:tc>
                  <a:txBody>
                    <a:bodyPr/>
                    <a:lstStyle/>
                    <a:p>
                      <a:pPr marL="0" lvl="0" indent="0">
                        <a:lnSpc>
                          <a:spcPct val="115000"/>
                        </a:lnSpc>
                        <a:spcAft>
                          <a:spcPts val="1000"/>
                        </a:spcAft>
                        <a:buFont typeface="+mj-lt"/>
                        <a:buNone/>
                      </a:pPr>
                      <a:r>
                        <a:rPr lang="en-US" sz="1000" dirty="0" err="1" smtClean="0">
                          <a:effectLst/>
                          <a:latin typeface="Tahoma" panose="020B0604030504040204" pitchFamily="34" charset="0"/>
                          <a:ea typeface="Tahoma" panose="020B0604030504040204" pitchFamily="34" charset="0"/>
                          <a:cs typeface="Tahoma" panose="020B0604030504040204" pitchFamily="34" charset="0"/>
                        </a:rPr>
                        <a:t>Ratlou</a:t>
                      </a:r>
                      <a:r>
                        <a:rPr lang="en-US" sz="1000" dirty="0" smtClean="0">
                          <a:effectLst/>
                          <a:latin typeface="Tahoma" panose="020B0604030504040204" pitchFamily="34" charset="0"/>
                          <a:ea typeface="Tahoma" panose="020B0604030504040204" pitchFamily="34" charset="0"/>
                          <a:cs typeface="Tahoma" panose="020B0604030504040204" pitchFamily="34" charset="0"/>
                        </a:rPr>
                        <a:t> Local </a:t>
                      </a:r>
                      <a:r>
                        <a:rPr lang="en-US" sz="1000" dirty="0">
                          <a:effectLst/>
                          <a:latin typeface="Tahoma" panose="020B0604030504040204" pitchFamily="34" charset="0"/>
                          <a:ea typeface="Tahoma" panose="020B0604030504040204" pitchFamily="34" charset="0"/>
                          <a:cs typeface="Tahoma" panose="020B0604030504040204" pitchFamily="34" charset="0"/>
                        </a:rPr>
                        <a:t>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province have placed an “Administrator” although the municipality is not under section 139(1)(b).</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Resolution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20243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Mamusa</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106 of the Municipal Systems Act in terms of allegations of Maladministration and Corruption.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Aug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Appointment of an Audit Firm to conduct forensic investigations.</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23135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Kgetleng-Rivier</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province have placed an “Administrator” although the municipality is not under section 139(1)(b).</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Resolution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23135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Tswaing</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Implementation of Section 139(1)(c) of the Constitution.</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 province have placed an “Administrator” although the municipality is not under section 139(1)(b).</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End July 2021</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TBD</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Provincial EXCO Resolution and appointment of Administrator</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r h="303659">
                <a:tc>
                  <a:txBody>
                    <a:bodyPr/>
                    <a:lstStyle/>
                    <a:p>
                      <a:pPr marL="0" lvl="0" indent="0">
                        <a:lnSpc>
                          <a:spcPct val="115000"/>
                        </a:lnSpc>
                        <a:spcAft>
                          <a:spcPts val="1000"/>
                        </a:spcAft>
                        <a:buFont typeface="+mj-lt"/>
                        <a:buNone/>
                      </a:pPr>
                      <a:r>
                        <a:rPr lang="en-US" sz="1000" dirty="0" err="1">
                          <a:effectLst/>
                          <a:latin typeface="Tahoma" panose="020B0604030504040204" pitchFamily="34" charset="0"/>
                          <a:ea typeface="Tahoma" panose="020B0604030504040204" pitchFamily="34" charset="0"/>
                          <a:cs typeface="Tahoma" panose="020B0604030504040204" pitchFamily="34" charset="0"/>
                        </a:rPr>
                        <a:t>Mahikeng</a:t>
                      </a:r>
                      <a:r>
                        <a:rPr lang="en-US" sz="1000" dirty="0">
                          <a:effectLst/>
                          <a:latin typeface="Tahoma" panose="020B0604030504040204" pitchFamily="34" charset="0"/>
                          <a:ea typeface="Tahoma" panose="020B0604030504040204" pitchFamily="34" charset="0"/>
                          <a:cs typeface="Tahoma" panose="020B0604030504040204" pitchFamily="34" charset="0"/>
                        </a:rPr>
                        <a:t> Local Municipality</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solidFill>
                      <a:srgbClr val="FF0000"/>
                    </a:solidFill>
                  </a:tcPr>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Political intervention</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Issue a Directive on Waste Management in terms of Section 139 (1) (a) of RSA Constitution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Currently there are threats for removal of the mayor.</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 </a:t>
                      </a:r>
                      <a:endParaRPr lang="en-ZA" sz="100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Poor solid waste management</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Ongoing</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spcAft>
                          <a:spcPts val="0"/>
                        </a:spcAft>
                      </a:pPr>
                      <a:r>
                        <a:rPr lang="en-US" sz="1000">
                          <a:effectLst/>
                          <a:latin typeface="Tahoma" panose="020B0604030504040204" pitchFamily="34" charset="0"/>
                          <a:ea typeface="Tahoma" panose="020B0604030504040204" pitchFamily="34" charset="0"/>
                          <a:cs typeface="Tahoma" panose="020B0604030504040204" pitchFamily="34" charset="0"/>
                        </a:rPr>
                        <a:t>None</a:t>
                      </a:r>
                      <a:endParaRPr lang="en-ZA" sz="100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c>
                  <a:txBody>
                    <a:bodyPr/>
                    <a:lstStyle/>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Political principals must resolve the political issues.</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 </a:t>
                      </a:r>
                      <a:endParaRPr lang="en-ZA" sz="1000" dirty="0">
                        <a:effectLst/>
                        <a:latin typeface="Tahoma" panose="020B0604030504040204" pitchFamily="34" charset="0"/>
                        <a:ea typeface="Tahoma" panose="020B0604030504040204" pitchFamily="34" charset="0"/>
                        <a:cs typeface="Tahoma" panose="020B0604030504040204" pitchFamily="34" charset="0"/>
                      </a:endParaRPr>
                    </a:p>
                    <a:p>
                      <a:pPr algn="just">
                        <a:spcAft>
                          <a:spcPts val="0"/>
                        </a:spcAft>
                      </a:pPr>
                      <a:r>
                        <a:rPr lang="en-US" sz="1000" dirty="0">
                          <a:effectLst/>
                          <a:latin typeface="Tahoma" panose="020B0604030504040204" pitchFamily="34" charset="0"/>
                          <a:ea typeface="Tahoma" panose="020B0604030504040204" pitchFamily="34" charset="0"/>
                          <a:cs typeface="Tahoma" panose="020B0604030504040204" pitchFamily="34" charset="0"/>
                        </a:rPr>
                        <a:t>Provincial EXCO mandate MEC COGTA to issue a Directive in terms of Section 139 (1) (a) of RSA Constitution</a:t>
                      </a:r>
                      <a:endParaRPr lang="en-ZA" sz="1000" dirty="0">
                        <a:effectLst/>
                        <a:latin typeface="Tahoma" panose="020B0604030504040204" pitchFamily="34" charset="0"/>
                        <a:ea typeface="Tahoma" panose="020B0604030504040204" pitchFamily="34" charset="0"/>
                        <a:cs typeface="Tahoma" panose="020B0604030504040204" pitchFamily="34" charset="0"/>
                      </a:endParaRPr>
                    </a:p>
                  </a:txBody>
                  <a:tcPr marL="10845" marR="10845" marT="0" marB="0"/>
                </a:tc>
              </a:tr>
            </a:tbl>
          </a:graphicData>
        </a:graphic>
      </p:graphicFrame>
    </p:spTree>
    <p:extLst>
      <p:ext uri="{BB962C8B-B14F-4D97-AF65-F5344CB8AC3E}">
        <p14:creationId xmlns="" xmlns:p14="http://schemas.microsoft.com/office/powerpoint/2010/main" val="14052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8458</TotalTime>
  <Words>8525</Words>
  <Application>Microsoft Office PowerPoint</Application>
  <PresentationFormat>On-screen Show (4:3)</PresentationFormat>
  <Paragraphs>2803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PURPOSE</vt:lpstr>
      <vt:lpstr>BACKGROUND</vt:lpstr>
      <vt:lpstr>3. PROGRESS ON RESPONSES</vt:lpstr>
      <vt:lpstr>Slide 5</vt:lpstr>
      <vt:lpstr>Proposed Quick Wins, Short Term and Medium to Long Term Interventions to address Governance and Administration, Financial Management and Service Delivery Challenges in Municipalities in the North West Province  </vt:lpstr>
      <vt:lpstr>GOVERNANCE AND ADMINISTRATION </vt:lpstr>
      <vt:lpstr>GOVERNANCE AND ADMINISTRATION </vt:lpstr>
      <vt:lpstr>GOVERNANCE AND ADMINISTRATION </vt:lpstr>
      <vt:lpstr>GOVERNANCE AND ADMINISTRATION </vt:lpstr>
      <vt:lpstr>SERVICE DELIVERY</vt:lpstr>
      <vt:lpstr>SERVICE DELIVERY</vt:lpstr>
      <vt:lpstr>SERVICE DELIVERY</vt:lpstr>
      <vt:lpstr>SERVICE DELIVERY</vt:lpstr>
      <vt:lpstr>SERVICE DELIVERY</vt:lpstr>
      <vt:lpstr>SERVICE DELIVERY</vt:lpstr>
      <vt:lpstr>SERVICE DELIVERY</vt:lpstr>
      <vt:lpstr>SERVICE DELIVERY</vt:lpstr>
      <vt:lpstr>SERVICE DELIVERY</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DEPARTMENT OF WATER AND SANITATION</vt:lpstr>
      <vt:lpstr>DEPARTMENT OF WATER AND SANITATION</vt:lpstr>
      <vt:lpstr>DEPARTMENT OF WATER AND SANITATION</vt:lpstr>
      <vt:lpstr>DEPARTMENT OF WATER AND SANITATION</vt:lpstr>
      <vt:lpstr>DEPARTMENT OF WATER AND SANITATION</vt:lpstr>
      <vt:lpstr>DEPARTMENT OF ENVIONMENTL AFFAIRS</vt:lpstr>
      <vt:lpstr>SOCIAL LABOUR PLANS</vt:lpstr>
      <vt:lpstr>ESKOM DEBT NORTH WEST PROVINCE</vt:lpstr>
      <vt:lpstr>NOTIFIED MAXIMUM DEMAND (NMD) – NORTH  WEST</vt:lpstr>
      <vt:lpstr>3. FINANCIAL MANAGEMENT</vt:lpstr>
      <vt:lpstr>3. FINANCIAL MANAGEMENT</vt:lpstr>
      <vt:lpstr>3. FINANCIAL MANAGEMENT</vt:lpstr>
      <vt:lpstr>    12. RESPONSES FROM MUNICIPALITIES</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Dips</dc:creator>
  <cp:lastModifiedBy>PMotoko</cp:lastModifiedBy>
  <cp:revision>825</cp:revision>
  <dcterms:created xsi:type="dcterms:W3CDTF">2010-06-08T06:36:39Z</dcterms:created>
  <dcterms:modified xsi:type="dcterms:W3CDTF">2021-08-03T07:07:10Z</dcterms:modified>
</cp:coreProperties>
</file>