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31"/>
  </p:notesMasterIdLst>
  <p:sldIdLst>
    <p:sldId id="257" r:id="rId5"/>
    <p:sldId id="7582" r:id="rId6"/>
    <p:sldId id="8256" r:id="rId7"/>
    <p:sldId id="8257" r:id="rId8"/>
    <p:sldId id="8095" r:id="rId9"/>
    <p:sldId id="8197" r:id="rId10"/>
    <p:sldId id="8253" r:id="rId11"/>
    <p:sldId id="8251" r:id="rId12"/>
    <p:sldId id="7558" r:id="rId13"/>
    <p:sldId id="8255" r:id="rId14"/>
    <p:sldId id="8254" r:id="rId15"/>
    <p:sldId id="258" r:id="rId16"/>
    <p:sldId id="7872" r:id="rId17"/>
    <p:sldId id="7893" r:id="rId18"/>
    <p:sldId id="7896" r:id="rId19"/>
    <p:sldId id="7894" r:id="rId20"/>
    <p:sldId id="7895" r:id="rId21"/>
    <p:sldId id="7698" r:id="rId22"/>
    <p:sldId id="7701" r:id="rId23"/>
    <p:sldId id="7700" r:id="rId24"/>
    <p:sldId id="7596" r:id="rId25"/>
    <p:sldId id="7642" r:id="rId26"/>
    <p:sldId id="8145" r:id="rId27"/>
    <p:sldId id="7696" r:id="rId28"/>
    <p:sldId id="8252" r:id="rId29"/>
    <p:sldId id="2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99"/>
    <a:srgbClr val="900A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1186"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theme" Target="theme/theme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viewProps" Target="view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presProps" Target="pres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notesMaster" Target="notesMasters/notesMaster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1E855F-06B4-4D55-8399-8D0C8366D2C3}" type="datetimeFigureOut">
              <a:rPr lang="en-GB" smtClean="0"/>
              <a:t>02/08/2021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7F6C1-72AB-4CEF-B22F-05430E33FD96}" type="slidenum">
              <a:rPr lang="en-GB" smtClean="0"/>
              <a:t>‹#›</a:t>
            </a:fld>
            <a:endParaRPr lang="en-GB"/>
          </a:p>
        </p:txBody>
      </p:sp>
    </p:spTree>
    <p:extLst>
      <p:ext uri="{BB962C8B-B14F-4D97-AF65-F5344CB8AC3E}">
        <p14:creationId xmlns:p14="http://schemas.microsoft.com/office/powerpoint/2010/main" val="379858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731521" y="4620579"/>
            <a:ext cx="5852160" cy="3780473"/>
          </a:xfrm>
          <a:prstGeom prst="rect">
            <a:avLst/>
          </a:prstGeom>
        </p:spPr>
        <p:txBody>
          <a:bodyPr spcFirstLastPara="1" wrap="square" lIns="92147" tIns="46061" rIns="92147" bIns="46061" anchor="t" anchorCtr="0">
            <a:noAutofit/>
          </a:bodyPr>
          <a:lstStyle/>
          <a:p>
            <a:endParaRPr/>
          </a:p>
        </p:txBody>
      </p:sp>
      <p:sp>
        <p:nvSpPr>
          <p:cNvPr id="105" name="Google Shape;105;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932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F9BBDD-4884-4A46-B590-DB12DE74097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78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731521" y="4620579"/>
            <a:ext cx="5852160" cy="3780473"/>
          </a:xfrm>
          <a:prstGeom prst="rect">
            <a:avLst/>
          </a:prstGeom>
        </p:spPr>
        <p:txBody>
          <a:bodyPr spcFirstLastPara="1" wrap="square" lIns="92147" tIns="46061" rIns="92147" bIns="46061" anchor="t" anchorCtr="0">
            <a:noAutofit/>
          </a:bodyPr>
          <a:lstStyle/>
          <a:p>
            <a:endParaRPr/>
          </a:p>
        </p:txBody>
      </p:sp>
      <p:sp>
        <p:nvSpPr>
          <p:cNvPr id="105" name="Google Shape;105;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2248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731521" y="4620579"/>
            <a:ext cx="5852160" cy="3780473"/>
          </a:xfrm>
          <a:prstGeom prst="rect">
            <a:avLst/>
          </a:prstGeom>
        </p:spPr>
        <p:txBody>
          <a:bodyPr spcFirstLastPara="1" wrap="square" lIns="92147" tIns="46061" rIns="92147" bIns="46061" anchor="t" anchorCtr="0">
            <a:noAutofit/>
          </a:bodyPr>
          <a:lstStyle/>
          <a:p>
            <a:endParaRPr/>
          </a:p>
        </p:txBody>
      </p:sp>
      <p:sp>
        <p:nvSpPr>
          <p:cNvPr id="105" name="Google Shape;105;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223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731521" y="4620579"/>
            <a:ext cx="5852160" cy="3780473"/>
          </a:xfrm>
          <a:prstGeom prst="rect">
            <a:avLst/>
          </a:prstGeom>
        </p:spPr>
        <p:txBody>
          <a:bodyPr spcFirstLastPara="1" wrap="square" lIns="92147" tIns="46061" rIns="92147" bIns="46061" anchor="t" anchorCtr="0">
            <a:noAutofit/>
          </a:bodyPr>
          <a:lstStyle/>
          <a:p>
            <a:endParaRPr/>
          </a:p>
        </p:txBody>
      </p:sp>
      <p:sp>
        <p:nvSpPr>
          <p:cNvPr id="105" name="Google Shape;105;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478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660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316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425089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image" Target="../media/image3.jpg" /><Relationship Id="rId1" Type="http://schemas.openxmlformats.org/officeDocument/2006/relationships/slideMaster" Target="../slideMasters/slideMaster1.xml" /><Relationship Id="rId4" Type="http://schemas.openxmlformats.org/officeDocument/2006/relationships/image" Target="../media/image1.jpeg"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image" Target="../media/image5.jpg" /><Relationship Id="rId1" Type="http://schemas.openxmlformats.org/officeDocument/2006/relationships/slideMaster" Target="../slideMasters/slideMaster1.xml" /><Relationship Id="rId4" Type="http://schemas.openxmlformats.org/officeDocument/2006/relationships/image" Target="../media/image1.jpeg"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6.jpg" /><Relationship Id="rId1" Type="http://schemas.openxmlformats.org/officeDocument/2006/relationships/slideMaster" Target="../slideMasters/slideMaster1.xml" /><Relationship Id="rId4" Type="http://schemas.openxmlformats.org/officeDocument/2006/relationships/image" Target="../media/image4.jpg"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7C447-21B3-4A7A-AA6B-E545B8631F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5A50E9-8765-47EF-BC44-D85799438A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93F637-19D1-4B50-877E-1B969DF791A3}"/>
              </a:ext>
            </a:extLst>
          </p:cNvPr>
          <p:cNvSpPr>
            <a:spLocks noGrp="1"/>
          </p:cNvSpPr>
          <p:nvPr>
            <p:ph type="dt" sz="half" idx="10"/>
          </p:nvPr>
        </p:nvSpPr>
        <p:spPr/>
        <p:txBody>
          <a:bodyPr/>
          <a:lstStyle/>
          <a:p>
            <a:fld id="{1923CDC0-EA9A-4B88-A539-816FDC802A2F}" type="datetimeFigureOut">
              <a:rPr lang="en-GB" smtClean="0"/>
              <a:t>02/08/2021</a:t>
            </a:fld>
            <a:endParaRPr lang="en-GB"/>
          </a:p>
        </p:txBody>
      </p:sp>
      <p:sp>
        <p:nvSpPr>
          <p:cNvPr id="5" name="Footer Placeholder 4">
            <a:extLst>
              <a:ext uri="{FF2B5EF4-FFF2-40B4-BE49-F238E27FC236}">
                <a16:creationId xmlns:a16="http://schemas.microsoft.com/office/drawing/2014/main" id="{F67B6437-0472-4B50-9E81-35E6A5344E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9B7495-B575-406E-9B73-BC4E9827FD1B}"/>
              </a:ext>
            </a:extLst>
          </p:cNvPr>
          <p:cNvSpPr>
            <a:spLocks noGrp="1"/>
          </p:cNvSpPr>
          <p:nvPr>
            <p:ph type="sldNum" sz="quarter" idx="12"/>
          </p:nvPr>
        </p:nvSpPr>
        <p:spPr/>
        <p:txBody>
          <a:bodyPr/>
          <a:lstStyle/>
          <a:p>
            <a:fld id="{4D2DB98F-4438-4588-8B39-AC7FE9B19CC4}" type="slidenum">
              <a:rPr lang="en-GB" smtClean="0"/>
              <a:t>‹#›</a:t>
            </a:fld>
            <a:endParaRPr lang="en-GB"/>
          </a:p>
        </p:txBody>
      </p:sp>
    </p:spTree>
    <p:extLst>
      <p:ext uri="{BB962C8B-B14F-4D97-AF65-F5344CB8AC3E}">
        <p14:creationId xmlns:p14="http://schemas.microsoft.com/office/powerpoint/2010/main" val="2965798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42E59-0ADF-4F16-ADD8-3BDDB253A4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FE14CC-3C9C-4A81-81E7-E7A33DBB5C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2BC19C-97E9-46EE-8747-F402F840F52D}"/>
              </a:ext>
            </a:extLst>
          </p:cNvPr>
          <p:cNvSpPr>
            <a:spLocks noGrp="1"/>
          </p:cNvSpPr>
          <p:nvPr>
            <p:ph type="dt" sz="half" idx="10"/>
          </p:nvPr>
        </p:nvSpPr>
        <p:spPr/>
        <p:txBody>
          <a:bodyPr/>
          <a:lstStyle/>
          <a:p>
            <a:fld id="{1923CDC0-EA9A-4B88-A539-816FDC802A2F}" type="datetimeFigureOut">
              <a:rPr lang="en-GB" smtClean="0"/>
              <a:t>02/08/2021</a:t>
            </a:fld>
            <a:endParaRPr lang="en-GB"/>
          </a:p>
        </p:txBody>
      </p:sp>
      <p:sp>
        <p:nvSpPr>
          <p:cNvPr id="5" name="Footer Placeholder 4">
            <a:extLst>
              <a:ext uri="{FF2B5EF4-FFF2-40B4-BE49-F238E27FC236}">
                <a16:creationId xmlns:a16="http://schemas.microsoft.com/office/drawing/2014/main" id="{C6B76EB0-AB7C-449A-8FFC-D4DB15621B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E31D48-7692-4B81-BD0B-EF3A01982989}"/>
              </a:ext>
            </a:extLst>
          </p:cNvPr>
          <p:cNvSpPr>
            <a:spLocks noGrp="1"/>
          </p:cNvSpPr>
          <p:nvPr>
            <p:ph type="sldNum" sz="quarter" idx="12"/>
          </p:nvPr>
        </p:nvSpPr>
        <p:spPr/>
        <p:txBody>
          <a:bodyPr/>
          <a:lstStyle/>
          <a:p>
            <a:fld id="{4D2DB98F-4438-4588-8B39-AC7FE9B19CC4}" type="slidenum">
              <a:rPr lang="en-GB" smtClean="0"/>
              <a:t>‹#›</a:t>
            </a:fld>
            <a:endParaRPr lang="en-GB"/>
          </a:p>
        </p:txBody>
      </p:sp>
    </p:spTree>
    <p:extLst>
      <p:ext uri="{BB962C8B-B14F-4D97-AF65-F5344CB8AC3E}">
        <p14:creationId xmlns:p14="http://schemas.microsoft.com/office/powerpoint/2010/main" val="92464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DC9DB1-CF6E-4569-B354-ACD5693218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F9023E-43B0-4270-8986-42020A6099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727FC4-4E4D-45CC-A535-EFA75E0B11D2}"/>
              </a:ext>
            </a:extLst>
          </p:cNvPr>
          <p:cNvSpPr>
            <a:spLocks noGrp="1"/>
          </p:cNvSpPr>
          <p:nvPr>
            <p:ph type="dt" sz="half" idx="10"/>
          </p:nvPr>
        </p:nvSpPr>
        <p:spPr/>
        <p:txBody>
          <a:bodyPr/>
          <a:lstStyle/>
          <a:p>
            <a:fld id="{1923CDC0-EA9A-4B88-A539-816FDC802A2F}" type="datetimeFigureOut">
              <a:rPr lang="en-GB" smtClean="0"/>
              <a:t>02/08/2021</a:t>
            </a:fld>
            <a:endParaRPr lang="en-GB"/>
          </a:p>
        </p:txBody>
      </p:sp>
      <p:sp>
        <p:nvSpPr>
          <p:cNvPr id="5" name="Footer Placeholder 4">
            <a:extLst>
              <a:ext uri="{FF2B5EF4-FFF2-40B4-BE49-F238E27FC236}">
                <a16:creationId xmlns:a16="http://schemas.microsoft.com/office/drawing/2014/main" id="{70BD7C57-7D94-4D58-A91D-07B91A2B2E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BD0023-0A22-4827-9CC8-A1A7ED81F7E1}"/>
              </a:ext>
            </a:extLst>
          </p:cNvPr>
          <p:cNvSpPr>
            <a:spLocks noGrp="1"/>
          </p:cNvSpPr>
          <p:nvPr>
            <p:ph type="sldNum" sz="quarter" idx="12"/>
          </p:nvPr>
        </p:nvSpPr>
        <p:spPr/>
        <p:txBody>
          <a:bodyPr/>
          <a:lstStyle/>
          <a:p>
            <a:fld id="{4D2DB98F-4438-4588-8B39-AC7FE9B19CC4}" type="slidenum">
              <a:rPr lang="en-GB" smtClean="0"/>
              <a:t>‹#›</a:t>
            </a:fld>
            <a:endParaRPr lang="en-GB"/>
          </a:p>
        </p:txBody>
      </p:sp>
    </p:spTree>
    <p:extLst>
      <p:ext uri="{BB962C8B-B14F-4D97-AF65-F5344CB8AC3E}">
        <p14:creationId xmlns:p14="http://schemas.microsoft.com/office/powerpoint/2010/main" val="163528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2"/>
          <a:srcRect/>
          <a:stretch/>
        </p:blipFill>
        <p:spPr>
          <a:xfrm>
            <a:off x="10991090" y="6290313"/>
            <a:ext cx="553284" cy="496586"/>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60BB0427-0466-6049-8463-AD0934D2B73D}"/>
              </a:ext>
            </a:extLst>
          </p:cNvPr>
          <p:cNvPicPr>
            <a:picLocks noChangeAspect="1"/>
          </p:cNvPicPr>
          <p:nvPr userDrawn="1"/>
        </p:nvPicPr>
        <p:blipFill rotWithShape="1">
          <a:blip r:embed="rId3"/>
          <a:srcRect t="9336" b="25308"/>
          <a:stretch/>
        </p:blipFill>
        <p:spPr>
          <a:xfrm>
            <a:off x="547254" y="6161726"/>
            <a:ext cx="1827812" cy="625175"/>
          </a:xfrm>
          <a:prstGeom prst="rect">
            <a:avLst/>
          </a:prstGeom>
        </p:spPr>
      </p:pic>
      <p:sp>
        <p:nvSpPr>
          <p:cNvPr id="13" name="Slide Number Placeholder 11">
            <a:extLst>
              <a:ext uri="{FF2B5EF4-FFF2-40B4-BE49-F238E27FC236}">
                <a16:creationId xmlns:a16="http://schemas.microsoft.com/office/drawing/2014/main" id="{7E48E40E-D106-6A4F-B2B1-5E32DE8F6C19}"/>
              </a:ext>
            </a:extLst>
          </p:cNvPr>
          <p:cNvSpPr txBox="1">
            <a:spLocks/>
          </p:cNvSpPr>
          <p:nvPr userDrawn="1"/>
        </p:nvSpPr>
        <p:spPr>
          <a:xfrm>
            <a:off x="9320151" y="6356352"/>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z="1260" smtClean="0"/>
              <a:pPr/>
              <a:t>‹#›</a:t>
            </a:fld>
            <a:endParaRPr lang="en-US" sz="1260"/>
          </a:p>
        </p:txBody>
      </p:sp>
    </p:spTree>
    <p:extLst>
      <p:ext uri="{BB962C8B-B14F-4D97-AF65-F5344CB8AC3E}">
        <p14:creationId xmlns:p14="http://schemas.microsoft.com/office/powerpoint/2010/main" val="528637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731520" y="173460"/>
            <a:ext cx="10753344" cy="409925"/>
          </a:xfrm>
          <a:prstGeom prst="rect">
            <a:avLst/>
          </a:prstGeom>
        </p:spPr>
        <p:txBody>
          <a:bodyPr/>
          <a:lstStyle>
            <a:lvl1pPr algn="ctr">
              <a:defRPr sz="2400" b="0" i="0" cap="all" baseline="0">
                <a:solidFill>
                  <a:schemeClr val="tx1">
                    <a:lumMod val="75000"/>
                    <a:lumOff val="25000"/>
                  </a:schemeClr>
                </a:solidFill>
                <a:latin typeface="Gill Sans MT" panose="020B0502020104020203" pitchFamily="34" charset="77"/>
              </a:defRPr>
            </a:lvl1pPr>
          </a:lstStyle>
          <a:p>
            <a:r>
              <a:rPr lang="en-GB" dirty="0"/>
              <a:t>Click to ADD title</a:t>
            </a:r>
            <a:endParaRPr lang="en-US" dirty="0"/>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731520" y="2608783"/>
            <a:ext cx="10753344" cy="3433704"/>
          </a:xfrm>
          <a:prstGeom prst="rect">
            <a:avLst/>
          </a:prstGeom>
        </p:spPr>
        <p:txBody>
          <a:bodyPr/>
          <a:lstStyle>
            <a:lvl1pPr>
              <a:defRPr sz="1800"/>
            </a:lvl1pPr>
            <a:lvl2pPr>
              <a:defRPr sz="1800"/>
            </a:lvl2pPr>
            <a:lvl3pPr>
              <a:defRPr sz="1800"/>
            </a:lvl3pPr>
          </a:lstStyle>
          <a:p>
            <a:pPr lvl="0"/>
            <a:r>
              <a:rPr lang="en-GB" dirty="0"/>
              <a:t>Point 1</a:t>
            </a:r>
          </a:p>
          <a:p>
            <a:pPr lvl="1"/>
            <a:r>
              <a:rPr lang="en-GB" dirty="0"/>
              <a:t>Point 2</a:t>
            </a:r>
          </a:p>
          <a:p>
            <a:pPr lvl="2"/>
            <a:r>
              <a:rPr lang="en-GB" dirty="0"/>
              <a:t>Point 3</a:t>
            </a:r>
          </a:p>
        </p:txBody>
      </p:sp>
      <p:sp>
        <p:nvSpPr>
          <p:cNvPr id="7" name="Content Placeholder 3">
            <a:extLst>
              <a:ext uri="{FF2B5EF4-FFF2-40B4-BE49-F238E27FC236}">
                <a16:creationId xmlns:a16="http://schemas.microsoft.com/office/drawing/2014/main" id="{45CE0E68-3BC4-FB49-A7D8-C9752D8C9402}"/>
              </a:ext>
            </a:extLst>
          </p:cNvPr>
          <p:cNvSpPr>
            <a:spLocks noGrp="1"/>
          </p:cNvSpPr>
          <p:nvPr>
            <p:ph sz="half" idx="10" hasCustomPrompt="1"/>
          </p:nvPr>
        </p:nvSpPr>
        <p:spPr>
          <a:xfrm>
            <a:off x="731520" y="930587"/>
            <a:ext cx="10753344" cy="1547437"/>
          </a:xfrm>
          <a:prstGeom prst="rect">
            <a:avLst/>
          </a:prstGeom>
        </p:spPr>
        <p:txBody>
          <a:bodyPr/>
          <a:lstStyle>
            <a:lvl1pPr>
              <a:buNone/>
              <a:defRPr sz="2000"/>
            </a:lvl1pPr>
            <a:lvl2pPr>
              <a:defRPr sz="1800"/>
            </a:lvl2pPr>
            <a:lvl3pPr>
              <a:defRPr sz="1800"/>
            </a:lvl3pPr>
          </a:lstStyle>
          <a:p>
            <a:pPr lvl="0"/>
            <a:r>
              <a:rPr lang="en-GB" dirty="0"/>
              <a:t>Body text</a:t>
            </a:r>
          </a:p>
        </p:txBody>
      </p:sp>
      <p:sp>
        <p:nvSpPr>
          <p:cNvPr id="8" name="Slide Number Placeholder 11">
            <a:extLst>
              <a:ext uri="{FF2B5EF4-FFF2-40B4-BE49-F238E27FC236}">
                <a16:creationId xmlns:a16="http://schemas.microsoft.com/office/drawing/2014/main" id="{7BB72711-4F9F-6041-8A85-B061F1D7CC50}"/>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10" name="Picture 9">
            <a:extLst>
              <a:ext uri="{FF2B5EF4-FFF2-40B4-BE49-F238E27FC236}">
                <a16:creationId xmlns:a16="http://schemas.microsoft.com/office/drawing/2014/main" id="{790F1560-8196-F649-971B-AF11839923E0}"/>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4"/>
          <a:srcRect/>
          <a:stretch/>
        </p:blipFill>
        <p:spPr>
          <a:xfrm>
            <a:off x="10991088" y="6243176"/>
            <a:ext cx="553284" cy="496587"/>
          </a:xfrm>
          <a:prstGeom prst="rect">
            <a:avLst/>
          </a:prstGeom>
        </p:spPr>
      </p:pic>
    </p:spTree>
    <p:extLst>
      <p:ext uri="{BB962C8B-B14F-4D97-AF65-F5344CB8AC3E}">
        <p14:creationId xmlns:p14="http://schemas.microsoft.com/office/powerpoint/2010/main" val="2275755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2081301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3759890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514350" indent="-514350">
              <a:buFont typeface="+mj-lt"/>
              <a:buAutoNum type="arabicPeriod"/>
              <a:defRPr sz="2000">
                <a:latin typeface="Arial" panose="020B0604020202020204" pitchFamily="34" charset="0"/>
                <a:cs typeface="Arial" panose="020B0604020202020204" pitchFamily="34" charset="0"/>
              </a:defRPr>
            </a:lvl1pPr>
            <a:lvl2pPr marL="914400" indent="-457200">
              <a:buFont typeface="+mj-lt"/>
              <a:buAutoNum type="arabicPeriod"/>
              <a:defRPr sz="2000">
                <a:latin typeface="Arial" panose="020B0604020202020204" pitchFamily="34" charset="0"/>
                <a:cs typeface="Arial" panose="020B0604020202020204" pitchFamily="34" charset="0"/>
              </a:defRPr>
            </a:lvl2pPr>
            <a:lvl3pPr marL="1371600" indent="-457200">
              <a:buFont typeface="+mj-lt"/>
              <a:buAutoNum type="arabicPeriod"/>
              <a:defRPr sz="2000">
                <a:latin typeface="Arial" panose="020B0604020202020204" pitchFamily="34" charset="0"/>
                <a:cs typeface="Arial" panose="020B0604020202020204" pitchFamily="34" charset="0"/>
              </a:defRPr>
            </a:lvl3pPr>
            <a:lvl4pPr marL="1714500" indent="-342900">
              <a:buFont typeface="+mj-lt"/>
              <a:buAutoNum type="arabicPeriod"/>
              <a:defRPr sz="2000">
                <a:latin typeface="Arial" panose="020B0604020202020204" pitchFamily="34" charset="0"/>
                <a:cs typeface="Arial" panose="020B0604020202020204" pitchFamily="34" charset="0"/>
              </a:defRPr>
            </a:lvl4pPr>
            <a:lvl5pPr marL="2171700" indent="-342900">
              <a:buFont typeface="+mj-lt"/>
              <a:buAutoNum type="arabicPeriod"/>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AEFF4E0-09CF-465B-A129-0A4208E40038}" type="slidenum">
              <a:rPr lang="en-ZA" smtClean="0"/>
              <a:t>‹#›</a:t>
            </a:fld>
            <a:endParaRPr lang="en-ZA"/>
          </a:p>
        </p:txBody>
      </p:sp>
      <p:sp>
        <p:nvSpPr>
          <p:cNvPr id="9" name="Text Placeholder 8"/>
          <p:cNvSpPr>
            <a:spLocks noGrp="1"/>
          </p:cNvSpPr>
          <p:nvPr>
            <p:ph type="body" sz="quarter" idx="13" hasCustomPrompt="1"/>
          </p:nvPr>
        </p:nvSpPr>
        <p:spPr>
          <a:xfrm>
            <a:off x="838200" y="330200"/>
            <a:ext cx="10642600" cy="787400"/>
          </a:xfrm>
        </p:spPr>
        <p:txBody>
          <a:bodyPr anchor="ctr">
            <a:noAutofit/>
          </a:bodyPr>
          <a:lstStyle>
            <a:lvl1pPr marL="0" indent="0" algn="ctr">
              <a:buNone/>
              <a:defRPr sz="2400" b="1">
                <a:solidFill>
                  <a:srgbClr val="F9671C"/>
                </a:solidFill>
                <a:latin typeface="Arial" panose="020B0604020202020204" pitchFamily="34" charset="0"/>
                <a:cs typeface="Arial" panose="020B0604020202020204" pitchFamily="34" charset="0"/>
              </a:defRPr>
            </a:lvl1pPr>
            <a:lvl2pPr marL="457200" indent="0">
              <a:buNone/>
              <a:defRPr sz="2400" b="1">
                <a:solidFill>
                  <a:srgbClr val="EF4718"/>
                </a:solidFill>
                <a:latin typeface="Arial" panose="020B0604020202020204" pitchFamily="34" charset="0"/>
                <a:cs typeface="Arial" panose="020B0604020202020204" pitchFamily="34" charset="0"/>
              </a:defRPr>
            </a:lvl2pPr>
            <a:lvl3pPr marL="914400" indent="0">
              <a:buNone/>
              <a:defRPr sz="2400" b="1">
                <a:solidFill>
                  <a:srgbClr val="EF4718"/>
                </a:solidFill>
                <a:latin typeface="Arial" panose="020B0604020202020204" pitchFamily="34" charset="0"/>
                <a:cs typeface="Arial" panose="020B0604020202020204" pitchFamily="34" charset="0"/>
              </a:defRPr>
            </a:lvl3pPr>
            <a:lvl4pPr marL="1371600" indent="0">
              <a:buNone/>
              <a:defRPr sz="2400" b="1">
                <a:solidFill>
                  <a:srgbClr val="EF4718"/>
                </a:solidFill>
                <a:latin typeface="Arial" panose="020B0604020202020204" pitchFamily="34" charset="0"/>
                <a:cs typeface="Arial" panose="020B0604020202020204" pitchFamily="34" charset="0"/>
              </a:defRPr>
            </a:lvl4pPr>
            <a:lvl5pPr marL="1828800" indent="0">
              <a:buNone/>
              <a:defRPr sz="2400" b="1">
                <a:solidFill>
                  <a:srgbClr val="EF4718"/>
                </a:solidFill>
                <a:latin typeface="Arial" panose="020B0604020202020204" pitchFamily="34" charset="0"/>
                <a:cs typeface="Arial" panose="020B0604020202020204" pitchFamily="34" charset="0"/>
              </a:defRPr>
            </a:lvl5pPr>
          </a:lstStyle>
          <a:p>
            <a:pPr lvl="0"/>
            <a:r>
              <a:rPr lang="en-US" dirty="0"/>
              <a:t>Click to enter Heading</a:t>
            </a:r>
          </a:p>
        </p:txBody>
      </p:sp>
    </p:spTree>
    <p:extLst>
      <p:ext uri="{BB962C8B-B14F-4D97-AF65-F5344CB8AC3E}">
        <p14:creationId xmlns:p14="http://schemas.microsoft.com/office/powerpoint/2010/main" val="113471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7CAE-230A-461A-BB72-D28CCC644E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1DABCF-0580-4BAF-962B-667215F82D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F83345-2B64-4A6A-B07A-E458B32E446A}"/>
              </a:ext>
            </a:extLst>
          </p:cNvPr>
          <p:cNvSpPr>
            <a:spLocks noGrp="1"/>
          </p:cNvSpPr>
          <p:nvPr>
            <p:ph type="dt" sz="half" idx="10"/>
          </p:nvPr>
        </p:nvSpPr>
        <p:spPr/>
        <p:txBody>
          <a:bodyPr/>
          <a:lstStyle/>
          <a:p>
            <a:fld id="{1923CDC0-EA9A-4B88-A539-816FDC802A2F}" type="datetimeFigureOut">
              <a:rPr lang="en-GB" smtClean="0"/>
              <a:t>02/08/2021</a:t>
            </a:fld>
            <a:endParaRPr lang="en-GB"/>
          </a:p>
        </p:txBody>
      </p:sp>
      <p:sp>
        <p:nvSpPr>
          <p:cNvPr id="5" name="Footer Placeholder 4">
            <a:extLst>
              <a:ext uri="{FF2B5EF4-FFF2-40B4-BE49-F238E27FC236}">
                <a16:creationId xmlns:a16="http://schemas.microsoft.com/office/drawing/2014/main" id="{A0D28808-F2E4-49BD-A86A-0E4A90BC3D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815C67-F23C-41C5-91E1-2AF5C7CF723C}"/>
              </a:ext>
            </a:extLst>
          </p:cNvPr>
          <p:cNvSpPr>
            <a:spLocks noGrp="1"/>
          </p:cNvSpPr>
          <p:nvPr>
            <p:ph type="sldNum" sz="quarter" idx="12"/>
          </p:nvPr>
        </p:nvSpPr>
        <p:spPr/>
        <p:txBody>
          <a:bodyPr/>
          <a:lstStyle/>
          <a:p>
            <a:fld id="{4D2DB98F-4438-4588-8B39-AC7FE9B19CC4}" type="slidenum">
              <a:rPr lang="en-GB" smtClean="0"/>
              <a:t>‹#›</a:t>
            </a:fld>
            <a:endParaRPr lang="en-GB"/>
          </a:p>
        </p:txBody>
      </p:sp>
    </p:spTree>
    <p:extLst>
      <p:ext uri="{BB962C8B-B14F-4D97-AF65-F5344CB8AC3E}">
        <p14:creationId xmlns:p14="http://schemas.microsoft.com/office/powerpoint/2010/main" val="526458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499AF-D103-4F40-841A-E7213BC140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7B0EEB-FD3D-441F-AB6E-972646BBA2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B3D98-EAAD-415E-A3D9-282DE51B61B8}"/>
              </a:ext>
            </a:extLst>
          </p:cNvPr>
          <p:cNvSpPr>
            <a:spLocks noGrp="1"/>
          </p:cNvSpPr>
          <p:nvPr>
            <p:ph type="dt" sz="half" idx="10"/>
          </p:nvPr>
        </p:nvSpPr>
        <p:spPr/>
        <p:txBody>
          <a:bodyPr/>
          <a:lstStyle/>
          <a:p>
            <a:fld id="{1923CDC0-EA9A-4B88-A539-816FDC802A2F}" type="datetimeFigureOut">
              <a:rPr lang="en-GB" smtClean="0"/>
              <a:t>02/08/2021</a:t>
            </a:fld>
            <a:endParaRPr lang="en-GB"/>
          </a:p>
        </p:txBody>
      </p:sp>
      <p:sp>
        <p:nvSpPr>
          <p:cNvPr id="5" name="Footer Placeholder 4">
            <a:extLst>
              <a:ext uri="{FF2B5EF4-FFF2-40B4-BE49-F238E27FC236}">
                <a16:creationId xmlns:a16="http://schemas.microsoft.com/office/drawing/2014/main" id="{1EF1BCAB-DEEE-423F-B0BE-2DAFBB6643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3440F6-C139-4DDD-99B2-843BE66FB6B4}"/>
              </a:ext>
            </a:extLst>
          </p:cNvPr>
          <p:cNvSpPr>
            <a:spLocks noGrp="1"/>
          </p:cNvSpPr>
          <p:nvPr>
            <p:ph type="sldNum" sz="quarter" idx="12"/>
          </p:nvPr>
        </p:nvSpPr>
        <p:spPr/>
        <p:txBody>
          <a:bodyPr/>
          <a:lstStyle/>
          <a:p>
            <a:fld id="{4D2DB98F-4438-4588-8B39-AC7FE9B19CC4}" type="slidenum">
              <a:rPr lang="en-GB" smtClean="0"/>
              <a:t>‹#›</a:t>
            </a:fld>
            <a:endParaRPr lang="en-GB"/>
          </a:p>
        </p:txBody>
      </p:sp>
    </p:spTree>
    <p:extLst>
      <p:ext uri="{BB962C8B-B14F-4D97-AF65-F5344CB8AC3E}">
        <p14:creationId xmlns:p14="http://schemas.microsoft.com/office/powerpoint/2010/main" val="365262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C244-C40B-43C8-8E5B-33EACDEBA3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072C5E-886B-4041-95B1-78242A32BE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6C2CFF-3731-496D-B35E-FB13A0B6A5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C7C984-0CFB-454F-9ECF-5BF45F6E3D28}"/>
              </a:ext>
            </a:extLst>
          </p:cNvPr>
          <p:cNvSpPr>
            <a:spLocks noGrp="1"/>
          </p:cNvSpPr>
          <p:nvPr>
            <p:ph type="dt" sz="half" idx="10"/>
          </p:nvPr>
        </p:nvSpPr>
        <p:spPr/>
        <p:txBody>
          <a:bodyPr/>
          <a:lstStyle/>
          <a:p>
            <a:fld id="{1923CDC0-EA9A-4B88-A539-816FDC802A2F}" type="datetimeFigureOut">
              <a:rPr lang="en-GB" smtClean="0"/>
              <a:t>02/08/2021</a:t>
            </a:fld>
            <a:endParaRPr lang="en-GB"/>
          </a:p>
        </p:txBody>
      </p:sp>
      <p:sp>
        <p:nvSpPr>
          <p:cNvPr id="6" name="Footer Placeholder 5">
            <a:extLst>
              <a:ext uri="{FF2B5EF4-FFF2-40B4-BE49-F238E27FC236}">
                <a16:creationId xmlns:a16="http://schemas.microsoft.com/office/drawing/2014/main" id="{D0A2AB7B-3B89-44CB-A13F-7F03145BCB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105A0A-BD34-4CCE-AC0A-6F8425F26C88}"/>
              </a:ext>
            </a:extLst>
          </p:cNvPr>
          <p:cNvSpPr>
            <a:spLocks noGrp="1"/>
          </p:cNvSpPr>
          <p:nvPr>
            <p:ph type="sldNum" sz="quarter" idx="12"/>
          </p:nvPr>
        </p:nvSpPr>
        <p:spPr/>
        <p:txBody>
          <a:bodyPr/>
          <a:lstStyle/>
          <a:p>
            <a:fld id="{4D2DB98F-4438-4588-8B39-AC7FE9B19CC4}" type="slidenum">
              <a:rPr lang="en-GB" smtClean="0"/>
              <a:t>‹#›</a:t>
            </a:fld>
            <a:endParaRPr lang="en-GB"/>
          </a:p>
        </p:txBody>
      </p:sp>
    </p:spTree>
    <p:extLst>
      <p:ext uri="{BB962C8B-B14F-4D97-AF65-F5344CB8AC3E}">
        <p14:creationId xmlns:p14="http://schemas.microsoft.com/office/powerpoint/2010/main" val="169935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0D66-E5AA-42C4-94E9-E4AB708800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D9A5A9-5BF5-48CF-BB18-82673DEA8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DA7B95-892C-41F4-BD42-F0E94CD79B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B1B8112-7DFB-4BCF-97C7-7D87B4280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8ECA82-B797-4B1F-A253-32CD7FA883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998539-77CF-4FFB-BC85-0ACD03768388}"/>
              </a:ext>
            </a:extLst>
          </p:cNvPr>
          <p:cNvSpPr>
            <a:spLocks noGrp="1"/>
          </p:cNvSpPr>
          <p:nvPr>
            <p:ph type="dt" sz="half" idx="10"/>
          </p:nvPr>
        </p:nvSpPr>
        <p:spPr/>
        <p:txBody>
          <a:bodyPr/>
          <a:lstStyle/>
          <a:p>
            <a:fld id="{1923CDC0-EA9A-4B88-A539-816FDC802A2F}" type="datetimeFigureOut">
              <a:rPr lang="en-GB" smtClean="0"/>
              <a:t>02/08/2021</a:t>
            </a:fld>
            <a:endParaRPr lang="en-GB"/>
          </a:p>
        </p:txBody>
      </p:sp>
      <p:sp>
        <p:nvSpPr>
          <p:cNvPr id="8" name="Footer Placeholder 7">
            <a:extLst>
              <a:ext uri="{FF2B5EF4-FFF2-40B4-BE49-F238E27FC236}">
                <a16:creationId xmlns:a16="http://schemas.microsoft.com/office/drawing/2014/main" id="{C5D04A0D-23E9-4A43-8D10-57EE10E370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8B06B01-F706-447F-A5B6-2BB5236F7DE1}"/>
              </a:ext>
            </a:extLst>
          </p:cNvPr>
          <p:cNvSpPr>
            <a:spLocks noGrp="1"/>
          </p:cNvSpPr>
          <p:nvPr>
            <p:ph type="sldNum" sz="quarter" idx="12"/>
          </p:nvPr>
        </p:nvSpPr>
        <p:spPr/>
        <p:txBody>
          <a:bodyPr/>
          <a:lstStyle/>
          <a:p>
            <a:fld id="{4D2DB98F-4438-4588-8B39-AC7FE9B19CC4}" type="slidenum">
              <a:rPr lang="en-GB" smtClean="0"/>
              <a:t>‹#›</a:t>
            </a:fld>
            <a:endParaRPr lang="en-GB"/>
          </a:p>
        </p:txBody>
      </p:sp>
    </p:spTree>
    <p:extLst>
      <p:ext uri="{BB962C8B-B14F-4D97-AF65-F5344CB8AC3E}">
        <p14:creationId xmlns:p14="http://schemas.microsoft.com/office/powerpoint/2010/main" val="231334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32E5-996D-4084-B2CD-0941043B96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694A91-C35A-4CA0-9061-11FF71C6E9E3}"/>
              </a:ext>
            </a:extLst>
          </p:cNvPr>
          <p:cNvSpPr>
            <a:spLocks noGrp="1"/>
          </p:cNvSpPr>
          <p:nvPr>
            <p:ph type="dt" sz="half" idx="10"/>
          </p:nvPr>
        </p:nvSpPr>
        <p:spPr/>
        <p:txBody>
          <a:bodyPr/>
          <a:lstStyle/>
          <a:p>
            <a:fld id="{1923CDC0-EA9A-4B88-A539-816FDC802A2F}" type="datetimeFigureOut">
              <a:rPr lang="en-GB" smtClean="0"/>
              <a:t>02/08/2021</a:t>
            </a:fld>
            <a:endParaRPr lang="en-GB"/>
          </a:p>
        </p:txBody>
      </p:sp>
      <p:sp>
        <p:nvSpPr>
          <p:cNvPr id="4" name="Footer Placeholder 3">
            <a:extLst>
              <a:ext uri="{FF2B5EF4-FFF2-40B4-BE49-F238E27FC236}">
                <a16:creationId xmlns:a16="http://schemas.microsoft.com/office/drawing/2014/main" id="{9F8A3927-61B9-4E3F-9FD7-9DE691823E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54B7EE-F7AB-42EE-BFE1-DF0EC3E7644C}"/>
              </a:ext>
            </a:extLst>
          </p:cNvPr>
          <p:cNvSpPr>
            <a:spLocks noGrp="1"/>
          </p:cNvSpPr>
          <p:nvPr>
            <p:ph type="sldNum" sz="quarter" idx="12"/>
          </p:nvPr>
        </p:nvSpPr>
        <p:spPr/>
        <p:txBody>
          <a:bodyPr/>
          <a:lstStyle/>
          <a:p>
            <a:fld id="{4D2DB98F-4438-4588-8B39-AC7FE9B19CC4}" type="slidenum">
              <a:rPr lang="en-GB" smtClean="0"/>
              <a:t>‹#›</a:t>
            </a:fld>
            <a:endParaRPr lang="en-GB"/>
          </a:p>
        </p:txBody>
      </p:sp>
    </p:spTree>
    <p:extLst>
      <p:ext uri="{BB962C8B-B14F-4D97-AF65-F5344CB8AC3E}">
        <p14:creationId xmlns:p14="http://schemas.microsoft.com/office/powerpoint/2010/main" val="294568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F4D5FA-906C-4582-9D37-BFD71642E31C}"/>
              </a:ext>
            </a:extLst>
          </p:cNvPr>
          <p:cNvSpPr>
            <a:spLocks noGrp="1"/>
          </p:cNvSpPr>
          <p:nvPr>
            <p:ph type="dt" sz="half" idx="10"/>
          </p:nvPr>
        </p:nvSpPr>
        <p:spPr/>
        <p:txBody>
          <a:bodyPr/>
          <a:lstStyle/>
          <a:p>
            <a:fld id="{1923CDC0-EA9A-4B88-A539-816FDC802A2F}" type="datetimeFigureOut">
              <a:rPr lang="en-GB" smtClean="0"/>
              <a:t>02/08/2021</a:t>
            </a:fld>
            <a:endParaRPr lang="en-GB"/>
          </a:p>
        </p:txBody>
      </p:sp>
      <p:sp>
        <p:nvSpPr>
          <p:cNvPr id="3" name="Footer Placeholder 2">
            <a:extLst>
              <a:ext uri="{FF2B5EF4-FFF2-40B4-BE49-F238E27FC236}">
                <a16:creationId xmlns:a16="http://schemas.microsoft.com/office/drawing/2014/main" id="{35E0D77B-027B-4AF7-A116-6974AFE1D4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111B2E-FD9D-4A98-8FB0-E47E1D7773F2}"/>
              </a:ext>
            </a:extLst>
          </p:cNvPr>
          <p:cNvSpPr>
            <a:spLocks noGrp="1"/>
          </p:cNvSpPr>
          <p:nvPr>
            <p:ph type="sldNum" sz="quarter" idx="12"/>
          </p:nvPr>
        </p:nvSpPr>
        <p:spPr/>
        <p:txBody>
          <a:bodyPr/>
          <a:lstStyle/>
          <a:p>
            <a:fld id="{4D2DB98F-4438-4588-8B39-AC7FE9B19CC4}" type="slidenum">
              <a:rPr lang="en-GB" smtClean="0"/>
              <a:t>‹#›</a:t>
            </a:fld>
            <a:endParaRPr lang="en-GB"/>
          </a:p>
        </p:txBody>
      </p:sp>
    </p:spTree>
    <p:extLst>
      <p:ext uri="{BB962C8B-B14F-4D97-AF65-F5344CB8AC3E}">
        <p14:creationId xmlns:p14="http://schemas.microsoft.com/office/powerpoint/2010/main" val="202529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1740E-7987-49F7-9B24-2DAAE3DE3F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B273D2-C3FB-488C-9BF2-A0B3F1D203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4446FC-3D63-4B7B-A65D-5992BA668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7D6017-FE0E-420C-A5CD-03564058FB6B}"/>
              </a:ext>
            </a:extLst>
          </p:cNvPr>
          <p:cNvSpPr>
            <a:spLocks noGrp="1"/>
          </p:cNvSpPr>
          <p:nvPr>
            <p:ph type="dt" sz="half" idx="10"/>
          </p:nvPr>
        </p:nvSpPr>
        <p:spPr/>
        <p:txBody>
          <a:bodyPr/>
          <a:lstStyle/>
          <a:p>
            <a:fld id="{1923CDC0-EA9A-4B88-A539-816FDC802A2F}" type="datetimeFigureOut">
              <a:rPr lang="en-GB" smtClean="0"/>
              <a:t>02/08/2021</a:t>
            </a:fld>
            <a:endParaRPr lang="en-GB"/>
          </a:p>
        </p:txBody>
      </p:sp>
      <p:sp>
        <p:nvSpPr>
          <p:cNvPr id="6" name="Footer Placeholder 5">
            <a:extLst>
              <a:ext uri="{FF2B5EF4-FFF2-40B4-BE49-F238E27FC236}">
                <a16:creationId xmlns:a16="http://schemas.microsoft.com/office/drawing/2014/main" id="{BC3F72A7-FFE1-4B76-A47B-CB340B9C50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3055B3-2B09-406F-946F-E300467D2822}"/>
              </a:ext>
            </a:extLst>
          </p:cNvPr>
          <p:cNvSpPr>
            <a:spLocks noGrp="1"/>
          </p:cNvSpPr>
          <p:nvPr>
            <p:ph type="sldNum" sz="quarter" idx="12"/>
          </p:nvPr>
        </p:nvSpPr>
        <p:spPr/>
        <p:txBody>
          <a:bodyPr/>
          <a:lstStyle/>
          <a:p>
            <a:fld id="{4D2DB98F-4438-4588-8B39-AC7FE9B19CC4}" type="slidenum">
              <a:rPr lang="en-GB" smtClean="0"/>
              <a:t>‹#›</a:t>
            </a:fld>
            <a:endParaRPr lang="en-GB"/>
          </a:p>
        </p:txBody>
      </p:sp>
    </p:spTree>
    <p:extLst>
      <p:ext uri="{BB962C8B-B14F-4D97-AF65-F5344CB8AC3E}">
        <p14:creationId xmlns:p14="http://schemas.microsoft.com/office/powerpoint/2010/main" val="281084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52B-71A1-44DC-9BD7-6616171E5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357BD1-8AC5-4F7D-8056-061EEC8E1D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FE02F6-C5A7-43CB-80AE-6471CD5F2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5454C5-18F1-488C-8F7E-880CB8B75604}"/>
              </a:ext>
            </a:extLst>
          </p:cNvPr>
          <p:cNvSpPr>
            <a:spLocks noGrp="1"/>
          </p:cNvSpPr>
          <p:nvPr>
            <p:ph type="dt" sz="half" idx="10"/>
          </p:nvPr>
        </p:nvSpPr>
        <p:spPr/>
        <p:txBody>
          <a:bodyPr/>
          <a:lstStyle/>
          <a:p>
            <a:fld id="{1923CDC0-EA9A-4B88-A539-816FDC802A2F}" type="datetimeFigureOut">
              <a:rPr lang="en-GB" smtClean="0"/>
              <a:t>02/08/2021</a:t>
            </a:fld>
            <a:endParaRPr lang="en-GB"/>
          </a:p>
        </p:txBody>
      </p:sp>
      <p:sp>
        <p:nvSpPr>
          <p:cNvPr id="6" name="Footer Placeholder 5">
            <a:extLst>
              <a:ext uri="{FF2B5EF4-FFF2-40B4-BE49-F238E27FC236}">
                <a16:creationId xmlns:a16="http://schemas.microsoft.com/office/drawing/2014/main" id="{F7BBB158-EA4B-44AC-9056-E15BFA37C2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9824BA-C2DD-4ED2-A16A-C437F7C077B1}"/>
              </a:ext>
            </a:extLst>
          </p:cNvPr>
          <p:cNvSpPr>
            <a:spLocks noGrp="1"/>
          </p:cNvSpPr>
          <p:nvPr>
            <p:ph type="sldNum" sz="quarter" idx="12"/>
          </p:nvPr>
        </p:nvSpPr>
        <p:spPr/>
        <p:txBody>
          <a:bodyPr/>
          <a:lstStyle/>
          <a:p>
            <a:fld id="{4D2DB98F-4438-4588-8B39-AC7FE9B19CC4}" type="slidenum">
              <a:rPr lang="en-GB" smtClean="0"/>
              <a:t>‹#›</a:t>
            </a:fld>
            <a:endParaRPr lang="en-GB"/>
          </a:p>
        </p:txBody>
      </p:sp>
    </p:spTree>
    <p:extLst>
      <p:ext uri="{BB962C8B-B14F-4D97-AF65-F5344CB8AC3E}">
        <p14:creationId xmlns:p14="http://schemas.microsoft.com/office/powerpoint/2010/main" val="140320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D02111-2D64-483C-A715-B39D36034D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D74978-9C6B-4A31-82CB-E929D1FB6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A73B12-9162-4E69-91DF-155A9171A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3CDC0-EA9A-4B88-A539-816FDC802A2F}" type="datetimeFigureOut">
              <a:rPr lang="en-GB" smtClean="0"/>
              <a:t>02/08/2021</a:t>
            </a:fld>
            <a:endParaRPr lang="en-GB"/>
          </a:p>
        </p:txBody>
      </p:sp>
      <p:sp>
        <p:nvSpPr>
          <p:cNvPr id="5" name="Footer Placeholder 4">
            <a:extLst>
              <a:ext uri="{FF2B5EF4-FFF2-40B4-BE49-F238E27FC236}">
                <a16:creationId xmlns:a16="http://schemas.microsoft.com/office/drawing/2014/main" id="{258200EA-09DB-40F3-BA33-D596C7F20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6AD514-AD5D-4DF3-841D-0C5C234D20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DB98F-4438-4588-8B39-AC7FE9B19CC4}" type="slidenum">
              <a:rPr lang="en-GB" smtClean="0"/>
              <a:t>‹#›</a:t>
            </a:fld>
            <a:endParaRPr lang="en-GB"/>
          </a:p>
        </p:txBody>
      </p:sp>
    </p:spTree>
    <p:extLst>
      <p:ext uri="{BB962C8B-B14F-4D97-AF65-F5344CB8AC3E}">
        <p14:creationId xmlns:p14="http://schemas.microsoft.com/office/powerpoint/2010/main" val="4279342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61" r:id="rId12"/>
    <p:sldLayoutId id="2147483675" r:id="rId13"/>
    <p:sldLayoutId id="2147483676" r:id="rId14"/>
    <p:sldLayoutId id="2147483677" r:id="rId15"/>
    <p:sldLayoutId id="214748367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0.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8.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6.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6.xml" /></Relationships>
</file>

<file path=ppt/slides/_rels/slide13.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3" Type="http://schemas.openxmlformats.org/officeDocument/2006/relationships/image" Target="../media/image11.svg" /><Relationship Id="rId7" Type="http://schemas.openxmlformats.org/officeDocument/2006/relationships/image" Target="../media/image27.png" /><Relationship Id="rId2" Type="http://schemas.openxmlformats.org/officeDocument/2006/relationships/image" Target="../media/image23.png" /><Relationship Id="rId1" Type="http://schemas.openxmlformats.org/officeDocument/2006/relationships/slideLayout" Target="../slideLayouts/slideLayout12.xml" /><Relationship Id="rId6" Type="http://schemas.openxmlformats.org/officeDocument/2006/relationships/image" Target="../media/image26.png" /><Relationship Id="rId5" Type="http://schemas.openxmlformats.org/officeDocument/2006/relationships/image" Target="../media/image25.png" /><Relationship Id="rId4" Type="http://schemas.openxmlformats.org/officeDocument/2006/relationships/image" Target="../media/image24.png" /></Relationships>
</file>

<file path=ppt/slides/_rels/slide15.xml.rels><?xml version="1.0" encoding="UTF-8" standalone="yes"?>
<Relationships xmlns="http://schemas.openxmlformats.org/package/2006/relationships"><Relationship Id="rId3" Type="http://schemas.openxmlformats.org/officeDocument/2006/relationships/image" Target="../media/image11.svg" /><Relationship Id="rId7" Type="http://schemas.openxmlformats.org/officeDocument/2006/relationships/image" Target="../media/image27.png" /><Relationship Id="rId2" Type="http://schemas.openxmlformats.org/officeDocument/2006/relationships/image" Target="../media/image23.png" /><Relationship Id="rId1" Type="http://schemas.openxmlformats.org/officeDocument/2006/relationships/slideLayout" Target="../slideLayouts/slideLayout12.xml" /><Relationship Id="rId6" Type="http://schemas.openxmlformats.org/officeDocument/2006/relationships/image" Target="../media/image26.png" /><Relationship Id="rId5" Type="http://schemas.openxmlformats.org/officeDocument/2006/relationships/image" Target="../media/image25.png" /><Relationship Id="rId4" Type="http://schemas.openxmlformats.org/officeDocument/2006/relationships/image" Target="../media/image24.png" /></Relationships>
</file>

<file path=ppt/slides/_rels/slide16.xml.rels><?xml version="1.0" encoding="UTF-8" standalone="yes"?>
<Relationships xmlns="http://schemas.openxmlformats.org/package/2006/relationships"><Relationship Id="rId3" Type="http://schemas.openxmlformats.org/officeDocument/2006/relationships/image" Target="../media/image11.svg" /><Relationship Id="rId7" Type="http://schemas.openxmlformats.org/officeDocument/2006/relationships/image" Target="../media/image27.png" /><Relationship Id="rId2" Type="http://schemas.openxmlformats.org/officeDocument/2006/relationships/image" Target="../media/image23.png" /><Relationship Id="rId1" Type="http://schemas.openxmlformats.org/officeDocument/2006/relationships/slideLayout" Target="../slideLayouts/slideLayout12.xml" /><Relationship Id="rId6" Type="http://schemas.openxmlformats.org/officeDocument/2006/relationships/image" Target="../media/image26.png" /><Relationship Id="rId5" Type="http://schemas.openxmlformats.org/officeDocument/2006/relationships/image" Target="../media/image25.png" /><Relationship Id="rId4" Type="http://schemas.openxmlformats.org/officeDocument/2006/relationships/image" Target="../media/image24.png" /></Relationships>
</file>

<file path=ppt/slides/_rels/slide17.xml.rels><?xml version="1.0" encoding="UTF-8" standalone="yes"?>
<Relationships xmlns="http://schemas.openxmlformats.org/package/2006/relationships"><Relationship Id="rId3" Type="http://schemas.openxmlformats.org/officeDocument/2006/relationships/image" Target="../media/image11.svg" /><Relationship Id="rId7" Type="http://schemas.openxmlformats.org/officeDocument/2006/relationships/image" Target="../media/image27.png" /><Relationship Id="rId2" Type="http://schemas.openxmlformats.org/officeDocument/2006/relationships/image" Target="../media/image23.png" /><Relationship Id="rId1" Type="http://schemas.openxmlformats.org/officeDocument/2006/relationships/slideLayout" Target="../slideLayouts/slideLayout12.xml" /><Relationship Id="rId6" Type="http://schemas.openxmlformats.org/officeDocument/2006/relationships/image" Target="../media/image26.png" /><Relationship Id="rId5" Type="http://schemas.openxmlformats.org/officeDocument/2006/relationships/image" Target="../media/image25.png" /><Relationship Id="rId4" Type="http://schemas.openxmlformats.org/officeDocument/2006/relationships/image" Target="../media/image24.png"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tiff" /><Relationship Id="rId1" Type="http://schemas.openxmlformats.org/officeDocument/2006/relationships/slideLayout" Target="../slideLayouts/slideLayout1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1.xml.rels><?xml version="1.0" encoding="UTF-8" standalone="yes"?>
<Relationships xmlns="http://schemas.openxmlformats.org/package/2006/relationships"><Relationship Id="rId3" Type="http://schemas.openxmlformats.org/officeDocument/2006/relationships/image" Target="../media/image29.svg" /><Relationship Id="rId2" Type="http://schemas.openxmlformats.org/officeDocument/2006/relationships/image" Target="../media/image28.png" /><Relationship Id="rId1" Type="http://schemas.openxmlformats.org/officeDocument/2006/relationships/slideLayout" Target="../slideLayouts/slideLayout12.xml" /></Relationships>
</file>

<file path=ppt/slides/_rels/slide22.xml.rels><?xml version="1.0" encoding="UTF-8" standalone="yes"?>
<Relationships xmlns="http://schemas.openxmlformats.org/package/2006/relationships"><Relationship Id="rId3" Type="http://schemas.openxmlformats.org/officeDocument/2006/relationships/image" Target="../media/image29.svg" /><Relationship Id="rId2" Type="http://schemas.openxmlformats.org/officeDocument/2006/relationships/image" Target="../media/image28.png" /><Relationship Id="rId1" Type="http://schemas.openxmlformats.org/officeDocument/2006/relationships/slideLayout" Target="../slideLayouts/slideLayout1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8" Type="http://schemas.openxmlformats.org/officeDocument/2006/relationships/image" Target="../media/image15.png" /><Relationship Id="rId3" Type="http://schemas.openxmlformats.org/officeDocument/2006/relationships/image" Target="../media/image10.png" /><Relationship Id="rId7" Type="http://schemas.openxmlformats.org/officeDocument/2006/relationships/image" Target="../media/image14.png" /><Relationship Id="rId2" Type="http://schemas.openxmlformats.org/officeDocument/2006/relationships/notesSlide" Target="../notesSlides/notesSlide3.xml" /><Relationship Id="rId1" Type="http://schemas.openxmlformats.org/officeDocument/2006/relationships/slideLayout" Target="../slideLayouts/slideLayout12.xml" /><Relationship Id="rId6" Type="http://schemas.openxmlformats.org/officeDocument/2006/relationships/image" Target="../media/image13.png" /><Relationship Id="rId5" Type="http://schemas.openxmlformats.org/officeDocument/2006/relationships/image" Target="../media/image12.png" /><Relationship Id="rId4" Type="http://schemas.openxmlformats.org/officeDocument/2006/relationships/image" Target="../media/image11.svg" /></Relationships>
</file>

<file path=ppt/slides/_rels/slide6.xml.rels><?xml version="1.0" encoding="UTF-8" standalone="yes"?>
<Relationships xmlns="http://schemas.openxmlformats.org/package/2006/relationships"><Relationship Id="rId3" Type="http://schemas.openxmlformats.org/officeDocument/2006/relationships/image" Target="../media/image11.svg" /><Relationship Id="rId7" Type="http://schemas.openxmlformats.org/officeDocument/2006/relationships/image" Target="../media/image19.png" /><Relationship Id="rId2" Type="http://schemas.openxmlformats.org/officeDocument/2006/relationships/image" Target="../media/image10.png" /><Relationship Id="rId1" Type="http://schemas.openxmlformats.org/officeDocument/2006/relationships/slideLayout" Target="../slideLayouts/slideLayout8.xml" /><Relationship Id="rId6" Type="http://schemas.openxmlformats.org/officeDocument/2006/relationships/image" Target="../media/image18.png" /><Relationship Id="rId5" Type="http://schemas.openxmlformats.org/officeDocument/2006/relationships/image" Target="../media/image17.png" /><Relationship Id="rId4" Type="http://schemas.openxmlformats.org/officeDocument/2006/relationships/image" Target="../media/image16.png"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notesSlide" Target="../notesSlides/notesSlide5.xml" /><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50E4-CD0D-2147-BD01-936532EDC0F2}"/>
              </a:ext>
            </a:extLst>
          </p:cNvPr>
          <p:cNvSpPr>
            <a:spLocks noGrp="1"/>
          </p:cNvSpPr>
          <p:nvPr>
            <p:ph type="body" sz="quarter" idx="13"/>
          </p:nvPr>
        </p:nvSpPr>
        <p:spPr>
          <a:xfrm>
            <a:off x="1679244" y="2449287"/>
            <a:ext cx="8681110" cy="2766200"/>
          </a:xfrm>
        </p:spPr>
        <p:txBody>
          <a:bodyPr>
            <a:normAutofit fontScale="62500" lnSpcReduction="20000"/>
          </a:bodyPr>
          <a:lstStyle/>
          <a:p>
            <a:r>
              <a:rPr lang="en-US" sz="4400" dirty="0"/>
              <a:t>BRIEFING ON CABINET DECISIONS ON  STATE OF LOCAL GOVERNMENT REPORT </a:t>
            </a:r>
          </a:p>
          <a:p>
            <a:endParaRPr lang="en-US" sz="4400" dirty="0"/>
          </a:p>
          <a:p>
            <a:r>
              <a:rPr lang="en-US" sz="4400" dirty="0"/>
              <a:t>NORTH-WEST INTERVENTIONS  </a:t>
            </a:r>
          </a:p>
          <a:p>
            <a:endParaRPr lang="en-US" dirty="0"/>
          </a:p>
        </p:txBody>
      </p:sp>
      <p:sp>
        <p:nvSpPr>
          <p:cNvPr id="3" name="Text Placeholder 2">
            <a:extLst>
              <a:ext uri="{FF2B5EF4-FFF2-40B4-BE49-F238E27FC236}">
                <a16:creationId xmlns:a16="http://schemas.microsoft.com/office/drawing/2014/main" id="{C360F1A8-600F-A446-AF6A-1BADD7726357}"/>
              </a:ext>
            </a:extLst>
          </p:cNvPr>
          <p:cNvSpPr>
            <a:spLocks noGrp="1"/>
          </p:cNvSpPr>
          <p:nvPr>
            <p:ph type="body" sz="quarter" idx="15"/>
          </p:nvPr>
        </p:nvSpPr>
        <p:spPr>
          <a:xfrm>
            <a:off x="981308" y="5564460"/>
            <a:ext cx="9668272" cy="295698"/>
          </a:xfrm>
        </p:spPr>
        <p:txBody>
          <a:bodyPr>
            <a:normAutofit fontScale="85000" lnSpcReduction="10000"/>
          </a:bodyPr>
          <a:lstStyle/>
          <a:p>
            <a:r>
              <a:rPr lang="en-US" dirty="0"/>
              <a:t>BRIEFING TO COGTA PORTFOLIO COMMITTEE                                                                              03 AUGUST 2021</a:t>
            </a:r>
          </a:p>
        </p:txBody>
      </p:sp>
    </p:spTree>
    <p:extLst>
      <p:ext uri="{BB962C8B-B14F-4D97-AF65-F5344CB8AC3E}">
        <p14:creationId xmlns:p14="http://schemas.microsoft.com/office/powerpoint/2010/main" val="164849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61CD3-CA05-4DDA-BBC6-4A2234319969}"/>
              </a:ext>
            </a:extLst>
          </p:cNvPr>
          <p:cNvSpPr>
            <a:spLocks noGrp="1"/>
          </p:cNvSpPr>
          <p:nvPr>
            <p:ph type="title"/>
          </p:nvPr>
        </p:nvSpPr>
        <p:spPr>
          <a:xfrm>
            <a:off x="839788" y="457200"/>
            <a:ext cx="8238898" cy="641806"/>
          </a:xfrm>
        </p:spPr>
        <p:txBody>
          <a:bodyPr/>
          <a:lstStyle/>
          <a:p>
            <a:pPr algn="ctr"/>
            <a:r>
              <a:rPr lang="en-US" dirty="0"/>
              <a:t>NW MUNICIPAL CLASSIFICATION</a:t>
            </a:r>
            <a:endParaRPr lang="en-ZA" dirty="0"/>
          </a:p>
        </p:txBody>
      </p:sp>
      <p:pic>
        <p:nvPicPr>
          <p:cNvPr id="5" name="Content Placeholder 4">
            <a:extLst>
              <a:ext uri="{FF2B5EF4-FFF2-40B4-BE49-F238E27FC236}">
                <a16:creationId xmlns:a16="http://schemas.microsoft.com/office/drawing/2014/main" id="{B087BC6C-B0FC-4C42-ACD2-C48BE794E9D5}"/>
              </a:ext>
            </a:extLst>
          </p:cNvPr>
          <p:cNvPicPr>
            <a:picLocks noGrp="1" noChangeAspect="1"/>
          </p:cNvPicPr>
          <p:nvPr>
            <p:ph idx="1"/>
          </p:nvPr>
        </p:nvPicPr>
        <p:blipFill>
          <a:blip r:embed="rId2"/>
          <a:stretch>
            <a:fillRect/>
          </a:stretch>
        </p:blipFill>
        <p:spPr>
          <a:xfrm>
            <a:off x="1915884" y="1186543"/>
            <a:ext cx="8142516" cy="5214257"/>
          </a:xfrm>
          <a:prstGeom prst="rect">
            <a:avLst/>
          </a:prstGeom>
        </p:spPr>
      </p:pic>
    </p:spTree>
    <p:extLst>
      <p:ext uri="{BB962C8B-B14F-4D97-AF65-F5344CB8AC3E}">
        <p14:creationId xmlns:p14="http://schemas.microsoft.com/office/powerpoint/2010/main" val="1691467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571" y="842838"/>
            <a:ext cx="11723915" cy="5796658"/>
          </a:xfrm>
        </p:spPr>
        <p:txBody>
          <a:bodyPr>
            <a:normAutofit fontScale="70000" lnSpcReduction="20000"/>
          </a:bodyPr>
          <a:lstStyle/>
          <a:p>
            <a:pPr marL="400050" indent="-342900" algn="just">
              <a:lnSpc>
                <a:spcPct val="150000"/>
              </a:lnSpc>
              <a:spcAft>
                <a:spcPts val="1000"/>
              </a:spcAft>
              <a:buFont typeface="Arial" panose="020B0604020202020204" pitchFamily="34" charset="0"/>
              <a:buChar char="•"/>
              <a:defRPr/>
            </a:pPr>
            <a:r>
              <a:rPr lang="en-ZA" sz="2600" dirty="0">
                <a:ea typeface="Tahoma" panose="020B0604030504040204" pitchFamily="34" charset="0"/>
              </a:rPr>
              <a:t>Since invocation of 100(1)(b) in July 2018 to provincial CoGTA directives were issued by the Minister key amongst those was the organisational structure of provincial CoGTA that is not fit for purpose to support municipalities.</a:t>
            </a:r>
          </a:p>
          <a:p>
            <a:pPr marL="400050" indent="-342900" algn="just">
              <a:lnSpc>
                <a:spcPct val="150000"/>
              </a:lnSpc>
              <a:spcAft>
                <a:spcPts val="1000"/>
              </a:spcAft>
              <a:buFont typeface="Arial" panose="020B0604020202020204" pitchFamily="34" charset="0"/>
              <a:buChar char="•"/>
              <a:defRPr/>
            </a:pPr>
            <a:r>
              <a:rPr lang="en-ZA" sz="2600" dirty="0">
                <a:ea typeface="Tahoma" panose="020B0604030504040204" pitchFamily="34" charset="0"/>
              </a:rPr>
              <a:t>A district based organisational structure has been reviewed but it lacks funding, CDWs are being migrated from the Premier’s Office to prov. CoGTA.</a:t>
            </a:r>
          </a:p>
          <a:p>
            <a:pPr marL="400050" indent="-342900" algn="just">
              <a:lnSpc>
                <a:spcPct val="150000"/>
              </a:lnSpc>
              <a:spcAft>
                <a:spcPts val="1000"/>
              </a:spcAft>
              <a:buFont typeface="Arial" panose="020B0604020202020204" pitchFamily="34" charset="0"/>
              <a:buChar char="•"/>
              <a:defRPr/>
            </a:pPr>
            <a:r>
              <a:rPr lang="en-ZA" sz="2600" dirty="0">
                <a:ea typeface="Tahoma" panose="020B0604030504040204" pitchFamily="34" charset="0"/>
              </a:rPr>
              <a:t>Directives on Service Delivery, Governance and Administration and Financial Management directed at municipalities no tangible progress registered since 2018.</a:t>
            </a:r>
          </a:p>
          <a:p>
            <a:pPr marL="400050" indent="-342900" algn="just">
              <a:lnSpc>
                <a:spcPct val="150000"/>
              </a:lnSpc>
              <a:spcAft>
                <a:spcPts val="1000"/>
              </a:spcAft>
              <a:buFont typeface="Arial" panose="020B0604020202020204" pitchFamily="34" charset="0"/>
              <a:buChar char="•"/>
              <a:defRPr/>
            </a:pPr>
            <a:r>
              <a:rPr lang="en-ZA" sz="2600" dirty="0"/>
              <a:t>According to recent categorisation, 5 Municipalities are fairly stable but still at low risk, which require section 154 support, 7 Municipalities are at risk and require close monitoring and support and 10 Municipalities are dysfunctional.</a:t>
            </a:r>
          </a:p>
          <a:p>
            <a:pPr marL="400050" indent="-342900" algn="just">
              <a:lnSpc>
                <a:spcPct val="150000"/>
              </a:lnSpc>
              <a:spcAft>
                <a:spcPts val="1000"/>
              </a:spcAft>
              <a:buFont typeface="Arial" panose="020B0604020202020204" pitchFamily="34" charset="0"/>
              <a:buChar char="•"/>
              <a:defRPr/>
            </a:pPr>
            <a:r>
              <a:rPr lang="en-ZA" sz="2600" dirty="0"/>
              <a:t>Financial distressed municipalities are 19 (86%), 17 (77%) adopted unfunded budgets. Equitable Share for all municipalities is R6.7 billion and MSIG is R11 million.</a:t>
            </a:r>
          </a:p>
          <a:p>
            <a:pPr marL="800100" lvl="1" indent="-342900" algn="just">
              <a:lnSpc>
                <a:spcPct val="150000"/>
              </a:lnSpc>
              <a:spcAft>
                <a:spcPts val="1000"/>
              </a:spcAft>
              <a:buFont typeface="Arial" panose="020B0604020202020204" pitchFamily="34" charset="0"/>
              <a:buChar char="•"/>
              <a:defRPr/>
            </a:pPr>
            <a:endParaRPr lang="en-ZA" sz="1400" dirty="0"/>
          </a:p>
          <a:p>
            <a:pPr marL="800100" lvl="1" indent="-342900" algn="just">
              <a:lnSpc>
                <a:spcPct val="150000"/>
              </a:lnSpc>
              <a:spcAft>
                <a:spcPts val="1000"/>
              </a:spcAft>
              <a:buFont typeface="Arial" panose="020B0604020202020204" pitchFamily="34" charset="0"/>
              <a:buChar char="•"/>
              <a:defRPr/>
            </a:pPr>
            <a:endParaRPr lang="en-ZA" sz="1400" dirty="0"/>
          </a:p>
          <a:p>
            <a:pPr marL="800100" lvl="1" indent="-342900" algn="just">
              <a:lnSpc>
                <a:spcPct val="150000"/>
              </a:lnSpc>
              <a:spcAft>
                <a:spcPts val="1000"/>
              </a:spcAft>
              <a:buFont typeface="Arial" panose="020B0604020202020204" pitchFamily="34" charset="0"/>
              <a:buChar char="•"/>
              <a:defRPr/>
            </a:pPr>
            <a:endParaRPr lang="en-ZA" sz="1400" dirty="0">
              <a:ea typeface="Tahoma" panose="020B0604030504040204" pitchFamily="34" charset="0"/>
            </a:endParaRPr>
          </a:p>
          <a:p>
            <a:pPr marL="0" indent="0">
              <a:buNone/>
            </a:pPr>
            <a:endParaRPr lang="en-ZA" dirty="0">
              <a:latin typeface="+mn-lt"/>
            </a:endParaRPr>
          </a:p>
          <a:p>
            <a:pPr marL="342900" indent="-342900">
              <a:buFont typeface="Arial" panose="020B0604020202020204" pitchFamily="34" charset="0"/>
              <a:buChar char="•"/>
            </a:pPr>
            <a:endParaRPr lang="en-ZA" sz="1600" dirty="0"/>
          </a:p>
          <a:p>
            <a:pPr marL="342900" indent="-342900">
              <a:buFont typeface="Arial" panose="020B0604020202020204" pitchFamily="34" charset="0"/>
              <a:buChar char="•"/>
            </a:pPr>
            <a:endParaRPr lang="en-ZA" sz="1600" dirty="0"/>
          </a:p>
          <a:p>
            <a:pPr marL="342900" indent="-342900">
              <a:buFont typeface="Arial" panose="020B0604020202020204" pitchFamily="34" charset="0"/>
              <a:buChar char="•"/>
            </a:pPr>
            <a:endParaRPr lang="en-ZA" sz="1600" dirty="0"/>
          </a:p>
        </p:txBody>
      </p:sp>
      <p:sp>
        <p:nvSpPr>
          <p:cNvPr id="4" name="Text Placeholder 3"/>
          <p:cNvSpPr>
            <a:spLocks noGrp="1"/>
          </p:cNvSpPr>
          <p:nvPr>
            <p:ph type="body" sz="quarter" idx="13"/>
          </p:nvPr>
        </p:nvSpPr>
        <p:spPr>
          <a:xfrm>
            <a:off x="822036" y="213017"/>
            <a:ext cx="9845964" cy="542357"/>
          </a:xfrm>
          <a:ln>
            <a:solidFill>
              <a:schemeClr val="accent2"/>
            </a:solidFill>
          </a:ln>
        </p:spPr>
        <p:txBody>
          <a:bodyPr/>
          <a:lstStyle/>
          <a:p>
            <a:r>
              <a:rPr lang="en-ZA" sz="2800" dirty="0">
                <a:solidFill>
                  <a:schemeClr val="accent2"/>
                </a:solidFill>
              </a:rPr>
              <a:t>STATE OF NORTH WEST  MUNICIPALITIES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F4E0-09CF-465B-A129-0A4208E40038}"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3132158" y="21894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14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3296" y="842838"/>
            <a:ext cx="11070336" cy="5796658"/>
          </a:xfrm>
        </p:spPr>
        <p:txBody>
          <a:bodyPr>
            <a:normAutofit fontScale="85000" lnSpcReduction="10000"/>
          </a:bodyPr>
          <a:lstStyle/>
          <a:p>
            <a:pPr marL="342900" indent="-285750" algn="just">
              <a:lnSpc>
                <a:spcPct val="150000"/>
              </a:lnSpc>
              <a:spcAft>
                <a:spcPts val="1000"/>
              </a:spcAft>
              <a:buFont typeface="Arial" panose="020B0604020202020204" pitchFamily="34" charset="0"/>
              <a:buChar char="•"/>
              <a:defRPr/>
            </a:pPr>
            <a:r>
              <a:rPr lang="en-ZA" dirty="0"/>
              <a:t>Out of the 4 districts, 1 district have finalised its Economic Recovery Plan (strategy) and the remaining 3 districts are still at draft stages.</a:t>
            </a:r>
          </a:p>
          <a:p>
            <a:pPr marL="400050" indent="-342900" algn="just">
              <a:lnSpc>
                <a:spcPct val="150000"/>
              </a:lnSpc>
              <a:spcAft>
                <a:spcPts val="1000"/>
              </a:spcAft>
              <a:buFont typeface="Arial" panose="020B0604020202020204" pitchFamily="34" charset="0"/>
              <a:buChar char="•"/>
              <a:defRPr/>
            </a:pPr>
            <a:r>
              <a:rPr lang="en-ZA" dirty="0"/>
              <a:t>Political infighting and instability has led to 4 Municipalities with 2 Mayors and 2 Speakers in some instances 2 Municipal Managers, 1 municipalities is faced with litigations by Rate Payers Association and 2 municipalities have been taken to court by Rate Payers Association in respect of service delivery failures. 2 Municipalities are under section 139(1)(b) of the Constitution.</a:t>
            </a:r>
          </a:p>
          <a:p>
            <a:pPr marL="400050" indent="-342900" algn="just">
              <a:lnSpc>
                <a:spcPct val="150000"/>
              </a:lnSpc>
              <a:spcAft>
                <a:spcPts val="1000"/>
              </a:spcAft>
              <a:buFont typeface="Arial" panose="020B0604020202020204" pitchFamily="34" charset="0"/>
              <a:buChar char="•"/>
              <a:defRPr/>
            </a:pPr>
            <a:r>
              <a:rPr lang="en-ZA" dirty="0"/>
              <a:t>There are strained relationships between WSA / WSP this include Waterboards due to lack of sound Service Level Agreements that are not backed by Business Plans for delivering water and Sanitation programs.</a:t>
            </a:r>
          </a:p>
          <a:p>
            <a:pPr marL="400050" indent="-342900" algn="just">
              <a:lnSpc>
                <a:spcPct val="150000"/>
              </a:lnSpc>
              <a:spcAft>
                <a:spcPts val="1000"/>
              </a:spcAft>
              <a:buFont typeface="Arial" panose="020B0604020202020204" pitchFamily="34" charset="0"/>
              <a:buChar char="•"/>
              <a:defRPr/>
            </a:pPr>
            <a:r>
              <a:rPr lang="en-ZA" dirty="0"/>
              <a:t>Lack of Operations and Maintenance of service delivery infrastructure in particular water and sanitation which leads to sewer spillages in some instances. This is compounded by </a:t>
            </a:r>
            <a:r>
              <a:rPr lang="en-ZA" dirty="0" err="1"/>
              <a:t>vandalisation</a:t>
            </a:r>
            <a:r>
              <a:rPr lang="en-ZA" dirty="0"/>
              <a:t> and theft of service delivery infrastructure, some projects being blocked by Business Forums.</a:t>
            </a:r>
          </a:p>
          <a:p>
            <a:pPr marL="400050" indent="-342900" algn="just">
              <a:lnSpc>
                <a:spcPct val="150000"/>
              </a:lnSpc>
              <a:spcAft>
                <a:spcPts val="1000"/>
              </a:spcAft>
              <a:buFont typeface="Arial" panose="020B0604020202020204" pitchFamily="34" charset="0"/>
              <a:buChar char="•"/>
              <a:defRPr/>
            </a:pPr>
            <a:r>
              <a:rPr lang="en-ZA" dirty="0"/>
              <a:t>As at end May, debt owed to ESKOM amounts to R2.9 billion.</a:t>
            </a:r>
          </a:p>
          <a:p>
            <a:pPr marL="800100" lvl="1" indent="-342900" algn="just">
              <a:lnSpc>
                <a:spcPct val="150000"/>
              </a:lnSpc>
              <a:spcAft>
                <a:spcPts val="1000"/>
              </a:spcAft>
              <a:buFont typeface="Arial" panose="020B0604020202020204" pitchFamily="34" charset="0"/>
              <a:buChar char="•"/>
              <a:defRPr/>
            </a:pPr>
            <a:endParaRPr lang="en-ZA" sz="1500" dirty="0"/>
          </a:p>
          <a:p>
            <a:pPr marL="800100" lvl="1" indent="-342900" algn="just">
              <a:lnSpc>
                <a:spcPct val="150000"/>
              </a:lnSpc>
              <a:spcAft>
                <a:spcPts val="1000"/>
              </a:spcAft>
              <a:buFont typeface="Arial" panose="020B0604020202020204" pitchFamily="34" charset="0"/>
              <a:buChar char="•"/>
              <a:defRPr/>
            </a:pPr>
            <a:endParaRPr lang="en-ZA" sz="1500" dirty="0"/>
          </a:p>
          <a:p>
            <a:pPr marL="800100" lvl="1" indent="-342900" algn="just">
              <a:lnSpc>
                <a:spcPct val="150000"/>
              </a:lnSpc>
              <a:spcAft>
                <a:spcPts val="1000"/>
              </a:spcAft>
              <a:buFont typeface="Arial" panose="020B0604020202020204" pitchFamily="34" charset="0"/>
              <a:buChar char="•"/>
              <a:defRPr/>
            </a:pPr>
            <a:endParaRPr lang="en-ZA" sz="1400" dirty="0"/>
          </a:p>
          <a:p>
            <a:pPr marL="800100" lvl="1" indent="-342900" algn="just">
              <a:lnSpc>
                <a:spcPct val="150000"/>
              </a:lnSpc>
              <a:spcAft>
                <a:spcPts val="1000"/>
              </a:spcAft>
              <a:buFont typeface="Arial" panose="020B0604020202020204" pitchFamily="34" charset="0"/>
              <a:buChar char="•"/>
              <a:defRPr/>
            </a:pPr>
            <a:endParaRPr lang="en-ZA" sz="1400" dirty="0"/>
          </a:p>
          <a:p>
            <a:pPr marL="800100" lvl="1" indent="-342900" algn="just">
              <a:lnSpc>
                <a:spcPct val="150000"/>
              </a:lnSpc>
              <a:spcAft>
                <a:spcPts val="1000"/>
              </a:spcAft>
              <a:buFont typeface="Arial" panose="020B0604020202020204" pitchFamily="34" charset="0"/>
              <a:buChar char="•"/>
              <a:defRPr/>
            </a:pPr>
            <a:endParaRPr lang="en-ZA" sz="1400" dirty="0">
              <a:ea typeface="Tahoma" panose="020B0604030504040204" pitchFamily="34" charset="0"/>
            </a:endParaRPr>
          </a:p>
          <a:p>
            <a:pPr marL="0" indent="0">
              <a:buNone/>
            </a:pPr>
            <a:endParaRPr lang="en-ZA" dirty="0">
              <a:latin typeface="+mn-lt"/>
            </a:endParaRPr>
          </a:p>
          <a:p>
            <a:pPr marL="342900" indent="-342900">
              <a:buFont typeface="Arial" panose="020B0604020202020204" pitchFamily="34" charset="0"/>
              <a:buChar char="•"/>
            </a:pPr>
            <a:endParaRPr lang="en-ZA" sz="1600" dirty="0"/>
          </a:p>
          <a:p>
            <a:pPr marL="342900" indent="-342900">
              <a:buFont typeface="Arial" panose="020B0604020202020204" pitchFamily="34" charset="0"/>
              <a:buChar char="•"/>
            </a:pPr>
            <a:endParaRPr lang="en-ZA" sz="1600" dirty="0"/>
          </a:p>
          <a:p>
            <a:pPr marL="342900" indent="-342900">
              <a:buFont typeface="Arial" panose="020B0604020202020204" pitchFamily="34" charset="0"/>
              <a:buChar char="•"/>
            </a:pPr>
            <a:endParaRPr lang="en-ZA" sz="1600" dirty="0"/>
          </a:p>
        </p:txBody>
      </p:sp>
      <p:sp>
        <p:nvSpPr>
          <p:cNvPr id="4" name="Text Placeholder 3"/>
          <p:cNvSpPr>
            <a:spLocks noGrp="1"/>
          </p:cNvSpPr>
          <p:nvPr>
            <p:ph type="body" sz="quarter" idx="13"/>
          </p:nvPr>
        </p:nvSpPr>
        <p:spPr>
          <a:xfrm>
            <a:off x="822036" y="213017"/>
            <a:ext cx="9845964" cy="542357"/>
          </a:xfrm>
          <a:ln>
            <a:solidFill>
              <a:schemeClr val="accent2"/>
            </a:solidFill>
          </a:ln>
        </p:spPr>
        <p:txBody>
          <a:bodyPr/>
          <a:lstStyle/>
          <a:p>
            <a:r>
              <a:rPr lang="en-ZA" sz="2800" dirty="0">
                <a:solidFill>
                  <a:schemeClr val="accent2"/>
                </a:solidFill>
              </a:rPr>
              <a:t>STATE OF NORTH WEST  MUNICIPALITIES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F4E0-09CF-465B-A129-0A4208E40038}"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3132158" y="21894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616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D05D42-FF56-ED4E-BC04-3C5417CC4240}"/>
              </a:ext>
            </a:extLst>
          </p:cNvPr>
          <p:cNvSpPr/>
          <p:nvPr/>
        </p:nvSpPr>
        <p:spPr>
          <a:xfrm>
            <a:off x="787344" y="3118939"/>
            <a:ext cx="1833934" cy="1621982"/>
          </a:xfrm>
          <a:prstGeom prst="rect">
            <a:avLst/>
          </a:prstGeom>
          <a:noFill/>
          <a:ln>
            <a:noFill/>
          </a:ln>
        </p:spPr>
        <p:txBody>
          <a:bodyPr wrap="square" lIns="82296" tIns="41148" rIns="82296" bIns="41148" anchor="t">
            <a:spAutoFit/>
          </a:bodyPr>
          <a:lstStyle/>
          <a:p>
            <a:pPr defTabSz="617220">
              <a:spcBef>
                <a:spcPct val="20000"/>
              </a:spcBef>
              <a:buClr>
                <a:schemeClr val="tx1"/>
              </a:buClr>
            </a:pPr>
            <a:r>
              <a:rPr lang="en-US" altLang="en-US" sz="2000" b="1" cap="all">
                <a:solidFill>
                  <a:schemeClr val="bg1"/>
                </a:solidFill>
                <a:latin typeface="Gill Sans MT"/>
                <a:ea typeface="ＭＳ Ｐゴシック"/>
                <a:cs typeface="Arial"/>
              </a:rPr>
              <a:t>It’s </a:t>
            </a:r>
            <a:r>
              <a:rPr lang="en-US" altLang="en-US" sz="2000" b="1" i="1" cap="all">
                <a:solidFill>
                  <a:schemeClr val="bg1"/>
                </a:solidFill>
                <a:latin typeface="Gill Sans MT"/>
                <a:ea typeface="ＭＳ Ｐゴシック"/>
                <a:cs typeface="Arial"/>
              </a:rPr>
              <a:t>your </a:t>
            </a:r>
            <a:r>
              <a:rPr lang="en-US" altLang="en-US" sz="2000" b="1" cap="all">
                <a:solidFill>
                  <a:schemeClr val="bg1"/>
                </a:solidFill>
                <a:latin typeface="Gill Sans MT"/>
                <a:ea typeface="ＭＳ Ｐゴシック"/>
                <a:cs typeface="Arial"/>
              </a:rPr>
              <a:t>North west province enjoy it</a:t>
            </a:r>
            <a:endParaRPr lang="en-US" altLang="en-US" sz="2000" i="1" cap="all">
              <a:solidFill>
                <a:schemeClr val="bg1"/>
              </a:solidFill>
              <a:latin typeface="Gill Sans MT"/>
              <a:ea typeface="ＭＳ Ｐゴシック"/>
              <a:cs typeface="Arial"/>
            </a:endParaRPr>
          </a:p>
        </p:txBody>
      </p:sp>
      <p:sp>
        <p:nvSpPr>
          <p:cNvPr id="8" name="Content Placeholder 2">
            <a:extLst>
              <a:ext uri="{FF2B5EF4-FFF2-40B4-BE49-F238E27FC236}">
                <a16:creationId xmlns:a16="http://schemas.microsoft.com/office/drawing/2014/main" id="{37880B0A-5DB0-403A-91DA-5D62C045F207}"/>
              </a:ext>
            </a:extLst>
          </p:cNvPr>
          <p:cNvSpPr txBox="1">
            <a:spLocks/>
          </p:cNvSpPr>
          <p:nvPr/>
        </p:nvSpPr>
        <p:spPr>
          <a:xfrm>
            <a:off x="1165441" y="1137636"/>
            <a:ext cx="10246278" cy="3328157"/>
          </a:xfrm>
          <a:prstGeom prst="rect">
            <a:avLst/>
          </a:prstGeom>
        </p:spPr>
        <p:txBody>
          <a:bodyPr vert="horz" lIns="109728" tIns="54864" rIns="109728" bIns="54864"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defTabSz="411480">
              <a:defRPr/>
            </a:pPr>
            <a:endParaRPr lang="en-ZA" altLang="en-US" sz="144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Rectangle 2">
            <a:extLst>
              <a:ext uri="{FF2B5EF4-FFF2-40B4-BE49-F238E27FC236}">
                <a16:creationId xmlns:a16="http://schemas.microsoft.com/office/drawing/2014/main" id="{E63C7745-1A00-4459-83B6-19D6CC845217}"/>
              </a:ext>
            </a:extLst>
          </p:cNvPr>
          <p:cNvSpPr/>
          <p:nvPr/>
        </p:nvSpPr>
        <p:spPr>
          <a:xfrm>
            <a:off x="1704246" y="336031"/>
            <a:ext cx="4070253" cy="434158"/>
          </a:xfrm>
          <a:prstGeom prst="rect">
            <a:avLst/>
          </a:prstGeom>
          <a:solidFill>
            <a:schemeClr val="bg1">
              <a:lumMod val="65000"/>
            </a:schemeClr>
          </a:solidFill>
        </p:spPr>
        <p:txBody>
          <a:bodyPr wrap="square" lIns="82296" tIns="41148" rIns="82296" bIns="41148" anchor="t">
            <a:spAutoFit/>
          </a:bodyPr>
          <a:lstStyle/>
          <a:p>
            <a:pPr>
              <a:lnSpc>
                <a:spcPts val="2700"/>
              </a:lnSpc>
              <a:spcBef>
                <a:spcPts val="900"/>
              </a:spcBef>
            </a:pPr>
            <a:r>
              <a:rPr lang="en-US" altLang="en-US" sz="2700" b="1">
                <a:ea typeface="ＭＳ Ｐゴシック"/>
                <a:cs typeface="+mn-lt"/>
              </a:rPr>
              <a:t>State of Local Government</a:t>
            </a:r>
            <a:endParaRPr lang="en-US" altLang="en-US" sz="2700">
              <a:ea typeface="ＭＳ Ｐゴシック"/>
              <a:cs typeface="+mn-lt"/>
            </a:endParaRPr>
          </a:p>
        </p:txBody>
      </p:sp>
      <p:sp>
        <p:nvSpPr>
          <p:cNvPr id="4" name="Rectangle 3">
            <a:extLst>
              <a:ext uri="{FF2B5EF4-FFF2-40B4-BE49-F238E27FC236}">
                <a16:creationId xmlns:a16="http://schemas.microsoft.com/office/drawing/2014/main" id="{49EA526E-E6BE-4D3D-949B-48B5C40658F9}"/>
              </a:ext>
            </a:extLst>
          </p:cNvPr>
          <p:cNvSpPr/>
          <p:nvPr/>
        </p:nvSpPr>
        <p:spPr>
          <a:xfrm>
            <a:off x="610504" y="324423"/>
            <a:ext cx="1090014" cy="44714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16"/>
          </a:p>
        </p:txBody>
      </p:sp>
      <p:sp>
        <p:nvSpPr>
          <p:cNvPr id="9" name="Content Placeholder 5">
            <a:extLst>
              <a:ext uri="{FF2B5EF4-FFF2-40B4-BE49-F238E27FC236}">
                <a16:creationId xmlns:a16="http://schemas.microsoft.com/office/drawing/2014/main" id="{0D765792-05E6-3443-B703-DE0680099232}"/>
              </a:ext>
            </a:extLst>
          </p:cNvPr>
          <p:cNvSpPr txBox="1">
            <a:spLocks/>
          </p:cNvSpPr>
          <p:nvPr/>
        </p:nvSpPr>
        <p:spPr>
          <a:xfrm>
            <a:off x="6801758" y="67140"/>
            <a:ext cx="4857429" cy="614259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ZA" sz="1050" b="1" dirty="0">
                <a:latin typeface="Arial"/>
                <a:cs typeface="Arial"/>
              </a:rPr>
              <a:t>No province has perfect municipalities in any part of the country. </a:t>
            </a:r>
            <a:r>
              <a:rPr lang="en-ZA" sz="1050" b="1" dirty="0">
                <a:ea typeface="+mn-lt"/>
                <a:cs typeface="+mn-lt"/>
              </a:rPr>
              <a:t>The North-West is the worst.</a:t>
            </a:r>
            <a:endParaRPr lang="en-US" sz="1050" dirty="0">
              <a:ea typeface="+mn-lt"/>
              <a:cs typeface="+mn-lt"/>
            </a:endParaRPr>
          </a:p>
          <a:p>
            <a:pPr marL="0" indent="0">
              <a:lnSpc>
                <a:spcPct val="100000"/>
              </a:lnSpc>
              <a:buFont typeface="Arial" panose="020B0604020202020204" pitchFamily="34" charset="0"/>
              <a:buNone/>
            </a:pPr>
            <a:r>
              <a:rPr lang="en-ZA" sz="1050" b="1" dirty="0">
                <a:ea typeface="+mn-lt"/>
                <a:cs typeface="+mn-lt"/>
              </a:rPr>
              <a:t>Instability over 3 years with 3 different MECs </a:t>
            </a:r>
            <a:br>
              <a:rPr lang="en-ZA" sz="1050" b="1" dirty="0">
                <a:ea typeface="+mn-lt"/>
                <a:cs typeface="+mn-lt"/>
              </a:rPr>
            </a:br>
            <a:r>
              <a:rPr lang="en-ZA" sz="1050" b="1" dirty="0">
                <a:ea typeface="+mn-lt"/>
                <a:cs typeface="+mn-lt"/>
              </a:rPr>
              <a:t>and 2 National Ministers. </a:t>
            </a:r>
            <a:endParaRPr lang="en-ZA" sz="1050" dirty="0">
              <a:cs typeface="Arial"/>
            </a:endParaRPr>
          </a:p>
          <a:p>
            <a:pPr marL="0" indent="0">
              <a:lnSpc>
                <a:spcPct val="100000"/>
              </a:lnSpc>
              <a:buFont typeface="Arial" panose="020B0604020202020204" pitchFamily="34" charset="0"/>
              <a:buNone/>
            </a:pPr>
            <a:r>
              <a:rPr lang="en-ZA" sz="1050" b="1" dirty="0">
                <a:latin typeface="Arial"/>
                <a:cs typeface="Arial"/>
              </a:rPr>
              <a:t>Out of the 22 municipalities in the province:</a:t>
            </a:r>
            <a:endParaRPr lang="en-US" sz="1050" dirty="0">
              <a:latin typeface="Arial"/>
              <a:cs typeface="Arial"/>
            </a:endParaRPr>
          </a:p>
          <a:p>
            <a:pPr marL="285750" indent="-285750">
              <a:lnSpc>
                <a:spcPct val="100000"/>
              </a:lnSpc>
              <a:spcBef>
                <a:spcPts val="400"/>
              </a:spcBef>
            </a:pPr>
            <a:r>
              <a:rPr lang="en-ZA" sz="1000" dirty="0">
                <a:latin typeface="Arial"/>
                <a:cs typeface="Arial"/>
              </a:rPr>
              <a:t>5 Municipalities are fairly stable but still at low risk, which require section 154 support.</a:t>
            </a:r>
          </a:p>
          <a:p>
            <a:pPr marL="285750" indent="-285750">
              <a:lnSpc>
                <a:spcPct val="100000"/>
              </a:lnSpc>
              <a:spcBef>
                <a:spcPts val="400"/>
              </a:spcBef>
            </a:pPr>
            <a:r>
              <a:rPr lang="en-ZA" sz="1000" dirty="0">
                <a:solidFill>
                  <a:srgbClr val="000000"/>
                </a:solidFill>
                <a:latin typeface="Arial"/>
                <a:cs typeface="Arial"/>
              </a:rPr>
              <a:t>7 Municipalities are at risk and require close monitoring and support. </a:t>
            </a:r>
            <a:r>
              <a:rPr lang="en-ZA" sz="1000" dirty="0">
                <a:solidFill>
                  <a:schemeClr val="accent2"/>
                </a:solidFill>
                <a:latin typeface="Arial"/>
                <a:cs typeface="Arial"/>
              </a:rPr>
              <a:t>(orange)</a:t>
            </a:r>
            <a:endParaRPr lang="en-US" sz="1000" dirty="0">
              <a:solidFill>
                <a:schemeClr val="accent2"/>
              </a:solidFill>
              <a:ea typeface="+mn-lt"/>
              <a:cs typeface="+mn-lt"/>
            </a:endParaRPr>
          </a:p>
          <a:p>
            <a:pPr marL="285750" indent="-285750">
              <a:lnSpc>
                <a:spcPct val="100000"/>
              </a:lnSpc>
              <a:spcBef>
                <a:spcPts val="400"/>
              </a:spcBef>
            </a:pPr>
            <a:r>
              <a:rPr lang="en-ZA" sz="1000" dirty="0">
                <a:solidFill>
                  <a:srgbClr val="000000"/>
                </a:solidFill>
                <a:latin typeface="Arial"/>
                <a:cs typeface="Arial"/>
              </a:rPr>
              <a:t>10 Municipalities are dysfunctional</a:t>
            </a:r>
            <a:r>
              <a:rPr lang="en-ZA" sz="1000" dirty="0">
                <a:solidFill>
                  <a:srgbClr val="C00000"/>
                </a:solidFill>
                <a:latin typeface="Arial"/>
                <a:cs typeface="Arial"/>
              </a:rPr>
              <a:t> (red)</a:t>
            </a:r>
            <a:endParaRPr lang="en-ZA" sz="1000" dirty="0">
              <a:cs typeface="Calibri"/>
            </a:endParaRPr>
          </a:p>
          <a:p>
            <a:pPr marL="285750" indent="-285750">
              <a:lnSpc>
                <a:spcPct val="100000"/>
              </a:lnSpc>
              <a:spcBef>
                <a:spcPts val="400"/>
              </a:spcBef>
            </a:pPr>
            <a:r>
              <a:rPr lang="en-ZA" sz="1000" dirty="0">
                <a:latin typeface="Arial"/>
                <a:cs typeface="Arial"/>
              </a:rPr>
              <a:t>Audit outcomes: 1 unqualified, 8 qualified, 5 disclaimer and 8 outstanding</a:t>
            </a:r>
          </a:p>
          <a:p>
            <a:pPr marL="285750" indent="-285750">
              <a:lnSpc>
                <a:spcPct val="100000"/>
              </a:lnSpc>
              <a:spcBef>
                <a:spcPts val="400"/>
              </a:spcBef>
            </a:pPr>
            <a:r>
              <a:rPr lang="en-ZA" sz="1000" dirty="0">
                <a:latin typeface="Arial"/>
                <a:cs typeface="Arial"/>
              </a:rPr>
              <a:t>19 (86%)municipalities are financial distress</a:t>
            </a:r>
          </a:p>
          <a:p>
            <a:pPr marL="285750" indent="-285750">
              <a:lnSpc>
                <a:spcPct val="100000"/>
              </a:lnSpc>
              <a:spcBef>
                <a:spcPts val="400"/>
              </a:spcBef>
            </a:pPr>
            <a:r>
              <a:rPr lang="en-ZA" sz="1000" dirty="0">
                <a:latin typeface="Arial"/>
                <a:cs typeface="Arial"/>
              </a:rPr>
              <a:t>17(77%) adopted unfunded budget</a:t>
            </a:r>
          </a:p>
          <a:p>
            <a:pPr marL="285750" indent="-285750">
              <a:lnSpc>
                <a:spcPct val="100000"/>
              </a:lnSpc>
              <a:spcBef>
                <a:spcPts val="400"/>
              </a:spcBef>
            </a:pPr>
            <a:r>
              <a:rPr lang="en-ZA" sz="1000" dirty="0">
                <a:latin typeface="Arial"/>
                <a:cs typeface="Arial"/>
              </a:rPr>
              <a:t>Equitable share allocation: R6.7billion</a:t>
            </a:r>
          </a:p>
          <a:p>
            <a:pPr marL="285750" indent="-285750">
              <a:lnSpc>
                <a:spcPct val="100000"/>
              </a:lnSpc>
              <a:spcBef>
                <a:spcPts val="400"/>
              </a:spcBef>
            </a:pPr>
            <a:r>
              <a:rPr lang="en-ZA" sz="1000" dirty="0">
                <a:latin typeface="Arial"/>
                <a:cs typeface="Arial"/>
              </a:rPr>
              <a:t>21 out of 22 Municipalities have adopted their LED Strategies, 1 Municipality does not have an LED Strategy.</a:t>
            </a:r>
          </a:p>
          <a:p>
            <a:pPr marL="285750" indent="-285750">
              <a:lnSpc>
                <a:spcPct val="100000"/>
              </a:lnSpc>
              <a:spcBef>
                <a:spcPts val="400"/>
              </a:spcBef>
            </a:pPr>
            <a:r>
              <a:rPr lang="en-ZA" sz="1000" dirty="0">
                <a:latin typeface="Arial"/>
                <a:cs typeface="Arial"/>
              </a:rPr>
              <a:t>136 informal settlements within the province.</a:t>
            </a:r>
          </a:p>
          <a:p>
            <a:pPr marL="285750" indent="-285750">
              <a:lnSpc>
                <a:spcPct val="100000"/>
              </a:lnSpc>
              <a:spcBef>
                <a:spcPts val="400"/>
              </a:spcBef>
            </a:pPr>
            <a:r>
              <a:rPr lang="en-ZA" sz="1000" dirty="0">
                <a:latin typeface="Arial"/>
                <a:cs typeface="Arial"/>
              </a:rPr>
              <a:t>2 Municipalities under section 139 (1) (b).</a:t>
            </a:r>
          </a:p>
          <a:p>
            <a:pPr marL="285750" indent="-285750">
              <a:lnSpc>
                <a:spcPct val="100000"/>
              </a:lnSpc>
              <a:spcBef>
                <a:spcPts val="400"/>
              </a:spcBef>
            </a:pPr>
            <a:r>
              <a:rPr lang="en-ZA" sz="1000" dirty="0">
                <a:latin typeface="Arial"/>
                <a:cs typeface="Arial"/>
              </a:rPr>
              <a:t>3 Municipalities with 2 Mayors and 2 Speakers in some instances 2 Municipal Managers.</a:t>
            </a:r>
          </a:p>
          <a:p>
            <a:pPr>
              <a:lnSpc>
                <a:spcPct val="100000"/>
              </a:lnSpc>
              <a:spcBef>
                <a:spcPts val="400"/>
              </a:spcBef>
            </a:pPr>
            <a:r>
              <a:rPr lang="en-ZA" sz="1000" dirty="0">
                <a:latin typeface="Arial"/>
                <a:ea typeface="+mn-lt"/>
                <a:cs typeface="+mn-lt"/>
              </a:rPr>
              <a:t>The NW Eskom debt was estimated at R2.9bn as end May 2021.</a:t>
            </a:r>
          </a:p>
          <a:p>
            <a:pPr>
              <a:lnSpc>
                <a:spcPct val="100000"/>
              </a:lnSpc>
              <a:spcBef>
                <a:spcPts val="400"/>
              </a:spcBef>
            </a:pPr>
            <a:r>
              <a:rPr lang="en-ZA" sz="1000" dirty="0">
                <a:latin typeface="Arial"/>
                <a:ea typeface="+mn-lt"/>
                <a:cs typeface="+mn-lt"/>
              </a:rPr>
              <a:t>There are Hawks and SIU investigations in 2 municipalities.(Madibeng and JB Marks)</a:t>
            </a:r>
          </a:p>
          <a:p>
            <a:pPr>
              <a:lnSpc>
                <a:spcPct val="100000"/>
              </a:lnSpc>
              <a:spcBef>
                <a:spcPts val="400"/>
              </a:spcBef>
            </a:pPr>
            <a:r>
              <a:rPr lang="en-ZA" sz="1000" dirty="0">
                <a:latin typeface="Arial"/>
                <a:ea typeface="+mn-lt"/>
                <a:cs typeface="+mn-lt"/>
              </a:rPr>
              <a:t>Economy recovery plans and LG institutional stabilisation plans in respect of section 154 support plans are developed and will be </a:t>
            </a:r>
            <a:r>
              <a:rPr lang="en-ZA" sz="1000" dirty="0" err="1">
                <a:latin typeface="Arial"/>
                <a:ea typeface="+mn-lt"/>
                <a:cs typeface="+mn-lt"/>
              </a:rPr>
              <a:t>intergrated</a:t>
            </a:r>
            <a:r>
              <a:rPr lang="en-ZA" sz="1000" dirty="0">
                <a:latin typeface="Arial"/>
                <a:ea typeface="+mn-lt"/>
                <a:cs typeface="+mn-lt"/>
              </a:rPr>
              <a:t> in draft DDM One Plans. LED strategies have been developed but lack funding for implementation.</a:t>
            </a:r>
            <a:endParaRPr lang="en-ZA" sz="1000" dirty="0">
              <a:latin typeface="Arial"/>
              <a:ea typeface="+mn-lt"/>
              <a:cs typeface="Arial"/>
            </a:endParaRPr>
          </a:p>
          <a:p>
            <a:pPr>
              <a:lnSpc>
                <a:spcPct val="100000"/>
              </a:lnSpc>
              <a:spcBef>
                <a:spcPts val="400"/>
              </a:spcBef>
            </a:pPr>
            <a:r>
              <a:rPr lang="en-ZA" sz="1000" dirty="0">
                <a:latin typeface="Arial"/>
                <a:ea typeface="+mn-lt"/>
                <a:cs typeface="+mn-lt"/>
              </a:rPr>
              <a:t>Immediate Service Delivery actions “quick wins” (patching of potholes, refuse removal, sewer spillages, fixing of pot holes, cleaning of the towns, fixing of street lights and robots are integrated in the draft DDM One Plans.</a:t>
            </a:r>
            <a:endParaRPr lang="en-ZA" sz="1000" dirty="0">
              <a:latin typeface="Arial"/>
              <a:cs typeface="Calibri"/>
            </a:endParaRPr>
          </a:p>
          <a:p>
            <a:r>
              <a:rPr lang="en-ZA" sz="1000" dirty="0">
                <a:latin typeface="Arial"/>
                <a:ea typeface="+mn-lt"/>
                <a:cs typeface="+mn-lt"/>
              </a:rPr>
              <a:t>The unemployment rate is 27,6% which is up from the 25% registered in 2008.</a:t>
            </a:r>
            <a:endParaRPr lang="en-ZA" sz="1000" dirty="0">
              <a:latin typeface="Arial"/>
              <a:cs typeface="Calibri"/>
            </a:endParaRPr>
          </a:p>
          <a:p>
            <a:r>
              <a:rPr lang="en-ZA" sz="1000" dirty="0">
                <a:latin typeface="Arial"/>
                <a:ea typeface="+mn-lt"/>
                <a:cs typeface="+mn-lt"/>
              </a:rPr>
              <a:t>Poverty line of R1 227 per person per month, 37,5% of the population is poor.</a:t>
            </a:r>
            <a:endParaRPr lang="en-ZA" sz="1000" dirty="0">
              <a:latin typeface="Arial"/>
              <a:cs typeface="Arial"/>
            </a:endParaRPr>
          </a:p>
          <a:p>
            <a:pPr>
              <a:lnSpc>
                <a:spcPct val="100000"/>
              </a:lnSpc>
              <a:spcBef>
                <a:spcPts val="400"/>
              </a:spcBef>
            </a:pPr>
            <a:endParaRPr lang="en-ZA" sz="1050" dirty="0">
              <a:latin typeface="Arial"/>
              <a:cs typeface="Calibri"/>
            </a:endParaRPr>
          </a:p>
          <a:p>
            <a:pPr>
              <a:lnSpc>
                <a:spcPct val="100000"/>
              </a:lnSpc>
              <a:spcBef>
                <a:spcPts val="400"/>
              </a:spcBef>
            </a:pPr>
            <a:endParaRPr lang="en-ZA" sz="1800" dirty="0">
              <a:solidFill>
                <a:srgbClr val="000000"/>
              </a:solidFill>
              <a:latin typeface="Arial"/>
              <a:cs typeface="Calibri"/>
            </a:endParaRPr>
          </a:p>
          <a:p>
            <a:pPr marL="285750" indent="-285750">
              <a:lnSpc>
                <a:spcPct val="100000"/>
              </a:lnSpc>
              <a:spcBef>
                <a:spcPts val="400"/>
              </a:spcBef>
            </a:pPr>
            <a:endParaRPr lang="en-ZA" sz="1800" dirty="0">
              <a:solidFill>
                <a:srgbClr val="C00000"/>
              </a:solidFill>
              <a:latin typeface="Arial"/>
              <a:cs typeface="Arial"/>
            </a:endParaRPr>
          </a:p>
          <a:p>
            <a:pPr marL="0" indent="0">
              <a:lnSpc>
                <a:spcPct val="100000"/>
              </a:lnSpc>
              <a:buNone/>
            </a:pPr>
            <a:endParaRPr lang="en-ZA" sz="1800" dirty="0">
              <a:latin typeface="Calibri" panose="020F0502020204030204"/>
              <a:cs typeface="Arial"/>
            </a:endParaRPr>
          </a:p>
        </p:txBody>
      </p:sp>
      <p:pic>
        <p:nvPicPr>
          <p:cNvPr id="10" name="Picture 9">
            <a:extLst>
              <a:ext uri="{FF2B5EF4-FFF2-40B4-BE49-F238E27FC236}">
                <a16:creationId xmlns:a16="http://schemas.microsoft.com/office/drawing/2014/main" id="{46D2DAA3-C581-584F-B046-E1761609F484}"/>
              </a:ext>
            </a:extLst>
          </p:cNvPr>
          <p:cNvPicPr>
            <a:picLocks noChangeAspect="1"/>
          </p:cNvPicPr>
          <p:nvPr/>
        </p:nvPicPr>
        <p:blipFill>
          <a:blip r:embed="rId2"/>
          <a:stretch>
            <a:fillRect/>
          </a:stretch>
        </p:blipFill>
        <p:spPr>
          <a:xfrm>
            <a:off x="378730" y="1038990"/>
            <a:ext cx="6417749" cy="4538356"/>
          </a:xfrm>
          <a:prstGeom prst="rect">
            <a:avLst/>
          </a:prstGeom>
        </p:spPr>
      </p:pic>
    </p:spTree>
    <p:extLst>
      <p:ext uri="{BB962C8B-B14F-4D97-AF65-F5344CB8AC3E}">
        <p14:creationId xmlns:p14="http://schemas.microsoft.com/office/powerpoint/2010/main" val="986121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D05D42-FF56-ED4E-BC04-3C5417CC4240}"/>
              </a:ext>
            </a:extLst>
          </p:cNvPr>
          <p:cNvSpPr/>
          <p:nvPr/>
        </p:nvSpPr>
        <p:spPr>
          <a:xfrm>
            <a:off x="787344" y="3118939"/>
            <a:ext cx="1833934" cy="1621982"/>
          </a:xfrm>
          <a:prstGeom prst="rect">
            <a:avLst/>
          </a:prstGeom>
          <a:noFill/>
          <a:ln>
            <a:noFill/>
          </a:ln>
        </p:spPr>
        <p:txBody>
          <a:bodyPr wrap="square" lIns="82296" tIns="41148" rIns="82296" bIns="41148" anchor="t">
            <a:spAutoFit/>
          </a:bodyPr>
          <a:lstStyle/>
          <a:p>
            <a:pPr defTabSz="617220">
              <a:spcBef>
                <a:spcPct val="20000"/>
              </a:spcBef>
              <a:buClr>
                <a:schemeClr val="tx1"/>
              </a:buClr>
            </a:pPr>
            <a:r>
              <a:rPr lang="en-US" altLang="en-US" sz="2000" b="1" cap="all">
                <a:solidFill>
                  <a:schemeClr val="bg1"/>
                </a:solidFill>
                <a:latin typeface="Gill Sans MT"/>
                <a:ea typeface="ＭＳ Ｐゴシック"/>
                <a:cs typeface="Arial"/>
              </a:rPr>
              <a:t>It’s </a:t>
            </a:r>
            <a:r>
              <a:rPr lang="en-US" altLang="en-US" sz="2000" b="1" i="1" cap="all">
                <a:solidFill>
                  <a:schemeClr val="bg1"/>
                </a:solidFill>
                <a:latin typeface="Gill Sans MT"/>
                <a:ea typeface="ＭＳ Ｐゴシック"/>
                <a:cs typeface="Arial"/>
              </a:rPr>
              <a:t>your </a:t>
            </a:r>
            <a:r>
              <a:rPr lang="en-US" altLang="en-US" sz="2000" b="1" cap="all">
                <a:solidFill>
                  <a:schemeClr val="bg1"/>
                </a:solidFill>
                <a:latin typeface="Gill Sans MT"/>
                <a:ea typeface="ＭＳ Ｐゴシック"/>
                <a:cs typeface="Arial"/>
              </a:rPr>
              <a:t>North west province enjoy it</a:t>
            </a:r>
            <a:endParaRPr lang="en-US" altLang="en-US" sz="2000" i="1" cap="all">
              <a:solidFill>
                <a:schemeClr val="bg1"/>
              </a:solidFill>
              <a:latin typeface="Gill Sans MT"/>
              <a:ea typeface="ＭＳ Ｐゴシック"/>
              <a:cs typeface="Arial"/>
            </a:endParaRPr>
          </a:p>
        </p:txBody>
      </p:sp>
      <p:sp>
        <p:nvSpPr>
          <p:cNvPr id="8" name="Content Placeholder 2">
            <a:extLst>
              <a:ext uri="{FF2B5EF4-FFF2-40B4-BE49-F238E27FC236}">
                <a16:creationId xmlns:a16="http://schemas.microsoft.com/office/drawing/2014/main" id="{37880B0A-5DB0-403A-91DA-5D62C045F207}"/>
              </a:ext>
            </a:extLst>
          </p:cNvPr>
          <p:cNvSpPr txBox="1">
            <a:spLocks/>
          </p:cNvSpPr>
          <p:nvPr/>
        </p:nvSpPr>
        <p:spPr>
          <a:xfrm>
            <a:off x="1165441" y="1137636"/>
            <a:ext cx="10246278" cy="3328157"/>
          </a:xfrm>
          <a:prstGeom prst="rect">
            <a:avLst/>
          </a:prstGeom>
        </p:spPr>
        <p:txBody>
          <a:bodyPr vert="horz" lIns="109728" tIns="54864" rIns="109728" bIns="54864"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defTabSz="411480">
              <a:defRPr/>
            </a:pPr>
            <a:endParaRPr lang="en-ZA" altLang="en-US" sz="144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1" name="Title 1">
            <a:extLst>
              <a:ext uri="{FF2B5EF4-FFF2-40B4-BE49-F238E27FC236}">
                <a16:creationId xmlns:a16="http://schemas.microsoft.com/office/drawing/2014/main" id="{67D75442-0B88-FE46-B4D5-86F0B95DA986}"/>
              </a:ext>
            </a:extLst>
          </p:cNvPr>
          <p:cNvSpPr txBox="1">
            <a:spLocks/>
          </p:cNvSpPr>
          <p:nvPr/>
        </p:nvSpPr>
        <p:spPr>
          <a:xfrm>
            <a:off x="1199456" y="-258496"/>
            <a:ext cx="10729192" cy="939784"/>
          </a:xfrm>
          <a:prstGeom prst="rect">
            <a:avLst/>
          </a:prstGeom>
          <a:ln>
            <a:no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bg1"/>
                </a:solidFill>
                <a:latin typeface="Arial"/>
                <a:ea typeface="+mj-ea"/>
                <a:cs typeface="Arial"/>
              </a:defRPr>
            </a:lvl1pPr>
          </a:lstStyle>
          <a:p>
            <a:br>
              <a:rPr lang="en-ZA">
                <a:solidFill>
                  <a:schemeClr val="tx1"/>
                </a:solidFill>
              </a:rPr>
            </a:br>
            <a:r>
              <a:rPr lang="en-ZA" sz="2500" b="1">
                <a:solidFill>
                  <a:schemeClr val="tx1"/>
                </a:solidFill>
                <a:latin typeface="Arial Narrow"/>
              </a:rPr>
              <a:t>Overview: </a:t>
            </a:r>
            <a:r>
              <a:rPr lang="en-ZA" sz="2500" b="1">
                <a:solidFill>
                  <a:schemeClr val="tx1">
                    <a:lumMod val="65000"/>
                    <a:lumOff val="35000"/>
                  </a:schemeClr>
                </a:solidFill>
                <a:latin typeface="Arial Narrow"/>
              </a:rPr>
              <a:t>Bojanala </a:t>
            </a:r>
            <a:endParaRPr lang="en-ZA" sz="2500" b="1">
              <a:solidFill>
                <a:schemeClr val="tx1">
                  <a:lumMod val="65000"/>
                  <a:lumOff val="35000"/>
                </a:schemeClr>
              </a:solidFill>
              <a:latin typeface="Arial Narrow"/>
              <a:cs typeface="Arial" panose="020B0604020202020204" pitchFamily="34" charset="0"/>
            </a:endParaRPr>
          </a:p>
        </p:txBody>
      </p:sp>
      <p:graphicFrame>
        <p:nvGraphicFramePr>
          <p:cNvPr id="12" name="Table 11">
            <a:extLst>
              <a:ext uri="{FF2B5EF4-FFF2-40B4-BE49-F238E27FC236}">
                <a16:creationId xmlns:a16="http://schemas.microsoft.com/office/drawing/2014/main" id="{917E1D32-EE1A-F84F-B0BE-0ABE53F5A9F6}"/>
              </a:ext>
            </a:extLst>
          </p:cNvPr>
          <p:cNvGraphicFramePr>
            <a:graphicFrameLocks noGrp="1"/>
          </p:cNvGraphicFramePr>
          <p:nvPr>
            <p:extLst>
              <p:ext uri="{D42A27DB-BD31-4B8C-83A1-F6EECF244321}">
                <p14:modId xmlns:p14="http://schemas.microsoft.com/office/powerpoint/2010/main" val="3164788887"/>
              </p:ext>
            </p:extLst>
          </p:nvPr>
        </p:nvGraphicFramePr>
        <p:xfrm>
          <a:off x="69669" y="1085845"/>
          <a:ext cx="11982985" cy="4640384"/>
        </p:xfrm>
        <a:graphic>
          <a:graphicData uri="http://schemas.openxmlformats.org/drawingml/2006/table">
            <a:tbl>
              <a:tblPr>
                <a:tableStyleId>{91EBBBCC-DAD2-459C-BE2E-F6DE35CF9A28}</a:tableStyleId>
              </a:tblPr>
              <a:tblGrid>
                <a:gridCol w="1373254">
                  <a:extLst>
                    <a:ext uri="{9D8B030D-6E8A-4147-A177-3AD203B41FA5}">
                      <a16:colId xmlns:a16="http://schemas.microsoft.com/office/drawing/2014/main" val="1874337820"/>
                    </a:ext>
                  </a:extLst>
                </a:gridCol>
                <a:gridCol w="1533066">
                  <a:extLst>
                    <a:ext uri="{9D8B030D-6E8A-4147-A177-3AD203B41FA5}">
                      <a16:colId xmlns:a16="http://schemas.microsoft.com/office/drawing/2014/main" val="3520484391"/>
                    </a:ext>
                  </a:extLst>
                </a:gridCol>
                <a:gridCol w="1874519">
                  <a:extLst>
                    <a:ext uri="{9D8B030D-6E8A-4147-A177-3AD203B41FA5}">
                      <a16:colId xmlns:a16="http://schemas.microsoft.com/office/drawing/2014/main" val="2614130880"/>
                    </a:ext>
                  </a:extLst>
                </a:gridCol>
                <a:gridCol w="1844038">
                  <a:extLst>
                    <a:ext uri="{9D8B030D-6E8A-4147-A177-3AD203B41FA5}">
                      <a16:colId xmlns:a16="http://schemas.microsoft.com/office/drawing/2014/main" val="2337521419"/>
                    </a:ext>
                  </a:extLst>
                </a:gridCol>
                <a:gridCol w="2255520">
                  <a:extLst>
                    <a:ext uri="{9D8B030D-6E8A-4147-A177-3AD203B41FA5}">
                      <a16:colId xmlns:a16="http://schemas.microsoft.com/office/drawing/2014/main" val="4176090540"/>
                    </a:ext>
                  </a:extLst>
                </a:gridCol>
                <a:gridCol w="3102588">
                  <a:extLst>
                    <a:ext uri="{9D8B030D-6E8A-4147-A177-3AD203B41FA5}">
                      <a16:colId xmlns:a16="http://schemas.microsoft.com/office/drawing/2014/main" val="213925579"/>
                    </a:ext>
                  </a:extLst>
                </a:gridCol>
              </a:tblGrid>
              <a:tr h="4640384">
                <a:tc>
                  <a:txBody>
                    <a:bodyPr/>
                    <a:lstStyle/>
                    <a:p>
                      <a:pPr algn="l" fontAlgn="t">
                        <a:lnSpc>
                          <a:spcPts val="1360"/>
                        </a:lnSpc>
                      </a:pPr>
                      <a:r>
                        <a:rPr lang="en-ZA" sz="1100" b="0" i="0" u="none" strike="noStrike" cap="all" baseline="0" err="1">
                          <a:solidFill>
                            <a:schemeClr val="bg1"/>
                          </a:solidFill>
                          <a:effectLst/>
                          <a:latin typeface="Arial Narrow"/>
                          <a:cs typeface="Arial Narrow" panose="020B0604020202020204" pitchFamily="34" charset="0"/>
                        </a:rPr>
                        <a:t>Kgetleng</a:t>
                      </a:r>
                      <a:br>
                        <a:rPr lang="en-ZA" sz="1100" b="0" i="0" u="none" strike="noStrike" cap="all" baseline="0">
                          <a:solidFill>
                            <a:srgbClr val="FFFFFF"/>
                          </a:solidFill>
                          <a:effectLst/>
                          <a:latin typeface="Arial Narrow"/>
                          <a:cs typeface="Arial Narrow" panose="020B0604020202020204" pitchFamily="34" charset="0"/>
                        </a:rPr>
                      </a:br>
                      <a:r>
                        <a:rPr lang="en-ZA" sz="1100" b="0" i="0" u="none" strike="noStrike" cap="all" baseline="0">
                          <a:solidFill>
                            <a:schemeClr val="bg1"/>
                          </a:solidFill>
                          <a:effectLst/>
                          <a:latin typeface="Arial Narrow"/>
                          <a:cs typeface="Arial Narrow" panose="020B0604020202020204" pitchFamily="34" charset="0"/>
                        </a:rPr>
                        <a:t>Rivier</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t">
                        <a:lnSpc>
                          <a:spcPts val="1360"/>
                        </a:lnSpc>
                      </a:pPr>
                      <a:r>
                        <a:rPr lang="en-ZA" sz="1100" b="0" i="0" u="none" strike="noStrike">
                          <a:effectLst/>
                          <a:latin typeface="Arial Narrow"/>
                          <a:cs typeface="Arial Narrow" panose="020B0604020202020204" pitchFamily="34" charset="0"/>
                        </a:rPr>
                        <a:t>Opposition parties citing collapse of council, recently closed municipality. </a:t>
                      </a:r>
                      <a:endParaRPr lang="en-ZA" sz="1100" b="0" i="0" u="none" strike="noStrike">
                        <a:solidFill>
                          <a:srgbClr val="000000"/>
                        </a:solidFill>
                        <a:effectLst/>
                        <a:latin typeface="Arial Narrow"/>
                        <a:cs typeface="Arial Narrow" panose="020B0604020202020204" pitchFamily="34"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lnSpc>
                          <a:spcPts val="1360"/>
                        </a:lnSpc>
                      </a:pPr>
                      <a:r>
                        <a:rPr lang="en-ZA" sz="1100" b="0" i="0" u="none" strike="noStrike">
                          <a:effectLst/>
                          <a:latin typeface="Arial Narrow"/>
                          <a:cs typeface="Arial Narrow" panose="020B0604020202020204" pitchFamily="34" charset="0"/>
                        </a:rPr>
                        <a:t>There was no improvement from </a:t>
                      </a:r>
                      <a:r>
                        <a:rPr lang="en-ZA" sz="1100" b="0" i="0" u="none" strike="noStrike" noProof="0">
                          <a:effectLst/>
                          <a:latin typeface="Arial Narrow"/>
                          <a:cs typeface="Arial Narrow" panose="020B0604020202020204" pitchFamily="34" charset="0"/>
                        </a:rPr>
                        <a:t> Section 139 In 2018</a:t>
                      </a:r>
                      <a:r>
                        <a:rPr lang="en-ZA" sz="1100" b="0" i="0" u="none" strike="noStrike">
                          <a:effectLst/>
                          <a:latin typeface="Arial Narrow"/>
                          <a:cs typeface="Arial Narrow" panose="020B0604020202020204" pitchFamily="34" charset="0"/>
                        </a:rPr>
                        <a:t>. </a:t>
                      </a:r>
                      <a:br>
                        <a:rPr lang="en-ZA" sz="1100" b="0" i="0" u="none" strike="noStrike">
                          <a:effectLst/>
                          <a:latin typeface="Arial Narrow"/>
                          <a:cs typeface="Arial Narrow" panose="020B0604020202020204" pitchFamily="34" charset="0"/>
                        </a:rPr>
                      </a:br>
                      <a:r>
                        <a:rPr lang="en-ZA" sz="1100" b="0" i="0" u="none" strike="noStrike">
                          <a:effectLst/>
                          <a:latin typeface="Arial Narrow"/>
                          <a:cs typeface="Arial Narrow" panose="020B0604020202020204" pitchFamily="34" charset="0"/>
                        </a:rPr>
                        <a:t>Instability, poor planning on Infrastructure grants, court battles with Rate Payers Assoc.</a:t>
                      </a:r>
                      <a:br>
                        <a:rPr lang="en-ZA" sz="1100" b="0" i="0" u="none" strike="noStrike">
                          <a:effectLst/>
                          <a:latin typeface="Arial Narrow"/>
                          <a:cs typeface="Arial Narrow" panose="020B0604020202020204" pitchFamily="34" charset="0"/>
                        </a:rPr>
                      </a:br>
                      <a:r>
                        <a:rPr lang="en-ZA" sz="1100" b="0" i="0" u="none" strike="noStrike">
                          <a:effectLst/>
                          <a:latin typeface="Arial Narrow"/>
                          <a:cs typeface="Arial Narrow" panose="020B0604020202020204" pitchFamily="34" charset="0"/>
                        </a:rPr>
                        <a:t>MEC agreed on dissolution.</a:t>
                      </a:r>
                    </a:p>
                    <a:p>
                      <a:pPr algn="l" fontAlgn="t">
                        <a:lnSpc>
                          <a:spcPts val="1360"/>
                        </a:lnSpc>
                      </a:pPr>
                      <a:r>
                        <a:rPr lang="en-ZA" sz="1100" b="0" i="0" u="none" strike="noStrike">
                          <a:effectLst/>
                          <a:latin typeface="Arial Narrow"/>
                          <a:cs typeface="Arial Narrow" panose="020B0604020202020204" pitchFamily="34" charset="0"/>
                        </a:rPr>
                        <a:t>Plenary type not effective </a:t>
                      </a:r>
                      <a:r>
                        <a:rPr lang="en-ZA" sz="1100" b="0" i="0" u="none" strike="noStrike" err="1">
                          <a:effectLst/>
                          <a:latin typeface="Arial Narrow"/>
                          <a:cs typeface="Arial Narrow" panose="020B0604020202020204" pitchFamily="34" charset="0"/>
                        </a:rPr>
                        <a:t>i.t.o</a:t>
                      </a:r>
                      <a:r>
                        <a:rPr lang="en-ZA" sz="1100" b="0" i="0" u="none" strike="noStrike">
                          <a:effectLst/>
                          <a:latin typeface="Arial Narrow"/>
                          <a:cs typeface="Arial Narrow" panose="020B0604020202020204" pitchFamily="34" charset="0"/>
                        </a:rPr>
                        <a:t> oversight.</a:t>
                      </a:r>
                    </a:p>
                    <a:p>
                      <a:pPr lvl="0" algn="l">
                        <a:lnSpc>
                          <a:spcPts val="1360"/>
                        </a:lnSpc>
                        <a:buNone/>
                      </a:pPr>
                      <a:r>
                        <a:rPr lang="en-ZA" sz="1100" b="0" i="0" u="none" strike="noStrike" noProof="0">
                          <a:effectLst/>
                        </a:rPr>
                        <a:t>Number of Litigations: 6</a:t>
                      </a:r>
                      <a:endParaRPr lang="en-ZA"/>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lvl="0" indent="0" algn="l">
                        <a:lnSpc>
                          <a:spcPct val="100000"/>
                        </a:lnSpc>
                        <a:spcBef>
                          <a:spcPts val="0"/>
                        </a:spcBef>
                        <a:spcAft>
                          <a:spcPts val="0"/>
                        </a:spcAft>
                        <a:buNone/>
                      </a:pPr>
                      <a:r>
                        <a:rPr lang="en-US" sz="1100" b="0" i="0" u="none" strike="noStrike" noProof="0">
                          <a:effectLst/>
                          <a:latin typeface="Arial Narrow"/>
                        </a:rPr>
                        <a:t>Vacancies in key positions.</a:t>
                      </a:r>
                      <a:r>
                        <a:rPr lang="en-ZA" sz="1100" b="0" i="0" u="none" strike="noStrike" noProof="0">
                          <a:effectLst/>
                          <a:latin typeface="Arial Narrow"/>
                        </a:rPr>
                        <a:t> </a:t>
                      </a:r>
                      <a:endParaRPr lang="en-US">
                        <a:latin typeface="Arial Narrow"/>
                      </a:endParaRPr>
                    </a:p>
                    <a:p>
                      <a:pPr marL="0" lvl="0" indent="0" algn="l">
                        <a:lnSpc>
                          <a:spcPct val="100000"/>
                        </a:lnSpc>
                        <a:spcBef>
                          <a:spcPts val="0"/>
                        </a:spcBef>
                        <a:spcAft>
                          <a:spcPts val="0"/>
                        </a:spcAft>
                        <a:buNone/>
                      </a:pPr>
                      <a:r>
                        <a:rPr lang="en-US" sz="1100" b="0" i="0" u="none" strike="noStrike" noProof="0">
                          <a:effectLst/>
                          <a:latin typeface="Arial Narrow"/>
                        </a:rPr>
                        <a:t>Poor performance management and lack of consequence management.</a:t>
                      </a:r>
                      <a:r>
                        <a:rPr lang="en-ZA" sz="1100" b="0" i="0" u="none" strike="noStrike" noProof="0">
                          <a:effectLst/>
                          <a:latin typeface="Arial Narrow"/>
                        </a:rPr>
                        <a:t> </a:t>
                      </a:r>
                      <a:endParaRPr lang="en-ZA">
                        <a:latin typeface="Arial Narrow"/>
                      </a:endParaRPr>
                    </a:p>
                    <a:p>
                      <a:pPr marL="0" marR="0" lvl="0" indent="0" algn="l">
                        <a:lnSpc>
                          <a:spcPts val="1360"/>
                        </a:lnSpc>
                        <a:spcBef>
                          <a:spcPts val="0"/>
                        </a:spcBef>
                        <a:spcAft>
                          <a:spcPts val="0"/>
                        </a:spcAft>
                        <a:buNone/>
                      </a:pPr>
                      <a:r>
                        <a:rPr lang="en-US" sz="1100" b="0" i="0" u="none" strike="noStrike" noProof="0">
                          <a:effectLst/>
                          <a:latin typeface="Arial Narrow"/>
                        </a:rPr>
                        <a:t>Non-compliance with legislation, regulations and policies</a:t>
                      </a:r>
                      <a:endParaRPr lang="en-ZA">
                        <a:latin typeface="Arial Narrow"/>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ZA" sz="1100" b="0" i="0" u="none" strike="noStrike" noProof="0">
                          <a:solidFill>
                            <a:schemeClr val="tx1"/>
                          </a:solidFill>
                          <a:effectLst/>
                          <a:latin typeface="Arial Narrow"/>
                        </a:rPr>
                        <a:t>Financial distress</a:t>
                      </a:r>
                      <a:r>
                        <a:rPr lang="en-US" sz="1100" b="0" i="0" u="none" strike="noStrike" noProof="0">
                          <a:solidFill>
                            <a:schemeClr val="tx1"/>
                          </a:solidFill>
                          <a:effectLst/>
                          <a:latin typeface="Arial Narrow"/>
                        </a:rPr>
                        <a:t> </a:t>
                      </a:r>
                      <a:r>
                        <a:rPr lang="en-ZA" sz="1100" b="0" i="0" u="none" strike="noStrike" noProof="0">
                          <a:solidFill>
                            <a:schemeClr val="tx1"/>
                          </a:solidFill>
                          <a:effectLst/>
                          <a:latin typeface="Arial Narrow"/>
                        </a:rPr>
                        <a:t> </a:t>
                      </a:r>
                      <a:endParaRPr lang="en-US" sz="1100">
                        <a:solidFill>
                          <a:schemeClr val="tx1"/>
                        </a:solidFill>
                        <a:latin typeface="Arial Narrow"/>
                      </a:endParaRPr>
                    </a:p>
                    <a:p>
                      <a:pPr lvl="0" algn="l">
                        <a:lnSpc>
                          <a:spcPct val="100000"/>
                        </a:lnSpc>
                        <a:spcBef>
                          <a:spcPts val="0"/>
                        </a:spcBef>
                        <a:spcAft>
                          <a:spcPts val="0"/>
                        </a:spcAft>
                        <a:buNone/>
                      </a:pPr>
                      <a:r>
                        <a:rPr lang="en-ZA" sz="1100" b="0" i="0" u="none" strike="noStrike" noProof="0">
                          <a:solidFill>
                            <a:schemeClr val="tx1"/>
                          </a:solidFill>
                          <a:effectLst/>
                          <a:latin typeface="Arial Narrow"/>
                        </a:rPr>
                        <a:t>Disclaimer past 2 fin years,2016/17 unqualified    </a:t>
                      </a:r>
                      <a:endParaRPr lang="en-ZA" sz="1100">
                        <a:solidFill>
                          <a:schemeClr val="tx1"/>
                        </a:solidFill>
                        <a:latin typeface="Arial Narrow"/>
                      </a:endParaRPr>
                    </a:p>
                    <a:p>
                      <a:pPr lvl="0" algn="l">
                        <a:lnSpc>
                          <a:spcPct val="100000"/>
                        </a:lnSpc>
                        <a:spcBef>
                          <a:spcPts val="0"/>
                        </a:spcBef>
                        <a:spcAft>
                          <a:spcPts val="0"/>
                        </a:spcAft>
                        <a:buNone/>
                      </a:pPr>
                      <a:r>
                        <a:rPr lang="en-ZA" sz="1100" b="0" i="0" u="none" strike="noStrike" noProof="0">
                          <a:solidFill>
                            <a:schemeClr val="tx1"/>
                          </a:solidFill>
                          <a:effectLst/>
                          <a:latin typeface="Arial Narrow"/>
                        </a:rPr>
                        <a:t>Outstanding audit due to  late submission of  AFS- 2019/20 </a:t>
                      </a:r>
                      <a:br>
                        <a:rPr lang="en-ZA" sz="1100" b="0" i="0" u="none" strike="noStrike" noProof="0">
                          <a:solidFill>
                            <a:srgbClr val="000000"/>
                          </a:solidFill>
                          <a:effectLst/>
                          <a:latin typeface="Arial Narrow"/>
                        </a:rPr>
                      </a:br>
                      <a:r>
                        <a:rPr lang="en-ZA" sz="1100" b="0" i="0" u="none" strike="noStrike" noProof="0">
                          <a:solidFill>
                            <a:schemeClr val="tx1"/>
                          </a:solidFill>
                          <a:effectLst/>
                          <a:latin typeface="Arial Narrow"/>
                        </a:rPr>
                        <a:t> Statements quality: poor,  </a:t>
                      </a:r>
                      <a:br>
                        <a:rPr lang="en-ZA" sz="1100" b="0" i="0" u="none" strike="noStrike" noProof="0">
                          <a:solidFill>
                            <a:srgbClr val="000000"/>
                          </a:solidFill>
                          <a:effectLst/>
                          <a:latin typeface="Arial Narrow"/>
                        </a:rPr>
                      </a:br>
                      <a:r>
                        <a:rPr lang="en-ZA" sz="1100" b="0" i="0" u="none" strike="noStrike" noProof="0">
                          <a:solidFill>
                            <a:schemeClr val="tx1"/>
                          </a:solidFill>
                          <a:effectLst/>
                          <a:latin typeface="Arial Narrow"/>
                        </a:rPr>
                        <a:t> Post Audit Action Plan not fully implemented.  </a:t>
                      </a:r>
                      <a:endParaRPr lang="en-ZA" sz="1100">
                        <a:solidFill>
                          <a:schemeClr val="tx1"/>
                        </a:solidFill>
                        <a:latin typeface="Arial Narrow"/>
                      </a:endParaRPr>
                    </a:p>
                    <a:p>
                      <a:pPr lvl="0" algn="l">
                        <a:lnSpc>
                          <a:spcPct val="100000"/>
                        </a:lnSpc>
                        <a:spcBef>
                          <a:spcPts val="0"/>
                        </a:spcBef>
                        <a:spcAft>
                          <a:spcPts val="0"/>
                        </a:spcAft>
                        <a:buNone/>
                      </a:pPr>
                      <a:r>
                        <a:rPr lang="en-US" sz="1100" b="0" i="0" u="none" strike="noStrike" noProof="0">
                          <a:solidFill>
                            <a:schemeClr val="tx1"/>
                          </a:solidFill>
                          <a:effectLst/>
                          <a:latin typeface="Arial Narrow"/>
                        </a:rPr>
                        <a:t>Adopted unfunded 2021 budget</a:t>
                      </a:r>
                      <a:r>
                        <a:rPr lang="en-ZA" sz="1100" b="0" i="0" u="none" strike="noStrike" noProof="0">
                          <a:solidFill>
                            <a:schemeClr val="tx1"/>
                          </a:solidFill>
                          <a:effectLst/>
                          <a:latin typeface="Arial Narrow"/>
                        </a:rPr>
                        <a:t>  </a:t>
                      </a:r>
                      <a:endParaRPr lang="en-ZA" sz="1100">
                        <a:solidFill>
                          <a:schemeClr val="tx1"/>
                        </a:solidFill>
                        <a:latin typeface="Arial Narrow"/>
                      </a:endParaRPr>
                    </a:p>
                    <a:p>
                      <a:pPr lvl="0" algn="l">
                        <a:lnSpc>
                          <a:spcPts val="1360"/>
                        </a:lnSpc>
                        <a:buNone/>
                      </a:pPr>
                      <a:r>
                        <a:rPr lang="en-ZA" sz="1100" b="0" i="0" u="none" strike="noStrike" noProof="0">
                          <a:solidFill>
                            <a:schemeClr val="tx1"/>
                          </a:solidFill>
                          <a:effectLst/>
                          <a:latin typeface="Arial Narrow"/>
                        </a:rPr>
                        <a:t>Eskom: R 167 765 775</a:t>
                      </a:r>
                      <a:r>
                        <a:rPr lang="en-US" sz="1100" b="0" i="0" u="none" strike="noStrike" noProof="0">
                          <a:solidFill>
                            <a:schemeClr val="tx1"/>
                          </a:solidFill>
                          <a:effectLst/>
                          <a:latin typeface="Arial Narrow"/>
                        </a:rPr>
                        <a:t> </a:t>
                      </a:r>
                      <a:r>
                        <a:rPr lang="en-ZA" sz="1100" b="0" i="0" u="none" strike="noStrike" noProof="0">
                          <a:solidFill>
                            <a:schemeClr val="tx1"/>
                          </a:solidFill>
                          <a:effectLst/>
                          <a:latin typeface="Arial Narrow"/>
                        </a:rPr>
                        <a:t> Bankrupt: mismanagement.</a:t>
                      </a:r>
                    </a:p>
                    <a:p>
                      <a:pPr lvl="0" algn="l">
                        <a:lnSpc>
                          <a:spcPts val="1360"/>
                        </a:lnSpc>
                        <a:buNone/>
                      </a:pPr>
                      <a:endParaRPr lang="en-ZA" sz="1100" b="0" i="0" u="none" strike="noStrike" noProof="0">
                        <a:solidFill>
                          <a:schemeClr val="tx1"/>
                        </a:solidFill>
                        <a:effectLst/>
                        <a:latin typeface="Arial Narrow"/>
                      </a:endParaRPr>
                    </a:p>
                    <a:p>
                      <a:pPr lvl="0" algn="l">
                        <a:lnSpc>
                          <a:spcPct val="100000"/>
                        </a:lnSpc>
                        <a:spcBef>
                          <a:spcPts val="0"/>
                        </a:spcBef>
                        <a:spcAft>
                          <a:spcPts val="0"/>
                        </a:spcAft>
                        <a:buNone/>
                      </a:pPr>
                      <a:r>
                        <a:rPr lang="en-ZA" sz="1100" b="0" i="0" u="none" strike="noStrike" noProof="0">
                          <a:solidFill>
                            <a:schemeClr val="tx1"/>
                          </a:solidFill>
                          <a:effectLst/>
                          <a:latin typeface="Arial Narrow"/>
                        </a:rPr>
                        <a:t>MIG: spent 55% of R 51,259m, an additional allocation of R16m was given to the municipality.</a:t>
                      </a:r>
                      <a:endParaRPr lang="en-US" sz="1100" b="0" i="0" u="none" strike="noStrike" noProof="0">
                        <a:solidFill>
                          <a:schemeClr val="tx1"/>
                        </a:solidFill>
                        <a:effectLst/>
                        <a:latin typeface="Arial Narrow"/>
                      </a:endParaRPr>
                    </a:p>
                    <a:p>
                      <a:pPr lvl="0" algn="l">
                        <a:lnSpc>
                          <a:spcPct val="100000"/>
                        </a:lnSpc>
                        <a:spcBef>
                          <a:spcPts val="0"/>
                        </a:spcBef>
                        <a:spcAft>
                          <a:spcPts val="0"/>
                        </a:spcAft>
                        <a:buNone/>
                      </a:pPr>
                      <a:r>
                        <a:rPr lang="en-ZA" sz="1100" b="0" i="0" u="none" strike="noStrike" noProof="0">
                          <a:solidFill>
                            <a:schemeClr val="tx1"/>
                          </a:solidFill>
                          <a:effectLst/>
                          <a:latin typeface="Arial Narrow"/>
                        </a:rPr>
                        <a:t>RBIG: spent 100% of R11m.</a:t>
                      </a:r>
                      <a:endParaRPr lang="en-ZA" sz="1100">
                        <a:solidFill>
                          <a:schemeClr val="tx1"/>
                        </a:solidFill>
                        <a:latin typeface="Arial Narrow"/>
                      </a:endParaRPr>
                    </a:p>
                    <a:p>
                      <a:pPr lvl="0" algn="l">
                        <a:lnSpc>
                          <a:spcPts val="1360"/>
                        </a:lnSpc>
                        <a:buNone/>
                      </a:pPr>
                      <a:endParaRPr lang="en-ZA" sz="1100" b="0" i="0" u="none" strike="noStrike" noProof="0">
                        <a:solidFill>
                          <a:schemeClr val="tx1"/>
                        </a:solidFill>
                        <a:effectLst/>
                        <a:latin typeface="Arial Narrow"/>
                      </a:endParaRPr>
                    </a:p>
                    <a:p>
                      <a:pPr marL="0" lvl="0" indent="0" algn="l">
                        <a:lnSpc>
                          <a:spcPct val="100000"/>
                        </a:lnSpc>
                        <a:spcBef>
                          <a:spcPts val="0"/>
                        </a:spcBef>
                        <a:spcAft>
                          <a:spcPts val="0"/>
                        </a:spcAft>
                        <a:buNone/>
                      </a:pPr>
                      <a:r>
                        <a:rPr lang="en-ZA" sz="1100" b="0" i="0" u="none" strike="noStrike" noProof="0">
                          <a:solidFill>
                            <a:schemeClr val="tx1"/>
                          </a:solidFill>
                          <a:effectLst/>
                          <a:latin typeface="Arial Narrow"/>
                        </a:rPr>
                        <a:t>Cash Coverage not favourable in -line with Sec 140 of the MFMA</a:t>
                      </a:r>
                      <a:endParaRPr lang="en-ZA" sz="1100">
                        <a:solidFill>
                          <a:schemeClr val="tx1"/>
                        </a:solidFill>
                        <a:latin typeface="Arial Narrow"/>
                      </a:endParaRPr>
                    </a:p>
                    <a:p>
                      <a:pPr marL="0" lvl="0" indent="0" algn="l">
                        <a:lnSpc>
                          <a:spcPct val="100000"/>
                        </a:lnSpc>
                        <a:spcBef>
                          <a:spcPts val="0"/>
                        </a:spcBef>
                        <a:spcAft>
                          <a:spcPts val="0"/>
                        </a:spcAft>
                        <a:buNone/>
                      </a:pPr>
                      <a:r>
                        <a:rPr lang="en-ZA" sz="1100" b="0" i="0" u="none" strike="noStrike" noProof="0">
                          <a:solidFill>
                            <a:schemeClr val="tx1"/>
                          </a:solidFill>
                          <a:effectLst/>
                          <a:latin typeface="Arial Narrow"/>
                        </a:rPr>
                        <a:t>Escalation of UIF&amp;W expenditure</a:t>
                      </a:r>
                      <a:endParaRPr lang="en-ZA" sz="1100">
                        <a:solidFill>
                          <a:schemeClr val="tx1"/>
                        </a:solidFill>
                        <a:latin typeface="Arial Narrow"/>
                      </a:endParaRPr>
                    </a:p>
                    <a:p>
                      <a:pPr marL="0" lvl="0" indent="0" algn="l">
                        <a:lnSpc>
                          <a:spcPct val="100000"/>
                        </a:lnSpc>
                        <a:spcBef>
                          <a:spcPts val="0"/>
                        </a:spcBef>
                        <a:spcAft>
                          <a:spcPts val="0"/>
                        </a:spcAft>
                        <a:buNone/>
                      </a:pPr>
                      <a:r>
                        <a:rPr lang="en-ZA" sz="1100" b="0" i="0" u="none" strike="noStrike" noProof="0">
                          <a:solidFill>
                            <a:schemeClr val="tx1"/>
                          </a:solidFill>
                          <a:effectLst/>
                          <a:latin typeface="Arial Narrow"/>
                        </a:rPr>
                        <a:t>Ineffective Revenue Management System</a:t>
                      </a:r>
                      <a:endParaRPr lang="en-ZA" sz="1100">
                        <a:solidFill>
                          <a:schemeClr val="tx1"/>
                        </a:solidFill>
                        <a:latin typeface="Arial Narrow"/>
                      </a:endParaRPr>
                    </a:p>
                    <a:p>
                      <a:pPr marL="0" lvl="0" indent="0" algn="l">
                        <a:lnSpc>
                          <a:spcPct val="100000"/>
                        </a:lnSpc>
                        <a:spcBef>
                          <a:spcPts val="0"/>
                        </a:spcBef>
                        <a:spcAft>
                          <a:spcPts val="0"/>
                        </a:spcAft>
                        <a:buNone/>
                      </a:pPr>
                      <a:r>
                        <a:rPr lang="en-ZA" sz="1100" b="0" i="0" u="none" strike="noStrike" noProof="0">
                          <a:solidFill>
                            <a:schemeClr val="tx1"/>
                          </a:solidFill>
                          <a:effectLst/>
                          <a:latin typeface="Arial Narrow"/>
                        </a:rPr>
                        <a:t>Low collection rate of 60% as per MFMA Circular 71</a:t>
                      </a:r>
                      <a:endParaRPr lang="en-ZA" sz="1100">
                        <a:solidFill>
                          <a:schemeClr val="tx1"/>
                        </a:solidFill>
                        <a:latin typeface="Arial Narrow"/>
                      </a:endParaRPr>
                    </a:p>
                    <a:p>
                      <a:pPr marL="0" lvl="0" indent="0" algn="l">
                        <a:lnSpc>
                          <a:spcPct val="100000"/>
                        </a:lnSpc>
                        <a:spcBef>
                          <a:spcPts val="0"/>
                        </a:spcBef>
                        <a:spcAft>
                          <a:spcPts val="0"/>
                        </a:spcAft>
                        <a:buNone/>
                      </a:pPr>
                      <a:r>
                        <a:rPr lang="en-ZA" sz="1100" b="0" i="0" u="none" strike="noStrike" noProof="0">
                          <a:solidFill>
                            <a:schemeClr val="tx1"/>
                          </a:solidFill>
                          <a:effectLst/>
                          <a:latin typeface="Arial Narrow"/>
                        </a:rPr>
                        <a:t>Creditors not paid within 30 days’ time frame as per Sec 65 (2)(e) of the MFMA</a:t>
                      </a:r>
                      <a:endParaRPr lang="en-ZA" sz="1100">
                        <a:solidFill>
                          <a:schemeClr val="tx1"/>
                        </a:solidFill>
                        <a:latin typeface="Arial Narrow"/>
                      </a:endParaRPr>
                    </a:p>
                    <a:p>
                      <a:pPr marL="0" lvl="0" indent="0" algn="l">
                        <a:lnSpc>
                          <a:spcPct val="100000"/>
                        </a:lnSpc>
                        <a:spcBef>
                          <a:spcPts val="0"/>
                        </a:spcBef>
                        <a:spcAft>
                          <a:spcPts val="0"/>
                        </a:spcAft>
                        <a:buNone/>
                      </a:pPr>
                      <a:r>
                        <a:rPr lang="en-ZA" sz="1100" b="0" i="0" u="none" strike="noStrike" noProof="0">
                          <a:solidFill>
                            <a:schemeClr val="tx1"/>
                          </a:solidFill>
                          <a:effectLst/>
                          <a:latin typeface="Arial Narrow"/>
                        </a:rPr>
                        <a:t>Rate Payers Association Court order</a:t>
                      </a:r>
                      <a:endParaRPr lang="en-ZA" sz="1100">
                        <a:solidFill>
                          <a:schemeClr val="tx1"/>
                        </a:solidFill>
                        <a:latin typeface="Arial Narrow"/>
                      </a:endParaRPr>
                    </a:p>
                    <a:p>
                      <a:pPr marL="0" lvl="0" indent="0" algn="l">
                        <a:lnSpc>
                          <a:spcPct val="100000"/>
                        </a:lnSpc>
                        <a:spcBef>
                          <a:spcPts val="0"/>
                        </a:spcBef>
                        <a:spcAft>
                          <a:spcPts val="0"/>
                        </a:spcAft>
                        <a:buNone/>
                      </a:pPr>
                      <a:r>
                        <a:rPr lang="en-ZA" sz="1100" b="0" i="0" u="none" strike="noStrike" noProof="0">
                          <a:solidFill>
                            <a:schemeClr val="tx1"/>
                          </a:solidFill>
                          <a:effectLst/>
                          <a:latin typeface="Arial Narrow"/>
                        </a:rPr>
                        <a:t>Persistent non-compliance</a:t>
                      </a:r>
                      <a:endParaRPr lang="en-ZA" sz="1100">
                        <a:solidFill>
                          <a:schemeClr val="tx1"/>
                        </a:solidFill>
                        <a:latin typeface="Arial Narrow"/>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71450" lvl="0" indent="-171450" algn="l">
                        <a:lnSpc>
                          <a:spcPts val="1360"/>
                        </a:lnSpc>
                        <a:buFont typeface="Arial"/>
                        <a:buChar char="•"/>
                      </a:pPr>
                      <a:r>
                        <a:rPr lang="en-ZA" sz="1100" b="0" i="0" u="none" strike="noStrike" kern="1200" noProof="0" dirty="0">
                          <a:effectLst/>
                          <a:latin typeface="Arial Narrow"/>
                        </a:rPr>
                        <a:t>Municipality has been taken to court by community </a:t>
                      </a:r>
                      <a:endParaRPr lang="en-ZA" sz="1100" b="0" i="0" u="none" strike="noStrike" kern="1200" dirty="0">
                        <a:solidFill>
                          <a:schemeClr val="tx1"/>
                        </a:solidFill>
                        <a:effectLst/>
                        <a:latin typeface="Arial Narrow"/>
                      </a:endParaRPr>
                    </a:p>
                    <a:p>
                      <a:pPr marL="171450" lvl="0" indent="-171450" algn="l">
                        <a:lnSpc>
                          <a:spcPts val="1360"/>
                        </a:lnSpc>
                        <a:buFont typeface="Arial"/>
                        <a:buChar char="•"/>
                      </a:pPr>
                      <a:r>
                        <a:rPr lang="en-ZA" sz="1100" b="0" i="0" u="none" strike="noStrike" kern="1200" noProof="0" dirty="0">
                          <a:solidFill>
                            <a:schemeClr val="tx1"/>
                          </a:solidFill>
                          <a:effectLst/>
                          <a:latin typeface="Arial Narrow"/>
                          <a:cs typeface="Arial Narrow" panose="020B0604020202020204" pitchFamily="34" charset="0"/>
                        </a:rPr>
                        <a:t>Lack of Capacity, reliant on MISA broadly.</a:t>
                      </a:r>
                      <a:endParaRPr lang="en-ZA" sz="1100" dirty="0">
                        <a:solidFill>
                          <a:schemeClr val="tx1"/>
                        </a:solidFill>
                        <a:latin typeface="Arial Narrow"/>
                      </a:endParaRPr>
                    </a:p>
                    <a:p>
                      <a:pPr marL="171450" lvl="0" indent="-171450" algn="l">
                        <a:lnSpc>
                          <a:spcPct val="100000"/>
                        </a:lnSpc>
                        <a:spcBef>
                          <a:spcPts val="0"/>
                        </a:spcBef>
                        <a:spcAft>
                          <a:spcPts val="0"/>
                        </a:spcAft>
                        <a:buFont typeface="Arial"/>
                        <a:buChar char="•"/>
                      </a:pPr>
                      <a:r>
                        <a:rPr lang="en-ZA" sz="1100" b="0" i="0" u="none" strike="noStrike" kern="1200" noProof="0" dirty="0">
                          <a:solidFill>
                            <a:schemeClr val="tx1"/>
                          </a:solidFill>
                          <a:effectLst/>
                          <a:latin typeface="Arial Narrow"/>
                        </a:rPr>
                        <a:t>LED Strategy in place and prioritises the Development of the </a:t>
                      </a:r>
                      <a:r>
                        <a:rPr lang="en-ZA" sz="1100" b="0" i="0" u="none" strike="noStrike" kern="1200" noProof="0" dirty="0" err="1">
                          <a:solidFill>
                            <a:schemeClr val="tx1"/>
                          </a:solidFill>
                          <a:effectLst/>
                          <a:latin typeface="Arial Narrow"/>
                        </a:rPr>
                        <a:t>Koster</a:t>
                      </a:r>
                      <a:r>
                        <a:rPr lang="en-ZA" sz="1100" b="0" i="0" u="none" strike="noStrike" kern="1200" noProof="0" dirty="0">
                          <a:solidFill>
                            <a:schemeClr val="tx1"/>
                          </a:solidFill>
                          <a:effectLst/>
                          <a:latin typeface="Arial Narrow"/>
                        </a:rPr>
                        <a:t> Dam and Agriculture Programme.</a:t>
                      </a:r>
                    </a:p>
                    <a:p>
                      <a:pPr marL="171450" lvl="0" indent="-171450" algn="l">
                        <a:lnSpc>
                          <a:spcPct val="100000"/>
                        </a:lnSpc>
                        <a:spcBef>
                          <a:spcPts val="0"/>
                        </a:spcBef>
                        <a:spcAft>
                          <a:spcPts val="0"/>
                        </a:spcAft>
                        <a:buFont typeface="Arial"/>
                        <a:buChar char="•"/>
                      </a:pPr>
                      <a:r>
                        <a:rPr lang="en-ZA" sz="1100" b="0" i="0" u="none" strike="noStrike" kern="1200" noProof="0" dirty="0">
                          <a:solidFill>
                            <a:schemeClr val="tx1"/>
                          </a:solidFill>
                          <a:effectLst/>
                          <a:latin typeface="Arial Narrow"/>
                        </a:rPr>
                        <a:t>High number of informal settlement - 13 </a:t>
                      </a:r>
                    </a:p>
                    <a:p>
                      <a:pPr marL="171450" lvl="0" indent="-171450" algn="l">
                        <a:lnSpc>
                          <a:spcPct val="100000"/>
                        </a:lnSpc>
                        <a:spcBef>
                          <a:spcPts val="0"/>
                        </a:spcBef>
                        <a:spcAft>
                          <a:spcPts val="0"/>
                        </a:spcAft>
                        <a:buFont typeface="Arial"/>
                        <a:buChar char="•"/>
                      </a:pPr>
                      <a:r>
                        <a:rPr lang="en-ZA" sz="1100" b="0" i="0" u="none" strike="noStrike" kern="1200" noProof="0" dirty="0">
                          <a:solidFill>
                            <a:schemeClr val="tx1"/>
                          </a:solidFill>
                          <a:effectLst/>
                          <a:latin typeface="Arial Narrow"/>
                        </a:rPr>
                        <a:t>Insufficient budget to conduct operation and maintenance.</a:t>
                      </a:r>
                      <a:endParaRPr lang="en-ZA" sz="1100" dirty="0">
                        <a:solidFill>
                          <a:schemeClr val="tx1"/>
                        </a:solidFill>
                        <a:latin typeface="Arial Narrow"/>
                      </a:endParaRPr>
                    </a:p>
                    <a:p>
                      <a:pPr marL="171450" lvl="0" indent="-171450" algn="l">
                        <a:lnSpc>
                          <a:spcPct val="100000"/>
                        </a:lnSpc>
                        <a:spcBef>
                          <a:spcPts val="0"/>
                        </a:spcBef>
                        <a:spcAft>
                          <a:spcPts val="0"/>
                        </a:spcAft>
                        <a:buFont typeface="Arial"/>
                        <a:buChar char="•"/>
                      </a:pPr>
                      <a:r>
                        <a:rPr lang="en-ZA" sz="1100" b="0" i="0" u="none" strike="noStrike" kern="1200" noProof="0" dirty="0">
                          <a:solidFill>
                            <a:schemeClr val="tx1"/>
                          </a:solidFill>
                          <a:effectLst/>
                          <a:latin typeface="Arial Narrow"/>
                        </a:rPr>
                        <a:t>Municipality has outsourced this function to </a:t>
                      </a:r>
                      <a:r>
                        <a:rPr lang="en-ZA" sz="1100" b="0" i="0" u="none" strike="noStrike" kern="1200" noProof="0" dirty="0" err="1">
                          <a:solidFill>
                            <a:schemeClr val="tx1"/>
                          </a:solidFill>
                          <a:effectLst/>
                          <a:latin typeface="Arial Narrow"/>
                        </a:rPr>
                        <a:t>Magalies</a:t>
                      </a:r>
                      <a:r>
                        <a:rPr lang="en-ZA" sz="1100" b="0" i="0" u="none" strike="noStrike" kern="1200" noProof="0" dirty="0">
                          <a:solidFill>
                            <a:schemeClr val="tx1"/>
                          </a:solidFill>
                          <a:effectLst/>
                          <a:latin typeface="Arial Narrow"/>
                        </a:rPr>
                        <a:t> Water Board. There is poor water quality.</a:t>
                      </a:r>
                      <a:endParaRPr lang="en-ZA" sz="1100" dirty="0">
                        <a:solidFill>
                          <a:schemeClr val="tx1"/>
                        </a:solidFill>
                        <a:latin typeface="Arial Narrow"/>
                      </a:endParaRPr>
                    </a:p>
                    <a:p>
                      <a:pPr marL="171450" lvl="0" indent="-171450" algn="l">
                        <a:lnSpc>
                          <a:spcPct val="100000"/>
                        </a:lnSpc>
                        <a:spcBef>
                          <a:spcPts val="0"/>
                        </a:spcBef>
                        <a:spcAft>
                          <a:spcPts val="0"/>
                        </a:spcAft>
                        <a:buFont typeface="Arial"/>
                        <a:buChar char="•"/>
                      </a:pPr>
                      <a:r>
                        <a:rPr lang="en-ZA" sz="1100" b="0" i="0" u="none" strike="noStrike" kern="1200" noProof="0" dirty="0">
                          <a:solidFill>
                            <a:schemeClr val="tx1"/>
                          </a:solidFill>
                          <a:effectLst/>
                          <a:latin typeface="Arial Narrow"/>
                        </a:rPr>
                        <a:t>Poor road maintenance</a:t>
                      </a:r>
                    </a:p>
                    <a:p>
                      <a:pPr marL="171450" lvl="0" indent="-171450" algn="l">
                        <a:lnSpc>
                          <a:spcPct val="100000"/>
                        </a:lnSpc>
                        <a:spcBef>
                          <a:spcPts val="0"/>
                        </a:spcBef>
                        <a:spcAft>
                          <a:spcPts val="0"/>
                        </a:spcAft>
                        <a:buFont typeface="Arial"/>
                        <a:buChar char="•"/>
                      </a:pPr>
                      <a:r>
                        <a:rPr lang="en-ZA" sz="1100" b="0" i="0" u="none" strike="noStrike" kern="1200" noProof="0" dirty="0">
                          <a:solidFill>
                            <a:schemeClr val="tx1"/>
                          </a:solidFill>
                          <a:effectLst/>
                          <a:latin typeface="Arial Narrow"/>
                        </a:rPr>
                        <a:t>Solid Waste Management – is in a poor state. The landfills are not compiling. </a:t>
                      </a:r>
                    </a:p>
                    <a:p>
                      <a:pPr marL="171450" lvl="0" indent="-171450" algn="l">
                        <a:lnSpc>
                          <a:spcPct val="100000"/>
                        </a:lnSpc>
                        <a:spcBef>
                          <a:spcPts val="0"/>
                        </a:spcBef>
                        <a:spcAft>
                          <a:spcPts val="0"/>
                        </a:spcAft>
                        <a:buFont typeface="Arial"/>
                        <a:buChar char="•"/>
                      </a:pPr>
                      <a:r>
                        <a:rPr lang="en-US" sz="1100" b="0" i="0" u="none" strike="noStrike" kern="1200" noProof="0" dirty="0">
                          <a:solidFill>
                            <a:schemeClr val="tx1"/>
                          </a:solidFill>
                          <a:effectLst/>
                          <a:latin typeface="Arial Narrow"/>
                        </a:rPr>
                        <a:t>No maintenance on the electrical substations (</a:t>
                      </a:r>
                      <a:r>
                        <a:rPr lang="en-US" sz="1100" b="0" i="0" u="none" strike="noStrike" kern="1200" noProof="0" dirty="0" err="1">
                          <a:solidFill>
                            <a:schemeClr val="tx1"/>
                          </a:solidFill>
                          <a:effectLst/>
                          <a:latin typeface="Arial Narrow"/>
                        </a:rPr>
                        <a:t>Koster</a:t>
                      </a:r>
                      <a:r>
                        <a:rPr lang="en-US" sz="1100" b="0" i="0" u="none" strike="noStrike" kern="1200" noProof="0" dirty="0">
                          <a:solidFill>
                            <a:schemeClr val="tx1"/>
                          </a:solidFill>
                          <a:effectLst/>
                          <a:latin typeface="Arial Narrow"/>
                        </a:rPr>
                        <a:t> and </a:t>
                      </a:r>
                      <a:r>
                        <a:rPr lang="en-US" sz="1100" b="0" i="0" u="none" strike="noStrike" kern="1200" noProof="0" dirty="0" err="1">
                          <a:solidFill>
                            <a:schemeClr val="tx1"/>
                          </a:solidFill>
                          <a:effectLst/>
                          <a:latin typeface="Arial Narrow"/>
                        </a:rPr>
                        <a:t>Swartruggens</a:t>
                      </a:r>
                      <a:r>
                        <a:rPr lang="en-US" sz="1100" b="0" i="0" u="none" strike="noStrike" kern="1200" noProof="0" dirty="0">
                          <a:solidFill>
                            <a:schemeClr val="tx1"/>
                          </a:solidFill>
                          <a:effectLst/>
                          <a:latin typeface="Arial Narrow"/>
                        </a:rPr>
                        <a:t> Substations)</a:t>
                      </a:r>
                      <a:endParaRPr lang="en-ZA" sz="1100" dirty="0">
                        <a:solidFill>
                          <a:schemeClr val="tx1"/>
                        </a:solidFill>
                        <a:latin typeface="Arial Narrow"/>
                      </a:endParaRPr>
                    </a:p>
                    <a:p>
                      <a:pPr marL="171450" lvl="0" indent="-171450" algn="l">
                        <a:lnSpc>
                          <a:spcPct val="100000"/>
                        </a:lnSpc>
                        <a:spcBef>
                          <a:spcPts val="0"/>
                        </a:spcBef>
                        <a:spcAft>
                          <a:spcPts val="0"/>
                        </a:spcAft>
                        <a:buFont typeface="Arial"/>
                        <a:buChar char="•"/>
                      </a:pPr>
                      <a:r>
                        <a:rPr lang="en-US" sz="1100" b="0" i="0" u="none" strike="noStrike" kern="1200" noProof="0" dirty="0">
                          <a:solidFill>
                            <a:schemeClr val="tx1"/>
                          </a:solidFill>
                          <a:effectLst/>
                          <a:latin typeface="Arial Narrow"/>
                        </a:rPr>
                        <a:t>Poor technical capacity in the electrical department </a:t>
                      </a:r>
                      <a:r>
                        <a:rPr lang="en-ZA" sz="1100" b="0" i="0" u="none" strike="noStrike" kern="1200" noProof="0" dirty="0">
                          <a:solidFill>
                            <a:schemeClr val="tx1"/>
                          </a:solidFill>
                          <a:effectLst/>
                          <a:latin typeface="Arial Narrow"/>
                        </a:rPr>
                        <a:t> (need for technicians to be appointed)</a:t>
                      </a:r>
                      <a:endParaRPr lang="en-ZA" sz="1100" dirty="0">
                        <a:solidFill>
                          <a:schemeClr val="tx1"/>
                        </a:solidFill>
                        <a:latin typeface="Arial Narrow"/>
                      </a:endParaRPr>
                    </a:p>
                    <a:p>
                      <a:pPr marL="171450" lvl="0" indent="-171450" algn="l">
                        <a:lnSpc>
                          <a:spcPct val="100000"/>
                        </a:lnSpc>
                        <a:spcBef>
                          <a:spcPts val="0"/>
                        </a:spcBef>
                        <a:spcAft>
                          <a:spcPts val="0"/>
                        </a:spcAft>
                        <a:buFont typeface="Arial"/>
                        <a:buChar char="•"/>
                      </a:pPr>
                      <a:r>
                        <a:rPr lang="en-US" sz="1100" b="0" i="0" u="none" strike="noStrike" kern="1200" noProof="0" dirty="0">
                          <a:solidFill>
                            <a:schemeClr val="tx1"/>
                          </a:solidFill>
                          <a:effectLst/>
                          <a:latin typeface="Arial Narrow"/>
                        </a:rPr>
                        <a:t>Poor electricity revenue collection (</a:t>
                      </a:r>
                    </a:p>
                    <a:p>
                      <a:pPr marL="171450" lvl="0" indent="-171450" algn="l">
                        <a:lnSpc>
                          <a:spcPct val="100000"/>
                        </a:lnSpc>
                        <a:spcBef>
                          <a:spcPts val="0"/>
                        </a:spcBef>
                        <a:spcAft>
                          <a:spcPts val="0"/>
                        </a:spcAft>
                        <a:buFont typeface="Arial"/>
                        <a:buChar char="•"/>
                      </a:pPr>
                      <a:r>
                        <a:rPr lang="en-US" sz="1100" b="0" i="0" u="none" strike="noStrike" kern="1200" noProof="0" dirty="0">
                          <a:solidFill>
                            <a:schemeClr val="tx1"/>
                          </a:solidFill>
                          <a:effectLst/>
                          <a:latin typeface="Arial Narrow"/>
                        </a:rPr>
                        <a:t>Electricity and Water losses = Not reported</a:t>
                      </a:r>
                    </a:p>
                    <a:p>
                      <a:pPr marL="171450" lvl="0" indent="-171450" algn="l">
                        <a:lnSpc>
                          <a:spcPct val="100000"/>
                        </a:lnSpc>
                        <a:spcBef>
                          <a:spcPts val="0"/>
                        </a:spcBef>
                        <a:spcAft>
                          <a:spcPts val="0"/>
                        </a:spcAft>
                        <a:buFont typeface="Arial"/>
                        <a:buChar char="•"/>
                      </a:pPr>
                      <a:r>
                        <a:rPr lang="en-US" sz="1100" b="0" i="0" u="none" strike="noStrike" kern="1200" noProof="0" dirty="0">
                          <a:solidFill>
                            <a:schemeClr val="tx1"/>
                          </a:solidFill>
                          <a:effectLst/>
                          <a:latin typeface="Arial Narrow"/>
                        </a:rPr>
                        <a:t>Energy Backlog: 30% Mostly in Eskom supplied areas (</a:t>
                      </a:r>
                      <a:r>
                        <a:rPr lang="en-US" sz="1100" b="0" i="0" u="none" strike="noStrike" kern="1200" noProof="0" dirty="0" err="1">
                          <a:solidFill>
                            <a:schemeClr val="tx1"/>
                          </a:solidFill>
                          <a:effectLst/>
                          <a:latin typeface="Arial Narrow"/>
                        </a:rPr>
                        <a:t>Reagile</a:t>
                      </a:r>
                      <a:r>
                        <a:rPr lang="en-US" sz="1100" b="0" i="0" u="none" strike="noStrike" kern="1200" noProof="0" dirty="0">
                          <a:solidFill>
                            <a:schemeClr val="tx1"/>
                          </a:solidFill>
                          <a:effectLst/>
                          <a:latin typeface="Arial Narrow"/>
                        </a:rPr>
                        <a:t>, </a:t>
                      </a:r>
                      <a:r>
                        <a:rPr lang="en-US" sz="1100" b="0" i="0" u="none" strike="noStrike" kern="1200" noProof="0" dirty="0" err="1">
                          <a:solidFill>
                            <a:schemeClr val="tx1"/>
                          </a:solidFill>
                          <a:effectLst/>
                          <a:latin typeface="Arial Narrow"/>
                        </a:rPr>
                        <a:t>Borolelo</a:t>
                      </a:r>
                      <a:r>
                        <a:rPr lang="en-US" sz="1100" b="0" i="0" u="none" strike="noStrike" kern="1200" noProof="0" dirty="0">
                          <a:solidFill>
                            <a:schemeClr val="tx1"/>
                          </a:solidFill>
                          <a:effectLst/>
                          <a:latin typeface="Arial Narrow"/>
                        </a:rPr>
                        <a:t>)</a:t>
                      </a:r>
                    </a:p>
                  </a:txBody>
                  <a:tcPr marL="36000" marR="36000" marT="36000" marB="3600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1771277"/>
                  </a:ext>
                </a:extLst>
              </a:tr>
            </a:tbl>
          </a:graphicData>
        </a:graphic>
      </p:graphicFrame>
      <p:sp>
        <p:nvSpPr>
          <p:cNvPr id="13" name="Rectangle 12">
            <a:extLst>
              <a:ext uri="{FF2B5EF4-FFF2-40B4-BE49-F238E27FC236}">
                <a16:creationId xmlns:a16="http://schemas.microsoft.com/office/drawing/2014/main" id="{6FC99BB4-B291-6842-B682-FE3BF00418E9}"/>
              </a:ext>
            </a:extLst>
          </p:cNvPr>
          <p:cNvSpPr/>
          <p:nvPr/>
        </p:nvSpPr>
        <p:spPr>
          <a:xfrm>
            <a:off x="1953410" y="767227"/>
            <a:ext cx="1196670" cy="323165"/>
          </a:xfrm>
          <a:prstGeom prst="rect">
            <a:avLst/>
          </a:prstGeom>
        </p:spPr>
        <p:txBody>
          <a:bodyPr wrap="square" lIns="91440" tIns="45720" rIns="91440" bIns="45720" anchor="t">
            <a:spAutoFit/>
          </a:bodyPr>
          <a:lstStyle/>
          <a:p>
            <a:r>
              <a:rPr lang="en-US" altLang="en-US" sz="1500" b="1">
                <a:solidFill>
                  <a:schemeClr val="tx1">
                    <a:lumMod val="65000"/>
                    <a:lumOff val="35000"/>
                  </a:schemeClr>
                </a:solidFill>
                <a:latin typeface="Arial"/>
                <a:ea typeface="ＭＳ Ｐゴシック"/>
                <a:cs typeface="Arial"/>
              </a:rPr>
              <a:t>Political</a:t>
            </a:r>
            <a:endParaRPr lang="en-GB" sz="1500">
              <a:solidFill>
                <a:schemeClr val="tx1">
                  <a:lumMod val="65000"/>
                  <a:lumOff val="35000"/>
                </a:schemeClr>
              </a:solidFill>
              <a:latin typeface="Arial"/>
              <a:ea typeface="ＭＳ Ｐゴシック"/>
              <a:cs typeface="Calibri"/>
            </a:endParaRPr>
          </a:p>
        </p:txBody>
      </p:sp>
      <p:sp>
        <p:nvSpPr>
          <p:cNvPr id="14" name="Rectangle 13">
            <a:extLst>
              <a:ext uri="{FF2B5EF4-FFF2-40B4-BE49-F238E27FC236}">
                <a16:creationId xmlns:a16="http://schemas.microsoft.com/office/drawing/2014/main" id="{804B9924-FB22-A048-887C-15EB107B17BA}"/>
              </a:ext>
            </a:extLst>
          </p:cNvPr>
          <p:cNvSpPr/>
          <p:nvPr/>
        </p:nvSpPr>
        <p:spPr>
          <a:xfrm>
            <a:off x="3595219" y="768230"/>
            <a:ext cx="1525750" cy="327927"/>
          </a:xfrm>
          <a:prstGeom prst="rect">
            <a:avLst/>
          </a:prstGeom>
        </p:spPr>
        <p:txBody>
          <a:bodyPr wrap="square" lIns="91440" tIns="45720" rIns="91440" bIns="45720" anchor="t">
            <a:spAutoFit/>
          </a:bodyPr>
          <a:lstStyle/>
          <a:p>
            <a:r>
              <a:rPr lang="en-US" altLang="en-US" sz="1500" b="1">
                <a:solidFill>
                  <a:schemeClr val="tx1">
                    <a:lumMod val="65000"/>
                    <a:lumOff val="35000"/>
                  </a:schemeClr>
                </a:solidFill>
                <a:latin typeface="Arial"/>
                <a:ea typeface="ＭＳ Ｐゴシック"/>
                <a:cs typeface="Arial"/>
              </a:rPr>
              <a:t>Governance</a:t>
            </a:r>
            <a:endParaRPr lang="en-GB" sz="1500">
              <a:solidFill>
                <a:schemeClr val="tx1">
                  <a:lumMod val="65000"/>
                  <a:lumOff val="35000"/>
                </a:schemeClr>
              </a:solidFill>
              <a:latin typeface="Arial"/>
              <a:ea typeface="ＭＳ Ｐゴシック"/>
              <a:cs typeface="Calibri"/>
            </a:endParaRPr>
          </a:p>
        </p:txBody>
      </p:sp>
      <p:sp>
        <p:nvSpPr>
          <p:cNvPr id="15" name="Rectangle 14">
            <a:extLst>
              <a:ext uri="{FF2B5EF4-FFF2-40B4-BE49-F238E27FC236}">
                <a16:creationId xmlns:a16="http://schemas.microsoft.com/office/drawing/2014/main" id="{3D194DA8-DFDA-E34F-9E0E-08FDB7554A68}"/>
              </a:ext>
            </a:extLst>
          </p:cNvPr>
          <p:cNvSpPr/>
          <p:nvPr/>
        </p:nvSpPr>
        <p:spPr>
          <a:xfrm>
            <a:off x="5630508" y="759430"/>
            <a:ext cx="1521570" cy="323165"/>
          </a:xfrm>
          <a:prstGeom prst="rect">
            <a:avLst/>
          </a:prstGeom>
        </p:spPr>
        <p:txBody>
          <a:bodyPr wrap="square" lIns="91440" tIns="45720" rIns="91440" bIns="45720" anchor="t">
            <a:spAutoFit/>
          </a:bodyPr>
          <a:lstStyle/>
          <a:p>
            <a:r>
              <a:rPr lang="en-US" altLang="en-US" sz="1500" b="1">
                <a:solidFill>
                  <a:schemeClr val="tx1">
                    <a:lumMod val="65000"/>
                    <a:lumOff val="35000"/>
                  </a:schemeClr>
                </a:solidFill>
                <a:latin typeface="Arial"/>
                <a:ea typeface="ＭＳ Ｐゴシック"/>
                <a:cs typeface="Arial"/>
              </a:rPr>
              <a:t>Administrative</a:t>
            </a:r>
            <a:endParaRPr lang="en-GB" sz="1500">
              <a:solidFill>
                <a:schemeClr val="tx1">
                  <a:lumMod val="65000"/>
                  <a:lumOff val="35000"/>
                </a:schemeClr>
              </a:solidFill>
              <a:latin typeface="Arial"/>
              <a:ea typeface="ＭＳ Ｐゴシック"/>
              <a:cs typeface="Calibri" panose="020F0502020204030204"/>
            </a:endParaRPr>
          </a:p>
        </p:txBody>
      </p:sp>
      <p:sp>
        <p:nvSpPr>
          <p:cNvPr id="17" name="Rectangle 16">
            <a:extLst>
              <a:ext uri="{FF2B5EF4-FFF2-40B4-BE49-F238E27FC236}">
                <a16:creationId xmlns:a16="http://schemas.microsoft.com/office/drawing/2014/main" id="{8864EB11-EA31-2544-895C-883B381F3F5D}"/>
              </a:ext>
            </a:extLst>
          </p:cNvPr>
          <p:cNvSpPr/>
          <p:nvPr/>
        </p:nvSpPr>
        <p:spPr>
          <a:xfrm>
            <a:off x="8066618" y="701739"/>
            <a:ext cx="2241366" cy="425886"/>
          </a:xfrm>
          <a:prstGeom prst="rect">
            <a:avLst/>
          </a:prstGeom>
        </p:spPr>
        <p:txBody>
          <a:bodyPr wrap="square" lIns="91440" tIns="45720" rIns="91440" bIns="45720" anchor="t">
            <a:spAutoFit/>
          </a:bodyPr>
          <a:lstStyle/>
          <a:p>
            <a:pPr>
              <a:lnSpc>
                <a:spcPct val="70000"/>
              </a:lnSpc>
            </a:pPr>
            <a:r>
              <a:rPr lang="en-US" altLang="en-US" sz="1500" b="1">
                <a:solidFill>
                  <a:schemeClr val="tx1">
                    <a:lumMod val="65000"/>
                    <a:lumOff val="35000"/>
                  </a:schemeClr>
                </a:solidFill>
                <a:latin typeface="Arial"/>
                <a:ea typeface="ＭＳ Ｐゴシック"/>
                <a:cs typeface="Arial"/>
              </a:rPr>
              <a:t>Financial </a:t>
            </a:r>
            <a:br>
              <a:rPr lang="en-US" altLang="en-US" sz="1500" b="1">
                <a:solidFill>
                  <a:schemeClr val="tx1">
                    <a:lumMod val="65000"/>
                    <a:lumOff val="35000"/>
                  </a:schemeClr>
                </a:solidFill>
                <a:latin typeface="Arial"/>
                <a:ea typeface="ＭＳ Ｐゴシック"/>
                <a:cs typeface="Arial"/>
              </a:rPr>
            </a:br>
            <a:r>
              <a:rPr lang="en-US" altLang="en-US" sz="1500" b="1">
                <a:solidFill>
                  <a:schemeClr val="tx1">
                    <a:lumMod val="65000"/>
                    <a:lumOff val="35000"/>
                  </a:schemeClr>
                </a:solidFill>
                <a:latin typeface="Arial"/>
                <a:ea typeface="ＭＳ Ｐゴシック"/>
                <a:cs typeface="Arial"/>
              </a:rPr>
              <a:t>Management</a:t>
            </a:r>
            <a:endParaRPr lang="en-GB" sz="1500">
              <a:solidFill>
                <a:schemeClr val="tx1">
                  <a:lumMod val="65000"/>
                  <a:lumOff val="35000"/>
                </a:schemeClr>
              </a:solidFill>
              <a:latin typeface="Arial"/>
              <a:ea typeface="ＭＳ Ｐゴシック"/>
              <a:cs typeface="Arial" panose="020B0604020202020204"/>
            </a:endParaRPr>
          </a:p>
        </p:txBody>
      </p:sp>
      <p:sp>
        <p:nvSpPr>
          <p:cNvPr id="18" name="Rectangle 17">
            <a:extLst>
              <a:ext uri="{FF2B5EF4-FFF2-40B4-BE49-F238E27FC236}">
                <a16:creationId xmlns:a16="http://schemas.microsoft.com/office/drawing/2014/main" id="{94704E24-5B1A-214B-BF98-222DD1C19C82}"/>
              </a:ext>
            </a:extLst>
          </p:cNvPr>
          <p:cNvSpPr/>
          <p:nvPr/>
        </p:nvSpPr>
        <p:spPr>
          <a:xfrm>
            <a:off x="10218951" y="735021"/>
            <a:ext cx="1673856" cy="323165"/>
          </a:xfrm>
          <a:prstGeom prst="rect">
            <a:avLst/>
          </a:prstGeom>
        </p:spPr>
        <p:txBody>
          <a:bodyPr wrap="square" lIns="91440" tIns="45720" rIns="91440" bIns="45720" anchor="t">
            <a:spAutoFit/>
          </a:bodyPr>
          <a:lstStyle/>
          <a:p>
            <a:r>
              <a:rPr lang="en-US" altLang="en-US" sz="1500" b="1">
                <a:solidFill>
                  <a:schemeClr val="tx1">
                    <a:lumMod val="65000"/>
                    <a:lumOff val="35000"/>
                  </a:schemeClr>
                </a:solidFill>
                <a:latin typeface="Arial"/>
                <a:ea typeface="ＭＳ Ｐゴシック"/>
                <a:cs typeface="Arial"/>
              </a:rPr>
              <a:t>Service Delivery</a:t>
            </a:r>
            <a:endParaRPr lang="en-GB" sz="1500">
              <a:solidFill>
                <a:schemeClr val="tx1">
                  <a:lumMod val="65000"/>
                  <a:lumOff val="35000"/>
                </a:schemeClr>
              </a:solidFill>
              <a:latin typeface="Arial"/>
              <a:ea typeface="ＭＳ Ｐゴシック"/>
              <a:cs typeface="Calibri"/>
            </a:endParaRPr>
          </a:p>
        </p:txBody>
      </p:sp>
      <p:grpSp>
        <p:nvGrpSpPr>
          <p:cNvPr id="19" name="Group 18">
            <a:extLst>
              <a:ext uri="{FF2B5EF4-FFF2-40B4-BE49-F238E27FC236}">
                <a16:creationId xmlns:a16="http://schemas.microsoft.com/office/drawing/2014/main" id="{DDBECB42-F969-9941-92A9-A860EDE24D21}"/>
              </a:ext>
            </a:extLst>
          </p:cNvPr>
          <p:cNvGrpSpPr/>
          <p:nvPr/>
        </p:nvGrpSpPr>
        <p:grpSpPr>
          <a:xfrm>
            <a:off x="1673106" y="726678"/>
            <a:ext cx="331346" cy="354445"/>
            <a:chOff x="253376" y="690101"/>
            <a:chExt cx="1176029" cy="1187652"/>
          </a:xfrm>
        </p:grpSpPr>
        <p:sp>
          <p:nvSpPr>
            <p:cNvPr id="20" name="Oval 19">
              <a:extLst>
                <a:ext uri="{FF2B5EF4-FFF2-40B4-BE49-F238E27FC236}">
                  <a16:creationId xmlns:a16="http://schemas.microsoft.com/office/drawing/2014/main" id="{0F8BB622-5C56-C942-A391-186B2A57094F}"/>
                </a:ext>
              </a:extLst>
            </p:cNvPr>
            <p:cNvSpPr/>
            <p:nvPr/>
          </p:nvSpPr>
          <p:spPr>
            <a:xfrm>
              <a:off x="253376" y="690101"/>
              <a:ext cx="1176029" cy="1187652"/>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a:endParaRPr>
            </a:p>
          </p:txBody>
        </p:sp>
        <p:sp>
          <p:nvSpPr>
            <p:cNvPr id="21" name="Oval 20">
              <a:extLst>
                <a:ext uri="{FF2B5EF4-FFF2-40B4-BE49-F238E27FC236}">
                  <a16:creationId xmlns:a16="http://schemas.microsoft.com/office/drawing/2014/main" id="{03096C05-4E2B-A545-BFF3-BF3EADA48FE9}"/>
                </a:ext>
              </a:extLst>
            </p:cNvPr>
            <p:cNvSpPr>
              <a:spLocks noChangeAspect="1"/>
            </p:cNvSpPr>
            <p:nvPr/>
          </p:nvSpPr>
          <p:spPr>
            <a:xfrm>
              <a:off x="352936" y="798452"/>
              <a:ext cx="967907" cy="967907"/>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pic>
          <p:nvPicPr>
            <p:cNvPr id="22" name="Picture 32" descr="Customer review with solid fill">
              <a:extLst>
                <a:ext uri="{FF2B5EF4-FFF2-40B4-BE49-F238E27FC236}">
                  <a16:creationId xmlns:a16="http://schemas.microsoft.com/office/drawing/2014/main" id="{F39F1E62-659A-3842-8B26-09931929C6B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277" y="896119"/>
              <a:ext cx="810342" cy="822765"/>
            </a:xfrm>
            <a:prstGeom prst="rect">
              <a:avLst/>
            </a:prstGeom>
          </p:spPr>
        </p:pic>
      </p:grpSp>
      <p:grpSp>
        <p:nvGrpSpPr>
          <p:cNvPr id="23" name="Group 22">
            <a:extLst>
              <a:ext uri="{FF2B5EF4-FFF2-40B4-BE49-F238E27FC236}">
                <a16:creationId xmlns:a16="http://schemas.microsoft.com/office/drawing/2014/main" id="{EAB70C41-0A3D-7746-81C8-51F1BCB66AB4}"/>
              </a:ext>
            </a:extLst>
          </p:cNvPr>
          <p:cNvGrpSpPr/>
          <p:nvPr/>
        </p:nvGrpSpPr>
        <p:grpSpPr>
          <a:xfrm>
            <a:off x="3327545" y="736963"/>
            <a:ext cx="331679" cy="345587"/>
            <a:chOff x="2762708" y="799297"/>
            <a:chExt cx="1036949" cy="1047197"/>
          </a:xfrm>
        </p:grpSpPr>
        <p:sp>
          <p:nvSpPr>
            <p:cNvPr id="24" name="Oval 23">
              <a:extLst>
                <a:ext uri="{FF2B5EF4-FFF2-40B4-BE49-F238E27FC236}">
                  <a16:creationId xmlns:a16="http://schemas.microsoft.com/office/drawing/2014/main" id="{C5F6F8BC-6050-0F4B-BBFF-CA13E5D63B7C}"/>
                </a:ext>
              </a:extLst>
            </p:cNvPr>
            <p:cNvSpPr/>
            <p:nvPr/>
          </p:nvSpPr>
          <p:spPr>
            <a:xfrm>
              <a:off x="2762708" y="799297"/>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Arial"/>
              </a:endParaRPr>
            </a:p>
          </p:txBody>
        </p:sp>
        <p:sp>
          <p:nvSpPr>
            <p:cNvPr id="25" name="Oval 24">
              <a:extLst>
                <a:ext uri="{FF2B5EF4-FFF2-40B4-BE49-F238E27FC236}">
                  <a16:creationId xmlns:a16="http://schemas.microsoft.com/office/drawing/2014/main" id="{5FB753A1-A865-9848-993A-CD10454A9A68}"/>
                </a:ext>
              </a:extLst>
            </p:cNvPr>
            <p:cNvSpPr>
              <a:spLocks noChangeAspect="1"/>
            </p:cNvSpPr>
            <p:nvPr/>
          </p:nvSpPr>
          <p:spPr>
            <a:xfrm>
              <a:off x="2860292" y="899209"/>
              <a:ext cx="853440"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pic>
          <p:nvPicPr>
            <p:cNvPr id="26" name="Picture 25" descr="123928423-icon-of-house-with-columns-and-flag-building-of-government-embassy-official-institution-or-establish.png">
              <a:extLst>
                <a:ext uri="{FF2B5EF4-FFF2-40B4-BE49-F238E27FC236}">
                  <a16:creationId xmlns:a16="http://schemas.microsoft.com/office/drawing/2014/main" id="{24DBA3C3-DF30-9341-84F4-50D329EF4A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6615" y="833859"/>
              <a:ext cx="809448" cy="809448"/>
            </a:xfrm>
            <a:prstGeom prst="rect">
              <a:avLst/>
            </a:prstGeom>
          </p:spPr>
        </p:pic>
      </p:grpSp>
      <p:grpSp>
        <p:nvGrpSpPr>
          <p:cNvPr id="27" name="Group 26">
            <a:extLst>
              <a:ext uri="{FF2B5EF4-FFF2-40B4-BE49-F238E27FC236}">
                <a16:creationId xmlns:a16="http://schemas.microsoft.com/office/drawing/2014/main" id="{09D9CD61-CC48-9F49-987E-DD6E492CF544}"/>
              </a:ext>
            </a:extLst>
          </p:cNvPr>
          <p:cNvGrpSpPr/>
          <p:nvPr/>
        </p:nvGrpSpPr>
        <p:grpSpPr>
          <a:xfrm>
            <a:off x="5352327" y="739908"/>
            <a:ext cx="345516" cy="339052"/>
            <a:chOff x="6418806" y="828091"/>
            <a:chExt cx="1036949" cy="1047197"/>
          </a:xfrm>
        </p:grpSpPr>
        <p:sp>
          <p:nvSpPr>
            <p:cNvPr id="28" name="Oval 27">
              <a:extLst>
                <a:ext uri="{FF2B5EF4-FFF2-40B4-BE49-F238E27FC236}">
                  <a16:creationId xmlns:a16="http://schemas.microsoft.com/office/drawing/2014/main" id="{F2885F9A-8249-B14D-9DA3-2886209B0131}"/>
                </a:ext>
              </a:extLst>
            </p:cNvPr>
            <p:cNvSpPr/>
            <p:nvPr/>
          </p:nvSpPr>
          <p:spPr>
            <a:xfrm>
              <a:off x="6418806" y="828091"/>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Arial"/>
              </a:endParaRPr>
            </a:p>
          </p:txBody>
        </p:sp>
        <p:sp>
          <p:nvSpPr>
            <p:cNvPr id="29" name="Oval 28">
              <a:extLst>
                <a:ext uri="{FF2B5EF4-FFF2-40B4-BE49-F238E27FC236}">
                  <a16:creationId xmlns:a16="http://schemas.microsoft.com/office/drawing/2014/main" id="{A978A083-397C-AC4D-A425-4AEA1CDF2EE3}"/>
                </a:ext>
              </a:extLst>
            </p:cNvPr>
            <p:cNvSpPr>
              <a:spLocks noChangeAspect="1"/>
            </p:cNvSpPr>
            <p:nvPr/>
          </p:nvSpPr>
          <p:spPr>
            <a:xfrm>
              <a:off x="6504462" y="919519"/>
              <a:ext cx="853440"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pic>
          <p:nvPicPr>
            <p:cNvPr id="30" name="Picture 29">
              <a:extLst>
                <a:ext uri="{FF2B5EF4-FFF2-40B4-BE49-F238E27FC236}">
                  <a16:creationId xmlns:a16="http://schemas.microsoft.com/office/drawing/2014/main" id="{FF44F0EE-00D4-3E4B-9FC5-8CE8F0BF51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8204" y="961248"/>
              <a:ext cx="759981" cy="759981"/>
            </a:xfrm>
            <a:prstGeom prst="rect">
              <a:avLst/>
            </a:prstGeom>
          </p:spPr>
        </p:pic>
      </p:grpSp>
      <p:grpSp>
        <p:nvGrpSpPr>
          <p:cNvPr id="31" name="Group 30">
            <a:extLst>
              <a:ext uri="{FF2B5EF4-FFF2-40B4-BE49-F238E27FC236}">
                <a16:creationId xmlns:a16="http://schemas.microsoft.com/office/drawing/2014/main" id="{BC76F8AB-0D09-354F-B7C4-C97B69374D05}"/>
              </a:ext>
            </a:extLst>
          </p:cNvPr>
          <p:cNvGrpSpPr/>
          <p:nvPr/>
        </p:nvGrpSpPr>
        <p:grpSpPr>
          <a:xfrm>
            <a:off x="7736289" y="712198"/>
            <a:ext cx="353072" cy="365635"/>
            <a:chOff x="8297656" y="766185"/>
            <a:chExt cx="1109704" cy="1101020"/>
          </a:xfrm>
        </p:grpSpPr>
        <p:sp>
          <p:nvSpPr>
            <p:cNvPr id="32" name="Oval 31">
              <a:extLst>
                <a:ext uri="{FF2B5EF4-FFF2-40B4-BE49-F238E27FC236}">
                  <a16:creationId xmlns:a16="http://schemas.microsoft.com/office/drawing/2014/main" id="{5F27DF54-E297-4C43-B44E-50EBA759D097}"/>
                </a:ext>
              </a:extLst>
            </p:cNvPr>
            <p:cNvSpPr/>
            <p:nvPr/>
          </p:nvSpPr>
          <p:spPr>
            <a:xfrm>
              <a:off x="8370409" y="820008"/>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Arial"/>
              </a:endParaRPr>
            </a:p>
          </p:txBody>
        </p:sp>
        <p:sp>
          <p:nvSpPr>
            <p:cNvPr id="33" name="Oval 32">
              <a:extLst>
                <a:ext uri="{FF2B5EF4-FFF2-40B4-BE49-F238E27FC236}">
                  <a16:creationId xmlns:a16="http://schemas.microsoft.com/office/drawing/2014/main" id="{973E0224-A480-FD4D-8BD9-1D9CB0EE6930}"/>
                </a:ext>
              </a:extLst>
            </p:cNvPr>
            <p:cNvSpPr>
              <a:spLocks noChangeAspect="1"/>
            </p:cNvSpPr>
            <p:nvPr/>
          </p:nvSpPr>
          <p:spPr>
            <a:xfrm>
              <a:off x="8453505" y="926671"/>
              <a:ext cx="853440" cy="853440"/>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pic>
          <p:nvPicPr>
            <p:cNvPr id="34" name="Picture 33">
              <a:extLst>
                <a:ext uri="{FF2B5EF4-FFF2-40B4-BE49-F238E27FC236}">
                  <a16:creationId xmlns:a16="http://schemas.microsoft.com/office/drawing/2014/main" id="{ABA529FF-2D26-8C47-AB58-D495F81E08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7656" y="766185"/>
              <a:ext cx="1109704" cy="927713"/>
            </a:xfrm>
            <a:prstGeom prst="rect">
              <a:avLst/>
            </a:prstGeom>
          </p:spPr>
        </p:pic>
      </p:grpSp>
      <p:grpSp>
        <p:nvGrpSpPr>
          <p:cNvPr id="35" name="Group 34">
            <a:extLst>
              <a:ext uri="{FF2B5EF4-FFF2-40B4-BE49-F238E27FC236}">
                <a16:creationId xmlns:a16="http://schemas.microsoft.com/office/drawing/2014/main" id="{35335192-A46B-0540-B048-4B29CAD5DE9C}"/>
              </a:ext>
            </a:extLst>
          </p:cNvPr>
          <p:cNvGrpSpPr/>
          <p:nvPr/>
        </p:nvGrpSpPr>
        <p:grpSpPr>
          <a:xfrm>
            <a:off x="9905150" y="728332"/>
            <a:ext cx="344053" cy="339507"/>
            <a:chOff x="10112717" y="847972"/>
            <a:chExt cx="743533" cy="723271"/>
          </a:xfrm>
        </p:grpSpPr>
        <p:grpSp>
          <p:nvGrpSpPr>
            <p:cNvPr id="36" name="Group 35">
              <a:extLst>
                <a:ext uri="{FF2B5EF4-FFF2-40B4-BE49-F238E27FC236}">
                  <a16:creationId xmlns:a16="http://schemas.microsoft.com/office/drawing/2014/main" id="{1CE24487-B9F2-DB4B-9160-27A49AAB0F59}"/>
                </a:ext>
              </a:extLst>
            </p:cNvPr>
            <p:cNvGrpSpPr/>
            <p:nvPr/>
          </p:nvGrpSpPr>
          <p:grpSpPr>
            <a:xfrm>
              <a:off x="10112717" y="847972"/>
              <a:ext cx="743533" cy="723271"/>
              <a:chOff x="8370409" y="820008"/>
              <a:chExt cx="1036949" cy="1047197"/>
            </a:xfrm>
          </p:grpSpPr>
          <p:sp>
            <p:nvSpPr>
              <p:cNvPr id="38" name="Oval 37">
                <a:extLst>
                  <a:ext uri="{FF2B5EF4-FFF2-40B4-BE49-F238E27FC236}">
                    <a16:creationId xmlns:a16="http://schemas.microsoft.com/office/drawing/2014/main" id="{CB06B179-6D19-7046-9FC6-363FE3F4FC4D}"/>
                  </a:ext>
                </a:extLst>
              </p:cNvPr>
              <p:cNvSpPr/>
              <p:nvPr/>
            </p:nvSpPr>
            <p:spPr>
              <a:xfrm>
                <a:off x="8370409" y="820008"/>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Arial"/>
                </a:endParaRPr>
              </a:p>
            </p:txBody>
          </p:sp>
          <p:sp>
            <p:nvSpPr>
              <p:cNvPr id="39" name="Oval 38">
                <a:extLst>
                  <a:ext uri="{FF2B5EF4-FFF2-40B4-BE49-F238E27FC236}">
                    <a16:creationId xmlns:a16="http://schemas.microsoft.com/office/drawing/2014/main" id="{2EDCAF5F-4D9D-A842-B7CE-76C5D5F2F940}"/>
                  </a:ext>
                </a:extLst>
              </p:cNvPr>
              <p:cNvSpPr>
                <a:spLocks noChangeAspect="1"/>
              </p:cNvSpPr>
              <p:nvPr/>
            </p:nvSpPr>
            <p:spPr>
              <a:xfrm>
                <a:off x="8453505" y="926671"/>
                <a:ext cx="853440"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grpSp>
        <p:pic>
          <p:nvPicPr>
            <p:cNvPr id="37" name="Picture 36">
              <a:extLst>
                <a:ext uri="{FF2B5EF4-FFF2-40B4-BE49-F238E27FC236}">
                  <a16:creationId xmlns:a16="http://schemas.microsoft.com/office/drawing/2014/main" id="{15651497-E320-6B4F-8C99-3CB59F125C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6296" y="901808"/>
              <a:ext cx="551513" cy="551513"/>
            </a:xfrm>
            <a:prstGeom prst="rect">
              <a:avLst/>
            </a:prstGeom>
          </p:spPr>
        </p:pic>
      </p:grpSp>
      <p:sp>
        <p:nvSpPr>
          <p:cNvPr id="40" name="Rectangle 39">
            <a:extLst>
              <a:ext uri="{FF2B5EF4-FFF2-40B4-BE49-F238E27FC236}">
                <a16:creationId xmlns:a16="http://schemas.microsoft.com/office/drawing/2014/main" id="{BD333875-32C4-E14D-9C9E-2FA23A3B4AB1}"/>
              </a:ext>
            </a:extLst>
          </p:cNvPr>
          <p:cNvSpPr/>
          <p:nvPr/>
        </p:nvSpPr>
        <p:spPr>
          <a:xfrm>
            <a:off x="96938" y="261793"/>
            <a:ext cx="1090014" cy="44714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16"/>
          </a:p>
        </p:txBody>
      </p:sp>
      <p:sp>
        <p:nvSpPr>
          <p:cNvPr id="41" name="Rectangle 40">
            <a:extLst>
              <a:ext uri="{FF2B5EF4-FFF2-40B4-BE49-F238E27FC236}">
                <a16:creationId xmlns:a16="http://schemas.microsoft.com/office/drawing/2014/main" id="{E6AF7BDE-F7B5-5240-AF03-86B68680B8AB}"/>
              </a:ext>
            </a:extLst>
          </p:cNvPr>
          <p:cNvSpPr/>
          <p:nvPr/>
        </p:nvSpPr>
        <p:spPr>
          <a:xfrm>
            <a:off x="3654491" y="357545"/>
            <a:ext cx="5272474" cy="276294"/>
          </a:xfrm>
          <a:prstGeom prst="rect">
            <a:avLst/>
          </a:prstGeom>
        </p:spPr>
        <p:txBody>
          <a:bodyPr wrap="square">
            <a:spAutoFit/>
          </a:bodyPr>
          <a:lstStyle/>
          <a:p>
            <a:pPr>
              <a:lnSpc>
                <a:spcPts val="1360"/>
              </a:lnSpc>
            </a:pPr>
            <a:r>
              <a:rPr lang="en-ZA" sz="1500" b="1">
                <a:solidFill>
                  <a:schemeClr val="tx1">
                    <a:lumMod val="50000"/>
                    <a:lumOff val="50000"/>
                  </a:schemeClr>
                </a:solidFill>
                <a:latin typeface="Arial" panose="020B0604020202020204" pitchFamily="34" charset="0"/>
                <a:cs typeface="Arial" panose="020B0604020202020204" pitchFamily="34" charset="0"/>
              </a:rPr>
              <a:t>District Champion: </a:t>
            </a:r>
            <a:r>
              <a:rPr lang="en-ZA" sz="1500">
                <a:solidFill>
                  <a:schemeClr val="tx1">
                    <a:lumMod val="50000"/>
                    <a:lumOff val="50000"/>
                  </a:schemeClr>
                </a:solidFill>
                <a:latin typeface="Arial" panose="020B0604020202020204" pitchFamily="34" charset="0"/>
                <a:cs typeface="Arial" panose="020B0604020202020204" pitchFamily="34" charset="0"/>
              </a:rPr>
              <a:t>Minister </a:t>
            </a:r>
            <a:r>
              <a:rPr lang="en-ZA" sz="1500" err="1">
                <a:solidFill>
                  <a:schemeClr val="tx1">
                    <a:lumMod val="50000"/>
                    <a:lumOff val="50000"/>
                  </a:schemeClr>
                </a:solidFill>
                <a:latin typeface="Arial" panose="020B0604020202020204" pitchFamily="34" charset="0"/>
                <a:cs typeface="Arial" panose="020B0604020202020204" pitchFamily="34" charset="0"/>
              </a:rPr>
              <a:t>Gwede</a:t>
            </a:r>
            <a:r>
              <a:rPr lang="en-ZA" sz="1500">
                <a:solidFill>
                  <a:schemeClr val="tx1">
                    <a:lumMod val="50000"/>
                    <a:lumOff val="50000"/>
                  </a:schemeClr>
                </a:solidFill>
                <a:latin typeface="Arial" panose="020B0604020202020204" pitchFamily="34" charset="0"/>
                <a:cs typeface="Arial" panose="020B0604020202020204" pitchFamily="34" charset="0"/>
              </a:rPr>
              <a:t> Mantashe</a:t>
            </a:r>
            <a:endParaRPr lang="en-US" sz="1500"/>
          </a:p>
        </p:txBody>
      </p:sp>
    </p:spTree>
    <p:extLst>
      <p:ext uri="{BB962C8B-B14F-4D97-AF65-F5344CB8AC3E}">
        <p14:creationId xmlns:p14="http://schemas.microsoft.com/office/powerpoint/2010/main" val="3172976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D05D42-FF56-ED4E-BC04-3C5417CC4240}"/>
              </a:ext>
            </a:extLst>
          </p:cNvPr>
          <p:cNvSpPr/>
          <p:nvPr/>
        </p:nvSpPr>
        <p:spPr>
          <a:xfrm>
            <a:off x="787344" y="3118939"/>
            <a:ext cx="1833934" cy="1621982"/>
          </a:xfrm>
          <a:prstGeom prst="rect">
            <a:avLst/>
          </a:prstGeom>
          <a:noFill/>
          <a:ln>
            <a:noFill/>
          </a:ln>
        </p:spPr>
        <p:txBody>
          <a:bodyPr wrap="square" lIns="82296" tIns="41148" rIns="82296" bIns="41148" anchor="t">
            <a:spAutoFit/>
          </a:bodyPr>
          <a:lstStyle/>
          <a:p>
            <a:pPr defTabSz="617220">
              <a:spcBef>
                <a:spcPct val="20000"/>
              </a:spcBef>
              <a:buClr>
                <a:schemeClr val="tx1"/>
              </a:buClr>
            </a:pPr>
            <a:r>
              <a:rPr lang="en-US" altLang="en-US" sz="2000" b="1" cap="all">
                <a:solidFill>
                  <a:schemeClr val="bg1"/>
                </a:solidFill>
                <a:latin typeface="Gill Sans MT"/>
                <a:ea typeface="ＭＳ Ｐゴシック"/>
                <a:cs typeface="Arial"/>
              </a:rPr>
              <a:t>It’s </a:t>
            </a:r>
            <a:r>
              <a:rPr lang="en-US" altLang="en-US" sz="2000" b="1" i="1" cap="all">
                <a:solidFill>
                  <a:schemeClr val="bg1"/>
                </a:solidFill>
                <a:latin typeface="Gill Sans MT"/>
                <a:ea typeface="ＭＳ Ｐゴシック"/>
                <a:cs typeface="Arial"/>
              </a:rPr>
              <a:t>your </a:t>
            </a:r>
            <a:r>
              <a:rPr lang="en-US" altLang="en-US" sz="2000" b="1" cap="all">
                <a:solidFill>
                  <a:schemeClr val="bg1"/>
                </a:solidFill>
                <a:latin typeface="Gill Sans MT"/>
                <a:ea typeface="ＭＳ Ｐゴシック"/>
                <a:cs typeface="Arial"/>
              </a:rPr>
              <a:t>North west province enjoy it</a:t>
            </a:r>
            <a:endParaRPr lang="en-US" altLang="en-US" sz="2000" i="1" cap="all">
              <a:solidFill>
                <a:schemeClr val="bg1"/>
              </a:solidFill>
              <a:latin typeface="Gill Sans MT"/>
              <a:ea typeface="ＭＳ Ｐゴシック"/>
              <a:cs typeface="Arial"/>
            </a:endParaRPr>
          </a:p>
        </p:txBody>
      </p:sp>
      <p:sp>
        <p:nvSpPr>
          <p:cNvPr id="8" name="Content Placeholder 2">
            <a:extLst>
              <a:ext uri="{FF2B5EF4-FFF2-40B4-BE49-F238E27FC236}">
                <a16:creationId xmlns:a16="http://schemas.microsoft.com/office/drawing/2014/main" id="{37880B0A-5DB0-403A-91DA-5D62C045F207}"/>
              </a:ext>
            </a:extLst>
          </p:cNvPr>
          <p:cNvSpPr txBox="1">
            <a:spLocks/>
          </p:cNvSpPr>
          <p:nvPr/>
        </p:nvSpPr>
        <p:spPr>
          <a:xfrm>
            <a:off x="1165441" y="1137636"/>
            <a:ext cx="10246278" cy="3328157"/>
          </a:xfrm>
          <a:prstGeom prst="rect">
            <a:avLst/>
          </a:prstGeom>
        </p:spPr>
        <p:txBody>
          <a:bodyPr vert="horz" lIns="109728" tIns="54864" rIns="109728" bIns="54864"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defTabSz="411480">
              <a:defRPr/>
            </a:pPr>
            <a:endParaRPr lang="en-ZA" altLang="en-US" sz="144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3" name="Rectangle 12">
            <a:extLst>
              <a:ext uri="{FF2B5EF4-FFF2-40B4-BE49-F238E27FC236}">
                <a16:creationId xmlns:a16="http://schemas.microsoft.com/office/drawing/2014/main" id="{6FC99BB4-B291-6842-B682-FE3BF00418E9}"/>
              </a:ext>
            </a:extLst>
          </p:cNvPr>
          <p:cNvSpPr/>
          <p:nvPr/>
        </p:nvSpPr>
        <p:spPr>
          <a:xfrm>
            <a:off x="1953410" y="767227"/>
            <a:ext cx="1196670" cy="323165"/>
          </a:xfrm>
          <a:prstGeom prst="rect">
            <a:avLst/>
          </a:prstGeom>
        </p:spPr>
        <p:txBody>
          <a:bodyPr wrap="square" lIns="91440" tIns="45720" rIns="91440" bIns="45720" anchor="t">
            <a:spAutoFit/>
          </a:bodyPr>
          <a:lstStyle/>
          <a:p>
            <a:r>
              <a:rPr lang="en-US" altLang="en-US" sz="1500" b="1">
                <a:solidFill>
                  <a:schemeClr val="tx1">
                    <a:lumMod val="65000"/>
                    <a:lumOff val="35000"/>
                  </a:schemeClr>
                </a:solidFill>
                <a:latin typeface="Arial"/>
                <a:ea typeface="ＭＳ Ｐゴシック"/>
                <a:cs typeface="Arial"/>
              </a:rPr>
              <a:t>Political</a:t>
            </a:r>
            <a:endParaRPr lang="en-GB" sz="1500">
              <a:solidFill>
                <a:schemeClr val="tx1">
                  <a:lumMod val="65000"/>
                  <a:lumOff val="35000"/>
                </a:schemeClr>
              </a:solidFill>
              <a:latin typeface="Arial"/>
              <a:ea typeface="ＭＳ Ｐゴシック"/>
              <a:cs typeface="Calibri"/>
            </a:endParaRPr>
          </a:p>
        </p:txBody>
      </p:sp>
      <p:sp>
        <p:nvSpPr>
          <p:cNvPr id="14" name="Rectangle 13">
            <a:extLst>
              <a:ext uri="{FF2B5EF4-FFF2-40B4-BE49-F238E27FC236}">
                <a16:creationId xmlns:a16="http://schemas.microsoft.com/office/drawing/2014/main" id="{804B9924-FB22-A048-887C-15EB107B17BA}"/>
              </a:ext>
            </a:extLst>
          </p:cNvPr>
          <p:cNvSpPr/>
          <p:nvPr/>
        </p:nvSpPr>
        <p:spPr>
          <a:xfrm>
            <a:off x="3595219" y="768230"/>
            <a:ext cx="1525750" cy="327927"/>
          </a:xfrm>
          <a:prstGeom prst="rect">
            <a:avLst/>
          </a:prstGeom>
        </p:spPr>
        <p:txBody>
          <a:bodyPr wrap="square" lIns="91440" tIns="45720" rIns="91440" bIns="45720" anchor="t">
            <a:spAutoFit/>
          </a:bodyPr>
          <a:lstStyle/>
          <a:p>
            <a:r>
              <a:rPr lang="en-US" altLang="en-US" sz="1500" b="1">
                <a:solidFill>
                  <a:schemeClr val="tx1">
                    <a:lumMod val="65000"/>
                    <a:lumOff val="35000"/>
                  </a:schemeClr>
                </a:solidFill>
                <a:latin typeface="Arial"/>
                <a:ea typeface="ＭＳ Ｐゴシック"/>
                <a:cs typeface="Arial"/>
              </a:rPr>
              <a:t>Governance</a:t>
            </a:r>
            <a:endParaRPr lang="en-GB" sz="1500">
              <a:solidFill>
                <a:schemeClr val="tx1">
                  <a:lumMod val="65000"/>
                  <a:lumOff val="35000"/>
                </a:schemeClr>
              </a:solidFill>
              <a:latin typeface="Arial"/>
              <a:ea typeface="ＭＳ Ｐゴシック"/>
              <a:cs typeface="Calibri"/>
            </a:endParaRPr>
          </a:p>
        </p:txBody>
      </p:sp>
      <p:sp>
        <p:nvSpPr>
          <p:cNvPr id="15" name="Rectangle 14">
            <a:extLst>
              <a:ext uri="{FF2B5EF4-FFF2-40B4-BE49-F238E27FC236}">
                <a16:creationId xmlns:a16="http://schemas.microsoft.com/office/drawing/2014/main" id="{3D194DA8-DFDA-E34F-9E0E-08FDB7554A68}"/>
              </a:ext>
            </a:extLst>
          </p:cNvPr>
          <p:cNvSpPr/>
          <p:nvPr/>
        </p:nvSpPr>
        <p:spPr>
          <a:xfrm>
            <a:off x="5630508" y="759430"/>
            <a:ext cx="1521570" cy="323165"/>
          </a:xfrm>
          <a:prstGeom prst="rect">
            <a:avLst/>
          </a:prstGeom>
        </p:spPr>
        <p:txBody>
          <a:bodyPr wrap="square" lIns="91440" tIns="45720" rIns="91440" bIns="45720" anchor="t">
            <a:spAutoFit/>
          </a:bodyPr>
          <a:lstStyle/>
          <a:p>
            <a:r>
              <a:rPr lang="en-US" altLang="en-US" sz="1500" b="1">
                <a:solidFill>
                  <a:schemeClr val="tx1">
                    <a:lumMod val="65000"/>
                    <a:lumOff val="35000"/>
                  </a:schemeClr>
                </a:solidFill>
                <a:latin typeface="Arial"/>
                <a:ea typeface="ＭＳ Ｐゴシック"/>
                <a:cs typeface="Arial"/>
              </a:rPr>
              <a:t>Administrative</a:t>
            </a:r>
            <a:endParaRPr lang="en-GB" sz="1500">
              <a:solidFill>
                <a:schemeClr val="tx1">
                  <a:lumMod val="65000"/>
                  <a:lumOff val="35000"/>
                </a:schemeClr>
              </a:solidFill>
              <a:latin typeface="Arial"/>
              <a:ea typeface="ＭＳ Ｐゴシック"/>
              <a:cs typeface="Calibri" panose="020F0502020204030204"/>
            </a:endParaRPr>
          </a:p>
        </p:txBody>
      </p:sp>
      <p:sp>
        <p:nvSpPr>
          <p:cNvPr id="17" name="Rectangle 16">
            <a:extLst>
              <a:ext uri="{FF2B5EF4-FFF2-40B4-BE49-F238E27FC236}">
                <a16:creationId xmlns:a16="http://schemas.microsoft.com/office/drawing/2014/main" id="{8864EB11-EA31-2544-895C-883B381F3F5D}"/>
              </a:ext>
            </a:extLst>
          </p:cNvPr>
          <p:cNvSpPr/>
          <p:nvPr/>
        </p:nvSpPr>
        <p:spPr>
          <a:xfrm>
            <a:off x="8066618" y="701739"/>
            <a:ext cx="2241366" cy="425886"/>
          </a:xfrm>
          <a:prstGeom prst="rect">
            <a:avLst/>
          </a:prstGeom>
        </p:spPr>
        <p:txBody>
          <a:bodyPr wrap="square" lIns="91440" tIns="45720" rIns="91440" bIns="45720" anchor="t">
            <a:spAutoFit/>
          </a:bodyPr>
          <a:lstStyle/>
          <a:p>
            <a:pPr>
              <a:lnSpc>
                <a:spcPct val="70000"/>
              </a:lnSpc>
            </a:pPr>
            <a:r>
              <a:rPr lang="en-US" altLang="en-US" sz="1500" b="1">
                <a:solidFill>
                  <a:schemeClr val="tx1">
                    <a:lumMod val="65000"/>
                    <a:lumOff val="35000"/>
                  </a:schemeClr>
                </a:solidFill>
                <a:latin typeface="Arial"/>
                <a:ea typeface="ＭＳ Ｐゴシック"/>
                <a:cs typeface="Arial"/>
              </a:rPr>
              <a:t>Financial </a:t>
            </a:r>
            <a:br>
              <a:rPr lang="en-US" altLang="en-US" sz="1500" b="1">
                <a:solidFill>
                  <a:schemeClr val="tx1">
                    <a:lumMod val="65000"/>
                    <a:lumOff val="35000"/>
                  </a:schemeClr>
                </a:solidFill>
                <a:latin typeface="Arial"/>
                <a:ea typeface="ＭＳ Ｐゴシック"/>
                <a:cs typeface="Arial"/>
              </a:rPr>
            </a:br>
            <a:r>
              <a:rPr lang="en-US" altLang="en-US" sz="1500" b="1">
                <a:solidFill>
                  <a:schemeClr val="tx1">
                    <a:lumMod val="65000"/>
                    <a:lumOff val="35000"/>
                  </a:schemeClr>
                </a:solidFill>
                <a:latin typeface="Arial"/>
                <a:ea typeface="ＭＳ Ｐゴシック"/>
                <a:cs typeface="Arial"/>
              </a:rPr>
              <a:t>Management</a:t>
            </a:r>
            <a:endParaRPr lang="en-GB" sz="1500">
              <a:solidFill>
                <a:schemeClr val="tx1">
                  <a:lumMod val="65000"/>
                  <a:lumOff val="35000"/>
                </a:schemeClr>
              </a:solidFill>
              <a:latin typeface="Arial"/>
              <a:ea typeface="ＭＳ Ｐゴシック"/>
              <a:cs typeface="Arial" panose="020B0604020202020204"/>
            </a:endParaRPr>
          </a:p>
        </p:txBody>
      </p:sp>
      <p:sp>
        <p:nvSpPr>
          <p:cNvPr id="18" name="Rectangle 17">
            <a:extLst>
              <a:ext uri="{FF2B5EF4-FFF2-40B4-BE49-F238E27FC236}">
                <a16:creationId xmlns:a16="http://schemas.microsoft.com/office/drawing/2014/main" id="{94704E24-5B1A-214B-BF98-222DD1C19C82}"/>
              </a:ext>
            </a:extLst>
          </p:cNvPr>
          <p:cNvSpPr/>
          <p:nvPr/>
        </p:nvSpPr>
        <p:spPr>
          <a:xfrm>
            <a:off x="10218951" y="735021"/>
            <a:ext cx="1673856" cy="323165"/>
          </a:xfrm>
          <a:prstGeom prst="rect">
            <a:avLst/>
          </a:prstGeom>
        </p:spPr>
        <p:txBody>
          <a:bodyPr wrap="square" lIns="91440" tIns="45720" rIns="91440" bIns="45720" anchor="t">
            <a:spAutoFit/>
          </a:bodyPr>
          <a:lstStyle/>
          <a:p>
            <a:r>
              <a:rPr lang="en-US" altLang="en-US" sz="1500" b="1">
                <a:solidFill>
                  <a:schemeClr val="tx1">
                    <a:lumMod val="65000"/>
                    <a:lumOff val="35000"/>
                  </a:schemeClr>
                </a:solidFill>
                <a:latin typeface="Arial"/>
                <a:ea typeface="ＭＳ Ｐゴシック"/>
                <a:cs typeface="Arial"/>
              </a:rPr>
              <a:t>Service Delivery</a:t>
            </a:r>
            <a:endParaRPr lang="en-GB" sz="1500">
              <a:solidFill>
                <a:schemeClr val="tx1">
                  <a:lumMod val="65000"/>
                  <a:lumOff val="35000"/>
                </a:schemeClr>
              </a:solidFill>
              <a:latin typeface="Arial"/>
              <a:ea typeface="ＭＳ Ｐゴシック"/>
              <a:cs typeface="Calibri"/>
            </a:endParaRPr>
          </a:p>
        </p:txBody>
      </p:sp>
      <p:grpSp>
        <p:nvGrpSpPr>
          <p:cNvPr id="19" name="Group 18">
            <a:extLst>
              <a:ext uri="{FF2B5EF4-FFF2-40B4-BE49-F238E27FC236}">
                <a16:creationId xmlns:a16="http://schemas.microsoft.com/office/drawing/2014/main" id="{DDBECB42-F969-9941-92A9-A860EDE24D21}"/>
              </a:ext>
            </a:extLst>
          </p:cNvPr>
          <p:cNvGrpSpPr/>
          <p:nvPr/>
        </p:nvGrpSpPr>
        <p:grpSpPr>
          <a:xfrm>
            <a:off x="1673106" y="726678"/>
            <a:ext cx="331346" cy="354445"/>
            <a:chOff x="253376" y="690101"/>
            <a:chExt cx="1176029" cy="1187652"/>
          </a:xfrm>
        </p:grpSpPr>
        <p:sp>
          <p:nvSpPr>
            <p:cNvPr id="20" name="Oval 19">
              <a:extLst>
                <a:ext uri="{FF2B5EF4-FFF2-40B4-BE49-F238E27FC236}">
                  <a16:creationId xmlns:a16="http://schemas.microsoft.com/office/drawing/2014/main" id="{0F8BB622-5C56-C942-A391-186B2A57094F}"/>
                </a:ext>
              </a:extLst>
            </p:cNvPr>
            <p:cNvSpPr/>
            <p:nvPr/>
          </p:nvSpPr>
          <p:spPr>
            <a:xfrm>
              <a:off x="253376" y="690101"/>
              <a:ext cx="1176029" cy="1187652"/>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a:endParaRPr>
            </a:p>
          </p:txBody>
        </p:sp>
        <p:sp>
          <p:nvSpPr>
            <p:cNvPr id="21" name="Oval 20">
              <a:extLst>
                <a:ext uri="{FF2B5EF4-FFF2-40B4-BE49-F238E27FC236}">
                  <a16:creationId xmlns:a16="http://schemas.microsoft.com/office/drawing/2014/main" id="{03096C05-4E2B-A545-BFF3-BF3EADA48FE9}"/>
                </a:ext>
              </a:extLst>
            </p:cNvPr>
            <p:cNvSpPr>
              <a:spLocks noChangeAspect="1"/>
            </p:cNvSpPr>
            <p:nvPr/>
          </p:nvSpPr>
          <p:spPr>
            <a:xfrm>
              <a:off x="352936" y="798452"/>
              <a:ext cx="967907" cy="967907"/>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pic>
          <p:nvPicPr>
            <p:cNvPr id="22" name="Picture 32" descr="Customer review with solid fill">
              <a:extLst>
                <a:ext uri="{FF2B5EF4-FFF2-40B4-BE49-F238E27FC236}">
                  <a16:creationId xmlns:a16="http://schemas.microsoft.com/office/drawing/2014/main" id="{F39F1E62-659A-3842-8B26-09931929C6B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277" y="896119"/>
              <a:ext cx="810342" cy="822765"/>
            </a:xfrm>
            <a:prstGeom prst="rect">
              <a:avLst/>
            </a:prstGeom>
          </p:spPr>
        </p:pic>
      </p:grpSp>
      <p:grpSp>
        <p:nvGrpSpPr>
          <p:cNvPr id="23" name="Group 22">
            <a:extLst>
              <a:ext uri="{FF2B5EF4-FFF2-40B4-BE49-F238E27FC236}">
                <a16:creationId xmlns:a16="http://schemas.microsoft.com/office/drawing/2014/main" id="{EAB70C41-0A3D-7746-81C8-51F1BCB66AB4}"/>
              </a:ext>
            </a:extLst>
          </p:cNvPr>
          <p:cNvGrpSpPr/>
          <p:nvPr/>
        </p:nvGrpSpPr>
        <p:grpSpPr>
          <a:xfrm>
            <a:off x="3327545" y="736963"/>
            <a:ext cx="331679" cy="345587"/>
            <a:chOff x="2762708" y="799297"/>
            <a:chExt cx="1036949" cy="1047197"/>
          </a:xfrm>
        </p:grpSpPr>
        <p:sp>
          <p:nvSpPr>
            <p:cNvPr id="24" name="Oval 23">
              <a:extLst>
                <a:ext uri="{FF2B5EF4-FFF2-40B4-BE49-F238E27FC236}">
                  <a16:creationId xmlns:a16="http://schemas.microsoft.com/office/drawing/2014/main" id="{C5F6F8BC-6050-0F4B-BBFF-CA13E5D63B7C}"/>
                </a:ext>
              </a:extLst>
            </p:cNvPr>
            <p:cNvSpPr/>
            <p:nvPr/>
          </p:nvSpPr>
          <p:spPr>
            <a:xfrm>
              <a:off x="2762708" y="799297"/>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Arial"/>
              </a:endParaRPr>
            </a:p>
          </p:txBody>
        </p:sp>
        <p:sp>
          <p:nvSpPr>
            <p:cNvPr id="25" name="Oval 24">
              <a:extLst>
                <a:ext uri="{FF2B5EF4-FFF2-40B4-BE49-F238E27FC236}">
                  <a16:creationId xmlns:a16="http://schemas.microsoft.com/office/drawing/2014/main" id="{5FB753A1-A865-9848-993A-CD10454A9A68}"/>
                </a:ext>
              </a:extLst>
            </p:cNvPr>
            <p:cNvSpPr>
              <a:spLocks noChangeAspect="1"/>
            </p:cNvSpPr>
            <p:nvPr/>
          </p:nvSpPr>
          <p:spPr>
            <a:xfrm>
              <a:off x="2860292" y="899209"/>
              <a:ext cx="853440"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pic>
          <p:nvPicPr>
            <p:cNvPr id="26" name="Picture 25" descr="123928423-icon-of-house-with-columns-and-flag-building-of-government-embassy-official-institution-or-establish.png">
              <a:extLst>
                <a:ext uri="{FF2B5EF4-FFF2-40B4-BE49-F238E27FC236}">
                  <a16:creationId xmlns:a16="http://schemas.microsoft.com/office/drawing/2014/main" id="{24DBA3C3-DF30-9341-84F4-50D329EF4A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6615" y="833859"/>
              <a:ext cx="809448" cy="809448"/>
            </a:xfrm>
            <a:prstGeom prst="rect">
              <a:avLst/>
            </a:prstGeom>
          </p:spPr>
        </p:pic>
      </p:grpSp>
      <p:grpSp>
        <p:nvGrpSpPr>
          <p:cNvPr id="27" name="Group 26">
            <a:extLst>
              <a:ext uri="{FF2B5EF4-FFF2-40B4-BE49-F238E27FC236}">
                <a16:creationId xmlns:a16="http://schemas.microsoft.com/office/drawing/2014/main" id="{09D9CD61-CC48-9F49-987E-DD6E492CF544}"/>
              </a:ext>
            </a:extLst>
          </p:cNvPr>
          <p:cNvGrpSpPr/>
          <p:nvPr/>
        </p:nvGrpSpPr>
        <p:grpSpPr>
          <a:xfrm>
            <a:off x="5352327" y="739908"/>
            <a:ext cx="345516" cy="339052"/>
            <a:chOff x="6418806" y="828091"/>
            <a:chExt cx="1036949" cy="1047197"/>
          </a:xfrm>
        </p:grpSpPr>
        <p:sp>
          <p:nvSpPr>
            <p:cNvPr id="28" name="Oval 27">
              <a:extLst>
                <a:ext uri="{FF2B5EF4-FFF2-40B4-BE49-F238E27FC236}">
                  <a16:creationId xmlns:a16="http://schemas.microsoft.com/office/drawing/2014/main" id="{F2885F9A-8249-B14D-9DA3-2886209B0131}"/>
                </a:ext>
              </a:extLst>
            </p:cNvPr>
            <p:cNvSpPr/>
            <p:nvPr/>
          </p:nvSpPr>
          <p:spPr>
            <a:xfrm>
              <a:off x="6418806" y="828091"/>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Arial"/>
              </a:endParaRPr>
            </a:p>
          </p:txBody>
        </p:sp>
        <p:sp>
          <p:nvSpPr>
            <p:cNvPr id="29" name="Oval 28">
              <a:extLst>
                <a:ext uri="{FF2B5EF4-FFF2-40B4-BE49-F238E27FC236}">
                  <a16:creationId xmlns:a16="http://schemas.microsoft.com/office/drawing/2014/main" id="{A978A083-397C-AC4D-A425-4AEA1CDF2EE3}"/>
                </a:ext>
              </a:extLst>
            </p:cNvPr>
            <p:cNvSpPr>
              <a:spLocks noChangeAspect="1"/>
            </p:cNvSpPr>
            <p:nvPr/>
          </p:nvSpPr>
          <p:spPr>
            <a:xfrm>
              <a:off x="6504462" y="919519"/>
              <a:ext cx="853440"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pic>
          <p:nvPicPr>
            <p:cNvPr id="30" name="Picture 29">
              <a:extLst>
                <a:ext uri="{FF2B5EF4-FFF2-40B4-BE49-F238E27FC236}">
                  <a16:creationId xmlns:a16="http://schemas.microsoft.com/office/drawing/2014/main" id="{FF44F0EE-00D4-3E4B-9FC5-8CE8F0BF51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8204" y="961248"/>
              <a:ext cx="759981" cy="759981"/>
            </a:xfrm>
            <a:prstGeom prst="rect">
              <a:avLst/>
            </a:prstGeom>
          </p:spPr>
        </p:pic>
      </p:grpSp>
      <p:grpSp>
        <p:nvGrpSpPr>
          <p:cNvPr id="31" name="Group 30">
            <a:extLst>
              <a:ext uri="{FF2B5EF4-FFF2-40B4-BE49-F238E27FC236}">
                <a16:creationId xmlns:a16="http://schemas.microsoft.com/office/drawing/2014/main" id="{BC76F8AB-0D09-354F-B7C4-C97B69374D05}"/>
              </a:ext>
            </a:extLst>
          </p:cNvPr>
          <p:cNvGrpSpPr/>
          <p:nvPr/>
        </p:nvGrpSpPr>
        <p:grpSpPr>
          <a:xfrm>
            <a:off x="7736289" y="712198"/>
            <a:ext cx="353072" cy="365635"/>
            <a:chOff x="8297656" y="766185"/>
            <a:chExt cx="1109704" cy="1101020"/>
          </a:xfrm>
        </p:grpSpPr>
        <p:sp>
          <p:nvSpPr>
            <p:cNvPr id="32" name="Oval 31">
              <a:extLst>
                <a:ext uri="{FF2B5EF4-FFF2-40B4-BE49-F238E27FC236}">
                  <a16:creationId xmlns:a16="http://schemas.microsoft.com/office/drawing/2014/main" id="{5F27DF54-E297-4C43-B44E-50EBA759D097}"/>
                </a:ext>
              </a:extLst>
            </p:cNvPr>
            <p:cNvSpPr/>
            <p:nvPr/>
          </p:nvSpPr>
          <p:spPr>
            <a:xfrm>
              <a:off x="8370409" y="820008"/>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Arial"/>
              </a:endParaRPr>
            </a:p>
          </p:txBody>
        </p:sp>
        <p:sp>
          <p:nvSpPr>
            <p:cNvPr id="33" name="Oval 32">
              <a:extLst>
                <a:ext uri="{FF2B5EF4-FFF2-40B4-BE49-F238E27FC236}">
                  <a16:creationId xmlns:a16="http://schemas.microsoft.com/office/drawing/2014/main" id="{973E0224-A480-FD4D-8BD9-1D9CB0EE6930}"/>
                </a:ext>
              </a:extLst>
            </p:cNvPr>
            <p:cNvSpPr>
              <a:spLocks noChangeAspect="1"/>
            </p:cNvSpPr>
            <p:nvPr/>
          </p:nvSpPr>
          <p:spPr>
            <a:xfrm>
              <a:off x="8453505" y="926671"/>
              <a:ext cx="853440" cy="853440"/>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pic>
          <p:nvPicPr>
            <p:cNvPr id="34" name="Picture 33">
              <a:extLst>
                <a:ext uri="{FF2B5EF4-FFF2-40B4-BE49-F238E27FC236}">
                  <a16:creationId xmlns:a16="http://schemas.microsoft.com/office/drawing/2014/main" id="{ABA529FF-2D26-8C47-AB58-D495F81E08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7656" y="766185"/>
              <a:ext cx="1109704" cy="927713"/>
            </a:xfrm>
            <a:prstGeom prst="rect">
              <a:avLst/>
            </a:prstGeom>
          </p:spPr>
        </p:pic>
      </p:grpSp>
      <p:grpSp>
        <p:nvGrpSpPr>
          <p:cNvPr id="35" name="Group 34">
            <a:extLst>
              <a:ext uri="{FF2B5EF4-FFF2-40B4-BE49-F238E27FC236}">
                <a16:creationId xmlns:a16="http://schemas.microsoft.com/office/drawing/2014/main" id="{35335192-A46B-0540-B048-4B29CAD5DE9C}"/>
              </a:ext>
            </a:extLst>
          </p:cNvPr>
          <p:cNvGrpSpPr/>
          <p:nvPr/>
        </p:nvGrpSpPr>
        <p:grpSpPr>
          <a:xfrm>
            <a:off x="9905150" y="728332"/>
            <a:ext cx="344053" cy="339507"/>
            <a:chOff x="10112717" y="847972"/>
            <a:chExt cx="743533" cy="723271"/>
          </a:xfrm>
        </p:grpSpPr>
        <p:grpSp>
          <p:nvGrpSpPr>
            <p:cNvPr id="36" name="Group 35">
              <a:extLst>
                <a:ext uri="{FF2B5EF4-FFF2-40B4-BE49-F238E27FC236}">
                  <a16:creationId xmlns:a16="http://schemas.microsoft.com/office/drawing/2014/main" id="{1CE24487-B9F2-DB4B-9160-27A49AAB0F59}"/>
                </a:ext>
              </a:extLst>
            </p:cNvPr>
            <p:cNvGrpSpPr/>
            <p:nvPr/>
          </p:nvGrpSpPr>
          <p:grpSpPr>
            <a:xfrm>
              <a:off x="10112717" y="847972"/>
              <a:ext cx="743533" cy="723271"/>
              <a:chOff x="8370409" y="820008"/>
              <a:chExt cx="1036949" cy="1047197"/>
            </a:xfrm>
          </p:grpSpPr>
          <p:sp>
            <p:nvSpPr>
              <p:cNvPr id="38" name="Oval 37">
                <a:extLst>
                  <a:ext uri="{FF2B5EF4-FFF2-40B4-BE49-F238E27FC236}">
                    <a16:creationId xmlns:a16="http://schemas.microsoft.com/office/drawing/2014/main" id="{CB06B179-6D19-7046-9FC6-363FE3F4FC4D}"/>
                  </a:ext>
                </a:extLst>
              </p:cNvPr>
              <p:cNvSpPr/>
              <p:nvPr/>
            </p:nvSpPr>
            <p:spPr>
              <a:xfrm>
                <a:off x="8370409" y="820008"/>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Arial"/>
                </a:endParaRPr>
              </a:p>
            </p:txBody>
          </p:sp>
          <p:sp>
            <p:nvSpPr>
              <p:cNvPr id="39" name="Oval 38">
                <a:extLst>
                  <a:ext uri="{FF2B5EF4-FFF2-40B4-BE49-F238E27FC236}">
                    <a16:creationId xmlns:a16="http://schemas.microsoft.com/office/drawing/2014/main" id="{2EDCAF5F-4D9D-A842-B7CE-76C5D5F2F940}"/>
                  </a:ext>
                </a:extLst>
              </p:cNvPr>
              <p:cNvSpPr>
                <a:spLocks noChangeAspect="1"/>
              </p:cNvSpPr>
              <p:nvPr/>
            </p:nvSpPr>
            <p:spPr>
              <a:xfrm>
                <a:off x="8453505" y="926671"/>
                <a:ext cx="853440"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grpSp>
        <p:pic>
          <p:nvPicPr>
            <p:cNvPr id="37" name="Picture 36">
              <a:extLst>
                <a:ext uri="{FF2B5EF4-FFF2-40B4-BE49-F238E27FC236}">
                  <a16:creationId xmlns:a16="http://schemas.microsoft.com/office/drawing/2014/main" id="{15651497-E320-6B4F-8C99-3CB59F125C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6296" y="901808"/>
              <a:ext cx="551513" cy="551513"/>
            </a:xfrm>
            <a:prstGeom prst="rect">
              <a:avLst/>
            </a:prstGeom>
          </p:spPr>
        </p:pic>
      </p:grpSp>
      <p:sp>
        <p:nvSpPr>
          <p:cNvPr id="40" name="Rectangle 39">
            <a:extLst>
              <a:ext uri="{FF2B5EF4-FFF2-40B4-BE49-F238E27FC236}">
                <a16:creationId xmlns:a16="http://schemas.microsoft.com/office/drawing/2014/main" id="{BD333875-32C4-E14D-9C9E-2FA23A3B4AB1}"/>
              </a:ext>
            </a:extLst>
          </p:cNvPr>
          <p:cNvSpPr/>
          <p:nvPr/>
        </p:nvSpPr>
        <p:spPr>
          <a:xfrm>
            <a:off x="96938" y="261793"/>
            <a:ext cx="1090014" cy="44714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16"/>
          </a:p>
        </p:txBody>
      </p:sp>
      <p:sp>
        <p:nvSpPr>
          <p:cNvPr id="41" name="Title 1">
            <a:extLst>
              <a:ext uri="{FF2B5EF4-FFF2-40B4-BE49-F238E27FC236}">
                <a16:creationId xmlns:a16="http://schemas.microsoft.com/office/drawing/2014/main" id="{E05AAA80-60F6-9747-AA94-2ADF9E1CEBF6}"/>
              </a:ext>
            </a:extLst>
          </p:cNvPr>
          <p:cNvSpPr txBox="1">
            <a:spLocks/>
          </p:cNvSpPr>
          <p:nvPr/>
        </p:nvSpPr>
        <p:spPr>
          <a:xfrm>
            <a:off x="1211550" y="286065"/>
            <a:ext cx="4190557" cy="411626"/>
          </a:xfrm>
          <a:prstGeom prst="rect">
            <a:avLst/>
          </a:prstGeom>
          <a:ln>
            <a:noFill/>
          </a:ln>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200" kern="1200">
                <a:solidFill>
                  <a:schemeClr val="bg1"/>
                </a:solidFill>
                <a:latin typeface="Arial"/>
                <a:ea typeface="+mj-ea"/>
                <a:cs typeface="Arial"/>
              </a:defRPr>
            </a:lvl1pPr>
          </a:lstStyle>
          <a:p>
            <a:r>
              <a:rPr lang="en-ZA" sz="2500" b="1">
                <a:solidFill>
                  <a:schemeClr val="tx1"/>
                </a:solidFill>
                <a:latin typeface="Arial Narrow"/>
              </a:rPr>
              <a:t>Overview: </a:t>
            </a:r>
            <a:r>
              <a:rPr lang="en-ZA" sz="2500" b="1">
                <a:solidFill>
                  <a:schemeClr val="tx1">
                    <a:lumMod val="65000"/>
                    <a:lumOff val="35000"/>
                  </a:schemeClr>
                </a:solidFill>
                <a:latin typeface="Arial Narrow"/>
              </a:rPr>
              <a:t>Ngaka Modiri Molema </a:t>
            </a:r>
            <a:endParaRPr lang="en-ZA" sz="2500" b="1">
              <a:solidFill>
                <a:schemeClr val="tx1">
                  <a:lumMod val="65000"/>
                  <a:lumOff val="35000"/>
                </a:schemeClr>
              </a:solidFill>
              <a:latin typeface="Arial Narrow"/>
              <a:cs typeface="Arial" panose="020B0604020202020204" pitchFamily="34" charset="0"/>
            </a:endParaRPr>
          </a:p>
        </p:txBody>
      </p:sp>
      <p:sp>
        <p:nvSpPr>
          <p:cNvPr id="45" name="Rectangle 44">
            <a:extLst>
              <a:ext uri="{FF2B5EF4-FFF2-40B4-BE49-F238E27FC236}">
                <a16:creationId xmlns:a16="http://schemas.microsoft.com/office/drawing/2014/main" id="{BF78EDC4-6457-6A41-BC56-43241957650C}"/>
              </a:ext>
            </a:extLst>
          </p:cNvPr>
          <p:cNvSpPr/>
          <p:nvPr/>
        </p:nvSpPr>
        <p:spPr>
          <a:xfrm>
            <a:off x="5282132" y="367599"/>
            <a:ext cx="3293630" cy="457305"/>
          </a:xfrm>
          <a:prstGeom prst="rect">
            <a:avLst/>
          </a:prstGeom>
        </p:spPr>
        <p:txBody>
          <a:bodyPr wrap="square" lIns="91440" tIns="45720" rIns="91440" bIns="45720" anchor="t">
            <a:spAutoFit/>
          </a:bodyPr>
          <a:lstStyle/>
          <a:p>
            <a:pPr>
              <a:lnSpc>
                <a:spcPts val="1360"/>
              </a:lnSpc>
            </a:pPr>
            <a:r>
              <a:rPr lang="en-ZA" sz="1500" b="1">
                <a:solidFill>
                  <a:schemeClr val="tx1">
                    <a:lumMod val="50000"/>
                    <a:lumOff val="50000"/>
                  </a:schemeClr>
                </a:solidFill>
                <a:latin typeface="Arial"/>
                <a:cs typeface="Arial"/>
              </a:rPr>
              <a:t>District Champion: </a:t>
            </a:r>
            <a:r>
              <a:rPr lang="en-ZA" sz="1500">
                <a:solidFill>
                  <a:schemeClr val="tx1">
                    <a:lumMod val="50000"/>
                    <a:lumOff val="50000"/>
                  </a:schemeClr>
                </a:solidFill>
              </a:rPr>
              <a:t>DM Obed Bapela</a:t>
            </a:r>
            <a:endParaRPr lang="en-ZA" sz="1500">
              <a:solidFill>
                <a:schemeClr val="tx1">
                  <a:lumMod val="50000"/>
                  <a:lumOff val="50000"/>
                </a:schemeClr>
              </a:solidFill>
              <a:latin typeface="Arial"/>
              <a:cs typeface="Arial"/>
            </a:endParaRPr>
          </a:p>
          <a:p>
            <a:pPr>
              <a:lnSpc>
                <a:spcPts val="1360"/>
              </a:lnSpc>
            </a:pPr>
            <a:endParaRPr lang="en-US" sz="1500"/>
          </a:p>
        </p:txBody>
      </p:sp>
      <p:graphicFrame>
        <p:nvGraphicFramePr>
          <p:cNvPr id="46" name="Table 45">
            <a:extLst>
              <a:ext uri="{FF2B5EF4-FFF2-40B4-BE49-F238E27FC236}">
                <a16:creationId xmlns:a16="http://schemas.microsoft.com/office/drawing/2014/main" id="{8EACA082-CB34-8F41-8BE4-D95CE3EF74F3}"/>
              </a:ext>
            </a:extLst>
          </p:cNvPr>
          <p:cNvGraphicFramePr>
            <a:graphicFrameLocks noGrp="1"/>
          </p:cNvGraphicFramePr>
          <p:nvPr>
            <p:extLst>
              <p:ext uri="{D42A27DB-BD31-4B8C-83A1-F6EECF244321}">
                <p14:modId xmlns:p14="http://schemas.microsoft.com/office/powerpoint/2010/main" val="1417698357"/>
              </p:ext>
            </p:extLst>
          </p:nvPr>
        </p:nvGraphicFramePr>
        <p:xfrm>
          <a:off x="491873" y="1196995"/>
          <a:ext cx="11384923" cy="3048000"/>
        </p:xfrm>
        <a:graphic>
          <a:graphicData uri="http://schemas.openxmlformats.org/drawingml/2006/table">
            <a:tbl>
              <a:tblPr firstRow="1" bandRow="1">
                <a:tableStyleId>{5C22544A-7EE6-4342-B048-85BDC9FD1C3A}</a:tableStyleId>
              </a:tblPr>
              <a:tblGrid>
                <a:gridCol w="1014513">
                  <a:extLst>
                    <a:ext uri="{9D8B030D-6E8A-4147-A177-3AD203B41FA5}">
                      <a16:colId xmlns:a16="http://schemas.microsoft.com/office/drawing/2014/main" val="151397202"/>
                    </a:ext>
                  </a:extLst>
                </a:gridCol>
                <a:gridCol w="1386839">
                  <a:extLst>
                    <a:ext uri="{9D8B030D-6E8A-4147-A177-3AD203B41FA5}">
                      <a16:colId xmlns:a16="http://schemas.microsoft.com/office/drawing/2014/main" val="3359299035"/>
                    </a:ext>
                  </a:extLst>
                </a:gridCol>
                <a:gridCol w="1904999">
                  <a:extLst>
                    <a:ext uri="{9D8B030D-6E8A-4147-A177-3AD203B41FA5}">
                      <a16:colId xmlns:a16="http://schemas.microsoft.com/office/drawing/2014/main" val="3556447471"/>
                    </a:ext>
                  </a:extLst>
                </a:gridCol>
                <a:gridCol w="1188718">
                  <a:extLst>
                    <a:ext uri="{9D8B030D-6E8A-4147-A177-3AD203B41FA5}">
                      <a16:colId xmlns:a16="http://schemas.microsoft.com/office/drawing/2014/main" val="3325076538"/>
                    </a:ext>
                  </a:extLst>
                </a:gridCol>
                <a:gridCol w="2179320">
                  <a:extLst>
                    <a:ext uri="{9D8B030D-6E8A-4147-A177-3AD203B41FA5}">
                      <a16:colId xmlns:a16="http://schemas.microsoft.com/office/drawing/2014/main" val="2919946895"/>
                    </a:ext>
                  </a:extLst>
                </a:gridCol>
                <a:gridCol w="3710534">
                  <a:extLst>
                    <a:ext uri="{9D8B030D-6E8A-4147-A177-3AD203B41FA5}">
                      <a16:colId xmlns:a16="http://schemas.microsoft.com/office/drawing/2014/main" val="657340134"/>
                    </a:ext>
                  </a:extLst>
                </a:gridCol>
              </a:tblGrid>
              <a:tr h="3048000">
                <a:tc>
                  <a:txBody>
                    <a:bodyPr/>
                    <a:lstStyle/>
                    <a:p>
                      <a:pPr fontAlgn="t">
                        <a:lnSpc>
                          <a:spcPct val="100000"/>
                        </a:lnSpc>
                      </a:pPr>
                      <a:r>
                        <a:rPr lang="en-US" sz="1100" b="0" i="0" err="1">
                          <a:solidFill>
                            <a:schemeClr val="bg1"/>
                          </a:solidFill>
                          <a:effectLst/>
                          <a:latin typeface="Arial Narrow"/>
                          <a:cs typeface="Arial Narrow" panose="020B0604020202020204" pitchFamily="34" charset="0"/>
                        </a:rPr>
                        <a:t>Ramotshere</a:t>
                      </a:r>
                      <a:r>
                        <a:rPr lang="en-US" sz="1100" b="0" i="0" dirty="0">
                          <a:solidFill>
                            <a:schemeClr val="bg1"/>
                          </a:solidFill>
                          <a:effectLst/>
                          <a:latin typeface="Arial Narrow"/>
                          <a:cs typeface="Arial Narrow" panose="020B0604020202020204" pitchFamily="34" charset="0"/>
                        </a:rPr>
                        <a:t> </a:t>
                      </a:r>
                      <a:r>
                        <a:rPr lang="en-US" sz="1100" b="0" i="0" err="1">
                          <a:solidFill>
                            <a:schemeClr val="bg1"/>
                          </a:solidFill>
                          <a:effectLst/>
                          <a:latin typeface="Arial Narrow"/>
                          <a:cs typeface="Arial Narrow" panose="020B0604020202020204" pitchFamily="34" charset="0"/>
                        </a:rPr>
                        <a:t>Moiloa</a:t>
                      </a:r>
                      <a:endParaRPr lang="en-US" sz="1100" b="0" i="0" dirty="0" err="1">
                        <a:solidFill>
                          <a:schemeClr val="bg1"/>
                        </a:solidFill>
                        <a:effectLst/>
                        <a:latin typeface="Arial Narrow"/>
                        <a:cs typeface="Arial Narrow" panose="020B0604020202020204" pitchFamily="34" charset="0"/>
                      </a:endParaRPr>
                    </a:p>
                  </a:txBody>
                  <a:tcPr marL="9525" marR="9525" marT="9525"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FF0000"/>
                    </a:solidFill>
                  </a:tcPr>
                </a:tc>
                <a:tc>
                  <a:txBody>
                    <a:bodyPr/>
                    <a:lstStyle/>
                    <a:p>
                      <a:pPr fontAlgn="t">
                        <a:lnSpc>
                          <a:spcPct val="100000"/>
                        </a:lnSpc>
                      </a:pPr>
                      <a:r>
                        <a:rPr lang="en-US" sz="1100" b="0" i="0" dirty="0">
                          <a:solidFill>
                            <a:schemeClr val="tx1"/>
                          </a:solidFill>
                          <a:effectLst/>
                          <a:latin typeface="Arial Narrow"/>
                          <a:cs typeface="Arial Narrow" panose="020B0604020202020204" pitchFamily="34" charset="0"/>
                        </a:rPr>
                        <a:t>The issue of 2 Mayors, </a:t>
                      </a:r>
                      <a:br>
                        <a:rPr lang="en-US" sz="1100" b="0" i="0" dirty="0">
                          <a:solidFill>
                            <a:srgbClr val="000000"/>
                          </a:solidFill>
                          <a:effectLst/>
                          <a:latin typeface="Arial Narrow"/>
                          <a:cs typeface="Arial Narrow" panose="020B0604020202020204" pitchFamily="34" charset="0"/>
                        </a:rPr>
                      </a:br>
                      <a:r>
                        <a:rPr lang="en-US" sz="1100" b="0" i="0" dirty="0">
                          <a:solidFill>
                            <a:schemeClr val="tx1"/>
                          </a:solidFill>
                          <a:effectLst/>
                          <a:latin typeface="Arial Narrow"/>
                          <a:cs typeface="Arial Narrow" panose="020B0604020202020204" pitchFamily="34" charset="0"/>
                        </a:rPr>
                        <a:t>2 Speakers was recently resolved after party intervention.</a:t>
                      </a:r>
                    </a:p>
                  </a:txBody>
                  <a:tcPr marL="45720"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lgn="l" fontAlgn="t">
                        <a:lnSpc>
                          <a:spcPct val="100000"/>
                        </a:lnSpc>
                        <a:spcBef>
                          <a:spcPts val="0"/>
                        </a:spcBef>
                        <a:spcAft>
                          <a:spcPts val="0"/>
                        </a:spcAft>
                      </a:pPr>
                      <a:r>
                        <a:rPr lang="en-US" sz="1100" b="0" i="0" u="none" strike="noStrike" noProof="0" dirty="0">
                          <a:solidFill>
                            <a:schemeClr val="tx1"/>
                          </a:solidFill>
                          <a:effectLst/>
                          <a:latin typeface="Arial Narrow"/>
                          <a:cs typeface="Arial Narrow" panose="020B0604020202020204" pitchFamily="34" charset="0"/>
                        </a:rPr>
                        <a:t>Previously placed 139 until Aug 2020. </a:t>
                      </a:r>
                      <a:r>
                        <a:rPr lang="en-US" sz="1100" b="0" i="0" dirty="0">
                          <a:solidFill>
                            <a:schemeClr val="tx1"/>
                          </a:solidFill>
                          <a:effectLst/>
                          <a:latin typeface="Arial Narrow"/>
                          <a:cs typeface="Arial Narrow" panose="020B0604020202020204" pitchFamily="34" charset="0"/>
                        </a:rPr>
                        <a:t>Gains achieved by previous Administrator reversed. Administrator locked out.</a:t>
                      </a:r>
                    </a:p>
                    <a:p>
                      <a:pPr lvl="0" algn="l">
                        <a:lnSpc>
                          <a:spcPct val="100000"/>
                        </a:lnSpc>
                        <a:spcBef>
                          <a:spcPts val="0"/>
                        </a:spcBef>
                        <a:spcAft>
                          <a:spcPts val="0"/>
                        </a:spcAft>
                        <a:buNone/>
                      </a:pPr>
                      <a:r>
                        <a:rPr lang="en-US" sz="1100" b="0" i="0" dirty="0">
                          <a:solidFill>
                            <a:schemeClr val="tx1"/>
                          </a:solidFill>
                          <a:effectLst/>
                          <a:latin typeface="Arial Narrow"/>
                          <a:cs typeface="Arial Narrow" panose="020B0604020202020204" pitchFamily="34" charset="0"/>
                        </a:rPr>
                        <a:t>MPAC not functional.</a:t>
                      </a:r>
                    </a:p>
                  </a:txBody>
                  <a:tcPr marL="45720"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fontAlgn="t">
                        <a:lnSpc>
                          <a:spcPct val="100000"/>
                        </a:lnSpc>
                      </a:pPr>
                      <a:r>
                        <a:rPr lang="en-US" sz="1100" b="0" i="0" dirty="0">
                          <a:solidFill>
                            <a:schemeClr val="tx1"/>
                          </a:solidFill>
                          <a:effectLst/>
                          <a:latin typeface="Arial Narrow"/>
                          <a:cs typeface="Arial Narrow" panose="020B0604020202020204" pitchFamily="34" charset="0"/>
                        </a:rPr>
                        <a:t>Vacancies at senior management level.</a:t>
                      </a:r>
                    </a:p>
                  </a:txBody>
                  <a:tcPr marL="45720"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US" sz="1100" b="0" i="0" u="none" strike="noStrike" noProof="0" dirty="0">
                          <a:solidFill>
                            <a:schemeClr val="tx1"/>
                          </a:solidFill>
                          <a:effectLst/>
                          <a:latin typeface="Arial Narrow"/>
                        </a:rPr>
                        <a:t>Financial distress  </a:t>
                      </a:r>
                      <a:endParaRPr lang="en-US" dirty="0">
                        <a:solidFill>
                          <a:schemeClr val="tx1"/>
                        </a:solidFill>
                        <a:latin typeface="Arial Narrow"/>
                      </a:endParaRPr>
                    </a:p>
                    <a:p>
                      <a:pPr lvl="0" algn="l">
                        <a:lnSpc>
                          <a:spcPct val="100000"/>
                        </a:lnSpc>
                        <a:spcBef>
                          <a:spcPts val="0"/>
                        </a:spcBef>
                        <a:spcAft>
                          <a:spcPts val="0"/>
                        </a:spcAft>
                        <a:buNone/>
                      </a:pPr>
                      <a:r>
                        <a:rPr lang="en-US" sz="1100" b="0" i="0" u="none" strike="noStrike" noProof="0" dirty="0">
                          <a:solidFill>
                            <a:schemeClr val="tx1"/>
                          </a:solidFill>
                          <a:effectLst/>
                          <a:latin typeface="Arial Narrow"/>
                        </a:rPr>
                        <a:t> Disclaimer: 3 years.  </a:t>
                      </a:r>
                      <a:endParaRPr lang="en-US" dirty="0">
                        <a:solidFill>
                          <a:schemeClr val="tx1"/>
                        </a:solidFill>
                        <a:latin typeface="Arial Narrow"/>
                      </a:endParaRPr>
                    </a:p>
                    <a:p>
                      <a:pPr lvl="0">
                        <a:lnSpc>
                          <a:spcPct val="100000"/>
                        </a:lnSpc>
                        <a:buNone/>
                      </a:pPr>
                      <a:r>
                        <a:rPr lang="en-US" sz="1100" b="0" i="0" u="none" strike="noStrike" noProof="0" dirty="0">
                          <a:solidFill>
                            <a:schemeClr val="tx1"/>
                          </a:solidFill>
                          <a:effectLst/>
                          <a:latin typeface="Arial Narrow"/>
                        </a:rPr>
                        <a:t>Eskom: R 30 588 822 </a:t>
                      </a:r>
                      <a:endParaRPr lang="en-US" dirty="0">
                        <a:solidFill>
                          <a:schemeClr val="tx1"/>
                        </a:solidFill>
                        <a:latin typeface="Arial Narrow"/>
                      </a:endParaRPr>
                    </a:p>
                    <a:p>
                      <a:pPr lvl="0">
                        <a:lnSpc>
                          <a:spcPct val="100000"/>
                        </a:lnSpc>
                        <a:buNone/>
                      </a:pPr>
                      <a:r>
                        <a:rPr lang="en-US" sz="1100" b="0" i="0" u="none" strike="noStrike" noProof="0" dirty="0">
                          <a:solidFill>
                            <a:schemeClr val="tx1"/>
                          </a:solidFill>
                          <a:effectLst/>
                          <a:latin typeface="Arial Narrow"/>
                        </a:rPr>
                        <a:t>Adopted unfunded 2021 budget</a:t>
                      </a:r>
                      <a:r>
                        <a:rPr lang="en-US" sz="1100" b="0" i="0" u="none" strike="noStrike" noProof="0" dirty="0">
                          <a:solidFill>
                            <a:schemeClr val="tx1"/>
                          </a:solidFill>
                          <a:effectLst/>
                        </a:rPr>
                        <a:t> </a:t>
                      </a:r>
                    </a:p>
                    <a:p>
                      <a:pPr lvl="0">
                        <a:lnSpc>
                          <a:spcPct val="100000"/>
                        </a:lnSpc>
                        <a:buNone/>
                      </a:pPr>
                      <a:r>
                        <a:rPr lang="en-US" sz="1100" b="0" i="0" u="none" strike="noStrike" noProof="0" dirty="0">
                          <a:solidFill>
                            <a:schemeClr val="tx1"/>
                          </a:solidFill>
                          <a:effectLst/>
                          <a:latin typeface="Arial Narrow"/>
                        </a:rPr>
                        <a:t>Recurrence of irregular expenditure due to noncompliance with SCM</a:t>
                      </a:r>
                      <a:endParaRPr lang="en-US" dirty="0">
                        <a:solidFill>
                          <a:schemeClr val="tx1"/>
                        </a:solidFill>
                        <a:latin typeface="Arial Narrow"/>
                      </a:endParaRPr>
                    </a:p>
                    <a:p>
                      <a:pPr lvl="0">
                        <a:lnSpc>
                          <a:spcPct val="100000"/>
                        </a:lnSpc>
                        <a:buNone/>
                      </a:pPr>
                      <a:r>
                        <a:rPr lang="en-US" sz="1100" b="0" i="0" u="none" strike="noStrike" noProof="0" dirty="0">
                          <a:solidFill>
                            <a:schemeClr val="tx1"/>
                          </a:solidFill>
                          <a:effectLst/>
                          <a:latin typeface="Arial Narrow"/>
                        </a:rPr>
                        <a:t>Poor  revenue collection  which result in more than 50% of debt impairment</a:t>
                      </a:r>
                      <a:endParaRPr lang="en-US" dirty="0">
                        <a:solidFill>
                          <a:schemeClr val="tx1"/>
                        </a:solidFill>
                        <a:latin typeface="Arial Narrow"/>
                      </a:endParaRPr>
                    </a:p>
                  </a:txBody>
                  <a:tcPr marL="45720"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lvl="0" indent="-171450" algn="l">
                        <a:lnSpc>
                          <a:spcPct val="100000"/>
                        </a:lnSpc>
                        <a:buFont typeface="Arial"/>
                        <a:buChar char="•"/>
                      </a:pPr>
                      <a:r>
                        <a:rPr lang="en-US" sz="1100" b="0" i="0" u="none" strike="noStrike" noProof="0" dirty="0">
                          <a:solidFill>
                            <a:schemeClr val="tx1"/>
                          </a:solidFill>
                          <a:effectLst/>
                          <a:latin typeface="Arial Narrow"/>
                        </a:rPr>
                        <a:t>Roads in </a:t>
                      </a:r>
                      <a:r>
                        <a:rPr lang="en-US" sz="1100" b="0" i="0" u="none" strike="noStrike" noProof="0" dirty="0" err="1">
                          <a:solidFill>
                            <a:schemeClr val="tx1"/>
                          </a:solidFill>
                          <a:effectLst/>
                          <a:latin typeface="Arial Narrow"/>
                        </a:rPr>
                        <a:t>Zeerust</a:t>
                      </a:r>
                      <a:r>
                        <a:rPr lang="en-US" sz="1100" b="0" i="0" u="none" strike="noStrike" noProof="0" dirty="0">
                          <a:solidFill>
                            <a:schemeClr val="tx1"/>
                          </a:solidFill>
                          <a:effectLst/>
                          <a:latin typeface="Arial Narrow"/>
                        </a:rPr>
                        <a:t> CBD and </a:t>
                      </a:r>
                      <a:r>
                        <a:rPr lang="en-US" sz="1100" b="0" i="0" u="none" strike="noStrike" noProof="0" dirty="0" err="1">
                          <a:solidFill>
                            <a:schemeClr val="tx1"/>
                          </a:solidFill>
                          <a:effectLst/>
                          <a:latin typeface="Arial Narrow"/>
                        </a:rPr>
                        <a:t>Sandvlagte</a:t>
                      </a:r>
                      <a:r>
                        <a:rPr lang="en-US" sz="1100" b="0" i="0" u="none" strike="noStrike" noProof="0" dirty="0">
                          <a:solidFill>
                            <a:schemeClr val="tx1"/>
                          </a:solidFill>
                          <a:effectLst/>
                          <a:latin typeface="Arial Narrow"/>
                        </a:rPr>
                        <a:t> developed potholes.</a:t>
                      </a:r>
                      <a:endParaRPr lang="en-US" dirty="0">
                        <a:solidFill>
                          <a:schemeClr val="tx1"/>
                        </a:solidFill>
                      </a:endParaRPr>
                    </a:p>
                    <a:p>
                      <a:pPr marL="171450" lvl="0" indent="-171450" algn="l">
                        <a:lnSpc>
                          <a:spcPct val="100000"/>
                        </a:lnSpc>
                        <a:buFont typeface="Arial"/>
                        <a:buChar char="•"/>
                      </a:pPr>
                      <a:r>
                        <a:rPr lang="en-US" sz="1100" b="0" i="0" u="none" strike="noStrike" noProof="0" dirty="0">
                          <a:solidFill>
                            <a:schemeClr val="tx1"/>
                          </a:solidFill>
                          <a:effectLst/>
                          <a:latin typeface="Arial Narrow"/>
                        </a:rPr>
                        <a:t>Unreliable water supply to </a:t>
                      </a:r>
                      <a:r>
                        <a:rPr lang="en-US" sz="1100" b="0" i="0" u="none" strike="noStrike" noProof="0" dirty="0" err="1">
                          <a:solidFill>
                            <a:schemeClr val="tx1"/>
                          </a:solidFill>
                          <a:effectLst/>
                          <a:latin typeface="Arial Narrow"/>
                        </a:rPr>
                        <a:t>Reagile</a:t>
                      </a:r>
                      <a:r>
                        <a:rPr lang="en-US" sz="1100" b="0" i="0" u="none" strike="noStrike" noProof="0" dirty="0">
                          <a:solidFill>
                            <a:schemeClr val="tx1"/>
                          </a:solidFill>
                          <a:effectLst/>
                          <a:latin typeface="Arial Narrow"/>
                        </a:rPr>
                        <a:t> and CBD due to stressed borehole and </a:t>
                      </a:r>
                      <a:r>
                        <a:rPr lang="en-US" sz="1100" b="0" i="0" u="none" strike="noStrike" noProof="0" dirty="0" err="1">
                          <a:solidFill>
                            <a:schemeClr val="tx1"/>
                          </a:solidFill>
                          <a:effectLst/>
                          <a:latin typeface="Arial Narrow"/>
                        </a:rPr>
                        <a:t>continous</a:t>
                      </a:r>
                      <a:r>
                        <a:rPr lang="en-US" sz="1100" b="0" i="0" u="none" strike="noStrike" noProof="0" dirty="0">
                          <a:solidFill>
                            <a:schemeClr val="tx1"/>
                          </a:solidFill>
                          <a:effectLst/>
                          <a:latin typeface="Arial Narrow"/>
                        </a:rPr>
                        <a:t> pumping </a:t>
                      </a:r>
                    </a:p>
                    <a:p>
                      <a:pPr marL="171450" lvl="0" indent="-171450" algn="l">
                        <a:lnSpc>
                          <a:spcPct val="100000"/>
                        </a:lnSpc>
                        <a:buFont typeface="Arial"/>
                        <a:buChar char="•"/>
                      </a:pPr>
                      <a:r>
                        <a:rPr lang="en-US" sz="1100" b="0" i="0" u="none" strike="noStrike" noProof="0" dirty="0">
                          <a:solidFill>
                            <a:schemeClr val="tx1"/>
                          </a:solidFill>
                          <a:effectLst/>
                          <a:latin typeface="Arial Narrow"/>
                        </a:rPr>
                        <a:t>Unreliable water supply in Rietvlei. The boreholes are yielding very low and cannot meet the demand. </a:t>
                      </a:r>
                    </a:p>
                    <a:p>
                      <a:pPr marL="171450" lvl="0" indent="-171450" algn="l">
                        <a:lnSpc>
                          <a:spcPct val="100000"/>
                        </a:lnSpc>
                        <a:buFont typeface="Arial"/>
                        <a:buChar char="•"/>
                      </a:pPr>
                      <a:r>
                        <a:rPr lang="en-US" sz="1100" b="0" i="0" u="none" strike="noStrike" noProof="0" dirty="0">
                          <a:solidFill>
                            <a:schemeClr val="tx1"/>
                          </a:solidFill>
                          <a:effectLst/>
                          <a:latin typeface="Arial Narrow"/>
                        </a:rPr>
                        <a:t>Unreliable water supply to the community of </a:t>
                      </a:r>
                      <a:r>
                        <a:rPr lang="en-US" sz="1100" b="0" i="0" u="none" strike="noStrike" noProof="0" dirty="0" err="1">
                          <a:solidFill>
                            <a:schemeClr val="tx1"/>
                          </a:solidFill>
                          <a:effectLst/>
                          <a:latin typeface="Arial Narrow"/>
                        </a:rPr>
                        <a:t>Dinokana</a:t>
                      </a:r>
                      <a:r>
                        <a:rPr lang="en-US" sz="1100" b="0" i="0" u="none" strike="noStrike" noProof="0" dirty="0">
                          <a:solidFill>
                            <a:schemeClr val="tx1"/>
                          </a:solidFill>
                          <a:effectLst/>
                          <a:latin typeface="Arial Narrow"/>
                        </a:rPr>
                        <a:t> resulting on constant protest. </a:t>
                      </a:r>
                    </a:p>
                    <a:p>
                      <a:pPr marL="171450" lvl="0" indent="-171450">
                        <a:lnSpc>
                          <a:spcPct val="100000"/>
                        </a:lnSpc>
                        <a:buFont typeface="Arial"/>
                        <a:buChar char="•"/>
                      </a:pPr>
                      <a:r>
                        <a:rPr lang="en-US" sz="1100" b="0" i="0" u="none" strike="noStrike" noProof="0" dirty="0">
                          <a:solidFill>
                            <a:schemeClr val="tx1"/>
                          </a:solidFill>
                          <a:effectLst/>
                        </a:rPr>
                        <a:t>Informal Settlements – 4</a:t>
                      </a:r>
                      <a:endParaRPr lang="en-US" sz="1100" b="0" i="0" u="none" strike="noStrike" noProof="0" dirty="0">
                        <a:solidFill>
                          <a:schemeClr val="tx1"/>
                        </a:solidFill>
                        <a:effectLst/>
                        <a:latin typeface="Arial Narrow"/>
                      </a:endParaRPr>
                    </a:p>
                    <a:p>
                      <a:pPr marL="171450" lvl="0" indent="-171450">
                        <a:lnSpc>
                          <a:spcPct val="100000"/>
                        </a:lnSpc>
                        <a:buFont typeface="Arial"/>
                        <a:buChar char="•"/>
                      </a:pPr>
                      <a:r>
                        <a:rPr lang="en-ZA" sz="1100" b="0" i="0" u="none" strike="noStrike" noProof="0" dirty="0">
                          <a:solidFill>
                            <a:schemeClr val="tx1"/>
                          </a:solidFill>
                          <a:effectLst/>
                          <a:latin typeface="Arial Narrow"/>
                        </a:rPr>
                        <a:t>LED  Strategy in place prioritizing SMME Support and Trade.</a:t>
                      </a:r>
                      <a:endParaRPr lang="en-US" sz="1100" b="0" i="0" u="none" strike="noStrike" noProof="0" dirty="0">
                        <a:solidFill>
                          <a:schemeClr val="tx1"/>
                        </a:solidFill>
                        <a:effectLst/>
                        <a:latin typeface="Arial Narrow"/>
                      </a:endParaRPr>
                    </a:p>
                    <a:p>
                      <a:pPr marL="171450" lvl="0" indent="-171450">
                        <a:lnSpc>
                          <a:spcPct val="100000"/>
                        </a:lnSpc>
                        <a:buFont typeface="Arial"/>
                        <a:buChar char="•"/>
                      </a:pPr>
                      <a:r>
                        <a:rPr lang="en-US" sz="1100" b="0" i="0" u="none" strike="noStrike" noProof="0" dirty="0">
                          <a:solidFill>
                            <a:schemeClr val="tx1"/>
                          </a:solidFill>
                          <a:effectLst/>
                          <a:latin typeface="Arial Narrow"/>
                        </a:rPr>
                        <a:t>MIG Exp: Spent 41%, lost R10.2m MIG funds.</a:t>
                      </a:r>
                    </a:p>
                    <a:p>
                      <a:pPr marL="171450" lvl="0" indent="-171450">
                        <a:lnSpc>
                          <a:spcPct val="100000"/>
                        </a:lnSpc>
                        <a:buFont typeface="Arial"/>
                        <a:buChar char="•"/>
                      </a:pPr>
                      <a:r>
                        <a:rPr lang="en-US" sz="1100" b="0" i="0" u="none" strike="noStrike" noProof="0" dirty="0">
                          <a:solidFill>
                            <a:schemeClr val="tx1"/>
                          </a:solidFill>
                          <a:effectLst/>
                          <a:latin typeface="Arial Narrow"/>
                        </a:rPr>
                        <a:t>INEP: Spent 100%</a:t>
                      </a:r>
                    </a:p>
                    <a:p>
                      <a:pPr marL="171450" lvl="0" indent="-171450">
                        <a:lnSpc>
                          <a:spcPct val="100000"/>
                        </a:lnSpc>
                        <a:buFont typeface="Arial"/>
                        <a:buChar char="•"/>
                      </a:pPr>
                      <a:r>
                        <a:rPr lang="en-US" sz="1100" b="0" i="0" u="none" strike="noStrike" noProof="0" dirty="0">
                          <a:solidFill>
                            <a:schemeClr val="tx1"/>
                          </a:solidFill>
                          <a:effectLst/>
                          <a:latin typeface="Arial Narrow"/>
                        </a:rPr>
                        <a:t>Persistent service delivery protest.</a:t>
                      </a:r>
                    </a:p>
                    <a:p>
                      <a:pPr marL="171450" lvl="0" indent="-171450">
                        <a:lnSpc>
                          <a:spcPct val="100000"/>
                        </a:lnSpc>
                        <a:buFont typeface="Arial"/>
                        <a:buChar char="•"/>
                      </a:pPr>
                      <a:r>
                        <a:rPr lang="en-ZA" sz="1100" b="0" i="0" u="none" strike="noStrike" noProof="0" dirty="0">
                          <a:solidFill>
                            <a:schemeClr val="tx1"/>
                          </a:solidFill>
                          <a:effectLst/>
                          <a:latin typeface="Arial Narrow"/>
                        </a:rPr>
                        <a:t>Energy Backlog is 10 563HH (22%), mostly informal settlements and </a:t>
                      </a:r>
                      <a:r>
                        <a:rPr lang="en-ZA" sz="1100" b="0" i="0" u="none" strike="noStrike" noProof="0" dirty="0" err="1">
                          <a:solidFill>
                            <a:schemeClr val="tx1"/>
                          </a:solidFill>
                          <a:effectLst/>
                          <a:latin typeface="Arial Narrow"/>
                        </a:rPr>
                        <a:t>Ikageleng</a:t>
                      </a:r>
                      <a:r>
                        <a:rPr lang="en-ZA" sz="1100" b="0" i="0" u="none" strike="noStrike" noProof="0" dirty="0">
                          <a:solidFill>
                            <a:schemeClr val="tx1"/>
                          </a:solidFill>
                          <a:effectLst/>
                          <a:latin typeface="Arial Narrow"/>
                        </a:rPr>
                        <a:t> infills.</a:t>
                      </a:r>
                    </a:p>
                    <a:p>
                      <a:pPr marL="171450" lvl="0" indent="-171450">
                        <a:lnSpc>
                          <a:spcPct val="100000"/>
                        </a:lnSpc>
                        <a:buFont typeface="Arial"/>
                        <a:buChar char="•"/>
                      </a:pPr>
                      <a:r>
                        <a:rPr lang="en-ZA" sz="1100" b="0" i="0" u="none" strike="noStrike" noProof="0" dirty="0">
                          <a:solidFill>
                            <a:schemeClr val="tx1"/>
                          </a:solidFill>
                          <a:effectLst/>
                          <a:latin typeface="Arial Narrow"/>
                        </a:rPr>
                        <a:t>Energy losses 25%</a:t>
                      </a:r>
                    </a:p>
                    <a:p>
                      <a:pPr marL="171450" lvl="0" indent="-171450">
                        <a:lnSpc>
                          <a:spcPct val="100000"/>
                        </a:lnSpc>
                        <a:buFont typeface="Arial"/>
                        <a:buChar char="•"/>
                      </a:pPr>
                      <a:endParaRPr lang="en-ZA" sz="1100" b="0" i="0" u="none" strike="noStrike" noProof="0" dirty="0">
                        <a:solidFill>
                          <a:schemeClr val="tx1"/>
                        </a:solidFill>
                        <a:effectLst/>
                      </a:endParaRPr>
                    </a:p>
                  </a:txBody>
                  <a:tcPr marL="45720" marR="914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3180774"/>
                  </a:ext>
                </a:extLst>
              </a:tr>
            </a:tbl>
          </a:graphicData>
        </a:graphic>
      </p:graphicFrame>
    </p:spTree>
    <p:extLst>
      <p:ext uri="{BB962C8B-B14F-4D97-AF65-F5344CB8AC3E}">
        <p14:creationId xmlns:p14="http://schemas.microsoft.com/office/powerpoint/2010/main" val="256317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D05D42-FF56-ED4E-BC04-3C5417CC4240}"/>
              </a:ext>
            </a:extLst>
          </p:cNvPr>
          <p:cNvSpPr/>
          <p:nvPr/>
        </p:nvSpPr>
        <p:spPr>
          <a:xfrm>
            <a:off x="787344" y="3118939"/>
            <a:ext cx="1833934" cy="1621982"/>
          </a:xfrm>
          <a:prstGeom prst="rect">
            <a:avLst/>
          </a:prstGeom>
          <a:noFill/>
          <a:ln>
            <a:noFill/>
          </a:ln>
        </p:spPr>
        <p:txBody>
          <a:bodyPr wrap="square" lIns="82296" tIns="41148" rIns="82296" bIns="41148" anchor="t">
            <a:spAutoFit/>
          </a:bodyPr>
          <a:lstStyle/>
          <a:p>
            <a:pPr defTabSz="617220">
              <a:spcBef>
                <a:spcPct val="20000"/>
              </a:spcBef>
              <a:buClr>
                <a:schemeClr val="tx1"/>
              </a:buClr>
            </a:pPr>
            <a:r>
              <a:rPr lang="en-US" altLang="en-US" sz="2000" b="1" cap="all">
                <a:solidFill>
                  <a:schemeClr val="bg1"/>
                </a:solidFill>
                <a:latin typeface="Gill Sans MT"/>
                <a:ea typeface="ＭＳ Ｐゴシック"/>
                <a:cs typeface="Arial"/>
              </a:rPr>
              <a:t>It’s </a:t>
            </a:r>
            <a:r>
              <a:rPr lang="en-US" altLang="en-US" sz="2000" b="1" i="1" cap="all">
                <a:solidFill>
                  <a:schemeClr val="bg1"/>
                </a:solidFill>
                <a:latin typeface="Gill Sans MT"/>
                <a:ea typeface="ＭＳ Ｐゴシック"/>
                <a:cs typeface="Arial"/>
              </a:rPr>
              <a:t>your </a:t>
            </a:r>
            <a:r>
              <a:rPr lang="en-US" altLang="en-US" sz="2000" b="1" cap="all">
                <a:solidFill>
                  <a:schemeClr val="bg1"/>
                </a:solidFill>
                <a:latin typeface="Gill Sans MT"/>
                <a:ea typeface="ＭＳ Ｐゴシック"/>
                <a:cs typeface="Arial"/>
              </a:rPr>
              <a:t>North west province enjoy it</a:t>
            </a:r>
            <a:endParaRPr lang="en-US" altLang="en-US" sz="2000" i="1" cap="all">
              <a:solidFill>
                <a:schemeClr val="bg1"/>
              </a:solidFill>
              <a:latin typeface="Gill Sans MT"/>
              <a:ea typeface="ＭＳ Ｐゴシック"/>
              <a:cs typeface="Arial"/>
            </a:endParaRPr>
          </a:p>
        </p:txBody>
      </p:sp>
      <p:sp>
        <p:nvSpPr>
          <p:cNvPr id="8" name="Content Placeholder 2">
            <a:extLst>
              <a:ext uri="{FF2B5EF4-FFF2-40B4-BE49-F238E27FC236}">
                <a16:creationId xmlns:a16="http://schemas.microsoft.com/office/drawing/2014/main" id="{37880B0A-5DB0-403A-91DA-5D62C045F207}"/>
              </a:ext>
            </a:extLst>
          </p:cNvPr>
          <p:cNvSpPr txBox="1">
            <a:spLocks/>
          </p:cNvSpPr>
          <p:nvPr/>
        </p:nvSpPr>
        <p:spPr>
          <a:xfrm>
            <a:off x="1165441" y="1137636"/>
            <a:ext cx="10246278" cy="3328157"/>
          </a:xfrm>
          <a:prstGeom prst="rect">
            <a:avLst/>
          </a:prstGeom>
        </p:spPr>
        <p:txBody>
          <a:bodyPr vert="horz" lIns="109728" tIns="54864" rIns="109728" bIns="54864"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defTabSz="411480">
              <a:defRPr/>
            </a:pPr>
            <a:endParaRPr lang="en-ZA" altLang="en-US" sz="144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3" name="Rectangle 12">
            <a:extLst>
              <a:ext uri="{FF2B5EF4-FFF2-40B4-BE49-F238E27FC236}">
                <a16:creationId xmlns:a16="http://schemas.microsoft.com/office/drawing/2014/main" id="{6FC99BB4-B291-6842-B682-FE3BF00418E9}"/>
              </a:ext>
            </a:extLst>
          </p:cNvPr>
          <p:cNvSpPr/>
          <p:nvPr/>
        </p:nvSpPr>
        <p:spPr>
          <a:xfrm>
            <a:off x="1953410" y="767227"/>
            <a:ext cx="1196670" cy="323165"/>
          </a:xfrm>
          <a:prstGeom prst="rect">
            <a:avLst/>
          </a:prstGeom>
        </p:spPr>
        <p:txBody>
          <a:bodyPr wrap="square" lIns="91440" tIns="45720" rIns="91440" bIns="45720" anchor="t">
            <a:spAutoFit/>
          </a:bodyPr>
          <a:lstStyle/>
          <a:p>
            <a:r>
              <a:rPr lang="en-US" altLang="en-US" sz="1500" b="1">
                <a:solidFill>
                  <a:schemeClr val="tx1">
                    <a:lumMod val="65000"/>
                    <a:lumOff val="35000"/>
                  </a:schemeClr>
                </a:solidFill>
                <a:latin typeface="Arial"/>
                <a:ea typeface="ＭＳ Ｐゴシック"/>
                <a:cs typeface="Arial"/>
              </a:rPr>
              <a:t>Political</a:t>
            </a:r>
            <a:endParaRPr lang="en-GB" sz="1500">
              <a:solidFill>
                <a:schemeClr val="tx1">
                  <a:lumMod val="65000"/>
                  <a:lumOff val="35000"/>
                </a:schemeClr>
              </a:solidFill>
              <a:latin typeface="Arial"/>
              <a:ea typeface="ＭＳ Ｐゴシック"/>
              <a:cs typeface="Calibri"/>
            </a:endParaRPr>
          </a:p>
        </p:txBody>
      </p:sp>
      <p:sp>
        <p:nvSpPr>
          <p:cNvPr id="14" name="Rectangle 13">
            <a:extLst>
              <a:ext uri="{FF2B5EF4-FFF2-40B4-BE49-F238E27FC236}">
                <a16:creationId xmlns:a16="http://schemas.microsoft.com/office/drawing/2014/main" id="{804B9924-FB22-A048-887C-15EB107B17BA}"/>
              </a:ext>
            </a:extLst>
          </p:cNvPr>
          <p:cNvSpPr/>
          <p:nvPr/>
        </p:nvSpPr>
        <p:spPr>
          <a:xfrm>
            <a:off x="3595219" y="768230"/>
            <a:ext cx="1525750" cy="327927"/>
          </a:xfrm>
          <a:prstGeom prst="rect">
            <a:avLst/>
          </a:prstGeom>
        </p:spPr>
        <p:txBody>
          <a:bodyPr wrap="square" lIns="91440" tIns="45720" rIns="91440" bIns="45720" anchor="t">
            <a:spAutoFit/>
          </a:bodyPr>
          <a:lstStyle/>
          <a:p>
            <a:r>
              <a:rPr lang="en-US" altLang="en-US" sz="1500" b="1">
                <a:solidFill>
                  <a:schemeClr val="tx1">
                    <a:lumMod val="65000"/>
                    <a:lumOff val="35000"/>
                  </a:schemeClr>
                </a:solidFill>
                <a:latin typeface="Arial"/>
                <a:ea typeface="ＭＳ Ｐゴシック"/>
                <a:cs typeface="Arial"/>
              </a:rPr>
              <a:t>Governance</a:t>
            </a:r>
            <a:endParaRPr lang="en-GB" sz="1500">
              <a:solidFill>
                <a:schemeClr val="tx1">
                  <a:lumMod val="65000"/>
                  <a:lumOff val="35000"/>
                </a:schemeClr>
              </a:solidFill>
              <a:latin typeface="Arial"/>
              <a:ea typeface="ＭＳ Ｐゴシック"/>
              <a:cs typeface="Calibri"/>
            </a:endParaRPr>
          </a:p>
        </p:txBody>
      </p:sp>
      <p:sp>
        <p:nvSpPr>
          <p:cNvPr id="15" name="Rectangle 14">
            <a:extLst>
              <a:ext uri="{FF2B5EF4-FFF2-40B4-BE49-F238E27FC236}">
                <a16:creationId xmlns:a16="http://schemas.microsoft.com/office/drawing/2014/main" id="{3D194DA8-DFDA-E34F-9E0E-08FDB7554A68}"/>
              </a:ext>
            </a:extLst>
          </p:cNvPr>
          <p:cNvSpPr/>
          <p:nvPr/>
        </p:nvSpPr>
        <p:spPr>
          <a:xfrm>
            <a:off x="5630508" y="759430"/>
            <a:ext cx="1521570" cy="323165"/>
          </a:xfrm>
          <a:prstGeom prst="rect">
            <a:avLst/>
          </a:prstGeom>
        </p:spPr>
        <p:txBody>
          <a:bodyPr wrap="square" lIns="91440" tIns="45720" rIns="91440" bIns="45720" anchor="t">
            <a:spAutoFit/>
          </a:bodyPr>
          <a:lstStyle/>
          <a:p>
            <a:r>
              <a:rPr lang="en-US" altLang="en-US" sz="1500" b="1">
                <a:solidFill>
                  <a:schemeClr val="tx1">
                    <a:lumMod val="65000"/>
                    <a:lumOff val="35000"/>
                  </a:schemeClr>
                </a:solidFill>
                <a:latin typeface="Arial"/>
                <a:ea typeface="ＭＳ Ｐゴシック"/>
                <a:cs typeface="Arial"/>
              </a:rPr>
              <a:t>Administrative</a:t>
            </a:r>
            <a:endParaRPr lang="en-GB" sz="1500">
              <a:solidFill>
                <a:schemeClr val="tx1">
                  <a:lumMod val="65000"/>
                  <a:lumOff val="35000"/>
                </a:schemeClr>
              </a:solidFill>
              <a:latin typeface="Arial"/>
              <a:ea typeface="ＭＳ Ｐゴシック"/>
              <a:cs typeface="Calibri" panose="020F0502020204030204"/>
            </a:endParaRPr>
          </a:p>
        </p:txBody>
      </p:sp>
      <p:sp>
        <p:nvSpPr>
          <p:cNvPr id="17" name="Rectangle 16">
            <a:extLst>
              <a:ext uri="{FF2B5EF4-FFF2-40B4-BE49-F238E27FC236}">
                <a16:creationId xmlns:a16="http://schemas.microsoft.com/office/drawing/2014/main" id="{8864EB11-EA31-2544-895C-883B381F3F5D}"/>
              </a:ext>
            </a:extLst>
          </p:cNvPr>
          <p:cNvSpPr/>
          <p:nvPr/>
        </p:nvSpPr>
        <p:spPr>
          <a:xfrm>
            <a:off x="8066618" y="701739"/>
            <a:ext cx="2241366" cy="425886"/>
          </a:xfrm>
          <a:prstGeom prst="rect">
            <a:avLst/>
          </a:prstGeom>
        </p:spPr>
        <p:txBody>
          <a:bodyPr wrap="square" lIns="91440" tIns="45720" rIns="91440" bIns="45720" anchor="t">
            <a:spAutoFit/>
          </a:bodyPr>
          <a:lstStyle/>
          <a:p>
            <a:pPr>
              <a:lnSpc>
                <a:spcPct val="70000"/>
              </a:lnSpc>
            </a:pPr>
            <a:r>
              <a:rPr lang="en-US" altLang="en-US" sz="1500" b="1">
                <a:solidFill>
                  <a:schemeClr val="tx1">
                    <a:lumMod val="65000"/>
                    <a:lumOff val="35000"/>
                  </a:schemeClr>
                </a:solidFill>
                <a:latin typeface="Arial"/>
                <a:ea typeface="ＭＳ Ｐゴシック"/>
                <a:cs typeface="Arial"/>
              </a:rPr>
              <a:t>Financial </a:t>
            </a:r>
            <a:br>
              <a:rPr lang="en-US" altLang="en-US" sz="1500" b="1">
                <a:solidFill>
                  <a:schemeClr val="tx1">
                    <a:lumMod val="65000"/>
                    <a:lumOff val="35000"/>
                  </a:schemeClr>
                </a:solidFill>
                <a:latin typeface="Arial"/>
                <a:ea typeface="ＭＳ Ｐゴシック"/>
                <a:cs typeface="Arial"/>
              </a:rPr>
            </a:br>
            <a:r>
              <a:rPr lang="en-US" altLang="en-US" sz="1500" b="1">
                <a:solidFill>
                  <a:schemeClr val="tx1">
                    <a:lumMod val="65000"/>
                    <a:lumOff val="35000"/>
                  </a:schemeClr>
                </a:solidFill>
                <a:latin typeface="Arial"/>
                <a:ea typeface="ＭＳ Ｐゴシック"/>
                <a:cs typeface="Arial"/>
              </a:rPr>
              <a:t>Management</a:t>
            </a:r>
            <a:endParaRPr lang="en-GB" sz="1500">
              <a:solidFill>
                <a:schemeClr val="tx1">
                  <a:lumMod val="65000"/>
                  <a:lumOff val="35000"/>
                </a:schemeClr>
              </a:solidFill>
              <a:latin typeface="Arial"/>
              <a:ea typeface="ＭＳ Ｐゴシック"/>
              <a:cs typeface="Arial" panose="020B0604020202020204"/>
            </a:endParaRPr>
          </a:p>
        </p:txBody>
      </p:sp>
      <p:sp>
        <p:nvSpPr>
          <p:cNvPr id="18" name="Rectangle 17">
            <a:extLst>
              <a:ext uri="{FF2B5EF4-FFF2-40B4-BE49-F238E27FC236}">
                <a16:creationId xmlns:a16="http://schemas.microsoft.com/office/drawing/2014/main" id="{94704E24-5B1A-214B-BF98-222DD1C19C82}"/>
              </a:ext>
            </a:extLst>
          </p:cNvPr>
          <p:cNvSpPr/>
          <p:nvPr/>
        </p:nvSpPr>
        <p:spPr>
          <a:xfrm>
            <a:off x="10218951" y="735021"/>
            <a:ext cx="1673856" cy="323165"/>
          </a:xfrm>
          <a:prstGeom prst="rect">
            <a:avLst/>
          </a:prstGeom>
        </p:spPr>
        <p:txBody>
          <a:bodyPr wrap="square" lIns="91440" tIns="45720" rIns="91440" bIns="45720" anchor="t">
            <a:spAutoFit/>
          </a:bodyPr>
          <a:lstStyle/>
          <a:p>
            <a:r>
              <a:rPr lang="en-US" altLang="en-US" sz="1500" b="1">
                <a:solidFill>
                  <a:schemeClr val="tx1">
                    <a:lumMod val="65000"/>
                    <a:lumOff val="35000"/>
                  </a:schemeClr>
                </a:solidFill>
                <a:latin typeface="Arial"/>
                <a:ea typeface="ＭＳ Ｐゴシック"/>
                <a:cs typeface="Arial"/>
              </a:rPr>
              <a:t>Service Delivery</a:t>
            </a:r>
            <a:endParaRPr lang="en-GB" sz="1500">
              <a:solidFill>
                <a:schemeClr val="tx1">
                  <a:lumMod val="65000"/>
                  <a:lumOff val="35000"/>
                </a:schemeClr>
              </a:solidFill>
              <a:latin typeface="Arial"/>
              <a:ea typeface="ＭＳ Ｐゴシック"/>
              <a:cs typeface="Calibri"/>
            </a:endParaRPr>
          </a:p>
        </p:txBody>
      </p:sp>
      <p:grpSp>
        <p:nvGrpSpPr>
          <p:cNvPr id="19" name="Group 18">
            <a:extLst>
              <a:ext uri="{FF2B5EF4-FFF2-40B4-BE49-F238E27FC236}">
                <a16:creationId xmlns:a16="http://schemas.microsoft.com/office/drawing/2014/main" id="{DDBECB42-F969-9941-92A9-A860EDE24D21}"/>
              </a:ext>
            </a:extLst>
          </p:cNvPr>
          <p:cNvGrpSpPr/>
          <p:nvPr/>
        </p:nvGrpSpPr>
        <p:grpSpPr>
          <a:xfrm>
            <a:off x="1673106" y="726678"/>
            <a:ext cx="331346" cy="354445"/>
            <a:chOff x="253376" y="690101"/>
            <a:chExt cx="1176029" cy="1187652"/>
          </a:xfrm>
        </p:grpSpPr>
        <p:sp>
          <p:nvSpPr>
            <p:cNvPr id="20" name="Oval 19">
              <a:extLst>
                <a:ext uri="{FF2B5EF4-FFF2-40B4-BE49-F238E27FC236}">
                  <a16:creationId xmlns:a16="http://schemas.microsoft.com/office/drawing/2014/main" id="{0F8BB622-5C56-C942-A391-186B2A57094F}"/>
                </a:ext>
              </a:extLst>
            </p:cNvPr>
            <p:cNvSpPr/>
            <p:nvPr/>
          </p:nvSpPr>
          <p:spPr>
            <a:xfrm>
              <a:off x="253376" y="690101"/>
              <a:ext cx="1176029" cy="1187652"/>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a:endParaRPr>
            </a:p>
          </p:txBody>
        </p:sp>
        <p:sp>
          <p:nvSpPr>
            <p:cNvPr id="21" name="Oval 20">
              <a:extLst>
                <a:ext uri="{FF2B5EF4-FFF2-40B4-BE49-F238E27FC236}">
                  <a16:creationId xmlns:a16="http://schemas.microsoft.com/office/drawing/2014/main" id="{03096C05-4E2B-A545-BFF3-BF3EADA48FE9}"/>
                </a:ext>
              </a:extLst>
            </p:cNvPr>
            <p:cNvSpPr>
              <a:spLocks noChangeAspect="1"/>
            </p:cNvSpPr>
            <p:nvPr/>
          </p:nvSpPr>
          <p:spPr>
            <a:xfrm>
              <a:off x="352936" y="798452"/>
              <a:ext cx="967907" cy="967907"/>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pic>
          <p:nvPicPr>
            <p:cNvPr id="22" name="Picture 32" descr="Customer review with solid fill">
              <a:extLst>
                <a:ext uri="{FF2B5EF4-FFF2-40B4-BE49-F238E27FC236}">
                  <a16:creationId xmlns:a16="http://schemas.microsoft.com/office/drawing/2014/main" id="{F39F1E62-659A-3842-8B26-09931929C6B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277" y="896119"/>
              <a:ext cx="810342" cy="822765"/>
            </a:xfrm>
            <a:prstGeom prst="rect">
              <a:avLst/>
            </a:prstGeom>
          </p:spPr>
        </p:pic>
      </p:grpSp>
      <p:grpSp>
        <p:nvGrpSpPr>
          <p:cNvPr id="23" name="Group 22">
            <a:extLst>
              <a:ext uri="{FF2B5EF4-FFF2-40B4-BE49-F238E27FC236}">
                <a16:creationId xmlns:a16="http://schemas.microsoft.com/office/drawing/2014/main" id="{EAB70C41-0A3D-7746-81C8-51F1BCB66AB4}"/>
              </a:ext>
            </a:extLst>
          </p:cNvPr>
          <p:cNvGrpSpPr/>
          <p:nvPr/>
        </p:nvGrpSpPr>
        <p:grpSpPr>
          <a:xfrm>
            <a:off x="3327545" y="736963"/>
            <a:ext cx="331679" cy="345587"/>
            <a:chOff x="2762708" y="799297"/>
            <a:chExt cx="1036949" cy="1047197"/>
          </a:xfrm>
        </p:grpSpPr>
        <p:sp>
          <p:nvSpPr>
            <p:cNvPr id="24" name="Oval 23">
              <a:extLst>
                <a:ext uri="{FF2B5EF4-FFF2-40B4-BE49-F238E27FC236}">
                  <a16:creationId xmlns:a16="http://schemas.microsoft.com/office/drawing/2014/main" id="{C5F6F8BC-6050-0F4B-BBFF-CA13E5D63B7C}"/>
                </a:ext>
              </a:extLst>
            </p:cNvPr>
            <p:cNvSpPr/>
            <p:nvPr/>
          </p:nvSpPr>
          <p:spPr>
            <a:xfrm>
              <a:off x="2762708" y="799297"/>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Arial"/>
              </a:endParaRPr>
            </a:p>
          </p:txBody>
        </p:sp>
        <p:sp>
          <p:nvSpPr>
            <p:cNvPr id="25" name="Oval 24">
              <a:extLst>
                <a:ext uri="{FF2B5EF4-FFF2-40B4-BE49-F238E27FC236}">
                  <a16:creationId xmlns:a16="http://schemas.microsoft.com/office/drawing/2014/main" id="{5FB753A1-A865-9848-993A-CD10454A9A68}"/>
                </a:ext>
              </a:extLst>
            </p:cNvPr>
            <p:cNvSpPr>
              <a:spLocks noChangeAspect="1"/>
            </p:cNvSpPr>
            <p:nvPr/>
          </p:nvSpPr>
          <p:spPr>
            <a:xfrm>
              <a:off x="2860292" y="899209"/>
              <a:ext cx="853440"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pic>
          <p:nvPicPr>
            <p:cNvPr id="26" name="Picture 25" descr="123928423-icon-of-house-with-columns-and-flag-building-of-government-embassy-official-institution-or-establish.png">
              <a:extLst>
                <a:ext uri="{FF2B5EF4-FFF2-40B4-BE49-F238E27FC236}">
                  <a16:creationId xmlns:a16="http://schemas.microsoft.com/office/drawing/2014/main" id="{24DBA3C3-DF30-9341-84F4-50D329EF4A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6615" y="833859"/>
              <a:ext cx="809448" cy="809448"/>
            </a:xfrm>
            <a:prstGeom prst="rect">
              <a:avLst/>
            </a:prstGeom>
          </p:spPr>
        </p:pic>
      </p:grpSp>
      <p:grpSp>
        <p:nvGrpSpPr>
          <p:cNvPr id="27" name="Group 26">
            <a:extLst>
              <a:ext uri="{FF2B5EF4-FFF2-40B4-BE49-F238E27FC236}">
                <a16:creationId xmlns:a16="http://schemas.microsoft.com/office/drawing/2014/main" id="{09D9CD61-CC48-9F49-987E-DD6E492CF544}"/>
              </a:ext>
            </a:extLst>
          </p:cNvPr>
          <p:cNvGrpSpPr/>
          <p:nvPr/>
        </p:nvGrpSpPr>
        <p:grpSpPr>
          <a:xfrm>
            <a:off x="5352327" y="739908"/>
            <a:ext cx="345516" cy="339052"/>
            <a:chOff x="6418806" y="828091"/>
            <a:chExt cx="1036949" cy="1047197"/>
          </a:xfrm>
        </p:grpSpPr>
        <p:sp>
          <p:nvSpPr>
            <p:cNvPr id="28" name="Oval 27">
              <a:extLst>
                <a:ext uri="{FF2B5EF4-FFF2-40B4-BE49-F238E27FC236}">
                  <a16:creationId xmlns:a16="http://schemas.microsoft.com/office/drawing/2014/main" id="{F2885F9A-8249-B14D-9DA3-2886209B0131}"/>
                </a:ext>
              </a:extLst>
            </p:cNvPr>
            <p:cNvSpPr/>
            <p:nvPr/>
          </p:nvSpPr>
          <p:spPr>
            <a:xfrm>
              <a:off x="6418806" y="828091"/>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Arial"/>
              </a:endParaRPr>
            </a:p>
          </p:txBody>
        </p:sp>
        <p:sp>
          <p:nvSpPr>
            <p:cNvPr id="29" name="Oval 28">
              <a:extLst>
                <a:ext uri="{FF2B5EF4-FFF2-40B4-BE49-F238E27FC236}">
                  <a16:creationId xmlns:a16="http://schemas.microsoft.com/office/drawing/2014/main" id="{A978A083-397C-AC4D-A425-4AEA1CDF2EE3}"/>
                </a:ext>
              </a:extLst>
            </p:cNvPr>
            <p:cNvSpPr>
              <a:spLocks noChangeAspect="1"/>
            </p:cNvSpPr>
            <p:nvPr/>
          </p:nvSpPr>
          <p:spPr>
            <a:xfrm>
              <a:off x="6504462" y="919519"/>
              <a:ext cx="853440"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pic>
          <p:nvPicPr>
            <p:cNvPr id="30" name="Picture 29">
              <a:extLst>
                <a:ext uri="{FF2B5EF4-FFF2-40B4-BE49-F238E27FC236}">
                  <a16:creationId xmlns:a16="http://schemas.microsoft.com/office/drawing/2014/main" id="{FF44F0EE-00D4-3E4B-9FC5-8CE8F0BF51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8204" y="961248"/>
              <a:ext cx="759981" cy="759981"/>
            </a:xfrm>
            <a:prstGeom prst="rect">
              <a:avLst/>
            </a:prstGeom>
          </p:spPr>
        </p:pic>
      </p:grpSp>
      <p:grpSp>
        <p:nvGrpSpPr>
          <p:cNvPr id="31" name="Group 30">
            <a:extLst>
              <a:ext uri="{FF2B5EF4-FFF2-40B4-BE49-F238E27FC236}">
                <a16:creationId xmlns:a16="http://schemas.microsoft.com/office/drawing/2014/main" id="{BC76F8AB-0D09-354F-B7C4-C97B69374D05}"/>
              </a:ext>
            </a:extLst>
          </p:cNvPr>
          <p:cNvGrpSpPr/>
          <p:nvPr/>
        </p:nvGrpSpPr>
        <p:grpSpPr>
          <a:xfrm>
            <a:off x="7736289" y="712198"/>
            <a:ext cx="353072" cy="365635"/>
            <a:chOff x="8297656" y="766185"/>
            <a:chExt cx="1109704" cy="1101020"/>
          </a:xfrm>
        </p:grpSpPr>
        <p:sp>
          <p:nvSpPr>
            <p:cNvPr id="32" name="Oval 31">
              <a:extLst>
                <a:ext uri="{FF2B5EF4-FFF2-40B4-BE49-F238E27FC236}">
                  <a16:creationId xmlns:a16="http://schemas.microsoft.com/office/drawing/2014/main" id="{5F27DF54-E297-4C43-B44E-50EBA759D097}"/>
                </a:ext>
              </a:extLst>
            </p:cNvPr>
            <p:cNvSpPr/>
            <p:nvPr/>
          </p:nvSpPr>
          <p:spPr>
            <a:xfrm>
              <a:off x="8370409" y="820008"/>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Arial"/>
              </a:endParaRPr>
            </a:p>
          </p:txBody>
        </p:sp>
        <p:sp>
          <p:nvSpPr>
            <p:cNvPr id="33" name="Oval 32">
              <a:extLst>
                <a:ext uri="{FF2B5EF4-FFF2-40B4-BE49-F238E27FC236}">
                  <a16:creationId xmlns:a16="http://schemas.microsoft.com/office/drawing/2014/main" id="{973E0224-A480-FD4D-8BD9-1D9CB0EE6930}"/>
                </a:ext>
              </a:extLst>
            </p:cNvPr>
            <p:cNvSpPr>
              <a:spLocks noChangeAspect="1"/>
            </p:cNvSpPr>
            <p:nvPr/>
          </p:nvSpPr>
          <p:spPr>
            <a:xfrm>
              <a:off x="8453505" y="926671"/>
              <a:ext cx="853440" cy="853440"/>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pic>
          <p:nvPicPr>
            <p:cNvPr id="34" name="Picture 33">
              <a:extLst>
                <a:ext uri="{FF2B5EF4-FFF2-40B4-BE49-F238E27FC236}">
                  <a16:creationId xmlns:a16="http://schemas.microsoft.com/office/drawing/2014/main" id="{ABA529FF-2D26-8C47-AB58-D495F81E08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7656" y="766185"/>
              <a:ext cx="1109704" cy="927713"/>
            </a:xfrm>
            <a:prstGeom prst="rect">
              <a:avLst/>
            </a:prstGeom>
          </p:spPr>
        </p:pic>
      </p:grpSp>
      <p:grpSp>
        <p:nvGrpSpPr>
          <p:cNvPr id="35" name="Group 34">
            <a:extLst>
              <a:ext uri="{FF2B5EF4-FFF2-40B4-BE49-F238E27FC236}">
                <a16:creationId xmlns:a16="http://schemas.microsoft.com/office/drawing/2014/main" id="{35335192-A46B-0540-B048-4B29CAD5DE9C}"/>
              </a:ext>
            </a:extLst>
          </p:cNvPr>
          <p:cNvGrpSpPr/>
          <p:nvPr/>
        </p:nvGrpSpPr>
        <p:grpSpPr>
          <a:xfrm>
            <a:off x="9905150" y="728332"/>
            <a:ext cx="344053" cy="339507"/>
            <a:chOff x="10112717" y="847972"/>
            <a:chExt cx="743533" cy="723271"/>
          </a:xfrm>
        </p:grpSpPr>
        <p:grpSp>
          <p:nvGrpSpPr>
            <p:cNvPr id="36" name="Group 35">
              <a:extLst>
                <a:ext uri="{FF2B5EF4-FFF2-40B4-BE49-F238E27FC236}">
                  <a16:creationId xmlns:a16="http://schemas.microsoft.com/office/drawing/2014/main" id="{1CE24487-B9F2-DB4B-9160-27A49AAB0F59}"/>
                </a:ext>
              </a:extLst>
            </p:cNvPr>
            <p:cNvGrpSpPr/>
            <p:nvPr/>
          </p:nvGrpSpPr>
          <p:grpSpPr>
            <a:xfrm>
              <a:off x="10112717" y="847972"/>
              <a:ext cx="743533" cy="723271"/>
              <a:chOff x="8370409" y="820008"/>
              <a:chExt cx="1036949" cy="1047197"/>
            </a:xfrm>
          </p:grpSpPr>
          <p:sp>
            <p:nvSpPr>
              <p:cNvPr id="38" name="Oval 37">
                <a:extLst>
                  <a:ext uri="{FF2B5EF4-FFF2-40B4-BE49-F238E27FC236}">
                    <a16:creationId xmlns:a16="http://schemas.microsoft.com/office/drawing/2014/main" id="{CB06B179-6D19-7046-9FC6-363FE3F4FC4D}"/>
                  </a:ext>
                </a:extLst>
              </p:cNvPr>
              <p:cNvSpPr/>
              <p:nvPr/>
            </p:nvSpPr>
            <p:spPr>
              <a:xfrm>
                <a:off x="8370409" y="820008"/>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Arial"/>
                </a:endParaRPr>
              </a:p>
            </p:txBody>
          </p:sp>
          <p:sp>
            <p:nvSpPr>
              <p:cNvPr id="39" name="Oval 38">
                <a:extLst>
                  <a:ext uri="{FF2B5EF4-FFF2-40B4-BE49-F238E27FC236}">
                    <a16:creationId xmlns:a16="http://schemas.microsoft.com/office/drawing/2014/main" id="{2EDCAF5F-4D9D-A842-B7CE-76C5D5F2F940}"/>
                  </a:ext>
                </a:extLst>
              </p:cNvPr>
              <p:cNvSpPr>
                <a:spLocks noChangeAspect="1"/>
              </p:cNvSpPr>
              <p:nvPr/>
            </p:nvSpPr>
            <p:spPr>
              <a:xfrm>
                <a:off x="8453505" y="926671"/>
                <a:ext cx="853440"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grpSp>
        <p:pic>
          <p:nvPicPr>
            <p:cNvPr id="37" name="Picture 36">
              <a:extLst>
                <a:ext uri="{FF2B5EF4-FFF2-40B4-BE49-F238E27FC236}">
                  <a16:creationId xmlns:a16="http://schemas.microsoft.com/office/drawing/2014/main" id="{15651497-E320-6B4F-8C99-3CB59F125C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6296" y="901808"/>
              <a:ext cx="551513" cy="551513"/>
            </a:xfrm>
            <a:prstGeom prst="rect">
              <a:avLst/>
            </a:prstGeom>
          </p:spPr>
        </p:pic>
      </p:grpSp>
      <p:sp>
        <p:nvSpPr>
          <p:cNvPr id="40" name="Rectangle 39">
            <a:extLst>
              <a:ext uri="{FF2B5EF4-FFF2-40B4-BE49-F238E27FC236}">
                <a16:creationId xmlns:a16="http://schemas.microsoft.com/office/drawing/2014/main" id="{BD333875-32C4-E14D-9C9E-2FA23A3B4AB1}"/>
              </a:ext>
            </a:extLst>
          </p:cNvPr>
          <p:cNvSpPr/>
          <p:nvPr/>
        </p:nvSpPr>
        <p:spPr>
          <a:xfrm>
            <a:off x="96938" y="261793"/>
            <a:ext cx="1090014" cy="44714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16"/>
          </a:p>
        </p:txBody>
      </p:sp>
      <p:sp>
        <p:nvSpPr>
          <p:cNvPr id="41" name="Title 1">
            <a:extLst>
              <a:ext uri="{FF2B5EF4-FFF2-40B4-BE49-F238E27FC236}">
                <a16:creationId xmlns:a16="http://schemas.microsoft.com/office/drawing/2014/main" id="{E05AAA80-60F6-9747-AA94-2ADF9E1CEBF6}"/>
              </a:ext>
            </a:extLst>
          </p:cNvPr>
          <p:cNvSpPr txBox="1">
            <a:spLocks/>
          </p:cNvSpPr>
          <p:nvPr/>
        </p:nvSpPr>
        <p:spPr>
          <a:xfrm>
            <a:off x="1211550" y="286065"/>
            <a:ext cx="4190557" cy="411626"/>
          </a:xfrm>
          <a:prstGeom prst="rect">
            <a:avLst/>
          </a:prstGeom>
          <a:ln>
            <a:noFill/>
          </a:ln>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200" kern="1200">
                <a:solidFill>
                  <a:schemeClr val="bg1"/>
                </a:solidFill>
                <a:latin typeface="Arial"/>
                <a:ea typeface="+mj-ea"/>
                <a:cs typeface="Arial"/>
              </a:defRPr>
            </a:lvl1pPr>
          </a:lstStyle>
          <a:p>
            <a:r>
              <a:rPr lang="en-ZA" sz="2500" b="1">
                <a:solidFill>
                  <a:schemeClr val="tx1"/>
                </a:solidFill>
                <a:latin typeface="Arial Narrow"/>
              </a:rPr>
              <a:t>Overview: </a:t>
            </a:r>
            <a:r>
              <a:rPr lang="en-ZA" sz="2500" b="1">
                <a:solidFill>
                  <a:schemeClr val="tx1">
                    <a:lumMod val="65000"/>
                    <a:lumOff val="35000"/>
                  </a:schemeClr>
                </a:solidFill>
                <a:latin typeface="Arial Narrow"/>
              </a:rPr>
              <a:t>Ngaka Modiri Molema </a:t>
            </a:r>
            <a:endParaRPr lang="en-ZA" sz="2500" b="1">
              <a:solidFill>
                <a:schemeClr val="tx1">
                  <a:lumMod val="65000"/>
                  <a:lumOff val="35000"/>
                </a:schemeClr>
              </a:solidFill>
              <a:latin typeface="Arial Narrow"/>
              <a:cs typeface="Arial" panose="020B0604020202020204" pitchFamily="34" charset="0"/>
            </a:endParaRPr>
          </a:p>
        </p:txBody>
      </p:sp>
      <p:sp>
        <p:nvSpPr>
          <p:cNvPr id="45" name="Rectangle 44">
            <a:extLst>
              <a:ext uri="{FF2B5EF4-FFF2-40B4-BE49-F238E27FC236}">
                <a16:creationId xmlns:a16="http://schemas.microsoft.com/office/drawing/2014/main" id="{BF78EDC4-6457-6A41-BC56-43241957650C}"/>
              </a:ext>
            </a:extLst>
          </p:cNvPr>
          <p:cNvSpPr/>
          <p:nvPr/>
        </p:nvSpPr>
        <p:spPr>
          <a:xfrm>
            <a:off x="5282132" y="367599"/>
            <a:ext cx="3293630" cy="457305"/>
          </a:xfrm>
          <a:prstGeom prst="rect">
            <a:avLst/>
          </a:prstGeom>
        </p:spPr>
        <p:txBody>
          <a:bodyPr wrap="square" lIns="91440" tIns="45720" rIns="91440" bIns="45720" anchor="t">
            <a:spAutoFit/>
          </a:bodyPr>
          <a:lstStyle/>
          <a:p>
            <a:pPr>
              <a:lnSpc>
                <a:spcPts val="1360"/>
              </a:lnSpc>
            </a:pPr>
            <a:r>
              <a:rPr lang="en-ZA" sz="1500" b="1">
                <a:solidFill>
                  <a:schemeClr val="tx1">
                    <a:lumMod val="50000"/>
                    <a:lumOff val="50000"/>
                  </a:schemeClr>
                </a:solidFill>
                <a:latin typeface="Arial"/>
                <a:cs typeface="Arial"/>
              </a:rPr>
              <a:t>District Champion: </a:t>
            </a:r>
            <a:r>
              <a:rPr lang="en-ZA" sz="1500">
                <a:solidFill>
                  <a:schemeClr val="tx1">
                    <a:lumMod val="50000"/>
                    <a:lumOff val="50000"/>
                  </a:schemeClr>
                </a:solidFill>
              </a:rPr>
              <a:t>DM Obed </a:t>
            </a:r>
            <a:r>
              <a:rPr lang="en-ZA" sz="1500" err="1">
                <a:solidFill>
                  <a:schemeClr val="tx1">
                    <a:lumMod val="50000"/>
                    <a:lumOff val="50000"/>
                  </a:schemeClr>
                </a:solidFill>
              </a:rPr>
              <a:t>Bapela</a:t>
            </a:r>
            <a:endParaRPr lang="en-ZA" sz="1500">
              <a:solidFill>
                <a:schemeClr val="tx1">
                  <a:lumMod val="50000"/>
                  <a:lumOff val="50000"/>
                </a:schemeClr>
              </a:solidFill>
              <a:latin typeface="Arial"/>
              <a:cs typeface="Arial"/>
            </a:endParaRPr>
          </a:p>
          <a:p>
            <a:pPr>
              <a:lnSpc>
                <a:spcPts val="1360"/>
              </a:lnSpc>
            </a:pPr>
            <a:endParaRPr lang="en-US" sz="1500"/>
          </a:p>
        </p:txBody>
      </p:sp>
      <p:graphicFrame>
        <p:nvGraphicFramePr>
          <p:cNvPr id="46" name="Table 45">
            <a:extLst>
              <a:ext uri="{FF2B5EF4-FFF2-40B4-BE49-F238E27FC236}">
                <a16:creationId xmlns:a16="http://schemas.microsoft.com/office/drawing/2014/main" id="{8EACA082-CB34-8F41-8BE4-D95CE3EF74F3}"/>
              </a:ext>
            </a:extLst>
          </p:cNvPr>
          <p:cNvGraphicFramePr>
            <a:graphicFrameLocks noGrp="1"/>
          </p:cNvGraphicFramePr>
          <p:nvPr>
            <p:extLst>
              <p:ext uri="{D42A27DB-BD31-4B8C-83A1-F6EECF244321}">
                <p14:modId xmlns:p14="http://schemas.microsoft.com/office/powerpoint/2010/main" val="3955068960"/>
              </p:ext>
            </p:extLst>
          </p:nvPr>
        </p:nvGraphicFramePr>
        <p:xfrm>
          <a:off x="625223" y="1082695"/>
          <a:ext cx="11384924" cy="3947160"/>
        </p:xfrm>
        <a:graphic>
          <a:graphicData uri="http://schemas.openxmlformats.org/drawingml/2006/table">
            <a:tbl>
              <a:tblPr firstRow="1" bandRow="1">
                <a:tableStyleId>{5C22544A-7EE6-4342-B048-85BDC9FD1C3A}</a:tableStyleId>
              </a:tblPr>
              <a:tblGrid>
                <a:gridCol w="1173478">
                  <a:extLst>
                    <a:ext uri="{9D8B030D-6E8A-4147-A177-3AD203B41FA5}">
                      <a16:colId xmlns:a16="http://schemas.microsoft.com/office/drawing/2014/main" val="151397202"/>
                    </a:ext>
                  </a:extLst>
                </a:gridCol>
                <a:gridCol w="1577138">
                  <a:extLst>
                    <a:ext uri="{9D8B030D-6E8A-4147-A177-3AD203B41FA5}">
                      <a16:colId xmlns:a16="http://schemas.microsoft.com/office/drawing/2014/main" val="3359299035"/>
                    </a:ext>
                  </a:extLst>
                </a:gridCol>
                <a:gridCol w="1325880">
                  <a:extLst>
                    <a:ext uri="{9D8B030D-6E8A-4147-A177-3AD203B41FA5}">
                      <a16:colId xmlns:a16="http://schemas.microsoft.com/office/drawing/2014/main" val="3556447471"/>
                    </a:ext>
                  </a:extLst>
                </a:gridCol>
                <a:gridCol w="1630678">
                  <a:extLst>
                    <a:ext uri="{9D8B030D-6E8A-4147-A177-3AD203B41FA5}">
                      <a16:colId xmlns:a16="http://schemas.microsoft.com/office/drawing/2014/main" val="3325076538"/>
                    </a:ext>
                  </a:extLst>
                </a:gridCol>
                <a:gridCol w="2346959">
                  <a:extLst>
                    <a:ext uri="{9D8B030D-6E8A-4147-A177-3AD203B41FA5}">
                      <a16:colId xmlns:a16="http://schemas.microsoft.com/office/drawing/2014/main" val="2919946895"/>
                    </a:ext>
                  </a:extLst>
                </a:gridCol>
                <a:gridCol w="3330791">
                  <a:extLst>
                    <a:ext uri="{9D8B030D-6E8A-4147-A177-3AD203B41FA5}">
                      <a16:colId xmlns:a16="http://schemas.microsoft.com/office/drawing/2014/main" val="657340134"/>
                    </a:ext>
                  </a:extLst>
                </a:gridCol>
              </a:tblGrid>
              <a:tr h="3761214">
                <a:tc>
                  <a:txBody>
                    <a:bodyPr/>
                    <a:lstStyle/>
                    <a:p>
                      <a:pPr lvl="0">
                        <a:lnSpc>
                          <a:spcPct val="100000"/>
                        </a:lnSpc>
                        <a:buNone/>
                      </a:pPr>
                      <a:r>
                        <a:rPr lang="en-US" sz="1100" b="0" i="0" err="1">
                          <a:solidFill>
                            <a:schemeClr val="bg1"/>
                          </a:solidFill>
                          <a:effectLst/>
                          <a:latin typeface="Arial Narrow"/>
                          <a:cs typeface="Arial Narrow" panose="020B0604020202020204" pitchFamily="34" charset="0"/>
                        </a:rPr>
                        <a:t>Tswaing</a:t>
                      </a:r>
                    </a:p>
                  </a:txBody>
                  <a:tcPr marL="9524" marR="9524" marT="9524"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0000"/>
                    </a:solidFill>
                  </a:tcPr>
                </a:tc>
                <a:tc>
                  <a:txBody>
                    <a:bodyPr/>
                    <a:lstStyle/>
                    <a:p>
                      <a:pPr lvl="0">
                        <a:lnSpc>
                          <a:spcPct val="100000"/>
                        </a:lnSpc>
                        <a:buNone/>
                      </a:pPr>
                      <a:r>
                        <a:rPr lang="en-US" sz="1100" b="0" i="0" dirty="0">
                          <a:solidFill>
                            <a:schemeClr val="tx1"/>
                          </a:solidFill>
                          <a:effectLst/>
                          <a:latin typeface="Arial Narrow"/>
                          <a:cs typeface="Arial Narrow" panose="020B0604020202020204" pitchFamily="34" charset="0"/>
                        </a:rPr>
                        <a:t>2 Mayors, 2 Speaker after vote of no confidence. </a:t>
                      </a:r>
                      <a:r>
                        <a:rPr lang="en-US" sz="1100" b="0" i="0" u="none" strike="noStrike" noProof="0" dirty="0">
                          <a:solidFill>
                            <a:schemeClr val="tx1"/>
                          </a:solidFill>
                          <a:effectLst/>
                          <a:latin typeface="Arial Narrow"/>
                          <a:cs typeface="Arial Narrow" panose="020B0604020202020204" pitchFamily="34" charset="0"/>
                        </a:rPr>
                        <a:t>Ward committees dysfunctional.</a:t>
                      </a:r>
                      <a:endParaRPr lang="en-US" sz="1100" b="0" i="0" dirty="0">
                        <a:solidFill>
                          <a:schemeClr val="tx1"/>
                        </a:solidFill>
                        <a:effectLst/>
                        <a:latin typeface="Arial Narrow"/>
                        <a:cs typeface="Arial Narrow" panose="020B0604020202020204" pitchFamily="34" charset="0"/>
                      </a:endParaRPr>
                    </a:p>
                  </a:txBody>
                  <a:tcPr marL="45720"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lvl="0" algn="just">
                        <a:lnSpc>
                          <a:spcPct val="100000"/>
                        </a:lnSpc>
                        <a:spcBef>
                          <a:spcPts val="0"/>
                        </a:spcBef>
                        <a:spcAft>
                          <a:spcPts val="0"/>
                        </a:spcAft>
                        <a:buNone/>
                      </a:pPr>
                      <a:r>
                        <a:rPr lang="en-US" sz="1100" b="0" i="0" u="none" strike="noStrike" noProof="0" dirty="0">
                          <a:solidFill>
                            <a:schemeClr val="tx1"/>
                          </a:solidFill>
                          <a:effectLst/>
                          <a:latin typeface="Arial Narrow"/>
                          <a:cs typeface="Arial Narrow" panose="020B0604020202020204" pitchFamily="34" charset="0"/>
                        </a:rPr>
                        <a:t>Portfolio committees resuscitated and functional. MPAC has also been resuscitated</a:t>
                      </a:r>
                    </a:p>
                  </a:txBody>
                  <a:tcPr marL="45720"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lvl="0">
                        <a:lnSpc>
                          <a:spcPct val="100000"/>
                        </a:lnSpc>
                        <a:buNone/>
                      </a:pPr>
                      <a:r>
                        <a:rPr lang="en-US" sz="1100" b="0" i="0" dirty="0">
                          <a:solidFill>
                            <a:schemeClr val="tx1"/>
                          </a:solidFill>
                          <a:effectLst/>
                          <a:latin typeface="Arial Narrow"/>
                          <a:cs typeface="Arial Narrow" panose="020B0604020202020204" pitchFamily="34" charset="0"/>
                        </a:rPr>
                        <a:t>MM no access to offices locks changed. 2 MMs.</a:t>
                      </a:r>
                    </a:p>
                    <a:p>
                      <a:pPr lvl="0">
                        <a:lnSpc>
                          <a:spcPct val="100000"/>
                        </a:lnSpc>
                        <a:buNone/>
                      </a:pPr>
                      <a:r>
                        <a:rPr lang="en-US" sz="1100" b="0" i="0" dirty="0">
                          <a:solidFill>
                            <a:schemeClr val="tx1"/>
                          </a:solidFill>
                          <a:effectLst/>
                          <a:latin typeface="Arial Narrow"/>
                          <a:cs typeface="Arial Narrow" panose="020B0604020202020204" pitchFamily="34" charset="0"/>
                        </a:rPr>
                        <a:t>Fraud cases unresolved.</a:t>
                      </a:r>
                    </a:p>
                  </a:txBody>
                  <a:tcPr marL="45720"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lgn="l">
                        <a:lnSpc>
                          <a:spcPct val="100000"/>
                        </a:lnSpc>
                        <a:spcBef>
                          <a:spcPts val="0"/>
                        </a:spcBef>
                        <a:spcAft>
                          <a:spcPts val="0"/>
                        </a:spcAft>
                        <a:buNone/>
                      </a:pPr>
                      <a:r>
                        <a:rPr lang="en-US" sz="1100" b="0" i="0" u="none" strike="noStrike" noProof="0" dirty="0">
                          <a:solidFill>
                            <a:schemeClr val="tx1"/>
                          </a:solidFill>
                          <a:effectLst/>
                          <a:latin typeface="Arial Narrow"/>
                        </a:rPr>
                        <a:t>Financial distress  </a:t>
                      </a:r>
                      <a:endParaRPr lang="en-US" dirty="0">
                        <a:solidFill>
                          <a:schemeClr val="tx1"/>
                        </a:solidFill>
                        <a:latin typeface="Arial Narrow"/>
                      </a:endParaRPr>
                    </a:p>
                    <a:p>
                      <a:pPr lvl="0">
                        <a:lnSpc>
                          <a:spcPct val="100000"/>
                        </a:lnSpc>
                        <a:buNone/>
                      </a:pPr>
                      <a:r>
                        <a:rPr lang="en-US" sz="1100" b="0" i="0" u="none" strike="noStrike" noProof="0" dirty="0">
                          <a:solidFill>
                            <a:schemeClr val="tx1"/>
                          </a:solidFill>
                          <a:effectLst/>
                          <a:latin typeface="Arial Narrow"/>
                        </a:rPr>
                        <a:t>Qualified: 3 previous </a:t>
                      </a:r>
                      <a:r>
                        <a:rPr lang="en-US" sz="1100" b="0" i="0" u="none" strike="noStrike" noProof="0" dirty="0" err="1">
                          <a:solidFill>
                            <a:schemeClr val="tx1"/>
                          </a:solidFill>
                          <a:effectLst/>
                          <a:latin typeface="Arial Narrow"/>
                        </a:rPr>
                        <a:t>yrs</a:t>
                      </a:r>
                      <a:r>
                        <a:rPr lang="en-US" sz="1100" b="0" i="0" u="none" strike="noStrike" noProof="0" dirty="0">
                          <a:solidFill>
                            <a:schemeClr val="tx1"/>
                          </a:solidFill>
                          <a:effectLst/>
                          <a:latin typeface="Arial Narrow"/>
                        </a:rPr>
                        <a:t>  </a:t>
                      </a:r>
                    </a:p>
                    <a:p>
                      <a:pPr lvl="0">
                        <a:lnSpc>
                          <a:spcPct val="100000"/>
                        </a:lnSpc>
                        <a:buNone/>
                      </a:pPr>
                      <a:r>
                        <a:rPr lang="en-US" sz="1100" b="0" i="0" u="none" strike="noStrike" noProof="0" dirty="0">
                          <a:solidFill>
                            <a:schemeClr val="tx1"/>
                          </a:solidFill>
                          <a:effectLst/>
                          <a:latin typeface="Arial Narrow"/>
                        </a:rPr>
                        <a:t>Adopted unfunded budget</a:t>
                      </a:r>
                      <a:endParaRPr lang="en-US" dirty="0">
                        <a:solidFill>
                          <a:schemeClr val="tx1"/>
                        </a:solidFill>
                      </a:endParaRPr>
                    </a:p>
                    <a:p>
                      <a:pPr lvl="0">
                        <a:lnSpc>
                          <a:spcPct val="100000"/>
                        </a:lnSpc>
                        <a:buNone/>
                      </a:pPr>
                      <a:endParaRPr lang="en-US" sz="1100" b="0" i="0" u="none" strike="noStrike" noProof="0">
                        <a:solidFill>
                          <a:schemeClr val="tx1"/>
                        </a:solidFill>
                        <a:effectLst/>
                        <a:latin typeface="Arial Narrow"/>
                      </a:endParaRPr>
                    </a:p>
                    <a:p>
                      <a:pPr marL="0" lvl="0" indent="0" algn="l">
                        <a:lnSpc>
                          <a:spcPct val="100000"/>
                        </a:lnSpc>
                        <a:spcBef>
                          <a:spcPts val="0"/>
                        </a:spcBef>
                        <a:spcAft>
                          <a:spcPts val="0"/>
                        </a:spcAft>
                        <a:buNone/>
                      </a:pPr>
                      <a:r>
                        <a:rPr lang="en-US" sz="1100" b="0" i="0" u="none" strike="noStrike" noProof="0" dirty="0">
                          <a:solidFill>
                            <a:schemeClr val="tx1"/>
                          </a:solidFill>
                          <a:effectLst/>
                          <a:latin typeface="Arial Narrow"/>
                        </a:rPr>
                        <a:t>Cash Coverage not </a:t>
                      </a:r>
                      <a:r>
                        <a:rPr lang="en-US" sz="1100" b="0" i="0" u="none" strike="noStrike" noProof="0" dirty="0" err="1">
                          <a:solidFill>
                            <a:schemeClr val="tx1"/>
                          </a:solidFill>
                          <a:effectLst/>
                          <a:latin typeface="Arial Narrow"/>
                        </a:rPr>
                        <a:t>favourable</a:t>
                      </a:r>
                      <a:r>
                        <a:rPr lang="en-US" sz="1100" b="0" i="0" u="none" strike="noStrike" noProof="0" dirty="0">
                          <a:solidFill>
                            <a:schemeClr val="tx1"/>
                          </a:solidFill>
                          <a:effectLst/>
                          <a:latin typeface="Arial Narrow"/>
                        </a:rPr>
                        <a:t> in -line with Sec 140 of the MFMA</a:t>
                      </a:r>
                      <a:endParaRPr lang="en-US" dirty="0">
                        <a:solidFill>
                          <a:schemeClr val="tx1"/>
                        </a:solidFill>
                        <a:latin typeface="Arial Narrow"/>
                      </a:endParaRPr>
                    </a:p>
                    <a:p>
                      <a:pPr marL="0" lvl="0" indent="0" algn="l">
                        <a:lnSpc>
                          <a:spcPct val="100000"/>
                        </a:lnSpc>
                        <a:spcBef>
                          <a:spcPts val="0"/>
                        </a:spcBef>
                        <a:spcAft>
                          <a:spcPts val="0"/>
                        </a:spcAft>
                        <a:buNone/>
                      </a:pPr>
                      <a:r>
                        <a:rPr lang="en-US" sz="1100" b="0" i="0" u="none" strike="noStrike" noProof="0" dirty="0">
                          <a:solidFill>
                            <a:schemeClr val="tx1"/>
                          </a:solidFill>
                          <a:effectLst/>
                          <a:latin typeface="Arial Narrow"/>
                        </a:rPr>
                        <a:t>Escalation of UIF&amp;W expenditure</a:t>
                      </a:r>
                      <a:endParaRPr lang="en-US" dirty="0">
                        <a:solidFill>
                          <a:schemeClr val="tx1"/>
                        </a:solidFill>
                        <a:latin typeface="Arial Narrow"/>
                      </a:endParaRPr>
                    </a:p>
                    <a:p>
                      <a:pPr marL="0" lvl="0" indent="0" algn="l">
                        <a:lnSpc>
                          <a:spcPct val="100000"/>
                        </a:lnSpc>
                        <a:spcBef>
                          <a:spcPts val="0"/>
                        </a:spcBef>
                        <a:spcAft>
                          <a:spcPts val="0"/>
                        </a:spcAft>
                        <a:buNone/>
                      </a:pPr>
                      <a:r>
                        <a:rPr lang="en-US" sz="1100" b="0" i="0" u="none" strike="noStrike" noProof="0" dirty="0">
                          <a:solidFill>
                            <a:schemeClr val="tx1"/>
                          </a:solidFill>
                          <a:effectLst/>
                          <a:latin typeface="Arial Narrow"/>
                        </a:rPr>
                        <a:t>Ineffective Revenue Management System</a:t>
                      </a:r>
                      <a:endParaRPr lang="en-US" dirty="0">
                        <a:solidFill>
                          <a:schemeClr val="tx1"/>
                        </a:solidFill>
                        <a:latin typeface="Arial Narrow"/>
                      </a:endParaRPr>
                    </a:p>
                    <a:p>
                      <a:pPr marL="0" lvl="0" indent="0" algn="l">
                        <a:lnSpc>
                          <a:spcPct val="100000"/>
                        </a:lnSpc>
                        <a:spcBef>
                          <a:spcPts val="0"/>
                        </a:spcBef>
                        <a:spcAft>
                          <a:spcPts val="0"/>
                        </a:spcAft>
                        <a:buNone/>
                      </a:pPr>
                      <a:r>
                        <a:rPr lang="en-US" sz="1100" b="0" i="0" u="none" strike="noStrike" noProof="0" dirty="0">
                          <a:solidFill>
                            <a:schemeClr val="tx1"/>
                          </a:solidFill>
                          <a:effectLst/>
                          <a:latin typeface="Arial Narrow"/>
                        </a:rPr>
                        <a:t>Low collection rate of 49% as per MFMA Circular 71</a:t>
                      </a:r>
                      <a:endParaRPr lang="en-US" sz="1100" b="0" i="0" u="none" strike="noStrike" kern="1200" dirty="0">
                        <a:solidFill>
                          <a:schemeClr val="tx1"/>
                        </a:solidFill>
                        <a:effectLst/>
                        <a:latin typeface="Arial Narrow"/>
                        <a:ea typeface="+mn-ea"/>
                        <a:cs typeface="+mn-cs"/>
                      </a:endParaRPr>
                    </a:p>
                    <a:p>
                      <a:pPr marL="0" lvl="0" indent="0" algn="l">
                        <a:lnSpc>
                          <a:spcPct val="100000"/>
                        </a:lnSpc>
                        <a:spcBef>
                          <a:spcPts val="0"/>
                        </a:spcBef>
                        <a:spcAft>
                          <a:spcPts val="0"/>
                        </a:spcAft>
                        <a:buNone/>
                      </a:pPr>
                      <a:r>
                        <a:rPr lang="en-US" sz="1100" b="0" i="0" u="none" strike="noStrike" kern="1200" noProof="0" dirty="0">
                          <a:solidFill>
                            <a:schemeClr val="tx1"/>
                          </a:solidFill>
                          <a:effectLst/>
                          <a:latin typeface="Arial Narrow"/>
                          <a:ea typeface="+mn-ea"/>
                          <a:cs typeface="+mn-cs"/>
                        </a:rPr>
                        <a:t>Creditors not paid within 30 days’ time frame as per Sec 65 (2)(e) of the MFMA</a:t>
                      </a:r>
                      <a:endParaRPr lang="en-US" sz="1100" b="0" i="0" u="none" strike="noStrike" kern="1200" dirty="0">
                        <a:solidFill>
                          <a:schemeClr val="tx1"/>
                        </a:solidFill>
                        <a:effectLst/>
                        <a:latin typeface="Arial Narrow"/>
                        <a:ea typeface="+mn-ea"/>
                        <a:cs typeface="+mn-cs"/>
                      </a:endParaRPr>
                    </a:p>
                    <a:p>
                      <a:pPr marL="0" lvl="0" indent="0" algn="l">
                        <a:lnSpc>
                          <a:spcPct val="100000"/>
                        </a:lnSpc>
                        <a:spcBef>
                          <a:spcPts val="0"/>
                        </a:spcBef>
                        <a:spcAft>
                          <a:spcPts val="0"/>
                        </a:spcAft>
                        <a:buNone/>
                      </a:pPr>
                      <a:r>
                        <a:rPr lang="en-US" sz="1100" b="0" i="0" u="none" strike="noStrike" kern="1200" noProof="0" dirty="0">
                          <a:solidFill>
                            <a:schemeClr val="tx1"/>
                          </a:solidFill>
                          <a:effectLst/>
                          <a:latin typeface="Arial Narrow"/>
                          <a:ea typeface="+mn-ea"/>
                          <a:cs typeface="+mn-cs"/>
                        </a:rPr>
                        <a:t>Backlog on Statutory payments</a:t>
                      </a:r>
                      <a:endParaRPr lang="en-US" sz="1100" b="0" i="0" u="none" strike="noStrike" kern="1200" dirty="0">
                        <a:solidFill>
                          <a:schemeClr val="tx1"/>
                        </a:solidFill>
                        <a:effectLst/>
                        <a:latin typeface="Arial Narrow"/>
                        <a:ea typeface="+mn-ea"/>
                        <a:cs typeface="+mn-cs"/>
                      </a:endParaRPr>
                    </a:p>
                    <a:p>
                      <a:pPr marL="0" lvl="0" indent="0" algn="l">
                        <a:lnSpc>
                          <a:spcPct val="100000"/>
                        </a:lnSpc>
                        <a:spcBef>
                          <a:spcPts val="0"/>
                        </a:spcBef>
                        <a:spcAft>
                          <a:spcPts val="0"/>
                        </a:spcAft>
                        <a:buNone/>
                      </a:pPr>
                      <a:r>
                        <a:rPr lang="en-US" sz="1100" b="0" i="0" u="none" strike="noStrike" kern="1200" noProof="0" dirty="0">
                          <a:solidFill>
                            <a:schemeClr val="tx1"/>
                          </a:solidFill>
                          <a:effectLst/>
                          <a:latin typeface="Arial Narrow"/>
                          <a:ea typeface="+mn-ea"/>
                          <a:cs typeface="+mn-cs"/>
                        </a:rPr>
                        <a:t>Persistent non-compliance</a:t>
                      </a:r>
                      <a:endParaRPr lang="en-US" sz="1100" b="0" i="0" u="none" strike="noStrike" kern="1200" dirty="0">
                        <a:solidFill>
                          <a:schemeClr val="tx1"/>
                        </a:solidFill>
                        <a:effectLst/>
                        <a:latin typeface="Arial Narrow"/>
                        <a:ea typeface="+mn-ea"/>
                        <a:cs typeface="+mn-cs"/>
                      </a:endParaRPr>
                    </a:p>
                    <a:p>
                      <a:pPr marL="285750" lvl="0" indent="-285750" algn="l">
                        <a:lnSpc>
                          <a:spcPct val="100000"/>
                        </a:lnSpc>
                        <a:spcBef>
                          <a:spcPts val="0"/>
                        </a:spcBef>
                        <a:spcAft>
                          <a:spcPts val="0"/>
                        </a:spcAft>
                        <a:buFont typeface="Arial"/>
                        <a:buChar char="•"/>
                      </a:pPr>
                      <a:endParaRPr lang="en-US" sz="1100" b="0" i="0" u="none" strike="noStrike" noProof="0">
                        <a:solidFill>
                          <a:schemeClr val="tx1"/>
                        </a:solidFill>
                        <a:effectLst/>
                        <a:latin typeface="Arial Narrow"/>
                      </a:endParaRPr>
                    </a:p>
                    <a:p>
                      <a:pPr lvl="0">
                        <a:lnSpc>
                          <a:spcPct val="100000"/>
                        </a:lnSpc>
                        <a:buNone/>
                      </a:pPr>
                      <a:endParaRPr lang="en-US" sz="1100" b="0" i="0" u="none" strike="noStrike" noProof="0">
                        <a:solidFill>
                          <a:schemeClr val="tx1"/>
                        </a:solidFill>
                        <a:effectLst/>
                      </a:endParaRPr>
                    </a:p>
                  </a:txBody>
                  <a:tcPr marL="45720"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85000"/>
                      </a:schemeClr>
                    </a:solidFill>
                  </a:tcPr>
                </a:tc>
                <a:tc>
                  <a:txBody>
                    <a:bodyPr/>
                    <a:lstStyle/>
                    <a:p>
                      <a:pPr marL="171450" lvl="0" indent="-171450">
                        <a:lnSpc>
                          <a:spcPct val="100000"/>
                        </a:lnSpc>
                        <a:buFont typeface="Arial"/>
                        <a:buChar char="•"/>
                      </a:pPr>
                      <a:r>
                        <a:rPr lang="en-US" sz="1100" b="0" i="0" dirty="0">
                          <a:solidFill>
                            <a:schemeClr val="tx1"/>
                          </a:solidFill>
                          <a:effectLst/>
                          <a:latin typeface="Arial Narrow"/>
                        </a:rPr>
                        <a:t>The clarifier for </a:t>
                      </a:r>
                      <a:r>
                        <a:rPr lang="en-US" sz="1100" b="0" i="0" dirty="0" err="1">
                          <a:solidFill>
                            <a:schemeClr val="tx1"/>
                          </a:solidFill>
                          <a:effectLst/>
                          <a:latin typeface="Arial Narrow"/>
                        </a:rPr>
                        <a:t>Delaryville</a:t>
                      </a:r>
                      <a:r>
                        <a:rPr lang="en-US" sz="1100" b="0" i="0" dirty="0">
                          <a:solidFill>
                            <a:schemeClr val="tx1"/>
                          </a:solidFill>
                          <a:effectLst/>
                          <a:latin typeface="Arial Narrow"/>
                        </a:rPr>
                        <a:t> is dysfunctional due to lack of process controllers. </a:t>
                      </a:r>
                      <a:endParaRPr lang="en-US" sz="1100" b="0" i="0" u="none" strike="noStrike" noProof="0" dirty="0">
                        <a:solidFill>
                          <a:schemeClr val="tx1"/>
                        </a:solidFill>
                        <a:effectLst/>
                      </a:endParaRPr>
                    </a:p>
                    <a:p>
                      <a:pPr marL="171450" lvl="0" indent="-171450">
                        <a:lnSpc>
                          <a:spcPct val="100000"/>
                        </a:lnSpc>
                        <a:buFont typeface="Arial"/>
                        <a:buChar char="•"/>
                      </a:pPr>
                      <a:r>
                        <a:rPr lang="en-US" sz="1100" b="0" i="0" dirty="0">
                          <a:solidFill>
                            <a:schemeClr val="tx1"/>
                          </a:solidFill>
                          <a:effectLst/>
                          <a:latin typeface="Arial Narrow"/>
                        </a:rPr>
                        <a:t>Pollution to the environment due to spillages from </a:t>
                      </a:r>
                      <a:r>
                        <a:rPr lang="en-US" sz="1100" b="0" i="0" dirty="0" err="1">
                          <a:solidFill>
                            <a:schemeClr val="tx1"/>
                          </a:solidFill>
                          <a:effectLst/>
                          <a:latin typeface="Arial Narrow"/>
                        </a:rPr>
                        <a:t>Atamelang</a:t>
                      </a:r>
                      <a:r>
                        <a:rPr lang="en-US" sz="1100" b="0" i="0" dirty="0">
                          <a:solidFill>
                            <a:schemeClr val="tx1"/>
                          </a:solidFill>
                          <a:effectLst/>
                          <a:latin typeface="Arial Narrow"/>
                        </a:rPr>
                        <a:t> pump station. There is lack of </a:t>
                      </a:r>
                      <a:r>
                        <a:rPr lang="en-US" sz="1100" b="0" i="0" dirty="0" err="1">
                          <a:solidFill>
                            <a:schemeClr val="tx1"/>
                          </a:solidFill>
                          <a:effectLst/>
                          <a:latin typeface="Arial Narrow"/>
                        </a:rPr>
                        <a:t>maintenace</a:t>
                      </a:r>
                      <a:r>
                        <a:rPr lang="en-US" sz="1100" b="0" i="0" dirty="0">
                          <a:solidFill>
                            <a:schemeClr val="tx1"/>
                          </a:solidFill>
                          <a:effectLst/>
                          <a:latin typeface="Arial Narrow"/>
                        </a:rPr>
                        <a:t> on the pump and motors </a:t>
                      </a:r>
                      <a:endParaRPr lang="en-US" sz="1100" b="0" i="0" u="none" strike="noStrike" noProof="0" dirty="0">
                        <a:solidFill>
                          <a:schemeClr val="tx1"/>
                        </a:solidFill>
                        <a:effectLst/>
                      </a:endParaRPr>
                    </a:p>
                    <a:p>
                      <a:pPr marL="171450" lvl="0" indent="-171450">
                        <a:lnSpc>
                          <a:spcPct val="100000"/>
                        </a:lnSpc>
                        <a:buFont typeface="Arial"/>
                        <a:buChar char="•"/>
                      </a:pPr>
                      <a:r>
                        <a:rPr lang="en-US" sz="1100" b="0" i="0" dirty="0">
                          <a:solidFill>
                            <a:schemeClr val="tx1"/>
                          </a:solidFill>
                          <a:effectLst/>
                          <a:latin typeface="Arial Narrow"/>
                        </a:rPr>
                        <a:t>Discharging of untreated effluent from the </a:t>
                      </a:r>
                      <a:r>
                        <a:rPr lang="en-US" sz="1100" b="0" i="0" dirty="0" err="1">
                          <a:solidFill>
                            <a:schemeClr val="tx1"/>
                          </a:solidFill>
                          <a:effectLst/>
                          <a:latin typeface="Arial Narrow"/>
                        </a:rPr>
                        <a:t>Delaryville</a:t>
                      </a:r>
                      <a:r>
                        <a:rPr lang="en-US" sz="1100" b="0" i="0" dirty="0">
                          <a:solidFill>
                            <a:schemeClr val="tx1"/>
                          </a:solidFill>
                          <a:effectLst/>
                          <a:latin typeface="Arial Narrow"/>
                        </a:rPr>
                        <a:t> WWTW due to lack of process controllers.</a:t>
                      </a:r>
                      <a:endParaRPr lang="en-US" sz="1100" b="0" i="0" u="none" strike="noStrike" noProof="0" dirty="0">
                        <a:solidFill>
                          <a:schemeClr val="tx1"/>
                        </a:solidFill>
                        <a:effectLst/>
                      </a:endParaRPr>
                    </a:p>
                    <a:p>
                      <a:pPr marL="171450" lvl="0" indent="-171450">
                        <a:lnSpc>
                          <a:spcPct val="100000"/>
                        </a:lnSpc>
                        <a:buFont typeface="Arial"/>
                        <a:buChar char="•"/>
                      </a:pPr>
                      <a:r>
                        <a:rPr lang="en-US" sz="1100" b="0" i="0" dirty="0">
                          <a:solidFill>
                            <a:schemeClr val="tx1"/>
                          </a:solidFill>
                          <a:effectLst/>
                          <a:latin typeface="Arial Narrow"/>
                        </a:rPr>
                        <a:t>Unreliable water supply to the RDP section in </a:t>
                      </a:r>
                      <a:r>
                        <a:rPr lang="en-US" sz="1100" b="0" i="0" dirty="0" err="1">
                          <a:solidFill>
                            <a:schemeClr val="tx1"/>
                          </a:solidFill>
                          <a:effectLst/>
                          <a:latin typeface="Arial Narrow"/>
                        </a:rPr>
                        <a:t>Delaryville</a:t>
                      </a:r>
                      <a:r>
                        <a:rPr lang="en-US" sz="1100" b="0" i="0" dirty="0">
                          <a:solidFill>
                            <a:schemeClr val="tx1"/>
                          </a:solidFill>
                          <a:effectLst/>
                          <a:latin typeface="Arial Narrow"/>
                        </a:rPr>
                        <a:t>. No proper reticulation to supply the area with water.</a:t>
                      </a:r>
                      <a:endParaRPr lang="en-US" sz="1100" b="0" i="0" u="none" strike="noStrike" noProof="0" dirty="0">
                        <a:solidFill>
                          <a:schemeClr val="tx1"/>
                        </a:solidFill>
                        <a:effectLst/>
                      </a:endParaRPr>
                    </a:p>
                    <a:p>
                      <a:pPr marL="171450" lvl="0" indent="-171450">
                        <a:lnSpc>
                          <a:spcPct val="100000"/>
                        </a:lnSpc>
                        <a:buClr>
                          <a:srgbClr val="000000"/>
                        </a:buClr>
                        <a:buFont typeface="Arial,Sans-Serif"/>
                        <a:buChar char="•"/>
                      </a:pPr>
                      <a:r>
                        <a:rPr lang="en-US" sz="1100" b="0" i="0" u="none" strike="noStrike" noProof="0" dirty="0">
                          <a:solidFill>
                            <a:schemeClr val="tx1"/>
                          </a:solidFill>
                          <a:effectLst/>
                          <a:latin typeface="Arial Narrow"/>
                        </a:rPr>
                        <a:t>Energy losses 42%</a:t>
                      </a:r>
                    </a:p>
                    <a:p>
                      <a:pPr marL="171450" lvl="0" indent="-171450">
                        <a:lnSpc>
                          <a:spcPct val="100000"/>
                        </a:lnSpc>
                        <a:buClr>
                          <a:srgbClr val="000000"/>
                        </a:buClr>
                        <a:buFont typeface="Arial,Sans-Serif"/>
                        <a:buChar char="•"/>
                      </a:pPr>
                      <a:r>
                        <a:rPr lang="en-ZA" sz="1100" b="0" i="0" u="none" strike="noStrike" noProof="0" dirty="0">
                          <a:solidFill>
                            <a:schemeClr val="tx1"/>
                          </a:solidFill>
                          <a:effectLst/>
                          <a:latin typeface="Arial Narrow"/>
                        </a:rPr>
                        <a:t>Energy Backlog is 3 420HH.(9.4%), infills in Delareyville, Ottosdal and </a:t>
                      </a:r>
                      <a:r>
                        <a:rPr lang="en-ZA" sz="1100" b="0" i="0" u="none" strike="noStrike" noProof="0" dirty="0" err="1">
                          <a:solidFill>
                            <a:schemeClr val="tx1"/>
                          </a:solidFill>
                          <a:effectLst/>
                          <a:latin typeface="Arial Narrow"/>
                        </a:rPr>
                        <a:t>Sannieshof</a:t>
                      </a:r>
                      <a:r>
                        <a:rPr lang="en-ZA" sz="1100" b="0" i="0" u="none" strike="noStrike" noProof="0" dirty="0">
                          <a:solidFill>
                            <a:schemeClr val="tx1"/>
                          </a:solidFill>
                          <a:effectLst/>
                          <a:latin typeface="Arial Narrow"/>
                        </a:rPr>
                        <a:t>.</a:t>
                      </a:r>
                      <a:endParaRPr lang="en-US" sz="1100" b="0" i="0" u="none" strike="noStrike" noProof="0" dirty="0">
                        <a:solidFill>
                          <a:schemeClr val="tx1"/>
                        </a:solidFill>
                        <a:effectLst/>
                        <a:latin typeface="Arial Narrow"/>
                      </a:endParaRPr>
                    </a:p>
                    <a:p>
                      <a:pPr marL="171450" lvl="0" indent="-171450">
                        <a:lnSpc>
                          <a:spcPct val="100000"/>
                        </a:lnSpc>
                        <a:buClr>
                          <a:srgbClr val="000000"/>
                        </a:buClr>
                        <a:buFont typeface="Arial,Sans-Serif"/>
                        <a:buChar char="•"/>
                      </a:pPr>
                      <a:r>
                        <a:rPr lang="en-US" sz="1100" b="0" i="0" u="none" strike="noStrike" noProof="0" dirty="0">
                          <a:solidFill>
                            <a:schemeClr val="tx1"/>
                          </a:solidFill>
                          <a:effectLst/>
                          <a:latin typeface="Arial Narrow"/>
                        </a:rPr>
                        <a:t>CBD roads have potholes and need resurfacing. The maintenance is being neglected due to funding.</a:t>
                      </a:r>
                    </a:p>
                    <a:p>
                      <a:pPr marL="171450" lvl="0" indent="-171450">
                        <a:lnSpc>
                          <a:spcPct val="100000"/>
                        </a:lnSpc>
                        <a:buClr>
                          <a:srgbClr val="000000"/>
                        </a:buClr>
                        <a:buFont typeface="Arial,Sans-Serif"/>
                        <a:buChar char="•"/>
                      </a:pPr>
                      <a:r>
                        <a:rPr lang="en-US" sz="1100" b="0" i="0" u="none" strike="noStrike" noProof="0" dirty="0">
                          <a:solidFill>
                            <a:schemeClr val="tx1"/>
                          </a:solidFill>
                          <a:effectLst/>
                          <a:latin typeface="Arial Narrow"/>
                        </a:rPr>
                        <a:t>Technical Director position vacant.</a:t>
                      </a:r>
                    </a:p>
                    <a:p>
                      <a:pPr marL="171450" lvl="0" indent="-171450">
                        <a:lnSpc>
                          <a:spcPct val="100000"/>
                        </a:lnSpc>
                        <a:buClr>
                          <a:srgbClr val="000000"/>
                        </a:buClr>
                        <a:buFont typeface="Arial,Sans-Serif"/>
                        <a:buChar char="•"/>
                      </a:pPr>
                      <a:r>
                        <a:rPr lang="en-US" sz="1100" b="0" i="0" u="none" strike="noStrike" noProof="0" dirty="0">
                          <a:solidFill>
                            <a:schemeClr val="tx1"/>
                          </a:solidFill>
                          <a:effectLst/>
                          <a:latin typeface="Arial Narrow"/>
                        </a:rPr>
                        <a:t>Poor spending in INEP grant, Municipality lost R3m of INEP</a:t>
                      </a:r>
                    </a:p>
                    <a:p>
                      <a:pPr marL="171450" lvl="0" indent="-171450">
                        <a:lnSpc>
                          <a:spcPct val="100000"/>
                        </a:lnSpc>
                        <a:buClr>
                          <a:srgbClr val="000000"/>
                        </a:buClr>
                        <a:buFont typeface="Arial,Sans-Serif"/>
                        <a:buChar char="•"/>
                      </a:pPr>
                      <a:r>
                        <a:rPr lang="en-US" sz="1100" b="0" i="0" u="none" strike="noStrike" noProof="0" dirty="0">
                          <a:solidFill>
                            <a:schemeClr val="tx1"/>
                          </a:solidFill>
                          <a:effectLst/>
                          <a:latin typeface="Arial Narrow"/>
                        </a:rPr>
                        <a:t>MIG Exp: Spent 49%, received extra R6m reallocated funds.</a:t>
                      </a:r>
                    </a:p>
                    <a:p>
                      <a:pPr marL="171450" lvl="0" indent="-171450">
                        <a:lnSpc>
                          <a:spcPct val="100000"/>
                        </a:lnSpc>
                        <a:buClr>
                          <a:srgbClr val="000000"/>
                        </a:buClr>
                        <a:buFont typeface="Arial,Sans-Serif"/>
                        <a:buChar char="•"/>
                      </a:pPr>
                      <a:r>
                        <a:rPr lang="en-US" sz="1100" b="0" i="0" u="none" strike="noStrike" noProof="0" dirty="0">
                          <a:solidFill>
                            <a:schemeClr val="tx1"/>
                          </a:solidFill>
                          <a:effectLst/>
                          <a:latin typeface="Arial Narrow"/>
                        </a:rPr>
                        <a:t>Persistent service delivery protests from poor water services in RDP section .</a:t>
                      </a:r>
                    </a:p>
                    <a:p>
                      <a:pPr marL="171450" lvl="0" indent="-171450">
                        <a:lnSpc>
                          <a:spcPct val="100000"/>
                        </a:lnSpc>
                        <a:buClr>
                          <a:srgbClr val="000000"/>
                        </a:buClr>
                        <a:buFont typeface="Arial,Sans-Serif"/>
                        <a:buChar char="•"/>
                      </a:pPr>
                      <a:r>
                        <a:rPr lang="en-US" sz="1100" b="0" i="0" u="none" strike="noStrike" noProof="0" dirty="0">
                          <a:solidFill>
                            <a:schemeClr val="tx1"/>
                          </a:solidFill>
                          <a:effectLst/>
                          <a:latin typeface="Arial Narrow"/>
                        </a:rPr>
                        <a:t>Informal Settlements – 11</a:t>
                      </a:r>
                    </a:p>
                    <a:p>
                      <a:pPr marL="171450" lvl="0" indent="-171450">
                        <a:lnSpc>
                          <a:spcPct val="100000"/>
                        </a:lnSpc>
                        <a:buClr>
                          <a:srgbClr val="000000"/>
                        </a:buClr>
                        <a:buFont typeface="Arial,Sans-Serif"/>
                        <a:buChar char="•"/>
                      </a:pPr>
                      <a:r>
                        <a:rPr lang="en-US" sz="1100" b="0" i="0" u="none" strike="noStrike" noProof="0" dirty="0">
                          <a:solidFill>
                            <a:schemeClr val="tx1"/>
                          </a:solidFill>
                          <a:effectLst/>
                          <a:latin typeface="Arial Narrow"/>
                        </a:rPr>
                        <a:t>LED Strategy in place prioritizing Agriculture, Tourism and Manufacturing </a:t>
                      </a:r>
                      <a:r>
                        <a:rPr lang="en-US" sz="1100" b="0" i="0" u="none" strike="noStrike" noProof="0" dirty="0" err="1">
                          <a:solidFill>
                            <a:schemeClr val="tx1"/>
                          </a:solidFill>
                          <a:effectLst/>
                          <a:latin typeface="Arial Narrow"/>
                        </a:rPr>
                        <a:t>Programmes</a:t>
                      </a:r>
                      <a:r>
                        <a:rPr lang="en-US" sz="1100" b="0" i="0" u="none" strike="noStrike" noProof="0" dirty="0">
                          <a:solidFill>
                            <a:schemeClr val="tx1"/>
                          </a:solidFill>
                          <a:effectLst/>
                          <a:latin typeface="Arial Narrow"/>
                        </a:rPr>
                        <a:t>.</a:t>
                      </a:r>
                    </a:p>
                    <a:p>
                      <a:pPr marL="171450" lvl="0" indent="-171450">
                        <a:lnSpc>
                          <a:spcPct val="100000"/>
                        </a:lnSpc>
                        <a:buClr>
                          <a:srgbClr val="000000"/>
                        </a:buClr>
                        <a:buFont typeface="Arial,Sans-Serif"/>
                        <a:buChar char="•"/>
                      </a:pPr>
                      <a:endParaRPr lang="en-ZA" sz="1100" b="0" i="0" u="none" strike="noStrike" noProof="0" dirty="0">
                        <a:solidFill>
                          <a:schemeClr val="tx1"/>
                        </a:solidFill>
                        <a:effectLst/>
                      </a:endParaRPr>
                    </a:p>
                  </a:txBody>
                  <a:tcPr marL="45720" marR="914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385880480"/>
                  </a:ext>
                </a:extLst>
              </a:tr>
            </a:tbl>
          </a:graphicData>
        </a:graphic>
      </p:graphicFrame>
    </p:spTree>
    <p:extLst>
      <p:ext uri="{BB962C8B-B14F-4D97-AF65-F5344CB8AC3E}">
        <p14:creationId xmlns:p14="http://schemas.microsoft.com/office/powerpoint/2010/main" val="3145691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D05D42-FF56-ED4E-BC04-3C5417CC4240}"/>
              </a:ext>
            </a:extLst>
          </p:cNvPr>
          <p:cNvSpPr/>
          <p:nvPr/>
        </p:nvSpPr>
        <p:spPr>
          <a:xfrm>
            <a:off x="787344" y="3118939"/>
            <a:ext cx="1833934" cy="1621982"/>
          </a:xfrm>
          <a:prstGeom prst="rect">
            <a:avLst/>
          </a:prstGeom>
          <a:noFill/>
          <a:ln>
            <a:noFill/>
          </a:ln>
        </p:spPr>
        <p:txBody>
          <a:bodyPr wrap="square" lIns="82296" tIns="41148" rIns="82296" bIns="41148" anchor="t">
            <a:spAutoFit/>
          </a:bodyPr>
          <a:lstStyle/>
          <a:p>
            <a:pPr defTabSz="617220">
              <a:spcBef>
                <a:spcPct val="20000"/>
              </a:spcBef>
              <a:buClr>
                <a:schemeClr val="tx1"/>
              </a:buClr>
            </a:pPr>
            <a:r>
              <a:rPr lang="en-US" altLang="en-US" sz="2000" b="1" cap="all">
                <a:solidFill>
                  <a:schemeClr val="bg1"/>
                </a:solidFill>
                <a:latin typeface="Gill Sans MT"/>
                <a:ea typeface="ＭＳ Ｐゴシック"/>
                <a:cs typeface="Arial"/>
              </a:rPr>
              <a:t>It’s </a:t>
            </a:r>
            <a:r>
              <a:rPr lang="en-US" altLang="en-US" sz="2000" b="1" i="1" cap="all">
                <a:solidFill>
                  <a:schemeClr val="bg1"/>
                </a:solidFill>
                <a:latin typeface="Gill Sans MT"/>
                <a:ea typeface="ＭＳ Ｐゴシック"/>
                <a:cs typeface="Arial"/>
              </a:rPr>
              <a:t>your </a:t>
            </a:r>
            <a:r>
              <a:rPr lang="en-US" altLang="en-US" sz="2000" b="1" cap="all">
                <a:solidFill>
                  <a:schemeClr val="bg1"/>
                </a:solidFill>
                <a:latin typeface="Gill Sans MT"/>
                <a:ea typeface="ＭＳ Ｐゴシック"/>
                <a:cs typeface="Arial"/>
              </a:rPr>
              <a:t>North west province enjoy it</a:t>
            </a:r>
            <a:endParaRPr lang="en-US" altLang="en-US" sz="2000" i="1" cap="all">
              <a:solidFill>
                <a:schemeClr val="bg1"/>
              </a:solidFill>
              <a:latin typeface="Gill Sans MT"/>
              <a:ea typeface="ＭＳ Ｐゴシック"/>
              <a:cs typeface="Arial"/>
            </a:endParaRPr>
          </a:p>
        </p:txBody>
      </p:sp>
      <p:sp>
        <p:nvSpPr>
          <p:cNvPr id="8" name="Content Placeholder 2">
            <a:extLst>
              <a:ext uri="{FF2B5EF4-FFF2-40B4-BE49-F238E27FC236}">
                <a16:creationId xmlns:a16="http://schemas.microsoft.com/office/drawing/2014/main" id="{37880B0A-5DB0-403A-91DA-5D62C045F207}"/>
              </a:ext>
            </a:extLst>
          </p:cNvPr>
          <p:cNvSpPr txBox="1">
            <a:spLocks/>
          </p:cNvSpPr>
          <p:nvPr/>
        </p:nvSpPr>
        <p:spPr>
          <a:xfrm>
            <a:off x="1165441" y="1137636"/>
            <a:ext cx="10246278" cy="3328157"/>
          </a:xfrm>
          <a:prstGeom prst="rect">
            <a:avLst/>
          </a:prstGeom>
        </p:spPr>
        <p:txBody>
          <a:bodyPr vert="horz" lIns="109728" tIns="54864" rIns="109728" bIns="54864"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defTabSz="411480">
              <a:defRPr/>
            </a:pPr>
            <a:endParaRPr lang="en-ZA" altLang="en-US" sz="144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3" name="Rectangle 12">
            <a:extLst>
              <a:ext uri="{FF2B5EF4-FFF2-40B4-BE49-F238E27FC236}">
                <a16:creationId xmlns:a16="http://schemas.microsoft.com/office/drawing/2014/main" id="{6FC99BB4-B291-6842-B682-FE3BF00418E9}"/>
              </a:ext>
            </a:extLst>
          </p:cNvPr>
          <p:cNvSpPr/>
          <p:nvPr/>
        </p:nvSpPr>
        <p:spPr>
          <a:xfrm>
            <a:off x="1953410" y="767227"/>
            <a:ext cx="1196670" cy="323165"/>
          </a:xfrm>
          <a:prstGeom prst="rect">
            <a:avLst/>
          </a:prstGeom>
        </p:spPr>
        <p:txBody>
          <a:bodyPr wrap="square" lIns="91440" tIns="45720" rIns="91440" bIns="45720" anchor="t">
            <a:spAutoFit/>
          </a:bodyPr>
          <a:lstStyle/>
          <a:p>
            <a:r>
              <a:rPr lang="en-US" altLang="en-US" sz="1500" b="1">
                <a:solidFill>
                  <a:schemeClr val="tx1">
                    <a:lumMod val="65000"/>
                    <a:lumOff val="35000"/>
                  </a:schemeClr>
                </a:solidFill>
                <a:latin typeface="Arial"/>
                <a:ea typeface="ＭＳ Ｐゴシック"/>
                <a:cs typeface="Arial"/>
              </a:rPr>
              <a:t>Political</a:t>
            </a:r>
            <a:endParaRPr lang="en-GB" sz="1500">
              <a:solidFill>
                <a:schemeClr val="tx1">
                  <a:lumMod val="65000"/>
                  <a:lumOff val="35000"/>
                </a:schemeClr>
              </a:solidFill>
              <a:latin typeface="Arial"/>
              <a:ea typeface="ＭＳ Ｐゴシック"/>
              <a:cs typeface="Calibri"/>
            </a:endParaRPr>
          </a:p>
        </p:txBody>
      </p:sp>
      <p:sp>
        <p:nvSpPr>
          <p:cNvPr id="14" name="Rectangle 13">
            <a:extLst>
              <a:ext uri="{FF2B5EF4-FFF2-40B4-BE49-F238E27FC236}">
                <a16:creationId xmlns:a16="http://schemas.microsoft.com/office/drawing/2014/main" id="{804B9924-FB22-A048-887C-15EB107B17BA}"/>
              </a:ext>
            </a:extLst>
          </p:cNvPr>
          <p:cNvSpPr/>
          <p:nvPr/>
        </p:nvSpPr>
        <p:spPr>
          <a:xfrm>
            <a:off x="3595219" y="768230"/>
            <a:ext cx="1525750" cy="327927"/>
          </a:xfrm>
          <a:prstGeom prst="rect">
            <a:avLst/>
          </a:prstGeom>
        </p:spPr>
        <p:txBody>
          <a:bodyPr wrap="square" lIns="91440" tIns="45720" rIns="91440" bIns="45720" anchor="t">
            <a:spAutoFit/>
          </a:bodyPr>
          <a:lstStyle/>
          <a:p>
            <a:r>
              <a:rPr lang="en-US" altLang="en-US" sz="1500" b="1">
                <a:solidFill>
                  <a:schemeClr val="tx1">
                    <a:lumMod val="65000"/>
                    <a:lumOff val="35000"/>
                  </a:schemeClr>
                </a:solidFill>
                <a:latin typeface="Arial"/>
                <a:ea typeface="ＭＳ Ｐゴシック"/>
                <a:cs typeface="Arial"/>
              </a:rPr>
              <a:t>Governance</a:t>
            </a:r>
            <a:endParaRPr lang="en-GB" sz="1500">
              <a:solidFill>
                <a:schemeClr val="tx1">
                  <a:lumMod val="65000"/>
                  <a:lumOff val="35000"/>
                </a:schemeClr>
              </a:solidFill>
              <a:latin typeface="Arial"/>
              <a:ea typeface="ＭＳ Ｐゴシック"/>
              <a:cs typeface="Calibri"/>
            </a:endParaRPr>
          </a:p>
        </p:txBody>
      </p:sp>
      <p:sp>
        <p:nvSpPr>
          <p:cNvPr id="15" name="Rectangle 14">
            <a:extLst>
              <a:ext uri="{FF2B5EF4-FFF2-40B4-BE49-F238E27FC236}">
                <a16:creationId xmlns:a16="http://schemas.microsoft.com/office/drawing/2014/main" id="{3D194DA8-DFDA-E34F-9E0E-08FDB7554A68}"/>
              </a:ext>
            </a:extLst>
          </p:cNvPr>
          <p:cNvSpPr/>
          <p:nvPr/>
        </p:nvSpPr>
        <p:spPr>
          <a:xfrm>
            <a:off x="5630508" y="759430"/>
            <a:ext cx="1521570" cy="323165"/>
          </a:xfrm>
          <a:prstGeom prst="rect">
            <a:avLst/>
          </a:prstGeom>
        </p:spPr>
        <p:txBody>
          <a:bodyPr wrap="square" lIns="91440" tIns="45720" rIns="91440" bIns="45720" anchor="t">
            <a:spAutoFit/>
          </a:bodyPr>
          <a:lstStyle/>
          <a:p>
            <a:r>
              <a:rPr lang="en-US" altLang="en-US" sz="1500" b="1">
                <a:solidFill>
                  <a:schemeClr val="tx1">
                    <a:lumMod val="65000"/>
                    <a:lumOff val="35000"/>
                  </a:schemeClr>
                </a:solidFill>
                <a:latin typeface="Arial"/>
                <a:ea typeface="ＭＳ Ｐゴシック"/>
                <a:cs typeface="Arial"/>
              </a:rPr>
              <a:t>Administrative</a:t>
            </a:r>
            <a:endParaRPr lang="en-GB" sz="1500">
              <a:solidFill>
                <a:schemeClr val="tx1">
                  <a:lumMod val="65000"/>
                  <a:lumOff val="35000"/>
                </a:schemeClr>
              </a:solidFill>
              <a:latin typeface="Arial"/>
              <a:ea typeface="ＭＳ Ｐゴシック"/>
              <a:cs typeface="Calibri" panose="020F0502020204030204"/>
            </a:endParaRPr>
          </a:p>
        </p:txBody>
      </p:sp>
      <p:sp>
        <p:nvSpPr>
          <p:cNvPr id="17" name="Rectangle 16">
            <a:extLst>
              <a:ext uri="{FF2B5EF4-FFF2-40B4-BE49-F238E27FC236}">
                <a16:creationId xmlns:a16="http://schemas.microsoft.com/office/drawing/2014/main" id="{8864EB11-EA31-2544-895C-883B381F3F5D}"/>
              </a:ext>
            </a:extLst>
          </p:cNvPr>
          <p:cNvSpPr/>
          <p:nvPr/>
        </p:nvSpPr>
        <p:spPr>
          <a:xfrm>
            <a:off x="8066618" y="701739"/>
            <a:ext cx="2241366" cy="425886"/>
          </a:xfrm>
          <a:prstGeom prst="rect">
            <a:avLst/>
          </a:prstGeom>
        </p:spPr>
        <p:txBody>
          <a:bodyPr wrap="square" lIns="91440" tIns="45720" rIns="91440" bIns="45720" anchor="t">
            <a:spAutoFit/>
          </a:bodyPr>
          <a:lstStyle/>
          <a:p>
            <a:pPr>
              <a:lnSpc>
                <a:spcPct val="70000"/>
              </a:lnSpc>
            </a:pPr>
            <a:r>
              <a:rPr lang="en-US" altLang="en-US" sz="1500" b="1">
                <a:solidFill>
                  <a:schemeClr val="tx1">
                    <a:lumMod val="65000"/>
                    <a:lumOff val="35000"/>
                  </a:schemeClr>
                </a:solidFill>
                <a:latin typeface="Arial"/>
                <a:ea typeface="ＭＳ Ｐゴシック"/>
                <a:cs typeface="Arial"/>
              </a:rPr>
              <a:t>Financial </a:t>
            </a:r>
            <a:br>
              <a:rPr lang="en-US" altLang="en-US" sz="1500" b="1">
                <a:solidFill>
                  <a:schemeClr val="tx1">
                    <a:lumMod val="65000"/>
                    <a:lumOff val="35000"/>
                  </a:schemeClr>
                </a:solidFill>
                <a:latin typeface="Arial"/>
                <a:ea typeface="ＭＳ Ｐゴシック"/>
                <a:cs typeface="Arial"/>
              </a:rPr>
            </a:br>
            <a:r>
              <a:rPr lang="en-US" altLang="en-US" sz="1500" b="1">
                <a:solidFill>
                  <a:schemeClr val="tx1">
                    <a:lumMod val="65000"/>
                    <a:lumOff val="35000"/>
                  </a:schemeClr>
                </a:solidFill>
                <a:latin typeface="Arial"/>
                <a:ea typeface="ＭＳ Ｐゴシック"/>
                <a:cs typeface="Arial"/>
              </a:rPr>
              <a:t>Management</a:t>
            </a:r>
            <a:endParaRPr lang="en-GB" sz="1500">
              <a:solidFill>
                <a:schemeClr val="tx1">
                  <a:lumMod val="65000"/>
                  <a:lumOff val="35000"/>
                </a:schemeClr>
              </a:solidFill>
              <a:latin typeface="Arial"/>
              <a:ea typeface="ＭＳ Ｐゴシック"/>
              <a:cs typeface="Arial" panose="020B0604020202020204"/>
            </a:endParaRPr>
          </a:p>
        </p:txBody>
      </p:sp>
      <p:sp>
        <p:nvSpPr>
          <p:cNvPr id="18" name="Rectangle 17">
            <a:extLst>
              <a:ext uri="{FF2B5EF4-FFF2-40B4-BE49-F238E27FC236}">
                <a16:creationId xmlns:a16="http://schemas.microsoft.com/office/drawing/2014/main" id="{94704E24-5B1A-214B-BF98-222DD1C19C82}"/>
              </a:ext>
            </a:extLst>
          </p:cNvPr>
          <p:cNvSpPr/>
          <p:nvPr/>
        </p:nvSpPr>
        <p:spPr>
          <a:xfrm>
            <a:off x="10218951" y="735021"/>
            <a:ext cx="1673856" cy="323165"/>
          </a:xfrm>
          <a:prstGeom prst="rect">
            <a:avLst/>
          </a:prstGeom>
        </p:spPr>
        <p:txBody>
          <a:bodyPr wrap="square" lIns="91440" tIns="45720" rIns="91440" bIns="45720" anchor="t">
            <a:spAutoFit/>
          </a:bodyPr>
          <a:lstStyle/>
          <a:p>
            <a:r>
              <a:rPr lang="en-US" altLang="en-US" sz="1500" b="1">
                <a:solidFill>
                  <a:schemeClr val="tx1">
                    <a:lumMod val="65000"/>
                    <a:lumOff val="35000"/>
                  </a:schemeClr>
                </a:solidFill>
                <a:latin typeface="Arial"/>
                <a:ea typeface="ＭＳ Ｐゴシック"/>
                <a:cs typeface="Arial"/>
              </a:rPr>
              <a:t>Service Delivery</a:t>
            </a:r>
            <a:endParaRPr lang="en-GB" sz="1500">
              <a:solidFill>
                <a:schemeClr val="tx1">
                  <a:lumMod val="65000"/>
                  <a:lumOff val="35000"/>
                </a:schemeClr>
              </a:solidFill>
              <a:latin typeface="Arial"/>
              <a:ea typeface="ＭＳ Ｐゴシック"/>
              <a:cs typeface="Calibri"/>
            </a:endParaRPr>
          </a:p>
        </p:txBody>
      </p:sp>
      <p:grpSp>
        <p:nvGrpSpPr>
          <p:cNvPr id="19" name="Group 18">
            <a:extLst>
              <a:ext uri="{FF2B5EF4-FFF2-40B4-BE49-F238E27FC236}">
                <a16:creationId xmlns:a16="http://schemas.microsoft.com/office/drawing/2014/main" id="{DDBECB42-F969-9941-92A9-A860EDE24D21}"/>
              </a:ext>
            </a:extLst>
          </p:cNvPr>
          <p:cNvGrpSpPr/>
          <p:nvPr/>
        </p:nvGrpSpPr>
        <p:grpSpPr>
          <a:xfrm>
            <a:off x="1673106" y="726678"/>
            <a:ext cx="331346" cy="354445"/>
            <a:chOff x="253376" y="690101"/>
            <a:chExt cx="1176029" cy="1187652"/>
          </a:xfrm>
        </p:grpSpPr>
        <p:sp>
          <p:nvSpPr>
            <p:cNvPr id="20" name="Oval 19">
              <a:extLst>
                <a:ext uri="{FF2B5EF4-FFF2-40B4-BE49-F238E27FC236}">
                  <a16:creationId xmlns:a16="http://schemas.microsoft.com/office/drawing/2014/main" id="{0F8BB622-5C56-C942-A391-186B2A57094F}"/>
                </a:ext>
              </a:extLst>
            </p:cNvPr>
            <p:cNvSpPr/>
            <p:nvPr/>
          </p:nvSpPr>
          <p:spPr>
            <a:xfrm>
              <a:off x="253376" y="690101"/>
              <a:ext cx="1176029" cy="1187652"/>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a:endParaRPr>
            </a:p>
          </p:txBody>
        </p:sp>
        <p:sp>
          <p:nvSpPr>
            <p:cNvPr id="21" name="Oval 20">
              <a:extLst>
                <a:ext uri="{FF2B5EF4-FFF2-40B4-BE49-F238E27FC236}">
                  <a16:creationId xmlns:a16="http://schemas.microsoft.com/office/drawing/2014/main" id="{03096C05-4E2B-A545-BFF3-BF3EADA48FE9}"/>
                </a:ext>
              </a:extLst>
            </p:cNvPr>
            <p:cNvSpPr>
              <a:spLocks noChangeAspect="1"/>
            </p:cNvSpPr>
            <p:nvPr/>
          </p:nvSpPr>
          <p:spPr>
            <a:xfrm>
              <a:off x="352936" y="798452"/>
              <a:ext cx="967907" cy="967907"/>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pic>
          <p:nvPicPr>
            <p:cNvPr id="22" name="Picture 32" descr="Customer review with solid fill">
              <a:extLst>
                <a:ext uri="{FF2B5EF4-FFF2-40B4-BE49-F238E27FC236}">
                  <a16:creationId xmlns:a16="http://schemas.microsoft.com/office/drawing/2014/main" id="{F39F1E62-659A-3842-8B26-09931929C6B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277" y="896119"/>
              <a:ext cx="810342" cy="822765"/>
            </a:xfrm>
            <a:prstGeom prst="rect">
              <a:avLst/>
            </a:prstGeom>
          </p:spPr>
        </p:pic>
      </p:grpSp>
      <p:grpSp>
        <p:nvGrpSpPr>
          <p:cNvPr id="23" name="Group 22">
            <a:extLst>
              <a:ext uri="{FF2B5EF4-FFF2-40B4-BE49-F238E27FC236}">
                <a16:creationId xmlns:a16="http://schemas.microsoft.com/office/drawing/2014/main" id="{EAB70C41-0A3D-7746-81C8-51F1BCB66AB4}"/>
              </a:ext>
            </a:extLst>
          </p:cNvPr>
          <p:cNvGrpSpPr/>
          <p:nvPr/>
        </p:nvGrpSpPr>
        <p:grpSpPr>
          <a:xfrm>
            <a:off x="3327545" y="736963"/>
            <a:ext cx="331679" cy="345587"/>
            <a:chOff x="2762708" y="799297"/>
            <a:chExt cx="1036949" cy="1047197"/>
          </a:xfrm>
        </p:grpSpPr>
        <p:sp>
          <p:nvSpPr>
            <p:cNvPr id="24" name="Oval 23">
              <a:extLst>
                <a:ext uri="{FF2B5EF4-FFF2-40B4-BE49-F238E27FC236}">
                  <a16:creationId xmlns:a16="http://schemas.microsoft.com/office/drawing/2014/main" id="{C5F6F8BC-6050-0F4B-BBFF-CA13E5D63B7C}"/>
                </a:ext>
              </a:extLst>
            </p:cNvPr>
            <p:cNvSpPr/>
            <p:nvPr/>
          </p:nvSpPr>
          <p:spPr>
            <a:xfrm>
              <a:off x="2762708" y="799297"/>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Arial"/>
              </a:endParaRPr>
            </a:p>
          </p:txBody>
        </p:sp>
        <p:sp>
          <p:nvSpPr>
            <p:cNvPr id="25" name="Oval 24">
              <a:extLst>
                <a:ext uri="{FF2B5EF4-FFF2-40B4-BE49-F238E27FC236}">
                  <a16:creationId xmlns:a16="http://schemas.microsoft.com/office/drawing/2014/main" id="{5FB753A1-A865-9848-993A-CD10454A9A68}"/>
                </a:ext>
              </a:extLst>
            </p:cNvPr>
            <p:cNvSpPr>
              <a:spLocks noChangeAspect="1"/>
            </p:cNvSpPr>
            <p:nvPr/>
          </p:nvSpPr>
          <p:spPr>
            <a:xfrm>
              <a:off x="2860292" y="899209"/>
              <a:ext cx="853440"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pic>
          <p:nvPicPr>
            <p:cNvPr id="26" name="Picture 25" descr="123928423-icon-of-house-with-columns-and-flag-building-of-government-embassy-official-institution-or-establish.png">
              <a:extLst>
                <a:ext uri="{FF2B5EF4-FFF2-40B4-BE49-F238E27FC236}">
                  <a16:creationId xmlns:a16="http://schemas.microsoft.com/office/drawing/2014/main" id="{24DBA3C3-DF30-9341-84F4-50D329EF4A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6615" y="833859"/>
              <a:ext cx="809448" cy="809448"/>
            </a:xfrm>
            <a:prstGeom prst="rect">
              <a:avLst/>
            </a:prstGeom>
          </p:spPr>
        </p:pic>
      </p:grpSp>
      <p:grpSp>
        <p:nvGrpSpPr>
          <p:cNvPr id="27" name="Group 26">
            <a:extLst>
              <a:ext uri="{FF2B5EF4-FFF2-40B4-BE49-F238E27FC236}">
                <a16:creationId xmlns:a16="http://schemas.microsoft.com/office/drawing/2014/main" id="{09D9CD61-CC48-9F49-987E-DD6E492CF544}"/>
              </a:ext>
            </a:extLst>
          </p:cNvPr>
          <p:cNvGrpSpPr/>
          <p:nvPr/>
        </p:nvGrpSpPr>
        <p:grpSpPr>
          <a:xfrm>
            <a:off x="5352327" y="739908"/>
            <a:ext cx="345516" cy="339052"/>
            <a:chOff x="6418806" y="828091"/>
            <a:chExt cx="1036949" cy="1047197"/>
          </a:xfrm>
        </p:grpSpPr>
        <p:sp>
          <p:nvSpPr>
            <p:cNvPr id="28" name="Oval 27">
              <a:extLst>
                <a:ext uri="{FF2B5EF4-FFF2-40B4-BE49-F238E27FC236}">
                  <a16:creationId xmlns:a16="http://schemas.microsoft.com/office/drawing/2014/main" id="{F2885F9A-8249-B14D-9DA3-2886209B0131}"/>
                </a:ext>
              </a:extLst>
            </p:cNvPr>
            <p:cNvSpPr/>
            <p:nvPr/>
          </p:nvSpPr>
          <p:spPr>
            <a:xfrm>
              <a:off x="6418806" y="828091"/>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Arial"/>
              </a:endParaRPr>
            </a:p>
          </p:txBody>
        </p:sp>
        <p:sp>
          <p:nvSpPr>
            <p:cNvPr id="29" name="Oval 28">
              <a:extLst>
                <a:ext uri="{FF2B5EF4-FFF2-40B4-BE49-F238E27FC236}">
                  <a16:creationId xmlns:a16="http://schemas.microsoft.com/office/drawing/2014/main" id="{A978A083-397C-AC4D-A425-4AEA1CDF2EE3}"/>
                </a:ext>
              </a:extLst>
            </p:cNvPr>
            <p:cNvSpPr>
              <a:spLocks noChangeAspect="1"/>
            </p:cNvSpPr>
            <p:nvPr/>
          </p:nvSpPr>
          <p:spPr>
            <a:xfrm>
              <a:off x="6504462" y="919519"/>
              <a:ext cx="853440"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pic>
          <p:nvPicPr>
            <p:cNvPr id="30" name="Picture 29">
              <a:extLst>
                <a:ext uri="{FF2B5EF4-FFF2-40B4-BE49-F238E27FC236}">
                  <a16:creationId xmlns:a16="http://schemas.microsoft.com/office/drawing/2014/main" id="{FF44F0EE-00D4-3E4B-9FC5-8CE8F0BF51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8204" y="961248"/>
              <a:ext cx="759981" cy="759981"/>
            </a:xfrm>
            <a:prstGeom prst="rect">
              <a:avLst/>
            </a:prstGeom>
          </p:spPr>
        </p:pic>
      </p:grpSp>
      <p:grpSp>
        <p:nvGrpSpPr>
          <p:cNvPr id="31" name="Group 30">
            <a:extLst>
              <a:ext uri="{FF2B5EF4-FFF2-40B4-BE49-F238E27FC236}">
                <a16:creationId xmlns:a16="http://schemas.microsoft.com/office/drawing/2014/main" id="{BC76F8AB-0D09-354F-B7C4-C97B69374D05}"/>
              </a:ext>
            </a:extLst>
          </p:cNvPr>
          <p:cNvGrpSpPr/>
          <p:nvPr/>
        </p:nvGrpSpPr>
        <p:grpSpPr>
          <a:xfrm>
            <a:off x="7736289" y="712198"/>
            <a:ext cx="353072" cy="365635"/>
            <a:chOff x="8297656" y="766185"/>
            <a:chExt cx="1109704" cy="1101020"/>
          </a:xfrm>
        </p:grpSpPr>
        <p:sp>
          <p:nvSpPr>
            <p:cNvPr id="32" name="Oval 31">
              <a:extLst>
                <a:ext uri="{FF2B5EF4-FFF2-40B4-BE49-F238E27FC236}">
                  <a16:creationId xmlns:a16="http://schemas.microsoft.com/office/drawing/2014/main" id="{5F27DF54-E297-4C43-B44E-50EBA759D097}"/>
                </a:ext>
              </a:extLst>
            </p:cNvPr>
            <p:cNvSpPr/>
            <p:nvPr/>
          </p:nvSpPr>
          <p:spPr>
            <a:xfrm>
              <a:off x="8370409" y="820008"/>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Arial"/>
              </a:endParaRPr>
            </a:p>
          </p:txBody>
        </p:sp>
        <p:sp>
          <p:nvSpPr>
            <p:cNvPr id="33" name="Oval 32">
              <a:extLst>
                <a:ext uri="{FF2B5EF4-FFF2-40B4-BE49-F238E27FC236}">
                  <a16:creationId xmlns:a16="http://schemas.microsoft.com/office/drawing/2014/main" id="{973E0224-A480-FD4D-8BD9-1D9CB0EE6930}"/>
                </a:ext>
              </a:extLst>
            </p:cNvPr>
            <p:cNvSpPr>
              <a:spLocks noChangeAspect="1"/>
            </p:cNvSpPr>
            <p:nvPr/>
          </p:nvSpPr>
          <p:spPr>
            <a:xfrm>
              <a:off x="8453505" y="926671"/>
              <a:ext cx="853440" cy="853440"/>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pic>
          <p:nvPicPr>
            <p:cNvPr id="34" name="Picture 33">
              <a:extLst>
                <a:ext uri="{FF2B5EF4-FFF2-40B4-BE49-F238E27FC236}">
                  <a16:creationId xmlns:a16="http://schemas.microsoft.com/office/drawing/2014/main" id="{ABA529FF-2D26-8C47-AB58-D495F81E08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7656" y="766185"/>
              <a:ext cx="1109704" cy="927713"/>
            </a:xfrm>
            <a:prstGeom prst="rect">
              <a:avLst/>
            </a:prstGeom>
          </p:spPr>
        </p:pic>
      </p:grpSp>
      <p:grpSp>
        <p:nvGrpSpPr>
          <p:cNvPr id="35" name="Group 34">
            <a:extLst>
              <a:ext uri="{FF2B5EF4-FFF2-40B4-BE49-F238E27FC236}">
                <a16:creationId xmlns:a16="http://schemas.microsoft.com/office/drawing/2014/main" id="{35335192-A46B-0540-B048-4B29CAD5DE9C}"/>
              </a:ext>
            </a:extLst>
          </p:cNvPr>
          <p:cNvGrpSpPr/>
          <p:nvPr/>
        </p:nvGrpSpPr>
        <p:grpSpPr>
          <a:xfrm>
            <a:off x="9905150" y="728332"/>
            <a:ext cx="344053" cy="339507"/>
            <a:chOff x="10112717" y="847972"/>
            <a:chExt cx="743533" cy="723271"/>
          </a:xfrm>
        </p:grpSpPr>
        <p:grpSp>
          <p:nvGrpSpPr>
            <p:cNvPr id="36" name="Group 35">
              <a:extLst>
                <a:ext uri="{FF2B5EF4-FFF2-40B4-BE49-F238E27FC236}">
                  <a16:creationId xmlns:a16="http://schemas.microsoft.com/office/drawing/2014/main" id="{1CE24487-B9F2-DB4B-9160-27A49AAB0F59}"/>
                </a:ext>
              </a:extLst>
            </p:cNvPr>
            <p:cNvGrpSpPr/>
            <p:nvPr/>
          </p:nvGrpSpPr>
          <p:grpSpPr>
            <a:xfrm>
              <a:off x="10112717" y="847972"/>
              <a:ext cx="743533" cy="723271"/>
              <a:chOff x="8370409" y="820008"/>
              <a:chExt cx="1036949" cy="1047197"/>
            </a:xfrm>
          </p:grpSpPr>
          <p:sp>
            <p:nvSpPr>
              <p:cNvPr id="38" name="Oval 37">
                <a:extLst>
                  <a:ext uri="{FF2B5EF4-FFF2-40B4-BE49-F238E27FC236}">
                    <a16:creationId xmlns:a16="http://schemas.microsoft.com/office/drawing/2014/main" id="{CB06B179-6D19-7046-9FC6-363FE3F4FC4D}"/>
                  </a:ext>
                </a:extLst>
              </p:cNvPr>
              <p:cNvSpPr/>
              <p:nvPr/>
            </p:nvSpPr>
            <p:spPr>
              <a:xfrm>
                <a:off x="8370409" y="820008"/>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Arial"/>
                </a:endParaRPr>
              </a:p>
            </p:txBody>
          </p:sp>
          <p:sp>
            <p:nvSpPr>
              <p:cNvPr id="39" name="Oval 38">
                <a:extLst>
                  <a:ext uri="{FF2B5EF4-FFF2-40B4-BE49-F238E27FC236}">
                    <a16:creationId xmlns:a16="http://schemas.microsoft.com/office/drawing/2014/main" id="{2EDCAF5F-4D9D-A842-B7CE-76C5D5F2F940}"/>
                  </a:ext>
                </a:extLst>
              </p:cNvPr>
              <p:cNvSpPr>
                <a:spLocks noChangeAspect="1"/>
              </p:cNvSpPr>
              <p:nvPr/>
            </p:nvSpPr>
            <p:spPr>
              <a:xfrm>
                <a:off x="8453505" y="926671"/>
                <a:ext cx="853440"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grpSp>
        <p:pic>
          <p:nvPicPr>
            <p:cNvPr id="37" name="Picture 36">
              <a:extLst>
                <a:ext uri="{FF2B5EF4-FFF2-40B4-BE49-F238E27FC236}">
                  <a16:creationId xmlns:a16="http://schemas.microsoft.com/office/drawing/2014/main" id="{15651497-E320-6B4F-8C99-3CB59F125C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6296" y="901808"/>
              <a:ext cx="551513" cy="551513"/>
            </a:xfrm>
            <a:prstGeom prst="rect">
              <a:avLst/>
            </a:prstGeom>
          </p:spPr>
        </p:pic>
      </p:grpSp>
      <p:sp>
        <p:nvSpPr>
          <p:cNvPr id="40" name="Rectangle 39">
            <a:extLst>
              <a:ext uri="{FF2B5EF4-FFF2-40B4-BE49-F238E27FC236}">
                <a16:creationId xmlns:a16="http://schemas.microsoft.com/office/drawing/2014/main" id="{BD333875-32C4-E14D-9C9E-2FA23A3B4AB1}"/>
              </a:ext>
            </a:extLst>
          </p:cNvPr>
          <p:cNvSpPr/>
          <p:nvPr/>
        </p:nvSpPr>
        <p:spPr>
          <a:xfrm>
            <a:off x="96938" y="261793"/>
            <a:ext cx="1090014" cy="44714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16"/>
          </a:p>
        </p:txBody>
      </p:sp>
      <p:sp>
        <p:nvSpPr>
          <p:cNvPr id="41" name="Title 1">
            <a:extLst>
              <a:ext uri="{FF2B5EF4-FFF2-40B4-BE49-F238E27FC236}">
                <a16:creationId xmlns:a16="http://schemas.microsoft.com/office/drawing/2014/main" id="{E05AAA80-60F6-9747-AA94-2ADF9E1CEBF6}"/>
              </a:ext>
            </a:extLst>
          </p:cNvPr>
          <p:cNvSpPr txBox="1">
            <a:spLocks/>
          </p:cNvSpPr>
          <p:nvPr/>
        </p:nvSpPr>
        <p:spPr>
          <a:xfrm>
            <a:off x="1211550" y="286065"/>
            <a:ext cx="4190557" cy="411626"/>
          </a:xfrm>
          <a:prstGeom prst="rect">
            <a:avLst/>
          </a:prstGeom>
          <a:ln>
            <a:noFill/>
          </a:ln>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200" kern="1200">
                <a:solidFill>
                  <a:schemeClr val="bg1"/>
                </a:solidFill>
                <a:latin typeface="Arial"/>
                <a:ea typeface="+mj-ea"/>
                <a:cs typeface="Arial"/>
              </a:defRPr>
            </a:lvl1pPr>
          </a:lstStyle>
          <a:p>
            <a:r>
              <a:rPr lang="en-ZA" sz="2500" b="1">
                <a:solidFill>
                  <a:schemeClr val="tx1"/>
                </a:solidFill>
                <a:latin typeface="Arial Narrow"/>
              </a:rPr>
              <a:t>Overview: </a:t>
            </a:r>
            <a:r>
              <a:rPr lang="en-ZA" sz="2500" b="1">
                <a:solidFill>
                  <a:schemeClr val="tx1">
                    <a:lumMod val="65000"/>
                    <a:lumOff val="35000"/>
                  </a:schemeClr>
                </a:solidFill>
                <a:latin typeface="Arial Narrow"/>
              </a:rPr>
              <a:t>Ngaka Modiri Molema </a:t>
            </a:r>
            <a:endParaRPr lang="en-ZA" sz="2500" b="1">
              <a:solidFill>
                <a:schemeClr val="tx1">
                  <a:lumMod val="65000"/>
                  <a:lumOff val="35000"/>
                </a:schemeClr>
              </a:solidFill>
              <a:latin typeface="Arial Narrow"/>
              <a:cs typeface="Arial" panose="020B0604020202020204" pitchFamily="34" charset="0"/>
            </a:endParaRPr>
          </a:p>
        </p:txBody>
      </p:sp>
      <p:sp>
        <p:nvSpPr>
          <p:cNvPr id="45" name="Rectangle 44">
            <a:extLst>
              <a:ext uri="{FF2B5EF4-FFF2-40B4-BE49-F238E27FC236}">
                <a16:creationId xmlns:a16="http://schemas.microsoft.com/office/drawing/2014/main" id="{BF78EDC4-6457-6A41-BC56-43241957650C}"/>
              </a:ext>
            </a:extLst>
          </p:cNvPr>
          <p:cNvSpPr/>
          <p:nvPr/>
        </p:nvSpPr>
        <p:spPr>
          <a:xfrm>
            <a:off x="5282132" y="367599"/>
            <a:ext cx="3293630" cy="457305"/>
          </a:xfrm>
          <a:prstGeom prst="rect">
            <a:avLst/>
          </a:prstGeom>
        </p:spPr>
        <p:txBody>
          <a:bodyPr wrap="square" lIns="91440" tIns="45720" rIns="91440" bIns="45720" anchor="t">
            <a:spAutoFit/>
          </a:bodyPr>
          <a:lstStyle/>
          <a:p>
            <a:pPr>
              <a:lnSpc>
                <a:spcPts val="1360"/>
              </a:lnSpc>
            </a:pPr>
            <a:r>
              <a:rPr lang="en-ZA" sz="1500" b="1">
                <a:solidFill>
                  <a:schemeClr val="tx1">
                    <a:lumMod val="50000"/>
                    <a:lumOff val="50000"/>
                  </a:schemeClr>
                </a:solidFill>
                <a:latin typeface="Arial"/>
                <a:cs typeface="Arial"/>
              </a:rPr>
              <a:t>District Champion: </a:t>
            </a:r>
            <a:r>
              <a:rPr lang="en-ZA" sz="1500">
                <a:solidFill>
                  <a:schemeClr val="tx1">
                    <a:lumMod val="50000"/>
                    <a:lumOff val="50000"/>
                  </a:schemeClr>
                </a:solidFill>
              </a:rPr>
              <a:t>DM Obed Bapela</a:t>
            </a:r>
            <a:endParaRPr lang="en-ZA" sz="1500">
              <a:solidFill>
                <a:schemeClr val="tx1">
                  <a:lumMod val="50000"/>
                  <a:lumOff val="50000"/>
                </a:schemeClr>
              </a:solidFill>
              <a:latin typeface="Arial"/>
              <a:cs typeface="Arial"/>
            </a:endParaRPr>
          </a:p>
          <a:p>
            <a:pPr>
              <a:lnSpc>
                <a:spcPts val="1360"/>
              </a:lnSpc>
            </a:pPr>
            <a:endParaRPr lang="en-US" sz="1500"/>
          </a:p>
        </p:txBody>
      </p:sp>
      <p:graphicFrame>
        <p:nvGraphicFramePr>
          <p:cNvPr id="46" name="Table 45">
            <a:extLst>
              <a:ext uri="{FF2B5EF4-FFF2-40B4-BE49-F238E27FC236}">
                <a16:creationId xmlns:a16="http://schemas.microsoft.com/office/drawing/2014/main" id="{8EACA082-CB34-8F41-8BE4-D95CE3EF74F3}"/>
              </a:ext>
            </a:extLst>
          </p:cNvPr>
          <p:cNvGraphicFramePr>
            <a:graphicFrameLocks noGrp="1"/>
          </p:cNvGraphicFramePr>
          <p:nvPr>
            <p:extLst>
              <p:ext uri="{D42A27DB-BD31-4B8C-83A1-F6EECF244321}">
                <p14:modId xmlns:p14="http://schemas.microsoft.com/office/powerpoint/2010/main" val="229879240"/>
              </p:ext>
            </p:extLst>
          </p:nvPr>
        </p:nvGraphicFramePr>
        <p:xfrm>
          <a:off x="491873" y="1196995"/>
          <a:ext cx="11384934" cy="1767840"/>
        </p:xfrm>
        <a:graphic>
          <a:graphicData uri="http://schemas.openxmlformats.org/drawingml/2006/table">
            <a:tbl>
              <a:tblPr firstRow="1" bandRow="1">
                <a:tableStyleId>{5C22544A-7EE6-4342-B048-85BDC9FD1C3A}</a:tableStyleId>
              </a:tblPr>
              <a:tblGrid>
                <a:gridCol w="1014513">
                  <a:extLst>
                    <a:ext uri="{9D8B030D-6E8A-4147-A177-3AD203B41FA5}">
                      <a16:colId xmlns:a16="http://schemas.microsoft.com/office/drawing/2014/main" val="151397202"/>
                    </a:ext>
                  </a:extLst>
                </a:gridCol>
                <a:gridCol w="1371600">
                  <a:extLst>
                    <a:ext uri="{9D8B030D-6E8A-4147-A177-3AD203B41FA5}">
                      <a16:colId xmlns:a16="http://schemas.microsoft.com/office/drawing/2014/main" val="3359299035"/>
                    </a:ext>
                  </a:extLst>
                </a:gridCol>
                <a:gridCol w="1798320">
                  <a:extLst>
                    <a:ext uri="{9D8B030D-6E8A-4147-A177-3AD203B41FA5}">
                      <a16:colId xmlns:a16="http://schemas.microsoft.com/office/drawing/2014/main" val="3556447471"/>
                    </a:ext>
                  </a:extLst>
                </a:gridCol>
                <a:gridCol w="1661160">
                  <a:extLst>
                    <a:ext uri="{9D8B030D-6E8A-4147-A177-3AD203B41FA5}">
                      <a16:colId xmlns:a16="http://schemas.microsoft.com/office/drawing/2014/main" val="3325076538"/>
                    </a:ext>
                  </a:extLst>
                </a:gridCol>
                <a:gridCol w="2103119">
                  <a:extLst>
                    <a:ext uri="{9D8B030D-6E8A-4147-A177-3AD203B41FA5}">
                      <a16:colId xmlns:a16="http://schemas.microsoft.com/office/drawing/2014/main" val="2919946895"/>
                    </a:ext>
                  </a:extLst>
                </a:gridCol>
                <a:gridCol w="3436222">
                  <a:extLst>
                    <a:ext uri="{9D8B030D-6E8A-4147-A177-3AD203B41FA5}">
                      <a16:colId xmlns:a16="http://schemas.microsoft.com/office/drawing/2014/main" val="657340134"/>
                    </a:ext>
                  </a:extLst>
                </a:gridCol>
              </a:tblGrid>
              <a:tr h="859167">
                <a:tc>
                  <a:txBody>
                    <a:bodyPr/>
                    <a:lstStyle/>
                    <a:p>
                      <a:pPr fontAlgn="t">
                        <a:lnSpc>
                          <a:spcPct val="100000"/>
                        </a:lnSpc>
                      </a:pPr>
                      <a:r>
                        <a:rPr lang="en-US" sz="1100" b="0" i="0" err="1">
                          <a:solidFill>
                            <a:schemeClr val="bg1"/>
                          </a:solidFill>
                          <a:effectLst/>
                          <a:latin typeface="Arial Narrow"/>
                          <a:cs typeface="Arial Narrow" panose="020B0604020202020204" pitchFamily="34" charset="0"/>
                        </a:rPr>
                        <a:t>Ratlou</a:t>
                      </a:r>
                    </a:p>
                  </a:txBody>
                  <a:tcPr marL="9525" marR="9525" marT="9525"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fontAlgn="t">
                        <a:lnSpc>
                          <a:spcPct val="100000"/>
                        </a:lnSpc>
                      </a:pPr>
                      <a:r>
                        <a:rPr lang="en-US" sz="1100" b="0" i="0" dirty="0">
                          <a:solidFill>
                            <a:schemeClr val="tx1"/>
                          </a:solidFill>
                          <a:effectLst/>
                          <a:latin typeface="Arial Narrow"/>
                          <a:cs typeface="Arial Narrow" panose="020B0604020202020204" pitchFamily="34" charset="0"/>
                        </a:rPr>
                        <a:t>2 Mayors, 2 Excos, 2 Speakers, council and snr officials divided</a:t>
                      </a:r>
                    </a:p>
                  </a:txBody>
                  <a:tcPr marL="45720"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nSpc>
                          <a:spcPct val="100000"/>
                        </a:lnSpc>
                        <a:buNone/>
                      </a:pPr>
                      <a:r>
                        <a:rPr lang="en-US" sz="1100" b="0" i="0" u="none" strike="noStrike" noProof="0" dirty="0">
                          <a:solidFill>
                            <a:schemeClr val="tx1"/>
                          </a:solidFill>
                          <a:effectLst/>
                          <a:latin typeface="Arial Narrow"/>
                          <a:cs typeface="Arial Narrow" panose="020B0604020202020204" pitchFamily="34" charset="0"/>
                        </a:rPr>
                        <a:t>Previously placed 139 </a:t>
                      </a:r>
                      <a:r>
                        <a:rPr lang="en-US" sz="1100" b="0" i="0" dirty="0">
                          <a:solidFill>
                            <a:schemeClr val="tx1"/>
                          </a:solidFill>
                          <a:effectLst/>
                          <a:latin typeface="Arial Narrow"/>
                          <a:cs typeface="Arial Narrow" panose="020B0604020202020204" pitchFamily="34" charset="0"/>
                        </a:rPr>
                        <a:t>Under administration (Jun 2019).</a:t>
                      </a:r>
                    </a:p>
                    <a:p>
                      <a:pPr lvl="0">
                        <a:lnSpc>
                          <a:spcPct val="100000"/>
                        </a:lnSpc>
                        <a:buNone/>
                      </a:pPr>
                      <a:r>
                        <a:rPr lang="en-US" sz="1100" b="0" i="0" dirty="0">
                          <a:solidFill>
                            <a:schemeClr val="tx1"/>
                          </a:solidFill>
                          <a:effectLst/>
                          <a:latin typeface="Arial Narrow"/>
                          <a:cs typeface="Arial Narrow" panose="020B0604020202020204" pitchFamily="34" charset="0"/>
                        </a:rPr>
                        <a:t>MPAC Partially functional. MPAC not receiving sufficient support </a:t>
                      </a:r>
                    </a:p>
                  </a:txBody>
                  <a:tcPr marL="45720"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fontAlgn="t">
                        <a:lnSpc>
                          <a:spcPct val="100000"/>
                        </a:lnSpc>
                      </a:pPr>
                      <a:r>
                        <a:rPr lang="en-US" sz="1100" b="0" i="0" dirty="0">
                          <a:solidFill>
                            <a:schemeClr val="tx1"/>
                          </a:solidFill>
                          <a:effectLst/>
                          <a:latin typeface="Arial Narrow"/>
                          <a:cs typeface="Arial Narrow" panose="020B0604020202020204" pitchFamily="34" charset="0"/>
                        </a:rPr>
                        <a:t>Administration is also unstable, officials divided among factions in council. Gangs are disrupting Administration</a:t>
                      </a:r>
                    </a:p>
                  </a:txBody>
                  <a:tcPr marL="45720"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US" sz="1100" b="0" i="0" u="none" strike="noStrike" noProof="0" dirty="0">
                          <a:solidFill>
                            <a:schemeClr val="tx1"/>
                          </a:solidFill>
                          <a:effectLst/>
                          <a:latin typeface="Arial Narrow"/>
                        </a:rPr>
                        <a:t>Financial distress  </a:t>
                      </a:r>
                      <a:endParaRPr lang="en-US" dirty="0">
                        <a:solidFill>
                          <a:schemeClr val="tx1"/>
                        </a:solidFill>
                        <a:latin typeface="Arial Narrow"/>
                      </a:endParaRPr>
                    </a:p>
                    <a:p>
                      <a:pPr lvl="0">
                        <a:lnSpc>
                          <a:spcPct val="100000"/>
                        </a:lnSpc>
                        <a:buNone/>
                      </a:pPr>
                      <a:r>
                        <a:rPr lang="en-US" sz="1100" b="0" i="0" u="none" strike="noStrike" noProof="0" dirty="0">
                          <a:solidFill>
                            <a:schemeClr val="tx1"/>
                          </a:solidFill>
                          <a:effectLst/>
                          <a:latin typeface="Arial Narrow"/>
                        </a:rPr>
                        <a:t>Disclaimer: 2 years; Qual 2017/18 &amp; 2016/17 Regresses from Unqualified finding  2014/15. </a:t>
                      </a:r>
                    </a:p>
                    <a:p>
                      <a:pPr lvl="0">
                        <a:lnSpc>
                          <a:spcPct val="100000"/>
                        </a:lnSpc>
                        <a:buNone/>
                      </a:pPr>
                      <a:r>
                        <a:rPr lang="en-US" sz="1100" b="0" i="0" u="none" strike="noStrike" noProof="0" dirty="0">
                          <a:solidFill>
                            <a:schemeClr val="tx1"/>
                          </a:solidFill>
                          <a:effectLst/>
                          <a:latin typeface="Arial Narrow"/>
                        </a:rPr>
                        <a:t> Adopted funded budget. </a:t>
                      </a:r>
                      <a:endParaRPr lang="en-US" dirty="0">
                        <a:solidFill>
                          <a:schemeClr val="tx1"/>
                        </a:solidFill>
                      </a:endParaRPr>
                    </a:p>
                    <a:p>
                      <a:pPr lvl="0" algn="l">
                        <a:lnSpc>
                          <a:spcPct val="100000"/>
                        </a:lnSpc>
                        <a:spcBef>
                          <a:spcPts val="0"/>
                        </a:spcBef>
                        <a:spcAft>
                          <a:spcPts val="0"/>
                        </a:spcAft>
                        <a:buNone/>
                      </a:pPr>
                      <a:r>
                        <a:rPr lang="en-US" sz="1100" b="0" i="0" u="none" strike="noStrike" noProof="0" dirty="0">
                          <a:solidFill>
                            <a:schemeClr val="tx1"/>
                          </a:solidFill>
                          <a:effectLst/>
                          <a:latin typeface="Arial Narrow"/>
                        </a:rPr>
                        <a:t>  </a:t>
                      </a:r>
                      <a:endParaRPr lang="en-US" dirty="0">
                        <a:solidFill>
                          <a:schemeClr val="tx1"/>
                        </a:solidFill>
                        <a:latin typeface="Arial Narrow"/>
                      </a:endParaRPr>
                    </a:p>
                    <a:p>
                      <a:pPr lvl="0">
                        <a:lnSpc>
                          <a:spcPct val="100000"/>
                        </a:lnSpc>
                        <a:buNone/>
                      </a:pPr>
                      <a:r>
                        <a:rPr lang="en-US" sz="1100" b="0" i="0" u="none" strike="noStrike" noProof="0" dirty="0">
                          <a:solidFill>
                            <a:schemeClr val="tx1"/>
                          </a:solidFill>
                          <a:effectLst/>
                          <a:latin typeface="Arial Narrow"/>
                        </a:rPr>
                        <a:t>Recurrence of irregular expenditure due to noncompliance with SCM </a:t>
                      </a:r>
                      <a:endParaRPr lang="en-US" dirty="0">
                        <a:solidFill>
                          <a:schemeClr val="tx1"/>
                        </a:solidFill>
                        <a:latin typeface="Arial Narrow"/>
                      </a:endParaRPr>
                    </a:p>
                    <a:p>
                      <a:pPr lvl="0">
                        <a:lnSpc>
                          <a:spcPct val="100000"/>
                        </a:lnSpc>
                        <a:buNone/>
                      </a:pPr>
                      <a:r>
                        <a:rPr lang="en-US" sz="1100" b="0" i="0" u="none" strike="noStrike" noProof="0" dirty="0">
                          <a:solidFill>
                            <a:schemeClr val="tx1"/>
                          </a:solidFill>
                          <a:effectLst/>
                          <a:latin typeface="Arial Narrow"/>
                        </a:rPr>
                        <a:t>Poor revenue collection  which result in more than 40% of debt impairment</a:t>
                      </a:r>
                      <a:endParaRPr lang="en-US" dirty="0">
                        <a:solidFill>
                          <a:schemeClr val="tx1"/>
                        </a:solidFill>
                        <a:latin typeface="Arial Narrow"/>
                      </a:endParaRPr>
                    </a:p>
                  </a:txBody>
                  <a:tcPr marL="45720"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lvl="0" indent="-171450">
                        <a:lnSpc>
                          <a:spcPct val="100000"/>
                        </a:lnSpc>
                        <a:buClr>
                          <a:srgbClr val="000000"/>
                        </a:buClr>
                        <a:buFont typeface="Arial,Sans-Serif"/>
                        <a:buChar char="•"/>
                      </a:pPr>
                      <a:r>
                        <a:rPr lang="en-US" sz="1100" b="0" i="0" u="none" strike="noStrike" noProof="0" dirty="0">
                          <a:solidFill>
                            <a:schemeClr val="tx1"/>
                          </a:solidFill>
                          <a:effectLst/>
                          <a:latin typeface="Arial Narrow"/>
                        </a:rPr>
                        <a:t>Poorly maintained roads in </a:t>
                      </a:r>
                      <a:r>
                        <a:rPr lang="en-US" sz="1100" b="0" i="0" u="none" strike="noStrike" noProof="0" dirty="0" err="1">
                          <a:solidFill>
                            <a:schemeClr val="tx1"/>
                          </a:solidFill>
                          <a:effectLst/>
                          <a:latin typeface="Arial Narrow"/>
                        </a:rPr>
                        <a:t>Madibogo</a:t>
                      </a:r>
                      <a:r>
                        <a:rPr lang="en-US" sz="1100" b="0" i="0" u="none" strike="noStrike" noProof="0" dirty="0">
                          <a:solidFill>
                            <a:schemeClr val="tx1"/>
                          </a:solidFill>
                          <a:effectLst/>
                          <a:latin typeface="Arial Narrow"/>
                        </a:rPr>
                        <a:t> and </a:t>
                      </a:r>
                      <a:r>
                        <a:rPr lang="en-US" sz="1100" b="0" i="0" u="none" strike="noStrike" noProof="0" dirty="0" err="1">
                          <a:solidFill>
                            <a:schemeClr val="tx1"/>
                          </a:solidFill>
                          <a:effectLst/>
                          <a:latin typeface="Arial Narrow"/>
                        </a:rPr>
                        <a:t>Setlagole</a:t>
                      </a:r>
                      <a:r>
                        <a:rPr lang="en-US" sz="1100" b="0" i="0" u="none" strike="noStrike" noProof="0" dirty="0">
                          <a:solidFill>
                            <a:schemeClr val="tx1"/>
                          </a:solidFill>
                          <a:effectLst/>
                          <a:latin typeface="Arial Narrow"/>
                        </a:rPr>
                        <a:t>. </a:t>
                      </a:r>
                    </a:p>
                    <a:p>
                      <a:pPr marL="171450" lvl="0" indent="-171450">
                        <a:lnSpc>
                          <a:spcPct val="100000"/>
                        </a:lnSpc>
                        <a:buClr>
                          <a:srgbClr val="000000"/>
                        </a:buClr>
                        <a:buFont typeface="Arial,Sans-Serif"/>
                        <a:buChar char="•"/>
                      </a:pPr>
                      <a:r>
                        <a:rPr lang="en-US" sz="1100" b="0" i="0" u="none" strike="noStrike" noProof="0" dirty="0">
                          <a:solidFill>
                            <a:schemeClr val="tx1"/>
                          </a:solidFill>
                          <a:effectLst/>
                          <a:latin typeface="Arial Narrow"/>
                        </a:rPr>
                        <a:t>Technical Director position vacant.</a:t>
                      </a:r>
                      <a:endParaRPr lang="en-US" sz="1100" b="0" i="0" u="none" strike="noStrike" noProof="0" dirty="0">
                        <a:solidFill>
                          <a:schemeClr val="tx1"/>
                        </a:solidFill>
                        <a:effectLst/>
                      </a:endParaRPr>
                    </a:p>
                    <a:p>
                      <a:pPr marL="171450" lvl="0" indent="-171450">
                        <a:lnSpc>
                          <a:spcPct val="100000"/>
                        </a:lnSpc>
                        <a:buClr>
                          <a:srgbClr val="000000"/>
                        </a:buClr>
                        <a:buFont typeface="Arial,Sans-Serif"/>
                        <a:buChar char="•"/>
                      </a:pPr>
                      <a:r>
                        <a:rPr lang="en-US" sz="1100" b="0" i="0" u="none" strike="noStrike" noProof="0" dirty="0">
                          <a:solidFill>
                            <a:schemeClr val="tx1"/>
                          </a:solidFill>
                          <a:effectLst/>
                          <a:latin typeface="Arial Narrow"/>
                        </a:rPr>
                        <a:t>MIG Exp: Spent 14%, lost funds R8.7m MIG funds.</a:t>
                      </a:r>
                    </a:p>
                    <a:p>
                      <a:pPr marL="171450" lvl="0" indent="-171450">
                        <a:lnSpc>
                          <a:spcPct val="100000"/>
                        </a:lnSpc>
                        <a:buClr>
                          <a:srgbClr val="000000"/>
                        </a:buClr>
                        <a:buFont typeface="Arial"/>
                        <a:buChar char="•"/>
                      </a:pPr>
                      <a:r>
                        <a:rPr lang="en-US" sz="1100" b="0" i="0" u="none" strike="noStrike" noProof="0" dirty="0">
                          <a:solidFill>
                            <a:schemeClr val="tx1"/>
                          </a:solidFill>
                          <a:effectLst/>
                          <a:latin typeface="Arial Narrow"/>
                        </a:rPr>
                        <a:t>Persistent service delivery protest </a:t>
                      </a:r>
                    </a:p>
                    <a:p>
                      <a:pPr marL="171450" lvl="0" indent="-171450">
                        <a:lnSpc>
                          <a:spcPct val="100000"/>
                        </a:lnSpc>
                        <a:buClr>
                          <a:srgbClr val="000000"/>
                        </a:buClr>
                        <a:buFont typeface="Arial"/>
                        <a:buChar char="•"/>
                      </a:pPr>
                      <a:r>
                        <a:rPr lang="en-ZA" sz="1100" b="0" i="0" u="none" strike="noStrike" noProof="0" dirty="0">
                          <a:solidFill>
                            <a:schemeClr val="tx1"/>
                          </a:solidFill>
                          <a:effectLst/>
                          <a:latin typeface="Arial Narrow"/>
                        </a:rPr>
                        <a:t>LED  Strategy in place prioritizing SMME Support and Agriculture Development.</a:t>
                      </a:r>
                      <a:endParaRPr lang="en-ZA" dirty="0">
                        <a:solidFill>
                          <a:schemeClr val="tx1"/>
                        </a:solidFill>
                      </a:endParaRPr>
                    </a:p>
                    <a:p>
                      <a:pPr marL="171450" lvl="0" indent="-171450">
                        <a:lnSpc>
                          <a:spcPct val="100000"/>
                        </a:lnSpc>
                        <a:buClr>
                          <a:srgbClr val="000000"/>
                        </a:buClr>
                        <a:buFont typeface="Arial"/>
                        <a:buChar char="•"/>
                      </a:pPr>
                      <a:r>
                        <a:rPr lang="en-ZA" sz="1100" b="0" i="0" u="none" strike="noStrike" noProof="0" dirty="0">
                          <a:solidFill>
                            <a:schemeClr val="tx1"/>
                          </a:solidFill>
                          <a:effectLst/>
                          <a:latin typeface="Arial Narrow"/>
                        </a:rPr>
                        <a:t>Lack of Town Planning Capacity and Non Existence of Planning Units/Departments</a:t>
                      </a:r>
                      <a:r>
                        <a:rPr lang="en-ZA" sz="1100" b="0" i="0" u="none" strike="noStrike" noProof="0" dirty="0">
                          <a:solidFill>
                            <a:schemeClr val="tx1"/>
                          </a:solidFill>
                          <a:effectLst/>
                          <a:latin typeface="Arial Nova"/>
                        </a:rPr>
                        <a:t> </a:t>
                      </a:r>
                    </a:p>
                  </a:txBody>
                  <a:tcPr marL="45720" marR="914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8054045"/>
                  </a:ext>
                </a:extLst>
              </a:tr>
            </a:tbl>
          </a:graphicData>
        </a:graphic>
      </p:graphicFrame>
    </p:spTree>
    <p:extLst>
      <p:ext uri="{BB962C8B-B14F-4D97-AF65-F5344CB8AC3E}">
        <p14:creationId xmlns:p14="http://schemas.microsoft.com/office/powerpoint/2010/main" val="2050977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9750" y="1114242"/>
            <a:ext cx="11645360" cy="2288034"/>
          </a:xfrm>
        </p:spPr>
        <p:txBody>
          <a:bodyPr lIns="91440" tIns="45720" rIns="91440" bIns="45720" anchor="t">
            <a:normAutofit/>
          </a:bodyPr>
          <a:lstStyle/>
          <a:p>
            <a:pPr marL="0" indent="0">
              <a:lnSpc>
                <a:spcPct val="100000"/>
              </a:lnSpc>
              <a:buNone/>
            </a:pPr>
            <a:endParaRPr lang="en-ZA" sz="1500">
              <a:cs typeface="Arial"/>
            </a:endParaRPr>
          </a:p>
          <a:p>
            <a:pPr marL="0" indent="0">
              <a:lnSpc>
                <a:spcPct val="100000"/>
              </a:lnSpc>
              <a:buNone/>
            </a:pPr>
            <a:endParaRPr lang="en-ZA" sz="1500">
              <a:latin typeface="Arial"/>
              <a:cs typeface="Arial"/>
            </a:endParaRPr>
          </a:p>
          <a:p>
            <a:pPr marL="0" indent="0">
              <a:lnSpc>
                <a:spcPct val="100000"/>
              </a:lnSpc>
              <a:buNone/>
            </a:pPr>
            <a:endParaRPr lang="en-ZA" sz="1500">
              <a:cs typeface="Arial"/>
            </a:endParaRPr>
          </a:p>
        </p:txBody>
      </p:sp>
      <p:sp>
        <p:nvSpPr>
          <p:cNvPr id="7" name="Text Placeholder 6"/>
          <p:cNvSpPr>
            <a:spLocks noGrp="1"/>
          </p:cNvSpPr>
          <p:nvPr>
            <p:ph type="body" sz="half" idx="2"/>
          </p:nvPr>
        </p:nvSpPr>
        <p:spPr>
          <a:xfrm>
            <a:off x="286603" y="1111370"/>
            <a:ext cx="11515647" cy="5484837"/>
          </a:xfrm>
        </p:spPr>
        <p:txBody>
          <a:bodyPr lIns="91440" tIns="45720" rIns="91440" bIns="45720" anchor="t">
            <a:noAutofit/>
          </a:bodyPr>
          <a:lstStyle/>
          <a:p>
            <a:pPr>
              <a:lnSpc>
                <a:spcPct val="100000"/>
              </a:lnSpc>
            </a:pPr>
            <a:r>
              <a:rPr lang="en-ZA" sz="2400" b="1" dirty="0">
                <a:solidFill>
                  <a:srgbClr val="7030A0"/>
                </a:solidFill>
                <a:latin typeface="Arial "/>
                <a:cs typeface="Arial"/>
              </a:rPr>
              <a:t>A package of interventions is being implemented by National &amp; Provincial COGTAs with Treasuries to address and assist the municipalities.</a:t>
            </a:r>
            <a:r>
              <a:rPr lang="en-ZA" sz="2400" b="1" dirty="0">
                <a:solidFill>
                  <a:schemeClr val="accent6"/>
                </a:solidFill>
                <a:latin typeface="Arial "/>
                <a:cs typeface="Arial"/>
              </a:rPr>
              <a:t> </a:t>
            </a:r>
            <a:br>
              <a:rPr lang="en-ZA" sz="2400" b="1" dirty="0">
                <a:latin typeface="Arial "/>
                <a:cs typeface="Arial"/>
              </a:rPr>
            </a:br>
            <a:br>
              <a:rPr lang="en-ZA" sz="2400" b="1" dirty="0">
                <a:latin typeface="Arial "/>
                <a:cs typeface="Arial"/>
              </a:rPr>
            </a:br>
            <a:r>
              <a:rPr lang="en-ZA" sz="2400" b="1" dirty="0">
                <a:latin typeface="Arial "/>
                <a:cs typeface="Arial"/>
              </a:rPr>
              <a:t>The issues that require urgent intervention at municipalities include:</a:t>
            </a:r>
            <a:endParaRPr lang="en-ZA" sz="2400" b="1" dirty="0">
              <a:latin typeface="Arial "/>
              <a:cs typeface="+mn-lt"/>
            </a:endParaRPr>
          </a:p>
          <a:p>
            <a:pPr marL="342900" indent="-342900" algn="just">
              <a:lnSpc>
                <a:spcPct val="100000"/>
              </a:lnSpc>
              <a:spcBef>
                <a:spcPts val="300"/>
              </a:spcBef>
              <a:buFont typeface="Arial" panose="020B0604020202020204" pitchFamily="34" charset="0"/>
              <a:buChar char="•"/>
            </a:pPr>
            <a:r>
              <a:rPr lang="en-ZA" sz="2400" dirty="0">
                <a:latin typeface="Arial "/>
                <a:cs typeface="Arial"/>
              </a:rPr>
              <a:t>Parallel councils, 2 Mayors, 2 Speakers exist in some municipalities; </a:t>
            </a:r>
            <a:endParaRPr lang="en-US" sz="2400" dirty="0">
              <a:latin typeface="Arial "/>
              <a:cs typeface="Arial"/>
            </a:endParaRPr>
          </a:p>
          <a:p>
            <a:pPr marL="342900" indent="-342900" algn="just">
              <a:lnSpc>
                <a:spcPct val="100000"/>
              </a:lnSpc>
              <a:spcBef>
                <a:spcPts val="300"/>
              </a:spcBef>
              <a:buFont typeface="Arial" panose="020B0604020202020204" pitchFamily="34" charset="0"/>
              <a:buChar char="•"/>
            </a:pPr>
            <a:r>
              <a:rPr lang="en-ZA" sz="2400" dirty="0">
                <a:latin typeface="Arial "/>
                <a:cs typeface="Arial"/>
              </a:rPr>
              <a:t>Maladministration and corruption;</a:t>
            </a:r>
            <a:endParaRPr lang="en-US" sz="2400" dirty="0">
              <a:latin typeface="Arial "/>
              <a:ea typeface="+mn-lt"/>
              <a:cs typeface="+mn-lt"/>
            </a:endParaRPr>
          </a:p>
          <a:p>
            <a:pPr marL="342900" indent="-342900" algn="just">
              <a:lnSpc>
                <a:spcPct val="100000"/>
              </a:lnSpc>
              <a:spcBef>
                <a:spcPts val="400"/>
              </a:spcBef>
              <a:buFont typeface="Arial" panose="020B0604020202020204" pitchFamily="34" charset="0"/>
              <a:buChar char="•"/>
            </a:pPr>
            <a:r>
              <a:rPr lang="en-ZA" sz="2400" dirty="0">
                <a:latin typeface="Arial "/>
                <a:cs typeface="Arial"/>
              </a:rPr>
              <a:t>Defiance of provincial government interventions;</a:t>
            </a:r>
            <a:endParaRPr lang="en-US" sz="2400" dirty="0">
              <a:latin typeface="Arial "/>
              <a:ea typeface="+mn-lt"/>
              <a:cs typeface="+mn-lt"/>
            </a:endParaRPr>
          </a:p>
          <a:p>
            <a:pPr marL="342900" indent="-342900" algn="just">
              <a:lnSpc>
                <a:spcPct val="100000"/>
              </a:lnSpc>
              <a:spcBef>
                <a:spcPts val="400"/>
              </a:spcBef>
              <a:buFont typeface="Arial" panose="020B0604020202020204" pitchFamily="34" charset="0"/>
              <a:buChar char="•"/>
            </a:pPr>
            <a:r>
              <a:rPr lang="en-ZA" sz="2400" dirty="0">
                <a:latin typeface="Arial "/>
                <a:cs typeface="Arial"/>
              </a:rPr>
              <a:t>Private ratepayers' organisations withholding revenue and taking over municipal services;</a:t>
            </a:r>
            <a:endParaRPr lang="en-US" sz="2400" dirty="0">
              <a:latin typeface="Arial "/>
              <a:ea typeface="+mn-lt"/>
              <a:cs typeface="+mn-lt"/>
            </a:endParaRPr>
          </a:p>
          <a:p>
            <a:pPr marL="342900" indent="-342900" algn="just">
              <a:lnSpc>
                <a:spcPct val="100000"/>
              </a:lnSpc>
              <a:spcBef>
                <a:spcPts val="400"/>
              </a:spcBef>
              <a:buFont typeface="Arial" panose="020B0604020202020204" pitchFamily="34" charset="0"/>
              <a:buChar char="•"/>
            </a:pPr>
            <a:r>
              <a:rPr lang="en-ZA" sz="2400" dirty="0">
                <a:latin typeface="Arial "/>
                <a:cs typeface="Arial"/>
              </a:rPr>
              <a:t>Failing water and sanitation systems;</a:t>
            </a:r>
            <a:endParaRPr lang="en-US" sz="2400" dirty="0">
              <a:latin typeface="Arial "/>
              <a:ea typeface="+mn-lt"/>
              <a:cs typeface="+mn-lt"/>
            </a:endParaRPr>
          </a:p>
          <a:p>
            <a:pPr marL="342900" indent="-342900" algn="just">
              <a:lnSpc>
                <a:spcPct val="100000"/>
              </a:lnSpc>
              <a:spcBef>
                <a:spcPts val="400"/>
              </a:spcBef>
              <a:buFont typeface="Arial" panose="020B0604020202020204" pitchFamily="34" charset="0"/>
              <a:buChar char="•"/>
            </a:pPr>
            <a:r>
              <a:rPr lang="en-ZA" sz="2400" dirty="0">
                <a:latin typeface="Arial "/>
                <a:cs typeface="Arial"/>
              </a:rPr>
              <a:t>Vandalism and theft of infrastructure;</a:t>
            </a:r>
            <a:endParaRPr lang="en-US" sz="2400" dirty="0">
              <a:latin typeface="Arial "/>
              <a:ea typeface="+mn-lt"/>
              <a:cs typeface="+mn-lt"/>
            </a:endParaRPr>
          </a:p>
          <a:p>
            <a:pPr marL="342900" indent="-342900" algn="just">
              <a:lnSpc>
                <a:spcPct val="100000"/>
              </a:lnSpc>
              <a:spcBef>
                <a:spcPts val="400"/>
              </a:spcBef>
              <a:buFont typeface="Arial" panose="020B0604020202020204" pitchFamily="34" charset="0"/>
              <a:buChar char="•"/>
            </a:pPr>
            <a:r>
              <a:rPr lang="en-ZA" sz="2400" dirty="0">
                <a:latin typeface="Arial "/>
                <a:cs typeface="Arial"/>
              </a:rPr>
              <a:t>Gangsterism and criminal attacks on officials; </a:t>
            </a:r>
            <a:endParaRPr lang="en-ZA" sz="2400" dirty="0">
              <a:latin typeface="Arial "/>
              <a:ea typeface="+mn-lt"/>
              <a:cs typeface="+mn-lt"/>
            </a:endParaRPr>
          </a:p>
          <a:p>
            <a:pPr marL="342900" indent="-342900" algn="just">
              <a:lnSpc>
                <a:spcPct val="100000"/>
              </a:lnSpc>
              <a:spcBef>
                <a:spcPts val="400"/>
              </a:spcBef>
              <a:buFont typeface="Arial" panose="020B0604020202020204" pitchFamily="34" charset="0"/>
              <a:buChar char="•"/>
            </a:pPr>
            <a:r>
              <a:rPr lang="en-ZA" sz="2400" dirty="0">
                <a:latin typeface="Arial "/>
                <a:cs typeface="Arial"/>
              </a:rPr>
              <a:t>Debts to Eskom &amp; Water Boards threaten continuation of essential services.</a:t>
            </a:r>
          </a:p>
        </p:txBody>
      </p:sp>
      <p:sp>
        <p:nvSpPr>
          <p:cNvPr id="4" name="Slide Number Placeholder 3"/>
          <p:cNvSpPr>
            <a:spLocks noGrp="1"/>
          </p:cNvSpPr>
          <p:nvPr>
            <p:ph type="sldNum" sz="quarter" idx="12"/>
          </p:nvPr>
        </p:nvSpPr>
        <p:spPr>
          <a:xfrm>
            <a:off x="4316003" y="6461850"/>
            <a:ext cx="2743200" cy="365125"/>
          </a:xfrm>
        </p:spPr>
        <p:txBody>
          <a:bodyPr/>
          <a:lstStyle/>
          <a:p>
            <a:fld id="{7D0D9783-04CA-493E-B18F-9C8EFFD26D18}" type="slidenum">
              <a:rPr lang="en-ZA" smtClean="0"/>
              <a:t>18</a:t>
            </a:fld>
            <a:endParaRPr lang="en-ZA"/>
          </a:p>
        </p:txBody>
      </p:sp>
      <p:sp>
        <p:nvSpPr>
          <p:cNvPr id="8" name="Title 1"/>
          <p:cNvSpPr txBox="1">
            <a:spLocks/>
          </p:cNvSpPr>
          <p:nvPr/>
        </p:nvSpPr>
        <p:spPr>
          <a:xfrm>
            <a:off x="1222969" y="-227980"/>
            <a:ext cx="10729192" cy="939784"/>
          </a:xfrm>
          <a:prstGeom prst="rect">
            <a:avLst/>
          </a:prstGeom>
          <a:ln>
            <a:no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bg1"/>
                </a:solidFill>
                <a:latin typeface="Arial"/>
                <a:ea typeface="+mj-ea"/>
                <a:cs typeface="Arial"/>
              </a:defRPr>
            </a:lvl1pPr>
          </a:lstStyle>
          <a:p>
            <a:r>
              <a:rPr lang="en-ZA" sz="3000" b="1">
                <a:solidFill>
                  <a:schemeClr val="tx1"/>
                </a:solidFill>
              </a:rPr>
              <a:t>Issues requiring Intervention</a:t>
            </a:r>
          </a:p>
        </p:txBody>
      </p:sp>
      <p:sp>
        <p:nvSpPr>
          <p:cNvPr id="9" name="Rectangle 8">
            <a:extLst>
              <a:ext uri="{FF2B5EF4-FFF2-40B4-BE49-F238E27FC236}">
                <a16:creationId xmlns:a16="http://schemas.microsoft.com/office/drawing/2014/main" id="{9E803E5C-91D6-7A4D-8B73-2A83D37048B4}"/>
              </a:ext>
            </a:extLst>
          </p:cNvPr>
          <p:cNvSpPr/>
          <p:nvPr/>
        </p:nvSpPr>
        <p:spPr>
          <a:xfrm>
            <a:off x="96938" y="261793"/>
            <a:ext cx="1090014" cy="44714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16"/>
          </a:p>
        </p:txBody>
      </p:sp>
    </p:spTree>
    <p:extLst>
      <p:ext uri="{BB962C8B-B14F-4D97-AF65-F5344CB8AC3E}">
        <p14:creationId xmlns:p14="http://schemas.microsoft.com/office/powerpoint/2010/main" val="1550600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9750" y="1114242"/>
            <a:ext cx="11645360" cy="2288034"/>
          </a:xfrm>
        </p:spPr>
        <p:txBody>
          <a:bodyPr lIns="91440" tIns="45720" rIns="91440" bIns="45720" anchor="t">
            <a:normAutofit/>
          </a:bodyPr>
          <a:lstStyle/>
          <a:p>
            <a:pPr marL="0" indent="0">
              <a:lnSpc>
                <a:spcPct val="100000"/>
              </a:lnSpc>
              <a:buNone/>
            </a:pPr>
            <a:endParaRPr lang="en-ZA" sz="1500">
              <a:cs typeface="Arial"/>
            </a:endParaRPr>
          </a:p>
          <a:p>
            <a:pPr marL="0" indent="0">
              <a:lnSpc>
                <a:spcPct val="100000"/>
              </a:lnSpc>
              <a:buNone/>
            </a:pPr>
            <a:endParaRPr lang="en-ZA" sz="1500">
              <a:latin typeface="Arial"/>
              <a:cs typeface="Arial"/>
            </a:endParaRPr>
          </a:p>
          <a:p>
            <a:pPr marL="0" indent="0">
              <a:lnSpc>
                <a:spcPct val="100000"/>
              </a:lnSpc>
              <a:buNone/>
            </a:pPr>
            <a:endParaRPr lang="en-ZA" sz="1500">
              <a:cs typeface="Arial"/>
            </a:endParaRPr>
          </a:p>
        </p:txBody>
      </p:sp>
      <p:sp>
        <p:nvSpPr>
          <p:cNvPr id="7" name="Text Placeholder 6"/>
          <p:cNvSpPr>
            <a:spLocks noGrp="1"/>
          </p:cNvSpPr>
          <p:nvPr>
            <p:ph type="body" sz="half" idx="2"/>
          </p:nvPr>
        </p:nvSpPr>
        <p:spPr>
          <a:xfrm>
            <a:off x="268744" y="786791"/>
            <a:ext cx="11533505" cy="5390250"/>
          </a:xfrm>
        </p:spPr>
        <p:txBody>
          <a:bodyPr lIns="91440" tIns="45720" rIns="91440" bIns="45720" anchor="t">
            <a:noAutofit/>
          </a:bodyPr>
          <a:lstStyle/>
          <a:p>
            <a:r>
              <a:rPr lang="en-ZA" sz="1800" b="1" dirty="0">
                <a:solidFill>
                  <a:srgbClr val="7030A0"/>
                </a:solidFill>
                <a:ea typeface="+mn-lt"/>
                <a:cs typeface="+mn-lt"/>
              </a:rPr>
              <a:t>Service delivery</a:t>
            </a:r>
            <a:r>
              <a:rPr lang="en-ZA" sz="1800" dirty="0">
                <a:solidFill>
                  <a:srgbClr val="7030A0"/>
                </a:solidFill>
                <a:ea typeface="+mn-lt"/>
                <a:cs typeface="+mn-lt"/>
              </a:rPr>
              <a:t>:</a:t>
            </a:r>
            <a:endParaRPr lang="en-US" sz="1800" dirty="0">
              <a:solidFill>
                <a:srgbClr val="7030A0"/>
              </a:solidFill>
              <a:ea typeface="+mn-lt"/>
              <a:cs typeface="+mn-lt"/>
            </a:endParaRPr>
          </a:p>
          <a:p>
            <a:r>
              <a:rPr lang="en-ZA" sz="1800" dirty="0">
                <a:ea typeface="+mn-lt"/>
                <a:cs typeface="+mn-lt"/>
              </a:rPr>
              <a:t>MISA, Provincial COGTA and DWS team done comprehensive action plan &amp; identified key projects:</a:t>
            </a:r>
          </a:p>
          <a:p>
            <a:pPr marL="182880" indent="-182880">
              <a:buChar char="•"/>
            </a:pPr>
            <a:r>
              <a:rPr lang="en-ZA" sz="1800" b="1" dirty="0">
                <a:ea typeface="+mn-lt"/>
                <a:cs typeface="+mn-lt"/>
              </a:rPr>
              <a:t>Short term</a:t>
            </a:r>
            <a:r>
              <a:rPr lang="en-ZA" sz="1800" dirty="0">
                <a:ea typeface="+mn-lt"/>
                <a:cs typeface="+mn-lt"/>
              </a:rPr>
              <a:t>: patching of potholes; refuse collection; repair of street and traffic lights; addressing sewer spillages and water leakages</a:t>
            </a:r>
          </a:p>
          <a:p>
            <a:pPr marL="182880" indent="-182880">
              <a:buChar char="•"/>
            </a:pPr>
            <a:r>
              <a:rPr lang="en-ZA" sz="1800" b="1" dirty="0">
                <a:ea typeface="+mn-lt"/>
                <a:cs typeface="+mn-lt"/>
              </a:rPr>
              <a:t>Medium  term</a:t>
            </a:r>
            <a:r>
              <a:rPr lang="en-ZA" sz="1800" dirty="0">
                <a:ea typeface="+mn-lt"/>
                <a:cs typeface="+mn-lt"/>
              </a:rPr>
              <a:t>: completion of water projects; completion of road projects; electricity substations</a:t>
            </a:r>
          </a:p>
          <a:p>
            <a:pPr marL="182880" indent="-182880">
              <a:buChar char="•"/>
            </a:pPr>
            <a:r>
              <a:rPr lang="en-ZA" sz="1800" b="1" dirty="0">
                <a:ea typeface="+mn-lt"/>
                <a:cs typeface="+mn-lt"/>
              </a:rPr>
              <a:t>Long term</a:t>
            </a:r>
            <a:r>
              <a:rPr lang="en-ZA" sz="1800" dirty="0">
                <a:ea typeface="+mn-lt"/>
                <a:cs typeface="+mn-lt"/>
              </a:rPr>
              <a:t>: bulk water and sanitation projects</a:t>
            </a:r>
          </a:p>
          <a:p>
            <a:pPr marL="182880" indent="-182880"/>
            <a:br>
              <a:rPr lang="en-ZA" sz="1800" b="1" dirty="0">
                <a:ea typeface="+mn-lt"/>
                <a:cs typeface="+mn-lt"/>
              </a:rPr>
            </a:br>
            <a:r>
              <a:rPr lang="en-ZA" sz="1800" b="1" dirty="0">
                <a:solidFill>
                  <a:srgbClr val="7030A0"/>
                </a:solidFill>
                <a:ea typeface="+mn-lt"/>
                <a:cs typeface="+mn-lt"/>
              </a:rPr>
              <a:t>Resourcing of the plan of action:</a:t>
            </a:r>
            <a:endParaRPr lang="en-ZA" sz="1800" dirty="0">
              <a:solidFill>
                <a:srgbClr val="7030A0"/>
              </a:solidFill>
              <a:ea typeface="+mn-lt"/>
              <a:cs typeface="+mn-lt"/>
            </a:endParaRPr>
          </a:p>
          <a:p>
            <a:pPr marL="182880" indent="-182880">
              <a:buChar char="•"/>
            </a:pPr>
            <a:r>
              <a:rPr lang="en-ZA" sz="1800" b="1" dirty="0">
                <a:ea typeface="+mn-lt"/>
                <a:cs typeface="+mn-lt"/>
              </a:rPr>
              <a:t>Service delivery plan of action</a:t>
            </a:r>
            <a:r>
              <a:rPr lang="en-ZA" sz="1800" dirty="0">
                <a:ea typeface="+mn-lt"/>
                <a:cs typeface="+mn-lt"/>
              </a:rPr>
              <a:t> requires an estimated </a:t>
            </a:r>
            <a:r>
              <a:rPr lang="en-ZA" sz="1800" b="1" dirty="0">
                <a:ea typeface="+mn-lt"/>
                <a:cs typeface="+mn-lt"/>
              </a:rPr>
              <a:t>R3bn</a:t>
            </a:r>
            <a:r>
              <a:rPr lang="en-ZA" sz="1800" dirty="0">
                <a:ea typeface="+mn-lt"/>
                <a:cs typeface="+mn-lt"/>
              </a:rPr>
              <a:t>, some sourced from municipal budgets; Municipal Infrastructure Grant; Water Services Infrastructure Grant; Regional Bulk Infrastructure Grant</a:t>
            </a:r>
            <a:endParaRPr lang="en-ZA" sz="1800" dirty="0">
              <a:cs typeface="Arial"/>
            </a:endParaRPr>
          </a:p>
          <a:p>
            <a:pPr marL="182880" indent="-182880">
              <a:buChar char="•"/>
            </a:pPr>
            <a:r>
              <a:rPr lang="en-ZA" sz="1800" b="1" dirty="0">
                <a:ea typeface="+mn-lt"/>
                <a:cs typeface="+mn-lt"/>
              </a:rPr>
              <a:t>Submission</a:t>
            </a:r>
            <a:r>
              <a:rPr lang="en-ZA" sz="1800" dirty="0">
                <a:ea typeface="+mn-lt"/>
                <a:cs typeface="+mn-lt"/>
              </a:rPr>
              <a:t> made to </a:t>
            </a:r>
            <a:r>
              <a:rPr lang="en-ZA" sz="1800" b="1" dirty="0">
                <a:ea typeface="+mn-lt"/>
                <a:cs typeface="+mn-lt"/>
              </a:rPr>
              <a:t>National Treasury</a:t>
            </a:r>
            <a:r>
              <a:rPr lang="en-ZA" sz="1800" dirty="0">
                <a:ea typeface="+mn-lt"/>
                <a:cs typeface="+mn-lt"/>
              </a:rPr>
              <a:t> to process proposal to convert a portion of the MIG to be directly managed by national government (appointment of implementing agents to deliver some of the strategic projects)</a:t>
            </a:r>
          </a:p>
          <a:p>
            <a:pPr marL="182880" indent="-182880">
              <a:buChar char="•"/>
            </a:pPr>
            <a:r>
              <a:rPr lang="en-ZA" sz="1800" b="1" dirty="0">
                <a:ea typeface="+mn-lt"/>
                <a:cs typeface="+mn-lt"/>
              </a:rPr>
              <a:t>DBSA </a:t>
            </a:r>
            <a:r>
              <a:rPr lang="en-ZA" sz="1800" dirty="0">
                <a:ea typeface="+mn-lt"/>
                <a:cs typeface="+mn-lt"/>
              </a:rPr>
              <a:t>made commitment to </a:t>
            </a:r>
            <a:r>
              <a:rPr lang="en-ZA" sz="1800" b="1" dirty="0">
                <a:ea typeface="+mn-lt"/>
                <a:cs typeface="+mn-lt"/>
              </a:rPr>
              <a:t>support the plan of action</a:t>
            </a:r>
            <a:r>
              <a:rPr lang="en-ZA" sz="1800" dirty="0">
                <a:ea typeface="+mn-lt"/>
                <a:cs typeface="+mn-lt"/>
              </a:rPr>
              <a:t> and will establish a </a:t>
            </a:r>
            <a:r>
              <a:rPr lang="en-ZA" sz="1800" b="1" dirty="0">
                <a:ea typeface="+mn-lt"/>
                <a:cs typeface="+mn-lt"/>
              </a:rPr>
              <a:t>Program Management Unit for municipal support</a:t>
            </a:r>
            <a:endParaRPr lang="en-ZA" sz="1800" b="1" dirty="0">
              <a:cs typeface="Arial"/>
            </a:endParaRPr>
          </a:p>
          <a:p>
            <a:pPr marL="182880" indent="-182880">
              <a:buChar char="•"/>
            </a:pPr>
            <a:r>
              <a:rPr lang="en-ZA" sz="1800" b="1" dirty="0">
                <a:ea typeface="+mn-lt"/>
                <a:cs typeface="+mn-lt"/>
              </a:rPr>
              <a:t>Mining houses</a:t>
            </a:r>
            <a:r>
              <a:rPr lang="en-ZA" sz="1800" dirty="0">
                <a:ea typeface="+mn-lt"/>
                <a:cs typeface="+mn-lt"/>
              </a:rPr>
              <a:t> in the Bojanala District have made commitments to </a:t>
            </a:r>
            <a:r>
              <a:rPr lang="en-ZA" sz="1800" b="1" dirty="0">
                <a:ea typeface="+mn-lt"/>
                <a:cs typeface="+mn-lt"/>
              </a:rPr>
              <a:t>fund </a:t>
            </a:r>
            <a:r>
              <a:rPr lang="en-ZA" sz="1800" dirty="0">
                <a:ea typeface="+mn-lt"/>
                <a:cs typeface="+mn-lt"/>
              </a:rPr>
              <a:t>some of the key infrastructure led by the DDM Champion</a:t>
            </a:r>
            <a:endParaRPr lang="en-ZA" sz="1800" dirty="0">
              <a:cs typeface="Arial"/>
            </a:endParaRPr>
          </a:p>
          <a:p>
            <a:endParaRPr lang="en-ZA" dirty="0">
              <a:cs typeface="Arial"/>
            </a:endParaRPr>
          </a:p>
          <a:p>
            <a:pPr>
              <a:lnSpc>
                <a:spcPct val="100000"/>
              </a:lnSpc>
            </a:pPr>
            <a:endParaRPr lang="en-ZA" b="1" dirty="0">
              <a:latin typeface="Arial "/>
              <a:cs typeface="Arial"/>
            </a:endParaRPr>
          </a:p>
        </p:txBody>
      </p:sp>
      <p:sp>
        <p:nvSpPr>
          <p:cNvPr id="4" name="Slide Number Placeholder 3"/>
          <p:cNvSpPr>
            <a:spLocks noGrp="1"/>
          </p:cNvSpPr>
          <p:nvPr>
            <p:ph type="sldNum" sz="quarter" idx="12"/>
          </p:nvPr>
        </p:nvSpPr>
        <p:spPr>
          <a:xfrm>
            <a:off x="4316003" y="6461850"/>
            <a:ext cx="2743200" cy="365125"/>
          </a:xfrm>
        </p:spPr>
        <p:txBody>
          <a:bodyPr/>
          <a:lstStyle/>
          <a:p>
            <a:fld id="{7D0D9783-04CA-493E-B18F-9C8EFFD26D18}" type="slidenum">
              <a:rPr lang="en-ZA" smtClean="0"/>
              <a:t>19</a:t>
            </a:fld>
            <a:endParaRPr lang="en-ZA"/>
          </a:p>
        </p:txBody>
      </p:sp>
      <p:sp>
        <p:nvSpPr>
          <p:cNvPr id="8" name="Title 1"/>
          <p:cNvSpPr txBox="1">
            <a:spLocks/>
          </p:cNvSpPr>
          <p:nvPr/>
        </p:nvSpPr>
        <p:spPr>
          <a:xfrm>
            <a:off x="1222969" y="-227980"/>
            <a:ext cx="10729192" cy="939784"/>
          </a:xfrm>
          <a:prstGeom prst="rect">
            <a:avLst/>
          </a:prstGeom>
          <a:ln>
            <a:no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bg1"/>
                </a:solidFill>
                <a:latin typeface="Arial"/>
                <a:ea typeface="+mj-ea"/>
                <a:cs typeface="Arial"/>
              </a:defRPr>
            </a:lvl1pPr>
          </a:lstStyle>
          <a:p>
            <a:r>
              <a:rPr lang="en-ZA" sz="3000" b="1">
                <a:solidFill>
                  <a:schemeClr val="tx1"/>
                </a:solidFill>
              </a:rPr>
              <a:t>State of local government: Interventions </a:t>
            </a:r>
          </a:p>
        </p:txBody>
      </p:sp>
      <p:sp>
        <p:nvSpPr>
          <p:cNvPr id="9" name="Rectangle 8">
            <a:extLst>
              <a:ext uri="{FF2B5EF4-FFF2-40B4-BE49-F238E27FC236}">
                <a16:creationId xmlns:a16="http://schemas.microsoft.com/office/drawing/2014/main" id="{243542D7-611F-8643-8D52-C085794AAA02}"/>
              </a:ext>
            </a:extLst>
          </p:cNvPr>
          <p:cNvSpPr/>
          <p:nvPr/>
        </p:nvSpPr>
        <p:spPr>
          <a:xfrm>
            <a:off x="96938" y="261793"/>
            <a:ext cx="1090014" cy="44714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16"/>
          </a:p>
        </p:txBody>
      </p:sp>
    </p:spTree>
    <p:extLst>
      <p:ext uri="{BB962C8B-B14F-4D97-AF65-F5344CB8AC3E}">
        <p14:creationId xmlns:p14="http://schemas.microsoft.com/office/powerpoint/2010/main" val="3988468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C5B365-F714-094F-A0F6-077196F19B9D}"/>
              </a:ext>
            </a:extLst>
          </p:cNvPr>
          <p:cNvSpPr/>
          <p:nvPr/>
        </p:nvSpPr>
        <p:spPr>
          <a:xfrm>
            <a:off x="600038" y="-2507"/>
            <a:ext cx="2106356" cy="6164573"/>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16"/>
          </a:p>
        </p:txBody>
      </p:sp>
      <p:sp>
        <p:nvSpPr>
          <p:cNvPr id="16" name="Rectangle 15">
            <a:extLst>
              <a:ext uri="{FF2B5EF4-FFF2-40B4-BE49-F238E27FC236}">
                <a16:creationId xmlns:a16="http://schemas.microsoft.com/office/drawing/2014/main" id="{97D05D42-FF56-ED4E-BC04-3C5417CC4240}"/>
              </a:ext>
            </a:extLst>
          </p:cNvPr>
          <p:cNvSpPr/>
          <p:nvPr/>
        </p:nvSpPr>
        <p:spPr>
          <a:xfrm>
            <a:off x="787344" y="3118939"/>
            <a:ext cx="1833934" cy="1621982"/>
          </a:xfrm>
          <a:prstGeom prst="rect">
            <a:avLst/>
          </a:prstGeom>
          <a:noFill/>
          <a:ln>
            <a:noFill/>
          </a:ln>
        </p:spPr>
        <p:txBody>
          <a:bodyPr wrap="square" lIns="82296" tIns="41148" rIns="82296" bIns="41148" anchor="t">
            <a:spAutoFit/>
          </a:bodyPr>
          <a:lstStyle/>
          <a:p>
            <a:pPr defTabSz="617220">
              <a:spcBef>
                <a:spcPct val="20000"/>
              </a:spcBef>
              <a:buClr>
                <a:schemeClr val="tx1"/>
              </a:buClr>
            </a:pPr>
            <a:r>
              <a:rPr lang="en-US" altLang="en-US" sz="2000" b="1" cap="all">
                <a:solidFill>
                  <a:schemeClr val="bg1"/>
                </a:solidFill>
                <a:latin typeface="Gill Sans MT"/>
                <a:ea typeface="ＭＳ Ｐゴシック"/>
                <a:cs typeface="Arial"/>
              </a:rPr>
              <a:t>It’s </a:t>
            </a:r>
            <a:r>
              <a:rPr lang="en-US" altLang="en-US" sz="2000" b="1" i="1" cap="all">
                <a:solidFill>
                  <a:schemeClr val="bg1"/>
                </a:solidFill>
                <a:latin typeface="Gill Sans MT"/>
                <a:ea typeface="ＭＳ Ｐゴシック"/>
                <a:cs typeface="Arial"/>
              </a:rPr>
              <a:t>your </a:t>
            </a:r>
            <a:r>
              <a:rPr lang="en-US" altLang="en-US" sz="2000" b="1" cap="all">
                <a:solidFill>
                  <a:schemeClr val="bg1"/>
                </a:solidFill>
                <a:latin typeface="Gill Sans MT"/>
                <a:ea typeface="ＭＳ Ｐゴシック"/>
                <a:cs typeface="Arial"/>
              </a:rPr>
              <a:t>North west province enjoy it</a:t>
            </a:r>
            <a:endParaRPr lang="en-US" altLang="en-US" sz="2000" i="1" cap="all">
              <a:solidFill>
                <a:schemeClr val="bg1"/>
              </a:solidFill>
              <a:latin typeface="Gill Sans MT"/>
              <a:ea typeface="ＭＳ Ｐゴシック"/>
              <a:cs typeface="Arial"/>
            </a:endParaRPr>
          </a:p>
        </p:txBody>
      </p:sp>
      <p:sp>
        <p:nvSpPr>
          <p:cNvPr id="8" name="Content Placeholder 2">
            <a:extLst>
              <a:ext uri="{FF2B5EF4-FFF2-40B4-BE49-F238E27FC236}">
                <a16:creationId xmlns:a16="http://schemas.microsoft.com/office/drawing/2014/main" id="{37880B0A-5DB0-403A-91DA-5D62C045F207}"/>
              </a:ext>
            </a:extLst>
          </p:cNvPr>
          <p:cNvSpPr txBox="1">
            <a:spLocks/>
          </p:cNvSpPr>
          <p:nvPr/>
        </p:nvSpPr>
        <p:spPr>
          <a:xfrm>
            <a:off x="1165441" y="1137636"/>
            <a:ext cx="10246278" cy="3328157"/>
          </a:xfrm>
          <a:prstGeom prst="rect">
            <a:avLst/>
          </a:prstGeom>
        </p:spPr>
        <p:txBody>
          <a:bodyPr vert="horz" lIns="109728" tIns="54864" rIns="109728" bIns="54864"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defTabSz="411480">
              <a:defRPr/>
            </a:pPr>
            <a:endParaRPr lang="en-ZA" altLang="en-US" sz="144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Rectangle 2">
            <a:extLst>
              <a:ext uri="{FF2B5EF4-FFF2-40B4-BE49-F238E27FC236}">
                <a16:creationId xmlns:a16="http://schemas.microsoft.com/office/drawing/2014/main" id="{E63C7745-1A00-4459-83B6-19D6CC845217}"/>
              </a:ext>
            </a:extLst>
          </p:cNvPr>
          <p:cNvSpPr/>
          <p:nvPr/>
        </p:nvSpPr>
        <p:spPr>
          <a:xfrm>
            <a:off x="1704246" y="386135"/>
            <a:ext cx="2266505" cy="434158"/>
          </a:xfrm>
          <a:prstGeom prst="rect">
            <a:avLst/>
          </a:prstGeom>
          <a:noFill/>
        </p:spPr>
        <p:txBody>
          <a:bodyPr wrap="square" lIns="82296" tIns="41148" rIns="82296" bIns="41148" anchor="t">
            <a:spAutoFit/>
          </a:bodyPr>
          <a:lstStyle/>
          <a:p>
            <a:pPr>
              <a:lnSpc>
                <a:spcPts val="2700"/>
              </a:lnSpc>
              <a:spcBef>
                <a:spcPts val="900"/>
              </a:spcBef>
            </a:pPr>
            <a:r>
              <a:rPr lang="en-US" altLang="en-US" sz="2700" b="1">
                <a:ea typeface="ＭＳ Ｐゴシック"/>
                <a:cs typeface="+mn-lt"/>
              </a:rPr>
              <a:t>NW</a:t>
            </a:r>
            <a:endParaRPr lang="en-US" altLang="en-US" sz="2700">
              <a:ea typeface="ＭＳ Ｐゴシック"/>
              <a:cs typeface="+mn-lt"/>
            </a:endParaRPr>
          </a:p>
        </p:txBody>
      </p:sp>
      <p:sp>
        <p:nvSpPr>
          <p:cNvPr id="4" name="Rectangle 3">
            <a:extLst>
              <a:ext uri="{FF2B5EF4-FFF2-40B4-BE49-F238E27FC236}">
                <a16:creationId xmlns:a16="http://schemas.microsoft.com/office/drawing/2014/main" id="{49EA526E-E6BE-4D3D-949B-48B5C40658F9}"/>
              </a:ext>
            </a:extLst>
          </p:cNvPr>
          <p:cNvSpPr/>
          <p:nvPr/>
        </p:nvSpPr>
        <p:spPr>
          <a:xfrm>
            <a:off x="610504" y="324423"/>
            <a:ext cx="1090014" cy="44714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16"/>
          </a:p>
        </p:txBody>
      </p:sp>
      <p:pic>
        <p:nvPicPr>
          <p:cNvPr id="2" name="Picture 1">
            <a:extLst>
              <a:ext uri="{FF2B5EF4-FFF2-40B4-BE49-F238E27FC236}">
                <a16:creationId xmlns:a16="http://schemas.microsoft.com/office/drawing/2014/main" id="{9837AE95-3DBC-BF46-9D5C-671BC2402464}"/>
              </a:ext>
            </a:extLst>
          </p:cNvPr>
          <p:cNvPicPr>
            <a:picLocks noChangeAspect="1"/>
          </p:cNvPicPr>
          <p:nvPr/>
        </p:nvPicPr>
        <p:blipFill>
          <a:blip r:embed="rId2"/>
          <a:stretch>
            <a:fillRect/>
          </a:stretch>
        </p:blipFill>
        <p:spPr>
          <a:xfrm>
            <a:off x="592226" y="1236043"/>
            <a:ext cx="1989988" cy="1816189"/>
          </a:xfrm>
          <a:prstGeom prst="rect">
            <a:avLst/>
          </a:prstGeom>
        </p:spPr>
      </p:pic>
      <p:pic>
        <p:nvPicPr>
          <p:cNvPr id="5" name="Picture 5">
            <a:extLst>
              <a:ext uri="{FF2B5EF4-FFF2-40B4-BE49-F238E27FC236}">
                <a16:creationId xmlns:a16="http://schemas.microsoft.com/office/drawing/2014/main" id="{12B8F176-7D0F-4021-B9BD-A6B9F65CF870}"/>
              </a:ext>
            </a:extLst>
          </p:cNvPr>
          <p:cNvPicPr>
            <a:picLocks noChangeAspect="1"/>
          </p:cNvPicPr>
          <p:nvPr/>
        </p:nvPicPr>
        <p:blipFill>
          <a:blip r:embed="rId3"/>
          <a:stretch>
            <a:fillRect/>
          </a:stretch>
        </p:blipFill>
        <p:spPr>
          <a:xfrm>
            <a:off x="2690923" y="440941"/>
            <a:ext cx="9032730" cy="5369175"/>
          </a:xfrm>
          <a:prstGeom prst="rect">
            <a:avLst/>
          </a:prstGeom>
        </p:spPr>
      </p:pic>
    </p:spTree>
    <p:extLst>
      <p:ext uri="{BB962C8B-B14F-4D97-AF65-F5344CB8AC3E}">
        <p14:creationId xmlns:p14="http://schemas.microsoft.com/office/powerpoint/2010/main" val="32386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9750" y="1114242"/>
            <a:ext cx="11645360" cy="2288034"/>
          </a:xfrm>
        </p:spPr>
        <p:txBody>
          <a:bodyPr lIns="91440" tIns="45720" rIns="91440" bIns="45720" anchor="t">
            <a:normAutofit/>
          </a:bodyPr>
          <a:lstStyle/>
          <a:p>
            <a:pPr marL="0" indent="0">
              <a:lnSpc>
                <a:spcPct val="100000"/>
              </a:lnSpc>
              <a:buNone/>
            </a:pPr>
            <a:endParaRPr lang="en-ZA" sz="1500">
              <a:cs typeface="Arial"/>
            </a:endParaRPr>
          </a:p>
          <a:p>
            <a:pPr marL="0" indent="0">
              <a:lnSpc>
                <a:spcPct val="100000"/>
              </a:lnSpc>
              <a:buNone/>
            </a:pPr>
            <a:endParaRPr lang="en-ZA" sz="1500">
              <a:latin typeface="Arial"/>
              <a:cs typeface="Arial"/>
            </a:endParaRPr>
          </a:p>
          <a:p>
            <a:pPr marL="0" indent="0">
              <a:lnSpc>
                <a:spcPct val="100000"/>
              </a:lnSpc>
              <a:buNone/>
            </a:pPr>
            <a:endParaRPr lang="en-ZA" sz="1500">
              <a:cs typeface="Arial"/>
            </a:endParaRPr>
          </a:p>
        </p:txBody>
      </p:sp>
      <p:sp>
        <p:nvSpPr>
          <p:cNvPr id="7" name="Text Placeholder 6"/>
          <p:cNvSpPr>
            <a:spLocks noGrp="1"/>
          </p:cNvSpPr>
          <p:nvPr>
            <p:ph type="body" sz="half" idx="2"/>
          </p:nvPr>
        </p:nvSpPr>
        <p:spPr>
          <a:xfrm>
            <a:off x="641945" y="806161"/>
            <a:ext cx="11095630" cy="5790045"/>
          </a:xfrm>
        </p:spPr>
        <p:txBody>
          <a:bodyPr lIns="91440" tIns="45720" rIns="91440" bIns="45720" anchor="t">
            <a:noAutofit/>
          </a:bodyPr>
          <a:lstStyle/>
          <a:p>
            <a:r>
              <a:rPr lang="en-ZA" sz="2000" b="1" dirty="0">
                <a:solidFill>
                  <a:srgbClr val="7030A0"/>
                </a:solidFill>
                <a:latin typeface="Arial"/>
                <a:ea typeface="+mn-lt"/>
                <a:cs typeface="+mn-lt"/>
              </a:rPr>
              <a:t>The progress made thus far is as follows:</a:t>
            </a:r>
            <a:endParaRPr lang="en-US" sz="2000" b="1" dirty="0">
              <a:solidFill>
                <a:srgbClr val="7030A0"/>
              </a:solidFill>
              <a:latin typeface="Arial"/>
              <a:ea typeface="+mn-lt"/>
              <a:cs typeface="+mn-lt"/>
            </a:endParaRPr>
          </a:p>
          <a:p>
            <a:pPr marL="342900" indent="-342900">
              <a:buFont typeface="+mj-lt"/>
              <a:buAutoNum type="arabicPeriod"/>
            </a:pPr>
            <a:r>
              <a:rPr lang="en-ZA" sz="2000" b="1" dirty="0">
                <a:solidFill>
                  <a:srgbClr val="000000"/>
                </a:solidFill>
                <a:latin typeface="Arial"/>
                <a:ea typeface="+mn-lt"/>
                <a:cs typeface="+mn-lt"/>
              </a:rPr>
              <a:t>Detailed plan of action developed</a:t>
            </a:r>
            <a:r>
              <a:rPr lang="en-ZA" sz="2000" dirty="0">
                <a:solidFill>
                  <a:srgbClr val="000000"/>
                </a:solidFill>
                <a:latin typeface="Arial"/>
                <a:ea typeface="+mn-lt"/>
                <a:cs typeface="+mn-lt"/>
              </a:rPr>
              <a:t>. </a:t>
            </a:r>
            <a:br>
              <a:rPr lang="en-ZA" sz="2000" dirty="0">
                <a:latin typeface="Arial"/>
                <a:ea typeface="+mn-lt"/>
                <a:cs typeface="+mn-lt"/>
              </a:rPr>
            </a:br>
            <a:r>
              <a:rPr lang="en-ZA" sz="2000" dirty="0">
                <a:solidFill>
                  <a:srgbClr val="000000"/>
                </a:solidFill>
                <a:latin typeface="Arial"/>
                <a:ea typeface="+mn-lt"/>
                <a:cs typeface="+mn-lt"/>
              </a:rPr>
              <a:t>Highlights immediate, medium-term and long-term interventions</a:t>
            </a:r>
          </a:p>
          <a:p>
            <a:pPr marL="342900" indent="-342900">
              <a:buFont typeface="+mj-lt"/>
              <a:buAutoNum type="arabicPeriod"/>
            </a:pPr>
            <a:r>
              <a:rPr lang="en-ZA" sz="2000" b="1" dirty="0">
                <a:solidFill>
                  <a:srgbClr val="000000"/>
                </a:solidFill>
                <a:latin typeface="Arial"/>
                <a:ea typeface="+mn-lt"/>
                <a:cs typeface="+mn-lt"/>
              </a:rPr>
              <a:t>Service delivery plan of action</a:t>
            </a:r>
            <a:r>
              <a:rPr lang="en-ZA" sz="2000" dirty="0">
                <a:solidFill>
                  <a:srgbClr val="000000"/>
                </a:solidFill>
                <a:latin typeface="Arial"/>
                <a:ea typeface="+mn-lt"/>
                <a:cs typeface="+mn-lt"/>
              </a:rPr>
              <a:t> completed and costed </a:t>
            </a:r>
            <a:endParaRPr lang="en-ZA" sz="2000" dirty="0">
              <a:solidFill>
                <a:srgbClr val="000000"/>
              </a:solidFill>
              <a:latin typeface="Arial"/>
              <a:ea typeface="+mn-lt"/>
              <a:cs typeface="Arial"/>
            </a:endParaRPr>
          </a:p>
          <a:p>
            <a:pPr marL="342900" indent="-342900">
              <a:buFont typeface="+mj-lt"/>
              <a:buAutoNum type="arabicPeriod"/>
            </a:pPr>
            <a:r>
              <a:rPr lang="en-ZA" sz="2000" dirty="0">
                <a:solidFill>
                  <a:srgbClr val="000000"/>
                </a:solidFill>
                <a:latin typeface="Arial"/>
                <a:ea typeface="+mn-lt"/>
                <a:cs typeface="+mn-lt"/>
              </a:rPr>
              <a:t>Relevant sector </a:t>
            </a:r>
            <a:r>
              <a:rPr lang="en-ZA" sz="2000" dirty="0" err="1">
                <a:solidFill>
                  <a:srgbClr val="000000"/>
                </a:solidFill>
                <a:latin typeface="Arial"/>
                <a:ea typeface="+mn-lt"/>
                <a:cs typeface="+mn-lt"/>
              </a:rPr>
              <a:t>depts</a:t>
            </a:r>
            <a:r>
              <a:rPr lang="en-ZA" sz="2000" dirty="0">
                <a:solidFill>
                  <a:srgbClr val="000000"/>
                </a:solidFill>
                <a:latin typeface="Arial"/>
                <a:ea typeface="+mn-lt"/>
                <a:cs typeface="+mn-lt"/>
              </a:rPr>
              <a:t> at national and provincial level </a:t>
            </a:r>
            <a:r>
              <a:rPr lang="en-ZA" sz="2000" b="1" dirty="0">
                <a:solidFill>
                  <a:srgbClr val="000000"/>
                </a:solidFill>
                <a:latin typeface="Arial"/>
                <a:ea typeface="+mn-lt"/>
                <a:cs typeface="+mn-lt"/>
              </a:rPr>
              <a:t>made inputs to the plan of action</a:t>
            </a:r>
            <a:r>
              <a:rPr lang="en-ZA" sz="2000" dirty="0">
                <a:solidFill>
                  <a:srgbClr val="000000"/>
                </a:solidFill>
                <a:latin typeface="Arial"/>
                <a:ea typeface="+mn-lt"/>
                <a:cs typeface="+mn-lt"/>
              </a:rPr>
              <a:t> (Department of Water &amp; Sanitation </a:t>
            </a:r>
            <a:r>
              <a:rPr lang="en-ZA" sz="2000" b="1" dirty="0">
                <a:solidFill>
                  <a:srgbClr val="000000"/>
                </a:solidFill>
                <a:latin typeface="Arial"/>
                <a:ea typeface="+mn-lt"/>
                <a:cs typeface="+mn-lt"/>
              </a:rPr>
              <a:t>(DWS)</a:t>
            </a:r>
            <a:r>
              <a:rPr lang="en-ZA" sz="2000" dirty="0">
                <a:solidFill>
                  <a:srgbClr val="000000"/>
                </a:solidFill>
                <a:latin typeface="Arial"/>
                <a:ea typeface="+mn-lt"/>
                <a:cs typeface="+mn-lt"/>
              </a:rPr>
              <a:t>, Provincial Department of Transport, Department of Environment, Forestry and Fisheries) – </a:t>
            </a:r>
          </a:p>
          <a:p>
            <a:pPr marL="800100" lvl="2" indent="-342900">
              <a:buFont typeface="Arial" panose="020B0604020202020204" pitchFamily="34" charset="0"/>
              <a:buChar char="•"/>
            </a:pPr>
            <a:r>
              <a:rPr lang="en-ZA" sz="2000" dirty="0">
                <a:solidFill>
                  <a:srgbClr val="000000"/>
                </a:solidFill>
                <a:latin typeface="Arial"/>
                <a:ea typeface="+mn-lt"/>
                <a:cs typeface="+mn-lt"/>
              </a:rPr>
              <a:t>COGTA, Through MISA already on the ground.</a:t>
            </a:r>
          </a:p>
          <a:p>
            <a:pPr marL="800100" lvl="2" indent="-342900">
              <a:buFont typeface="Arial" panose="020B0604020202020204" pitchFamily="34" charset="0"/>
              <a:buChar char="•"/>
            </a:pPr>
            <a:r>
              <a:rPr lang="en-ZA" sz="2000" dirty="0">
                <a:solidFill>
                  <a:srgbClr val="000000"/>
                </a:solidFill>
                <a:latin typeface="Arial"/>
                <a:ea typeface="+mn-lt"/>
                <a:cs typeface="+mn-lt"/>
              </a:rPr>
              <a:t>DWS already on the ground on the priority water projects;</a:t>
            </a:r>
            <a:endParaRPr lang="en-ZA" sz="2000" dirty="0">
              <a:solidFill>
                <a:srgbClr val="000000"/>
              </a:solidFill>
              <a:latin typeface="Arial"/>
              <a:ea typeface="+mn-lt"/>
              <a:cs typeface="Arial"/>
            </a:endParaRPr>
          </a:p>
          <a:p>
            <a:pPr marL="800100" lvl="2" indent="-342900">
              <a:buFont typeface="Arial" panose="020B0604020202020204" pitchFamily="34" charset="0"/>
              <a:buChar char="•"/>
            </a:pPr>
            <a:r>
              <a:rPr lang="en-ZA" sz="2000" dirty="0">
                <a:solidFill>
                  <a:srgbClr val="000000"/>
                </a:solidFill>
                <a:latin typeface="Arial"/>
                <a:ea typeface="+mn-lt"/>
                <a:cs typeface="+mn-lt"/>
              </a:rPr>
              <a:t>Department of Environment commence cleaning &amp; greening projects in July 2021)</a:t>
            </a:r>
            <a:endParaRPr lang="en-ZA" sz="2000" dirty="0">
              <a:solidFill>
                <a:srgbClr val="000000"/>
              </a:solidFill>
              <a:latin typeface="Arial"/>
              <a:ea typeface="+mn-lt"/>
              <a:cs typeface="Arial"/>
            </a:endParaRPr>
          </a:p>
          <a:p>
            <a:pPr marL="342900" indent="-342900">
              <a:buFont typeface="+mj-lt"/>
              <a:buAutoNum type="arabicPeriod"/>
            </a:pPr>
            <a:r>
              <a:rPr lang="en-ZA" sz="2000" dirty="0">
                <a:solidFill>
                  <a:srgbClr val="000000"/>
                </a:solidFill>
                <a:latin typeface="Arial"/>
                <a:ea typeface="+mn-lt"/>
                <a:cs typeface="+mn-lt"/>
              </a:rPr>
              <a:t>DWS committed to </a:t>
            </a:r>
            <a:r>
              <a:rPr lang="en-ZA" sz="2000" b="1" dirty="0">
                <a:solidFill>
                  <a:srgbClr val="000000"/>
                </a:solidFill>
                <a:latin typeface="Arial"/>
                <a:ea typeface="+mn-lt"/>
                <a:cs typeface="+mn-lt"/>
              </a:rPr>
              <a:t>fast-track water projects</a:t>
            </a:r>
            <a:r>
              <a:rPr lang="en-ZA" sz="2000" dirty="0">
                <a:solidFill>
                  <a:srgbClr val="000000"/>
                </a:solidFill>
                <a:latin typeface="Arial"/>
                <a:ea typeface="+mn-lt"/>
                <a:cs typeface="+mn-lt"/>
              </a:rPr>
              <a:t> incomplete for years which will provide access to underserved communities (i.e. </a:t>
            </a:r>
            <a:r>
              <a:rPr lang="en-ZA" sz="2000" dirty="0" err="1">
                <a:solidFill>
                  <a:srgbClr val="000000"/>
                </a:solidFill>
                <a:latin typeface="Arial"/>
                <a:ea typeface="+mn-lt"/>
                <a:cs typeface="+mn-lt"/>
              </a:rPr>
              <a:t>Taung</a:t>
            </a:r>
            <a:r>
              <a:rPr lang="en-ZA" sz="2000" dirty="0">
                <a:solidFill>
                  <a:srgbClr val="000000"/>
                </a:solidFill>
                <a:latin typeface="Arial"/>
                <a:ea typeface="+mn-lt"/>
                <a:cs typeface="+mn-lt"/>
              </a:rPr>
              <a:t> Dam; </a:t>
            </a:r>
            <a:r>
              <a:rPr lang="en-ZA" sz="2000" dirty="0" err="1">
                <a:solidFill>
                  <a:srgbClr val="000000"/>
                </a:solidFill>
                <a:latin typeface="Arial"/>
                <a:ea typeface="+mn-lt"/>
                <a:cs typeface="+mn-lt"/>
              </a:rPr>
              <a:t>Moretele</a:t>
            </a:r>
            <a:r>
              <a:rPr lang="en-ZA" sz="2000" dirty="0">
                <a:solidFill>
                  <a:srgbClr val="000000"/>
                </a:solidFill>
                <a:latin typeface="Arial"/>
                <a:ea typeface="+mn-lt"/>
                <a:cs typeface="+mn-lt"/>
              </a:rPr>
              <a:t> bulk water; Brits WTW; </a:t>
            </a:r>
            <a:r>
              <a:rPr lang="en-ZA" sz="2000" dirty="0" err="1">
                <a:solidFill>
                  <a:srgbClr val="000000"/>
                </a:solidFill>
                <a:latin typeface="Arial"/>
                <a:ea typeface="+mn-lt"/>
                <a:cs typeface="+mn-lt"/>
              </a:rPr>
              <a:t>Maquassi</a:t>
            </a:r>
            <a:r>
              <a:rPr lang="en-ZA" sz="2000" dirty="0">
                <a:solidFill>
                  <a:srgbClr val="000000"/>
                </a:solidFill>
                <a:latin typeface="Arial"/>
                <a:ea typeface="+mn-lt"/>
                <a:cs typeface="+mn-lt"/>
              </a:rPr>
              <a:t> Hills bulk water pipeline) </a:t>
            </a:r>
          </a:p>
          <a:p>
            <a:pPr marL="342900" indent="-342900" algn="just">
              <a:buFont typeface="+mj-lt"/>
              <a:buAutoNum type="arabicPeriod"/>
            </a:pPr>
            <a:r>
              <a:rPr lang="en-ZA" sz="2000" b="1" dirty="0">
                <a:solidFill>
                  <a:srgbClr val="000000"/>
                </a:solidFill>
                <a:latin typeface="Arial"/>
                <a:ea typeface="+mn-lt"/>
                <a:cs typeface="+mn-lt"/>
              </a:rPr>
              <a:t>Joint National and Provincial Teams (</a:t>
            </a:r>
            <a:r>
              <a:rPr lang="en-ZA" sz="2000" b="1" dirty="0" err="1">
                <a:solidFill>
                  <a:srgbClr val="000000"/>
                </a:solidFill>
                <a:latin typeface="Arial"/>
                <a:ea typeface="+mn-lt"/>
                <a:cs typeface="+mn-lt"/>
              </a:rPr>
              <a:t>Cogta</a:t>
            </a:r>
            <a:r>
              <a:rPr lang="en-ZA" sz="2000" b="1" dirty="0">
                <a:solidFill>
                  <a:srgbClr val="000000"/>
                </a:solidFill>
                <a:latin typeface="Arial"/>
                <a:ea typeface="+mn-lt"/>
                <a:cs typeface="+mn-lt"/>
              </a:rPr>
              <a:t>, NT, PT </a:t>
            </a:r>
            <a:r>
              <a:rPr lang="en-ZA" sz="2000" b="1" dirty="0" err="1">
                <a:solidFill>
                  <a:srgbClr val="000000"/>
                </a:solidFill>
                <a:latin typeface="Arial"/>
                <a:ea typeface="+mn-lt"/>
                <a:cs typeface="+mn-lt"/>
              </a:rPr>
              <a:t>Cogsta</a:t>
            </a:r>
            <a:r>
              <a:rPr lang="en-ZA" sz="2000" b="1" dirty="0">
                <a:solidFill>
                  <a:srgbClr val="000000"/>
                </a:solidFill>
                <a:latin typeface="Arial"/>
                <a:ea typeface="+mn-lt"/>
                <a:cs typeface="+mn-lt"/>
              </a:rPr>
              <a:t>, SALGA) are finalising the municipal specific support and intervention package and agree on the appropriate mode of intervention within the hierarchy of Constitutional and Legislative interventions measures; (139 (1) (a), 139 (1) (b), 139 (1) (c), 139 (5), 139 (7), section 106 of the MSA</a:t>
            </a:r>
            <a:endParaRPr lang="en-ZA" sz="2000" b="1" dirty="0">
              <a:solidFill>
                <a:srgbClr val="000000"/>
              </a:solidFill>
              <a:latin typeface="Arial"/>
              <a:ea typeface="+mn-lt"/>
              <a:cs typeface="Arial"/>
            </a:endParaRPr>
          </a:p>
          <a:p>
            <a:pPr algn="just"/>
            <a:endParaRPr lang="en-ZA" sz="2000" b="1" dirty="0">
              <a:solidFill>
                <a:srgbClr val="000000"/>
              </a:solidFill>
              <a:latin typeface="Arial"/>
              <a:ea typeface="+mn-lt"/>
              <a:cs typeface="Arial"/>
            </a:endParaRPr>
          </a:p>
          <a:p>
            <a:pPr>
              <a:lnSpc>
                <a:spcPct val="100000"/>
              </a:lnSpc>
            </a:pPr>
            <a:endParaRPr lang="en-ZA" sz="1700" b="1" dirty="0">
              <a:latin typeface="Arial"/>
              <a:cs typeface="Arial"/>
            </a:endParaRPr>
          </a:p>
        </p:txBody>
      </p:sp>
      <p:sp>
        <p:nvSpPr>
          <p:cNvPr id="4" name="Slide Number Placeholder 3"/>
          <p:cNvSpPr>
            <a:spLocks noGrp="1"/>
          </p:cNvSpPr>
          <p:nvPr>
            <p:ph type="sldNum" sz="quarter" idx="12"/>
          </p:nvPr>
        </p:nvSpPr>
        <p:spPr>
          <a:xfrm>
            <a:off x="4316003" y="6461850"/>
            <a:ext cx="2743200" cy="365125"/>
          </a:xfrm>
        </p:spPr>
        <p:txBody>
          <a:bodyPr/>
          <a:lstStyle/>
          <a:p>
            <a:fld id="{7D0D9783-04CA-493E-B18F-9C8EFFD26D18}" type="slidenum">
              <a:rPr lang="en-ZA" smtClean="0"/>
              <a:t>20</a:t>
            </a:fld>
            <a:endParaRPr lang="en-ZA"/>
          </a:p>
        </p:txBody>
      </p:sp>
      <p:sp>
        <p:nvSpPr>
          <p:cNvPr id="8" name="Title 1"/>
          <p:cNvSpPr txBox="1">
            <a:spLocks/>
          </p:cNvSpPr>
          <p:nvPr/>
        </p:nvSpPr>
        <p:spPr>
          <a:xfrm>
            <a:off x="1222969" y="-227980"/>
            <a:ext cx="10729192" cy="939784"/>
          </a:xfrm>
          <a:prstGeom prst="rect">
            <a:avLst/>
          </a:prstGeom>
          <a:ln>
            <a:no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bg1"/>
                </a:solidFill>
                <a:latin typeface="Arial"/>
                <a:ea typeface="+mj-ea"/>
                <a:cs typeface="Arial"/>
              </a:defRPr>
            </a:lvl1pPr>
          </a:lstStyle>
          <a:p>
            <a:r>
              <a:rPr lang="en-ZA" sz="3000" b="1">
                <a:solidFill>
                  <a:schemeClr val="tx1"/>
                </a:solidFill>
              </a:rPr>
              <a:t>State of local government: Interventions</a:t>
            </a:r>
          </a:p>
        </p:txBody>
      </p:sp>
      <p:sp>
        <p:nvSpPr>
          <p:cNvPr id="9" name="Rectangle 8">
            <a:extLst>
              <a:ext uri="{FF2B5EF4-FFF2-40B4-BE49-F238E27FC236}">
                <a16:creationId xmlns:a16="http://schemas.microsoft.com/office/drawing/2014/main" id="{BE2EF6CD-B9B2-5F41-939D-F3DE17322B5B}"/>
              </a:ext>
            </a:extLst>
          </p:cNvPr>
          <p:cNvSpPr/>
          <p:nvPr/>
        </p:nvSpPr>
        <p:spPr>
          <a:xfrm>
            <a:off x="96938" y="261793"/>
            <a:ext cx="1090014" cy="44714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16"/>
          </a:p>
        </p:txBody>
      </p:sp>
    </p:spTree>
    <p:extLst>
      <p:ext uri="{BB962C8B-B14F-4D97-AF65-F5344CB8AC3E}">
        <p14:creationId xmlns:p14="http://schemas.microsoft.com/office/powerpoint/2010/main" val="1330351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D379158-7AF6-493F-BB68-89A0BD572CFD}"/>
              </a:ext>
            </a:extLst>
          </p:cNvPr>
          <p:cNvSpPr txBox="1"/>
          <p:nvPr/>
        </p:nvSpPr>
        <p:spPr>
          <a:xfrm>
            <a:off x="2508464" y="-3667457"/>
            <a:ext cx="8945684" cy="5196846"/>
          </a:xfrm>
          <a:prstGeom prst="rect">
            <a:avLst/>
          </a:prstGeom>
          <a:noFill/>
          <a:ln cap="flat">
            <a:noFill/>
          </a:ln>
        </p:spPr>
        <p:txBody>
          <a:bodyPr vert="horz" wrap="square" lIns="109728" tIns="54864" rIns="109728" bIns="54864" anchor="t" anchorCtr="0" compatLnSpc="1">
            <a:noAutofit/>
          </a:bodyPr>
          <a:lstStyle/>
          <a:p>
            <a:pPr marL="0" marR="0" lvl="0" indent="0" algn="just" defTabSz="411480" rtl="0" fontAlgn="auto" hangingPunct="1">
              <a:lnSpc>
                <a:spcPct val="100000"/>
              </a:lnSpc>
              <a:spcBef>
                <a:spcPts val="300"/>
              </a:spcBef>
              <a:spcAft>
                <a:spcPts val="0"/>
              </a:spcAft>
              <a:buNone/>
              <a:tabLst/>
              <a:defRPr sz="1800" b="0" i="0" u="none" strike="noStrike" kern="0" cap="none" spc="0" baseline="0">
                <a:solidFill>
                  <a:srgbClr val="000000"/>
                </a:solidFill>
                <a:uFillTx/>
              </a:defRPr>
            </a:pPr>
            <a:endParaRPr lang="en-ZA" sz="1440" b="0" i="0" u="none" strike="noStrike" kern="1200" cap="none" spc="0" baseline="0">
              <a:solidFill>
                <a:srgbClr val="000000"/>
              </a:solidFill>
              <a:uFillTx/>
              <a:latin typeface="Arial" pitchFamily="34"/>
              <a:ea typeface="ＭＳ Ｐゴシック" pitchFamily="34"/>
              <a:cs typeface="Arial" pitchFamily="34"/>
            </a:endParaRPr>
          </a:p>
        </p:txBody>
      </p:sp>
      <p:sp>
        <p:nvSpPr>
          <p:cNvPr id="3" name="Rectangle 1">
            <a:extLst>
              <a:ext uri="{FF2B5EF4-FFF2-40B4-BE49-F238E27FC236}">
                <a16:creationId xmlns:a16="http://schemas.microsoft.com/office/drawing/2014/main" id="{EDD70CAE-4BB1-4A2E-B2B1-FBB1F498786D}"/>
              </a:ext>
            </a:extLst>
          </p:cNvPr>
          <p:cNvSpPr/>
          <p:nvPr/>
        </p:nvSpPr>
        <p:spPr>
          <a:xfrm>
            <a:off x="1176055" y="1240676"/>
            <a:ext cx="8721236" cy="757132"/>
          </a:xfrm>
          <a:prstGeom prst="rect">
            <a:avLst/>
          </a:prstGeom>
          <a:noFill/>
          <a:ln cap="flat">
            <a:noFill/>
            <a:prstDash val="solid"/>
          </a:ln>
        </p:spPr>
        <p:txBody>
          <a:bodyPr vert="horz" wrap="square" lIns="91440" tIns="45720" rIns="91440" bIns="45720" anchor="t" anchorCtr="0" compatLnSpc="1">
            <a:spAutoFit/>
          </a:bodyPr>
          <a:lstStyle/>
          <a:p>
            <a:pPr marL="257175" marR="0" lvl="0" indent="-257175"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ZA" sz="2160" b="0" i="0" u="none" strike="noStrike" kern="1200" cap="none" spc="0" baseline="0">
              <a:solidFill>
                <a:srgbClr val="000000"/>
              </a:solidFill>
              <a:uFillTx/>
              <a:latin typeface="Arial" pitchFamily="34"/>
              <a:cs typeface="Arial" pitchFamily="34"/>
            </a:endParaRPr>
          </a:p>
          <a:p>
            <a:pPr marL="257175" marR="0" lvl="0" indent="-257175"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ZA" sz="2160" b="0" i="0" u="none" strike="noStrike" kern="1200" cap="none" spc="0" baseline="0">
              <a:solidFill>
                <a:srgbClr val="000000"/>
              </a:solidFill>
              <a:uFillTx/>
              <a:latin typeface="Arial" pitchFamily="34"/>
              <a:cs typeface="Arial" pitchFamily="34"/>
            </a:endParaRPr>
          </a:p>
        </p:txBody>
      </p:sp>
      <p:sp>
        <p:nvSpPr>
          <p:cNvPr id="4" name="Rectangle 3">
            <a:extLst>
              <a:ext uri="{FF2B5EF4-FFF2-40B4-BE49-F238E27FC236}">
                <a16:creationId xmlns:a16="http://schemas.microsoft.com/office/drawing/2014/main" id="{BAF1CC61-1290-4516-92C0-4077B04E500A}"/>
              </a:ext>
            </a:extLst>
          </p:cNvPr>
          <p:cNvSpPr/>
          <p:nvPr/>
        </p:nvSpPr>
        <p:spPr>
          <a:xfrm>
            <a:off x="674196" y="1202170"/>
            <a:ext cx="10927546" cy="4815164"/>
          </a:xfrm>
          <a:prstGeom prst="rect">
            <a:avLst/>
          </a:prstGeom>
          <a:noFill/>
          <a:ln cap="flat">
            <a:noFill/>
            <a:prstDash val="solid"/>
          </a:ln>
        </p:spPr>
        <p:txBody>
          <a:bodyPr vert="horz" wrap="square" lIns="82296" tIns="41148" rIns="82296" bIns="41148" anchor="t" anchorCtr="0" compatLnSpc="1">
            <a:spAutoFit/>
          </a:bodyPr>
          <a:lstStyle/>
          <a:p>
            <a:pPr marL="0" marR="0" lvl="1" indent="-548640" algn="just" defTabSz="914400" rtl="0" fontAlgn="auto" hangingPunct="1">
              <a:lnSpc>
                <a:spcPct val="100000"/>
              </a:lnSpc>
              <a:spcBef>
                <a:spcPts val="540"/>
              </a:spcBef>
              <a:spcAft>
                <a:spcPts val="960"/>
              </a:spcAft>
              <a:buNone/>
              <a:tabLst/>
              <a:defRPr sz="1800" b="0" i="0" u="none" strike="noStrike" kern="0" cap="none" spc="0" baseline="0">
                <a:solidFill>
                  <a:srgbClr val="000000"/>
                </a:solidFill>
                <a:uFillTx/>
              </a:defRPr>
            </a:pPr>
            <a:r>
              <a:rPr lang="en-US" sz="2000" b="1" i="0" u="none" strike="noStrike" kern="1200" cap="none" spc="0" baseline="0" dirty="0">
                <a:solidFill>
                  <a:srgbClr val="000000"/>
                </a:solidFill>
                <a:uFillTx/>
                <a:latin typeface="Arial"/>
                <a:ea typeface="ＭＳ Ｐゴシック"/>
                <a:cs typeface="Arial"/>
              </a:rPr>
              <a:t>1.1  </a:t>
            </a:r>
            <a:r>
              <a:rPr lang="en-US" sz="2000" b="0" i="0" u="none" strike="noStrike" kern="1200" cap="none" spc="0" baseline="0" dirty="0">
                <a:solidFill>
                  <a:srgbClr val="000000"/>
                </a:solidFill>
                <a:uFillTx/>
                <a:latin typeface="Arial"/>
                <a:ea typeface="ＭＳ Ｐゴシック"/>
                <a:cs typeface="Arial"/>
              </a:rPr>
              <a:t>Notes the </a:t>
            </a:r>
            <a:r>
              <a:rPr lang="en-US" sz="2000" b="1" dirty="0">
                <a:solidFill>
                  <a:srgbClr val="000000"/>
                </a:solidFill>
                <a:latin typeface="Arial"/>
                <a:ea typeface="ＭＳ Ｐゴシック"/>
                <a:cs typeface="Arial"/>
              </a:rPr>
              <a:t>64</a:t>
            </a:r>
            <a:r>
              <a:rPr lang="en-US" sz="2000" b="1" i="0" u="none" strike="noStrike" kern="1200" cap="none" spc="0" baseline="0" dirty="0">
                <a:solidFill>
                  <a:srgbClr val="000000"/>
                </a:solidFill>
                <a:uFillTx/>
                <a:latin typeface="Arial"/>
                <a:ea typeface="ＭＳ Ｐゴシック"/>
                <a:cs typeface="Arial"/>
              </a:rPr>
              <a:t> high risk municipalities </a:t>
            </a:r>
            <a:r>
              <a:rPr lang="en-US" sz="2000" b="0" i="0" u="none" strike="noStrike" kern="1200" cap="none" spc="0" baseline="0" dirty="0">
                <a:solidFill>
                  <a:srgbClr val="000000"/>
                </a:solidFill>
                <a:uFillTx/>
                <a:latin typeface="Arial"/>
                <a:ea typeface="ＭＳ Ｐゴシック"/>
                <a:cs typeface="Arial"/>
              </a:rPr>
              <a:t>which are in crisis.</a:t>
            </a:r>
            <a:endParaRPr lang="en-US" sz="2000" b="0" i="0" u="none" strike="noStrike" kern="1200" cap="none" spc="0" baseline="0" dirty="0">
              <a:solidFill>
                <a:srgbClr val="000000"/>
              </a:solidFill>
              <a:uFillTx/>
              <a:latin typeface="Calibri"/>
              <a:cs typeface="Arial"/>
            </a:endParaRPr>
          </a:p>
          <a:p>
            <a:pPr marL="0" marR="0" lvl="1" indent="-548640" algn="just" defTabSz="914400" rtl="0" fontAlgn="auto" hangingPunct="1">
              <a:lnSpc>
                <a:spcPct val="100000"/>
              </a:lnSpc>
              <a:spcBef>
                <a:spcPts val="540"/>
              </a:spcBef>
              <a:spcAft>
                <a:spcPts val="960"/>
              </a:spcAft>
              <a:buNone/>
              <a:tabLst/>
              <a:defRPr sz="1800" b="0" i="0" u="none" strike="noStrike" kern="0" cap="none" spc="0" baseline="0">
                <a:solidFill>
                  <a:srgbClr val="000000"/>
                </a:solidFill>
                <a:uFillTx/>
              </a:defRPr>
            </a:pPr>
            <a:r>
              <a:rPr lang="en-US" sz="2000" b="1" i="0" u="none" strike="noStrike" kern="1200" cap="none" spc="0" baseline="0" dirty="0">
                <a:solidFill>
                  <a:srgbClr val="000000"/>
                </a:solidFill>
                <a:uFillTx/>
                <a:latin typeface="Arial"/>
                <a:ea typeface="ＭＳ Ｐゴシック"/>
                <a:cs typeface="Arial"/>
              </a:rPr>
              <a:t>1.2  </a:t>
            </a:r>
            <a:r>
              <a:rPr lang="en-US" sz="2000" b="0" i="0" u="none" strike="noStrike" kern="1200" cap="none" spc="0" baseline="0" dirty="0">
                <a:solidFill>
                  <a:srgbClr val="000000"/>
                </a:solidFill>
                <a:uFillTx/>
                <a:latin typeface="Arial"/>
                <a:ea typeface="ＭＳ Ｐゴシック"/>
                <a:cs typeface="Arial"/>
              </a:rPr>
              <a:t>Agrees on </a:t>
            </a:r>
            <a:r>
              <a:rPr lang="en-US" sz="2000" b="1" i="0" u="none" strike="noStrike" kern="1200" cap="none" spc="0" baseline="0" dirty="0">
                <a:solidFill>
                  <a:srgbClr val="000000"/>
                </a:solidFill>
                <a:uFillTx/>
                <a:latin typeface="Arial"/>
                <a:ea typeface="ＭＳ Ｐゴシック"/>
                <a:cs typeface="Arial"/>
              </a:rPr>
              <a:t>decisive steps </a:t>
            </a:r>
            <a:r>
              <a:rPr lang="en-US" sz="2000" b="0" i="0" u="none" strike="noStrike" kern="1200" cap="none" spc="0" baseline="0" dirty="0">
                <a:solidFill>
                  <a:srgbClr val="000000"/>
                </a:solidFill>
                <a:uFillTx/>
                <a:latin typeface="Arial"/>
                <a:ea typeface="ＭＳ Ｐゴシック"/>
                <a:cs typeface="Arial"/>
              </a:rPr>
              <a:t>which include </a:t>
            </a:r>
            <a:r>
              <a:rPr lang="en-US" sz="2000" b="1" i="0" u="none" strike="noStrike" kern="1200" cap="none" spc="0" baseline="0" dirty="0">
                <a:solidFill>
                  <a:srgbClr val="000000"/>
                </a:solidFill>
                <a:uFillTx/>
                <a:latin typeface="Arial"/>
                <a:ea typeface="ＭＳ Ｐゴシック"/>
                <a:cs typeface="Arial"/>
              </a:rPr>
              <a:t>disbanding some municipalities</a:t>
            </a:r>
            <a:r>
              <a:rPr lang="en-US" sz="2000" b="0" i="0" u="none" strike="noStrike" kern="1200" cap="none" spc="0" baseline="0" dirty="0">
                <a:solidFill>
                  <a:srgbClr val="000000"/>
                </a:solidFill>
                <a:uFillTx/>
                <a:latin typeface="Arial"/>
                <a:ea typeface="ＭＳ Ｐゴシック"/>
                <a:cs typeface="Arial"/>
              </a:rPr>
              <a:t>.</a:t>
            </a:r>
            <a:r>
              <a:rPr lang="en-US" sz="2000" b="1" i="0" u="none" strike="noStrike" kern="1200" cap="none" spc="0" baseline="0" dirty="0">
                <a:solidFill>
                  <a:srgbClr val="000000"/>
                </a:solidFill>
                <a:uFillTx/>
                <a:latin typeface="Arial"/>
                <a:ea typeface="ＭＳ Ｐゴシック"/>
                <a:cs typeface="Arial"/>
              </a:rPr>
              <a:t> </a:t>
            </a:r>
          </a:p>
          <a:p>
            <a:pPr marL="0" marR="0" lvl="1" indent="-548640" algn="just" defTabSz="914400" rtl="0" fontAlgn="auto" hangingPunct="1">
              <a:lnSpc>
                <a:spcPct val="100000"/>
              </a:lnSpc>
              <a:spcBef>
                <a:spcPts val="540"/>
              </a:spcBef>
              <a:spcAft>
                <a:spcPts val="960"/>
              </a:spcAft>
              <a:buNone/>
              <a:tabLst/>
              <a:defRPr sz="1800" b="0" i="0" u="none" strike="noStrike" kern="0" cap="none" spc="0" baseline="0">
                <a:solidFill>
                  <a:srgbClr val="000000"/>
                </a:solidFill>
                <a:uFillTx/>
              </a:defRPr>
            </a:pPr>
            <a:r>
              <a:rPr lang="en-US" sz="2000" b="1" i="0" u="none" strike="noStrike" kern="1200" cap="none" spc="0" baseline="0" dirty="0">
                <a:solidFill>
                  <a:srgbClr val="000000"/>
                </a:solidFill>
                <a:uFillTx/>
                <a:latin typeface="Arial"/>
                <a:ea typeface="ＭＳ Ｐゴシック"/>
                <a:cs typeface="Arial"/>
              </a:rPr>
              <a:t>1.3  </a:t>
            </a:r>
            <a:r>
              <a:rPr lang="en-US" sz="2000" b="0" i="0" u="none" strike="noStrike" kern="1200" cap="none" spc="0" baseline="0" dirty="0">
                <a:solidFill>
                  <a:srgbClr val="000000"/>
                </a:solidFill>
                <a:uFillTx/>
                <a:latin typeface="Arial"/>
                <a:ea typeface="ＭＳ Ｐゴシック"/>
                <a:cs typeface="Arial"/>
              </a:rPr>
              <a:t>Agrees on the </a:t>
            </a:r>
            <a:r>
              <a:rPr lang="en-US" sz="2000" b="1" i="0" u="none" strike="noStrike" kern="1200" cap="none" spc="0" baseline="0" dirty="0">
                <a:solidFill>
                  <a:srgbClr val="000000"/>
                </a:solidFill>
                <a:uFillTx/>
                <a:latin typeface="Arial"/>
                <a:ea typeface="ＭＳ Ｐゴシック"/>
                <a:cs typeface="Arial"/>
              </a:rPr>
              <a:t>deployment of rapid response teams </a:t>
            </a:r>
            <a:r>
              <a:rPr lang="en-US" sz="2000" b="0" i="0" u="none" strike="noStrike" kern="1200" cap="none" spc="0" baseline="0" dirty="0">
                <a:solidFill>
                  <a:srgbClr val="000000"/>
                </a:solidFill>
                <a:uFillTx/>
                <a:latin typeface="Arial"/>
                <a:ea typeface="ＭＳ Ｐゴシック"/>
                <a:cs typeface="Arial"/>
              </a:rPr>
              <a:t>constituted by former Ministers and DGs </a:t>
            </a:r>
            <a:endParaRPr lang="en-US" sz="2000" b="0" i="0" u="none" strike="noStrike" kern="1200" cap="none" spc="0" baseline="0" dirty="0">
              <a:solidFill>
                <a:srgbClr val="000000"/>
              </a:solidFill>
              <a:uFillTx/>
              <a:latin typeface="Calibri"/>
              <a:ea typeface="ＭＳ Ｐゴシック"/>
              <a:cs typeface="Calibri"/>
            </a:endParaRPr>
          </a:p>
          <a:p>
            <a:pPr marL="0" marR="0" lvl="1" indent="-548640" algn="just" defTabSz="914400" rtl="0" fontAlgn="auto" hangingPunct="1">
              <a:lnSpc>
                <a:spcPct val="100000"/>
              </a:lnSpc>
              <a:spcBef>
                <a:spcPts val="540"/>
              </a:spcBef>
              <a:spcAft>
                <a:spcPts val="96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ＭＳ Ｐゴシック"/>
                <a:cs typeface="Arial"/>
              </a:rPr>
              <a:t>       amongst others. </a:t>
            </a:r>
            <a:endParaRPr lang="en-US" sz="2000" b="0" i="0" u="none" strike="noStrike" kern="1200" cap="none" spc="0" baseline="0" dirty="0">
              <a:solidFill>
                <a:srgbClr val="000000"/>
              </a:solidFill>
              <a:uFillTx/>
              <a:latin typeface="Calibri"/>
              <a:cs typeface="Calibri"/>
            </a:endParaRPr>
          </a:p>
          <a:p>
            <a:pPr marL="0" marR="0" lvl="1" indent="-548640" algn="just" defTabSz="914400" rtl="0" fontAlgn="auto" hangingPunct="1">
              <a:lnSpc>
                <a:spcPct val="100000"/>
              </a:lnSpc>
              <a:spcBef>
                <a:spcPts val="540"/>
              </a:spcBef>
              <a:spcAft>
                <a:spcPts val="960"/>
              </a:spcAft>
              <a:buNone/>
              <a:tabLst/>
              <a:defRPr sz="1800" b="0" i="0" u="none" strike="noStrike" kern="0" cap="none" spc="0" baseline="0">
                <a:solidFill>
                  <a:srgbClr val="000000"/>
                </a:solidFill>
                <a:uFillTx/>
              </a:defRPr>
            </a:pPr>
            <a:r>
              <a:rPr lang="en-US" sz="2000" b="1" i="0" u="none" strike="noStrike" kern="1200" cap="none" spc="0" baseline="0" dirty="0">
                <a:solidFill>
                  <a:srgbClr val="000000"/>
                </a:solidFill>
                <a:uFillTx/>
                <a:latin typeface="Arial"/>
                <a:ea typeface="ＭＳ Ｐゴシック"/>
                <a:cs typeface="Arial"/>
              </a:rPr>
              <a:t>1.4  </a:t>
            </a:r>
            <a:r>
              <a:rPr lang="en-US" sz="2000" b="0" i="0" u="none" strike="noStrike" kern="1200" cap="none" spc="0" baseline="0" dirty="0">
                <a:solidFill>
                  <a:srgbClr val="000000"/>
                </a:solidFill>
                <a:uFillTx/>
                <a:latin typeface="Arial"/>
                <a:ea typeface="ＭＳ Ｐゴシック"/>
                <a:cs typeface="Arial"/>
              </a:rPr>
              <a:t>Agrees on </a:t>
            </a:r>
            <a:r>
              <a:rPr lang="en-US" sz="2000" b="1" i="0" u="none" strike="noStrike" kern="1200" cap="none" spc="0" baseline="0" dirty="0">
                <a:solidFill>
                  <a:srgbClr val="000000"/>
                </a:solidFill>
                <a:uFillTx/>
                <a:latin typeface="Arial"/>
                <a:ea typeface="ＭＳ Ｐゴシック"/>
                <a:cs typeface="Arial"/>
              </a:rPr>
              <a:t>technical support teams</a:t>
            </a:r>
            <a:r>
              <a:rPr lang="en-US" sz="2000" b="0" i="0" u="none" strike="noStrike" kern="1200" cap="none" spc="0" baseline="0" dirty="0">
                <a:solidFill>
                  <a:srgbClr val="000000"/>
                </a:solidFill>
                <a:uFillTx/>
                <a:latin typeface="Arial"/>
                <a:ea typeface="ＭＳ Ｐゴシック"/>
                <a:cs typeface="Arial"/>
              </a:rPr>
              <a:t>.</a:t>
            </a:r>
          </a:p>
          <a:p>
            <a:pPr marL="0" marR="0" lvl="1" indent="-548640" algn="just" defTabSz="914400" rtl="0" fontAlgn="auto" hangingPunct="1">
              <a:lnSpc>
                <a:spcPct val="100000"/>
              </a:lnSpc>
              <a:spcBef>
                <a:spcPts val="540"/>
              </a:spcBef>
              <a:spcAft>
                <a:spcPts val="960"/>
              </a:spcAft>
              <a:buNone/>
              <a:tabLst/>
              <a:defRPr sz="1800" b="0" i="0" u="none" strike="noStrike" kern="0" cap="none" spc="0" baseline="0">
                <a:solidFill>
                  <a:srgbClr val="000000"/>
                </a:solidFill>
                <a:uFillTx/>
              </a:defRPr>
            </a:pPr>
            <a:r>
              <a:rPr lang="en-US" sz="2000" b="1" i="0" u="none" strike="noStrike" kern="1200" cap="none" spc="0" baseline="0" dirty="0">
                <a:solidFill>
                  <a:srgbClr val="000000"/>
                </a:solidFill>
                <a:uFillTx/>
                <a:latin typeface="Arial"/>
                <a:ea typeface="ＭＳ Ｐゴシック"/>
                <a:cs typeface="Arial"/>
              </a:rPr>
              <a:t>1.5  </a:t>
            </a:r>
            <a:r>
              <a:rPr lang="en-US" sz="2000" b="0" i="0" u="none" strike="noStrike" kern="1200" cap="none" spc="0" baseline="0" dirty="0">
                <a:solidFill>
                  <a:srgbClr val="000000"/>
                </a:solidFill>
                <a:uFillTx/>
                <a:latin typeface="Arial"/>
                <a:ea typeface="ＭＳ Ｐゴシック"/>
                <a:cs typeface="Arial"/>
              </a:rPr>
              <a:t>Agrees on </a:t>
            </a:r>
            <a:r>
              <a:rPr lang="en-US" sz="2000" b="1" i="0" u="none" strike="noStrike" kern="1200" cap="none" spc="0" baseline="0" dirty="0">
                <a:solidFill>
                  <a:srgbClr val="000000"/>
                </a:solidFill>
                <a:uFillTx/>
                <a:latin typeface="Arial"/>
                <a:ea typeface="ＭＳ Ｐゴシック"/>
                <a:cs typeface="Arial"/>
              </a:rPr>
              <a:t>political champions </a:t>
            </a:r>
            <a:r>
              <a:rPr lang="en-US" sz="2000" b="0" i="0" u="none" strike="noStrike" kern="1200" cap="none" spc="0" baseline="0" dirty="0">
                <a:solidFill>
                  <a:srgbClr val="000000"/>
                </a:solidFill>
                <a:uFillTx/>
                <a:latin typeface="Arial"/>
                <a:ea typeface="ＭＳ Ｐゴシック"/>
                <a:cs typeface="Arial"/>
              </a:rPr>
              <a:t>to work closely with provincial administration.</a:t>
            </a:r>
          </a:p>
          <a:p>
            <a:pPr marL="0" marR="0" lvl="1" indent="-548640" algn="just" defTabSz="914400" rtl="0" fontAlgn="auto" hangingPunct="1">
              <a:lnSpc>
                <a:spcPct val="100000"/>
              </a:lnSpc>
              <a:spcBef>
                <a:spcPts val="540"/>
              </a:spcBef>
              <a:spcAft>
                <a:spcPts val="960"/>
              </a:spcAft>
              <a:buNone/>
              <a:tabLst/>
              <a:defRPr sz="1800" b="0" i="0" u="none" strike="noStrike" kern="0" cap="none" spc="0" baseline="0">
                <a:solidFill>
                  <a:srgbClr val="000000"/>
                </a:solidFill>
                <a:uFillTx/>
              </a:defRPr>
            </a:pPr>
            <a:r>
              <a:rPr lang="en-US" sz="2000" b="1" i="0" u="none" strike="noStrike" kern="1200" cap="none" spc="0" baseline="0" dirty="0">
                <a:solidFill>
                  <a:srgbClr val="000000"/>
                </a:solidFill>
                <a:uFillTx/>
                <a:latin typeface="Arial"/>
                <a:ea typeface="ＭＳ Ｐゴシック"/>
                <a:cs typeface="Arial"/>
              </a:rPr>
              <a:t>1.6 </a:t>
            </a:r>
            <a:r>
              <a:rPr lang="en-US" sz="2000" b="0" i="0" u="none" strike="noStrike" kern="1200" cap="none" spc="0" baseline="0" dirty="0">
                <a:solidFill>
                  <a:srgbClr val="000000"/>
                </a:solidFill>
                <a:uFillTx/>
                <a:latin typeface="Arial"/>
                <a:ea typeface="ＭＳ Ｐゴシック"/>
                <a:cs typeface="Arial"/>
              </a:rPr>
              <a:t> Agrees that the President with Ministers of COGTA and Finance approve the </a:t>
            </a:r>
            <a:r>
              <a:rPr lang="en-US" sz="2000" b="1" i="0" u="none" strike="noStrike" kern="1200" cap="none" spc="0" baseline="0" dirty="0">
                <a:solidFill>
                  <a:srgbClr val="000000"/>
                </a:solidFill>
                <a:uFillTx/>
                <a:latin typeface="Arial"/>
                <a:ea typeface="ＭＳ Ｐゴシック"/>
                <a:cs typeface="Arial"/>
              </a:rPr>
              <a:t>national interventions</a:t>
            </a:r>
            <a:r>
              <a:rPr lang="en-US" sz="2000" b="0" i="0" u="none" strike="noStrike" kern="1200" cap="none" spc="0" baseline="0" dirty="0">
                <a:solidFill>
                  <a:srgbClr val="000000"/>
                </a:solidFill>
                <a:uFillTx/>
                <a:latin typeface="Arial"/>
                <a:ea typeface="ＭＳ Ｐゴシック"/>
                <a:cs typeface="Arial"/>
              </a:rPr>
              <a:t>.</a:t>
            </a:r>
          </a:p>
          <a:p>
            <a:pPr marL="0" marR="0" lvl="1" indent="-548640" algn="just" defTabSz="914400" rtl="0" fontAlgn="auto" hangingPunct="1">
              <a:lnSpc>
                <a:spcPct val="100000"/>
              </a:lnSpc>
              <a:spcBef>
                <a:spcPts val="540"/>
              </a:spcBef>
              <a:spcAft>
                <a:spcPts val="960"/>
              </a:spcAft>
              <a:buNone/>
              <a:tabLst/>
              <a:defRPr sz="1800" b="0" i="0" u="none" strike="noStrike" kern="0" cap="none" spc="0" baseline="0">
                <a:solidFill>
                  <a:srgbClr val="000000"/>
                </a:solidFill>
                <a:uFillTx/>
              </a:defRPr>
            </a:pPr>
            <a:r>
              <a:rPr lang="en-US" sz="2000" b="1" i="0" u="none" strike="noStrike" kern="1200" cap="none" spc="0" baseline="0" dirty="0">
                <a:solidFill>
                  <a:srgbClr val="000000"/>
                </a:solidFill>
                <a:uFillTx/>
                <a:latin typeface="Arial"/>
                <a:ea typeface="ＭＳ Ｐゴシック"/>
                <a:cs typeface="Arial"/>
              </a:rPr>
              <a:t>1.7 </a:t>
            </a:r>
            <a:r>
              <a:rPr lang="en-US" sz="2000" b="0" i="0" u="none" strike="noStrike" kern="1200" cap="none" spc="0" baseline="0" dirty="0">
                <a:solidFill>
                  <a:srgbClr val="000000"/>
                </a:solidFill>
                <a:uFillTx/>
                <a:latin typeface="Arial"/>
                <a:ea typeface="ＭＳ Ｐゴシック"/>
                <a:cs typeface="Arial"/>
              </a:rPr>
              <a:t>Support the hosting of a </a:t>
            </a:r>
            <a:r>
              <a:rPr lang="en-US" sz="2000" b="1" i="0" u="none" strike="noStrike" kern="1200" cap="none" spc="0" baseline="0" dirty="0">
                <a:solidFill>
                  <a:srgbClr val="000000"/>
                </a:solidFill>
                <a:uFillTx/>
                <a:latin typeface="Arial"/>
                <a:ea typeface="ＭＳ Ｐゴシック"/>
                <a:cs typeface="Arial"/>
              </a:rPr>
              <a:t>Local Government Indaba </a:t>
            </a:r>
            <a:r>
              <a:rPr lang="en-US" sz="2000" b="0" i="0" u="none" strike="noStrike" kern="1200" cap="none" spc="0" baseline="0" dirty="0">
                <a:solidFill>
                  <a:srgbClr val="000000"/>
                </a:solidFill>
                <a:uFillTx/>
                <a:latin typeface="Arial"/>
                <a:ea typeface="ＭＳ Ｐゴシック"/>
                <a:cs typeface="Arial"/>
              </a:rPr>
              <a:t>by the Ministers of COGTA and Finance to implement the solutions proposed.</a:t>
            </a:r>
            <a:endParaRPr lang="en-US" sz="2000" b="0" i="0" u="none" strike="noStrike" kern="1200" cap="none" spc="0" baseline="0" dirty="0">
              <a:solidFill>
                <a:srgbClr val="000000"/>
              </a:solidFill>
              <a:uFillTx/>
              <a:latin typeface="Calibri"/>
              <a:cs typeface="Calibri"/>
            </a:endParaRPr>
          </a:p>
        </p:txBody>
      </p:sp>
      <p:sp>
        <p:nvSpPr>
          <p:cNvPr id="5" name="Rectangle 2">
            <a:extLst>
              <a:ext uri="{FF2B5EF4-FFF2-40B4-BE49-F238E27FC236}">
                <a16:creationId xmlns:a16="http://schemas.microsoft.com/office/drawing/2014/main" id="{53AC2B15-70FF-41D0-AC2A-CDBE5B2A561C}"/>
              </a:ext>
            </a:extLst>
          </p:cNvPr>
          <p:cNvSpPr/>
          <p:nvPr/>
        </p:nvSpPr>
        <p:spPr>
          <a:xfrm>
            <a:off x="610508" y="308655"/>
            <a:ext cx="1090010" cy="447141"/>
          </a:xfrm>
          <a:prstGeom prst="rect">
            <a:avLst/>
          </a:prstGeom>
          <a:solidFill>
            <a:srgbClr val="70AD4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16" b="0" i="0" u="none" strike="noStrike" kern="1200" cap="none" spc="0" baseline="0">
              <a:solidFill>
                <a:srgbClr val="FFFFFF"/>
              </a:solidFill>
              <a:uFillTx/>
              <a:latin typeface="Calibri"/>
            </a:endParaRPr>
          </a:p>
        </p:txBody>
      </p:sp>
      <p:sp>
        <p:nvSpPr>
          <p:cNvPr id="6" name="Rectangle 5">
            <a:extLst>
              <a:ext uri="{FF2B5EF4-FFF2-40B4-BE49-F238E27FC236}">
                <a16:creationId xmlns:a16="http://schemas.microsoft.com/office/drawing/2014/main" id="{EA04694B-C762-40CA-862C-0E781FE30FDD}"/>
              </a:ext>
            </a:extLst>
          </p:cNvPr>
          <p:cNvSpPr/>
          <p:nvPr/>
        </p:nvSpPr>
        <p:spPr>
          <a:xfrm>
            <a:off x="1736143" y="342451"/>
            <a:ext cx="9053364" cy="434221"/>
          </a:xfrm>
          <a:prstGeom prst="rect">
            <a:avLst/>
          </a:prstGeom>
          <a:noFill/>
          <a:ln cap="flat">
            <a:noFill/>
            <a:prstDash val="solid"/>
          </a:ln>
        </p:spPr>
        <p:txBody>
          <a:bodyPr vert="horz" wrap="square" lIns="82296" tIns="41148" rIns="82296" bIns="41148" anchor="t" anchorCtr="0" compatLnSpc="1">
            <a:spAutoFit/>
          </a:bodyPr>
          <a:lstStyle/>
          <a:p>
            <a:pPr marL="0" marR="0" lvl="0" indent="0" algn="l" defTabSz="914400" rtl="0" fontAlgn="auto" hangingPunct="1">
              <a:lnSpc>
                <a:spcPts val="2700"/>
              </a:lnSpc>
              <a:spcBef>
                <a:spcPts val="900"/>
              </a:spcBef>
              <a:spcAft>
                <a:spcPts val="0"/>
              </a:spcAft>
              <a:buNone/>
              <a:tabLst/>
              <a:defRPr sz="1800" b="0" i="0" u="none" strike="noStrike" kern="0" cap="none" spc="0" baseline="0">
                <a:solidFill>
                  <a:srgbClr val="000000"/>
                </a:solidFill>
                <a:uFillTx/>
              </a:defRPr>
            </a:pPr>
            <a:r>
              <a:rPr lang="en-US" sz="2700" b="1" i="0" u="none" strike="noStrike" kern="1200" cap="none" spc="0" baseline="0">
                <a:solidFill>
                  <a:srgbClr val="000000"/>
                </a:solidFill>
                <a:uFillTx/>
                <a:latin typeface="Calibri"/>
                <a:ea typeface="ＭＳ Ｐゴシック"/>
                <a:cs typeface="Calibri"/>
              </a:rPr>
              <a:t>Recommendations to Cabinet for the Immediate</a:t>
            </a:r>
            <a:endParaRPr lang="en-US" sz="2700" b="0" i="0" u="none" strike="noStrike" kern="1200" cap="none" spc="0" baseline="0">
              <a:solidFill>
                <a:srgbClr val="000000"/>
              </a:solidFill>
              <a:uFillTx/>
              <a:latin typeface="Calibri"/>
              <a:ea typeface="ＭＳ Ｐゴシック"/>
              <a:cs typeface="Calibri"/>
            </a:endParaRPr>
          </a:p>
        </p:txBody>
      </p:sp>
      <p:pic>
        <p:nvPicPr>
          <p:cNvPr id="7" name="Graphic 9" descr="Badge Tick with solid fill">
            <a:extLst>
              <a:ext uri="{FF2B5EF4-FFF2-40B4-BE49-F238E27FC236}">
                <a16:creationId xmlns:a16="http://schemas.microsoft.com/office/drawing/2014/main" id="{2DCFD9D9-B2D5-4CA6-B86D-5481417DE6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4386" y="270186"/>
            <a:ext cx="510107" cy="514697"/>
          </a:xfrm>
          <a:prstGeom prst="rect">
            <a:avLst/>
          </a:prstGeom>
          <a:noFill/>
          <a:ln cap="flat">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F7D0F5B-FFE2-47A9-A56E-89354A9D58F5}"/>
              </a:ext>
            </a:extLst>
          </p:cNvPr>
          <p:cNvSpPr txBox="1"/>
          <p:nvPr/>
        </p:nvSpPr>
        <p:spPr>
          <a:xfrm>
            <a:off x="2508464" y="-3667457"/>
            <a:ext cx="8945684" cy="5196846"/>
          </a:xfrm>
          <a:prstGeom prst="rect">
            <a:avLst/>
          </a:prstGeom>
          <a:noFill/>
          <a:ln cap="flat">
            <a:noFill/>
          </a:ln>
        </p:spPr>
        <p:txBody>
          <a:bodyPr vert="horz" wrap="square" lIns="109728" tIns="54864" rIns="109728" bIns="54864" anchor="t" anchorCtr="0" compatLnSpc="1">
            <a:noAutofit/>
          </a:bodyPr>
          <a:lstStyle/>
          <a:p>
            <a:pPr marL="0" marR="0" lvl="0" indent="0" algn="just" defTabSz="411480" rtl="0" fontAlgn="auto" hangingPunct="1">
              <a:lnSpc>
                <a:spcPct val="100000"/>
              </a:lnSpc>
              <a:spcBef>
                <a:spcPts val="300"/>
              </a:spcBef>
              <a:spcAft>
                <a:spcPts val="0"/>
              </a:spcAft>
              <a:buNone/>
              <a:tabLst/>
              <a:defRPr sz="1800" b="0" i="0" u="none" strike="noStrike" kern="0" cap="none" spc="0" baseline="0">
                <a:solidFill>
                  <a:srgbClr val="000000"/>
                </a:solidFill>
                <a:uFillTx/>
              </a:defRPr>
            </a:pPr>
            <a:endParaRPr lang="en-ZA" sz="1440" b="0" i="0" u="none" strike="noStrike" kern="1200" cap="none" spc="0" baseline="0">
              <a:solidFill>
                <a:srgbClr val="000000"/>
              </a:solidFill>
              <a:uFillTx/>
              <a:latin typeface="Arial" pitchFamily="34"/>
              <a:ea typeface="ＭＳ Ｐゴシック" pitchFamily="34"/>
              <a:cs typeface="Arial" pitchFamily="34"/>
            </a:endParaRPr>
          </a:p>
        </p:txBody>
      </p:sp>
      <p:sp>
        <p:nvSpPr>
          <p:cNvPr id="3" name="Rectangle 1">
            <a:extLst>
              <a:ext uri="{FF2B5EF4-FFF2-40B4-BE49-F238E27FC236}">
                <a16:creationId xmlns:a16="http://schemas.microsoft.com/office/drawing/2014/main" id="{8269EEC7-1427-4052-A77B-B263ED0D227D}"/>
              </a:ext>
            </a:extLst>
          </p:cNvPr>
          <p:cNvSpPr/>
          <p:nvPr/>
        </p:nvSpPr>
        <p:spPr>
          <a:xfrm>
            <a:off x="1176055" y="1240676"/>
            <a:ext cx="8721236" cy="757132"/>
          </a:xfrm>
          <a:prstGeom prst="rect">
            <a:avLst/>
          </a:prstGeom>
          <a:noFill/>
          <a:ln cap="flat">
            <a:noFill/>
            <a:prstDash val="solid"/>
          </a:ln>
        </p:spPr>
        <p:txBody>
          <a:bodyPr vert="horz" wrap="square" lIns="91440" tIns="45720" rIns="91440" bIns="45720" anchor="t" anchorCtr="0" compatLnSpc="1">
            <a:spAutoFit/>
          </a:bodyPr>
          <a:lstStyle/>
          <a:p>
            <a:pPr marL="257175" marR="0" lvl="0" indent="-257175"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ZA" sz="2160" b="0" i="0" u="none" strike="noStrike" kern="1200" cap="none" spc="0" baseline="0">
              <a:solidFill>
                <a:srgbClr val="000000"/>
              </a:solidFill>
              <a:uFillTx/>
              <a:latin typeface="Arial" pitchFamily="34"/>
              <a:cs typeface="Arial" pitchFamily="34"/>
            </a:endParaRPr>
          </a:p>
          <a:p>
            <a:pPr marL="257175" marR="0" lvl="0" indent="-257175"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ZA" sz="2160" b="0" i="0" u="none" strike="noStrike" kern="1200" cap="none" spc="0" baseline="0">
              <a:solidFill>
                <a:srgbClr val="000000"/>
              </a:solidFill>
              <a:uFillTx/>
              <a:latin typeface="Arial" pitchFamily="34"/>
              <a:cs typeface="Arial" pitchFamily="34"/>
            </a:endParaRPr>
          </a:p>
        </p:txBody>
      </p:sp>
      <p:sp>
        <p:nvSpPr>
          <p:cNvPr id="4" name="Rectangle 2">
            <a:extLst>
              <a:ext uri="{FF2B5EF4-FFF2-40B4-BE49-F238E27FC236}">
                <a16:creationId xmlns:a16="http://schemas.microsoft.com/office/drawing/2014/main" id="{FA50618E-89A5-48FA-9862-958FB226DD62}"/>
              </a:ext>
            </a:extLst>
          </p:cNvPr>
          <p:cNvSpPr/>
          <p:nvPr/>
        </p:nvSpPr>
        <p:spPr>
          <a:xfrm>
            <a:off x="610508" y="308655"/>
            <a:ext cx="1090010" cy="447141"/>
          </a:xfrm>
          <a:prstGeom prst="rect">
            <a:avLst/>
          </a:prstGeom>
          <a:solidFill>
            <a:srgbClr val="70AD4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16" b="0" i="0" u="none" strike="noStrike" kern="1200" cap="none" spc="0" baseline="0">
              <a:solidFill>
                <a:srgbClr val="FFFFFF"/>
              </a:solidFill>
              <a:uFillTx/>
              <a:latin typeface="Calibri"/>
            </a:endParaRPr>
          </a:p>
        </p:txBody>
      </p:sp>
      <p:sp>
        <p:nvSpPr>
          <p:cNvPr id="5" name="Rectangle 5">
            <a:extLst>
              <a:ext uri="{FF2B5EF4-FFF2-40B4-BE49-F238E27FC236}">
                <a16:creationId xmlns:a16="http://schemas.microsoft.com/office/drawing/2014/main" id="{41894794-3BB6-427F-BBE0-4BF0EEAD7863}"/>
              </a:ext>
            </a:extLst>
          </p:cNvPr>
          <p:cNvSpPr/>
          <p:nvPr/>
        </p:nvSpPr>
        <p:spPr>
          <a:xfrm>
            <a:off x="1736143" y="342451"/>
            <a:ext cx="9053364" cy="434221"/>
          </a:xfrm>
          <a:prstGeom prst="rect">
            <a:avLst/>
          </a:prstGeom>
          <a:noFill/>
          <a:ln cap="flat">
            <a:noFill/>
            <a:prstDash val="solid"/>
          </a:ln>
        </p:spPr>
        <p:txBody>
          <a:bodyPr vert="horz" wrap="square" lIns="82296" tIns="41148" rIns="82296" bIns="41148" anchor="t" anchorCtr="0" compatLnSpc="1">
            <a:spAutoFit/>
          </a:bodyPr>
          <a:lstStyle/>
          <a:p>
            <a:pPr marL="0" marR="0" lvl="0" indent="0" algn="l" defTabSz="914400" rtl="0" fontAlgn="auto" hangingPunct="1">
              <a:lnSpc>
                <a:spcPts val="2700"/>
              </a:lnSpc>
              <a:spcBef>
                <a:spcPts val="900"/>
              </a:spcBef>
              <a:spcAft>
                <a:spcPts val="0"/>
              </a:spcAft>
              <a:buNone/>
              <a:tabLst/>
              <a:defRPr sz="1800" b="0" i="0" u="none" strike="noStrike" kern="0" cap="none" spc="0" baseline="0">
                <a:solidFill>
                  <a:srgbClr val="000000"/>
                </a:solidFill>
                <a:uFillTx/>
              </a:defRPr>
            </a:pPr>
            <a:r>
              <a:rPr lang="en-US" sz="2700" b="1" i="0" u="none" strike="noStrike" kern="1200" cap="none" spc="0" baseline="0" dirty="0">
                <a:solidFill>
                  <a:srgbClr val="000000"/>
                </a:solidFill>
                <a:uFillTx/>
                <a:latin typeface="Calibri"/>
                <a:ea typeface="ＭＳ Ｐゴシック"/>
                <a:cs typeface="Calibri"/>
              </a:rPr>
              <a:t>Recommendations to Cabinet</a:t>
            </a:r>
            <a:endParaRPr lang="en-US" sz="2700" b="0" i="0" u="none" strike="noStrike" kern="1200" cap="none" spc="0" baseline="0" dirty="0">
              <a:solidFill>
                <a:srgbClr val="000000"/>
              </a:solidFill>
              <a:uFillTx/>
              <a:latin typeface="Calibri"/>
              <a:ea typeface="ＭＳ Ｐゴシック"/>
              <a:cs typeface="Calibri"/>
            </a:endParaRPr>
          </a:p>
        </p:txBody>
      </p:sp>
      <p:pic>
        <p:nvPicPr>
          <p:cNvPr id="6" name="Graphic 9" descr="Badge Tick with solid fill">
            <a:extLst>
              <a:ext uri="{FF2B5EF4-FFF2-40B4-BE49-F238E27FC236}">
                <a16:creationId xmlns:a16="http://schemas.microsoft.com/office/drawing/2014/main" id="{80252C75-6BF9-4E95-925E-4D4F1A32B1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4386" y="270186"/>
            <a:ext cx="510107" cy="514697"/>
          </a:xfrm>
          <a:prstGeom prst="rect">
            <a:avLst/>
          </a:prstGeom>
          <a:noFill/>
          <a:ln cap="flat">
            <a:noFill/>
          </a:ln>
        </p:spPr>
      </p:pic>
      <p:sp>
        <p:nvSpPr>
          <p:cNvPr id="7" name="Rectangle 3">
            <a:extLst>
              <a:ext uri="{FF2B5EF4-FFF2-40B4-BE49-F238E27FC236}">
                <a16:creationId xmlns:a16="http://schemas.microsoft.com/office/drawing/2014/main" id="{73F67629-EE2E-4725-A1A3-068709F03C66}"/>
              </a:ext>
            </a:extLst>
          </p:cNvPr>
          <p:cNvSpPr/>
          <p:nvPr/>
        </p:nvSpPr>
        <p:spPr>
          <a:xfrm>
            <a:off x="745610" y="1060530"/>
            <a:ext cx="10660614" cy="5035225"/>
          </a:xfrm>
          <a:prstGeom prst="rect">
            <a:avLst/>
          </a:prstGeom>
          <a:noFill/>
          <a:ln cap="flat">
            <a:noFill/>
            <a:prstDash val="solid"/>
          </a:ln>
        </p:spPr>
        <p:txBody>
          <a:bodyPr vert="horz" wrap="square" lIns="109728" tIns="54864" rIns="109728" bIns="54864" anchor="t" anchorCtr="0" compatLnSpc="1">
            <a:spAutoFit/>
          </a:bodyPr>
          <a:lstStyle/>
          <a:p>
            <a:pPr marL="0" marR="0" lvl="0" indent="0" algn="l" defTabSz="914400" rtl="0" fontAlgn="auto" hangingPunct="1">
              <a:lnSpc>
                <a:spcPct val="100000"/>
              </a:lnSpc>
              <a:spcBef>
                <a:spcPts val="0"/>
              </a:spcBef>
              <a:spcAft>
                <a:spcPts val="840"/>
              </a:spcAft>
              <a:buNone/>
              <a:tabLst/>
              <a:defRPr sz="1800" b="0" i="0" u="none" strike="noStrike" kern="0" cap="none" spc="0" baseline="0">
                <a:solidFill>
                  <a:srgbClr val="000000"/>
                </a:solidFill>
                <a:uFillTx/>
              </a:defRPr>
            </a:pPr>
            <a:r>
              <a:rPr lang="en-US" sz="2000" b="1" i="0" u="none" strike="noStrike" kern="1200" cap="none" spc="0" baseline="0" dirty="0">
                <a:solidFill>
                  <a:srgbClr val="70AD47"/>
                </a:solidFill>
                <a:uFillTx/>
                <a:latin typeface="Arial"/>
                <a:cs typeface="Arial"/>
              </a:rPr>
              <a:t>THAT CABINET FURTHER:</a:t>
            </a:r>
          </a:p>
          <a:p>
            <a:pPr marL="0" marR="0" lvl="0" indent="0" algn="l" defTabSz="914400" rtl="0" fontAlgn="auto" hangingPunct="1">
              <a:lnSpc>
                <a:spcPct val="100000"/>
              </a:lnSpc>
              <a:spcBef>
                <a:spcPts val="0"/>
              </a:spcBef>
              <a:spcAft>
                <a:spcPts val="84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cs typeface="Arial"/>
              </a:rPr>
              <a:t>2.1  Notes the report on the State of Local Government</a:t>
            </a:r>
          </a:p>
          <a:p>
            <a:pPr marL="0" marR="0" lvl="0" indent="0" algn="l" defTabSz="914400" rtl="0" fontAlgn="auto" hangingPunct="1">
              <a:lnSpc>
                <a:spcPct val="100000"/>
              </a:lnSpc>
              <a:spcBef>
                <a:spcPts val="0"/>
              </a:spcBef>
              <a:spcAft>
                <a:spcPts val="84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cs typeface="Arial"/>
              </a:rPr>
              <a:t>2.2  Supports the following proposed key interventions: </a:t>
            </a:r>
          </a:p>
          <a:p>
            <a:pPr marL="457200" marR="0" lvl="1" indent="0" algn="l" defTabSz="914400" rtl="0" fontAlgn="auto" hangingPunct="1">
              <a:lnSpc>
                <a:spcPct val="100000"/>
              </a:lnSpc>
              <a:spcBef>
                <a:spcPts val="0"/>
              </a:spcBef>
              <a:spcAft>
                <a:spcPts val="840"/>
              </a:spcAft>
              <a:buNone/>
              <a:tabLst/>
              <a:defRPr sz="1800" b="0" i="0" u="none" strike="noStrike" kern="0" cap="none" spc="0" baseline="0">
                <a:solidFill>
                  <a:srgbClr val="000000"/>
                </a:solidFill>
                <a:uFillTx/>
              </a:defRPr>
            </a:pPr>
            <a:r>
              <a:rPr lang="en-US" sz="2000" b="1" i="0" u="none" strike="noStrike" kern="1200" cap="none" spc="0" baseline="0" dirty="0">
                <a:solidFill>
                  <a:srgbClr val="000000"/>
                </a:solidFill>
                <a:uFillTx/>
                <a:latin typeface="Arial"/>
                <a:cs typeface="Arial"/>
              </a:rPr>
              <a:t>2.2.1 Governance and administration</a:t>
            </a:r>
            <a:r>
              <a:rPr lang="en-US" sz="2000" b="0" i="0" u="none" strike="noStrike" kern="1200" cap="none" spc="0" baseline="0" dirty="0">
                <a:solidFill>
                  <a:srgbClr val="000000"/>
                </a:solidFill>
                <a:uFillTx/>
                <a:latin typeface="Arial"/>
                <a:cs typeface="Arial"/>
              </a:rPr>
              <a:t> </a:t>
            </a:r>
            <a:br>
              <a:rPr lang="en-US" sz="2000" b="0" i="0" u="none" strike="noStrike" kern="1200" cap="none" spc="0" baseline="0" dirty="0">
                <a:solidFill>
                  <a:srgbClr val="000000"/>
                </a:solidFill>
                <a:uFillTx/>
                <a:latin typeface="Arial"/>
              </a:rPr>
            </a:br>
            <a:r>
              <a:rPr lang="en-US" sz="2000" b="0" i="0" u="none" strike="noStrike" kern="1200" cap="none" spc="0" baseline="0" dirty="0">
                <a:solidFill>
                  <a:srgbClr val="000000"/>
                </a:solidFill>
                <a:uFillTx/>
                <a:latin typeface="Arial"/>
                <a:cs typeface="Arial"/>
              </a:rPr>
              <a:t>Invocation of interventions in terms of Section 139 of the Constitution: </a:t>
            </a:r>
            <a:br>
              <a:rPr lang="en-US" sz="2000" b="0" i="0" u="none" strike="noStrike" kern="1200" cap="none" spc="0" baseline="0" dirty="0">
                <a:solidFill>
                  <a:srgbClr val="000000"/>
                </a:solidFill>
                <a:uFillTx/>
                <a:latin typeface="Arial"/>
              </a:rPr>
            </a:br>
            <a:r>
              <a:rPr lang="en-US" sz="2000" b="0" i="0" u="none" strike="noStrike" kern="1200" cap="none" spc="0" baseline="0" dirty="0">
                <a:solidFill>
                  <a:srgbClr val="000000"/>
                </a:solidFill>
                <a:uFillTx/>
                <a:latin typeface="Arial"/>
                <a:cs typeface="Arial"/>
              </a:rPr>
              <a:t>(139(1)(b) 139(1)(c) and 139(7); as well as application of section 106 of the Municipal Systems Act (accelerate and conclude on investigations).</a:t>
            </a:r>
          </a:p>
          <a:p>
            <a:pPr marL="427994" marR="0" lvl="0" indent="0" algn="l" defTabSz="914400" rtl="0" fontAlgn="auto" hangingPunct="1">
              <a:lnSpc>
                <a:spcPct val="100000"/>
              </a:lnSpc>
              <a:spcBef>
                <a:spcPts val="0"/>
              </a:spcBef>
              <a:spcAft>
                <a:spcPts val="840"/>
              </a:spcAft>
              <a:buNone/>
              <a:tabLst/>
              <a:defRPr sz="1800" b="0" i="0" u="none" strike="noStrike" kern="0" cap="none" spc="0" baseline="0">
                <a:solidFill>
                  <a:srgbClr val="000000"/>
                </a:solidFill>
                <a:uFillTx/>
              </a:defRPr>
            </a:pPr>
            <a:r>
              <a:rPr lang="en-US" sz="2000" b="1" i="0" u="none" strike="noStrike" kern="1200" cap="none" spc="0" baseline="0" dirty="0">
                <a:solidFill>
                  <a:srgbClr val="000000"/>
                </a:solidFill>
                <a:uFillTx/>
                <a:latin typeface="Arial"/>
                <a:cs typeface="Arial"/>
              </a:rPr>
              <a:t>2.2.2 Service delivery </a:t>
            </a:r>
            <a:br>
              <a:rPr lang="en-US" sz="2000" b="1" i="0" u="none" strike="noStrike" kern="1200" cap="none" spc="0" baseline="0" dirty="0">
                <a:solidFill>
                  <a:srgbClr val="000000"/>
                </a:solidFill>
                <a:uFillTx/>
                <a:latin typeface="Arial"/>
              </a:rPr>
            </a:br>
            <a:r>
              <a:rPr lang="en-US" sz="2000" b="0" i="0" u="none" strike="noStrike" kern="1200" cap="none" spc="0" baseline="0" dirty="0">
                <a:solidFill>
                  <a:srgbClr val="000000"/>
                </a:solidFill>
                <a:uFillTx/>
                <a:latin typeface="Arial"/>
                <a:cs typeface="Arial"/>
              </a:rPr>
              <a:t>Conversion of a component of the Municipal Infrastructure Grant (MIG) from a schedule 5B (direct grant) to a schedule 6B (indirect grant), apply provisions of section 20 of DORA and appoint capacitated Implementing Agents to support the most challenged municipalities.</a:t>
            </a:r>
          </a:p>
          <a:p>
            <a:pPr marL="0" marR="0" lvl="0" indent="0" algn="l" defTabSz="914400" rtl="0" fontAlgn="auto" hangingPunct="1">
              <a:lnSpc>
                <a:spcPct val="100000"/>
              </a:lnSpc>
              <a:spcBef>
                <a:spcPts val="0"/>
              </a:spcBef>
              <a:spcAft>
                <a:spcPts val="84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cs typeface="Arial"/>
              </a:rPr>
              <a:t>2.3  Notes and supports the Local Government Support and proposed Intervention Packages </a:t>
            </a:r>
            <a:r>
              <a:rPr lang="en-US" sz="2000" dirty="0">
                <a:solidFill>
                  <a:srgbClr val="000000"/>
                </a:solidFill>
                <a:latin typeface="Arial"/>
                <a:cs typeface="Arial"/>
              </a:rPr>
              <a:t>   </a:t>
            </a:r>
            <a:r>
              <a:rPr lang="en-US" sz="2000" kern="0" dirty="0">
                <a:solidFill>
                  <a:srgbClr val="000000"/>
                </a:solidFill>
                <a:latin typeface="Arial"/>
                <a:cs typeface="Arial"/>
              </a:rPr>
              <a:t> </a:t>
            </a:r>
          </a:p>
          <a:p>
            <a:pPr marL="0" marR="0" lvl="0" indent="0" algn="l" defTabSz="914400" rtl="0" fontAlgn="auto" hangingPunct="1">
              <a:lnSpc>
                <a:spcPct val="100000"/>
              </a:lnSpc>
              <a:spcBef>
                <a:spcPts val="0"/>
              </a:spcBef>
              <a:spcAft>
                <a:spcPts val="84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Arial"/>
                <a:cs typeface="Arial"/>
              </a:rPr>
              <a:t>       </a:t>
            </a:r>
            <a:r>
              <a:rPr lang="en-US" sz="2000" b="0" i="0" u="none" strike="noStrike" kern="1200" cap="none" spc="0" baseline="0" dirty="0">
                <a:solidFill>
                  <a:srgbClr val="000000"/>
                </a:solidFill>
                <a:uFillTx/>
                <a:latin typeface="Arial"/>
                <a:cs typeface="Arial"/>
              </a:rPr>
              <a:t>of which details are reflected in the </a:t>
            </a:r>
            <a:r>
              <a:rPr lang="en-US" sz="2000" b="0" i="0" u="none" strike="noStrike" kern="1200" cap="none" spc="0" baseline="0" dirty="0" err="1">
                <a:solidFill>
                  <a:srgbClr val="000000"/>
                </a:solidFill>
                <a:uFillTx/>
                <a:latin typeface="Arial"/>
                <a:cs typeface="Arial"/>
              </a:rPr>
              <a:t>SoLG</a:t>
            </a:r>
            <a:r>
              <a:rPr lang="en-US" sz="2000" b="0" i="0" u="none" strike="noStrike" kern="1200" cap="none" spc="0" baseline="0" dirty="0">
                <a:solidFill>
                  <a:srgbClr val="000000"/>
                </a:solidFill>
                <a:uFillTx/>
                <a:latin typeface="Arial"/>
                <a:cs typeface="Arial"/>
              </a:rPr>
              <a:t> Annexure</a:t>
            </a:r>
            <a:r>
              <a:rPr lang="en-US" sz="1800" b="0" i="0" u="none" strike="noStrike" kern="1200" cap="none" spc="0" baseline="0" dirty="0">
                <a:solidFill>
                  <a:srgbClr val="000000"/>
                </a:solidFill>
                <a:uFillTx/>
                <a:latin typeface="Arial"/>
                <a:cs typeface="Arial"/>
              </a:rPr>
              <a:t>.</a:t>
            </a:r>
            <a:endParaRPr lang="en-US" sz="1800" b="0" i="0" u="none" strike="noStrike" kern="1200" cap="none" spc="0" baseline="0" dirty="0">
              <a:solidFill>
                <a:srgbClr val="000000"/>
              </a:solidFill>
              <a:uFillTx/>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60EA9-98F8-46C8-9688-F69A96947C54}"/>
              </a:ext>
            </a:extLst>
          </p:cNvPr>
          <p:cNvSpPr txBox="1">
            <a:spLocks noGrp="1"/>
          </p:cNvSpPr>
          <p:nvPr>
            <p:ph type="title"/>
          </p:nvPr>
        </p:nvSpPr>
        <p:spPr>
          <a:xfrm>
            <a:off x="723180" y="222254"/>
            <a:ext cx="10630622" cy="589266"/>
          </a:xfrm>
        </p:spPr>
        <p:txBody>
          <a:bodyPr/>
          <a:lstStyle/>
          <a:p>
            <a:pPr lvl="0"/>
            <a:r>
              <a:rPr lang="en-US" sz="3600" b="1">
                <a:cs typeface="Calibri Light"/>
              </a:rPr>
              <a:t>Cross-Cutting Interventions</a:t>
            </a:r>
          </a:p>
        </p:txBody>
      </p:sp>
      <p:graphicFrame>
        <p:nvGraphicFramePr>
          <p:cNvPr id="3" name="Table 4">
            <a:extLst>
              <a:ext uri="{FF2B5EF4-FFF2-40B4-BE49-F238E27FC236}">
                <a16:creationId xmlns:a16="http://schemas.microsoft.com/office/drawing/2014/main" id="{62F8411B-81A3-4EA0-B937-8BD20BA8F84A}"/>
              </a:ext>
            </a:extLst>
          </p:cNvPr>
          <p:cNvGraphicFramePr>
            <a:graphicFrameLocks noGrp="1"/>
          </p:cNvGraphicFramePr>
          <p:nvPr/>
        </p:nvGraphicFramePr>
        <p:xfrm>
          <a:off x="623437" y="1061947"/>
          <a:ext cx="10795004" cy="5019169"/>
        </p:xfrm>
        <a:graphic>
          <a:graphicData uri="http://schemas.openxmlformats.org/drawingml/2006/table">
            <a:tbl>
              <a:tblPr firstRow="1" bandRow="1">
                <a:effectLst/>
                <a:tableStyleId>{073A0DAA-6AF3-43AB-8588-CEC1D06C72B9}</a:tableStyleId>
              </a:tblPr>
              <a:tblGrid>
                <a:gridCol w="4781553">
                  <a:extLst>
                    <a:ext uri="{9D8B030D-6E8A-4147-A177-3AD203B41FA5}">
                      <a16:colId xmlns:a16="http://schemas.microsoft.com/office/drawing/2014/main" val="3938531561"/>
                    </a:ext>
                  </a:extLst>
                </a:gridCol>
                <a:gridCol w="6013451">
                  <a:extLst>
                    <a:ext uri="{9D8B030D-6E8A-4147-A177-3AD203B41FA5}">
                      <a16:colId xmlns:a16="http://schemas.microsoft.com/office/drawing/2014/main" val="3259725477"/>
                    </a:ext>
                  </a:extLst>
                </a:gridCol>
              </a:tblGrid>
              <a:tr h="747083">
                <a:tc>
                  <a:txBody>
                    <a:bodyPr/>
                    <a:lstStyle/>
                    <a:p>
                      <a:pPr marL="0" lvl="0" algn="ctr" rtl="0" hangingPunct="1">
                        <a:spcBef>
                          <a:spcPts val="0"/>
                        </a:spcBef>
                        <a:spcAft>
                          <a:spcPts val="0"/>
                        </a:spcAft>
                      </a:pPr>
                      <a:r>
                        <a:rPr lang="en-US" sz="1800" kern="1200">
                          <a:solidFill>
                            <a:srgbClr val="000000"/>
                          </a:solidFill>
                        </a:rPr>
                        <a:t>Issues / Challenges</a:t>
                      </a:r>
                      <a:endParaRPr lang="en-US">
                        <a:solidFill>
                          <a:srgbClr val="000000"/>
                        </a:solidFill>
                      </a:endParaRPr>
                    </a:p>
                  </a:txBody>
                  <a:tcPr marL="0" marR="0" marT="0" marB="0" anchor="ctr">
                    <a:solidFill>
                      <a:srgbClr val="A9D18E"/>
                    </a:solidFill>
                  </a:tcPr>
                </a:tc>
                <a:tc>
                  <a:txBody>
                    <a:bodyPr/>
                    <a:lstStyle/>
                    <a:p>
                      <a:pPr marL="0" lvl="0" algn="ctr" rtl="0" hangingPunct="1">
                        <a:spcBef>
                          <a:spcPts val="0"/>
                        </a:spcBef>
                        <a:spcAft>
                          <a:spcPts val="0"/>
                        </a:spcAft>
                      </a:pPr>
                      <a:endParaRPr lang="en-US" sz="1800" kern="1200">
                        <a:solidFill>
                          <a:srgbClr val="000000"/>
                        </a:solidFill>
                      </a:endParaRPr>
                    </a:p>
                    <a:p>
                      <a:pPr marL="0" lvl="0" algn="ctr">
                        <a:spcBef>
                          <a:spcPts val="0"/>
                        </a:spcBef>
                        <a:spcAft>
                          <a:spcPts val="0"/>
                        </a:spcAft>
                        <a:buNone/>
                      </a:pPr>
                      <a:r>
                        <a:rPr lang="en-US" sz="1800" kern="1200">
                          <a:solidFill>
                            <a:srgbClr val="000000"/>
                          </a:solidFill>
                        </a:rPr>
                        <a:t>Recommended Intervention</a:t>
                      </a:r>
                    </a:p>
                    <a:p>
                      <a:pPr marL="0" lvl="0" algn="ctr">
                        <a:spcBef>
                          <a:spcPts val="0"/>
                        </a:spcBef>
                        <a:spcAft>
                          <a:spcPts val="0"/>
                        </a:spcAft>
                        <a:buNone/>
                      </a:pPr>
                      <a:endParaRPr lang="en-US" sz="1800" kern="1200">
                        <a:solidFill>
                          <a:srgbClr val="000000"/>
                        </a:solidFill>
                      </a:endParaRPr>
                    </a:p>
                  </a:txBody>
                  <a:tcPr marL="0" marR="0" marT="0" marB="0" anchor="ctr">
                    <a:solidFill>
                      <a:srgbClr val="A9D18E"/>
                    </a:solidFill>
                  </a:tcPr>
                </a:tc>
                <a:extLst>
                  <a:ext uri="{0D108BD9-81ED-4DB2-BD59-A6C34878D82A}">
                    <a16:rowId xmlns:a16="http://schemas.microsoft.com/office/drawing/2014/main" val="4150737114"/>
                  </a:ext>
                </a:extLst>
              </a:tr>
              <a:tr h="1087861">
                <a:tc>
                  <a:txBody>
                    <a:bodyPr/>
                    <a:lstStyle/>
                    <a:p>
                      <a:pPr marL="342900" lvl="0" indent="-342900" algn="l" rtl="0" hangingPunct="1">
                        <a:spcBef>
                          <a:spcPts val="0"/>
                        </a:spcBef>
                        <a:spcAft>
                          <a:spcPts val="0"/>
                        </a:spcAft>
                        <a:buSzPct val="100000"/>
                        <a:buAutoNum type="arabicPeriod"/>
                      </a:pPr>
                      <a:r>
                        <a:rPr lang="en-US" sz="1800" kern="1200"/>
                        <a:t>Theft vandalism of infrastructure and blockage of projects by Business Forum</a:t>
                      </a:r>
                      <a:endParaRPr lang="en-US"/>
                    </a:p>
                  </a:txBody>
                  <a:tcPr marL="0" marR="0" marT="0" marB="0"/>
                </a:tc>
                <a:tc>
                  <a:txBody>
                    <a:bodyPr/>
                    <a:lstStyle/>
                    <a:p>
                      <a:pPr marL="0" lvl="0" algn="l" rtl="0" hangingPunct="1">
                        <a:spcBef>
                          <a:spcPts val="0"/>
                        </a:spcBef>
                        <a:spcAft>
                          <a:spcPts val="0"/>
                        </a:spcAft>
                      </a:pPr>
                      <a:r>
                        <a:rPr lang="en-US" sz="1800" kern="1200"/>
                        <a:t>A National Task Team led by SAPS, State Security Agency, Hawks and Provincial Departments of Community Safety to develop a response strategy to safeguard infrastructure and corrective take action through Law Enforcement Agencies and NPA</a:t>
                      </a:r>
                      <a:endParaRPr lang="en-US"/>
                    </a:p>
                  </a:txBody>
                  <a:tcPr marL="0" marR="0" marT="0" marB="0"/>
                </a:tc>
                <a:extLst>
                  <a:ext uri="{0D108BD9-81ED-4DB2-BD59-A6C34878D82A}">
                    <a16:rowId xmlns:a16="http://schemas.microsoft.com/office/drawing/2014/main" val="2672112754"/>
                  </a:ext>
                </a:extLst>
              </a:tr>
              <a:tr h="747083">
                <a:tc>
                  <a:txBody>
                    <a:bodyPr/>
                    <a:lstStyle/>
                    <a:p>
                      <a:pPr marL="0" lvl="0" indent="0" algn="l" rtl="0" hangingPunct="1">
                        <a:spcBef>
                          <a:spcPts val="0"/>
                        </a:spcBef>
                        <a:spcAft>
                          <a:spcPts val="0"/>
                        </a:spcAft>
                        <a:buNone/>
                      </a:pPr>
                      <a:r>
                        <a:rPr lang="en-US" sz="1800" kern="1200"/>
                        <a:t>2.  Filling of vacant senior positions prior to the LG elections</a:t>
                      </a:r>
                      <a:endParaRPr lang="en-US"/>
                    </a:p>
                  </a:txBody>
                  <a:tcPr marL="0" marR="0" marT="0" marB="0"/>
                </a:tc>
                <a:tc>
                  <a:txBody>
                    <a:bodyPr/>
                    <a:lstStyle/>
                    <a:p>
                      <a:pPr marL="0" lvl="0" algn="l" rtl="0" hangingPunct="1">
                        <a:spcBef>
                          <a:spcPts val="0"/>
                        </a:spcBef>
                        <a:spcAft>
                          <a:spcPts val="0"/>
                        </a:spcAft>
                      </a:pPr>
                      <a:r>
                        <a:rPr lang="en-US" sz="1800" kern="1200"/>
                        <a:t>COGTA, NATIONAL TREASURY, PROVINCES AND SALGA to issue a Circular guiding municipalities on managing transitional matters pre and post LG elections</a:t>
                      </a:r>
                      <a:endParaRPr lang="en-US"/>
                    </a:p>
                  </a:txBody>
                  <a:tcPr marL="0" marR="0" marT="0" marB="0"/>
                </a:tc>
                <a:extLst>
                  <a:ext uri="{0D108BD9-81ED-4DB2-BD59-A6C34878D82A}">
                    <a16:rowId xmlns:a16="http://schemas.microsoft.com/office/drawing/2014/main" val="2909170048"/>
                  </a:ext>
                </a:extLst>
              </a:tr>
              <a:tr h="1245147">
                <a:tc>
                  <a:txBody>
                    <a:bodyPr/>
                    <a:lstStyle/>
                    <a:p>
                      <a:pPr marL="0" lvl="0" indent="0" algn="l" rtl="0" hangingPunct="1">
                        <a:spcBef>
                          <a:spcPts val="0"/>
                        </a:spcBef>
                        <a:spcAft>
                          <a:spcPts val="0"/>
                        </a:spcAft>
                        <a:buNone/>
                      </a:pPr>
                      <a:r>
                        <a:rPr lang="en-US" sz="1800" kern="1200"/>
                        <a:t>3. Districts that are not Water Services Authorities and not extensively supporting the local municipalities</a:t>
                      </a:r>
                      <a:endParaRPr lang="en-US"/>
                    </a:p>
                  </a:txBody>
                  <a:tcPr marL="0" marR="0" marT="0" marB="0"/>
                </a:tc>
                <a:tc>
                  <a:txBody>
                    <a:bodyPr/>
                    <a:lstStyle/>
                    <a:p>
                      <a:pPr marL="0" lvl="0" algn="l" rtl="0" hangingPunct="1">
                        <a:spcBef>
                          <a:spcPts val="0"/>
                        </a:spcBef>
                        <a:spcAft>
                          <a:spcPts val="0"/>
                        </a:spcAft>
                      </a:pPr>
                      <a:r>
                        <a:rPr lang="en-US" sz="1800" kern="1200"/>
                        <a:t>A decision to be taken on all non WSA districts to enter into Service Level Agreements with the under-capacitated Local Municipalities on specific functions such as water services and other shared services e.g. shared audit committee services, water testing laboratories, municipal health services, etc.</a:t>
                      </a:r>
                      <a:endParaRPr lang="en-US"/>
                    </a:p>
                  </a:txBody>
                  <a:tcPr marL="0" marR="0" marT="0" marB="0"/>
                </a:tc>
                <a:extLst>
                  <a:ext uri="{0D108BD9-81ED-4DB2-BD59-A6C34878D82A}">
                    <a16:rowId xmlns:a16="http://schemas.microsoft.com/office/drawing/2014/main" val="1296800809"/>
                  </a:ext>
                </a:extLst>
              </a:tr>
              <a:tr h="904369">
                <a:tc>
                  <a:txBody>
                    <a:bodyPr/>
                    <a:lstStyle/>
                    <a:p>
                      <a:pPr marL="0" lvl="0" indent="0" algn="l" rtl="0" hangingPunct="1">
                        <a:spcBef>
                          <a:spcPts val="0"/>
                        </a:spcBef>
                        <a:spcAft>
                          <a:spcPts val="0"/>
                        </a:spcAft>
                        <a:buNone/>
                      </a:pPr>
                      <a:r>
                        <a:rPr lang="en-US" sz="1800" kern="1200"/>
                        <a:t>4. Escalating debt owed by municipalities to ESKOM and Water Boards</a:t>
                      </a:r>
                      <a:endParaRPr lang="en-US"/>
                    </a:p>
                  </a:txBody>
                  <a:tcPr marL="0" marR="0" marT="0" marB="0"/>
                </a:tc>
                <a:tc>
                  <a:txBody>
                    <a:bodyPr/>
                    <a:lstStyle/>
                    <a:p>
                      <a:pPr marL="0" lvl="0" algn="l" rtl="0" hangingPunct="1">
                        <a:spcBef>
                          <a:spcPts val="0"/>
                        </a:spcBef>
                        <a:spcAft>
                          <a:spcPts val="0"/>
                        </a:spcAft>
                      </a:pPr>
                      <a:r>
                        <a:rPr lang="en-US" sz="1800" kern="1200"/>
                        <a:t>The IMC on Debt owed to ESKOM and Waterboards to be provided with viable options for a sustainable solution through DWS, COGTA, SALGA and National Treasury</a:t>
                      </a:r>
                      <a:endParaRPr lang="en-US"/>
                    </a:p>
                  </a:txBody>
                  <a:tcPr marL="0" marR="0" marT="0" marB="0"/>
                </a:tc>
                <a:extLst>
                  <a:ext uri="{0D108BD9-81ED-4DB2-BD59-A6C34878D82A}">
                    <a16:rowId xmlns:a16="http://schemas.microsoft.com/office/drawing/2014/main" val="389417143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5663952" y="6435725"/>
            <a:ext cx="684212" cy="400050"/>
          </a:xfrm>
        </p:spPr>
        <p:txBody>
          <a:bodyPr/>
          <a:lstStyle/>
          <a:p>
            <a:fld id="{62AAA1A3-262B-4979-8C18-306C3DA11E9E}" type="slidenum">
              <a:rPr lang="en-ZA" dirty="0" smtClean="0"/>
              <a:pPr/>
              <a:t>24</a:t>
            </a:fld>
            <a:endParaRPr lang="en-ZA"/>
          </a:p>
        </p:txBody>
      </p:sp>
      <p:sp>
        <p:nvSpPr>
          <p:cNvPr id="6" name="Title 1">
            <a:extLst>
              <a:ext uri="{FF2B5EF4-FFF2-40B4-BE49-F238E27FC236}">
                <a16:creationId xmlns:a16="http://schemas.microsoft.com/office/drawing/2014/main" id="{E6195B0E-78D0-5C4F-88E0-CFC8A36FAC95}"/>
              </a:ext>
            </a:extLst>
          </p:cNvPr>
          <p:cNvSpPr txBox="1">
            <a:spLocks/>
          </p:cNvSpPr>
          <p:nvPr/>
        </p:nvSpPr>
        <p:spPr>
          <a:xfrm>
            <a:off x="1186446" y="-175304"/>
            <a:ext cx="10515600" cy="1325563"/>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chemeClr val="bg1"/>
                </a:solidFill>
                <a:latin typeface="Arial" panose="020B0604020202020204" pitchFamily="34" charset="0"/>
                <a:ea typeface="+mj-ea"/>
                <a:cs typeface="Arial" panose="020B0604020202020204" pitchFamily="34" charset="0"/>
              </a:defRPr>
            </a:lvl1pPr>
          </a:lstStyle>
          <a:p>
            <a:r>
              <a:rPr lang="en-ZA" sz="3000">
                <a:solidFill>
                  <a:schemeClr val="tx1"/>
                </a:solidFill>
                <a:latin typeface="Arial"/>
                <a:cs typeface="Arial"/>
              </a:rPr>
              <a:t>Recommendations</a:t>
            </a:r>
            <a:endParaRPr lang="en-ZA" sz="3000">
              <a:solidFill>
                <a:schemeClr val="tx1"/>
              </a:solidFill>
            </a:endParaRPr>
          </a:p>
        </p:txBody>
      </p:sp>
      <p:sp>
        <p:nvSpPr>
          <p:cNvPr id="8" name="Rectangle 7">
            <a:extLst>
              <a:ext uri="{FF2B5EF4-FFF2-40B4-BE49-F238E27FC236}">
                <a16:creationId xmlns:a16="http://schemas.microsoft.com/office/drawing/2014/main" id="{62612A8B-B9B7-8449-A3BC-66B6C4320918}"/>
              </a:ext>
            </a:extLst>
          </p:cNvPr>
          <p:cNvSpPr/>
          <p:nvPr/>
        </p:nvSpPr>
        <p:spPr>
          <a:xfrm>
            <a:off x="-527" y="261793"/>
            <a:ext cx="1090014" cy="44714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16"/>
          </a:p>
        </p:txBody>
      </p:sp>
      <p:pic>
        <p:nvPicPr>
          <p:cNvPr id="2" name="Picture 3" descr="Graphical user interface, text, application, email&#10;&#10;Description automatically generated">
            <a:extLst>
              <a:ext uri="{FF2B5EF4-FFF2-40B4-BE49-F238E27FC236}">
                <a16:creationId xmlns:a16="http://schemas.microsoft.com/office/drawing/2014/main" id="{9665902A-1564-423C-8400-6F1063BAA36D}"/>
              </a:ext>
            </a:extLst>
          </p:cNvPr>
          <p:cNvPicPr>
            <a:picLocks noChangeAspect="1"/>
          </p:cNvPicPr>
          <p:nvPr/>
        </p:nvPicPr>
        <p:blipFill>
          <a:blip r:embed="rId3"/>
          <a:stretch>
            <a:fillRect/>
          </a:stretch>
        </p:blipFill>
        <p:spPr>
          <a:xfrm>
            <a:off x="914399" y="1012371"/>
            <a:ext cx="9894627" cy="5461907"/>
          </a:xfrm>
          <a:prstGeom prst="rect">
            <a:avLst/>
          </a:prstGeom>
        </p:spPr>
      </p:pic>
    </p:spTree>
    <p:extLst>
      <p:ext uri="{BB962C8B-B14F-4D97-AF65-F5344CB8AC3E}">
        <p14:creationId xmlns:p14="http://schemas.microsoft.com/office/powerpoint/2010/main" val="1424195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E7CA3-91A5-4365-A625-8210FDB4526F}"/>
              </a:ext>
            </a:extLst>
          </p:cNvPr>
          <p:cNvSpPr>
            <a:spLocks noGrp="1"/>
          </p:cNvSpPr>
          <p:nvPr>
            <p:ph type="title"/>
          </p:nvPr>
        </p:nvSpPr>
        <p:spPr>
          <a:xfrm>
            <a:off x="437317" y="173461"/>
            <a:ext cx="11047547" cy="860930"/>
          </a:xfrm>
        </p:spPr>
        <p:txBody>
          <a:bodyPr/>
          <a:lstStyle/>
          <a:p>
            <a:r>
              <a:rPr lang="en-ZA" b="1" dirty="0">
                <a:solidFill>
                  <a:schemeClr val="accent2"/>
                </a:solidFill>
              </a:rPr>
              <a:t>TIME FRAMES for the development of the municipal support and intervention package</a:t>
            </a:r>
            <a:endParaRPr lang="en-GB" b="1" dirty="0">
              <a:solidFill>
                <a:schemeClr val="accent2"/>
              </a:solidFill>
            </a:endParaRPr>
          </a:p>
        </p:txBody>
      </p:sp>
      <p:graphicFrame>
        <p:nvGraphicFramePr>
          <p:cNvPr id="9" name="Table 8">
            <a:extLst>
              <a:ext uri="{FF2B5EF4-FFF2-40B4-BE49-F238E27FC236}">
                <a16:creationId xmlns:a16="http://schemas.microsoft.com/office/drawing/2014/main" id="{DC3BDD50-FD17-4DDD-BFB3-F56F81D0457A}"/>
              </a:ext>
            </a:extLst>
          </p:cNvPr>
          <p:cNvGraphicFramePr>
            <a:graphicFrameLocks noGrp="1"/>
          </p:cNvGraphicFramePr>
          <p:nvPr/>
        </p:nvGraphicFramePr>
        <p:xfrm>
          <a:off x="179882" y="839449"/>
          <a:ext cx="11752289" cy="5863079"/>
        </p:xfrm>
        <a:graphic>
          <a:graphicData uri="http://schemas.openxmlformats.org/drawingml/2006/table">
            <a:tbl>
              <a:tblPr firstRow="1" firstCol="1" bandRow="1">
                <a:tableStyleId>{5C22544A-7EE6-4342-B048-85BDC9FD1C3A}</a:tableStyleId>
              </a:tblPr>
              <a:tblGrid>
                <a:gridCol w="401928">
                  <a:extLst>
                    <a:ext uri="{9D8B030D-6E8A-4147-A177-3AD203B41FA5}">
                      <a16:colId xmlns:a16="http://schemas.microsoft.com/office/drawing/2014/main" val="2298742929"/>
                    </a:ext>
                  </a:extLst>
                </a:gridCol>
                <a:gridCol w="3601711">
                  <a:extLst>
                    <a:ext uri="{9D8B030D-6E8A-4147-A177-3AD203B41FA5}">
                      <a16:colId xmlns:a16="http://schemas.microsoft.com/office/drawing/2014/main" val="3943844773"/>
                    </a:ext>
                  </a:extLst>
                </a:gridCol>
                <a:gridCol w="3393267">
                  <a:extLst>
                    <a:ext uri="{9D8B030D-6E8A-4147-A177-3AD203B41FA5}">
                      <a16:colId xmlns:a16="http://schemas.microsoft.com/office/drawing/2014/main" val="2258927786"/>
                    </a:ext>
                  </a:extLst>
                </a:gridCol>
                <a:gridCol w="2858525">
                  <a:extLst>
                    <a:ext uri="{9D8B030D-6E8A-4147-A177-3AD203B41FA5}">
                      <a16:colId xmlns:a16="http://schemas.microsoft.com/office/drawing/2014/main" val="3042762671"/>
                    </a:ext>
                  </a:extLst>
                </a:gridCol>
                <a:gridCol w="1496858">
                  <a:extLst>
                    <a:ext uri="{9D8B030D-6E8A-4147-A177-3AD203B41FA5}">
                      <a16:colId xmlns:a16="http://schemas.microsoft.com/office/drawing/2014/main" val="3730722880"/>
                    </a:ext>
                  </a:extLst>
                </a:gridCol>
              </a:tblGrid>
              <a:tr h="273314">
                <a:tc>
                  <a:txBody>
                    <a:bodyPr/>
                    <a:lstStyle/>
                    <a:p>
                      <a:r>
                        <a:rPr lang="en-ZA" sz="1800" dirty="0">
                          <a:effectLst/>
                        </a:rPr>
                        <a:t>NO</a:t>
                      </a:r>
                      <a:endPar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0942" marR="20942" marT="0" marB="0"/>
                </a:tc>
                <a:tc>
                  <a:txBody>
                    <a:bodyPr/>
                    <a:lstStyle/>
                    <a:p>
                      <a:r>
                        <a:rPr lang="en-ZA" sz="1800">
                          <a:effectLst/>
                        </a:rPr>
                        <a:t>MILESTONES</a:t>
                      </a:r>
                      <a:endParaRPr lang="en-ZA"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0942" marR="20942" marT="0" marB="0"/>
                </a:tc>
                <a:tc>
                  <a:txBody>
                    <a:bodyPr/>
                    <a:lstStyle/>
                    <a:p>
                      <a:r>
                        <a:rPr lang="en-ZA" sz="1800">
                          <a:effectLst/>
                        </a:rPr>
                        <a:t>OBJECTIVE </a:t>
                      </a:r>
                      <a:endParaRPr lang="en-ZA"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0942" marR="20942" marT="0" marB="0"/>
                </a:tc>
                <a:tc>
                  <a:txBody>
                    <a:bodyPr/>
                    <a:lstStyle/>
                    <a:p>
                      <a:r>
                        <a:rPr lang="en-ZA" sz="1800">
                          <a:effectLst/>
                        </a:rPr>
                        <a:t>RESPONSIBILITY</a:t>
                      </a:r>
                      <a:endParaRPr lang="en-ZA"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0942" marR="20942" marT="0" marB="0"/>
                </a:tc>
                <a:tc>
                  <a:txBody>
                    <a:bodyPr/>
                    <a:lstStyle/>
                    <a:p>
                      <a:r>
                        <a:rPr lang="en-ZA" sz="1800" dirty="0">
                          <a:effectLst/>
                        </a:rPr>
                        <a:t>TIMELINES</a:t>
                      </a:r>
                      <a:endPar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0942" marR="20942" marT="0" marB="0"/>
                </a:tc>
                <a:extLst>
                  <a:ext uri="{0D108BD9-81ED-4DB2-BD59-A6C34878D82A}">
                    <a16:rowId xmlns:a16="http://schemas.microsoft.com/office/drawing/2014/main" val="3482470051"/>
                  </a:ext>
                </a:extLst>
              </a:tr>
              <a:tr h="485892">
                <a:tc>
                  <a:txBody>
                    <a:bodyPr/>
                    <a:lstStyle/>
                    <a:p>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p>
                  </a:txBody>
                  <a:tcPr marL="20942" marR="20942" marT="0" marB="0"/>
                </a:tc>
                <a:tc>
                  <a:txBody>
                    <a:bodyPr/>
                    <a:lstStyle/>
                    <a:p>
                      <a:r>
                        <a:rPr lang="en-ZA" sz="1600" dirty="0">
                          <a:solidFill>
                            <a:schemeClr val="tx1"/>
                          </a:solidFill>
                          <a:effectLst/>
                        </a:rPr>
                        <a:t>Key national sector departments through the DDM approach </a:t>
                      </a:r>
                      <a:endPar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0942" marR="20942" marT="0" marB="0"/>
                </a:tc>
                <a:tc>
                  <a:txBody>
                    <a:bodyPr/>
                    <a:lstStyle/>
                    <a:p>
                      <a:r>
                        <a:rPr lang="en-ZA" sz="1600" dirty="0">
                          <a:solidFill>
                            <a:schemeClr val="tx1"/>
                          </a:solidFill>
                          <a:effectLst/>
                        </a:rPr>
                        <a:t>Ensure a multi-sectoral approach to support and interventions</a:t>
                      </a:r>
                      <a:endPar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0942" marR="20942" marT="0" marB="0"/>
                </a:tc>
                <a:tc>
                  <a:txBody>
                    <a:bodyPr/>
                    <a:lstStyle/>
                    <a:p>
                      <a:r>
                        <a:rPr lang="en-ZA" sz="1600" dirty="0">
                          <a:solidFill>
                            <a:schemeClr val="tx1"/>
                          </a:solidFill>
                          <a:effectLst/>
                        </a:rPr>
                        <a:t>National COGTA &amp; National Treasury</a:t>
                      </a:r>
                      <a:endPar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0942" marR="20942" marT="0" marB="0"/>
                </a:tc>
                <a:tc>
                  <a:txBody>
                    <a:bodyPr/>
                    <a:lstStyle/>
                    <a:p>
                      <a:r>
                        <a:rPr lang="en-ZA" sz="1600" dirty="0">
                          <a:solidFill>
                            <a:schemeClr val="tx1"/>
                          </a:solidFill>
                          <a:effectLst/>
                        </a:rPr>
                        <a:t>6 August 2021</a:t>
                      </a:r>
                      <a:endPar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0942" marR="20942" marT="0" marB="0"/>
                </a:tc>
                <a:extLst>
                  <a:ext uri="{0D108BD9-81ED-4DB2-BD59-A6C34878D82A}">
                    <a16:rowId xmlns:a16="http://schemas.microsoft.com/office/drawing/2014/main" val="2758131833"/>
                  </a:ext>
                </a:extLst>
              </a:tr>
              <a:tr h="1214731">
                <a:tc>
                  <a:txBody>
                    <a:bodyPr/>
                    <a:lstStyle/>
                    <a:p>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p>
                  </a:txBody>
                  <a:tcPr marL="20942" marR="20942" marT="0" marB="0"/>
                </a:tc>
                <a:tc>
                  <a:txBody>
                    <a:bodyPr/>
                    <a:lstStyle/>
                    <a:p>
                      <a:r>
                        <a:rPr lang="en-ZA" sz="1600" dirty="0">
                          <a:solidFill>
                            <a:schemeClr val="tx1"/>
                          </a:solidFill>
                          <a:effectLst/>
                        </a:rPr>
                        <a:t>Development and finalisation of Municipal Specific Support Plans</a:t>
                      </a:r>
                      <a:endPar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0942" marR="20942" marT="0" marB="0"/>
                </a:tc>
                <a:tc>
                  <a:txBody>
                    <a:bodyPr/>
                    <a:lstStyle/>
                    <a:p>
                      <a:r>
                        <a:rPr lang="en-ZA" sz="1600">
                          <a:solidFill>
                            <a:schemeClr val="tx1"/>
                          </a:solidFill>
                          <a:effectLst/>
                        </a:rPr>
                        <a:t>Identify unblocking actions for each of the key performance areas outlined in the template and finalise Municipal Specific Support Plans</a:t>
                      </a:r>
                      <a:endParaRPr lang="en-ZA"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0942" marR="20942" marT="0" marB="0"/>
                </a:tc>
                <a:tc>
                  <a:txBody>
                    <a:bodyPr/>
                    <a:lstStyle/>
                    <a:p>
                      <a:r>
                        <a:rPr lang="en-ZA" sz="1600" dirty="0">
                          <a:solidFill>
                            <a:schemeClr val="tx1"/>
                          </a:solidFill>
                          <a:effectLst/>
                        </a:rPr>
                        <a:t>COGTA, National Treasury, National &amp; Provincial Sector Departments, Provincial CoGTA Departments, SALGA and municipalities</a:t>
                      </a:r>
                      <a:endPar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0942" marR="20942" marT="0" marB="0"/>
                </a:tc>
                <a:tc>
                  <a:txBody>
                    <a:bodyPr/>
                    <a:lstStyle/>
                    <a:p>
                      <a:r>
                        <a:rPr lang="en-ZA" sz="1600" dirty="0">
                          <a:solidFill>
                            <a:schemeClr val="tx1"/>
                          </a:solidFill>
                          <a:effectLst/>
                        </a:rPr>
                        <a:t>16 August 2021</a:t>
                      </a:r>
                      <a:endPar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0942" marR="20942" marT="0" marB="0"/>
                </a:tc>
                <a:extLst>
                  <a:ext uri="{0D108BD9-81ED-4DB2-BD59-A6C34878D82A}">
                    <a16:rowId xmlns:a16="http://schemas.microsoft.com/office/drawing/2014/main" val="3465847990"/>
                  </a:ext>
                </a:extLst>
              </a:tr>
              <a:tr h="971784">
                <a:tc>
                  <a:txBody>
                    <a:bodyPr/>
                    <a:lstStyle/>
                    <a:p>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p>
                  </a:txBody>
                  <a:tcPr marL="20942" marR="20942" marT="0" marB="0"/>
                </a:tc>
                <a:tc>
                  <a:txBody>
                    <a:bodyPr/>
                    <a:lstStyle/>
                    <a:p>
                      <a:r>
                        <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Identify candidates for interventions and define the correct mode of the intervention to be applied (from the 64 dysfunctional municipalities)</a:t>
                      </a:r>
                    </a:p>
                  </a:txBody>
                  <a:tcPr marL="20942" marR="20942" marT="0" marB="0"/>
                </a:tc>
                <a:tc>
                  <a:txBody>
                    <a:bodyPr/>
                    <a:lstStyle/>
                    <a:p>
                      <a:r>
                        <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Ensure that municipalities in crisis are prioritised for urgent interventions </a:t>
                      </a:r>
                    </a:p>
                  </a:txBody>
                  <a:tcPr marL="20942" marR="20942" marT="0" marB="0"/>
                </a:tc>
                <a:tc>
                  <a:txBody>
                    <a:bodyPr/>
                    <a:lstStyle/>
                    <a:p>
                      <a:r>
                        <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COGTA , NT</a:t>
                      </a:r>
                    </a:p>
                    <a:p>
                      <a:r>
                        <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Provincial COGTA and Treasuries</a:t>
                      </a:r>
                    </a:p>
                  </a:txBody>
                  <a:tcPr marL="20942" marR="20942" marT="0" marB="0"/>
                </a:tc>
                <a:tc>
                  <a:txBody>
                    <a:bodyPr/>
                    <a:lstStyle/>
                    <a:p>
                      <a:r>
                        <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16 August 2021</a:t>
                      </a:r>
                    </a:p>
                  </a:txBody>
                  <a:tcPr marL="20942" marR="20942" marT="0" marB="0"/>
                </a:tc>
                <a:extLst>
                  <a:ext uri="{0D108BD9-81ED-4DB2-BD59-A6C34878D82A}">
                    <a16:rowId xmlns:a16="http://schemas.microsoft.com/office/drawing/2014/main" val="3473861095"/>
                  </a:ext>
                </a:extLst>
              </a:tr>
              <a:tr h="971784">
                <a:tc>
                  <a:txBody>
                    <a:bodyPr/>
                    <a:lstStyle/>
                    <a:p>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p>
                  </a:txBody>
                  <a:tcPr marL="20942" marR="20942" marT="0" marB="0"/>
                </a:tc>
                <a:tc>
                  <a:txBody>
                    <a:bodyPr/>
                    <a:lstStyle/>
                    <a:p>
                      <a:r>
                        <a:rPr lang="en-ZA" sz="1600" dirty="0">
                          <a:solidFill>
                            <a:schemeClr val="tx1"/>
                          </a:solidFill>
                          <a:effectLst/>
                        </a:rPr>
                        <a:t>Provincial Executive Councils and Municipal Councils to approve the Municipal  Support Plans for the 64 dysfunctional municipalities </a:t>
                      </a:r>
                      <a:endPar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0942" marR="20942" marT="0" marB="0"/>
                </a:tc>
                <a:tc>
                  <a:txBody>
                    <a:bodyPr/>
                    <a:lstStyle/>
                    <a:p>
                      <a:r>
                        <a:rPr lang="en-ZA" sz="1600" dirty="0">
                          <a:solidFill>
                            <a:schemeClr val="tx1"/>
                          </a:solidFill>
                          <a:effectLst/>
                        </a:rPr>
                        <a:t>Approval &amp; Monitoring of implementation of Municipal Specific Support Plans</a:t>
                      </a:r>
                      <a:endPar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0942" marR="20942" marT="0" marB="0"/>
                </a:tc>
                <a:tc>
                  <a:txBody>
                    <a:bodyPr/>
                    <a:lstStyle/>
                    <a:p>
                      <a:r>
                        <a:rPr lang="en-ZA" sz="1600" dirty="0">
                          <a:solidFill>
                            <a:schemeClr val="tx1"/>
                          </a:solidFill>
                          <a:effectLst/>
                        </a:rPr>
                        <a:t>Provincial Executive Councils &amp; Municipal Councils</a:t>
                      </a:r>
                      <a:endPar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0942" marR="20942" marT="0" marB="0"/>
                </a:tc>
                <a:tc>
                  <a:txBody>
                    <a:bodyPr/>
                    <a:lstStyle/>
                    <a:p>
                      <a:r>
                        <a:rPr lang="en-ZA" sz="1600" dirty="0">
                          <a:solidFill>
                            <a:schemeClr val="tx1"/>
                          </a:solidFill>
                          <a:effectLst/>
                        </a:rPr>
                        <a:t>31 August 2021</a:t>
                      </a:r>
                    </a:p>
                  </a:txBody>
                  <a:tcPr marL="20942" marR="20942" marT="0" marB="0"/>
                </a:tc>
                <a:extLst>
                  <a:ext uri="{0D108BD9-81ED-4DB2-BD59-A6C34878D82A}">
                    <a16:rowId xmlns:a16="http://schemas.microsoft.com/office/drawing/2014/main" val="2403978183"/>
                  </a:ext>
                </a:extLst>
              </a:tr>
              <a:tr h="971784">
                <a:tc>
                  <a:txBody>
                    <a:bodyPr/>
                    <a:lstStyle/>
                    <a:p>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p>
                  </a:txBody>
                  <a:tcPr marL="20942" marR="20942"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mn-lt"/>
                          <a:ea typeface="+mn-ea"/>
                          <a:cs typeface="+mn-cs"/>
                        </a:rPr>
                        <a:t>Provincial Executive Councils and Municipal Councils to approve the Municipal Support Plans for the rest of  municipalities </a:t>
                      </a:r>
                      <a:endPar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20942" marR="20942" marT="0" marB="0"/>
                </a:tc>
                <a:tc>
                  <a:txBody>
                    <a:bodyPr/>
                    <a:lstStyle/>
                    <a:p>
                      <a:r>
                        <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Approval of the </a:t>
                      </a:r>
                    </a:p>
                  </a:txBody>
                  <a:tcPr marL="20942" marR="20942"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mn-lt"/>
                          <a:ea typeface="+mn-ea"/>
                          <a:cs typeface="+mn-cs"/>
                        </a:rPr>
                        <a:t>Provincial Executive Councils &amp; Municipal Councils</a:t>
                      </a:r>
                      <a:endPar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cs typeface="Times New Roman" panose="02020603050405020304" pitchFamily="18" charset="0"/>
                      </a:endParaRPr>
                    </a:p>
                  </a:txBody>
                  <a:tcPr marL="20942" marR="20942" marT="0" marB="0"/>
                </a:tc>
                <a:tc>
                  <a:txBody>
                    <a:bodyPr/>
                    <a:lstStyle/>
                    <a:p>
                      <a:r>
                        <a:rPr lang="en-ZA" sz="1600" dirty="0"/>
                        <a:t>15 September 2021</a:t>
                      </a:r>
                    </a:p>
                  </a:txBody>
                  <a:tcPr marL="20942" marR="20942" marT="0" marB="0"/>
                </a:tc>
                <a:extLst>
                  <a:ext uri="{0D108BD9-81ED-4DB2-BD59-A6C34878D82A}">
                    <a16:rowId xmlns:a16="http://schemas.microsoft.com/office/drawing/2014/main" val="4201006192"/>
                  </a:ext>
                </a:extLst>
              </a:tr>
              <a:tr h="955799">
                <a:tc>
                  <a:txBody>
                    <a:bodyPr/>
                    <a:lstStyle/>
                    <a:p>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p>
                  </a:txBody>
                  <a:tcPr marL="20942" marR="20942" marT="0" marB="0"/>
                </a:tc>
                <a:tc>
                  <a:txBody>
                    <a:bodyPr/>
                    <a:lstStyle/>
                    <a:p>
                      <a:r>
                        <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Political roadshows by Deputy Ministers of COGTA and NT</a:t>
                      </a:r>
                    </a:p>
                  </a:txBody>
                  <a:tcPr marL="20942" marR="20942" marT="0" marB="0"/>
                </a:tc>
                <a:tc>
                  <a:txBody>
                    <a:bodyPr/>
                    <a:lstStyle/>
                    <a:p>
                      <a:r>
                        <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 communication Cabinet decisions to Premiers and MECS for COGTAs and Treasuries</a:t>
                      </a:r>
                    </a:p>
                  </a:txBody>
                  <a:tcPr marL="20942" marR="20942"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chemeClr val="tx1"/>
                          </a:solidFill>
                          <a:effectLst/>
                          <a:uLnTx/>
                          <a:uFillTx/>
                          <a:latin typeface="Arial" panose="020B0604020202020204" pitchFamily="34" charset="0"/>
                          <a:cs typeface="Times New Roman" panose="02020603050405020304" pitchFamily="18" charset="0"/>
                        </a:rPr>
                        <a:t>Deputy Ministers of COGTA and NT</a:t>
                      </a:r>
                    </a:p>
                  </a:txBody>
                  <a:tcPr marL="20942" marR="20942" marT="0" marB="0"/>
                </a:tc>
                <a:tc>
                  <a:txBody>
                    <a:bodyPr/>
                    <a:lstStyle/>
                    <a:p>
                      <a:r>
                        <a:rPr lang="en-ZA" sz="1600" dirty="0"/>
                        <a:t>July-September 2021</a:t>
                      </a:r>
                    </a:p>
                  </a:txBody>
                  <a:tcPr marL="20942" marR="20942" marT="0" marB="0"/>
                </a:tc>
                <a:extLst>
                  <a:ext uri="{0D108BD9-81ED-4DB2-BD59-A6C34878D82A}">
                    <a16:rowId xmlns:a16="http://schemas.microsoft.com/office/drawing/2014/main" val="1038804042"/>
                  </a:ext>
                </a:extLst>
              </a:tr>
            </a:tbl>
          </a:graphicData>
        </a:graphic>
      </p:graphicFrame>
    </p:spTree>
    <p:extLst>
      <p:ext uri="{BB962C8B-B14F-4D97-AF65-F5344CB8AC3E}">
        <p14:creationId xmlns:p14="http://schemas.microsoft.com/office/powerpoint/2010/main" val="2416075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04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1" name="Rectangle 10">
            <a:extLst>
              <a:ext uri="{FF2B5EF4-FFF2-40B4-BE49-F238E27FC236}">
                <a16:creationId xmlns:a16="http://schemas.microsoft.com/office/drawing/2014/main" id="{64CCFE66-EF5C-264B-B269-F4558E9C205A}"/>
              </a:ext>
            </a:extLst>
          </p:cNvPr>
          <p:cNvSpPr/>
          <p:nvPr/>
        </p:nvSpPr>
        <p:spPr>
          <a:xfrm>
            <a:off x="1266092" y="970671"/>
            <a:ext cx="9509760" cy="1937146"/>
          </a:xfrm>
          <a:prstGeom prst="rect">
            <a:avLst/>
          </a:prstGeom>
        </p:spPr>
        <p:txBody>
          <a:bodyPr wrap="square" lIns="98755" tIns="49378" rIns="98755" bIns="49378" anchor="t">
            <a:spAutoFit/>
          </a:bodyPr>
          <a:lstStyle/>
          <a:p>
            <a:pPr marL="285750" marR="0" lvl="0" indent="-285750" algn="just" defTabSz="822960" rtl="0" eaLnBrk="1" fontAlgn="auto" latinLnBrk="0" hangingPunct="1">
              <a:lnSpc>
                <a:spcPct val="100000"/>
              </a:lnSpc>
              <a:spcBef>
                <a:spcPts val="0"/>
              </a:spcBef>
              <a:spcAft>
                <a:spcPts val="864"/>
              </a:spcAft>
              <a:buClrTx/>
              <a:buSzTx/>
              <a:buFont typeface="Arial" panose="020B0604020202020204" pitchFamily="34" charset="0"/>
              <a:buChar char="•"/>
              <a:tabLst/>
              <a:defRPr/>
            </a:pPr>
            <a:endParaRPr kumimoji="0" lang="en-US" i="0" u="none" strike="noStrike" kern="1200" cap="none" spc="0" normalizeH="0" baseline="0" noProof="0" dirty="0">
              <a:ln>
                <a:noFill/>
              </a:ln>
              <a:solidFill>
                <a:srgbClr val="000000"/>
              </a:solidFill>
              <a:effectLst/>
              <a:uLnTx/>
              <a:uFillTx/>
              <a:latin typeface="Arial" panose="020B0604020202020204"/>
              <a:ea typeface="+mn-ea"/>
              <a:cs typeface="Arial" panose="020B0604020202020204"/>
            </a:endParaRPr>
          </a:p>
          <a:p>
            <a:pPr marL="285750" marR="0" lvl="0" indent="-285750" algn="just" defTabSz="822960" rtl="0" eaLnBrk="1" fontAlgn="auto" latinLnBrk="0" hangingPunct="1">
              <a:lnSpc>
                <a:spcPct val="100000"/>
              </a:lnSpc>
              <a:spcBef>
                <a:spcPts val="0"/>
              </a:spcBef>
              <a:spcAft>
                <a:spcPts val="864"/>
              </a:spcAft>
              <a:buClrTx/>
              <a:buSzTx/>
              <a:buFont typeface="Arial" panose="020B0604020202020204" pitchFamily="34" charset="0"/>
              <a:buChar char="•"/>
              <a:tabLst/>
              <a:defRPr/>
            </a:pPr>
            <a:r>
              <a:rPr lang="en-ZA" sz="2400" dirty="0">
                <a:solidFill>
                  <a:srgbClr val="000000"/>
                </a:solidFill>
                <a:latin typeface="Arial"/>
                <a:cs typeface="Arial"/>
              </a:rPr>
              <a:t>To provide COGTA Portfolio Committee with progress on the implementation of the Cabinet resolutions pertaining to the State of local government report.</a:t>
            </a:r>
            <a:endParaRPr kumimoji="0" lang="en-ZA" sz="2400" i="0" u="none" strike="noStrike" kern="1200" cap="none" spc="0" normalizeH="0" baseline="0" noProof="0" dirty="0">
              <a:ln>
                <a:noFill/>
              </a:ln>
              <a:solidFill>
                <a:srgbClr val="000000"/>
              </a:solidFill>
              <a:effectLst/>
              <a:uLnTx/>
              <a:uFillTx/>
              <a:latin typeface="Arial"/>
              <a:ea typeface="+mn-ea"/>
              <a:cs typeface="Arial"/>
            </a:endParaRPr>
          </a:p>
          <a:p>
            <a:pPr marL="439483" marR="0" lvl="0" indent="-439483" algn="l" defTabSz="822960" rtl="0" eaLnBrk="1" fontAlgn="auto" latinLnBrk="0" hangingPunct="1">
              <a:lnSpc>
                <a:spcPct val="100000"/>
              </a:lnSpc>
              <a:spcBef>
                <a:spcPts val="0"/>
              </a:spcBef>
              <a:spcAft>
                <a:spcPts val="864"/>
              </a:spcAft>
              <a:buClrTx/>
              <a:buSzTx/>
              <a:buFontTx/>
              <a:buNone/>
              <a:tabLst/>
              <a:defRPr/>
            </a:pPr>
            <a:endParaRPr kumimoji="0" lang="en-ZA" sz="1440" b="0" i="0" u="none" strike="noStrike" kern="1200" cap="none" spc="0" normalizeH="0" baseline="0" noProof="0" dirty="0">
              <a:ln>
                <a:noFill/>
              </a:ln>
              <a:solidFill>
                <a:srgbClr val="FF0000"/>
              </a:solidFill>
              <a:effectLst/>
              <a:uLnTx/>
              <a:uFillTx/>
              <a:latin typeface="Arial"/>
              <a:ea typeface="+mn-ea"/>
              <a:cs typeface="Arial"/>
            </a:endParaRPr>
          </a:p>
        </p:txBody>
      </p:sp>
      <p:sp>
        <p:nvSpPr>
          <p:cNvPr id="3" name="Rectangle 2">
            <a:extLst>
              <a:ext uri="{FF2B5EF4-FFF2-40B4-BE49-F238E27FC236}">
                <a16:creationId xmlns:a16="http://schemas.microsoft.com/office/drawing/2014/main" id="{B768D677-DE8C-49C3-894E-08E576C6CD7E}"/>
              </a:ext>
            </a:extLst>
          </p:cNvPr>
          <p:cNvSpPr/>
          <p:nvPr/>
        </p:nvSpPr>
        <p:spPr>
          <a:xfrm rot="5400000">
            <a:off x="498675" y="121986"/>
            <a:ext cx="584034" cy="36218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985"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3" name="Rectangle 12">
            <a:extLst>
              <a:ext uri="{FF2B5EF4-FFF2-40B4-BE49-F238E27FC236}">
                <a16:creationId xmlns:a16="http://schemas.microsoft.com/office/drawing/2014/main" id="{021A0BC7-24C3-406E-B041-97CCF21CCC5E}"/>
              </a:ext>
            </a:extLst>
          </p:cNvPr>
          <p:cNvSpPr/>
          <p:nvPr/>
        </p:nvSpPr>
        <p:spPr>
          <a:xfrm>
            <a:off x="1027230" y="157789"/>
            <a:ext cx="4734580" cy="349439"/>
          </a:xfrm>
          <a:prstGeom prst="rect">
            <a:avLst/>
          </a:prstGeom>
        </p:spPr>
        <p:txBody>
          <a:bodyPr wrap="square" lIns="66660" tIns="33330" rIns="66660" bIns="33330" anchor="t">
            <a:spAutoFit/>
          </a:bodyPr>
          <a:lstStyle/>
          <a:p>
            <a:pPr marL="0" marR="0" lvl="0" indent="0" algn="l" defTabSz="822960" rtl="0" eaLnBrk="1" fontAlgn="auto" latinLnBrk="0" hangingPunct="1">
              <a:lnSpc>
                <a:spcPts val="2188"/>
              </a:lnSpc>
              <a:spcBef>
                <a:spcPts val="730"/>
              </a:spcBef>
              <a:spcAft>
                <a:spcPts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a:ea typeface="ＭＳ Ｐゴシック"/>
                <a:cs typeface="Arial"/>
              </a:rPr>
              <a:t>Purpose</a:t>
            </a:r>
            <a:endParaRPr kumimoji="0" lang="en-US" sz="162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9471FEC6-2060-4923-9545-B134772BF81B}"/>
              </a:ext>
            </a:extLst>
          </p:cNvPr>
          <p:cNvSpPr txBox="1"/>
          <p:nvPr/>
        </p:nvSpPr>
        <p:spPr>
          <a:xfrm>
            <a:off x="3886645" y="6405834"/>
            <a:ext cx="2313373" cy="262636"/>
          </a:xfrm>
          <a:prstGeom prst="rect">
            <a:avLst/>
          </a:prstGeom>
          <a:noFill/>
        </p:spPr>
        <p:txBody>
          <a:bodyPr wrap="square" lIns="82296" tIns="41148" rIns="82296" bIns="41148" rtlCol="0" anchor="t">
            <a:spAutoFit/>
          </a:bodyPr>
          <a:lstStyle/>
          <a:p>
            <a:pPr marL="0" marR="0" lvl="0" indent="0" algn="ctr" defTabSz="822960" rtl="0" eaLnBrk="1" fontAlgn="auto" latinLnBrk="0" hangingPunct="1">
              <a:lnSpc>
                <a:spcPts val="144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85000"/>
                    <a:lumOff val="15000"/>
                  </a:srgbClr>
                </a:solidFill>
                <a:effectLst/>
                <a:uLnTx/>
                <a:uFillTx/>
                <a:latin typeface="Arial"/>
                <a:ea typeface="+mn-ea"/>
                <a:cs typeface="Arial"/>
              </a:rPr>
              <a:t>SECRET</a:t>
            </a:r>
          </a:p>
        </p:txBody>
      </p:sp>
    </p:spTree>
    <p:extLst>
      <p:ext uri="{BB962C8B-B14F-4D97-AF65-F5344CB8AC3E}">
        <p14:creationId xmlns:p14="http://schemas.microsoft.com/office/powerpoint/2010/main" val="1992660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9B77-D64C-4C22-8940-CA94F82F9B1C}"/>
              </a:ext>
            </a:extLst>
          </p:cNvPr>
          <p:cNvSpPr>
            <a:spLocks noGrp="1"/>
          </p:cNvSpPr>
          <p:nvPr>
            <p:ph type="title"/>
          </p:nvPr>
        </p:nvSpPr>
        <p:spPr/>
        <p:txBody>
          <a:bodyPr>
            <a:normAutofit fontScale="90000"/>
          </a:bodyPr>
          <a:lstStyle/>
          <a:p>
            <a:r>
              <a:rPr lang="en-ZA" b="1" dirty="0"/>
              <a:t>INTRODUCTION &amp; Background</a:t>
            </a:r>
            <a:endParaRPr lang="en-GB" b="1" dirty="0"/>
          </a:p>
        </p:txBody>
      </p:sp>
      <p:sp>
        <p:nvSpPr>
          <p:cNvPr id="3" name="Content Placeholder 2">
            <a:extLst>
              <a:ext uri="{FF2B5EF4-FFF2-40B4-BE49-F238E27FC236}">
                <a16:creationId xmlns:a16="http://schemas.microsoft.com/office/drawing/2014/main" id="{9C7D4AF4-36A5-4B4A-92BE-57B2CB6FF137}"/>
              </a:ext>
            </a:extLst>
          </p:cNvPr>
          <p:cNvSpPr>
            <a:spLocks noGrp="1"/>
          </p:cNvSpPr>
          <p:nvPr>
            <p:ph sz="half" idx="2"/>
          </p:nvPr>
        </p:nvSpPr>
        <p:spPr>
          <a:xfrm>
            <a:off x="483692" y="669449"/>
            <a:ext cx="10753344" cy="5162270"/>
          </a:xfrm>
        </p:spPr>
        <p:txBody>
          <a:bodyPr/>
          <a:lstStyle/>
          <a:p>
            <a:pPr marL="0" indent="0" algn="just">
              <a:buNone/>
            </a:pPr>
            <a:r>
              <a:rPr lang="en-ZA" sz="24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Batang" panose="02030600000101010101" pitchFamily="18" charset="-127"/>
              <a:cs typeface="Times New Roman" panose="02020603050405020304" pitchFamily="18" charset="0"/>
            </a:endParaRPr>
          </a:p>
          <a:p>
            <a:pPr algn="just">
              <a:lnSpc>
                <a:spcPct val="107000"/>
              </a:lnSpc>
              <a:spcAft>
                <a:spcPts val="800"/>
              </a:spcAft>
            </a:pPr>
            <a:r>
              <a:rPr lang="en-ZA" sz="2400" dirty="0">
                <a:solidFill>
                  <a:srgbClr val="000000"/>
                </a:solidFill>
                <a:effectLst/>
                <a:latin typeface="Arial "/>
                <a:ea typeface="Calibri" panose="020F0502020204030204" pitchFamily="34" charset="0"/>
                <a:cs typeface="Times New Roman" panose="02020603050405020304" pitchFamily="18" charset="0"/>
              </a:rPr>
              <a:t>The State of Local Government Report was presented to Cabinet </a:t>
            </a:r>
            <a:r>
              <a:rPr lang="en-ZA" sz="2400" dirty="0">
                <a:solidFill>
                  <a:srgbClr val="000000"/>
                </a:solidFill>
                <a:latin typeface="Arial "/>
                <a:ea typeface="Calibri" panose="020F0502020204030204" pitchFamily="34" charset="0"/>
                <a:cs typeface="Times New Roman" panose="02020603050405020304" pitchFamily="18" charset="0"/>
              </a:rPr>
              <a:t>and the following resolutions were taken: </a:t>
            </a:r>
          </a:p>
          <a:p>
            <a:pPr lvl="1" algn="just">
              <a:lnSpc>
                <a:spcPct val="115000"/>
              </a:lnSpc>
              <a:spcBef>
                <a:spcPts val="1000"/>
              </a:spcBef>
              <a:buFontTx/>
              <a:buChar char="–"/>
              <a:tabLst>
                <a:tab pos="400050" algn="l"/>
              </a:tabLst>
              <a:defRPr/>
            </a:pPr>
            <a:r>
              <a:rPr kumimoji="0" lang="en-ZA" sz="2400" b="0" i="0" u="none" strike="noStrike" kern="1200" cap="none" spc="0" normalizeH="0" baseline="0" noProof="0" dirty="0">
                <a:ln>
                  <a:noFill/>
                </a:ln>
                <a:solidFill>
                  <a:srgbClr val="000000"/>
                </a:solidFill>
                <a:effectLst/>
                <a:uLnTx/>
                <a:uFillTx/>
                <a:latin typeface="Arial "/>
                <a:cs typeface="Times New Roman" panose="02020603050405020304" pitchFamily="18" charset="0"/>
              </a:rPr>
              <a:t>That COGTA and NT should lead the process of the development of the municipal support plans in collaboration with sector departments, provinces and municipalities;  and </a:t>
            </a:r>
          </a:p>
          <a:p>
            <a:pPr lvl="1" algn="just">
              <a:lnSpc>
                <a:spcPct val="115000"/>
              </a:lnSpc>
              <a:spcBef>
                <a:spcPts val="1000"/>
              </a:spcBef>
              <a:buFontTx/>
              <a:buChar char="–"/>
              <a:tabLst>
                <a:tab pos="400050" algn="l"/>
              </a:tabLst>
              <a:defRPr/>
            </a:pPr>
            <a:r>
              <a:rPr kumimoji="0" lang="en-ZA" sz="2400" b="0" i="0" u="none" strike="noStrike" kern="1200" cap="none" spc="0" normalizeH="0" baseline="0" noProof="0" dirty="0">
                <a:ln>
                  <a:noFill/>
                </a:ln>
                <a:solidFill>
                  <a:srgbClr val="000000"/>
                </a:solidFill>
                <a:effectLst/>
                <a:uLnTx/>
                <a:uFillTx/>
                <a:latin typeface="Arial "/>
                <a:cs typeface="Times New Roman" panose="02020603050405020304" pitchFamily="18" charset="0"/>
              </a:rPr>
              <a:t>That COGTA and NT identify candidates for Interventions and propose the relevant mode of intervention that should be applied. This should include municipalities that need to be taken over by National in terms of section 139 (7) of the Constitution</a:t>
            </a:r>
          </a:p>
          <a:p>
            <a:pPr algn="just"/>
            <a:endParaRPr lang="en-GB" dirty="0"/>
          </a:p>
        </p:txBody>
      </p:sp>
    </p:spTree>
    <p:extLst>
      <p:ext uri="{BB962C8B-B14F-4D97-AF65-F5344CB8AC3E}">
        <p14:creationId xmlns:p14="http://schemas.microsoft.com/office/powerpoint/2010/main" val="2431893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aphicFrame>
        <p:nvGraphicFramePr>
          <p:cNvPr id="7" name="Table 8">
            <a:extLst>
              <a:ext uri="{FF2B5EF4-FFF2-40B4-BE49-F238E27FC236}">
                <a16:creationId xmlns:a16="http://schemas.microsoft.com/office/drawing/2014/main" id="{0E3F3000-BAD8-4C3D-94CB-98D075672B1B}"/>
              </a:ext>
            </a:extLst>
          </p:cNvPr>
          <p:cNvGraphicFramePr>
            <a:graphicFrameLocks noGrp="1"/>
          </p:cNvGraphicFramePr>
          <p:nvPr/>
        </p:nvGraphicFramePr>
        <p:xfrm>
          <a:off x="1098851" y="1770918"/>
          <a:ext cx="9941490" cy="4608576"/>
        </p:xfrm>
        <a:graphic>
          <a:graphicData uri="http://schemas.openxmlformats.org/drawingml/2006/table">
            <a:tbl>
              <a:tblPr firstRow="1" bandRow="1">
                <a:tableStyleId>{2D5ABB26-0587-4C30-8999-92F81FD0307C}</a:tableStyleId>
              </a:tblPr>
              <a:tblGrid>
                <a:gridCol w="1907586">
                  <a:extLst>
                    <a:ext uri="{9D8B030D-6E8A-4147-A177-3AD203B41FA5}">
                      <a16:colId xmlns:a16="http://schemas.microsoft.com/office/drawing/2014/main" val="285334367"/>
                    </a:ext>
                  </a:extLst>
                </a:gridCol>
                <a:gridCol w="2069010">
                  <a:extLst>
                    <a:ext uri="{9D8B030D-6E8A-4147-A177-3AD203B41FA5}">
                      <a16:colId xmlns:a16="http://schemas.microsoft.com/office/drawing/2014/main" val="421528798"/>
                    </a:ext>
                  </a:extLst>
                </a:gridCol>
                <a:gridCol w="1988298">
                  <a:extLst>
                    <a:ext uri="{9D8B030D-6E8A-4147-A177-3AD203B41FA5}">
                      <a16:colId xmlns:a16="http://schemas.microsoft.com/office/drawing/2014/main" val="1818901232"/>
                    </a:ext>
                  </a:extLst>
                </a:gridCol>
                <a:gridCol w="1988298">
                  <a:extLst>
                    <a:ext uri="{9D8B030D-6E8A-4147-A177-3AD203B41FA5}">
                      <a16:colId xmlns:a16="http://schemas.microsoft.com/office/drawing/2014/main" val="2733725991"/>
                    </a:ext>
                  </a:extLst>
                </a:gridCol>
                <a:gridCol w="1988298">
                  <a:extLst>
                    <a:ext uri="{9D8B030D-6E8A-4147-A177-3AD203B41FA5}">
                      <a16:colId xmlns:a16="http://schemas.microsoft.com/office/drawing/2014/main" val="1340906855"/>
                    </a:ext>
                  </a:extLst>
                </a:gridCol>
              </a:tblGrid>
              <a:tr h="4526280">
                <a:tc>
                  <a:txBody>
                    <a:bodyPr/>
                    <a:lstStyle/>
                    <a:p>
                      <a:pPr marL="171450" lvl="0" indent="-171450" algn="l">
                        <a:buFont typeface="Arial"/>
                        <a:buChar char="•"/>
                      </a:pPr>
                      <a:r>
                        <a:rPr lang="en-GB" sz="1100" b="0" i="0" u="none" strike="noStrike" noProof="0" dirty="0">
                          <a:latin typeface="Arial Narrow"/>
                          <a:cs typeface="Arial Narrow" panose="020B0604020202020204" pitchFamily="34" charset="0"/>
                        </a:rPr>
                        <a:t>Inappropriate political/</a:t>
                      </a:r>
                    </a:p>
                    <a:p>
                      <a:pPr marL="171450" lvl="0" indent="-171450" algn="l">
                        <a:buFont typeface="Arial"/>
                        <a:buChar char="•"/>
                      </a:pPr>
                      <a:r>
                        <a:rPr lang="en-GB" sz="1100" b="0" i="0" u="none" strike="noStrike" noProof="0" dirty="0">
                          <a:latin typeface="Arial Narrow"/>
                          <a:cs typeface="Arial Narrow" panose="020B0604020202020204" pitchFamily="34" charset="0"/>
                        </a:rPr>
                        <a:t>Admin &amp; business interface </a:t>
                      </a:r>
                    </a:p>
                    <a:p>
                      <a:pPr marL="171450" lvl="0" indent="-171450" algn="l">
                        <a:buFont typeface="Arial"/>
                        <a:buChar char="•"/>
                      </a:pPr>
                      <a:r>
                        <a:rPr lang="en-GB" sz="1100" b="0" i="0" u="none" strike="noStrike" noProof="0" dirty="0">
                          <a:latin typeface="Arial Narrow"/>
                        </a:rPr>
                        <a:t>Infighting, faction leadership resulting in 2 mayors &amp; or speakers sometimes</a:t>
                      </a:r>
                      <a:endParaRPr lang="en-GB" sz="1100" b="0" i="0" noProof="0" dirty="0">
                        <a:latin typeface="Arial Narrow"/>
                      </a:endParaRPr>
                    </a:p>
                    <a:p>
                      <a:pPr marL="171450" lvl="0" indent="-171450" algn="l">
                        <a:buFont typeface="Arial"/>
                        <a:buChar char="•"/>
                      </a:pPr>
                      <a:r>
                        <a:rPr lang="en-GB" sz="1100" b="0" i="0" u="none" strike="noStrike" noProof="0" dirty="0">
                          <a:latin typeface="Arial Narrow"/>
                        </a:rPr>
                        <a:t>Lack of consequence management such that Sec 139 not yielding results</a:t>
                      </a:r>
                      <a:endParaRPr lang="en-GB" sz="1100" b="0" i="0" noProof="0" dirty="0">
                        <a:latin typeface="Arial Narrow"/>
                      </a:endParaRPr>
                    </a:p>
                    <a:p>
                      <a:pPr marL="171450" lvl="0" indent="-171450" algn="l">
                        <a:buFont typeface="Arial"/>
                        <a:buChar char="•"/>
                      </a:pPr>
                      <a:r>
                        <a:rPr lang="en-GB" sz="1100" b="0" i="0" noProof="0" dirty="0">
                          <a:latin typeface="Arial Narrow"/>
                        </a:rPr>
                        <a:t>Poor communications with communities by councillors</a:t>
                      </a:r>
                    </a:p>
                    <a:p>
                      <a:pPr marL="171450" lvl="0" indent="-171450" algn="l">
                        <a:buFont typeface="Arial"/>
                        <a:buChar char="•"/>
                      </a:pPr>
                      <a:endParaRPr lang="en-GB" sz="1100" b="0" i="0" noProof="0" dirty="0">
                        <a:latin typeface="Arial Narrow"/>
                      </a:endParaRPr>
                    </a:p>
                    <a:p>
                      <a:pPr marL="171450" lvl="0" indent="-171450" algn="l">
                        <a:lnSpc>
                          <a:spcPct val="100000"/>
                        </a:lnSpc>
                        <a:spcBef>
                          <a:spcPts val="0"/>
                        </a:spcBef>
                        <a:spcAft>
                          <a:spcPts val="0"/>
                        </a:spcAft>
                        <a:buFont typeface="Arial"/>
                        <a:buChar char="•"/>
                      </a:pPr>
                      <a:r>
                        <a:rPr lang="en-GB" sz="1100" b="1" i="0" u="none" strike="noStrike" noProof="0" dirty="0">
                          <a:latin typeface="Arial Narrow"/>
                        </a:rPr>
                        <a:t>Characterised</a:t>
                      </a:r>
                      <a:r>
                        <a:rPr lang="en-GB" sz="1100" b="0" i="0" u="none" strike="noStrike" noProof="0" dirty="0">
                          <a:latin typeface="Arial Narrow"/>
                        </a:rPr>
                        <a:t> by motions of no confidence, dual administrations, infighting at times with tender gangsters or aggressive local business forums</a:t>
                      </a:r>
                      <a:endParaRPr lang="en-GB" sz="1100" b="0" i="0" u="none" strike="noStrike" noProof="0" dirty="0"/>
                    </a:p>
                    <a:p>
                      <a:pPr marL="171450" lvl="0" indent="-171450" algn="l">
                        <a:lnSpc>
                          <a:spcPct val="100000"/>
                        </a:lnSpc>
                        <a:spcBef>
                          <a:spcPts val="0"/>
                        </a:spcBef>
                        <a:spcAft>
                          <a:spcPts val="0"/>
                        </a:spcAft>
                        <a:buFont typeface="Arial"/>
                        <a:buChar char="•"/>
                      </a:pPr>
                      <a:endParaRPr lang="en-GB" sz="1100" b="0" i="0" u="none" strike="noStrike" noProof="0" dirty="0">
                        <a:latin typeface="Arial Narrow"/>
                      </a:endParaRPr>
                    </a:p>
                    <a:p>
                      <a:pPr marL="171450" lvl="0" indent="-171450" algn="l">
                        <a:lnSpc>
                          <a:spcPct val="100000"/>
                        </a:lnSpc>
                        <a:spcBef>
                          <a:spcPts val="0"/>
                        </a:spcBef>
                        <a:spcAft>
                          <a:spcPts val="0"/>
                        </a:spcAft>
                        <a:buFont typeface="Arial"/>
                        <a:buChar char="•"/>
                      </a:pPr>
                      <a:endParaRPr lang="en-GB" sz="1100" b="0" i="0" u="none" strike="noStrike" noProof="0" dirty="0">
                        <a:latin typeface="Arial Narrow"/>
                      </a:endParaRPr>
                    </a:p>
                    <a:p>
                      <a:pPr marL="171450" lvl="0" indent="-171450" algn="l">
                        <a:lnSpc>
                          <a:spcPct val="100000"/>
                        </a:lnSpc>
                        <a:spcBef>
                          <a:spcPts val="0"/>
                        </a:spcBef>
                        <a:spcAft>
                          <a:spcPts val="0"/>
                        </a:spcAft>
                        <a:buFont typeface="Arial"/>
                        <a:buChar char="•"/>
                      </a:pPr>
                      <a:endParaRPr lang="en-GB" sz="1100" b="0" i="0" u="none" strike="noStrike" noProof="0" dirty="0">
                        <a:latin typeface="Arial Narrow"/>
                      </a:endParaRPr>
                    </a:p>
                    <a:p>
                      <a:pPr lvl="0" algn="ctr">
                        <a:buNone/>
                      </a:pPr>
                      <a:endParaRPr lang="en-GB" sz="1100" b="0" i="0" noProof="0" dirty="0">
                        <a:latin typeface="Arial Narrow"/>
                        <a:cs typeface="Arial Narrow" panose="020B0604020202020204" pitchFamily="34" charset="0"/>
                      </a:endParaRPr>
                    </a:p>
                  </a:txBody>
                  <a:tcPr marL="82296" marR="82296" marT="41148" marB="41148" anchor="ctr">
                    <a:lnR w="12700">
                      <a:solidFill>
                        <a:schemeClr val="tx1"/>
                      </a:solidFill>
                    </a:lnR>
                    <a:lnB w="12700">
                      <a:solidFill>
                        <a:schemeClr val="tx1"/>
                      </a:solidFill>
                    </a:lnB>
                    <a:no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a:buChar char="•"/>
                        <a:tabLst/>
                        <a:defRPr/>
                      </a:pPr>
                      <a:r>
                        <a:rPr lang="en-US" sz="1100" b="0" i="0" u="none" strike="noStrike" noProof="0" dirty="0">
                          <a:latin typeface="Arial Narrow"/>
                          <a:cs typeface="Arial Narrow" panose="020B0604020202020204" pitchFamily="34" charset="0"/>
                        </a:rPr>
                        <a:t>Inadequate monitoring &amp; oversight leading to failure to identify administrative flaws</a:t>
                      </a:r>
                    </a:p>
                    <a:p>
                      <a:pPr marL="171450" marR="0" lvl="0" indent="-171450" algn="l" rtl="0">
                        <a:lnSpc>
                          <a:spcPct val="100000"/>
                        </a:lnSpc>
                        <a:spcBef>
                          <a:spcPts val="0"/>
                        </a:spcBef>
                        <a:spcAft>
                          <a:spcPts val="0"/>
                        </a:spcAft>
                        <a:buClrTx/>
                        <a:buSzTx/>
                        <a:buFont typeface="Arial"/>
                        <a:buChar char="•"/>
                      </a:pPr>
                      <a:r>
                        <a:rPr lang="en-ZA" sz="1100" b="0" i="0" u="none" strike="noStrike" noProof="0" dirty="0">
                          <a:latin typeface="Arial Narrow"/>
                        </a:rPr>
                        <a:t>Poor control environment</a:t>
                      </a:r>
                      <a:endParaRPr lang="en-US" sz="1100" b="0" i="0" dirty="0">
                        <a:latin typeface="Arial Narrow"/>
                      </a:endParaRPr>
                    </a:p>
                    <a:p>
                      <a:pPr marL="171450" marR="0" lvl="0" indent="-171450" algn="l" rtl="0">
                        <a:lnSpc>
                          <a:spcPct val="100000"/>
                        </a:lnSpc>
                        <a:spcBef>
                          <a:spcPts val="0"/>
                        </a:spcBef>
                        <a:spcAft>
                          <a:spcPts val="0"/>
                        </a:spcAft>
                        <a:buClrTx/>
                        <a:buSzTx/>
                        <a:buFont typeface="Arial"/>
                        <a:buChar char="•"/>
                      </a:pPr>
                      <a:r>
                        <a:rPr lang="en-ZA" sz="1100" b="0" i="0" u="none" strike="noStrike" noProof="0" dirty="0">
                          <a:latin typeface="Arial Narrow"/>
                        </a:rPr>
                        <a:t>non-compliance, </a:t>
                      </a:r>
                      <a:br>
                        <a:rPr lang="en-ZA" sz="1100" b="0" i="0" u="none" strike="noStrike" noProof="0" dirty="0">
                          <a:latin typeface="Arial Narrow"/>
                        </a:rPr>
                      </a:br>
                      <a:r>
                        <a:rPr lang="en-ZA" sz="1100" b="0" i="0" u="none" strike="noStrike" noProof="0" dirty="0">
                          <a:latin typeface="Arial Narrow"/>
                        </a:rPr>
                        <a:t>lack of consequence management</a:t>
                      </a:r>
                      <a:endParaRPr lang="en-US" sz="1100" b="0" i="0" dirty="0">
                        <a:latin typeface="Arial Narrow"/>
                      </a:endParaRPr>
                    </a:p>
                    <a:p>
                      <a:pPr marL="171450" marR="0" lvl="0" indent="-171450" algn="l" rtl="0">
                        <a:lnSpc>
                          <a:spcPct val="100000"/>
                        </a:lnSpc>
                        <a:spcBef>
                          <a:spcPts val="0"/>
                        </a:spcBef>
                        <a:spcAft>
                          <a:spcPts val="0"/>
                        </a:spcAft>
                        <a:buClrTx/>
                        <a:buSzTx/>
                        <a:buFont typeface="Arial"/>
                        <a:buChar char="•"/>
                      </a:pPr>
                      <a:r>
                        <a:rPr lang="en-US" sz="1100" b="0" i="0" dirty="0">
                          <a:latin typeface="Arial Narrow"/>
                        </a:rPr>
                        <a:t>Litigation</a:t>
                      </a:r>
                      <a:endParaRPr lang="en-US" sz="1100" dirty="0"/>
                    </a:p>
                    <a:p>
                      <a:pPr marL="171450" marR="0" lvl="0" indent="-171450" algn="l">
                        <a:lnSpc>
                          <a:spcPct val="100000"/>
                        </a:lnSpc>
                        <a:spcBef>
                          <a:spcPts val="0"/>
                        </a:spcBef>
                        <a:spcAft>
                          <a:spcPts val="0"/>
                        </a:spcAft>
                        <a:buClrTx/>
                        <a:buSzTx/>
                        <a:buFont typeface="Arial"/>
                        <a:buChar char="•"/>
                      </a:pPr>
                      <a:endParaRPr lang="en-US" sz="1100" b="0" i="0" dirty="0">
                        <a:latin typeface="Arial Narrow"/>
                      </a:endParaRPr>
                    </a:p>
                    <a:p>
                      <a:pPr marL="171450" marR="0" lvl="0" indent="-171450" algn="l">
                        <a:lnSpc>
                          <a:spcPct val="100000"/>
                        </a:lnSpc>
                        <a:spcBef>
                          <a:spcPts val="0"/>
                        </a:spcBef>
                        <a:spcAft>
                          <a:spcPts val="0"/>
                        </a:spcAft>
                        <a:buFont typeface="Arial"/>
                        <a:buChar char="•"/>
                      </a:pPr>
                      <a:r>
                        <a:rPr lang="en-ZA" sz="1100" b="0" i="0" u="none" strike="noStrike" noProof="0" dirty="0">
                          <a:latin typeface="Arial Narrow"/>
                        </a:rPr>
                        <a:t>Dysfunctional Oversight Committees, Poor Audit outcomes, Inability to pay salaries, Failure to adopt budgets and IDPs on time, Confirmed fraud, corruption &amp; maladministration and Limited service delivery</a:t>
                      </a:r>
                    </a:p>
                    <a:p>
                      <a:pPr marL="171450" marR="0" lvl="0" indent="-171450" algn="l">
                        <a:lnSpc>
                          <a:spcPct val="100000"/>
                        </a:lnSpc>
                        <a:spcBef>
                          <a:spcPts val="0"/>
                        </a:spcBef>
                        <a:spcAft>
                          <a:spcPts val="0"/>
                        </a:spcAft>
                        <a:buFont typeface="Arial"/>
                        <a:buChar char="•"/>
                      </a:pPr>
                      <a:endParaRPr lang="en-ZA" sz="1100" b="0" i="0" u="none" strike="noStrike" noProof="0" dirty="0">
                        <a:latin typeface="Arial Narrow"/>
                      </a:endParaRPr>
                    </a:p>
                    <a:p>
                      <a:pPr marL="171450" marR="0" lvl="0" indent="-171450" algn="l">
                        <a:lnSpc>
                          <a:spcPct val="100000"/>
                        </a:lnSpc>
                        <a:spcBef>
                          <a:spcPts val="0"/>
                        </a:spcBef>
                        <a:spcAft>
                          <a:spcPts val="0"/>
                        </a:spcAft>
                        <a:buFont typeface="Arial"/>
                        <a:buChar char="•"/>
                      </a:pPr>
                      <a:endParaRPr lang="en-ZA" sz="1100" b="0" i="0" u="none" strike="noStrike" noProof="0" dirty="0">
                        <a:latin typeface="Arial Narrow"/>
                      </a:endParaRPr>
                    </a:p>
                    <a:p>
                      <a:pPr marL="171450" marR="0" lvl="0" indent="-171450" algn="l">
                        <a:lnSpc>
                          <a:spcPct val="100000"/>
                        </a:lnSpc>
                        <a:spcBef>
                          <a:spcPts val="0"/>
                        </a:spcBef>
                        <a:spcAft>
                          <a:spcPts val="0"/>
                        </a:spcAft>
                        <a:buFont typeface="Arial"/>
                        <a:buChar char="•"/>
                      </a:pPr>
                      <a:endParaRPr lang="en-ZA" sz="1100" b="0" i="0" u="none" strike="noStrike" noProof="0" dirty="0">
                        <a:latin typeface="Arial Narrow"/>
                      </a:endParaRPr>
                    </a:p>
                    <a:p>
                      <a:pPr marL="171450" marR="0" lvl="0" indent="-171450" algn="l">
                        <a:lnSpc>
                          <a:spcPct val="100000"/>
                        </a:lnSpc>
                        <a:spcBef>
                          <a:spcPts val="0"/>
                        </a:spcBef>
                        <a:spcAft>
                          <a:spcPts val="0"/>
                        </a:spcAft>
                        <a:buFont typeface="Arial"/>
                        <a:buChar char="•"/>
                      </a:pPr>
                      <a:endParaRPr lang="en-ZA" sz="1100" b="0" i="0" u="none" strike="noStrike" noProof="0" dirty="0">
                        <a:latin typeface="Arial Narrow"/>
                      </a:endParaRPr>
                    </a:p>
                    <a:p>
                      <a:pPr marL="171450" marR="0" lvl="0" indent="-171450" algn="l">
                        <a:lnSpc>
                          <a:spcPct val="100000"/>
                        </a:lnSpc>
                        <a:spcBef>
                          <a:spcPts val="0"/>
                        </a:spcBef>
                        <a:spcAft>
                          <a:spcPts val="0"/>
                        </a:spcAft>
                        <a:buFont typeface="Arial"/>
                        <a:buChar char="•"/>
                      </a:pPr>
                      <a:endParaRPr lang="en-ZA" sz="1100" b="0" i="0" u="none" strike="noStrike" noProof="0" dirty="0">
                        <a:latin typeface="Arial Narrow"/>
                      </a:endParaRPr>
                    </a:p>
                  </a:txBody>
                  <a:tcPr marL="82296" marR="82296" marT="41148" marB="41148" anchor="ctr">
                    <a:lnL w="12700">
                      <a:solidFill>
                        <a:schemeClr val="tx1"/>
                      </a:solidFill>
                    </a:lnL>
                    <a:lnR w="12700">
                      <a:solidFill>
                        <a:schemeClr val="tx1"/>
                      </a:solidFill>
                    </a:lnR>
                    <a:lnB w="12700">
                      <a:solidFill>
                        <a:schemeClr val="tx1"/>
                      </a:solidFill>
                    </a:lnB>
                    <a:no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a:buChar char="•"/>
                        <a:tabLst/>
                        <a:defRPr/>
                      </a:pPr>
                      <a:r>
                        <a:rPr lang="en-US" sz="1100" b="0" i="0" u="none" strike="noStrike" noProof="0" dirty="0">
                          <a:latin typeface="Arial Narrow"/>
                          <a:cs typeface="Arial Narrow" panose="020B0604020202020204" pitchFamily="34" charset="0"/>
                        </a:rPr>
                        <a:t>Vacancies in critical positions especially CFOs, engineers</a:t>
                      </a:r>
                    </a:p>
                    <a:p>
                      <a:pPr marL="171450" lvl="0" indent="-171450" algn="l">
                        <a:buFont typeface="Arial"/>
                        <a:buChar char="•"/>
                      </a:pPr>
                      <a:r>
                        <a:rPr lang="en-ZA" sz="1100" b="0" i="0" u="none" strike="noStrike" noProof="0" dirty="0">
                          <a:latin typeface="Arial Narrow"/>
                        </a:rPr>
                        <a:t>Systematic Maladministration, fraud, nepotism &amp; corruption</a:t>
                      </a:r>
                      <a:endParaRPr lang="en-US" sz="1100" b="0" i="0" dirty="0">
                        <a:latin typeface="Arial Narrow"/>
                      </a:endParaRPr>
                    </a:p>
                    <a:p>
                      <a:pPr marL="171450" marR="0" lvl="0" indent="-171450" algn="l" rtl="0">
                        <a:lnSpc>
                          <a:spcPct val="100000"/>
                        </a:lnSpc>
                        <a:spcBef>
                          <a:spcPts val="0"/>
                        </a:spcBef>
                        <a:spcAft>
                          <a:spcPts val="0"/>
                        </a:spcAft>
                        <a:buClrTx/>
                        <a:buSzTx/>
                        <a:buFont typeface="Arial"/>
                        <a:buChar char="•"/>
                      </a:pPr>
                      <a:r>
                        <a:rPr lang="en-ZA" sz="1100" b="0" i="0" u="none" strike="noStrike" noProof="0" dirty="0">
                          <a:latin typeface="Arial Narrow"/>
                        </a:rPr>
                        <a:t>Internal as well horizontal </a:t>
                      </a:r>
                      <a:br>
                        <a:rPr lang="en-ZA" sz="1100" b="0" i="0" u="none" strike="noStrike" noProof="0" dirty="0">
                          <a:latin typeface="Arial Narrow"/>
                        </a:rPr>
                      </a:br>
                      <a:r>
                        <a:rPr lang="en-ZA" sz="1100" b="0" i="0" u="none" strike="noStrike" noProof="0" dirty="0">
                          <a:latin typeface="Arial Narrow"/>
                        </a:rPr>
                        <a:t>and vertical planning and implementation silos</a:t>
                      </a:r>
                      <a:endParaRPr lang="en-US" sz="1100" b="0" i="0" dirty="0">
                        <a:latin typeface="Arial Narrow"/>
                      </a:endParaRPr>
                    </a:p>
                    <a:p>
                      <a:pPr marL="171450" marR="0" lvl="0" indent="-171450" algn="l" rtl="0">
                        <a:lnSpc>
                          <a:spcPct val="100000"/>
                        </a:lnSpc>
                        <a:spcBef>
                          <a:spcPts val="0"/>
                        </a:spcBef>
                        <a:spcAft>
                          <a:spcPts val="0"/>
                        </a:spcAft>
                        <a:buClrTx/>
                        <a:buSzTx/>
                        <a:buFont typeface="Arial"/>
                        <a:buChar char="•"/>
                      </a:pPr>
                      <a:r>
                        <a:rPr lang="en-US" sz="1100" b="0" i="0" dirty="0">
                          <a:latin typeface="Arial Narrow"/>
                        </a:rPr>
                        <a:t>Failure to implement Municipal Systems Act regulations leading to irregular appointments </a:t>
                      </a:r>
                      <a:endParaRPr lang="en-US" sz="1100" dirty="0"/>
                    </a:p>
                    <a:p>
                      <a:pPr marL="171450" marR="0" lvl="0" indent="-171450" algn="l">
                        <a:lnSpc>
                          <a:spcPct val="100000"/>
                        </a:lnSpc>
                        <a:spcBef>
                          <a:spcPts val="0"/>
                        </a:spcBef>
                        <a:spcAft>
                          <a:spcPts val="0"/>
                        </a:spcAft>
                        <a:buFont typeface="Arial"/>
                        <a:buChar char="•"/>
                      </a:pPr>
                      <a:r>
                        <a:rPr lang="en-US" sz="1100" b="1" i="0" u="none" strike="noStrike" noProof="0" dirty="0" err="1">
                          <a:latin typeface="Arial Narrow"/>
                        </a:rPr>
                        <a:t>Characterised</a:t>
                      </a:r>
                      <a:r>
                        <a:rPr lang="en-US" sz="1100" b="1" i="0" u="none" strike="noStrike" noProof="0" dirty="0">
                          <a:latin typeface="Arial Narrow"/>
                        </a:rPr>
                        <a:t> </a:t>
                      </a:r>
                      <a:r>
                        <a:rPr lang="en-US" sz="1100" b="0" i="0" u="none" strike="noStrike" noProof="0" dirty="0">
                          <a:latin typeface="Arial Narrow"/>
                        </a:rPr>
                        <a:t>by: </a:t>
                      </a:r>
                      <a:r>
                        <a:rPr lang="en-GB" sz="1100" b="0" i="0" u="none" strike="noStrike" noProof="0" dirty="0">
                          <a:latin typeface="Arial Narrow"/>
                        </a:rPr>
                        <a:t>High vacancy rates (snr management: 21%, MM: 27%, CFO: 28%)</a:t>
                      </a:r>
                      <a:r>
                        <a:rPr lang="en-US" sz="1100" b="0" i="0" u="none" strike="noStrike" noProof="0" dirty="0">
                          <a:latin typeface="Arial Narrow"/>
                        </a:rPr>
                        <a:t>, </a:t>
                      </a:r>
                      <a:r>
                        <a:rPr lang="en-ZA" sz="1100" b="0" i="0" u="none" strike="noStrike" noProof="0" dirty="0">
                          <a:latin typeface="Arial Narrow"/>
                        </a:rPr>
                        <a:t>Labour disputes, Employee costs (above norm </a:t>
                      </a:r>
                      <a:r>
                        <a:rPr lang="en-US" sz="1100" b="0" i="0" u="none" strike="noStrike" noProof="0" dirty="0">
                          <a:solidFill>
                            <a:schemeClr val="dk1"/>
                          </a:solidFill>
                          <a:latin typeface="Arial Narrow"/>
                        </a:rPr>
                        <a:t>of 25 - 40%),  Senior managers are remunerated above upper limits, </a:t>
                      </a:r>
                      <a:r>
                        <a:rPr lang="en-GB" sz="1100" b="0" i="0" u="none" strike="noStrike" noProof="0" dirty="0">
                          <a:latin typeface="Arial Narrow"/>
                        </a:rPr>
                        <a:t>Bloated organisational structures, Lengthy suspensions, </a:t>
                      </a:r>
                      <a:r>
                        <a:rPr lang="en-US" sz="1100" b="0" i="0" u="none" strike="noStrike" noProof="0" dirty="0">
                          <a:solidFill>
                            <a:schemeClr val="dk1"/>
                          </a:solidFill>
                          <a:latin typeface="Arial Narrow"/>
                        </a:rPr>
                        <a:t>Non-compliance to competency regulations, No utilization of Performance Management systems, High staff turnover</a:t>
                      </a:r>
                      <a:endParaRPr lang="en-US" sz="1100" dirty="0"/>
                    </a:p>
                  </a:txBody>
                  <a:tcPr marL="82296" marR="82296" marT="41148" marB="41148" anchor="ctr">
                    <a:lnL w="12700">
                      <a:solidFill>
                        <a:schemeClr val="tx1"/>
                      </a:solidFill>
                    </a:lnL>
                    <a:lnR w="12700" cap="flat" cmpd="sng" algn="ctr">
                      <a:solidFill>
                        <a:schemeClr val="tx1"/>
                      </a:solidFill>
                      <a:prstDash val="solid"/>
                      <a:round/>
                      <a:headEnd type="none" w="med" len="med"/>
                      <a:tailEnd type="none" w="med" len="med"/>
                    </a:lnR>
                    <a:lnB w="12700">
                      <a:solidFill>
                        <a:schemeClr val="tx1"/>
                      </a:solidFill>
                    </a:lnB>
                    <a:no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a:buChar char="•"/>
                        <a:tabLst/>
                        <a:defRPr/>
                      </a:pPr>
                      <a:r>
                        <a:rPr lang="en-US" sz="1100" b="0" i="0" u="none" strike="noStrike" noProof="0" dirty="0">
                          <a:latin typeface="Arial Narrow"/>
                          <a:cs typeface="Arial Narrow" panose="020B0604020202020204" pitchFamily="34" charset="0"/>
                        </a:rPr>
                        <a:t>Poor audit outcomes: </a:t>
                      </a:r>
                      <a:br>
                        <a:rPr lang="en-US" sz="1100" b="0" i="0" u="none" strike="noStrike" noProof="0" dirty="0">
                          <a:latin typeface="Arial Narrow"/>
                          <a:cs typeface="Arial Narrow" panose="020B0604020202020204" pitchFamily="34" charset="0"/>
                        </a:rPr>
                      </a:br>
                      <a:r>
                        <a:rPr lang="en-ZA" sz="1100" b="0" i="0" u="none" strike="noStrike" noProof="0" dirty="0">
                          <a:latin typeface="Arial Narrow"/>
                          <a:cs typeface="Arial Narrow" panose="020B0604020202020204" pitchFamily="34" charset="0"/>
                        </a:rPr>
                        <a:t>irregular expenditure</a:t>
                      </a:r>
                    </a:p>
                    <a:p>
                      <a:pPr marL="171450" marR="0" lvl="0" indent="-171450" algn="l" rtl="0">
                        <a:lnSpc>
                          <a:spcPct val="100000"/>
                        </a:lnSpc>
                        <a:spcBef>
                          <a:spcPts val="0"/>
                        </a:spcBef>
                        <a:spcAft>
                          <a:spcPts val="0"/>
                        </a:spcAft>
                        <a:buClrTx/>
                        <a:buSzTx/>
                        <a:buFont typeface="Arial"/>
                        <a:buChar char="•"/>
                      </a:pPr>
                      <a:r>
                        <a:rPr lang="en-ZA" sz="1100" b="0" i="0" u="none" strike="noStrike" noProof="0" dirty="0">
                          <a:latin typeface="Arial Narrow"/>
                        </a:rPr>
                        <a:t>Av 2% spent on Repairs &amp; Maintenance (8% std). </a:t>
                      </a:r>
                      <a:endParaRPr lang="en-US" sz="1100" b="0" i="0" dirty="0">
                        <a:latin typeface="Arial Narrow"/>
                      </a:endParaRPr>
                    </a:p>
                    <a:p>
                      <a:pPr marL="171450" lvl="0" indent="-171450" algn="l">
                        <a:buFont typeface="Arial"/>
                        <a:buChar char="•"/>
                      </a:pPr>
                      <a:endParaRPr lang="en-US" sz="1100" b="0" i="0" dirty="0">
                        <a:latin typeface="Arial Narrow"/>
                      </a:endParaRPr>
                    </a:p>
                    <a:p>
                      <a:pPr marL="171450" marR="0" lvl="0" indent="-171450" algn="l" rtl="0">
                        <a:lnSpc>
                          <a:spcPct val="100000"/>
                        </a:lnSpc>
                        <a:spcBef>
                          <a:spcPts val="0"/>
                        </a:spcBef>
                        <a:spcAft>
                          <a:spcPts val="0"/>
                        </a:spcAft>
                        <a:buClrTx/>
                        <a:buSzTx/>
                        <a:buFont typeface="Arial"/>
                        <a:buChar char="•"/>
                      </a:pPr>
                      <a:r>
                        <a:rPr lang="en-ZA" sz="1100" b="0" i="0" u="none" strike="noStrike" noProof="0" dirty="0">
                          <a:latin typeface="Arial Narrow"/>
                        </a:rPr>
                        <a:t>Controls over fixed asset register not adequate; </a:t>
                      </a:r>
                      <a:br>
                        <a:rPr lang="en-ZA" sz="1100" b="0" i="0" u="none" strike="noStrike" noProof="0" dirty="0">
                          <a:latin typeface="Arial Narrow"/>
                        </a:rPr>
                      </a:br>
                      <a:r>
                        <a:rPr lang="en-ZA" sz="1100" b="0" i="0" u="none" strike="noStrike" noProof="0" dirty="0">
                          <a:latin typeface="Arial Narrow"/>
                        </a:rPr>
                        <a:t>missing inventory, </a:t>
                      </a:r>
                      <a:endParaRPr lang="en-US" sz="1100" b="0" i="0" dirty="0">
                        <a:latin typeface="Arial Narrow"/>
                      </a:endParaRPr>
                    </a:p>
                    <a:p>
                      <a:pPr marL="171450" marR="0" lvl="0" indent="-171450" algn="l" rtl="0">
                        <a:lnSpc>
                          <a:spcPct val="100000"/>
                        </a:lnSpc>
                        <a:spcBef>
                          <a:spcPts val="0"/>
                        </a:spcBef>
                        <a:spcAft>
                          <a:spcPts val="0"/>
                        </a:spcAft>
                        <a:buClrTx/>
                        <a:buSzTx/>
                        <a:buFont typeface="Arial"/>
                        <a:buChar char="•"/>
                      </a:pPr>
                      <a:r>
                        <a:rPr lang="en-ZA" sz="1100" b="0" i="0" u="none" strike="noStrike" noProof="0" dirty="0">
                          <a:latin typeface="Arial Narrow"/>
                        </a:rPr>
                        <a:t>no plan </a:t>
                      </a:r>
                      <a:br>
                        <a:rPr lang="en-ZA" sz="1100" b="0" i="0" u="none" strike="noStrike" noProof="0" dirty="0">
                          <a:latin typeface="Arial Narrow"/>
                        </a:rPr>
                      </a:br>
                      <a:r>
                        <a:rPr lang="en-ZA" sz="1100" b="0" i="0" u="none" strike="noStrike" noProof="0" dirty="0">
                          <a:latin typeface="Arial Narrow"/>
                        </a:rPr>
                        <a:t>for procurement of goods </a:t>
                      </a:r>
                      <a:br>
                        <a:rPr lang="en-ZA" sz="1100" b="0" i="0" u="none" strike="noStrike" noProof="0" dirty="0">
                          <a:latin typeface="Arial Narrow"/>
                        </a:rPr>
                      </a:br>
                      <a:r>
                        <a:rPr lang="en-ZA" sz="1100" b="0" i="0" u="none" strike="noStrike" noProof="0" dirty="0">
                          <a:latin typeface="Arial Narrow"/>
                        </a:rPr>
                        <a:t>and services</a:t>
                      </a:r>
                      <a:endParaRPr lang="en-US" sz="1100" dirty="0"/>
                    </a:p>
                    <a:p>
                      <a:pPr marL="171450" marR="0" lvl="0" indent="-171450" algn="l">
                        <a:lnSpc>
                          <a:spcPct val="100000"/>
                        </a:lnSpc>
                        <a:spcBef>
                          <a:spcPts val="0"/>
                        </a:spcBef>
                        <a:spcAft>
                          <a:spcPts val="0"/>
                        </a:spcAft>
                        <a:buFont typeface="Arial"/>
                        <a:buChar char="•"/>
                      </a:pPr>
                      <a:endParaRPr lang="en-US" sz="1100" b="0" i="0" u="none" strike="noStrike" noProof="0" dirty="0">
                        <a:latin typeface="Arial Narrow"/>
                      </a:endParaRPr>
                    </a:p>
                    <a:p>
                      <a:pPr marL="171450" marR="0" lvl="0" indent="-171450" algn="l">
                        <a:lnSpc>
                          <a:spcPct val="100000"/>
                        </a:lnSpc>
                        <a:spcBef>
                          <a:spcPts val="0"/>
                        </a:spcBef>
                        <a:spcAft>
                          <a:spcPts val="0"/>
                        </a:spcAft>
                        <a:buFont typeface="Arial"/>
                        <a:buChar char="•"/>
                      </a:pPr>
                      <a:r>
                        <a:rPr lang="en-US" sz="1100" b="0" i="0" u="none" strike="noStrike" noProof="0" dirty="0">
                          <a:latin typeface="Arial Narrow"/>
                        </a:rPr>
                        <a:t>163 municipalities are facing financial distress which includes  30 municipalities under administration</a:t>
                      </a:r>
                    </a:p>
                    <a:p>
                      <a:pPr marL="171450" marR="0" lvl="0" indent="-171450" algn="l">
                        <a:lnSpc>
                          <a:spcPct val="100000"/>
                        </a:lnSpc>
                        <a:spcBef>
                          <a:spcPts val="0"/>
                        </a:spcBef>
                        <a:spcAft>
                          <a:spcPts val="0"/>
                        </a:spcAft>
                        <a:buFont typeface="Arial"/>
                        <a:buChar char="•"/>
                      </a:pPr>
                      <a:endParaRPr lang="en-US" sz="1100" b="0" i="0" u="none" strike="noStrike" noProof="0" dirty="0">
                        <a:latin typeface="Arial Narrow"/>
                      </a:endParaRPr>
                    </a:p>
                    <a:p>
                      <a:pPr marL="171450" marR="0" lvl="0" indent="-171450" algn="l">
                        <a:lnSpc>
                          <a:spcPct val="100000"/>
                        </a:lnSpc>
                        <a:spcBef>
                          <a:spcPts val="0"/>
                        </a:spcBef>
                        <a:spcAft>
                          <a:spcPts val="0"/>
                        </a:spcAft>
                        <a:buFont typeface="Arial"/>
                        <a:buChar char="•"/>
                      </a:pPr>
                      <a:endParaRPr lang="en-US" sz="1100" b="0" i="0" u="none" strike="noStrike" noProof="0" dirty="0">
                        <a:latin typeface="Arial Narrow"/>
                      </a:endParaRPr>
                    </a:p>
                    <a:p>
                      <a:pPr marL="171450" marR="0" lvl="0" indent="-171450" algn="l">
                        <a:lnSpc>
                          <a:spcPct val="100000"/>
                        </a:lnSpc>
                        <a:spcBef>
                          <a:spcPts val="0"/>
                        </a:spcBef>
                        <a:spcAft>
                          <a:spcPts val="0"/>
                        </a:spcAft>
                        <a:buFont typeface="Arial"/>
                        <a:buChar char="•"/>
                      </a:pPr>
                      <a:endParaRPr lang="en-US" sz="1100" b="0" i="0" u="none" strike="noStrike" noProof="0" dirty="0">
                        <a:latin typeface="Arial Narrow"/>
                      </a:endParaRPr>
                    </a:p>
                    <a:p>
                      <a:pPr marL="171450" marR="0" lvl="0" indent="-171450" algn="l">
                        <a:lnSpc>
                          <a:spcPct val="100000"/>
                        </a:lnSpc>
                        <a:spcBef>
                          <a:spcPts val="0"/>
                        </a:spcBef>
                        <a:spcAft>
                          <a:spcPts val="0"/>
                        </a:spcAft>
                        <a:buFont typeface="Arial"/>
                        <a:buChar char="•"/>
                      </a:pPr>
                      <a:endParaRPr lang="en-US" sz="1100" b="0" i="0" u="none" strike="noStrike" noProof="0" dirty="0">
                        <a:latin typeface="Arial Narrow"/>
                      </a:endParaRPr>
                    </a:p>
                    <a:p>
                      <a:pPr marL="171450" marR="0" lvl="0" indent="-171450" algn="l">
                        <a:lnSpc>
                          <a:spcPct val="100000"/>
                        </a:lnSpc>
                        <a:spcBef>
                          <a:spcPts val="0"/>
                        </a:spcBef>
                        <a:spcAft>
                          <a:spcPts val="0"/>
                        </a:spcAft>
                        <a:buFont typeface="Arial"/>
                        <a:buChar char="•"/>
                      </a:pPr>
                      <a:endParaRPr lang="en-US" sz="1100" b="0" i="0" u="none" strike="noStrike" noProof="0" dirty="0">
                        <a:latin typeface="Arial Narrow"/>
                      </a:endParaRPr>
                    </a:p>
                    <a:p>
                      <a:pPr marL="171450" marR="0" lvl="0" indent="-171450" algn="l">
                        <a:lnSpc>
                          <a:spcPct val="100000"/>
                        </a:lnSpc>
                        <a:spcBef>
                          <a:spcPts val="0"/>
                        </a:spcBef>
                        <a:spcAft>
                          <a:spcPts val="0"/>
                        </a:spcAft>
                        <a:buFont typeface="Arial"/>
                        <a:buChar char="•"/>
                      </a:pPr>
                      <a:endParaRPr lang="en-US" sz="1100" b="0" i="0" u="none" strike="noStrike" noProof="0" dirty="0">
                        <a:latin typeface="Arial Narrow"/>
                      </a:endParaRPr>
                    </a:p>
                  </a:txBody>
                  <a:tcPr marL="82296" marR="82296" marT="41148" marB="41148" anchor="ctr">
                    <a:lnL w="12700">
                      <a:solidFill>
                        <a:schemeClr val="tx1"/>
                      </a:solidFill>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171450" lvl="0" indent="-171450" algn="l">
                        <a:buFont typeface="Arial"/>
                        <a:buChar char="•"/>
                      </a:pPr>
                      <a:r>
                        <a:rPr lang="en-GB" sz="1100" b="0" i="0" noProof="0" dirty="0">
                          <a:latin typeface="Arial Narrow"/>
                          <a:cs typeface="Arial Narrow" panose="020B0604020202020204" pitchFamily="34" charset="0"/>
                        </a:rPr>
                        <a:t>Whereas 89% of </a:t>
                      </a:r>
                      <a:r>
                        <a:rPr lang="en-GB" sz="1100" b="0" i="0" noProof="0" dirty="0" err="1">
                          <a:latin typeface="Arial Narrow"/>
                          <a:cs typeface="Arial Narrow" panose="020B0604020202020204" pitchFamily="34" charset="0"/>
                        </a:rPr>
                        <a:t>Hh</a:t>
                      </a:r>
                      <a:r>
                        <a:rPr lang="en-GB" sz="1100" b="0" i="0" noProof="0" dirty="0">
                          <a:latin typeface="Arial Narrow"/>
                          <a:cs typeface="Arial Narrow" panose="020B0604020202020204" pitchFamily="34" charset="0"/>
                        </a:rPr>
                        <a:t> have access to water only 44,9 piped in dwelling, 28,5% water on site, 12,2% communal tap, 3,4 water carrier, 2,5 neighbours tap, 1,7% stream/river &amp; 1 098 661 </a:t>
                      </a:r>
                      <a:r>
                        <a:rPr lang="en-GB" sz="1100" b="0" i="0" noProof="0" dirty="0" err="1">
                          <a:latin typeface="Arial Narrow"/>
                          <a:cs typeface="Arial Narrow" panose="020B0604020202020204" pitchFamily="34" charset="0"/>
                        </a:rPr>
                        <a:t>Hh</a:t>
                      </a:r>
                      <a:r>
                        <a:rPr lang="en-GB" sz="1100" b="0" i="0" noProof="0" dirty="0">
                          <a:latin typeface="Arial Narrow"/>
                          <a:cs typeface="Arial Narrow" panose="020B0604020202020204" pitchFamily="34" charset="0"/>
                        </a:rPr>
                        <a:t> backlog.</a:t>
                      </a:r>
                    </a:p>
                    <a:p>
                      <a:pPr marL="171450" lvl="0" indent="-171450" algn="l">
                        <a:buFont typeface="Arial"/>
                        <a:buChar char="•"/>
                      </a:pPr>
                      <a:r>
                        <a:rPr lang="en-GB" sz="1100" b="0" i="0" noProof="0" dirty="0">
                          <a:latin typeface="Arial Narrow"/>
                          <a:cs typeface="Arial Narrow" panose="020B0604020202020204" pitchFamily="34" charset="0"/>
                        </a:rPr>
                        <a:t>46% have reliability</a:t>
                      </a:r>
                    </a:p>
                    <a:p>
                      <a:pPr marL="171450" lvl="0" indent="-171450" algn="l">
                        <a:lnSpc>
                          <a:spcPct val="100000"/>
                        </a:lnSpc>
                        <a:buClr>
                          <a:srgbClr val="ED7D31"/>
                        </a:buClr>
                        <a:buFont typeface="Arial"/>
                        <a:buChar char="•"/>
                      </a:pPr>
                      <a:r>
                        <a:rPr lang="en-US" sz="1100" b="0" i="0" dirty="0">
                          <a:latin typeface="Arial Narrow"/>
                        </a:rPr>
                        <a:t>46% of households with water do not have reliable water</a:t>
                      </a:r>
                      <a:endParaRPr lang="en-GB" sz="1100" dirty="0"/>
                    </a:p>
                    <a:p>
                      <a:pPr marL="171450" lvl="0" indent="-171450" algn="l">
                        <a:lnSpc>
                          <a:spcPct val="100000"/>
                        </a:lnSpc>
                        <a:buClr>
                          <a:srgbClr val="ED7D31"/>
                        </a:buClr>
                        <a:buFont typeface="Arial"/>
                        <a:buChar char="•"/>
                      </a:pPr>
                      <a:r>
                        <a:rPr lang="en-US" sz="1100" b="0" i="0" dirty="0">
                          <a:latin typeface="Arial Narrow"/>
                        </a:rPr>
                        <a:t>Nonrevenue Water Losses from 50% in EC to 20% in WC</a:t>
                      </a:r>
                      <a:endParaRPr lang="en-GB" sz="1100" dirty="0"/>
                    </a:p>
                    <a:p>
                      <a:pPr marL="171450" lvl="0" indent="-171450" algn="l">
                        <a:lnSpc>
                          <a:spcPct val="100000"/>
                        </a:lnSpc>
                        <a:buClr>
                          <a:srgbClr val="ED7D31"/>
                        </a:buClr>
                        <a:buFont typeface="Arial"/>
                        <a:buChar char="•"/>
                      </a:pPr>
                      <a:r>
                        <a:rPr lang="en-US" sz="1100" b="0" i="0" dirty="0">
                          <a:latin typeface="Arial Narrow"/>
                        </a:rPr>
                        <a:t>nearly R9,9 billion a year lost in Non revenue Water</a:t>
                      </a:r>
                      <a:endParaRPr lang="en-ZA" sz="1100" b="0" i="0" dirty="0">
                        <a:latin typeface="Arial Narrow"/>
                      </a:endParaRPr>
                    </a:p>
                    <a:p>
                      <a:pPr marL="179070" lvl="0" indent="-171450" algn="l">
                        <a:lnSpc>
                          <a:spcPct val="100000"/>
                        </a:lnSpc>
                        <a:spcBef>
                          <a:spcPts val="450"/>
                        </a:spcBef>
                        <a:spcAft>
                          <a:spcPts val="800"/>
                        </a:spcAft>
                        <a:buFont typeface="Arial"/>
                        <a:buChar char="•"/>
                      </a:pPr>
                      <a:r>
                        <a:rPr lang="en-GB" sz="1100" b="0" i="0" dirty="0">
                          <a:solidFill>
                            <a:schemeClr val="dk1"/>
                          </a:solidFill>
                          <a:latin typeface="Arial Narrow"/>
                        </a:rPr>
                        <a:t>R5billion lost in Non Revenue Electricity because of poor maintenance and theft</a:t>
                      </a:r>
                      <a:endParaRPr lang="en-GB" sz="1100" dirty="0"/>
                    </a:p>
                    <a:p>
                      <a:pPr marL="171450" lvl="0" indent="-171450" algn="l">
                        <a:buFont typeface="Arial"/>
                        <a:buChar char="•"/>
                      </a:pPr>
                      <a:r>
                        <a:rPr lang="en-US" sz="1100" b="0" i="0" dirty="0">
                          <a:latin typeface="Arial Narrow"/>
                        </a:rPr>
                        <a:t>Debt to municipalities R203,5billion (20% actually written off = R47,2 billion)</a:t>
                      </a:r>
                      <a:endParaRPr lang="en-GB" sz="1100" dirty="0"/>
                    </a:p>
                    <a:p>
                      <a:pPr marL="171450" lvl="0" indent="-171450" algn="l">
                        <a:buFont typeface="Arial"/>
                        <a:buChar char="•"/>
                      </a:pPr>
                      <a:r>
                        <a:rPr lang="en-US" sz="1100" b="0" i="0" dirty="0">
                          <a:latin typeface="Arial Narrow"/>
                        </a:rPr>
                        <a:t>Debt by municipalities: R67,2 up to Jan 2021</a:t>
                      </a:r>
                      <a:endParaRPr lang="en-GB" sz="1100" dirty="0"/>
                    </a:p>
                  </a:txBody>
                  <a:tcPr marL="82296" marR="82296" marT="41148" marB="41148" anchor="ctr">
                    <a:lnL w="12700">
                      <a:solidFill>
                        <a:schemeClr val="tx1"/>
                      </a:solidFill>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2008799"/>
                  </a:ext>
                </a:extLst>
              </a:tr>
            </a:tbl>
          </a:graphicData>
        </a:graphic>
      </p:graphicFrame>
      <p:grpSp>
        <p:nvGrpSpPr>
          <p:cNvPr id="28" name="Group 27">
            <a:extLst>
              <a:ext uri="{FF2B5EF4-FFF2-40B4-BE49-F238E27FC236}">
                <a16:creationId xmlns:a16="http://schemas.microsoft.com/office/drawing/2014/main" id="{7720F6CF-5538-D14D-89BF-528AD51A789A}"/>
              </a:ext>
            </a:extLst>
          </p:cNvPr>
          <p:cNvGrpSpPr/>
          <p:nvPr/>
        </p:nvGrpSpPr>
        <p:grpSpPr>
          <a:xfrm>
            <a:off x="1918366" y="828054"/>
            <a:ext cx="649928" cy="682957"/>
            <a:chOff x="253376" y="690101"/>
            <a:chExt cx="1176029" cy="1187652"/>
          </a:xfrm>
        </p:grpSpPr>
        <p:sp>
          <p:nvSpPr>
            <p:cNvPr id="48" name="Oval 47">
              <a:extLst>
                <a:ext uri="{FF2B5EF4-FFF2-40B4-BE49-F238E27FC236}">
                  <a16:creationId xmlns:a16="http://schemas.microsoft.com/office/drawing/2014/main" id="{DF47476D-CAF3-8E45-9AA4-AE65C811C93E}"/>
                </a:ext>
              </a:extLst>
            </p:cNvPr>
            <p:cNvSpPr/>
            <p:nvPr/>
          </p:nvSpPr>
          <p:spPr>
            <a:xfrm>
              <a:off x="253376" y="690101"/>
              <a:ext cx="1176029" cy="1187652"/>
            </a:xfrm>
            <a:prstGeom prst="ellipse">
              <a:avLst/>
            </a:prstGeom>
            <a:solidFill>
              <a:schemeClr val="accent6"/>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GB" sz="1216">
                <a:solidFill>
                  <a:srgbClr val="FFFFFF"/>
                </a:solidFill>
                <a:latin typeface="Arial"/>
              </a:endParaRPr>
            </a:p>
          </p:txBody>
        </p:sp>
        <p:sp>
          <p:nvSpPr>
            <p:cNvPr id="50" name="Oval 49">
              <a:extLst>
                <a:ext uri="{FF2B5EF4-FFF2-40B4-BE49-F238E27FC236}">
                  <a16:creationId xmlns:a16="http://schemas.microsoft.com/office/drawing/2014/main" id="{5CA71F91-25B6-7141-BDCE-AD8F1C6B1A8A}"/>
                </a:ext>
              </a:extLst>
            </p:cNvPr>
            <p:cNvSpPr>
              <a:spLocks noChangeAspect="1"/>
            </p:cNvSpPr>
            <p:nvPr/>
          </p:nvSpPr>
          <p:spPr>
            <a:xfrm>
              <a:off x="352936" y="798452"/>
              <a:ext cx="967907" cy="967907"/>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US" sz="2160">
                <a:solidFill>
                  <a:srgbClr val="FFFFFF"/>
                </a:solidFill>
                <a:latin typeface="Arial"/>
              </a:endParaRPr>
            </a:p>
          </p:txBody>
        </p:sp>
        <p:pic>
          <p:nvPicPr>
            <p:cNvPr id="51" name="Picture 32" descr="Customer review with solid fill">
              <a:extLst>
                <a:ext uri="{FF2B5EF4-FFF2-40B4-BE49-F238E27FC236}">
                  <a16:creationId xmlns:a16="http://schemas.microsoft.com/office/drawing/2014/main" id="{CBC9EAEE-1437-154D-8EEA-A5C078590B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277" y="896119"/>
              <a:ext cx="810342" cy="822765"/>
            </a:xfrm>
            <a:prstGeom prst="rect">
              <a:avLst/>
            </a:prstGeom>
          </p:spPr>
        </p:pic>
      </p:grpSp>
      <p:sp>
        <p:nvSpPr>
          <p:cNvPr id="52" name="Rectangle 51">
            <a:extLst>
              <a:ext uri="{FF2B5EF4-FFF2-40B4-BE49-F238E27FC236}">
                <a16:creationId xmlns:a16="http://schemas.microsoft.com/office/drawing/2014/main" id="{181BA887-5E96-7D4C-BCBF-7A95C91DAC40}"/>
              </a:ext>
            </a:extLst>
          </p:cNvPr>
          <p:cNvSpPr/>
          <p:nvPr/>
        </p:nvSpPr>
        <p:spPr>
          <a:xfrm>
            <a:off x="1782226" y="1545111"/>
            <a:ext cx="906083" cy="295466"/>
          </a:xfrm>
          <a:prstGeom prst="rect">
            <a:avLst/>
          </a:prstGeom>
        </p:spPr>
        <p:txBody>
          <a:bodyPr wrap="square">
            <a:spAutoFit/>
          </a:bodyPr>
          <a:lstStyle/>
          <a:p>
            <a:pPr defTabSz="822960"/>
            <a:r>
              <a:rPr lang="en-US" altLang="en-US" sz="1320" b="1">
                <a:solidFill>
                  <a:srgbClr val="1E5424"/>
                </a:solidFill>
                <a:latin typeface="Arial" panose="020B0604020202020204"/>
                <a:ea typeface="ＭＳ Ｐゴシック" panose="020B0600070205080204" pitchFamily="34" charset="-128"/>
                <a:cs typeface="Arial"/>
              </a:rPr>
              <a:t>Political</a:t>
            </a:r>
            <a:endParaRPr lang="en-GB" sz="1320">
              <a:solidFill>
                <a:srgbClr val="000000"/>
              </a:solidFill>
              <a:latin typeface="Arial" panose="020B0604020202020204"/>
            </a:endParaRPr>
          </a:p>
        </p:txBody>
      </p:sp>
      <p:sp>
        <p:nvSpPr>
          <p:cNvPr id="53" name="Plus 52">
            <a:extLst>
              <a:ext uri="{FF2B5EF4-FFF2-40B4-BE49-F238E27FC236}">
                <a16:creationId xmlns:a16="http://schemas.microsoft.com/office/drawing/2014/main" id="{00E65A3B-E698-DA4E-B718-FCDD915BD073}"/>
              </a:ext>
            </a:extLst>
          </p:cNvPr>
          <p:cNvSpPr/>
          <p:nvPr/>
        </p:nvSpPr>
        <p:spPr>
          <a:xfrm>
            <a:off x="3072038" y="969440"/>
            <a:ext cx="536261" cy="536261"/>
          </a:xfrm>
          <a:prstGeom prst="mathPlus">
            <a:avLst/>
          </a:prstGeom>
        </p:spPr>
        <p:style>
          <a:lnRef idx="2">
            <a:schemeClr val="dk1"/>
          </a:lnRef>
          <a:fillRef idx="1">
            <a:schemeClr val="lt1"/>
          </a:fillRef>
          <a:effectRef idx="0">
            <a:schemeClr val="dk1"/>
          </a:effectRef>
          <a:fontRef idx="minor">
            <a:schemeClr val="dk1"/>
          </a:fontRef>
        </p:style>
        <p:txBody>
          <a:bodyPr rtlCol="0" anchor="ctr"/>
          <a:lstStyle/>
          <a:p>
            <a:pPr algn="ctr" defTabSz="822960"/>
            <a:endParaRPr lang="en-US" sz="1216" b="1">
              <a:solidFill>
                <a:srgbClr val="000000"/>
              </a:solidFill>
              <a:latin typeface="Arial" panose="020B0604020202020204"/>
            </a:endParaRPr>
          </a:p>
        </p:txBody>
      </p:sp>
      <p:grpSp>
        <p:nvGrpSpPr>
          <p:cNvPr id="54" name="Group 53">
            <a:extLst>
              <a:ext uri="{FF2B5EF4-FFF2-40B4-BE49-F238E27FC236}">
                <a16:creationId xmlns:a16="http://schemas.microsoft.com/office/drawing/2014/main" id="{D6F9EE86-9779-5442-A2EF-C9F3440BDFC6}"/>
              </a:ext>
            </a:extLst>
          </p:cNvPr>
          <p:cNvGrpSpPr/>
          <p:nvPr/>
        </p:nvGrpSpPr>
        <p:grpSpPr>
          <a:xfrm>
            <a:off x="4047466" y="874460"/>
            <a:ext cx="631248" cy="609287"/>
            <a:chOff x="253376" y="690101"/>
            <a:chExt cx="1176029" cy="1187652"/>
          </a:xfrm>
        </p:grpSpPr>
        <p:sp>
          <p:nvSpPr>
            <p:cNvPr id="55" name="Oval 54">
              <a:extLst>
                <a:ext uri="{FF2B5EF4-FFF2-40B4-BE49-F238E27FC236}">
                  <a16:creationId xmlns:a16="http://schemas.microsoft.com/office/drawing/2014/main" id="{CE9D9FDA-DF55-2544-8A25-F8E78A3D8AF1}"/>
                </a:ext>
              </a:extLst>
            </p:cNvPr>
            <p:cNvSpPr/>
            <p:nvPr/>
          </p:nvSpPr>
          <p:spPr>
            <a:xfrm>
              <a:off x="253376" y="690101"/>
              <a:ext cx="1176029" cy="1187652"/>
            </a:xfrm>
            <a:prstGeom prst="ellipse">
              <a:avLst/>
            </a:prstGeom>
            <a:solidFill>
              <a:schemeClr val="accent6"/>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GB" sz="1216">
                <a:solidFill>
                  <a:srgbClr val="FFFFFF"/>
                </a:solidFill>
                <a:latin typeface="Arial"/>
              </a:endParaRPr>
            </a:p>
          </p:txBody>
        </p:sp>
        <p:sp>
          <p:nvSpPr>
            <p:cNvPr id="56" name="Oval 55">
              <a:extLst>
                <a:ext uri="{FF2B5EF4-FFF2-40B4-BE49-F238E27FC236}">
                  <a16:creationId xmlns:a16="http://schemas.microsoft.com/office/drawing/2014/main" id="{FBE45655-D174-8F47-8525-F2DF802BF9F7}"/>
                </a:ext>
              </a:extLst>
            </p:cNvPr>
            <p:cNvSpPr>
              <a:spLocks noChangeAspect="1"/>
            </p:cNvSpPr>
            <p:nvPr/>
          </p:nvSpPr>
          <p:spPr>
            <a:xfrm>
              <a:off x="352936" y="798452"/>
              <a:ext cx="967907" cy="967907"/>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US" sz="2160">
                <a:solidFill>
                  <a:srgbClr val="FFFFFF"/>
                </a:solidFill>
                <a:latin typeface="Arial"/>
              </a:endParaRPr>
            </a:p>
          </p:txBody>
        </p:sp>
      </p:grpSp>
      <p:pic>
        <p:nvPicPr>
          <p:cNvPr id="57" name="Picture 56" descr="123928423-icon-of-house-with-columns-and-flag-building-of-government-embassy-official-institution-or-establish.png">
            <a:extLst>
              <a:ext uri="{FF2B5EF4-FFF2-40B4-BE49-F238E27FC236}">
                <a16:creationId xmlns:a16="http://schemas.microsoft.com/office/drawing/2014/main" id="{7737DDE7-2F47-C746-8247-B3FD65D379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6890" y="920377"/>
            <a:ext cx="428029" cy="432659"/>
          </a:xfrm>
          <a:prstGeom prst="rect">
            <a:avLst/>
          </a:prstGeom>
        </p:spPr>
      </p:pic>
      <p:sp>
        <p:nvSpPr>
          <p:cNvPr id="58" name="Rectangle 57">
            <a:extLst>
              <a:ext uri="{FF2B5EF4-FFF2-40B4-BE49-F238E27FC236}">
                <a16:creationId xmlns:a16="http://schemas.microsoft.com/office/drawing/2014/main" id="{5CDD4A03-19C4-C94C-B2E7-0DD0DD040A74}"/>
              </a:ext>
            </a:extLst>
          </p:cNvPr>
          <p:cNvSpPr/>
          <p:nvPr/>
        </p:nvSpPr>
        <p:spPr>
          <a:xfrm>
            <a:off x="3819854" y="1467007"/>
            <a:ext cx="1210129" cy="295466"/>
          </a:xfrm>
          <a:prstGeom prst="rect">
            <a:avLst/>
          </a:prstGeom>
        </p:spPr>
        <p:txBody>
          <a:bodyPr wrap="square">
            <a:spAutoFit/>
          </a:bodyPr>
          <a:lstStyle/>
          <a:p>
            <a:pPr defTabSz="822960"/>
            <a:r>
              <a:rPr lang="en-US" sz="1320" b="1">
                <a:solidFill>
                  <a:srgbClr val="1E5424"/>
                </a:solidFill>
                <a:latin typeface="Arial" panose="020B0604020202020204"/>
                <a:ea typeface="ＭＳ Ｐゴシック" panose="020B0600070205080204" pitchFamily="34" charset="-128"/>
                <a:cs typeface="Arial"/>
              </a:rPr>
              <a:t>Governance</a:t>
            </a:r>
            <a:endParaRPr lang="en-GB" sz="1320">
              <a:solidFill>
                <a:srgbClr val="000000"/>
              </a:solidFill>
              <a:latin typeface="Arial" panose="020B0604020202020204"/>
            </a:endParaRPr>
          </a:p>
        </p:txBody>
      </p:sp>
      <p:grpSp>
        <p:nvGrpSpPr>
          <p:cNvPr id="59" name="Group 58">
            <a:extLst>
              <a:ext uri="{FF2B5EF4-FFF2-40B4-BE49-F238E27FC236}">
                <a16:creationId xmlns:a16="http://schemas.microsoft.com/office/drawing/2014/main" id="{E2071C8A-1478-E448-A09B-AA2840F8C441}"/>
              </a:ext>
            </a:extLst>
          </p:cNvPr>
          <p:cNvGrpSpPr/>
          <p:nvPr/>
        </p:nvGrpSpPr>
        <p:grpSpPr>
          <a:xfrm>
            <a:off x="5894881" y="908669"/>
            <a:ext cx="649928" cy="639595"/>
            <a:chOff x="253376" y="873245"/>
            <a:chExt cx="1176029" cy="1187652"/>
          </a:xfrm>
        </p:grpSpPr>
        <p:sp>
          <p:nvSpPr>
            <p:cNvPr id="60" name="Oval 59">
              <a:extLst>
                <a:ext uri="{FF2B5EF4-FFF2-40B4-BE49-F238E27FC236}">
                  <a16:creationId xmlns:a16="http://schemas.microsoft.com/office/drawing/2014/main" id="{AA5CA067-1557-1447-9F7D-B26D008A12E5}"/>
                </a:ext>
              </a:extLst>
            </p:cNvPr>
            <p:cNvSpPr/>
            <p:nvPr/>
          </p:nvSpPr>
          <p:spPr>
            <a:xfrm>
              <a:off x="253376" y="873245"/>
              <a:ext cx="1176029" cy="1187652"/>
            </a:xfrm>
            <a:prstGeom prst="ellipse">
              <a:avLst/>
            </a:prstGeom>
            <a:solidFill>
              <a:schemeClr val="accent6"/>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GB" sz="1216">
                <a:solidFill>
                  <a:srgbClr val="FFFFFF"/>
                </a:solidFill>
                <a:latin typeface="Arial"/>
              </a:endParaRPr>
            </a:p>
          </p:txBody>
        </p:sp>
        <p:sp>
          <p:nvSpPr>
            <p:cNvPr id="61" name="Oval 60">
              <a:extLst>
                <a:ext uri="{FF2B5EF4-FFF2-40B4-BE49-F238E27FC236}">
                  <a16:creationId xmlns:a16="http://schemas.microsoft.com/office/drawing/2014/main" id="{6A403B42-20D8-FD45-A76D-21E1668F0DC2}"/>
                </a:ext>
              </a:extLst>
            </p:cNvPr>
            <p:cNvSpPr>
              <a:spLocks noChangeAspect="1"/>
            </p:cNvSpPr>
            <p:nvPr/>
          </p:nvSpPr>
          <p:spPr>
            <a:xfrm>
              <a:off x="352935" y="1004489"/>
              <a:ext cx="967908" cy="967908"/>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US" sz="2160">
                <a:solidFill>
                  <a:srgbClr val="FFFFFF"/>
                </a:solidFill>
                <a:latin typeface="Arial"/>
              </a:endParaRPr>
            </a:p>
          </p:txBody>
        </p:sp>
      </p:grpSp>
      <p:pic>
        <p:nvPicPr>
          <p:cNvPr id="62" name="Picture 61">
            <a:extLst>
              <a:ext uri="{FF2B5EF4-FFF2-40B4-BE49-F238E27FC236}">
                <a16:creationId xmlns:a16="http://schemas.microsoft.com/office/drawing/2014/main" id="{8F6809E8-968A-2444-8D7B-290B41E5BB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4729" y="972645"/>
            <a:ext cx="407404" cy="517306"/>
          </a:xfrm>
          <a:prstGeom prst="rect">
            <a:avLst/>
          </a:prstGeom>
        </p:spPr>
      </p:pic>
      <p:sp>
        <p:nvSpPr>
          <p:cNvPr id="63" name="Rectangle 62">
            <a:extLst>
              <a:ext uri="{FF2B5EF4-FFF2-40B4-BE49-F238E27FC236}">
                <a16:creationId xmlns:a16="http://schemas.microsoft.com/office/drawing/2014/main" id="{76F2B2A0-1649-6149-87AC-C53DD16BCDAA}"/>
              </a:ext>
            </a:extLst>
          </p:cNvPr>
          <p:cNvSpPr/>
          <p:nvPr/>
        </p:nvSpPr>
        <p:spPr>
          <a:xfrm>
            <a:off x="5583149" y="1522065"/>
            <a:ext cx="1472237" cy="295466"/>
          </a:xfrm>
          <a:prstGeom prst="rect">
            <a:avLst/>
          </a:prstGeom>
        </p:spPr>
        <p:txBody>
          <a:bodyPr wrap="square">
            <a:spAutoFit/>
          </a:bodyPr>
          <a:lstStyle/>
          <a:p>
            <a:pPr defTabSz="822960"/>
            <a:r>
              <a:rPr lang="en-US" sz="1320" b="1">
                <a:solidFill>
                  <a:srgbClr val="1E5424"/>
                </a:solidFill>
                <a:latin typeface="Arial" panose="020B0604020202020204"/>
                <a:ea typeface="ＭＳ Ｐゴシック" panose="020B0600070205080204" pitchFamily="34" charset="-128"/>
                <a:cs typeface="Arial"/>
              </a:rPr>
              <a:t>Administration</a:t>
            </a:r>
            <a:endParaRPr lang="en-GB" sz="1320">
              <a:solidFill>
                <a:srgbClr val="000000"/>
              </a:solidFill>
              <a:latin typeface="Arial" panose="020B0604020202020204"/>
            </a:endParaRPr>
          </a:p>
        </p:txBody>
      </p:sp>
      <p:sp>
        <p:nvSpPr>
          <p:cNvPr id="64" name="Plus 63">
            <a:extLst>
              <a:ext uri="{FF2B5EF4-FFF2-40B4-BE49-F238E27FC236}">
                <a16:creationId xmlns:a16="http://schemas.microsoft.com/office/drawing/2014/main" id="{1242F0E4-60AA-E045-940D-20145C9E9D98}"/>
              </a:ext>
            </a:extLst>
          </p:cNvPr>
          <p:cNvSpPr/>
          <p:nvPr/>
        </p:nvSpPr>
        <p:spPr>
          <a:xfrm>
            <a:off x="5034620" y="1009730"/>
            <a:ext cx="536261" cy="536261"/>
          </a:xfrm>
          <a:prstGeom prst="mathPlus">
            <a:avLst/>
          </a:prstGeom>
        </p:spPr>
        <p:style>
          <a:lnRef idx="2">
            <a:schemeClr val="dk1"/>
          </a:lnRef>
          <a:fillRef idx="1">
            <a:schemeClr val="lt1"/>
          </a:fillRef>
          <a:effectRef idx="0">
            <a:schemeClr val="dk1"/>
          </a:effectRef>
          <a:fontRef idx="minor">
            <a:schemeClr val="dk1"/>
          </a:fontRef>
        </p:style>
        <p:txBody>
          <a:bodyPr rtlCol="0" anchor="ctr"/>
          <a:lstStyle/>
          <a:p>
            <a:pPr algn="ctr" defTabSz="822960"/>
            <a:endParaRPr lang="en-US" sz="1216" b="1">
              <a:solidFill>
                <a:srgbClr val="000000"/>
              </a:solidFill>
              <a:latin typeface="Arial" panose="020B0604020202020204"/>
            </a:endParaRPr>
          </a:p>
        </p:txBody>
      </p:sp>
      <p:grpSp>
        <p:nvGrpSpPr>
          <p:cNvPr id="65" name="Group 64">
            <a:extLst>
              <a:ext uri="{FF2B5EF4-FFF2-40B4-BE49-F238E27FC236}">
                <a16:creationId xmlns:a16="http://schemas.microsoft.com/office/drawing/2014/main" id="{37B7E566-ADA9-1440-A1A9-CC0B8D41DA53}"/>
              </a:ext>
            </a:extLst>
          </p:cNvPr>
          <p:cNvGrpSpPr/>
          <p:nvPr/>
        </p:nvGrpSpPr>
        <p:grpSpPr>
          <a:xfrm>
            <a:off x="7714194" y="853092"/>
            <a:ext cx="649928" cy="623330"/>
            <a:chOff x="253376" y="690101"/>
            <a:chExt cx="1176029" cy="1187652"/>
          </a:xfrm>
        </p:grpSpPr>
        <p:sp>
          <p:nvSpPr>
            <p:cNvPr id="66" name="Oval 65">
              <a:extLst>
                <a:ext uri="{FF2B5EF4-FFF2-40B4-BE49-F238E27FC236}">
                  <a16:creationId xmlns:a16="http://schemas.microsoft.com/office/drawing/2014/main" id="{838069E5-1D22-B048-A121-D3358DD662A5}"/>
                </a:ext>
              </a:extLst>
            </p:cNvPr>
            <p:cNvSpPr/>
            <p:nvPr/>
          </p:nvSpPr>
          <p:spPr>
            <a:xfrm>
              <a:off x="253376" y="690101"/>
              <a:ext cx="1176029" cy="1187652"/>
            </a:xfrm>
            <a:prstGeom prst="ellipse">
              <a:avLst/>
            </a:prstGeom>
            <a:solidFill>
              <a:schemeClr val="accent6"/>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GB" sz="1216">
                <a:solidFill>
                  <a:srgbClr val="FFFFFF"/>
                </a:solidFill>
                <a:latin typeface="Arial"/>
              </a:endParaRPr>
            </a:p>
          </p:txBody>
        </p:sp>
        <p:sp>
          <p:nvSpPr>
            <p:cNvPr id="67" name="Oval 66">
              <a:extLst>
                <a:ext uri="{FF2B5EF4-FFF2-40B4-BE49-F238E27FC236}">
                  <a16:creationId xmlns:a16="http://schemas.microsoft.com/office/drawing/2014/main" id="{EC9A73F9-48F8-B444-8DD6-8A6A4D258CFB}"/>
                </a:ext>
              </a:extLst>
            </p:cNvPr>
            <p:cNvSpPr>
              <a:spLocks noChangeAspect="1"/>
            </p:cNvSpPr>
            <p:nvPr/>
          </p:nvSpPr>
          <p:spPr>
            <a:xfrm>
              <a:off x="352936" y="798452"/>
              <a:ext cx="967907" cy="967907"/>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US" sz="2160">
                <a:solidFill>
                  <a:srgbClr val="FFFFFF"/>
                </a:solidFill>
                <a:latin typeface="Arial"/>
              </a:endParaRPr>
            </a:p>
          </p:txBody>
        </p:sp>
      </p:grpSp>
      <p:sp>
        <p:nvSpPr>
          <p:cNvPr id="68" name="Rectangle 67">
            <a:extLst>
              <a:ext uri="{FF2B5EF4-FFF2-40B4-BE49-F238E27FC236}">
                <a16:creationId xmlns:a16="http://schemas.microsoft.com/office/drawing/2014/main" id="{29A5BF6B-B5FA-BC49-9830-F9EB4141354C}"/>
              </a:ext>
            </a:extLst>
          </p:cNvPr>
          <p:cNvSpPr/>
          <p:nvPr/>
        </p:nvSpPr>
        <p:spPr>
          <a:xfrm>
            <a:off x="7451703" y="1443757"/>
            <a:ext cx="1472238" cy="553998"/>
          </a:xfrm>
          <a:prstGeom prst="rect">
            <a:avLst/>
          </a:prstGeom>
        </p:spPr>
        <p:txBody>
          <a:bodyPr wrap="square">
            <a:spAutoFit/>
          </a:bodyPr>
          <a:lstStyle/>
          <a:p>
            <a:pPr algn="ctr" defTabSz="822960"/>
            <a:r>
              <a:rPr lang="en-US" altLang="en-US" sz="1320" b="1">
                <a:solidFill>
                  <a:srgbClr val="1E5424"/>
                </a:solidFill>
                <a:latin typeface="Arial" panose="020B0604020202020204"/>
                <a:ea typeface="ＭＳ Ｐゴシック" panose="020B0600070205080204" pitchFamily="34" charset="-128"/>
                <a:cs typeface="Arial"/>
              </a:rPr>
              <a:t>Financial</a:t>
            </a:r>
            <a:r>
              <a:rPr lang="en-US" altLang="en-US" sz="1680" b="1">
                <a:solidFill>
                  <a:srgbClr val="1E5424"/>
                </a:solidFill>
                <a:latin typeface="Arial" panose="020B0604020202020204"/>
                <a:ea typeface="ＭＳ Ｐゴシック" panose="020B0600070205080204" pitchFamily="34" charset="-128"/>
                <a:cs typeface="Arial"/>
              </a:rPr>
              <a:t> </a:t>
            </a:r>
            <a:r>
              <a:rPr lang="en-US" altLang="en-US" sz="1320" b="1">
                <a:solidFill>
                  <a:srgbClr val="1E5424"/>
                </a:solidFill>
                <a:latin typeface="Arial" panose="020B0604020202020204"/>
                <a:ea typeface="ＭＳ Ｐゴシック" panose="020B0600070205080204" pitchFamily="34" charset="-128"/>
                <a:cs typeface="Arial"/>
              </a:rPr>
              <a:t>Management</a:t>
            </a:r>
            <a:endParaRPr lang="en-GB" sz="1320">
              <a:solidFill>
                <a:srgbClr val="000000"/>
              </a:solidFill>
              <a:latin typeface="Arial" panose="020B0604020202020204"/>
            </a:endParaRPr>
          </a:p>
        </p:txBody>
      </p:sp>
      <p:pic>
        <p:nvPicPr>
          <p:cNvPr id="69" name="Picture 68">
            <a:extLst>
              <a:ext uri="{FF2B5EF4-FFF2-40B4-BE49-F238E27FC236}">
                <a16:creationId xmlns:a16="http://schemas.microsoft.com/office/drawing/2014/main" id="{4A71DB3C-1C29-E440-8BA7-E3C936A90F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0441" y="858421"/>
            <a:ext cx="574282" cy="462446"/>
          </a:xfrm>
          <a:prstGeom prst="rect">
            <a:avLst/>
          </a:prstGeom>
        </p:spPr>
      </p:pic>
      <p:sp>
        <p:nvSpPr>
          <p:cNvPr id="70" name="Plus 69">
            <a:extLst>
              <a:ext uri="{FF2B5EF4-FFF2-40B4-BE49-F238E27FC236}">
                <a16:creationId xmlns:a16="http://schemas.microsoft.com/office/drawing/2014/main" id="{60BC0A0A-8D3D-A341-ACAB-69C670A57B8F}"/>
              </a:ext>
            </a:extLst>
          </p:cNvPr>
          <p:cNvSpPr/>
          <p:nvPr/>
        </p:nvSpPr>
        <p:spPr>
          <a:xfrm>
            <a:off x="6943536" y="925478"/>
            <a:ext cx="536261" cy="536261"/>
          </a:xfrm>
          <a:prstGeom prst="mathPlus">
            <a:avLst/>
          </a:prstGeom>
        </p:spPr>
        <p:style>
          <a:lnRef idx="2">
            <a:schemeClr val="dk1"/>
          </a:lnRef>
          <a:fillRef idx="1">
            <a:schemeClr val="lt1"/>
          </a:fillRef>
          <a:effectRef idx="0">
            <a:schemeClr val="dk1"/>
          </a:effectRef>
          <a:fontRef idx="minor">
            <a:schemeClr val="dk1"/>
          </a:fontRef>
        </p:style>
        <p:txBody>
          <a:bodyPr rtlCol="0" anchor="ctr"/>
          <a:lstStyle/>
          <a:p>
            <a:pPr algn="ctr" defTabSz="822960"/>
            <a:endParaRPr lang="en-US" sz="1216" b="1">
              <a:solidFill>
                <a:srgbClr val="000000"/>
              </a:solidFill>
              <a:latin typeface="Arial" panose="020B0604020202020204"/>
            </a:endParaRPr>
          </a:p>
        </p:txBody>
      </p:sp>
      <p:sp>
        <p:nvSpPr>
          <p:cNvPr id="71" name="Equals 70">
            <a:extLst>
              <a:ext uri="{FF2B5EF4-FFF2-40B4-BE49-F238E27FC236}">
                <a16:creationId xmlns:a16="http://schemas.microsoft.com/office/drawing/2014/main" id="{EB375DC5-1295-3F44-8ACF-68805120A346}"/>
              </a:ext>
            </a:extLst>
          </p:cNvPr>
          <p:cNvSpPr/>
          <p:nvPr/>
        </p:nvSpPr>
        <p:spPr>
          <a:xfrm>
            <a:off x="9076792" y="966355"/>
            <a:ext cx="515135" cy="515135"/>
          </a:xfrm>
          <a:prstGeom prst="mathEqual">
            <a:avLst/>
          </a:prstGeom>
        </p:spPr>
        <p:style>
          <a:lnRef idx="2">
            <a:schemeClr val="dk1"/>
          </a:lnRef>
          <a:fillRef idx="1">
            <a:schemeClr val="lt1"/>
          </a:fillRef>
          <a:effectRef idx="0">
            <a:schemeClr val="dk1"/>
          </a:effectRef>
          <a:fontRef idx="minor">
            <a:schemeClr val="dk1"/>
          </a:fontRef>
        </p:style>
        <p:txBody>
          <a:bodyPr rtlCol="0" anchor="ctr"/>
          <a:lstStyle/>
          <a:p>
            <a:pPr algn="ctr" defTabSz="822960"/>
            <a:endParaRPr lang="en-US" sz="1216" b="1">
              <a:solidFill>
                <a:srgbClr val="000000"/>
              </a:solidFill>
              <a:latin typeface="Arial" panose="020B0604020202020204"/>
            </a:endParaRPr>
          </a:p>
        </p:txBody>
      </p:sp>
      <p:sp>
        <p:nvSpPr>
          <p:cNvPr id="72" name="Oval 71">
            <a:extLst>
              <a:ext uri="{FF2B5EF4-FFF2-40B4-BE49-F238E27FC236}">
                <a16:creationId xmlns:a16="http://schemas.microsoft.com/office/drawing/2014/main" id="{6047393F-677C-6541-BE9E-F0DFF665E72B}"/>
              </a:ext>
            </a:extLst>
          </p:cNvPr>
          <p:cNvSpPr/>
          <p:nvPr/>
        </p:nvSpPr>
        <p:spPr>
          <a:xfrm>
            <a:off x="9826263" y="873178"/>
            <a:ext cx="599108" cy="635857"/>
          </a:xfrm>
          <a:prstGeom prst="ellipse">
            <a:avLst/>
          </a:prstGeom>
          <a:solidFill>
            <a:srgbClr val="1E5424"/>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GB" sz="2160">
              <a:solidFill>
                <a:srgbClr val="FFFFFF"/>
              </a:solidFill>
              <a:latin typeface="Arial"/>
            </a:endParaRPr>
          </a:p>
        </p:txBody>
      </p:sp>
      <p:sp>
        <p:nvSpPr>
          <p:cNvPr id="73" name="Oval 72">
            <a:extLst>
              <a:ext uri="{FF2B5EF4-FFF2-40B4-BE49-F238E27FC236}">
                <a16:creationId xmlns:a16="http://schemas.microsoft.com/office/drawing/2014/main" id="{CFAEFC1D-AF65-3F42-BF6E-9A409F635802}"/>
              </a:ext>
            </a:extLst>
          </p:cNvPr>
          <p:cNvSpPr>
            <a:spLocks noChangeAspect="1"/>
          </p:cNvSpPr>
          <p:nvPr/>
        </p:nvSpPr>
        <p:spPr>
          <a:xfrm>
            <a:off x="9863471" y="930788"/>
            <a:ext cx="518208" cy="518208"/>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US" sz="2160">
              <a:solidFill>
                <a:srgbClr val="FFFFFF"/>
              </a:solidFill>
              <a:latin typeface="Arial"/>
            </a:endParaRPr>
          </a:p>
        </p:txBody>
      </p:sp>
      <p:pic>
        <p:nvPicPr>
          <p:cNvPr id="74" name="Picture 73">
            <a:extLst>
              <a:ext uri="{FF2B5EF4-FFF2-40B4-BE49-F238E27FC236}">
                <a16:creationId xmlns:a16="http://schemas.microsoft.com/office/drawing/2014/main" id="{868D1E18-FF3D-794D-88BE-49B5914503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1848" y="977492"/>
            <a:ext cx="392252" cy="392252"/>
          </a:xfrm>
          <a:prstGeom prst="rect">
            <a:avLst/>
          </a:prstGeom>
        </p:spPr>
      </p:pic>
      <p:sp>
        <p:nvSpPr>
          <p:cNvPr id="75" name="Rectangle 74">
            <a:extLst>
              <a:ext uri="{FF2B5EF4-FFF2-40B4-BE49-F238E27FC236}">
                <a16:creationId xmlns:a16="http://schemas.microsoft.com/office/drawing/2014/main" id="{82269FE8-F100-2E45-9F04-E4E2B7B6B6E6}"/>
              </a:ext>
            </a:extLst>
          </p:cNvPr>
          <p:cNvSpPr/>
          <p:nvPr/>
        </p:nvSpPr>
        <p:spPr>
          <a:xfrm>
            <a:off x="9529661" y="1429279"/>
            <a:ext cx="1690338" cy="295466"/>
          </a:xfrm>
          <a:prstGeom prst="rect">
            <a:avLst/>
          </a:prstGeom>
        </p:spPr>
        <p:txBody>
          <a:bodyPr wrap="square">
            <a:spAutoFit/>
          </a:bodyPr>
          <a:lstStyle/>
          <a:p>
            <a:pPr algn="ctr" defTabSz="822960"/>
            <a:r>
              <a:rPr lang="en-US" altLang="en-US" sz="1320" b="1">
                <a:solidFill>
                  <a:srgbClr val="1E5424"/>
                </a:solidFill>
                <a:latin typeface="Arial" panose="020B0604020202020204"/>
                <a:ea typeface="ＭＳ Ｐゴシック" panose="020B0600070205080204" pitchFamily="34" charset="-128"/>
                <a:cs typeface="Arial"/>
              </a:rPr>
              <a:t>Service Delivery</a:t>
            </a:r>
            <a:endParaRPr lang="en-GB" sz="1320">
              <a:solidFill>
                <a:srgbClr val="000000"/>
              </a:solidFill>
              <a:latin typeface="Arial" panose="020B0604020202020204"/>
            </a:endParaRPr>
          </a:p>
        </p:txBody>
      </p:sp>
      <p:sp>
        <p:nvSpPr>
          <p:cNvPr id="4" name="Rectangle 3">
            <a:extLst>
              <a:ext uri="{FF2B5EF4-FFF2-40B4-BE49-F238E27FC236}">
                <a16:creationId xmlns:a16="http://schemas.microsoft.com/office/drawing/2014/main" id="{6D8270F1-AE17-4CA1-BC1A-5DDAE42BC515}"/>
              </a:ext>
            </a:extLst>
          </p:cNvPr>
          <p:cNvSpPr/>
          <p:nvPr/>
        </p:nvSpPr>
        <p:spPr>
          <a:xfrm rot="5400000">
            <a:off x="498675" y="121986"/>
            <a:ext cx="584034" cy="36218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US" sz="985">
              <a:solidFill>
                <a:srgbClr val="FFFFFF"/>
              </a:solidFill>
              <a:latin typeface="Arial" panose="020B0604020202020204" pitchFamily="34" charset="0"/>
            </a:endParaRPr>
          </a:p>
        </p:txBody>
      </p:sp>
      <p:sp>
        <p:nvSpPr>
          <p:cNvPr id="5" name="Rectangle 4">
            <a:extLst>
              <a:ext uri="{FF2B5EF4-FFF2-40B4-BE49-F238E27FC236}">
                <a16:creationId xmlns:a16="http://schemas.microsoft.com/office/drawing/2014/main" id="{2629C223-52AF-4DFD-A80F-8EDB9708BD94}"/>
              </a:ext>
            </a:extLst>
          </p:cNvPr>
          <p:cNvSpPr/>
          <p:nvPr/>
        </p:nvSpPr>
        <p:spPr>
          <a:xfrm>
            <a:off x="1027230" y="157788"/>
            <a:ext cx="5377447" cy="349439"/>
          </a:xfrm>
          <a:prstGeom prst="rect">
            <a:avLst/>
          </a:prstGeom>
        </p:spPr>
        <p:txBody>
          <a:bodyPr wrap="square" lIns="66660" tIns="33330" rIns="66660" bIns="33330" anchor="t">
            <a:spAutoFit/>
          </a:bodyPr>
          <a:lstStyle/>
          <a:p>
            <a:pPr defTabSz="822960">
              <a:lnSpc>
                <a:spcPts val="2188"/>
              </a:lnSpc>
              <a:spcBef>
                <a:spcPts val="730"/>
              </a:spcBef>
            </a:pPr>
            <a:r>
              <a:rPr lang="en-US" altLang="en-US" sz="2400" b="1">
                <a:solidFill>
                  <a:srgbClr val="000000"/>
                </a:solidFill>
                <a:latin typeface="Arial"/>
                <a:ea typeface="ＭＳ Ｐゴシック"/>
                <a:cs typeface="Arial"/>
              </a:rPr>
              <a:t>Challenges facing municipalities</a:t>
            </a:r>
            <a:endParaRPr lang="en-US" sz="1620">
              <a:solidFill>
                <a:srgbClr val="000000"/>
              </a:solidFill>
              <a:latin typeface="Arial" panose="020B0604020202020204"/>
            </a:endParaRPr>
          </a:p>
        </p:txBody>
      </p:sp>
    </p:spTree>
    <p:extLst>
      <p:ext uri="{BB962C8B-B14F-4D97-AF65-F5344CB8AC3E}">
        <p14:creationId xmlns:p14="http://schemas.microsoft.com/office/powerpoint/2010/main" val="234841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822960"/>
            <a:fld id="{7D0D9783-04CA-493E-B18F-9C8EFFD26D18}" type="slidenum">
              <a:rPr lang="en-ZA" sz="1620">
                <a:solidFill>
                  <a:srgbClr val="000000"/>
                </a:solidFill>
                <a:latin typeface="Arial" panose="020B0604020202020204"/>
              </a:rPr>
              <a:pPr defTabSz="822960"/>
              <a:t>6</a:t>
            </a:fld>
            <a:endParaRPr lang="en-ZA" sz="1620">
              <a:solidFill>
                <a:srgbClr val="000000"/>
              </a:solidFill>
              <a:latin typeface="Arial" panose="020B0604020202020204"/>
            </a:endParaRPr>
          </a:p>
        </p:txBody>
      </p:sp>
      <p:graphicFrame>
        <p:nvGraphicFramePr>
          <p:cNvPr id="6" name="Table 5">
            <a:extLst>
              <a:ext uri="{FF2B5EF4-FFF2-40B4-BE49-F238E27FC236}">
                <a16:creationId xmlns:a16="http://schemas.microsoft.com/office/drawing/2014/main" id="{3E8E6CFF-6D4E-4344-8016-BA0E8639AFB2}"/>
              </a:ext>
            </a:extLst>
          </p:cNvPr>
          <p:cNvGraphicFramePr>
            <a:graphicFrameLocks noGrp="1"/>
          </p:cNvGraphicFramePr>
          <p:nvPr/>
        </p:nvGraphicFramePr>
        <p:xfrm>
          <a:off x="843743" y="764651"/>
          <a:ext cx="10578355" cy="5793340"/>
        </p:xfrm>
        <a:graphic>
          <a:graphicData uri="http://schemas.openxmlformats.org/drawingml/2006/table">
            <a:tbl>
              <a:tblPr>
                <a:tableStyleId>{91EBBBCC-DAD2-459C-BE2E-F6DE35CF9A28}</a:tableStyleId>
              </a:tblPr>
              <a:tblGrid>
                <a:gridCol w="967093">
                  <a:extLst>
                    <a:ext uri="{9D8B030D-6E8A-4147-A177-3AD203B41FA5}">
                      <a16:colId xmlns:a16="http://schemas.microsoft.com/office/drawing/2014/main" val="1874337820"/>
                    </a:ext>
                  </a:extLst>
                </a:gridCol>
                <a:gridCol w="1734305">
                  <a:extLst>
                    <a:ext uri="{9D8B030D-6E8A-4147-A177-3AD203B41FA5}">
                      <a16:colId xmlns:a16="http://schemas.microsoft.com/office/drawing/2014/main" val="3520484391"/>
                    </a:ext>
                  </a:extLst>
                </a:gridCol>
                <a:gridCol w="1980808">
                  <a:extLst>
                    <a:ext uri="{9D8B030D-6E8A-4147-A177-3AD203B41FA5}">
                      <a16:colId xmlns:a16="http://schemas.microsoft.com/office/drawing/2014/main" val="2614130880"/>
                    </a:ext>
                  </a:extLst>
                </a:gridCol>
                <a:gridCol w="1945594">
                  <a:extLst>
                    <a:ext uri="{9D8B030D-6E8A-4147-A177-3AD203B41FA5}">
                      <a16:colId xmlns:a16="http://schemas.microsoft.com/office/drawing/2014/main" val="2337521419"/>
                    </a:ext>
                  </a:extLst>
                </a:gridCol>
                <a:gridCol w="1972000">
                  <a:extLst>
                    <a:ext uri="{9D8B030D-6E8A-4147-A177-3AD203B41FA5}">
                      <a16:colId xmlns:a16="http://schemas.microsoft.com/office/drawing/2014/main" val="4176090540"/>
                    </a:ext>
                  </a:extLst>
                </a:gridCol>
                <a:gridCol w="1978555">
                  <a:extLst>
                    <a:ext uri="{9D8B030D-6E8A-4147-A177-3AD203B41FA5}">
                      <a16:colId xmlns:a16="http://schemas.microsoft.com/office/drawing/2014/main" val="213925579"/>
                    </a:ext>
                  </a:extLst>
                </a:gridCol>
              </a:tblGrid>
              <a:tr h="2241298">
                <a:tc>
                  <a:txBody>
                    <a:bodyPr/>
                    <a:lstStyle/>
                    <a:p>
                      <a:pPr marL="11113" indent="-11113" algn="l" fontAlgn="t">
                        <a:lnSpc>
                          <a:spcPts val="1360"/>
                        </a:lnSpc>
                        <a:spcBef>
                          <a:spcPts val="100"/>
                        </a:spcBef>
                        <a:spcAft>
                          <a:spcPts val="10"/>
                        </a:spcAft>
                        <a:tabLst/>
                      </a:pPr>
                      <a:r>
                        <a:rPr lang="en-ZA" sz="1000" b="1" u="none" strike="noStrike" cap="all" baseline="0">
                          <a:solidFill>
                            <a:schemeClr val="bg1"/>
                          </a:solidFill>
                          <a:effectLst/>
                          <a:latin typeface="Arial Narrow"/>
                          <a:cs typeface="Arial"/>
                        </a:rPr>
                        <a:t>HIGH RISK</a:t>
                      </a:r>
                    </a:p>
                    <a:p>
                      <a:pPr marL="11113" indent="-11113" algn="l" fontAlgn="t">
                        <a:lnSpc>
                          <a:spcPts val="1360"/>
                        </a:lnSpc>
                        <a:spcBef>
                          <a:spcPts val="100"/>
                        </a:spcBef>
                        <a:spcAft>
                          <a:spcPts val="10"/>
                        </a:spcAft>
                        <a:tabLst/>
                      </a:pPr>
                      <a:r>
                        <a:rPr lang="en-ZA" sz="1000" b="1" u="none" strike="noStrike" cap="all" baseline="0">
                          <a:solidFill>
                            <a:schemeClr val="bg1"/>
                          </a:solidFill>
                          <a:effectLst/>
                          <a:latin typeface="Arial Narrow"/>
                          <a:cs typeface="Arial"/>
                        </a:rPr>
                        <a:t>DYSFUNCTIONAL</a:t>
                      </a:r>
                    </a:p>
                  </a:txBody>
                  <a:tcPr marL="29160" marR="29160" marT="29160" marB="291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91440" lvl="0" indent="-91440" algn="l">
                        <a:lnSpc>
                          <a:spcPct val="90000"/>
                        </a:lnSpc>
                        <a:spcBef>
                          <a:spcPts val="100"/>
                        </a:spcBef>
                        <a:spcAft>
                          <a:spcPts val="10"/>
                        </a:spcAft>
                        <a:buFont typeface="Arial"/>
                        <a:buChar char="•"/>
                      </a:pPr>
                      <a:r>
                        <a:rPr lang="en-ZA" sz="1000" u="none" strike="noStrike">
                          <a:effectLst/>
                          <a:latin typeface="Arial Narrow"/>
                          <a:cs typeface="Arial"/>
                        </a:rPr>
                        <a:t>In-fighting in councils</a:t>
                      </a:r>
                    </a:p>
                    <a:p>
                      <a:pPr marL="91440" lvl="0" indent="-91440" algn="l">
                        <a:lnSpc>
                          <a:spcPct val="90000"/>
                        </a:lnSpc>
                        <a:spcBef>
                          <a:spcPts val="100"/>
                        </a:spcBef>
                        <a:spcAft>
                          <a:spcPts val="10"/>
                        </a:spcAft>
                        <a:buFont typeface="Arial"/>
                        <a:buChar char="•"/>
                      </a:pPr>
                      <a:r>
                        <a:rPr lang="en-ZA" sz="1000" u="none" strike="noStrike">
                          <a:effectLst/>
                          <a:latin typeface="Arial Narrow"/>
                          <a:cs typeface="Arial"/>
                        </a:rPr>
                        <a:t>Intra-political party divisions in council</a:t>
                      </a:r>
                    </a:p>
                    <a:p>
                      <a:pPr marL="91440" lvl="0" indent="-91440" algn="l">
                        <a:lnSpc>
                          <a:spcPct val="90000"/>
                        </a:lnSpc>
                        <a:spcBef>
                          <a:spcPts val="100"/>
                        </a:spcBef>
                        <a:spcAft>
                          <a:spcPts val="10"/>
                        </a:spcAft>
                        <a:buFont typeface="Arial"/>
                        <a:buChar char="•"/>
                      </a:pPr>
                      <a:r>
                        <a:rPr lang="en-ZA" sz="1000" u="none" strike="noStrike">
                          <a:effectLst/>
                          <a:latin typeface="Arial Narrow"/>
                          <a:cs typeface="Arial"/>
                        </a:rPr>
                        <a:t>Divisions in caucuses </a:t>
                      </a:r>
                    </a:p>
                    <a:p>
                      <a:pPr marL="91440" lvl="0" indent="-91440" algn="l">
                        <a:lnSpc>
                          <a:spcPct val="90000"/>
                        </a:lnSpc>
                        <a:spcBef>
                          <a:spcPts val="100"/>
                        </a:spcBef>
                        <a:spcAft>
                          <a:spcPts val="10"/>
                        </a:spcAft>
                        <a:buFont typeface="Arial"/>
                        <a:buChar char="•"/>
                      </a:pPr>
                      <a:r>
                        <a:rPr lang="en-ZA" sz="1000" u="none" strike="noStrike">
                          <a:effectLst/>
                          <a:latin typeface="Arial Narrow"/>
                          <a:cs typeface="Arial"/>
                        </a:rPr>
                        <a:t>External political interference in councils</a:t>
                      </a:r>
                    </a:p>
                    <a:p>
                      <a:pPr marL="91440" lvl="0" indent="-91440" algn="l">
                        <a:lnSpc>
                          <a:spcPct val="90000"/>
                        </a:lnSpc>
                        <a:spcBef>
                          <a:spcPts val="100"/>
                        </a:spcBef>
                        <a:spcAft>
                          <a:spcPts val="10"/>
                        </a:spcAft>
                        <a:buFont typeface="Arial"/>
                        <a:buChar char="•"/>
                      </a:pPr>
                      <a:r>
                        <a:rPr lang="en-ZA" sz="1000" u="none" strike="noStrike">
                          <a:effectLst/>
                          <a:latin typeface="Arial Narrow"/>
                          <a:cs typeface="Arial"/>
                        </a:rPr>
                        <a:t>Persistent &amp; frequent section 139 interventions </a:t>
                      </a:r>
                      <a:br>
                        <a:rPr lang="en-ZA" sz="1000" u="none" strike="noStrike">
                          <a:effectLst/>
                          <a:latin typeface="Arial Narrow"/>
                          <a:cs typeface="Arial"/>
                        </a:rPr>
                      </a:br>
                      <a:r>
                        <a:rPr lang="en-ZA" sz="1000" u="none" strike="noStrike">
                          <a:effectLst/>
                          <a:latin typeface="Arial Narrow"/>
                          <a:cs typeface="Arial"/>
                        </a:rPr>
                        <a:t>(esp. on dissolution </a:t>
                      </a:r>
                      <a:br>
                        <a:rPr lang="en-ZA" sz="1000" u="none" strike="noStrike">
                          <a:effectLst/>
                          <a:latin typeface="Arial Narrow"/>
                          <a:cs typeface="Arial"/>
                        </a:rPr>
                      </a:br>
                      <a:r>
                        <a:rPr lang="en-ZA" sz="1000" u="none" strike="noStrike">
                          <a:effectLst/>
                          <a:latin typeface="Arial Narrow"/>
                          <a:cs typeface="Arial"/>
                        </a:rPr>
                        <a:t>of councils)</a:t>
                      </a:r>
                    </a:p>
                  </a:txBody>
                  <a:tcPr marL="29160" marR="29160" marT="29160" marB="291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0202">
                        <a:alpha val="23000"/>
                      </a:srgbClr>
                    </a:solidFill>
                  </a:tcPr>
                </a:tc>
                <a:tc>
                  <a:txBody>
                    <a:bodyPr/>
                    <a:lstStyle/>
                    <a:p>
                      <a:pPr marL="91440" marR="0" lvl="0" indent="-91440" algn="l">
                        <a:lnSpc>
                          <a:spcPct val="90000"/>
                        </a:lnSpc>
                        <a:spcBef>
                          <a:spcPts val="100"/>
                        </a:spcBef>
                        <a:spcAft>
                          <a:spcPts val="10"/>
                        </a:spcAft>
                        <a:buFont typeface="Arial"/>
                        <a:buChar char="•"/>
                      </a:pPr>
                      <a:r>
                        <a:rPr lang="en-US" sz="1000">
                          <a:effectLst/>
                          <a:latin typeface="Arial Narrow"/>
                          <a:ea typeface="Times New Roman" panose="02020603050405020304" pitchFamily="18" charset="0"/>
                          <a:cs typeface="Arial"/>
                        </a:rPr>
                        <a:t>Council not meeting as regulated </a:t>
                      </a:r>
                      <a:endParaRPr lang="en-US" sz="1000">
                        <a:effectLst/>
                        <a:latin typeface="Arial Narrow"/>
                        <a:ea typeface="Calibri" panose="020F0502020204030204" pitchFamily="34" charset="0"/>
                        <a:cs typeface="Arial"/>
                      </a:endParaRPr>
                    </a:p>
                    <a:p>
                      <a:pPr marL="91440" marR="0" lvl="0" indent="-91440" algn="l">
                        <a:lnSpc>
                          <a:spcPct val="90000"/>
                        </a:lnSpc>
                        <a:spcBef>
                          <a:spcPts val="100"/>
                        </a:spcBef>
                        <a:spcAft>
                          <a:spcPts val="10"/>
                        </a:spcAft>
                        <a:buFont typeface="Arial"/>
                        <a:buChar char="•"/>
                      </a:pPr>
                      <a:r>
                        <a:rPr lang="en-US" sz="1000">
                          <a:effectLst/>
                          <a:latin typeface="Arial Narrow"/>
                          <a:ea typeface="Times New Roman" panose="02020603050405020304" pitchFamily="18" charset="0"/>
                          <a:cs typeface="Arial"/>
                        </a:rPr>
                        <a:t>Committees of council not meeting</a:t>
                      </a:r>
                      <a:endParaRPr lang="en-US" sz="1000">
                        <a:effectLst/>
                        <a:latin typeface="Arial Narrow"/>
                        <a:ea typeface="Calibri" panose="020F0502020204030204" pitchFamily="34" charset="0"/>
                        <a:cs typeface="Arial"/>
                      </a:endParaRPr>
                    </a:p>
                    <a:p>
                      <a:pPr marL="91440" marR="0" lvl="0" indent="-91440" algn="l" rtl="0" eaLnBrk="1" fontAlgn="auto" latinLnBrk="0" hangingPunct="1">
                        <a:lnSpc>
                          <a:spcPct val="90000"/>
                        </a:lnSpc>
                        <a:spcBef>
                          <a:spcPts val="100"/>
                        </a:spcBef>
                        <a:spcAft>
                          <a:spcPts val="10"/>
                        </a:spcAft>
                        <a:buClrTx/>
                        <a:buSzTx/>
                        <a:buFont typeface="Arial"/>
                        <a:buChar char="•"/>
                      </a:pPr>
                      <a:r>
                        <a:rPr lang="en-US" sz="1000">
                          <a:effectLst/>
                          <a:latin typeface="Arial Narrow"/>
                          <a:ea typeface="Times New Roman" panose="02020603050405020304" pitchFamily="18" charset="0"/>
                          <a:cs typeface="Arial"/>
                        </a:rPr>
                        <a:t>Council taking wrongful decisions </a:t>
                      </a:r>
                      <a:br>
                        <a:rPr lang="en-US" sz="1000">
                          <a:effectLst/>
                          <a:latin typeface="Arial Narrow"/>
                          <a:ea typeface="Times New Roman" panose="02020603050405020304" pitchFamily="18" charset="0"/>
                          <a:cs typeface="Arial"/>
                        </a:rPr>
                      </a:br>
                      <a:r>
                        <a:rPr lang="en-US" sz="1000">
                          <a:effectLst/>
                          <a:latin typeface="Arial Narrow"/>
                          <a:ea typeface="Times New Roman" panose="02020603050405020304" pitchFamily="18" charset="0"/>
                          <a:cs typeface="Arial"/>
                        </a:rPr>
                        <a:t>No oversight by council on administration </a:t>
                      </a:r>
                      <a:br>
                        <a:rPr lang="en-US" sz="1000">
                          <a:effectLst/>
                          <a:latin typeface="Arial Narrow"/>
                          <a:ea typeface="Times New Roman" panose="02020603050405020304" pitchFamily="18" charset="0"/>
                          <a:cs typeface="Arial"/>
                        </a:rPr>
                      </a:br>
                      <a:r>
                        <a:rPr lang="en-US" sz="1000">
                          <a:effectLst/>
                          <a:latin typeface="Arial Narrow"/>
                          <a:ea typeface="Times New Roman" panose="02020603050405020304" pitchFamily="18" charset="0"/>
                          <a:cs typeface="Arial"/>
                        </a:rPr>
                        <a:t>Poor and weak decision-making by council</a:t>
                      </a:r>
                    </a:p>
                    <a:p>
                      <a:pPr marL="91440" marR="0" lvl="0" indent="-91440" algn="l">
                        <a:lnSpc>
                          <a:spcPct val="90000"/>
                        </a:lnSpc>
                        <a:spcBef>
                          <a:spcPts val="100"/>
                        </a:spcBef>
                        <a:spcAft>
                          <a:spcPts val="10"/>
                        </a:spcAft>
                        <a:buFont typeface="Arial"/>
                        <a:buChar char="•"/>
                      </a:pPr>
                      <a:r>
                        <a:rPr lang="en-US" sz="1000">
                          <a:effectLst/>
                          <a:latin typeface="Arial Narrow"/>
                          <a:ea typeface="Calibri" panose="020F0502020204030204" pitchFamily="34" charset="0"/>
                          <a:cs typeface="Arial"/>
                        </a:rPr>
                        <a:t>Councilors unduly interfering in administration </a:t>
                      </a:r>
                      <a:br>
                        <a:rPr lang="en-US" sz="1000">
                          <a:effectLst/>
                          <a:latin typeface="Arial Narrow"/>
                          <a:ea typeface="Calibri" panose="020F0502020204030204" pitchFamily="34" charset="0"/>
                          <a:cs typeface="Arial"/>
                        </a:rPr>
                      </a:br>
                      <a:r>
                        <a:rPr lang="en-US" sz="1000" b="0" i="0" u="none" strike="noStrike" noProof="0">
                          <a:effectLst/>
                          <a:latin typeface="Arial Narrow"/>
                          <a:cs typeface="Arial"/>
                        </a:rPr>
                        <a:t>No consequence management on </a:t>
                      </a:r>
                      <a:r>
                        <a:rPr lang="en-US" sz="1000" b="0" i="0" u="none" strike="noStrike" noProof="0">
                          <a:effectLst/>
                          <a:latin typeface="Arial Narrow"/>
                        </a:rPr>
                        <a:t>corruption,</a:t>
                      </a:r>
                      <a:r>
                        <a:rPr lang="en-US" sz="1000" b="0" i="0" u="none" strike="noStrike" noProof="0">
                          <a:effectLst/>
                          <a:latin typeface="Arial Narrow"/>
                          <a:cs typeface="Arial"/>
                        </a:rPr>
                        <a:t> maladministration, nepotism </a:t>
                      </a:r>
                      <a:br>
                        <a:rPr lang="en-US" sz="1000" b="0" i="0" u="none" strike="noStrike" noProof="0">
                          <a:effectLst/>
                          <a:latin typeface="Arial Narrow"/>
                          <a:cs typeface="Arial"/>
                        </a:rPr>
                      </a:br>
                      <a:r>
                        <a:rPr lang="en-US" sz="1000" b="0" i="0" u="none" strike="noStrike" noProof="0">
                          <a:effectLst/>
                          <a:latin typeface="Arial Narrow"/>
                          <a:cs typeface="Arial"/>
                        </a:rPr>
                        <a:t>&amp; poor performance</a:t>
                      </a:r>
                    </a:p>
                    <a:p>
                      <a:pPr marL="91440" marR="0" lvl="0" indent="-91440" algn="l">
                        <a:lnSpc>
                          <a:spcPct val="90000"/>
                        </a:lnSpc>
                        <a:spcBef>
                          <a:spcPts val="100"/>
                        </a:spcBef>
                        <a:spcAft>
                          <a:spcPts val="10"/>
                        </a:spcAft>
                        <a:buFont typeface="Arial"/>
                        <a:buChar char="•"/>
                      </a:pPr>
                      <a:r>
                        <a:rPr lang="en-US" sz="1000" b="0" i="0" u="none" strike="noStrike" noProof="0">
                          <a:effectLst/>
                          <a:latin typeface="Arial Narrow"/>
                          <a:cs typeface="Arial"/>
                        </a:rPr>
                        <a:t>Frequent Labour disputes and disruptions</a:t>
                      </a:r>
                      <a:endParaRPr lang="en-US" sz="1300"/>
                    </a:p>
                    <a:p>
                      <a:pPr marL="91440" marR="0" lvl="0" indent="-91440" algn="l">
                        <a:lnSpc>
                          <a:spcPct val="90000"/>
                        </a:lnSpc>
                        <a:spcBef>
                          <a:spcPts val="100"/>
                        </a:spcBef>
                        <a:spcAft>
                          <a:spcPts val="10"/>
                        </a:spcAft>
                        <a:buFont typeface="Arial"/>
                        <a:buChar char="•"/>
                      </a:pPr>
                      <a:r>
                        <a:rPr lang="en-US" sz="1000" b="0" i="0" u="none" strike="noStrike" noProof="0">
                          <a:effectLst/>
                          <a:latin typeface="Arial Narrow"/>
                          <a:cs typeface="Arial"/>
                        </a:rPr>
                        <a:t>Poor public participation processes </a:t>
                      </a:r>
                      <a:endParaRPr lang="en-ZA" sz="1000" b="0" i="0" u="none" strike="noStrike" noProof="0">
                        <a:effectLst/>
                        <a:latin typeface="Arial Narrow"/>
                        <a:cs typeface="Arial"/>
                      </a:endParaRP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0202">
                        <a:alpha val="10000"/>
                      </a:srgbClr>
                    </a:solidFill>
                  </a:tcPr>
                </a:tc>
                <a:tc>
                  <a:txBody>
                    <a:bodyPr/>
                    <a:lstStyle/>
                    <a:p>
                      <a:pPr marL="91440" marR="0" lvl="0" indent="-91440" algn="l">
                        <a:lnSpc>
                          <a:spcPct val="90000"/>
                        </a:lnSpc>
                        <a:spcBef>
                          <a:spcPts val="100"/>
                        </a:spcBef>
                        <a:spcAft>
                          <a:spcPts val="10"/>
                        </a:spcAft>
                        <a:buFont typeface="Arial"/>
                        <a:buChar char="•"/>
                      </a:pPr>
                      <a:r>
                        <a:rPr lang="en-US" sz="1000">
                          <a:effectLst/>
                          <a:latin typeface="Arial Narrow"/>
                          <a:ea typeface="Times New Roman" panose="02020603050405020304" pitchFamily="18" charset="0"/>
                          <a:cs typeface="Arial"/>
                        </a:rPr>
                        <a:t>Vacancies in key positions</a:t>
                      </a:r>
                      <a:endParaRPr lang="en-US" sz="1000">
                        <a:effectLst/>
                        <a:latin typeface="Arial Narrow"/>
                        <a:ea typeface="Calibri" panose="020F0502020204030204" pitchFamily="34" charset="0"/>
                        <a:cs typeface="Arial"/>
                      </a:endParaRPr>
                    </a:p>
                    <a:p>
                      <a:pPr marL="91440" marR="0" lvl="0" indent="-91440" algn="l">
                        <a:lnSpc>
                          <a:spcPct val="90000"/>
                        </a:lnSpc>
                        <a:spcBef>
                          <a:spcPts val="100"/>
                        </a:spcBef>
                        <a:spcAft>
                          <a:spcPts val="10"/>
                        </a:spcAft>
                        <a:buFont typeface="Arial"/>
                        <a:buChar char="•"/>
                      </a:pPr>
                      <a:r>
                        <a:rPr lang="en-US" sz="1000">
                          <a:effectLst/>
                          <a:latin typeface="Arial Narrow"/>
                          <a:ea typeface="Times New Roman" panose="02020603050405020304" pitchFamily="18" charset="0"/>
                          <a:cs typeface="Arial"/>
                        </a:rPr>
                        <a:t>Bloated structures</a:t>
                      </a:r>
                      <a:endParaRPr lang="en-US" sz="1000">
                        <a:effectLst/>
                        <a:latin typeface="Arial Narrow"/>
                        <a:ea typeface="Calibri" panose="020F0502020204030204" pitchFamily="34" charset="0"/>
                        <a:cs typeface="Arial"/>
                      </a:endParaRPr>
                    </a:p>
                    <a:p>
                      <a:pPr marL="91440" marR="0" lvl="0" indent="-91440" algn="l">
                        <a:lnSpc>
                          <a:spcPct val="90000"/>
                        </a:lnSpc>
                        <a:spcBef>
                          <a:spcPts val="100"/>
                        </a:spcBef>
                        <a:spcAft>
                          <a:spcPts val="10"/>
                        </a:spcAft>
                        <a:buFont typeface="Arial"/>
                        <a:buChar char="•"/>
                      </a:pPr>
                      <a:r>
                        <a:rPr lang="en-US" sz="1000">
                          <a:effectLst/>
                          <a:latin typeface="Arial Narrow"/>
                          <a:ea typeface="Times New Roman" panose="02020603050405020304" pitchFamily="18" charset="0"/>
                          <a:cs typeface="Arial"/>
                        </a:rPr>
                        <a:t>Poor performance management and lack of consequence management</a:t>
                      </a:r>
                      <a:endParaRPr lang="en-US" sz="1000">
                        <a:effectLst/>
                        <a:latin typeface="Arial Narrow"/>
                        <a:ea typeface="Calibri" panose="020F0502020204030204" pitchFamily="34" charset="0"/>
                        <a:cs typeface="Arial"/>
                      </a:endParaRPr>
                    </a:p>
                    <a:p>
                      <a:pPr marL="91440" marR="0" lvl="0" indent="-91440" algn="l">
                        <a:lnSpc>
                          <a:spcPct val="90000"/>
                        </a:lnSpc>
                        <a:spcBef>
                          <a:spcPts val="100"/>
                        </a:spcBef>
                        <a:spcAft>
                          <a:spcPts val="10"/>
                        </a:spcAft>
                        <a:buFont typeface="Arial"/>
                        <a:buChar char="•"/>
                      </a:pPr>
                      <a:r>
                        <a:rPr lang="en-US" sz="1000">
                          <a:effectLst/>
                          <a:latin typeface="Arial Narrow"/>
                          <a:ea typeface="Times New Roman" panose="02020603050405020304" pitchFamily="18" charset="0"/>
                          <a:cs typeface="Arial"/>
                        </a:rPr>
                        <a:t>Non-compliance: legislation, regulations and policies</a:t>
                      </a:r>
                      <a:endParaRPr lang="en-US" sz="1000">
                        <a:effectLst/>
                        <a:latin typeface="Arial Narrow"/>
                        <a:ea typeface="Calibri" panose="020F0502020204030204" pitchFamily="34" charset="0"/>
                        <a:cs typeface="Arial"/>
                      </a:endParaRP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0202">
                        <a:alpha val="23000"/>
                      </a:srgbClr>
                    </a:solidFill>
                  </a:tcPr>
                </a:tc>
                <a:tc>
                  <a:txBody>
                    <a:bodyPr/>
                    <a:lstStyle/>
                    <a:p>
                      <a:pPr marL="91440" marR="0" lvl="0" indent="-91440" algn="l">
                        <a:lnSpc>
                          <a:spcPct val="90000"/>
                        </a:lnSpc>
                        <a:spcBef>
                          <a:spcPts val="100"/>
                        </a:spcBef>
                        <a:spcAft>
                          <a:spcPts val="10"/>
                        </a:spcAft>
                        <a:buFont typeface="Arial"/>
                        <a:buChar char="•"/>
                      </a:pPr>
                      <a:r>
                        <a:rPr lang="en-US" sz="1000">
                          <a:effectLst/>
                          <a:latin typeface="Arial Narrow"/>
                          <a:ea typeface="Times New Roman" panose="02020603050405020304" pitchFamily="18" charset="0"/>
                          <a:cs typeface="Arial"/>
                        </a:rPr>
                        <a:t>Unfunded budget </a:t>
                      </a:r>
                      <a:endParaRPr lang="en-US" sz="1000">
                        <a:effectLst/>
                        <a:latin typeface="Arial Narrow"/>
                        <a:ea typeface="Calibri" panose="020F0502020204030204" pitchFamily="34" charset="0"/>
                        <a:cs typeface="Arial"/>
                      </a:endParaRPr>
                    </a:p>
                    <a:p>
                      <a:pPr marL="91440" marR="0" lvl="0" indent="-91440" algn="l">
                        <a:lnSpc>
                          <a:spcPct val="90000"/>
                        </a:lnSpc>
                        <a:spcBef>
                          <a:spcPts val="100"/>
                        </a:spcBef>
                        <a:spcAft>
                          <a:spcPts val="10"/>
                        </a:spcAft>
                        <a:buFont typeface="Arial"/>
                        <a:buChar char="•"/>
                      </a:pPr>
                      <a:r>
                        <a:rPr lang="en-US" sz="1000">
                          <a:effectLst/>
                          <a:latin typeface="Arial Narrow"/>
                          <a:ea typeface="Times New Roman" panose="02020603050405020304" pitchFamily="18" charset="0"/>
                          <a:cs typeface="Arial"/>
                        </a:rPr>
                        <a:t>Incapacitated and incompetent Budget &amp; Treasury Offices (BTO)</a:t>
                      </a:r>
                    </a:p>
                    <a:p>
                      <a:pPr marL="91440" marR="0" lvl="0" indent="-91440" algn="l">
                        <a:lnSpc>
                          <a:spcPct val="90000"/>
                        </a:lnSpc>
                        <a:spcBef>
                          <a:spcPts val="100"/>
                        </a:spcBef>
                        <a:spcAft>
                          <a:spcPts val="10"/>
                        </a:spcAft>
                        <a:buFont typeface="Arial"/>
                        <a:buChar char="•"/>
                      </a:pPr>
                      <a:r>
                        <a:rPr lang="en-US" sz="1000">
                          <a:effectLst/>
                          <a:latin typeface="Arial Narrow"/>
                          <a:ea typeface="Times New Roman" panose="02020603050405020304" pitchFamily="18" charset="0"/>
                          <a:cs typeface="Arial"/>
                        </a:rPr>
                        <a:t>Excessive salary bills</a:t>
                      </a:r>
                    </a:p>
                    <a:p>
                      <a:pPr marL="91440" marR="0" lvl="0" indent="-91440" algn="l">
                        <a:lnSpc>
                          <a:spcPct val="90000"/>
                        </a:lnSpc>
                        <a:spcBef>
                          <a:spcPts val="100"/>
                        </a:spcBef>
                        <a:spcAft>
                          <a:spcPts val="10"/>
                        </a:spcAft>
                        <a:buFont typeface="Arial"/>
                        <a:buChar char="•"/>
                      </a:pPr>
                      <a:r>
                        <a:rPr lang="en-US" sz="1000">
                          <a:effectLst/>
                          <a:latin typeface="Arial Narrow"/>
                          <a:ea typeface="Calibri" panose="020F0502020204030204" pitchFamily="34" charset="0"/>
                          <a:cs typeface="Arial"/>
                        </a:rPr>
                        <a:t>Non submission or late submission of annual financial statements</a:t>
                      </a:r>
                    </a:p>
                    <a:p>
                      <a:pPr marL="91440" marR="0" lvl="0" indent="-91440" algn="l">
                        <a:lnSpc>
                          <a:spcPct val="90000"/>
                        </a:lnSpc>
                        <a:spcBef>
                          <a:spcPts val="100"/>
                        </a:spcBef>
                        <a:spcAft>
                          <a:spcPts val="10"/>
                        </a:spcAft>
                        <a:buFont typeface="Arial"/>
                        <a:buChar char="•"/>
                      </a:pPr>
                      <a:r>
                        <a:rPr lang="en-US" sz="1000">
                          <a:effectLst/>
                          <a:latin typeface="Arial Narrow"/>
                          <a:ea typeface="Calibri" panose="020F0502020204030204" pitchFamily="34" charset="0"/>
                          <a:cs typeface="Arial"/>
                        </a:rPr>
                        <a:t>Disclaimer &amp; adverse audit outcomes</a:t>
                      </a:r>
                    </a:p>
                    <a:p>
                      <a:pPr marL="91440" marR="0" lvl="0" indent="-91440" algn="l">
                        <a:lnSpc>
                          <a:spcPct val="90000"/>
                        </a:lnSpc>
                        <a:spcBef>
                          <a:spcPts val="100"/>
                        </a:spcBef>
                        <a:spcAft>
                          <a:spcPts val="10"/>
                        </a:spcAft>
                        <a:buFont typeface="Arial"/>
                        <a:buChar char="•"/>
                      </a:pPr>
                      <a:r>
                        <a:rPr lang="en-US" sz="1000">
                          <a:effectLst/>
                          <a:latin typeface="Arial Narrow"/>
                          <a:ea typeface="Times New Roman" panose="02020603050405020304" pitchFamily="18" charset="0"/>
                          <a:cs typeface="Arial"/>
                        </a:rPr>
                        <a:t>High debt to utilities and statutory obligations</a:t>
                      </a:r>
                      <a:endParaRPr lang="en-US" sz="1000">
                        <a:effectLst/>
                        <a:latin typeface="Arial Narrow"/>
                        <a:ea typeface="Calibri" panose="020F0502020204030204" pitchFamily="34" charset="0"/>
                        <a:cs typeface="Arial"/>
                      </a:endParaRPr>
                    </a:p>
                    <a:p>
                      <a:pPr marL="91440" marR="0" lvl="0" indent="-91440" algn="l">
                        <a:lnSpc>
                          <a:spcPct val="90000"/>
                        </a:lnSpc>
                        <a:spcBef>
                          <a:spcPts val="100"/>
                        </a:spcBef>
                        <a:spcAft>
                          <a:spcPts val="10"/>
                        </a:spcAft>
                        <a:buFont typeface="Arial"/>
                        <a:buChar char="•"/>
                      </a:pPr>
                      <a:r>
                        <a:rPr lang="en-US" sz="1000">
                          <a:effectLst/>
                          <a:latin typeface="Arial Narrow"/>
                          <a:ea typeface="Times New Roman" panose="02020603050405020304" pitchFamily="18" charset="0"/>
                          <a:cs typeface="Arial"/>
                        </a:rPr>
                        <a:t>Flouted SCM processes</a:t>
                      </a:r>
                      <a:endParaRPr lang="en-US" sz="1000">
                        <a:effectLst/>
                        <a:latin typeface="Arial Narrow"/>
                        <a:ea typeface="Calibri" panose="020F0502020204030204" pitchFamily="34" charset="0"/>
                        <a:cs typeface="Arial"/>
                      </a:endParaRPr>
                    </a:p>
                    <a:p>
                      <a:pPr marL="91440" marR="0" lvl="0" indent="-91440" algn="l">
                        <a:lnSpc>
                          <a:spcPct val="90000"/>
                        </a:lnSpc>
                        <a:spcBef>
                          <a:spcPts val="100"/>
                        </a:spcBef>
                        <a:spcAft>
                          <a:spcPts val="10"/>
                        </a:spcAft>
                        <a:buFont typeface="Arial"/>
                        <a:buChar char="•"/>
                      </a:pPr>
                      <a:r>
                        <a:rPr lang="en-US" sz="1000">
                          <a:effectLst/>
                          <a:latin typeface="Arial Narrow"/>
                          <a:ea typeface="Times New Roman" panose="02020603050405020304" pitchFamily="18" charset="0"/>
                          <a:cs typeface="Arial"/>
                        </a:rPr>
                        <a:t>Poor collection of revenue</a:t>
                      </a:r>
                      <a:endParaRPr lang="en-US" sz="1000">
                        <a:effectLst/>
                        <a:latin typeface="Arial Narrow"/>
                        <a:ea typeface="Calibri" panose="020F0502020204030204" pitchFamily="34" charset="0"/>
                        <a:cs typeface="Arial"/>
                      </a:endParaRP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0202">
                        <a:alpha val="10000"/>
                      </a:srgbClr>
                    </a:solidFill>
                  </a:tcPr>
                </a:tc>
                <a:tc>
                  <a:txBody>
                    <a:bodyPr/>
                    <a:lstStyle/>
                    <a:p>
                      <a:pPr marL="91440" marR="0" lvl="0" indent="-91440" algn="l">
                        <a:lnSpc>
                          <a:spcPct val="90000"/>
                        </a:lnSpc>
                        <a:spcBef>
                          <a:spcPts val="100"/>
                        </a:spcBef>
                        <a:spcAft>
                          <a:spcPts val="10"/>
                        </a:spcAft>
                        <a:buFont typeface="Arial"/>
                        <a:buChar char="•"/>
                      </a:pPr>
                      <a:r>
                        <a:rPr lang="en-US" sz="1000">
                          <a:effectLst/>
                          <a:latin typeface="Arial Narrow"/>
                          <a:ea typeface="Times New Roman" panose="02020603050405020304" pitchFamily="18" charset="0"/>
                          <a:cs typeface="Arial"/>
                        </a:rPr>
                        <a:t>High basic services backlogs</a:t>
                      </a:r>
                    </a:p>
                    <a:p>
                      <a:pPr marL="91440" marR="0" lvl="0" indent="-91440" algn="l">
                        <a:lnSpc>
                          <a:spcPct val="90000"/>
                        </a:lnSpc>
                        <a:spcBef>
                          <a:spcPts val="100"/>
                        </a:spcBef>
                        <a:spcAft>
                          <a:spcPts val="10"/>
                        </a:spcAft>
                        <a:buFont typeface="Arial"/>
                        <a:buChar char="•"/>
                      </a:pPr>
                      <a:r>
                        <a:rPr lang="en-US" sz="1000">
                          <a:effectLst/>
                          <a:latin typeface="Arial Narrow"/>
                          <a:ea typeface="Calibri" panose="020F0502020204030204" pitchFamily="34" charset="0"/>
                          <a:cs typeface="Arial"/>
                        </a:rPr>
                        <a:t>High number of informal settlements </a:t>
                      </a:r>
                    </a:p>
                    <a:p>
                      <a:pPr marL="91440" marR="0" lvl="0" indent="-91440" algn="l">
                        <a:lnSpc>
                          <a:spcPct val="90000"/>
                        </a:lnSpc>
                        <a:spcBef>
                          <a:spcPts val="100"/>
                        </a:spcBef>
                        <a:spcAft>
                          <a:spcPts val="10"/>
                        </a:spcAft>
                        <a:buFont typeface="Arial"/>
                        <a:buChar char="•"/>
                      </a:pPr>
                      <a:r>
                        <a:rPr lang="en-US" sz="1000">
                          <a:effectLst/>
                          <a:latin typeface="Arial Narrow"/>
                          <a:ea typeface="Times New Roman" panose="02020603050405020304" pitchFamily="18" charset="0"/>
                          <a:cs typeface="Arial"/>
                        </a:rPr>
                        <a:t>No maintenance of infrastructure resulting in water and electricity supply interruptions and poor water quality</a:t>
                      </a:r>
                      <a:endParaRPr lang="en-US" sz="1000">
                        <a:effectLst/>
                        <a:latin typeface="Arial Narrow"/>
                        <a:ea typeface="Calibri" panose="020F0502020204030204" pitchFamily="34" charset="0"/>
                        <a:cs typeface="Arial"/>
                      </a:endParaRPr>
                    </a:p>
                    <a:p>
                      <a:pPr marL="91440" marR="0" lvl="0" indent="-91440" algn="l">
                        <a:lnSpc>
                          <a:spcPct val="90000"/>
                        </a:lnSpc>
                        <a:spcBef>
                          <a:spcPts val="100"/>
                        </a:spcBef>
                        <a:spcAft>
                          <a:spcPts val="10"/>
                        </a:spcAft>
                        <a:buFont typeface="Arial"/>
                        <a:buChar char="•"/>
                      </a:pPr>
                      <a:r>
                        <a:rPr lang="en-US" sz="1000">
                          <a:effectLst/>
                          <a:latin typeface="Arial Narrow"/>
                          <a:ea typeface="Times New Roman" panose="02020603050405020304" pitchFamily="18" charset="0"/>
                          <a:cs typeface="Arial"/>
                        </a:rPr>
                        <a:t>No technical capacity</a:t>
                      </a:r>
                      <a:endParaRPr lang="en-US" sz="1000">
                        <a:effectLst/>
                        <a:latin typeface="Arial Narrow"/>
                        <a:ea typeface="Calibri" panose="020F0502020204030204" pitchFamily="34" charset="0"/>
                        <a:cs typeface="Arial"/>
                      </a:endParaRPr>
                    </a:p>
                    <a:p>
                      <a:pPr marL="91440" marR="0" lvl="0" indent="-91440" algn="l">
                        <a:lnSpc>
                          <a:spcPct val="90000"/>
                        </a:lnSpc>
                        <a:spcBef>
                          <a:spcPts val="100"/>
                        </a:spcBef>
                        <a:spcAft>
                          <a:spcPts val="10"/>
                        </a:spcAft>
                        <a:buFont typeface="Arial"/>
                        <a:buChar char="•"/>
                      </a:pPr>
                      <a:r>
                        <a:rPr lang="en-US" sz="1000">
                          <a:effectLst/>
                          <a:latin typeface="Arial Narrow"/>
                          <a:ea typeface="Times New Roman" panose="02020603050405020304" pitchFamily="18" charset="0"/>
                          <a:cs typeface="Arial"/>
                        </a:rPr>
                        <a:t>Glaring service delivery issues </a:t>
                      </a:r>
                      <a:br>
                        <a:rPr lang="en-US" sz="1000">
                          <a:effectLst/>
                          <a:latin typeface="Arial Narrow"/>
                          <a:ea typeface="Times New Roman" panose="02020603050405020304" pitchFamily="18" charset="0"/>
                          <a:cs typeface="Arial"/>
                        </a:rPr>
                      </a:br>
                      <a:r>
                        <a:rPr lang="en-US" sz="1000">
                          <a:effectLst/>
                          <a:latin typeface="Arial Narrow"/>
                          <a:ea typeface="Times New Roman" panose="02020603050405020304" pitchFamily="18" charset="0"/>
                          <a:cs typeface="Arial"/>
                        </a:rPr>
                        <a:t>Perennial poor infrastructure grant expenditure</a:t>
                      </a:r>
                    </a:p>
                    <a:p>
                      <a:pPr marL="91440" marR="0" lvl="0" indent="-91440" algn="l">
                        <a:lnSpc>
                          <a:spcPct val="90000"/>
                        </a:lnSpc>
                        <a:spcBef>
                          <a:spcPts val="100"/>
                        </a:spcBef>
                        <a:spcAft>
                          <a:spcPts val="10"/>
                        </a:spcAft>
                        <a:buFont typeface="Arial"/>
                        <a:buChar char="•"/>
                      </a:pPr>
                      <a:r>
                        <a:rPr lang="en-US" sz="1000">
                          <a:effectLst/>
                          <a:latin typeface="Arial Narrow"/>
                          <a:ea typeface="Calibri" panose="020F0502020204030204" pitchFamily="34" charset="0"/>
                          <a:cs typeface="Arial"/>
                        </a:rPr>
                        <a:t>Persistent service delivery protests</a:t>
                      </a:r>
                    </a:p>
                    <a:p>
                      <a:pPr marL="91440" marR="0" lvl="0" indent="-91440" algn="l">
                        <a:lnSpc>
                          <a:spcPct val="90000"/>
                        </a:lnSpc>
                        <a:spcBef>
                          <a:spcPts val="100"/>
                        </a:spcBef>
                        <a:spcAft>
                          <a:spcPts val="10"/>
                        </a:spcAft>
                        <a:buFont typeface="Arial"/>
                        <a:buChar char="•"/>
                      </a:pPr>
                      <a:r>
                        <a:rPr lang="en-US" sz="1000">
                          <a:effectLst/>
                          <a:latin typeface="Arial Narrow"/>
                          <a:ea typeface="Calibri" panose="020F0502020204030204" pitchFamily="34" charset="0"/>
                          <a:cs typeface="Arial"/>
                        </a:rPr>
                        <a:t>Poor response: service delivery complaints</a:t>
                      </a:r>
                    </a:p>
                    <a:p>
                      <a:pPr marL="91440" marR="0" lvl="0" indent="-91440" algn="l">
                        <a:lnSpc>
                          <a:spcPct val="90000"/>
                        </a:lnSpc>
                        <a:spcBef>
                          <a:spcPts val="100"/>
                        </a:spcBef>
                        <a:spcAft>
                          <a:spcPts val="10"/>
                        </a:spcAft>
                        <a:buFont typeface="Arial"/>
                        <a:buChar char="•"/>
                      </a:pPr>
                      <a:r>
                        <a:rPr lang="en-US" sz="1000">
                          <a:effectLst/>
                          <a:latin typeface="Arial Narrow"/>
                          <a:ea typeface="Calibri" panose="020F0502020204030204" pitchFamily="34" charset="0"/>
                          <a:cs typeface="Arial"/>
                        </a:rPr>
                        <a:t>Court actions by interest groups on poor service delivery</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0202">
                        <a:alpha val="23000"/>
                      </a:srgbClr>
                    </a:solidFill>
                  </a:tcPr>
                </a:tc>
                <a:extLst>
                  <a:ext uri="{0D108BD9-81ED-4DB2-BD59-A6C34878D82A}">
                    <a16:rowId xmlns:a16="http://schemas.microsoft.com/office/drawing/2014/main" val="1191771277"/>
                  </a:ext>
                </a:extLst>
              </a:tr>
              <a:tr h="1319582">
                <a:tc>
                  <a:txBody>
                    <a:bodyPr/>
                    <a:lstStyle/>
                    <a:p>
                      <a:pPr marL="91440" indent="-91440" algn="l" fontAlgn="t">
                        <a:lnSpc>
                          <a:spcPts val="1360"/>
                        </a:lnSpc>
                        <a:spcBef>
                          <a:spcPts val="100"/>
                        </a:spcBef>
                        <a:spcAft>
                          <a:spcPts val="10"/>
                        </a:spcAft>
                      </a:pPr>
                      <a:r>
                        <a:rPr lang="en-ZA" sz="1000" b="1" i="0" u="none" strike="noStrike" cap="all" baseline="0">
                          <a:solidFill>
                            <a:schemeClr val="bg1"/>
                          </a:solidFill>
                          <a:effectLst/>
                          <a:latin typeface="Arial Narrow"/>
                          <a:cs typeface="Arial"/>
                        </a:rPr>
                        <a:t>Med RISK</a:t>
                      </a:r>
                    </a:p>
                  </a:txBody>
                  <a:tcPr marL="29160" marR="29160" marT="29160" marB="291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91440" indent="-91440" algn="l" fontAlgn="t">
                        <a:lnSpc>
                          <a:spcPct val="90000"/>
                        </a:lnSpc>
                        <a:spcBef>
                          <a:spcPts val="100"/>
                        </a:spcBef>
                        <a:spcAft>
                          <a:spcPts val="10"/>
                        </a:spcAft>
                        <a:buFont typeface="Arial"/>
                        <a:buChar char="•"/>
                      </a:pPr>
                      <a:r>
                        <a:rPr lang="en-ZA" sz="1000" u="none" strike="noStrike">
                          <a:effectLst/>
                          <a:latin typeface="Arial Narrow"/>
                          <a:cs typeface="Arial"/>
                        </a:rPr>
                        <a:t>Minimal in-fighting in council</a:t>
                      </a:r>
                    </a:p>
                    <a:p>
                      <a:pPr marL="91440" indent="-91440" algn="l" fontAlgn="t">
                        <a:lnSpc>
                          <a:spcPct val="90000"/>
                        </a:lnSpc>
                        <a:spcBef>
                          <a:spcPts val="100"/>
                        </a:spcBef>
                        <a:spcAft>
                          <a:spcPts val="10"/>
                        </a:spcAft>
                        <a:buFont typeface="Arial"/>
                        <a:buChar char="•"/>
                      </a:pPr>
                      <a:r>
                        <a:rPr lang="en-ZA" sz="1000" u="none" strike="noStrike">
                          <a:effectLst/>
                          <a:latin typeface="Arial Narrow"/>
                          <a:cs typeface="Arial"/>
                        </a:rPr>
                        <a:t>Elements of factionalism</a:t>
                      </a:r>
                    </a:p>
                    <a:p>
                      <a:pPr marL="91440" indent="-91440" algn="l" fontAlgn="t">
                        <a:lnSpc>
                          <a:spcPct val="90000"/>
                        </a:lnSpc>
                        <a:spcBef>
                          <a:spcPts val="100"/>
                        </a:spcBef>
                        <a:spcAft>
                          <a:spcPts val="10"/>
                        </a:spcAft>
                        <a:buFont typeface="Arial"/>
                        <a:buChar char="•"/>
                      </a:pPr>
                      <a:r>
                        <a:rPr lang="en-ZA" sz="1000" u="none" strike="noStrike">
                          <a:effectLst/>
                          <a:latin typeface="Arial Narrow"/>
                          <a:cs typeface="Arial"/>
                        </a:rPr>
                        <a:t>Regular Section 139 interventions </a:t>
                      </a:r>
                    </a:p>
                    <a:p>
                      <a:pPr marL="91440" indent="-91440" algn="l" fontAlgn="t">
                        <a:lnSpc>
                          <a:spcPct val="90000"/>
                        </a:lnSpc>
                        <a:spcBef>
                          <a:spcPts val="100"/>
                        </a:spcBef>
                        <a:spcAft>
                          <a:spcPts val="10"/>
                        </a:spcAft>
                        <a:buFont typeface="Arial" panose="020B0604020202020204" pitchFamily="34" charset="0"/>
                        <a:buChar char="•"/>
                      </a:pPr>
                      <a:endParaRPr lang="en-ZA" sz="1000" u="none" strike="noStrike">
                        <a:effectLst/>
                        <a:latin typeface="Arial Narrow"/>
                        <a:cs typeface="Arial"/>
                      </a:endParaRPr>
                    </a:p>
                  </a:txBody>
                  <a:tcPr marL="29160" marR="29160" marT="29160" marB="291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7E00">
                        <a:alpha val="27000"/>
                      </a:srgbClr>
                    </a:solidFill>
                  </a:tcPr>
                </a:tc>
                <a:tc>
                  <a:txBody>
                    <a:bodyPr/>
                    <a:lstStyle/>
                    <a:p>
                      <a:pPr marL="91440" indent="-91440" algn="l" fontAlgn="t">
                        <a:lnSpc>
                          <a:spcPct val="90000"/>
                        </a:lnSpc>
                        <a:spcBef>
                          <a:spcPts val="100"/>
                        </a:spcBef>
                        <a:spcAft>
                          <a:spcPts val="10"/>
                        </a:spcAft>
                        <a:buFont typeface="Arial"/>
                        <a:buChar char="•"/>
                      </a:pPr>
                      <a:r>
                        <a:rPr lang="en-ZA" sz="1000" u="none" strike="noStrike">
                          <a:solidFill>
                            <a:schemeClr val="tx1"/>
                          </a:solidFill>
                          <a:effectLst/>
                          <a:latin typeface="Arial Narrow"/>
                          <a:cs typeface="Arial"/>
                        </a:rPr>
                        <a:t>Council meeting as scheduled with some external interruptions</a:t>
                      </a:r>
                    </a:p>
                    <a:p>
                      <a:pPr marL="91440" indent="-91440" algn="l" fontAlgn="t">
                        <a:lnSpc>
                          <a:spcPct val="90000"/>
                        </a:lnSpc>
                        <a:spcBef>
                          <a:spcPts val="100"/>
                        </a:spcBef>
                        <a:spcAft>
                          <a:spcPts val="10"/>
                        </a:spcAft>
                        <a:buFont typeface="Arial"/>
                        <a:buChar char="•"/>
                      </a:pPr>
                      <a:r>
                        <a:rPr lang="en-ZA" sz="1000" u="none" strike="noStrike">
                          <a:solidFill>
                            <a:schemeClr val="tx1"/>
                          </a:solidFill>
                          <a:effectLst/>
                          <a:latin typeface="Arial Narrow"/>
                          <a:cs typeface="Arial"/>
                        </a:rPr>
                        <a:t>Reports on maladministration identified  but not acted on by council</a:t>
                      </a:r>
                    </a:p>
                    <a:p>
                      <a:pPr marL="91440" indent="-91440" algn="l" fontAlgn="t">
                        <a:lnSpc>
                          <a:spcPct val="90000"/>
                        </a:lnSpc>
                        <a:spcBef>
                          <a:spcPts val="100"/>
                        </a:spcBef>
                        <a:spcAft>
                          <a:spcPts val="10"/>
                        </a:spcAft>
                        <a:buFont typeface="Arial"/>
                        <a:buChar char="•"/>
                      </a:pPr>
                      <a:r>
                        <a:rPr lang="en-ZA" sz="1000" u="none" strike="noStrike">
                          <a:solidFill>
                            <a:schemeClr val="tx1"/>
                          </a:solidFill>
                          <a:effectLst/>
                          <a:latin typeface="Arial Narrow"/>
                          <a:cs typeface="Arial"/>
                        </a:rPr>
                        <a:t>Oversight conducted not fully effective </a:t>
                      </a:r>
                    </a:p>
                    <a:p>
                      <a:pPr marL="91440" indent="-91440" algn="l" fontAlgn="t">
                        <a:lnSpc>
                          <a:spcPct val="90000"/>
                        </a:lnSpc>
                        <a:spcBef>
                          <a:spcPts val="100"/>
                        </a:spcBef>
                        <a:spcAft>
                          <a:spcPts val="10"/>
                        </a:spcAft>
                        <a:buFont typeface="Arial"/>
                        <a:buChar char="•"/>
                      </a:pPr>
                      <a:r>
                        <a:rPr lang="en-ZA" sz="1000" u="none" strike="noStrike">
                          <a:solidFill>
                            <a:schemeClr val="tx1"/>
                          </a:solidFill>
                          <a:effectLst/>
                          <a:latin typeface="Arial Narrow"/>
                          <a:cs typeface="Arial"/>
                        </a:rPr>
                        <a:t>Public participation not fully effective</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7E00">
                        <a:alpha val="12000"/>
                      </a:srgbClr>
                    </a:solidFill>
                  </a:tcPr>
                </a:tc>
                <a:tc>
                  <a:txBody>
                    <a:bodyPr/>
                    <a:lstStyle/>
                    <a:p>
                      <a:pPr marL="91440" marR="0" lvl="0" indent="-91440" algn="l" rtl="0" eaLnBrk="1" fontAlgn="t" latinLnBrk="0" hangingPunct="1">
                        <a:lnSpc>
                          <a:spcPct val="90000"/>
                        </a:lnSpc>
                        <a:spcBef>
                          <a:spcPts val="100"/>
                        </a:spcBef>
                        <a:spcAft>
                          <a:spcPts val="10"/>
                        </a:spcAft>
                        <a:buClrTx/>
                        <a:buSzTx/>
                        <a:buFont typeface="Arial"/>
                        <a:buChar char="•"/>
                      </a:pPr>
                      <a:r>
                        <a:rPr lang="en-ZA" sz="1000" b="0" i="0" u="none" strike="noStrike" noProof="0">
                          <a:solidFill>
                            <a:srgbClr val="000000"/>
                          </a:solidFill>
                          <a:effectLst/>
                          <a:latin typeface="Arial Narrow"/>
                          <a:cs typeface="Arial"/>
                        </a:rPr>
                        <a:t>Vacancies in some key positions</a:t>
                      </a:r>
                    </a:p>
                    <a:p>
                      <a:pPr marL="91440" marR="0" lvl="0" indent="-91440" algn="l" rtl="0" eaLnBrk="1" fontAlgn="t" latinLnBrk="0" hangingPunct="1">
                        <a:lnSpc>
                          <a:spcPct val="90000"/>
                        </a:lnSpc>
                        <a:spcBef>
                          <a:spcPts val="100"/>
                        </a:spcBef>
                        <a:spcAft>
                          <a:spcPts val="10"/>
                        </a:spcAft>
                        <a:buClrTx/>
                        <a:buSzTx/>
                        <a:buFont typeface="Arial"/>
                        <a:buChar char="•"/>
                      </a:pPr>
                      <a:r>
                        <a:rPr lang="en-ZA" sz="1000" b="0" i="0" u="none" strike="noStrike" noProof="0">
                          <a:solidFill>
                            <a:srgbClr val="000000"/>
                          </a:solidFill>
                          <a:effectLst/>
                          <a:latin typeface="Arial Narrow"/>
                          <a:cs typeface="Arial"/>
                        </a:rPr>
                        <a:t>Structure not fully respondent to municipal needs</a:t>
                      </a:r>
                    </a:p>
                    <a:p>
                      <a:pPr marL="91440" marR="0" lvl="0" indent="-91440" algn="l" rtl="0" eaLnBrk="1" fontAlgn="t" latinLnBrk="0" hangingPunct="1">
                        <a:lnSpc>
                          <a:spcPct val="90000"/>
                        </a:lnSpc>
                        <a:spcBef>
                          <a:spcPts val="100"/>
                        </a:spcBef>
                        <a:spcAft>
                          <a:spcPts val="10"/>
                        </a:spcAft>
                        <a:buClrTx/>
                        <a:buSzTx/>
                        <a:buFont typeface="Arial"/>
                        <a:buChar char="•"/>
                      </a:pPr>
                      <a:r>
                        <a:rPr lang="en-ZA" sz="1000" b="0" i="0" u="none" strike="noStrike" noProof="0">
                          <a:solidFill>
                            <a:srgbClr val="000000"/>
                          </a:solidFill>
                          <a:effectLst/>
                          <a:latin typeface="Arial Narrow"/>
                          <a:cs typeface="Arial"/>
                        </a:rPr>
                        <a:t>Compliance to applicable legislation, regulations and policies not fully met</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7E00">
                        <a:alpha val="27000"/>
                      </a:srgbClr>
                    </a:solidFill>
                  </a:tcPr>
                </a:tc>
                <a:tc>
                  <a:txBody>
                    <a:bodyPr/>
                    <a:lstStyle/>
                    <a:p>
                      <a:pPr marL="91440" lvl="0" indent="-91440" algn="l">
                        <a:lnSpc>
                          <a:spcPct val="90000"/>
                        </a:lnSpc>
                        <a:spcBef>
                          <a:spcPts val="100"/>
                        </a:spcBef>
                        <a:spcAft>
                          <a:spcPts val="10"/>
                        </a:spcAft>
                        <a:buFont typeface="Arial"/>
                        <a:buChar char="•"/>
                      </a:pPr>
                      <a:r>
                        <a:rPr lang="en-ZA" sz="1000" b="0" i="0" u="none" strike="noStrike" noProof="0">
                          <a:solidFill>
                            <a:srgbClr val="000000"/>
                          </a:solidFill>
                          <a:effectLst/>
                          <a:latin typeface="Arial Narrow"/>
                          <a:cs typeface="Arial"/>
                        </a:rPr>
                        <a:t>BTO not fully capacitated – vacancies in some positions </a:t>
                      </a:r>
                    </a:p>
                    <a:p>
                      <a:pPr marL="91440" lvl="0" indent="-91440" algn="l">
                        <a:lnSpc>
                          <a:spcPct val="90000"/>
                        </a:lnSpc>
                        <a:spcBef>
                          <a:spcPts val="100"/>
                        </a:spcBef>
                        <a:spcAft>
                          <a:spcPts val="10"/>
                        </a:spcAft>
                        <a:buFont typeface="Arial"/>
                        <a:buChar char="•"/>
                      </a:pPr>
                      <a:r>
                        <a:rPr lang="en-ZA" sz="1000" b="0" i="0" u="none" strike="noStrike" noProof="0">
                          <a:solidFill>
                            <a:srgbClr val="000000"/>
                          </a:solidFill>
                          <a:effectLst/>
                          <a:latin typeface="Arial Narrow"/>
                          <a:cs typeface="Arial"/>
                        </a:rPr>
                        <a:t>Financial management policies in place, not fully implemented </a:t>
                      </a:r>
                    </a:p>
                    <a:p>
                      <a:pPr marL="91440" lvl="0" indent="-91440" algn="l">
                        <a:lnSpc>
                          <a:spcPct val="90000"/>
                        </a:lnSpc>
                        <a:spcBef>
                          <a:spcPts val="100"/>
                        </a:spcBef>
                        <a:spcAft>
                          <a:spcPts val="10"/>
                        </a:spcAft>
                        <a:buFont typeface="Arial"/>
                        <a:buChar char="•"/>
                      </a:pPr>
                      <a:r>
                        <a:rPr lang="en-ZA" sz="1000" b="0" i="0" u="none" strike="noStrike" noProof="0">
                          <a:solidFill>
                            <a:srgbClr val="000000"/>
                          </a:solidFill>
                          <a:effectLst/>
                          <a:latin typeface="Arial Narrow"/>
                          <a:cs typeface="Arial"/>
                        </a:rPr>
                        <a:t>Weak revenue collection </a:t>
                      </a:r>
                    </a:p>
                    <a:p>
                      <a:pPr marL="91440" marR="0" lvl="0" indent="-91440" algn="l" defTabSz="914400" rtl="0" eaLnBrk="1" fontAlgn="auto" latinLnBrk="0" hangingPunct="1">
                        <a:lnSpc>
                          <a:spcPct val="90000"/>
                        </a:lnSpc>
                        <a:spcBef>
                          <a:spcPts val="100"/>
                        </a:spcBef>
                        <a:spcAft>
                          <a:spcPts val="10"/>
                        </a:spcAft>
                        <a:buClrTx/>
                        <a:buSzTx/>
                        <a:buFont typeface="Arial"/>
                        <a:buChar char="•"/>
                        <a:tabLst/>
                        <a:defRPr/>
                      </a:pPr>
                      <a:r>
                        <a:rPr lang="en-ZA" sz="1000" b="0" i="0" u="none" strike="noStrike" noProof="0">
                          <a:solidFill>
                            <a:srgbClr val="000000"/>
                          </a:solidFill>
                          <a:effectLst/>
                          <a:latin typeface="Arial Narrow"/>
                          <a:cs typeface="Arial"/>
                        </a:rPr>
                        <a:t>Debt owed to utilities &amp; statutory obligations not fully services</a:t>
                      </a:r>
                    </a:p>
                    <a:p>
                      <a:pPr marL="91440" lvl="0" indent="-91440" algn="l">
                        <a:lnSpc>
                          <a:spcPct val="90000"/>
                        </a:lnSpc>
                        <a:spcBef>
                          <a:spcPts val="100"/>
                        </a:spcBef>
                        <a:spcAft>
                          <a:spcPts val="10"/>
                        </a:spcAft>
                        <a:buFont typeface="Arial"/>
                        <a:buChar char="•"/>
                      </a:pPr>
                      <a:r>
                        <a:rPr lang="en-ZA" sz="1000" b="0" i="0" u="none" strike="noStrike" noProof="0">
                          <a:solidFill>
                            <a:srgbClr val="000000"/>
                          </a:solidFill>
                          <a:effectLst/>
                          <a:latin typeface="Arial Narrow"/>
                          <a:cs typeface="Arial"/>
                        </a:rPr>
                        <a:t>Annual financial statements late</a:t>
                      </a:r>
                    </a:p>
                    <a:p>
                      <a:pPr marL="91440" lvl="0" indent="-91440" algn="l">
                        <a:lnSpc>
                          <a:spcPct val="90000"/>
                        </a:lnSpc>
                        <a:spcBef>
                          <a:spcPts val="100"/>
                        </a:spcBef>
                        <a:spcAft>
                          <a:spcPts val="10"/>
                        </a:spcAft>
                        <a:buFont typeface="Arial"/>
                        <a:buChar char="•"/>
                      </a:pPr>
                      <a:r>
                        <a:rPr lang="en-ZA" sz="1000" b="0" i="0" u="none" strike="noStrike" noProof="0">
                          <a:solidFill>
                            <a:srgbClr val="000000"/>
                          </a:solidFill>
                          <a:effectLst/>
                          <a:latin typeface="Arial Narrow"/>
                          <a:cs typeface="Arial"/>
                        </a:rPr>
                        <a:t>Qualified audit outcomes</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7E00">
                        <a:alpha val="12000"/>
                      </a:srgbClr>
                    </a:solidFill>
                  </a:tcPr>
                </a:tc>
                <a:tc>
                  <a:txBody>
                    <a:bodyPr/>
                    <a:lstStyle/>
                    <a:p>
                      <a:pPr marL="91440" lvl="0" indent="-91440" algn="l">
                        <a:lnSpc>
                          <a:spcPct val="90000"/>
                        </a:lnSpc>
                        <a:spcBef>
                          <a:spcPts val="100"/>
                        </a:spcBef>
                        <a:spcAft>
                          <a:spcPts val="10"/>
                        </a:spcAft>
                        <a:buFont typeface="Arial"/>
                        <a:buChar char="•"/>
                      </a:pPr>
                      <a:r>
                        <a:rPr lang="en-ZA" sz="1000" b="0" i="0" u="none" strike="noStrike" noProof="0">
                          <a:effectLst/>
                          <a:latin typeface="Arial Narrow"/>
                          <a:cs typeface="Arial"/>
                        </a:rPr>
                        <a:t>Basic services backlogs not fully met</a:t>
                      </a:r>
                    </a:p>
                    <a:p>
                      <a:pPr marL="91440" lvl="0" indent="-91440" algn="l">
                        <a:lnSpc>
                          <a:spcPct val="90000"/>
                        </a:lnSpc>
                        <a:spcBef>
                          <a:spcPts val="100"/>
                        </a:spcBef>
                        <a:spcAft>
                          <a:spcPts val="10"/>
                        </a:spcAft>
                        <a:buFont typeface="Arial"/>
                        <a:buChar char="•"/>
                      </a:pPr>
                      <a:r>
                        <a:rPr lang="en-ZA" sz="1000" b="0" i="0" u="none" strike="noStrike" noProof="0">
                          <a:effectLst/>
                          <a:latin typeface="Arial Narrow"/>
                          <a:cs typeface="Arial"/>
                        </a:rPr>
                        <a:t>Repairs and maintenance not fully executed due to capacity and budget</a:t>
                      </a:r>
                    </a:p>
                    <a:p>
                      <a:pPr marL="91440" lvl="0" indent="-91440" algn="l">
                        <a:lnSpc>
                          <a:spcPct val="90000"/>
                        </a:lnSpc>
                        <a:spcBef>
                          <a:spcPts val="100"/>
                        </a:spcBef>
                        <a:spcAft>
                          <a:spcPts val="10"/>
                        </a:spcAft>
                        <a:buFont typeface="Arial"/>
                        <a:buChar char="•"/>
                      </a:pPr>
                      <a:r>
                        <a:rPr lang="en-ZA" sz="1000" b="0" i="0" u="none" strike="noStrike" noProof="0">
                          <a:effectLst/>
                          <a:latin typeface="Arial Narrow"/>
                          <a:cs typeface="Arial"/>
                        </a:rPr>
                        <a:t>Infrastructure grants not fully spent</a:t>
                      </a:r>
                    </a:p>
                    <a:p>
                      <a:pPr marL="91440" lvl="0" indent="-91440" algn="l">
                        <a:lnSpc>
                          <a:spcPct val="90000"/>
                        </a:lnSpc>
                        <a:spcBef>
                          <a:spcPts val="100"/>
                        </a:spcBef>
                        <a:spcAft>
                          <a:spcPts val="10"/>
                        </a:spcAft>
                        <a:buFont typeface="Arial"/>
                        <a:buChar char="•"/>
                      </a:pPr>
                      <a:r>
                        <a:rPr lang="en-ZA" sz="1000" b="0" i="0" u="none" strike="noStrike" noProof="0">
                          <a:effectLst/>
                          <a:latin typeface="Arial Narrow"/>
                          <a:cs typeface="Arial"/>
                        </a:rPr>
                        <a:t>Frequent service delivery protests</a:t>
                      </a:r>
                    </a:p>
                    <a:p>
                      <a:pPr marL="91440" lvl="0" indent="-91440" algn="l">
                        <a:lnSpc>
                          <a:spcPct val="90000"/>
                        </a:lnSpc>
                        <a:spcBef>
                          <a:spcPts val="100"/>
                        </a:spcBef>
                        <a:spcAft>
                          <a:spcPts val="10"/>
                        </a:spcAft>
                        <a:buFont typeface="Arial"/>
                        <a:buChar char="•"/>
                      </a:pPr>
                      <a:r>
                        <a:rPr lang="en-ZA" sz="1000" b="0" i="0" u="none" strike="noStrike" noProof="0">
                          <a:effectLst/>
                          <a:latin typeface="Arial Narrow"/>
                          <a:cs typeface="Arial"/>
                        </a:rPr>
                        <a:t>Inadequate response to service delivery complaints</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7E00">
                        <a:alpha val="27000"/>
                      </a:srgbClr>
                    </a:solidFill>
                  </a:tcPr>
                </a:tc>
                <a:extLst>
                  <a:ext uri="{0D108BD9-81ED-4DB2-BD59-A6C34878D82A}">
                    <a16:rowId xmlns:a16="http://schemas.microsoft.com/office/drawing/2014/main" val="1243613461"/>
                  </a:ext>
                </a:extLst>
              </a:tr>
              <a:tr h="750826">
                <a:tc>
                  <a:txBody>
                    <a:bodyPr/>
                    <a:lstStyle/>
                    <a:p>
                      <a:pPr marL="91440" indent="-91440" algn="l" fontAlgn="t">
                        <a:lnSpc>
                          <a:spcPts val="1360"/>
                        </a:lnSpc>
                        <a:spcBef>
                          <a:spcPts val="100"/>
                        </a:spcBef>
                        <a:spcAft>
                          <a:spcPts val="10"/>
                        </a:spcAft>
                      </a:pPr>
                      <a:r>
                        <a:rPr lang="en-ZA" sz="1000" b="1" i="0" u="none" strike="noStrike" cap="all" baseline="0">
                          <a:solidFill>
                            <a:schemeClr val="tx1"/>
                          </a:solidFill>
                          <a:effectLst/>
                          <a:latin typeface="Arial Narrow"/>
                          <a:cs typeface="Arial"/>
                        </a:rPr>
                        <a:t>LOW RISK</a:t>
                      </a:r>
                    </a:p>
                  </a:txBody>
                  <a:tcPr marL="29160" marR="29160" marT="29160" marB="291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AA"/>
                    </a:solidFill>
                  </a:tcPr>
                </a:tc>
                <a:tc>
                  <a:txBody>
                    <a:bodyPr/>
                    <a:lstStyle/>
                    <a:p>
                      <a:pPr marL="91440" marR="0" lvl="0" indent="-91440" algn="l" defTabSz="914400" rtl="0" eaLnBrk="1" fontAlgn="t" latinLnBrk="0" hangingPunct="1">
                        <a:lnSpc>
                          <a:spcPct val="90000"/>
                        </a:lnSpc>
                        <a:spcBef>
                          <a:spcPts val="100"/>
                        </a:spcBef>
                        <a:spcAft>
                          <a:spcPts val="10"/>
                        </a:spcAft>
                        <a:buClrTx/>
                        <a:buSzTx/>
                        <a:buFont typeface="Arial" panose="020B0604020202020204" pitchFamily="34" charset="0"/>
                        <a:buChar char="•"/>
                        <a:tabLst/>
                        <a:defRPr/>
                      </a:pPr>
                      <a:r>
                        <a:rPr lang="en-ZA" sz="1000" b="0" i="0" u="none" strike="noStrike">
                          <a:solidFill>
                            <a:srgbClr val="000000"/>
                          </a:solidFill>
                          <a:effectLst/>
                          <a:latin typeface="Arial Narrow"/>
                          <a:cs typeface="Arial"/>
                        </a:rPr>
                        <a:t>Robust and functional Council</a:t>
                      </a:r>
                    </a:p>
                    <a:p>
                      <a:pPr marL="91440" marR="0" lvl="0" indent="-91440" algn="l" defTabSz="914400" rtl="0" eaLnBrk="1" fontAlgn="t" latinLnBrk="0" hangingPunct="1">
                        <a:lnSpc>
                          <a:spcPct val="90000"/>
                        </a:lnSpc>
                        <a:spcBef>
                          <a:spcPts val="100"/>
                        </a:spcBef>
                        <a:spcAft>
                          <a:spcPts val="10"/>
                        </a:spcAft>
                        <a:buClrTx/>
                        <a:buSzTx/>
                        <a:buFont typeface="Arial" panose="020B0604020202020204" pitchFamily="34" charset="0"/>
                        <a:buChar char="•"/>
                        <a:tabLst/>
                        <a:defRPr/>
                      </a:pPr>
                      <a:r>
                        <a:rPr lang="en-ZA" sz="1000" b="0" i="0" u="none" strike="noStrike">
                          <a:solidFill>
                            <a:srgbClr val="000000"/>
                          </a:solidFill>
                          <a:effectLst/>
                          <a:latin typeface="Arial Narrow"/>
                          <a:cs typeface="Arial"/>
                        </a:rPr>
                        <a:t>No intra-party political divisions</a:t>
                      </a:r>
                    </a:p>
                  </a:txBody>
                  <a:tcPr marL="29160" marR="29160" marT="29160" marB="291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0CF"/>
                    </a:solidFill>
                  </a:tcPr>
                </a:tc>
                <a:tc>
                  <a:txBody>
                    <a:bodyPr/>
                    <a:lstStyle/>
                    <a:p>
                      <a:pPr marL="91440" marR="0" lvl="0" indent="-91440" algn="l" defTabSz="914400" rtl="0" eaLnBrk="1" fontAlgn="t" latinLnBrk="0" hangingPunct="1">
                        <a:lnSpc>
                          <a:spcPct val="90000"/>
                        </a:lnSpc>
                        <a:spcBef>
                          <a:spcPts val="100"/>
                        </a:spcBef>
                        <a:spcAft>
                          <a:spcPts val="10"/>
                        </a:spcAft>
                        <a:buClrTx/>
                        <a:buSzTx/>
                        <a:buFont typeface="Arial"/>
                        <a:buChar char="•"/>
                        <a:tabLst/>
                        <a:defRPr/>
                      </a:pPr>
                      <a:r>
                        <a:rPr lang="en-ZA" sz="1000" u="none" strike="noStrike">
                          <a:solidFill>
                            <a:schemeClr val="tx1"/>
                          </a:solidFill>
                          <a:effectLst/>
                          <a:latin typeface="Arial Narrow"/>
                          <a:cs typeface="Arial"/>
                        </a:rPr>
                        <a:t>Council meeting as scheduled with no undue external influence</a:t>
                      </a:r>
                    </a:p>
                    <a:p>
                      <a:pPr marL="91440" indent="-91440" algn="l" fontAlgn="t">
                        <a:lnSpc>
                          <a:spcPct val="90000"/>
                        </a:lnSpc>
                        <a:spcBef>
                          <a:spcPts val="100"/>
                        </a:spcBef>
                        <a:spcAft>
                          <a:spcPts val="10"/>
                        </a:spcAft>
                        <a:buFont typeface="Arial"/>
                        <a:buChar char="•"/>
                      </a:pPr>
                      <a:r>
                        <a:rPr lang="en-ZA" sz="1000" u="none" strike="noStrike">
                          <a:solidFill>
                            <a:schemeClr val="tx1"/>
                          </a:solidFill>
                          <a:effectLst/>
                          <a:latin typeface="Arial Narrow"/>
                          <a:cs typeface="Arial"/>
                        </a:rPr>
                        <a:t>Reports on maladministration identified  </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0CF"/>
                    </a:solidFill>
                  </a:tcPr>
                </a:tc>
                <a:tc>
                  <a:txBody>
                    <a:bodyPr/>
                    <a:lstStyle/>
                    <a:p>
                      <a:pPr marL="91440" marR="0" lvl="0" indent="-91440" algn="l" rtl="0" eaLnBrk="1" fontAlgn="t" latinLnBrk="0" hangingPunct="1">
                        <a:lnSpc>
                          <a:spcPct val="90000"/>
                        </a:lnSpc>
                        <a:spcBef>
                          <a:spcPts val="100"/>
                        </a:spcBef>
                        <a:spcAft>
                          <a:spcPts val="10"/>
                        </a:spcAft>
                        <a:buClrTx/>
                        <a:buSzTx/>
                        <a:buFont typeface="Arial"/>
                        <a:buChar char="•"/>
                      </a:pPr>
                      <a:r>
                        <a:rPr lang="en-ZA" sz="1000" b="0" i="0" u="none" strike="noStrike" noProof="0">
                          <a:solidFill>
                            <a:srgbClr val="000000"/>
                          </a:solidFill>
                          <a:effectLst/>
                          <a:latin typeface="Arial Narrow"/>
                          <a:cs typeface="Arial"/>
                        </a:rPr>
                        <a:t>Vacancies in key positions</a:t>
                      </a:r>
                    </a:p>
                    <a:p>
                      <a:pPr marL="91440" marR="0" lvl="0" indent="-91440" algn="l" rtl="0" eaLnBrk="1" fontAlgn="t" latinLnBrk="0" hangingPunct="1">
                        <a:lnSpc>
                          <a:spcPct val="90000"/>
                        </a:lnSpc>
                        <a:spcBef>
                          <a:spcPts val="100"/>
                        </a:spcBef>
                        <a:spcAft>
                          <a:spcPts val="10"/>
                        </a:spcAft>
                        <a:buClrTx/>
                        <a:buSzTx/>
                        <a:buFont typeface="Arial"/>
                        <a:buChar char="•"/>
                      </a:pPr>
                      <a:r>
                        <a:rPr lang="en-ZA" sz="1000" b="0" i="0" u="none" strike="noStrike" noProof="0">
                          <a:solidFill>
                            <a:srgbClr val="000000"/>
                          </a:solidFill>
                          <a:effectLst/>
                          <a:latin typeface="Arial Narrow"/>
                          <a:cs typeface="Arial"/>
                        </a:rPr>
                        <a:t>Structure not respondent to municipal needs</a:t>
                      </a:r>
                    </a:p>
                    <a:p>
                      <a:pPr marL="91440" marR="0" lvl="0" indent="-91440" algn="l" rtl="0" eaLnBrk="1" fontAlgn="t" latinLnBrk="0" hangingPunct="1">
                        <a:lnSpc>
                          <a:spcPct val="90000"/>
                        </a:lnSpc>
                        <a:spcBef>
                          <a:spcPts val="100"/>
                        </a:spcBef>
                        <a:spcAft>
                          <a:spcPts val="10"/>
                        </a:spcAft>
                        <a:buClrTx/>
                        <a:buSzTx/>
                        <a:buFont typeface="Arial"/>
                        <a:buChar char="•"/>
                      </a:pPr>
                      <a:r>
                        <a:rPr lang="en-ZA" sz="1000" b="0" i="0" u="none" strike="noStrike" noProof="0">
                          <a:solidFill>
                            <a:srgbClr val="000000"/>
                          </a:solidFill>
                          <a:effectLst/>
                          <a:latin typeface="Arial Narrow"/>
                          <a:cs typeface="Arial"/>
                        </a:rPr>
                        <a:t>Compliance to applicable legislation, regulations and policies not fully met</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0CF"/>
                    </a:solidFill>
                  </a:tcPr>
                </a:tc>
                <a:tc>
                  <a:txBody>
                    <a:bodyPr/>
                    <a:lstStyle/>
                    <a:p>
                      <a:pPr marL="91440" lvl="0" indent="-91440" algn="l">
                        <a:lnSpc>
                          <a:spcPct val="90000"/>
                        </a:lnSpc>
                        <a:spcBef>
                          <a:spcPts val="100"/>
                        </a:spcBef>
                        <a:spcAft>
                          <a:spcPts val="10"/>
                        </a:spcAft>
                        <a:buFont typeface="Arial"/>
                        <a:buChar char="•"/>
                      </a:pPr>
                      <a:r>
                        <a:rPr lang="en-ZA" sz="1000" b="0" i="0" u="none" strike="noStrike" noProof="0">
                          <a:solidFill>
                            <a:srgbClr val="000000"/>
                          </a:solidFill>
                          <a:effectLst/>
                          <a:latin typeface="Arial Narrow"/>
                          <a:cs typeface="Arial"/>
                        </a:rPr>
                        <a:t>Weak revenue collection </a:t>
                      </a:r>
                    </a:p>
                    <a:p>
                      <a:pPr marL="91440" marR="0" lvl="0" indent="-91440" algn="l" defTabSz="914400" rtl="0" eaLnBrk="1" fontAlgn="auto" latinLnBrk="0" hangingPunct="1">
                        <a:lnSpc>
                          <a:spcPct val="90000"/>
                        </a:lnSpc>
                        <a:spcBef>
                          <a:spcPts val="100"/>
                        </a:spcBef>
                        <a:spcAft>
                          <a:spcPts val="10"/>
                        </a:spcAft>
                        <a:buClrTx/>
                        <a:buSzTx/>
                        <a:buFont typeface="Arial"/>
                        <a:buChar char="•"/>
                        <a:tabLst/>
                        <a:defRPr/>
                      </a:pPr>
                      <a:r>
                        <a:rPr lang="en-ZA" sz="1000" b="0" i="0" u="none" strike="noStrike" noProof="0">
                          <a:solidFill>
                            <a:srgbClr val="000000"/>
                          </a:solidFill>
                          <a:effectLst/>
                          <a:latin typeface="Arial Narrow"/>
                          <a:cs typeface="Arial"/>
                        </a:rPr>
                        <a:t>Debt owed to utilities &amp; statutory obligations not fully services</a:t>
                      </a:r>
                    </a:p>
                    <a:p>
                      <a:pPr marL="91440" lvl="0" indent="-91440" algn="l">
                        <a:lnSpc>
                          <a:spcPct val="90000"/>
                        </a:lnSpc>
                        <a:spcBef>
                          <a:spcPts val="100"/>
                        </a:spcBef>
                        <a:spcAft>
                          <a:spcPts val="10"/>
                        </a:spcAft>
                        <a:buFont typeface="Arial"/>
                        <a:buChar char="•"/>
                      </a:pPr>
                      <a:r>
                        <a:rPr lang="en-ZA" sz="1000" b="0" i="0" u="none" strike="noStrike" noProof="0">
                          <a:solidFill>
                            <a:srgbClr val="000000"/>
                          </a:solidFill>
                          <a:effectLst/>
                          <a:latin typeface="Arial Narrow"/>
                          <a:cs typeface="Arial"/>
                        </a:rPr>
                        <a:t>Reliance on consultants for Annual financial statements </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0CF"/>
                    </a:solidFill>
                  </a:tcPr>
                </a:tc>
                <a:tc>
                  <a:txBody>
                    <a:bodyPr/>
                    <a:lstStyle/>
                    <a:p>
                      <a:pPr marL="91440" lvl="0" indent="-91440" algn="l">
                        <a:lnSpc>
                          <a:spcPct val="90000"/>
                        </a:lnSpc>
                        <a:spcBef>
                          <a:spcPts val="100"/>
                        </a:spcBef>
                        <a:spcAft>
                          <a:spcPts val="10"/>
                        </a:spcAft>
                        <a:buFont typeface="Arial"/>
                        <a:buChar char="•"/>
                      </a:pPr>
                      <a:r>
                        <a:rPr lang="en-ZA" sz="1000" b="0" i="0" u="none" strike="noStrike" noProof="0">
                          <a:effectLst/>
                          <a:latin typeface="Arial Narrow"/>
                          <a:cs typeface="Arial"/>
                        </a:rPr>
                        <a:t>Repairs and maintenance not fully executed due to capacity and budget</a:t>
                      </a:r>
                    </a:p>
                    <a:p>
                      <a:pPr marL="91440" lvl="0" indent="-91440" algn="l">
                        <a:lnSpc>
                          <a:spcPct val="90000"/>
                        </a:lnSpc>
                        <a:spcBef>
                          <a:spcPts val="100"/>
                        </a:spcBef>
                        <a:spcAft>
                          <a:spcPts val="10"/>
                        </a:spcAft>
                        <a:buFont typeface="Arial"/>
                        <a:buChar char="•"/>
                      </a:pPr>
                      <a:r>
                        <a:rPr lang="en-ZA" sz="1000" b="0" i="0" u="none" strike="noStrike" noProof="0">
                          <a:effectLst/>
                          <a:latin typeface="Arial Narrow"/>
                          <a:cs typeface="Arial"/>
                        </a:rPr>
                        <a:t>Incapacity to response to service delivery complaints</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0CF"/>
                    </a:solidFill>
                  </a:tcPr>
                </a:tc>
                <a:extLst>
                  <a:ext uri="{0D108BD9-81ED-4DB2-BD59-A6C34878D82A}">
                    <a16:rowId xmlns:a16="http://schemas.microsoft.com/office/drawing/2014/main" val="2941765949"/>
                  </a:ext>
                </a:extLst>
              </a:tr>
              <a:tr h="1308000">
                <a:tc>
                  <a:txBody>
                    <a:bodyPr/>
                    <a:lstStyle/>
                    <a:p>
                      <a:pPr marL="91440" indent="-91440" algn="l" fontAlgn="t">
                        <a:lnSpc>
                          <a:spcPts val="1360"/>
                        </a:lnSpc>
                        <a:spcBef>
                          <a:spcPts val="100"/>
                        </a:spcBef>
                        <a:spcAft>
                          <a:spcPts val="10"/>
                        </a:spcAft>
                      </a:pPr>
                      <a:r>
                        <a:rPr lang="en-ZA" sz="1000" b="1" u="none" strike="noStrike" cap="all" baseline="0">
                          <a:solidFill>
                            <a:schemeClr val="bg1"/>
                          </a:solidFill>
                          <a:effectLst/>
                          <a:latin typeface="Arial Narrow"/>
                          <a:cs typeface="Arial"/>
                        </a:rPr>
                        <a:t>STABLE</a:t>
                      </a:r>
                      <a:endParaRPr lang="en-ZA" sz="1000" b="1" i="0" u="none" strike="noStrike" cap="all" baseline="0">
                        <a:solidFill>
                          <a:schemeClr val="bg1"/>
                        </a:solidFill>
                        <a:effectLst/>
                        <a:latin typeface="Arial Narrow"/>
                        <a:cs typeface="Arial"/>
                      </a:endParaRPr>
                    </a:p>
                  </a:txBody>
                  <a:tcPr marL="29160" marR="29160" marT="29160" marB="291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91440" indent="-91440" algn="l" fontAlgn="t">
                        <a:lnSpc>
                          <a:spcPct val="90000"/>
                        </a:lnSpc>
                        <a:spcBef>
                          <a:spcPts val="100"/>
                        </a:spcBef>
                        <a:spcAft>
                          <a:spcPts val="10"/>
                        </a:spcAft>
                        <a:buFont typeface="Arial"/>
                        <a:buChar char="•"/>
                      </a:pPr>
                      <a:r>
                        <a:rPr lang="en-ZA" sz="1000" b="0" i="0" u="none" strike="noStrike">
                          <a:solidFill>
                            <a:srgbClr val="000000"/>
                          </a:solidFill>
                          <a:effectLst/>
                          <a:latin typeface="Arial Narrow"/>
                          <a:cs typeface="Arial"/>
                        </a:rPr>
                        <a:t>Cohesion in council</a:t>
                      </a:r>
                    </a:p>
                    <a:p>
                      <a:pPr marL="91440" indent="-91440" algn="l" fontAlgn="t">
                        <a:lnSpc>
                          <a:spcPct val="90000"/>
                        </a:lnSpc>
                        <a:spcBef>
                          <a:spcPts val="100"/>
                        </a:spcBef>
                        <a:spcAft>
                          <a:spcPts val="10"/>
                        </a:spcAft>
                        <a:buFont typeface="Arial"/>
                        <a:buChar char="•"/>
                      </a:pPr>
                      <a:r>
                        <a:rPr lang="en-ZA" sz="1000" b="0" i="0" u="none" strike="noStrike">
                          <a:solidFill>
                            <a:srgbClr val="000000"/>
                          </a:solidFill>
                          <a:effectLst/>
                          <a:latin typeface="Arial Narrow"/>
                          <a:cs typeface="Arial"/>
                        </a:rPr>
                        <a:t>Functional caucus</a:t>
                      </a:r>
                    </a:p>
                    <a:p>
                      <a:pPr marL="91440" indent="-91440" algn="l" fontAlgn="t">
                        <a:lnSpc>
                          <a:spcPct val="90000"/>
                        </a:lnSpc>
                        <a:spcBef>
                          <a:spcPts val="100"/>
                        </a:spcBef>
                        <a:spcAft>
                          <a:spcPts val="10"/>
                        </a:spcAft>
                        <a:buFont typeface="Arial"/>
                        <a:buChar char="•"/>
                      </a:pPr>
                      <a:r>
                        <a:rPr lang="en-ZA" sz="1000" b="0" i="0" u="none" strike="noStrike">
                          <a:solidFill>
                            <a:srgbClr val="000000"/>
                          </a:solidFill>
                          <a:effectLst/>
                          <a:latin typeface="Arial Narrow"/>
                          <a:cs typeface="Arial"/>
                        </a:rPr>
                        <a:t>No intra-party political divisions</a:t>
                      </a:r>
                    </a:p>
                    <a:p>
                      <a:pPr marL="91440" indent="-91440" algn="l" fontAlgn="t">
                        <a:lnSpc>
                          <a:spcPct val="90000"/>
                        </a:lnSpc>
                        <a:spcBef>
                          <a:spcPts val="100"/>
                        </a:spcBef>
                        <a:spcAft>
                          <a:spcPts val="10"/>
                        </a:spcAft>
                        <a:buFont typeface="Arial"/>
                        <a:buChar char="•"/>
                      </a:pPr>
                      <a:r>
                        <a:rPr lang="en-ZA" sz="1000" b="0" i="0" u="none" strike="noStrike">
                          <a:solidFill>
                            <a:srgbClr val="000000"/>
                          </a:solidFill>
                          <a:effectLst/>
                          <a:latin typeface="Arial Narrow"/>
                          <a:cs typeface="Arial"/>
                        </a:rPr>
                        <a:t>No section 139 interventions over 5 year period</a:t>
                      </a:r>
                    </a:p>
                    <a:p>
                      <a:pPr marL="91440" indent="-91440" algn="l" fontAlgn="t">
                        <a:lnSpc>
                          <a:spcPct val="90000"/>
                        </a:lnSpc>
                        <a:spcBef>
                          <a:spcPts val="100"/>
                        </a:spcBef>
                        <a:spcAft>
                          <a:spcPts val="10"/>
                        </a:spcAft>
                        <a:buFont typeface="Arial" panose="020B0604020202020204" pitchFamily="34" charset="0"/>
                        <a:buChar char="•"/>
                      </a:pPr>
                      <a:endParaRPr lang="en-ZA" sz="1000" b="0" i="0" u="none" strike="noStrike">
                        <a:solidFill>
                          <a:srgbClr val="000000"/>
                        </a:solidFill>
                        <a:effectLst/>
                        <a:latin typeface="Arial Narrow"/>
                        <a:cs typeface="Arial"/>
                      </a:endParaRPr>
                    </a:p>
                    <a:p>
                      <a:pPr marL="91440" indent="-91440" algn="l" fontAlgn="t">
                        <a:lnSpc>
                          <a:spcPct val="90000"/>
                        </a:lnSpc>
                        <a:spcBef>
                          <a:spcPts val="100"/>
                        </a:spcBef>
                        <a:spcAft>
                          <a:spcPts val="10"/>
                        </a:spcAft>
                        <a:buFont typeface="Arial" panose="020B0604020202020204" pitchFamily="34" charset="0"/>
                        <a:buChar char="•"/>
                      </a:pPr>
                      <a:endParaRPr lang="en-ZA" sz="1000" b="0" i="0" u="none" strike="noStrike">
                        <a:solidFill>
                          <a:srgbClr val="000000"/>
                        </a:solidFill>
                        <a:effectLst/>
                        <a:latin typeface="Arial Narrow"/>
                        <a:cs typeface="Arial"/>
                      </a:endParaRPr>
                    </a:p>
                  </a:txBody>
                  <a:tcPr marL="29160" marR="29160" marT="29160" marB="291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CF0C">
                        <a:alpha val="15000"/>
                      </a:srgbClr>
                    </a:solidFill>
                  </a:tcPr>
                </a:tc>
                <a:tc>
                  <a:txBody>
                    <a:bodyPr/>
                    <a:lstStyle/>
                    <a:p>
                      <a:pPr marL="91440" indent="-91440" algn="l" fontAlgn="t">
                        <a:lnSpc>
                          <a:spcPct val="90000"/>
                        </a:lnSpc>
                        <a:spcBef>
                          <a:spcPts val="100"/>
                        </a:spcBef>
                        <a:spcAft>
                          <a:spcPts val="10"/>
                        </a:spcAft>
                        <a:buFont typeface="Arial"/>
                        <a:buChar char="•"/>
                      </a:pPr>
                      <a:r>
                        <a:rPr lang="en-ZA" sz="1000" b="0" i="0" u="none" strike="noStrike">
                          <a:solidFill>
                            <a:schemeClr val="tx1"/>
                          </a:solidFill>
                          <a:effectLst/>
                          <a:latin typeface="Arial Narrow"/>
                          <a:cs typeface="Arial"/>
                        </a:rPr>
                        <a:t>Council meeting regularly, as regulated</a:t>
                      </a:r>
                    </a:p>
                    <a:p>
                      <a:pPr marL="91440" indent="-91440" algn="l" fontAlgn="t">
                        <a:lnSpc>
                          <a:spcPct val="90000"/>
                        </a:lnSpc>
                        <a:spcBef>
                          <a:spcPts val="100"/>
                        </a:spcBef>
                        <a:spcAft>
                          <a:spcPts val="10"/>
                        </a:spcAft>
                        <a:buFont typeface="Arial"/>
                        <a:buChar char="•"/>
                      </a:pPr>
                      <a:r>
                        <a:rPr lang="en-ZA" sz="1000" b="0" i="0" u="none" strike="noStrike">
                          <a:solidFill>
                            <a:schemeClr val="tx1"/>
                          </a:solidFill>
                          <a:effectLst/>
                          <a:latin typeface="Arial Narrow"/>
                          <a:cs typeface="Arial"/>
                        </a:rPr>
                        <a:t>Council adopts IDP, budget, policies, annual financial statements on an informed and efficient basis </a:t>
                      </a:r>
                    </a:p>
                    <a:p>
                      <a:pPr marL="91440" indent="-91440" algn="l" fontAlgn="t">
                        <a:lnSpc>
                          <a:spcPct val="90000"/>
                        </a:lnSpc>
                        <a:spcBef>
                          <a:spcPts val="100"/>
                        </a:spcBef>
                        <a:spcAft>
                          <a:spcPts val="10"/>
                        </a:spcAft>
                        <a:buFont typeface="Arial"/>
                        <a:buChar char="•"/>
                      </a:pPr>
                      <a:r>
                        <a:rPr lang="en-ZA" sz="1000" b="0" i="0" u="none" strike="noStrike">
                          <a:solidFill>
                            <a:schemeClr val="tx1"/>
                          </a:solidFill>
                          <a:effectLst/>
                          <a:latin typeface="Arial Narrow"/>
                          <a:cs typeface="Arial"/>
                        </a:rPr>
                        <a:t>Council provides effective oversight over administration</a:t>
                      </a:r>
                    </a:p>
                    <a:p>
                      <a:pPr marL="91440" indent="-91440" algn="l" fontAlgn="t">
                        <a:lnSpc>
                          <a:spcPct val="90000"/>
                        </a:lnSpc>
                        <a:spcBef>
                          <a:spcPts val="100"/>
                        </a:spcBef>
                        <a:spcAft>
                          <a:spcPts val="10"/>
                        </a:spcAft>
                        <a:buFont typeface="Arial" panose="020B0604020202020204" pitchFamily="34" charset="0"/>
                        <a:buChar char="•"/>
                      </a:pPr>
                      <a:endParaRPr lang="en-ZA" sz="1000" b="0" i="0" u="none" strike="noStrike">
                        <a:solidFill>
                          <a:schemeClr val="tx1"/>
                        </a:solidFill>
                        <a:effectLst/>
                        <a:latin typeface="Arial Narrow"/>
                        <a:cs typeface="Arial"/>
                      </a:endParaRP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CF0C">
                        <a:alpha val="7000"/>
                      </a:srgbClr>
                    </a:solidFill>
                  </a:tcPr>
                </a:tc>
                <a:tc>
                  <a:txBody>
                    <a:bodyPr/>
                    <a:lstStyle/>
                    <a:p>
                      <a:pPr marL="91440" lvl="0" indent="-91440" algn="l">
                        <a:lnSpc>
                          <a:spcPct val="90000"/>
                        </a:lnSpc>
                        <a:spcBef>
                          <a:spcPts val="100"/>
                        </a:spcBef>
                        <a:spcAft>
                          <a:spcPts val="10"/>
                        </a:spcAft>
                        <a:buFont typeface="Arial"/>
                        <a:buChar char="•"/>
                      </a:pPr>
                      <a:r>
                        <a:rPr lang="en-ZA" sz="1000" b="0" i="0" u="none" strike="noStrike" noProof="0">
                          <a:solidFill>
                            <a:srgbClr val="000000"/>
                          </a:solidFill>
                          <a:effectLst/>
                          <a:latin typeface="Arial Narrow"/>
                          <a:cs typeface="Arial"/>
                        </a:rPr>
                        <a:t>Structure fully respondent to municipal needs</a:t>
                      </a:r>
                    </a:p>
                    <a:p>
                      <a:pPr marL="91440" lvl="0" indent="-91440" algn="l">
                        <a:lnSpc>
                          <a:spcPct val="90000"/>
                        </a:lnSpc>
                        <a:spcBef>
                          <a:spcPts val="100"/>
                        </a:spcBef>
                        <a:spcAft>
                          <a:spcPts val="10"/>
                        </a:spcAft>
                        <a:buFont typeface="Arial"/>
                        <a:buChar char="•"/>
                      </a:pPr>
                      <a:r>
                        <a:rPr lang="en-ZA" sz="1000" b="0" i="0" u="none" strike="noStrike" noProof="0">
                          <a:solidFill>
                            <a:srgbClr val="000000"/>
                          </a:solidFill>
                          <a:effectLst/>
                          <a:latin typeface="Arial Narrow"/>
                          <a:cs typeface="Arial"/>
                        </a:rPr>
                        <a:t>No vacancies in key and senior positions (positions occupied by competent individuals)</a:t>
                      </a:r>
                    </a:p>
                    <a:p>
                      <a:pPr marL="91440" lvl="0" indent="-91440" algn="l">
                        <a:lnSpc>
                          <a:spcPct val="90000"/>
                        </a:lnSpc>
                        <a:spcBef>
                          <a:spcPts val="100"/>
                        </a:spcBef>
                        <a:spcAft>
                          <a:spcPts val="10"/>
                        </a:spcAft>
                        <a:buFont typeface="Arial"/>
                        <a:buChar char="•"/>
                      </a:pPr>
                      <a:r>
                        <a:rPr lang="en-ZA" sz="1000" b="0" i="0" u="none" strike="noStrike" noProof="0">
                          <a:solidFill>
                            <a:srgbClr val="000000"/>
                          </a:solidFill>
                          <a:effectLst/>
                          <a:latin typeface="Arial Narrow"/>
                          <a:cs typeface="Arial"/>
                        </a:rPr>
                        <a:t>Full compliance with legislation, regulations </a:t>
                      </a:r>
                      <a:br>
                        <a:rPr lang="en-ZA" sz="1000" b="0" i="0" u="none" strike="noStrike" noProof="0">
                          <a:solidFill>
                            <a:srgbClr val="000000"/>
                          </a:solidFill>
                          <a:effectLst/>
                          <a:latin typeface="Arial Narrow"/>
                          <a:cs typeface="Arial"/>
                        </a:rPr>
                      </a:br>
                      <a:r>
                        <a:rPr lang="en-ZA" sz="1000" b="0" i="0" u="none" strike="noStrike" noProof="0">
                          <a:solidFill>
                            <a:srgbClr val="000000"/>
                          </a:solidFill>
                          <a:effectLst/>
                          <a:latin typeface="Arial Narrow"/>
                          <a:cs typeface="Arial"/>
                        </a:rPr>
                        <a:t>and policies</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CF0C">
                        <a:alpha val="15000"/>
                      </a:srgbClr>
                    </a:solidFill>
                  </a:tcPr>
                </a:tc>
                <a:tc>
                  <a:txBody>
                    <a:bodyPr/>
                    <a:lstStyle/>
                    <a:p>
                      <a:pPr marL="91440" indent="-91440" algn="l" fontAlgn="t">
                        <a:lnSpc>
                          <a:spcPct val="90000"/>
                        </a:lnSpc>
                        <a:spcBef>
                          <a:spcPts val="100"/>
                        </a:spcBef>
                        <a:spcAft>
                          <a:spcPts val="10"/>
                        </a:spcAft>
                        <a:buFont typeface="Arial"/>
                        <a:buChar char="•"/>
                      </a:pPr>
                      <a:r>
                        <a:rPr lang="en-ZA" sz="1000" u="none" strike="noStrike">
                          <a:effectLst/>
                          <a:latin typeface="Arial Narrow"/>
                          <a:cs typeface="Arial"/>
                        </a:rPr>
                        <a:t>Fully funded budget</a:t>
                      </a:r>
                    </a:p>
                    <a:p>
                      <a:pPr marL="91440" indent="-91440" algn="l" fontAlgn="t">
                        <a:lnSpc>
                          <a:spcPct val="90000"/>
                        </a:lnSpc>
                        <a:spcBef>
                          <a:spcPts val="100"/>
                        </a:spcBef>
                        <a:spcAft>
                          <a:spcPts val="10"/>
                        </a:spcAft>
                        <a:buFont typeface="Arial"/>
                        <a:buChar char="•"/>
                      </a:pPr>
                      <a:r>
                        <a:rPr lang="en-ZA" sz="1000" u="none" strike="noStrike">
                          <a:effectLst/>
                          <a:latin typeface="Arial Narrow"/>
                          <a:cs typeface="Arial"/>
                        </a:rPr>
                        <a:t>Functional BTO</a:t>
                      </a:r>
                    </a:p>
                    <a:p>
                      <a:pPr marL="91440" indent="-91440" algn="l" fontAlgn="t">
                        <a:lnSpc>
                          <a:spcPct val="90000"/>
                        </a:lnSpc>
                        <a:spcBef>
                          <a:spcPts val="100"/>
                        </a:spcBef>
                        <a:spcAft>
                          <a:spcPts val="10"/>
                        </a:spcAft>
                        <a:buFont typeface="Arial"/>
                        <a:buChar char="•"/>
                      </a:pPr>
                      <a:r>
                        <a:rPr lang="en-ZA" sz="1000" u="none" strike="noStrike">
                          <a:effectLst/>
                          <a:latin typeface="Arial Narrow"/>
                          <a:cs typeface="Arial"/>
                        </a:rPr>
                        <a:t>Effective application of credit control and debt collection policies</a:t>
                      </a:r>
                    </a:p>
                    <a:p>
                      <a:pPr marL="91440" indent="-91440" algn="l" fontAlgn="t">
                        <a:lnSpc>
                          <a:spcPct val="90000"/>
                        </a:lnSpc>
                        <a:spcBef>
                          <a:spcPts val="100"/>
                        </a:spcBef>
                        <a:spcAft>
                          <a:spcPts val="10"/>
                        </a:spcAft>
                        <a:buFont typeface="Arial"/>
                        <a:buChar char="•"/>
                      </a:pPr>
                      <a:r>
                        <a:rPr lang="en-ZA" sz="1000" u="none" strike="noStrike">
                          <a:effectLst/>
                          <a:latin typeface="Arial Narrow"/>
                          <a:cs typeface="Arial"/>
                        </a:rPr>
                        <a:t>No or minimal outstanding debt to utilities &amp; statutory obligations</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CF0C">
                        <a:alpha val="7000"/>
                      </a:srgbClr>
                    </a:solidFill>
                  </a:tcPr>
                </a:tc>
                <a:tc>
                  <a:txBody>
                    <a:bodyPr/>
                    <a:lstStyle/>
                    <a:p>
                      <a:pPr marL="91440" indent="-91440" algn="l" fontAlgn="t">
                        <a:lnSpc>
                          <a:spcPct val="90000"/>
                        </a:lnSpc>
                        <a:spcBef>
                          <a:spcPts val="100"/>
                        </a:spcBef>
                        <a:spcAft>
                          <a:spcPts val="10"/>
                        </a:spcAft>
                        <a:buFont typeface="Arial"/>
                        <a:buChar char="•"/>
                      </a:pPr>
                      <a:r>
                        <a:rPr lang="en-ZA" sz="1000" b="0" i="0" u="none" strike="noStrike">
                          <a:solidFill>
                            <a:schemeClr val="tx1"/>
                          </a:solidFill>
                          <a:effectLst/>
                          <a:latin typeface="Arial Narrow"/>
                          <a:cs typeface="Arial"/>
                        </a:rPr>
                        <a:t>Community consultation on service delivery priorities </a:t>
                      </a:r>
                    </a:p>
                    <a:p>
                      <a:pPr marL="91440" indent="-91440" algn="l" fontAlgn="t">
                        <a:lnSpc>
                          <a:spcPct val="90000"/>
                        </a:lnSpc>
                        <a:spcBef>
                          <a:spcPts val="100"/>
                        </a:spcBef>
                        <a:spcAft>
                          <a:spcPts val="10"/>
                        </a:spcAft>
                        <a:buFont typeface="Arial"/>
                        <a:buChar char="•"/>
                      </a:pPr>
                      <a:r>
                        <a:rPr lang="en-ZA" sz="1000" b="0" i="0" u="none" strike="noStrike">
                          <a:solidFill>
                            <a:schemeClr val="tx1"/>
                          </a:solidFill>
                          <a:effectLst/>
                          <a:latin typeface="Arial Narrow"/>
                          <a:cs typeface="Arial"/>
                        </a:rPr>
                        <a:t>Well capacitated and efficient infrastructure services department</a:t>
                      </a:r>
                    </a:p>
                    <a:p>
                      <a:pPr marL="91440" indent="-91440" algn="l" fontAlgn="t">
                        <a:lnSpc>
                          <a:spcPct val="90000"/>
                        </a:lnSpc>
                        <a:spcBef>
                          <a:spcPts val="100"/>
                        </a:spcBef>
                        <a:spcAft>
                          <a:spcPts val="10"/>
                        </a:spcAft>
                        <a:buFont typeface="Arial"/>
                        <a:buChar char="•"/>
                      </a:pPr>
                      <a:r>
                        <a:rPr lang="en-ZA" sz="1000" b="0" i="0" u="none" strike="noStrike">
                          <a:solidFill>
                            <a:schemeClr val="tx1"/>
                          </a:solidFill>
                          <a:effectLst/>
                          <a:latin typeface="Arial Narrow"/>
                          <a:cs typeface="Arial"/>
                        </a:rPr>
                        <a:t>Uninterrupted delivery of services due to well maintained infrastructure</a:t>
                      </a:r>
                    </a:p>
                    <a:p>
                      <a:pPr marL="91440" indent="-91440" algn="l" fontAlgn="t">
                        <a:lnSpc>
                          <a:spcPct val="90000"/>
                        </a:lnSpc>
                        <a:spcBef>
                          <a:spcPts val="100"/>
                        </a:spcBef>
                        <a:spcAft>
                          <a:spcPts val="10"/>
                        </a:spcAft>
                        <a:buFont typeface="Arial"/>
                        <a:buChar char="•"/>
                      </a:pPr>
                      <a:r>
                        <a:rPr lang="en-ZA" sz="1000" b="0" i="0" u="none" strike="noStrike">
                          <a:solidFill>
                            <a:schemeClr val="tx1"/>
                          </a:solidFill>
                          <a:effectLst/>
                          <a:latin typeface="Arial Narrow"/>
                          <a:cs typeface="Arial"/>
                        </a:rPr>
                        <a:t>Quick response and turnaround time to service delivery complaints</a:t>
                      </a:r>
                    </a:p>
                    <a:p>
                      <a:pPr marL="91440" indent="-91440" algn="l" fontAlgn="t">
                        <a:lnSpc>
                          <a:spcPct val="90000"/>
                        </a:lnSpc>
                        <a:spcBef>
                          <a:spcPts val="100"/>
                        </a:spcBef>
                        <a:spcAft>
                          <a:spcPts val="10"/>
                        </a:spcAft>
                        <a:buFont typeface="Arial"/>
                        <a:buChar char="•"/>
                      </a:pPr>
                      <a:r>
                        <a:rPr lang="en-ZA" sz="1000" b="0" i="0" u="none" strike="noStrike">
                          <a:solidFill>
                            <a:schemeClr val="tx1"/>
                          </a:solidFill>
                          <a:effectLst/>
                          <a:latin typeface="Arial Narrow"/>
                          <a:cs typeface="Arial"/>
                        </a:rPr>
                        <a:t> Infrequent service delivery protests </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CF0C">
                        <a:alpha val="15000"/>
                      </a:srgbClr>
                    </a:solidFill>
                  </a:tcPr>
                </a:tc>
                <a:extLst>
                  <a:ext uri="{0D108BD9-81ED-4DB2-BD59-A6C34878D82A}">
                    <a16:rowId xmlns:a16="http://schemas.microsoft.com/office/drawing/2014/main" val="3918342446"/>
                  </a:ext>
                </a:extLst>
              </a:tr>
            </a:tbl>
          </a:graphicData>
        </a:graphic>
      </p:graphicFrame>
      <p:sp>
        <p:nvSpPr>
          <p:cNvPr id="2" name="Rectangle 1">
            <a:extLst>
              <a:ext uri="{FF2B5EF4-FFF2-40B4-BE49-F238E27FC236}">
                <a16:creationId xmlns:a16="http://schemas.microsoft.com/office/drawing/2014/main" id="{E32A7AF0-E7B6-4BD0-85C8-9DD2667CAFE0}"/>
              </a:ext>
            </a:extLst>
          </p:cNvPr>
          <p:cNvSpPr/>
          <p:nvPr/>
        </p:nvSpPr>
        <p:spPr>
          <a:xfrm>
            <a:off x="2017125" y="458144"/>
            <a:ext cx="969304" cy="261892"/>
          </a:xfrm>
          <a:prstGeom prst="rect">
            <a:avLst/>
          </a:prstGeom>
        </p:spPr>
        <p:txBody>
          <a:bodyPr wrap="square" lIns="74066" tIns="37033" rIns="74066" bIns="37033" anchor="t">
            <a:spAutoFit/>
          </a:bodyPr>
          <a:lstStyle/>
          <a:p>
            <a:pPr defTabSz="822960"/>
            <a:r>
              <a:rPr lang="en-US" altLang="en-US" sz="1216" b="1">
                <a:solidFill>
                  <a:srgbClr val="000000">
                    <a:lumMod val="65000"/>
                    <a:lumOff val="35000"/>
                  </a:srgbClr>
                </a:solidFill>
                <a:latin typeface="Arial"/>
                <a:ea typeface="ＭＳ Ｐゴシック"/>
                <a:cs typeface="Arial"/>
              </a:rPr>
              <a:t>Political</a:t>
            </a:r>
            <a:endParaRPr lang="en-GB" sz="1216">
              <a:solidFill>
                <a:srgbClr val="000000">
                  <a:lumMod val="65000"/>
                  <a:lumOff val="35000"/>
                </a:srgbClr>
              </a:solidFill>
              <a:latin typeface="Arial"/>
              <a:ea typeface="ＭＳ Ｐゴシック"/>
              <a:cs typeface="Calibri"/>
            </a:endParaRPr>
          </a:p>
        </p:txBody>
      </p:sp>
      <p:sp>
        <p:nvSpPr>
          <p:cNvPr id="3" name="Rectangle 2">
            <a:extLst>
              <a:ext uri="{FF2B5EF4-FFF2-40B4-BE49-F238E27FC236}">
                <a16:creationId xmlns:a16="http://schemas.microsoft.com/office/drawing/2014/main" id="{CBBEA4CE-FDD8-46F4-A3C7-43B75A3C4A7F}"/>
              </a:ext>
            </a:extLst>
          </p:cNvPr>
          <p:cNvSpPr/>
          <p:nvPr/>
        </p:nvSpPr>
        <p:spPr>
          <a:xfrm>
            <a:off x="4326107" y="466933"/>
            <a:ext cx="1235858" cy="261892"/>
          </a:xfrm>
          <a:prstGeom prst="rect">
            <a:avLst/>
          </a:prstGeom>
        </p:spPr>
        <p:txBody>
          <a:bodyPr wrap="square" lIns="74066" tIns="37033" rIns="74066" bIns="37033" anchor="t">
            <a:spAutoFit/>
          </a:bodyPr>
          <a:lstStyle/>
          <a:p>
            <a:pPr defTabSz="822960"/>
            <a:r>
              <a:rPr lang="en-US" altLang="en-US" sz="1216" b="1">
                <a:solidFill>
                  <a:srgbClr val="000000">
                    <a:lumMod val="65000"/>
                    <a:lumOff val="35000"/>
                  </a:srgbClr>
                </a:solidFill>
                <a:latin typeface="Arial"/>
                <a:ea typeface="ＭＳ Ｐゴシック"/>
                <a:cs typeface="Arial"/>
              </a:rPr>
              <a:t>Governance</a:t>
            </a:r>
            <a:endParaRPr lang="en-GB" sz="1216">
              <a:solidFill>
                <a:srgbClr val="000000">
                  <a:lumMod val="65000"/>
                  <a:lumOff val="35000"/>
                </a:srgbClr>
              </a:solidFill>
              <a:latin typeface="Arial"/>
              <a:ea typeface="ＭＳ Ｐゴシック"/>
              <a:cs typeface="Calibri"/>
            </a:endParaRPr>
          </a:p>
        </p:txBody>
      </p:sp>
      <p:sp>
        <p:nvSpPr>
          <p:cNvPr id="5" name="Rectangle 4">
            <a:extLst>
              <a:ext uri="{FF2B5EF4-FFF2-40B4-BE49-F238E27FC236}">
                <a16:creationId xmlns:a16="http://schemas.microsoft.com/office/drawing/2014/main" id="{312C8A2C-82B2-4E88-B72D-52EC54305EAE}"/>
              </a:ext>
            </a:extLst>
          </p:cNvPr>
          <p:cNvSpPr/>
          <p:nvPr/>
        </p:nvSpPr>
        <p:spPr>
          <a:xfrm>
            <a:off x="6480986" y="467780"/>
            <a:ext cx="1232473" cy="261892"/>
          </a:xfrm>
          <a:prstGeom prst="rect">
            <a:avLst/>
          </a:prstGeom>
        </p:spPr>
        <p:txBody>
          <a:bodyPr wrap="square" lIns="74066" tIns="37033" rIns="74066" bIns="37033" anchor="t">
            <a:spAutoFit/>
          </a:bodyPr>
          <a:lstStyle/>
          <a:p>
            <a:pPr defTabSz="822960"/>
            <a:r>
              <a:rPr lang="en-US" altLang="en-US" sz="1216" b="1">
                <a:solidFill>
                  <a:srgbClr val="000000">
                    <a:lumMod val="65000"/>
                    <a:lumOff val="35000"/>
                  </a:srgbClr>
                </a:solidFill>
                <a:latin typeface="Arial"/>
                <a:ea typeface="ＭＳ Ｐゴシック"/>
                <a:cs typeface="Arial"/>
              </a:rPr>
              <a:t>Administrative</a:t>
            </a:r>
            <a:endParaRPr lang="en-GB" sz="1216">
              <a:solidFill>
                <a:srgbClr val="000000">
                  <a:lumMod val="65000"/>
                  <a:lumOff val="35000"/>
                </a:srgbClr>
              </a:solidFill>
              <a:latin typeface="Arial"/>
              <a:ea typeface="ＭＳ Ｐゴシック"/>
              <a:cs typeface="Calibri" panose="020F0502020204030204"/>
            </a:endParaRPr>
          </a:p>
        </p:txBody>
      </p:sp>
      <p:sp>
        <p:nvSpPr>
          <p:cNvPr id="7" name="Rectangle 6">
            <a:extLst>
              <a:ext uri="{FF2B5EF4-FFF2-40B4-BE49-F238E27FC236}">
                <a16:creationId xmlns:a16="http://schemas.microsoft.com/office/drawing/2014/main" id="{DF0B8FF6-FDE3-44A1-B8F7-24E7F982326D}"/>
              </a:ext>
            </a:extLst>
          </p:cNvPr>
          <p:cNvSpPr/>
          <p:nvPr/>
        </p:nvSpPr>
        <p:spPr>
          <a:xfrm>
            <a:off x="8260667" y="412365"/>
            <a:ext cx="1815508" cy="339542"/>
          </a:xfrm>
          <a:prstGeom prst="rect">
            <a:avLst/>
          </a:prstGeom>
        </p:spPr>
        <p:txBody>
          <a:bodyPr wrap="square" lIns="74066" tIns="37033" rIns="74066" bIns="37033" anchor="t">
            <a:spAutoFit/>
          </a:bodyPr>
          <a:lstStyle/>
          <a:p>
            <a:pPr defTabSz="822960">
              <a:lnSpc>
                <a:spcPct val="70000"/>
              </a:lnSpc>
            </a:pPr>
            <a:r>
              <a:rPr lang="en-US" altLang="en-US" sz="1216" b="1">
                <a:solidFill>
                  <a:srgbClr val="000000">
                    <a:lumMod val="65000"/>
                    <a:lumOff val="35000"/>
                  </a:srgbClr>
                </a:solidFill>
                <a:latin typeface="Arial"/>
                <a:ea typeface="ＭＳ Ｐゴシック"/>
                <a:cs typeface="Arial"/>
              </a:rPr>
              <a:t>Financial </a:t>
            </a:r>
            <a:br>
              <a:rPr lang="en-US" altLang="en-US" sz="1216" b="1">
                <a:solidFill>
                  <a:srgbClr val="000000">
                    <a:lumMod val="65000"/>
                    <a:lumOff val="35000"/>
                  </a:srgbClr>
                </a:solidFill>
                <a:latin typeface="Arial"/>
                <a:ea typeface="ＭＳ Ｐゴシック"/>
                <a:cs typeface="Arial"/>
              </a:rPr>
            </a:br>
            <a:r>
              <a:rPr lang="en-US" altLang="en-US" sz="1216" b="1">
                <a:solidFill>
                  <a:srgbClr val="000000">
                    <a:lumMod val="65000"/>
                    <a:lumOff val="35000"/>
                  </a:srgbClr>
                </a:solidFill>
                <a:latin typeface="Arial"/>
                <a:ea typeface="ＭＳ Ｐゴシック"/>
                <a:cs typeface="Arial"/>
              </a:rPr>
              <a:t>Management</a:t>
            </a:r>
            <a:endParaRPr lang="en-GB" sz="1216">
              <a:solidFill>
                <a:srgbClr val="000000">
                  <a:lumMod val="65000"/>
                  <a:lumOff val="35000"/>
                </a:srgbClr>
              </a:solidFill>
              <a:latin typeface="Arial"/>
              <a:ea typeface="ＭＳ Ｐゴシック"/>
              <a:cs typeface="Arial" panose="020B0604020202020204"/>
            </a:endParaRPr>
          </a:p>
        </p:txBody>
      </p:sp>
      <p:sp>
        <p:nvSpPr>
          <p:cNvPr id="10" name="Rectangle 9">
            <a:extLst>
              <a:ext uri="{FF2B5EF4-FFF2-40B4-BE49-F238E27FC236}">
                <a16:creationId xmlns:a16="http://schemas.microsoft.com/office/drawing/2014/main" id="{500F5430-D420-45C2-96A3-04FC25BFC59D}"/>
              </a:ext>
            </a:extLst>
          </p:cNvPr>
          <p:cNvSpPr/>
          <p:nvPr/>
        </p:nvSpPr>
        <p:spPr>
          <a:xfrm>
            <a:off x="9988366" y="465508"/>
            <a:ext cx="1355824" cy="306776"/>
          </a:xfrm>
          <a:prstGeom prst="rect">
            <a:avLst/>
          </a:prstGeom>
        </p:spPr>
        <p:txBody>
          <a:bodyPr wrap="square" lIns="74066" tIns="37033" rIns="74066" bIns="37033" anchor="t">
            <a:spAutoFit/>
          </a:bodyPr>
          <a:lstStyle/>
          <a:p>
            <a:pPr defTabSz="822960">
              <a:lnSpc>
                <a:spcPct val="60000"/>
              </a:lnSpc>
            </a:pPr>
            <a:r>
              <a:rPr lang="en-US" altLang="en-US" sz="1216" b="1">
                <a:solidFill>
                  <a:srgbClr val="000000">
                    <a:lumMod val="65000"/>
                    <a:lumOff val="35000"/>
                  </a:srgbClr>
                </a:solidFill>
                <a:latin typeface="Arial"/>
                <a:ea typeface="ＭＳ Ｐゴシック"/>
                <a:cs typeface="Arial"/>
              </a:rPr>
              <a:t>Service</a:t>
            </a:r>
          </a:p>
          <a:p>
            <a:pPr defTabSz="822960">
              <a:lnSpc>
                <a:spcPct val="60000"/>
              </a:lnSpc>
            </a:pPr>
            <a:r>
              <a:rPr lang="en-US" altLang="en-US" sz="1216" b="1">
                <a:solidFill>
                  <a:srgbClr val="000000">
                    <a:lumMod val="65000"/>
                    <a:lumOff val="35000"/>
                  </a:srgbClr>
                </a:solidFill>
                <a:latin typeface="Arial"/>
                <a:ea typeface="ＭＳ Ｐゴシック"/>
                <a:cs typeface="Arial"/>
              </a:rPr>
              <a:t> Delivery</a:t>
            </a:r>
            <a:endParaRPr lang="en-GB" sz="1216">
              <a:solidFill>
                <a:srgbClr val="000000">
                  <a:lumMod val="65000"/>
                  <a:lumOff val="35000"/>
                </a:srgbClr>
              </a:solidFill>
              <a:latin typeface="Arial"/>
              <a:ea typeface="ＭＳ Ｐゴシック"/>
              <a:cs typeface="Calibri"/>
            </a:endParaRPr>
          </a:p>
        </p:txBody>
      </p:sp>
      <p:grpSp>
        <p:nvGrpSpPr>
          <p:cNvPr id="11" name="Group 10">
            <a:extLst>
              <a:ext uri="{FF2B5EF4-FFF2-40B4-BE49-F238E27FC236}">
                <a16:creationId xmlns:a16="http://schemas.microsoft.com/office/drawing/2014/main" id="{22847DB5-E809-4C3B-A65D-263E17695567}"/>
              </a:ext>
            </a:extLst>
          </p:cNvPr>
          <p:cNvGrpSpPr/>
          <p:nvPr/>
        </p:nvGrpSpPr>
        <p:grpSpPr>
          <a:xfrm>
            <a:off x="1797331" y="448566"/>
            <a:ext cx="268391" cy="287101"/>
            <a:chOff x="253376" y="690101"/>
            <a:chExt cx="1176029" cy="1187652"/>
          </a:xfrm>
        </p:grpSpPr>
        <p:sp>
          <p:nvSpPr>
            <p:cNvPr id="64" name="Oval 63">
              <a:extLst>
                <a:ext uri="{FF2B5EF4-FFF2-40B4-BE49-F238E27FC236}">
                  <a16:creationId xmlns:a16="http://schemas.microsoft.com/office/drawing/2014/main" id="{1BD55225-8B34-4297-B549-1AB61A1FA9F3}"/>
                </a:ext>
              </a:extLst>
            </p:cNvPr>
            <p:cNvSpPr/>
            <p:nvPr/>
          </p:nvSpPr>
          <p:spPr>
            <a:xfrm>
              <a:off x="253376" y="690101"/>
              <a:ext cx="1176029" cy="1187652"/>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GB" sz="1094">
                <a:solidFill>
                  <a:srgbClr val="FFFFFF"/>
                </a:solidFill>
                <a:latin typeface="Arial"/>
              </a:endParaRPr>
            </a:p>
          </p:txBody>
        </p:sp>
        <p:sp>
          <p:nvSpPr>
            <p:cNvPr id="65" name="Oval 64">
              <a:extLst>
                <a:ext uri="{FF2B5EF4-FFF2-40B4-BE49-F238E27FC236}">
                  <a16:creationId xmlns:a16="http://schemas.microsoft.com/office/drawing/2014/main" id="{CF51A526-758E-4A55-B1DC-2806000B7297}"/>
                </a:ext>
              </a:extLst>
            </p:cNvPr>
            <p:cNvSpPr>
              <a:spLocks noChangeAspect="1"/>
            </p:cNvSpPr>
            <p:nvPr/>
          </p:nvSpPr>
          <p:spPr>
            <a:xfrm>
              <a:off x="352936" y="798452"/>
              <a:ext cx="967907" cy="967907"/>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US" sz="1944">
                <a:solidFill>
                  <a:srgbClr val="FFFFFF"/>
                </a:solidFill>
                <a:latin typeface="Arial"/>
              </a:endParaRPr>
            </a:p>
          </p:txBody>
        </p:sp>
        <p:pic>
          <p:nvPicPr>
            <p:cNvPr id="66" name="Picture 32" descr="Customer review with solid fill">
              <a:extLst>
                <a:ext uri="{FF2B5EF4-FFF2-40B4-BE49-F238E27FC236}">
                  <a16:creationId xmlns:a16="http://schemas.microsoft.com/office/drawing/2014/main" id="{54312951-ADDD-4A68-B0F5-13DF97A54E2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277" y="896119"/>
              <a:ext cx="810342" cy="822765"/>
            </a:xfrm>
            <a:prstGeom prst="rect">
              <a:avLst/>
            </a:prstGeom>
          </p:spPr>
        </p:pic>
      </p:grpSp>
      <p:grpSp>
        <p:nvGrpSpPr>
          <p:cNvPr id="12" name="Group 11">
            <a:extLst>
              <a:ext uri="{FF2B5EF4-FFF2-40B4-BE49-F238E27FC236}">
                <a16:creationId xmlns:a16="http://schemas.microsoft.com/office/drawing/2014/main" id="{7E578EA9-F238-4F05-95A3-7E0C15312B23}"/>
              </a:ext>
            </a:extLst>
          </p:cNvPr>
          <p:cNvGrpSpPr/>
          <p:nvPr/>
        </p:nvGrpSpPr>
        <p:grpSpPr>
          <a:xfrm>
            <a:off x="4082882" y="455275"/>
            <a:ext cx="268660" cy="279925"/>
            <a:chOff x="2762708" y="799297"/>
            <a:chExt cx="1036949" cy="1047197"/>
          </a:xfrm>
        </p:grpSpPr>
        <p:sp>
          <p:nvSpPr>
            <p:cNvPr id="68" name="Oval 67">
              <a:extLst>
                <a:ext uri="{FF2B5EF4-FFF2-40B4-BE49-F238E27FC236}">
                  <a16:creationId xmlns:a16="http://schemas.microsoft.com/office/drawing/2014/main" id="{A1FFDC39-06C0-4450-8DAA-F5CA6B575109}"/>
                </a:ext>
              </a:extLst>
            </p:cNvPr>
            <p:cNvSpPr/>
            <p:nvPr/>
          </p:nvSpPr>
          <p:spPr>
            <a:xfrm>
              <a:off x="2762708" y="799297"/>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GB" sz="1944">
                <a:solidFill>
                  <a:srgbClr val="FFFFFF"/>
                </a:solidFill>
                <a:latin typeface="Arial"/>
              </a:endParaRPr>
            </a:p>
          </p:txBody>
        </p:sp>
        <p:sp>
          <p:nvSpPr>
            <p:cNvPr id="69" name="Oval 68">
              <a:extLst>
                <a:ext uri="{FF2B5EF4-FFF2-40B4-BE49-F238E27FC236}">
                  <a16:creationId xmlns:a16="http://schemas.microsoft.com/office/drawing/2014/main" id="{51573567-905F-424F-B473-48775AC77A2C}"/>
                </a:ext>
              </a:extLst>
            </p:cNvPr>
            <p:cNvSpPr>
              <a:spLocks noChangeAspect="1"/>
            </p:cNvSpPr>
            <p:nvPr/>
          </p:nvSpPr>
          <p:spPr>
            <a:xfrm>
              <a:off x="2860292" y="899209"/>
              <a:ext cx="853440"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US" sz="1944">
                <a:solidFill>
                  <a:srgbClr val="FFFFFF"/>
                </a:solidFill>
                <a:latin typeface="Arial"/>
              </a:endParaRPr>
            </a:p>
          </p:txBody>
        </p:sp>
        <p:pic>
          <p:nvPicPr>
            <p:cNvPr id="70" name="Picture 69" descr="123928423-icon-of-house-with-columns-and-flag-building-of-government-embassy-official-institution-or-establish.png">
              <a:extLst>
                <a:ext uri="{FF2B5EF4-FFF2-40B4-BE49-F238E27FC236}">
                  <a16:creationId xmlns:a16="http://schemas.microsoft.com/office/drawing/2014/main" id="{F30F41F1-B1B0-43DF-A75A-565E17E553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6615" y="833859"/>
              <a:ext cx="809448" cy="809448"/>
            </a:xfrm>
            <a:prstGeom prst="rect">
              <a:avLst/>
            </a:prstGeom>
          </p:spPr>
        </p:pic>
      </p:grpSp>
      <p:grpSp>
        <p:nvGrpSpPr>
          <p:cNvPr id="13" name="Group 12">
            <a:extLst>
              <a:ext uri="{FF2B5EF4-FFF2-40B4-BE49-F238E27FC236}">
                <a16:creationId xmlns:a16="http://schemas.microsoft.com/office/drawing/2014/main" id="{B00B9A85-E09F-4A10-AA7C-C30DBC477C6F}"/>
              </a:ext>
            </a:extLst>
          </p:cNvPr>
          <p:cNvGrpSpPr/>
          <p:nvPr/>
        </p:nvGrpSpPr>
        <p:grpSpPr>
          <a:xfrm>
            <a:off x="6235844" y="466184"/>
            <a:ext cx="279868" cy="274632"/>
            <a:chOff x="6418806" y="828091"/>
            <a:chExt cx="1036949" cy="1047197"/>
          </a:xfrm>
        </p:grpSpPr>
        <p:sp>
          <p:nvSpPr>
            <p:cNvPr id="72" name="Oval 71">
              <a:extLst>
                <a:ext uri="{FF2B5EF4-FFF2-40B4-BE49-F238E27FC236}">
                  <a16:creationId xmlns:a16="http://schemas.microsoft.com/office/drawing/2014/main" id="{291B4757-D469-49E5-ABFE-C241BD2A5A1F}"/>
                </a:ext>
              </a:extLst>
            </p:cNvPr>
            <p:cNvSpPr/>
            <p:nvPr/>
          </p:nvSpPr>
          <p:spPr>
            <a:xfrm>
              <a:off x="6418806" y="828091"/>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GB" sz="1944">
                <a:solidFill>
                  <a:srgbClr val="FFFFFF"/>
                </a:solidFill>
                <a:latin typeface="Arial"/>
              </a:endParaRPr>
            </a:p>
          </p:txBody>
        </p:sp>
        <p:sp>
          <p:nvSpPr>
            <p:cNvPr id="73" name="Oval 72">
              <a:extLst>
                <a:ext uri="{FF2B5EF4-FFF2-40B4-BE49-F238E27FC236}">
                  <a16:creationId xmlns:a16="http://schemas.microsoft.com/office/drawing/2014/main" id="{4AD8F091-44CA-42CE-99AA-A207438663D3}"/>
                </a:ext>
              </a:extLst>
            </p:cNvPr>
            <p:cNvSpPr>
              <a:spLocks noChangeAspect="1"/>
            </p:cNvSpPr>
            <p:nvPr/>
          </p:nvSpPr>
          <p:spPr>
            <a:xfrm>
              <a:off x="6504462" y="919519"/>
              <a:ext cx="853440"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US" sz="1944">
                <a:solidFill>
                  <a:srgbClr val="FFFFFF"/>
                </a:solidFill>
                <a:latin typeface="Arial"/>
              </a:endParaRPr>
            </a:p>
          </p:txBody>
        </p:sp>
        <p:pic>
          <p:nvPicPr>
            <p:cNvPr id="74" name="Picture 73">
              <a:extLst>
                <a:ext uri="{FF2B5EF4-FFF2-40B4-BE49-F238E27FC236}">
                  <a16:creationId xmlns:a16="http://schemas.microsoft.com/office/drawing/2014/main" id="{06690CBD-20A4-4F88-B1CB-97203B25AE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8204" y="961248"/>
              <a:ext cx="759981" cy="759981"/>
            </a:xfrm>
            <a:prstGeom prst="rect">
              <a:avLst/>
            </a:prstGeom>
          </p:spPr>
        </p:pic>
      </p:grpSp>
      <p:grpSp>
        <p:nvGrpSpPr>
          <p:cNvPr id="14" name="Group 13">
            <a:extLst>
              <a:ext uri="{FF2B5EF4-FFF2-40B4-BE49-F238E27FC236}">
                <a16:creationId xmlns:a16="http://schemas.microsoft.com/office/drawing/2014/main" id="{E5C216BB-D116-47E0-8763-65200B2D6C76}"/>
              </a:ext>
            </a:extLst>
          </p:cNvPr>
          <p:cNvGrpSpPr/>
          <p:nvPr/>
        </p:nvGrpSpPr>
        <p:grpSpPr>
          <a:xfrm>
            <a:off x="8013196" y="427140"/>
            <a:ext cx="285990" cy="296164"/>
            <a:chOff x="8297656" y="766185"/>
            <a:chExt cx="1109704" cy="1101020"/>
          </a:xfrm>
        </p:grpSpPr>
        <p:sp>
          <p:nvSpPr>
            <p:cNvPr id="76" name="Oval 75">
              <a:extLst>
                <a:ext uri="{FF2B5EF4-FFF2-40B4-BE49-F238E27FC236}">
                  <a16:creationId xmlns:a16="http://schemas.microsoft.com/office/drawing/2014/main" id="{602D0F9E-666A-4A39-A3F0-A47C68501393}"/>
                </a:ext>
              </a:extLst>
            </p:cNvPr>
            <p:cNvSpPr/>
            <p:nvPr/>
          </p:nvSpPr>
          <p:spPr>
            <a:xfrm>
              <a:off x="8370409" y="820008"/>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GB" sz="1944">
                <a:solidFill>
                  <a:srgbClr val="FFFFFF"/>
                </a:solidFill>
                <a:latin typeface="Arial"/>
              </a:endParaRPr>
            </a:p>
          </p:txBody>
        </p:sp>
        <p:sp>
          <p:nvSpPr>
            <p:cNvPr id="77" name="Oval 76">
              <a:extLst>
                <a:ext uri="{FF2B5EF4-FFF2-40B4-BE49-F238E27FC236}">
                  <a16:creationId xmlns:a16="http://schemas.microsoft.com/office/drawing/2014/main" id="{D74523F8-921E-4CDF-85F1-6BD7E3479EB5}"/>
                </a:ext>
              </a:extLst>
            </p:cNvPr>
            <p:cNvSpPr>
              <a:spLocks noChangeAspect="1"/>
            </p:cNvSpPr>
            <p:nvPr/>
          </p:nvSpPr>
          <p:spPr>
            <a:xfrm>
              <a:off x="8453505" y="926671"/>
              <a:ext cx="853440" cy="853440"/>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US" sz="1944">
                <a:solidFill>
                  <a:srgbClr val="FFFFFF"/>
                </a:solidFill>
                <a:latin typeface="Arial"/>
              </a:endParaRPr>
            </a:p>
          </p:txBody>
        </p:sp>
        <p:pic>
          <p:nvPicPr>
            <p:cNvPr id="78" name="Picture 77">
              <a:extLst>
                <a:ext uri="{FF2B5EF4-FFF2-40B4-BE49-F238E27FC236}">
                  <a16:creationId xmlns:a16="http://schemas.microsoft.com/office/drawing/2014/main" id="{AD934DC3-580C-49DD-BA6E-A27960DC1C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7656" y="766185"/>
              <a:ext cx="1109704" cy="927713"/>
            </a:xfrm>
            <a:prstGeom prst="rect">
              <a:avLst/>
            </a:prstGeom>
          </p:spPr>
        </p:pic>
      </p:grpSp>
      <p:grpSp>
        <p:nvGrpSpPr>
          <p:cNvPr id="15" name="Group 14">
            <a:extLst>
              <a:ext uri="{FF2B5EF4-FFF2-40B4-BE49-F238E27FC236}">
                <a16:creationId xmlns:a16="http://schemas.microsoft.com/office/drawing/2014/main" id="{B85C6658-70D7-4209-B5D3-0F083F242DD8}"/>
              </a:ext>
            </a:extLst>
          </p:cNvPr>
          <p:cNvGrpSpPr/>
          <p:nvPr/>
        </p:nvGrpSpPr>
        <p:grpSpPr>
          <a:xfrm>
            <a:off x="9733663" y="405680"/>
            <a:ext cx="278683" cy="275000"/>
            <a:chOff x="10112717" y="847972"/>
            <a:chExt cx="743533" cy="723271"/>
          </a:xfrm>
        </p:grpSpPr>
        <p:grpSp>
          <p:nvGrpSpPr>
            <p:cNvPr id="80" name="Group 79">
              <a:extLst>
                <a:ext uri="{FF2B5EF4-FFF2-40B4-BE49-F238E27FC236}">
                  <a16:creationId xmlns:a16="http://schemas.microsoft.com/office/drawing/2014/main" id="{0793A89C-1EF4-4133-8EDA-8812B8158DB8}"/>
                </a:ext>
              </a:extLst>
            </p:cNvPr>
            <p:cNvGrpSpPr/>
            <p:nvPr/>
          </p:nvGrpSpPr>
          <p:grpSpPr>
            <a:xfrm>
              <a:off x="10112717" y="847972"/>
              <a:ext cx="743533" cy="723271"/>
              <a:chOff x="8370409" y="820008"/>
              <a:chExt cx="1036949" cy="1047197"/>
            </a:xfrm>
          </p:grpSpPr>
          <p:sp>
            <p:nvSpPr>
              <p:cNvPr id="82" name="Oval 81">
                <a:extLst>
                  <a:ext uri="{FF2B5EF4-FFF2-40B4-BE49-F238E27FC236}">
                    <a16:creationId xmlns:a16="http://schemas.microsoft.com/office/drawing/2014/main" id="{3F9F832B-9DF6-46CF-8239-8CF3EB65B59A}"/>
                  </a:ext>
                </a:extLst>
              </p:cNvPr>
              <p:cNvSpPr/>
              <p:nvPr/>
            </p:nvSpPr>
            <p:spPr>
              <a:xfrm>
                <a:off x="8370409" y="820008"/>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GB" sz="1944">
                  <a:solidFill>
                    <a:srgbClr val="FFFFFF"/>
                  </a:solidFill>
                  <a:latin typeface="Arial"/>
                </a:endParaRPr>
              </a:p>
            </p:txBody>
          </p:sp>
          <p:sp>
            <p:nvSpPr>
              <p:cNvPr id="83" name="Oval 82">
                <a:extLst>
                  <a:ext uri="{FF2B5EF4-FFF2-40B4-BE49-F238E27FC236}">
                    <a16:creationId xmlns:a16="http://schemas.microsoft.com/office/drawing/2014/main" id="{966A46BE-0CC2-4C85-8B6D-34C4DFF8B69D}"/>
                  </a:ext>
                </a:extLst>
              </p:cNvPr>
              <p:cNvSpPr>
                <a:spLocks noChangeAspect="1"/>
              </p:cNvSpPr>
              <p:nvPr/>
            </p:nvSpPr>
            <p:spPr>
              <a:xfrm>
                <a:off x="8453505" y="926671"/>
                <a:ext cx="853440"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US" sz="1944">
                  <a:solidFill>
                    <a:srgbClr val="FFFFFF"/>
                  </a:solidFill>
                  <a:latin typeface="Arial"/>
                </a:endParaRPr>
              </a:p>
            </p:txBody>
          </p:sp>
        </p:grpSp>
        <p:pic>
          <p:nvPicPr>
            <p:cNvPr id="81" name="Picture 80">
              <a:extLst>
                <a:ext uri="{FF2B5EF4-FFF2-40B4-BE49-F238E27FC236}">
                  <a16:creationId xmlns:a16="http://schemas.microsoft.com/office/drawing/2014/main" id="{6B8F5223-872C-4876-A3EC-42DDE8CDFC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6295" y="985571"/>
              <a:ext cx="551512" cy="551514"/>
            </a:xfrm>
            <a:prstGeom prst="rect">
              <a:avLst/>
            </a:prstGeom>
          </p:spPr>
        </p:pic>
      </p:grpSp>
      <p:sp>
        <p:nvSpPr>
          <p:cNvPr id="9" name="Rectangle 8">
            <a:extLst>
              <a:ext uri="{FF2B5EF4-FFF2-40B4-BE49-F238E27FC236}">
                <a16:creationId xmlns:a16="http://schemas.microsoft.com/office/drawing/2014/main" id="{67F1164B-2EBC-4DBB-89B8-C5AF7B228394}"/>
              </a:ext>
            </a:extLst>
          </p:cNvPr>
          <p:cNvSpPr/>
          <p:nvPr/>
        </p:nvSpPr>
        <p:spPr>
          <a:xfrm rot="5400000">
            <a:off x="498675" y="121986"/>
            <a:ext cx="584034" cy="36218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US" sz="985">
              <a:solidFill>
                <a:srgbClr val="FFFFFF"/>
              </a:solidFill>
              <a:latin typeface="Arial" panose="020B0604020202020204" pitchFamily="34" charset="0"/>
            </a:endParaRPr>
          </a:p>
        </p:txBody>
      </p:sp>
      <p:sp>
        <p:nvSpPr>
          <p:cNvPr id="16" name="Rectangle 15">
            <a:extLst>
              <a:ext uri="{FF2B5EF4-FFF2-40B4-BE49-F238E27FC236}">
                <a16:creationId xmlns:a16="http://schemas.microsoft.com/office/drawing/2014/main" id="{317BEEAA-358A-4910-AE21-245A3947E51F}"/>
              </a:ext>
            </a:extLst>
          </p:cNvPr>
          <p:cNvSpPr/>
          <p:nvPr/>
        </p:nvSpPr>
        <p:spPr>
          <a:xfrm>
            <a:off x="1027230" y="157789"/>
            <a:ext cx="9067337" cy="349439"/>
          </a:xfrm>
          <a:prstGeom prst="rect">
            <a:avLst/>
          </a:prstGeom>
        </p:spPr>
        <p:txBody>
          <a:bodyPr wrap="square" lIns="66660" tIns="33330" rIns="66660" bIns="33330" anchor="t">
            <a:spAutoFit/>
          </a:bodyPr>
          <a:lstStyle/>
          <a:p>
            <a:pPr defTabSz="822960">
              <a:lnSpc>
                <a:spcPts val="2188"/>
              </a:lnSpc>
              <a:spcBef>
                <a:spcPts val="730"/>
              </a:spcBef>
            </a:pPr>
            <a:r>
              <a:rPr lang="en-US" altLang="en-US" sz="2400" b="1">
                <a:solidFill>
                  <a:srgbClr val="000000"/>
                </a:solidFill>
                <a:latin typeface="Arial"/>
                <a:ea typeface="ＭＳ Ｐゴシック"/>
                <a:cs typeface="Arial"/>
              </a:rPr>
              <a:t>State of Local Government : Indicators</a:t>
            </a:r>
            <a:endParaRPr lang="en-US" sz="1620">
              <a:solidFill>
                <a:srgbClr val="000000"/>
              </a:solidFill>
              <a:latin typeface="Arial" panose="020B0604020202020204"/>
            </a:endParaRPr>
          </a:p>
        </p:txBody>
      </p:sp>
    </p:spTree>
    <p:extLst>
      <p:ext uri="{BB962C8B-B14F-4D97-AF65-F5344CB8AC3E}">
        <p14:creationId xmlns:p14="http://schemas.microsoft.com/office/powerpoint/2010/main" val="199924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6" name="Rectangle 5">
            <a:extLst>
              <a:ext uri="{FF2B5EF4-FFF2-40B4-BE49-F238E27FC236}">
                <a16:creationId xmlns:a16="http://schemas.microsoft.com/office/drawing/2014/main" id="{E1DE890C-8E98-0F4D-BE33-F2ECE6593A8C}"/>
              </a:ext>
            </a:extLst>
          </p:cNvPr>
          <p:cNvSpPr/>
          <p:nvPr/>
        </p:nvSpPr>
        <p:spPr>
          <a:xfrm>
            <a:off x="2752687" y="5473595"/>
            <a:ext cx="473504" cy="700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GB" sz="162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ECED0F1F-F649-CE42-831B-994875BCBAA2}"/>
              </a:ext>
            </a:extLst>
          </p:cNvPr>
          <p:cNvSpPr/>
          <p:nvPr/>
        </p:nvSpPr>
        <p:spPr>
          <a:xfrm>
            <a:off x="4956518" y="872197"/>
            <a:ext cx="437550" cy="4601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GB" sz="162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6D2EE786-1918-4184-99D1-A9627E3AF03C}"/>
              </a:ext>
            </a:extLst>
          </p:cNvPr>
          <p:cNvSpPr/>
          <p:nvPr/>
        </p:nvSpPr>
        <p:spPr>
          <a:xfrm rot="5400000">
            <a:off x="498675" y="121986"/>
            <a:ext cx="584034" cy="36218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985"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C2DEA494-91D9-4F71-9321-E669281538A1}"/>
              </a:ext>
            </a:extLst>
          </p:cNvPr>
          <p:cNvSpPr/>
          <p:nvPr/>
        </p:nvSpPr>
        <p:spPr>
          <a:xfrm>
            <a:off x="1027230" y="157789"/>
            <a:ext cx="9067337" cy="349439"/>
          </a:xfrm>
          <a:prstGeom prst="rect">
            <a:avLst/>
          </a:prstGeom>
        </p:spPr>
        <p:txBody>
          <a:bodyPr wrap="square" lIns="66660" tIns="33330" rIns="66660" bIns="33330" anchor="t">
            <a:spAutoFit/>
          </a:bodyPr>
          <a:lstStyle/>
          <a:p>
            <a:pPr marL="0" marR="0" lvl="0" indent="0" algn="l" defTabSz="822960" rtl="0" eaLnBrk="1" fontAlgn="auto" latinLnBrk="0" hangingPunct="1">
              <a:lnSpc>
                <a:spcPts val="2188"/>
              </a:lnSpc>
              <a:spcBef>
                <a:spcPts val="730"/>
              </a:spcBef>
              <a:spcAft>
                <a:spcPts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a:ea typeface="ＭＳ Ｐゴシック"/>
                <a:cs typeface="Arial"/>
              </a:rPr>
              <a:t>State of Local Government Barometer</a:t>
            </a:r>
            <a:endParaRPr kumimoji="0" lang="en-US" sz="162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7" name="Table 6">
            <a:extLst>
              <a:ext uri="{FF2B5EF4-FFF2-40B4-BE49-F238E27FC236}">
                <a16:creationId xmlns:a16="http://schemas.microsoft.com/office/drawing/2014/main" id="{BE783098-7B82-744F-8A6C-EECD9D890BEE}"/>
              </a:ext>
            </a:extLst>
          </p:cNvPr>
          <p:cNvGraphicFramePr>
            <a:graphicFrameLocks noGrp="1"/>
          </p:cNvGraphicFramePr>
          <p:nvPr>
            <p:extLst>
              <p:ext uri="{D42A27DB-BD31-4B8C-83A1-F6EECF244321}">
                <p14:modId xmlns:p14="http://schemas.microsoft.com/office/powerpoint/2010/main" val="3806287984"/>
              </p:ext>
            </p:extLst>
          </p:nvPr>
        </p:nvGraphicFramePr>
        <p:xfrm>
          <a:off x="416560" y="740891"/>
          <a:ext cx="11379200" cy="5376218"/>
        </p:xfrm>
        <a:graphic>
          <a:graphicData uri="http://schemas.openxmlformats.org/drawingml/2006/table">
            <a:tbl>
              <a:tblPr>
                <a:tableStyleId>{5C22544A-7EE6-4342-B048-85BDC9FD1C3A}</a:tableStyleId>
              </a:tblPr>
              <a:tblGrid>
                <a:gridCol w="2061694">
                  <a:extLst>
                    <a:ext uri="{9D8B030D-6E8A-4147-A177-3AD203B41FA5}">
                      <a16:colId xmlns:a16="http://schemas.microsoft.com/office/drawing/2014/main" val="3892058421"/>
                    </a:ext>
                  </a:extLst>
                </a:gridCol>
                <a:gridCol w="2061694">
                  <a:extLst>
                    <a:ext uri="{9D8B030D-6E8A-4147-A177-3AD203B41FA5}">
                      <a16:colId xmlns:a16="http://schemas.microsoft.com/office/drawing/2014/main" val="892258542"/>
                    </a:ext>
                  </a:extLst>
                </a:gridCol>
                <a:gridCol w="2061694">
                  <a:extLst>
                    <a:ext uri="{9D8B030D-6E8A-4147-A177-3AD203B41FA5}">
                      <a16:colId xmlns:a16="http://schemas.microsoft.com/office/drawing/2014/main" val="4110649854"/>
                    </a:ext>
                  </a:extLst>
                </a:gridCol>
                <a:gridCol w="1759551">
                  <a:extLst>
                    <a:ext uri="{9D8B030D-6E8A-4147-A177-3AD203B41FA5}">
                      <a16:colId xmlns:a16="http://schemas.microsoft.com/office/drawing/2014/main" val="576658806"/>
                    </a:ext>
                  </a:extLst>
                </a:gridCol>
                <a:gridCol w="1728656">
                  <a:extLst>
                    <a:ext uri="{9D8B030D-6E8A-4147-A177-3AD203B41FA5}">
                      <a16:colId xmlns:a16="http://schemas.microsoft.com/office/drawing/2014/main" val="3581322469"/>
                    </a:ext>
                  </a:extLst>
                </a:gridCol>
                <a:gridCol w="1705911">
                  <a:extLst>
                    <a:ext uri="{9D8B030D-6E8A-4147-A177-3AD203B41FA5}">
                      <a16:colId xmlns:a16="http://schemas.microsoft.com/office/drawing/2014/main" val="391253378"/>
                    </a:ext>
                  </a:extLst>
                </a:gridCol>
              </a:tblGrid>
              <a:tr h="1082758">
                <a:tc>
                  <a:txBody>
                    <a:bodyPr/>
                    <a:lstStyle/>
                    <a:p>
                      <a:pPr algn="ctr" fontAlgn="b"/>
                      <a:r>
                        <a:rPr lang="en-ZA" sz="2000" b="1" i="0" u="none" strike="noStrike" dirty="0">
                          <a:solidFill>
                            <a:schemeClr val="bg1"/>
                          </a:solidFill>
                          <a:effectLst/>
                          <a:latin typeface="Calibri" panose="020F0502020204030204" pitchFamily="34" charset="0"/>
                        </a:rPr>
                        <a:t>PROVINCE </a:t>
                      </a:r>
                    </a:p>
                  </a:txBody>
                  <a:tcPr marL="11430" marR="11430" marT="11430" marB="0" anchor="b">
                    <a:solidFill>
                      <a:srgbClr val="C00000"/>
                    </a:solidFill>
                  </a:tcPr>
                </a:tc>
                <a:tc>
                  <a:txBody>
                    <a:bodyPr/>
                    <a:lstStyle/>
                    <a:p>
                      <a:pPr algn="ctr" fontAlgn="b"/>
                      <a:r>
                        <a:rPr lang="en-ZA" sz="2000" b="1" i="0" u="none" strike="noStrike" dirty="0">
                          <a:solidFill>
                            <a:schemeClr val="bg1"/>
                          </a:solidFill>
                          <a:effectLst/>
                          <a:latin typeface="Calibri" panose="020F0502020204030204" pitchFamily="34" charset="0"/>
                        </a:rPr>
                        <a:t>Number of municipalities </a:t>
                      </a:r>
                    </a:p>
                  </a:txBody>
                  <a:tcPr marL="11430" marR="11430" marT="11430" marB="0" anchor="b">
                    <a:solidFill>
                      <a:schemeClr val="bg1">
                        <a:lumMod val="50000"/>
                      </a:schemeClr>
                    </a:solidFill>
                  </a:tcPr>
                </a:tc>
                <a:tc>
                  <a:txBody>
                    <a:bodyPr/>
                    <a:lstStyle/>
                    <a:p>
                      <a:pPr algn="ctr" fontAlgn="b"/>
                      <a:r>
                        <a:rPr lang="en-ZA" sz="2000" b="1" u="none" strike="noStrike" dirty="0">
                          <a:solidFill>
                            <a:schemeClr val="bg1"/>
                          </a:solidFill>
                          <a:effectLst/>
                        </a:rPr>
                        <a:t>Dysfunctional (Red) </a:t>
                      </a:r>
                      <a:endParaRPr lang="en-ZA" sz="2000" b="1" i="0" u="none" strike="noStrike" dirty="0">
                        <a:solidFill>
                          <a:schemeClr val="bg1"/>
                        </a:solidFill>
                        <a:effectLst/>
                        <a:latin typeface="Calibri" panose="020F0502020204030204" pitchFamily="34" charset="0"/>
                      </a:endParaRPr>
                    </a:p>
                  </a:txBody>
                  <a:tcPr marL="11430" marR="11430" marT="11430" marB="0" anchor="b">
                    <a:solidFill>
                      <a:srgbClr val="C00000"/>
                    </a:solidFill>
                  </a:tcPr>
                </a:tc>
                <a:tc>
                  <a:txBody>
                    <a:bodyPr/>
                    <a:lstStyle/>
                    <a:p>
                      <a:pPr algn="ctr" fontAlgn="b"/>
                      <a:r>
                        <a:rPr lang="en-ZA" sz="2000" b="1" u="none" strike="noStrike" dirty="0">
                          <a:effectLst/>
                        </a:rPr>
                        <a:t>Medium Risk (Orange) </a:t>
                      </a:r>
                      <a:endParaRPr lang="en-ZA" sz="2000" b="1" i="0" u="none" strike="noStrike" dirty="0">
                        <a:solidFill>
                          <a:srgbClr val="000000"/>
                        </a:solidFill>
                        <a:effectLst/>
                        <a:latin typeface="Calibri" panose="020F0502020204030204" pitchFamily="34" charset="0"/>
                      </a:endParaRPr>
                    </a:p>
                  </a:txBody>
                  <a:tcPr marL="11430" marR="11430" marT="11430" marB="0" anchor="b">
                    <a:solidFill>
                      <a:schemeClr val="accent2"/>
                    </a:solidFill>
                  </a:tcPr>
                </a:tc>
                <a:tc>
                  <a:txBody>
                    <a:bodyPr/>
                    <a:lstStyle/>
                    <a:p>
                      <a:pPr algn="ctr" fontAlgn="b"/>
                      <a:r>
                        <a:rPr lang="en-ZA" sz="2000" b="1" u="none" strike="noStrike" dirty="0">
                          <a:effectLst/>
                        </a:rPr>
                        <a:t>Low Risk (Yellow) </a:t>
                      </a:r>
                      <a:endParaRPr lang="en-ZA" sz="2000" b="1" i="0" u="none" strike="noStrike" dirty="0">
                        <a:solidFill>
                          <a:srgbClr val="000000"/>
                        </a:solidFill>
                        <a:effectLst/>
                        <a:latin typeface="Calibri" panose="020F0502020204030204" pitchFamily="34" charset="0"/>
                      </a:endParaRPr>
                    </a:p>
                  </a:txBody>
                  <a:tcPr marL="11430" marR="11430" marT="11430" marB="0" anchor="b">
                    <a:solidFill>
                      <a:srgbClr val="FFC000"/>
                    </a:solidFill>
                  </a:tcPr>
                </a:tc>
                <a:tc>
                  <a:txBody>
                    <a:bodyPr/>
                    <a:lstStyle/>
                    <a:p>
                      <a:pPr algn="ctr" fontAlgn="b"/>
                      <a:r>
                        <a:rPr lang="en-ZA" sz="2000" b="1" u="none" strike="noStrike" dirty="0">
                          <a:solidFill>
                            <a:schemeClr val="tx1"/>
                          </a:solidFill>
                          <a:effectLst/>
                        </a:rPr>
                        <a:t>Stable (Green) </a:t>
                      </a:r>
                      <a:endParaRPr lang="en-ZA" sz="2000" b="1" i="0" u="none" strike="noStrike" dirty="0">
                        <a:solidFill>
                          <a:schemeClr val="tx1"/>
                        </a:solidFill>
                        <a:effectLst/>
                        <a:latin typeface="Calibri" panose="020F0502020204030204" pitchFamily="34" charset="0"/>
                      </a:endParaRPr>
                    </a:p>
                  </a:txBody>
                  <a:tcPr marL="11430" marR="11430" marT="11430" marB="0" anchor="b">
                    <a:solidFill>
                      <a:srgbClr val="92D050"/>
                    </a:solidFill>
                  </a:tcPr>
                </a:tc>
                <a:extLst>
                  <a:ext uri="{0D108BD9-81ED-4DB2-BD59-A6C34878D82A}">
                    <a16:rowId xmlns:a16="http://schemas.microsoft.com/office/drawing/2014/main" val="696805317"/>
                  </a:ext>
                </a:extLst>
              </a:tr>
              <a:tr h="429346">
                <a:tc>
                  <a:txBody>
                    <a:bodyPr/>
                    <a:lstStyle/>
                    <a:p>
                      <a:pPr algn="ctr" fontAlgn="b"/>
                      <a:r>
                        <a:rPr lang="en-ZA" sz="2000" b="0" i="0" u="none" strike="noStrike" dirty="0">
                          <a:solidFill>
                            <a:srgbClr val="000000"/>
                          </a:solidFill>
                          <a:effectLst/>
                          <a:latin typeface="Calibri" panose="020F0502020204030204" pitchFamily="34" charset="0"/>
                        </a:rPr>
                        <a:t>Eastern Cape</a:t>
                      </a:r>
                    </a:p>
                  </a:txBody>
                  <a:tcPr marL="11430" marR="11430" marT="11430" marB="0" anchor="b">
                    <a:solidFill>
                      <a:srgbClr val="C00000"/>
                    </a:solidFill>
                  </a:tcPr>
                </a:tc>
                <a:tc>
                  <a:txBody>
                    <a:bodyPr/>
                    <a:lstStyle/>
                    <a:p>
                      <a:pPr algn="ctr" fontAlgn="b"/>
                      <a:r>
                        <a:rPr lang="en-ZA" sz="2000" b="0" i="0" u="none" strike="noStrike" dirty="0">
                          <a:solidFill>
                            <a:srgbClr val="000000"/>
                          </a:solidFill>
                          <a:effectLst/>
                          <a:latin typeface="Calibri" panose="020F0502020204030204" pitchFamily="34" charset="0"/>
                        </a:rPr>
                        <a:t>39</a:t>
                      </a:r>
                    </a:p>
                  </a:txBody>
                  <a:tcPr marL="11430" marR="11430" marT="11430" marB="0" anchor="b">
                    <a:solidFill>
                      <a:schemeClr val="bg1">
                        <a:lumMod val="50000"/>
                      </a:schemeClr>
                    </a:solidFill>
                  </a:tcPr>
                </a:tc>
                <a:tc>
                  <a:txBody>
                    <a:bodyPr/>
                    <a:lstStyle/>
                    <a:p>
                      <a:pPr algn="ctr" fontAlgn="b"/>
                      <a:r>
                        <a:rPr lang="en-ZA" sz="2000" b="0" i="0" u="none" strike="noStrike" dirty="0">
                          <a:solidFill>
                            <a:srgbClr val="000000"/>
                          </a:solidFill>
                          <a:effectLst/>
                          <a:latin typeface="Calibri" panose="020F0502020204030204" pitchFamily="34" charset="0"/>
                        </a:rPr>
                        <a:t>11</a:t>
                      </a:r>
                    </a:p>
                  </a:txBody>
                  <a:tcPr marL="11430" marR="11430" marT="11430" marB="0" anchor="b">
                    <a:solidFill>
                      <a:srgbClr val="C00000"/>
                    </a:solidFill>
                  </a:tcPr>
                </a:tc>
                <a:tc>
                  <a:txBody>
                    <a:bodyPr/>
                    <a:lstStyle/>
                    <a:p>
                      <a:pPr algn="ctr" fontAlgn="b"/>
                      <a:r>
                        <a:rPr lang="en-ZA" sz="2000" b="0" i="0" u="none" strike="noStrike" dirty="0">
                          <a:solidFill>
                            <a:srgbClr val="000000"/>
                          </a:solidFill>
                          <a:effectLst/>
                          <a:latin typeface="Calibri" panose="020F0502020204030204" pitchFamily="34" charset="0"/>
                        </a:rPr>
                        <a:t>14</a:t>
                      </a:r>
                    </a:p>
                  </a:txBody>
                  <a:tcPr marL="11430" marR="11430" marT="11430" marB="0" anchor="b">
                    <a:solidFill>
                      <a:schemeClr val="accent2"/>
                    </a:solidFill>
                  </a:tcPr>
                </a:tc>
                <a:tc>
                  <a:txBody>
                    <a:bodyPr/>
                    <a:lstStyle/>
                    <a:p>
                      <a:pPr algn="ctr" fontAlgn="b"/>
                      <a:r>
                        <a:rPr lang="en-ZA" sz="2000" b="0" i="0" u="none" strike="noStrike" dirty="0">
                          <a:solidFill>
                            <a:srgbClr val="000000"/>
                          </a:solidFill>
                          <a:effectLst/>
                          <a:latin typeface="Calibri" panose="020F0502020204030204" pitchFamily="34" charset="0"/>
                        </a:rPr>
                        <a:t>14</a:t>
                      </a:r>
                    </a:p>
                  </a:txBody>
                  <a:tcPr marL="11430" marR="11430" marT="11430" marB="0" anchor="b">
                    <a:solidFill>
                      <a:srgbClr val="FFC000"/>
                    </a:solidFill>
                  </a:tcPr>
                </a:tc>
                <a:tc>
                  <a:txBody>
                    <a:bodyPr/>
                    <a:lstStyle/>
                    <a:p>
                      <a:pPr algn="ctr" fontAlgn="b"/>
                      <a:r>
                        <a:rPr lang="en-ZA" sz="2000" b="0" i="0" u="none" strike="noStrike" dirty="0">
                          <a:solidFill>
                            <a:schemeClr val="tx1"/>
                          </a:solidFill>
                          <a:effectLst/>
                          <a:latin typeface="Calibri" panose="020F0502020204030204" pitchFamily="34" charset="0"/>
                        </a:rPr>
                        <a:t>0</a:t>
                      </a:r>
                    </a:p>
                  </a:txBody>
                  <a:tcPr marL="11430" marR="11430" marT="11430" marB="0" anchor="b">
                    <a:solidFill>
                      <a:srgbClr val="92D050"/>
                    </a:solidFill>
                  </a:tcPr>
                </a:tc>
                <a:extLst>
                  <a:ext uri="{0D108BD9-81ED-4DB2-BD59-A6C34878D82A}">
                    <a16:rowId xmlns:a16="http://schemas.microsoft.com/office/drawing/2014/main" val="3336412935"/>
                  </a:ext>
                </a:extLst>
              </a:tr>
              <a:tr h="429346">
                <a:tc>
                  <a:txBody>
                    <a:bodyPr/>
                    <a:lstStyle/>
                    <a:p>
                      <a:pPr algn="ctr" fontAlgn="b"/>
                      <a:r>
                        <a:rPr lang="en-ZA" sz="2000" b="0" i="0" u="none" strike="noStrike" dirty="0">
                          <a:solidFill>
                            <a:srgbClr val="000000"/>
                          </a:solidFill>
                          <a:effectLst/>
                          <a:latin typeface="Calibri" panose="020F0502020204030204" pitchFamily="34" charset="0"/>
                        </a:rPr>
                        <a:t>Free State </a:t>
                      </a:r>
                    </a:p>
                  </a:txBody>
                  <a:tcPr marL="11430" marR="11430" marT="11430" marB="0" anchor="b">
                    <a:solidFill>
                      <a:srgbClr val="C00000"/>
                    </a:solidFill>
                  </a:tcPr>
                </a:tc>
                <a:tc>
                  <a:txBody>
                    <a:bodyPr/>
                    <a:lstStyle/>
                    <a:p>
                      <a:pPr algn="ctr" fontAlgn="b"/>
                      <a:r>
                        <a:rPr lang="en-ZA" sz="2000" b="0" i="0" u="none" strike="noStrike" dirty="0">
                          <a:solidFill>
                            <a:srgbClr val="000000"/>
                          </a:solidFill>
                          <a:effectLst/>
                          <a:latin typeface="Calibri" panose="020F0502020204030204" pitchFamily="34" charset="0"/>
                        </a:rPr>
                        <a:t>23</a:t>
                      </a:r>
                    </a:p>
                  </a:txBody>
                  <a:tcPr marL="11430" marR="11430" marT="11430" marB="0" anchor="b">
                    <a:solidFill>
                      <a:schemeClr val="bg1">
                        <a:lumMod val="50000"/>
                      </a:schemeClr>
                    </a:solidFill>
                  </a:tcPr>
                </a:tc>
                <a:tc>
                  <a:txBody>
                    <a:bodyPr/>
                    <a:lstStyle/>
                    <a:p>
                      <a:pPr algn="ctr" fontAlgn="b"/>
                      <a:r>
                        <a:rPr lang="en-ZA" sz="2000" b="0" i="1" u="none" strike="noStrike" dirty="0">
                          <a:solidFill>
                            <a:srgbClr val="000000"/>
                          </a:solidFill>
                          <a:effectLst/>
                          <a:latin typeface="Calibri" panose="020F0502020204030204" pitchFamily="34" charset="0"/>
                        </a:rPr>
                        <a:t>11</a:t>
                      </a:r>
                    </a:p>
                  </a:txBody>
                  <a:tcPr marL="11430" marR="11430" marT="11430" marB="0" anchor="b">
                    <a:solidFill>
                      <a:srgbClr val="C00000"/>
                    </a:solidFill>
                  </a:tcPr>
                </a:tc>
                <a:tc>
                  <a:txBody>
                    <a:bodyPr/>
                    <a:lstStyle/>
                    <a:p>
                      <a:pPr algn="ctr" fontAlgn="b"/>
                      <a:r>
                        <a:rPr lang="en-ZA" sz="2000" b="0" i="1" u="none" strike="noStrike" dirty="0">
                          <a:solidFill>
                            <a:srgbClr val="000000"/>
                          </a:solidFill>
                          <a:effectLst/>
                          <a:latin typeface="Calibri" panose="020F0502020204030204" pitchFamily="34" charset="0"/>
                        </a:rPr>
                        <a:t>11</a:t>
                      </a:r>
                    </a:p>
                  </a:txBody>
                  <a:tcPr marL="11430" marR="11430" marT="11430" marB="0" anchor="b">
                    <a:solidFill>
                      <a:schemeClr val="accent2"/>
                    </a:solidFill>
                  </a:tcPr>
                </a:tc>
                <a:tc>
                  <a:txBody>
                    <a:bodyPr/>
                    <a:lstStyle/>
                    <a:p>
                      <a:pPr algn="ctr" fontAlgn="b"/>
                      <a:r>
                        <a:rPr lang="en-ZA" sz="2000" b="0" i="1" u="none" strike="noStrike" dirty="0">
                          <a:solidFill>
                            <a:srgbClr val="000000"/>
                          </a:solidFill>
                          <a:effectLst/>
                          <a:latin typeface="Calibri" panose="020F0502020204030204" pitchFamily="34" charset="0"/>
                        </a:rPr>
                        <a:t>1</a:t>
                      </a:r>
                    </a:p>
                  </a:txBody>
                  <a:tcPr marL="11430" marR="11430" marT="11430" marB="0" anchor="b">
                    <a:solidFill>
                      <a:srgbClr val="FFC000"/>
                    </a:solidFill>
                  </a:tcPr>
                </a:tc>
                <a:tc>
                  <a:txBody>
                    <a:bodyPr/>
                    <a:lstStyle/>
                    <a:p>
                      <a:pPr algn="ctr" fontAlgn="b"/>
                      <a:r>
                        <a:rPr lang="en-ZA" sz="2000" b="0" i="1" u="none" strike="noStrike" dirty="0">
                          <a:solidFill>
                            <a:schemeClr val="tx1"/>
                          </a:solidFill>
                          <a:effectLst/>
                          <a:latin typeface="Calibri" panose="020F0502020204030204" pitchFamily="34" charset="0"/>
                        </a:rPr>
                        <a:t>0</a:t>
                      </a:r>
                    </a:p>
                  </a:txBody>
                  <a:tcPr marL="11430" marR="11430" marT="11430" marB="0" anchor="b">
                    <a:solidFill>
                      <a:srgbClr val="92D050"/>
                    </a:solidFill>
                  </a:tcPr>
                </a:tc>
                <a:extLst>
                  <a:ext uri="{0D108BD9-81ED-4DB2-BD59-A6C34878D82A}">
                    <a16:rowId xmlns:a16="http://schemas.microsoft.com/office/drawing/2014/main" val="1325408972"/>
                  </a:ext>
                </a:extLst>
              </a:tr>
              <a:tr h="429346">
                <a:tc>
                  <a:txBody>
                    <a:bodyPr/>
                    <a:lstStyle/>
                    <a:p>
                      <a:pPr algn="ctr" fontAlgn="b"/>
                      <a:r>
                        <a:rPr lang="en-ZA" sz="2000" b="0" i="0" u="none" strike="noStrike" dirty="0">
                          <a:solidFill>
                            <a:srgbClr val="000000"/>
                          </a:solidFill>
                          <a:effectLst/>
                          <a:latin typeface="Calibri" panose="020F0502020204030204" pitchFamily="34" charset="0"/>
                        </a:rPr>
                        <a:t>Gauteng</a:t>
                      </a:r>
                    </a:p>
                  </a:txBody>
                  <a:tcPr marL="11430" marR="11430" marT="11430" marB="0" anchor="b">
                    <a:solidFill>
                      <a:srgbClr val="C00000"/>
                    </a:solidFill>
                  </a:tcPr>
                </a:tc>
                <a:tc>
                  <a:txBody>
                    <a:bodyPr/>
                    <a:lstStyle/>
                    <a:p>
                      <a:pPr algn="ctr" fontAlgn="b"/>
                      <a:r>
                        <a:rPr lang="en-ZA" sz="2000" b="0" i="0" u="none" strike="noStrike" dirty="0">
                          <a:solidFill>
                            <a:srgbClr val="000000"/>
                          </a:solidFill>
                          <a:effectLst/>
                          <a:latin typeface="Calibri" panose="020F0502020204030204" pitchFamily="34" charset="0"/>
                        </a:rPr>
                        <a:t>11</a:t>
                      </a:r>
                    </a:p>
                  </a:txBody>
                  <a:tcPr marL="11430" marR="11430" marT="11430" marB="0" anchor="b">
                    <a:solidFill>
                      <a:schemeClr val="bg1">
                        <a:lumMod val="50000"/>
                      </a:schemeClr>
                    </a:solidFill>
                  </a:tcPr>
                </a:tc>
                <a:tc>
                  <a:txBody>
                    <a:bodyPr/>
                    <a:lstStyle/>
                    <a:p>
                      <a:pPr algn="ctr" fontAlgn="b"/>
                      <a:r>
                        <a:rPr lang="en-ZA" sz="2000" b="0" i="1" u="none" strike="noStrike" dirty="0">
                          <a:solidFill>
                            <a:srgbClr val="000000"/>
                          </a:solidFill>
                          <a:effectLst/>
                          <a:latin typeface="Calibri" panose="020F0502020204030204" pitchFamily="34" charset="0"/>
                        </a:rPr>
                        <a:t>2</a:t>
                      </a:r>
                    </a:p>
                  </a:txBody>
                  <a:tcPr marL="11430" marR="11430" marT="11430" marB="0" anchor="b">
                    <a:solidFill>
                      <a:srgbClr val="C00000"/>
                    </a:solidFill>
                  </a:tcPr>
                </a:tc>
                <a:tc>
                  <a:txBody>
                    <a:bodyPr/>
                    <a:lstStyle/>
                    <a:p>
                      <a:pPr algn="ctr" fontAlgn="b"/>
                      <a:r>
                        <a:rPr lang="en-ZA" sz="2000" b="0" i="1" u="none" strike="noStrike" dirty="0">
                          <a:solidFill>
                            <a:srgbClr val="000000"/>
                          </a:solidFill>
                          <a:effectLst/>
                          <a:latin typeface="Calibri" panose="020F0502020204030204" pitchFamily="34" charset="0"/>
                        </a:rPr>
                        <a:t>7</a:t>
                      </a:r>
                    </a:p>
                  </a:txBody>
                  <a:tcPr marL="11430" marR="11430" marT="11430" marB="0" anchor="b">
                    <a:solidFill>
                      <a:schemeClr val="accent2"/>
                    </a:solidFill>
                  </a:tcPr>
                </a:tc>
                <a:tc>
                  <a:txBody>
                    <a:bodyPr/>
                    <a:lstStyle/>
                    <a:p>
                      <a:pPr algn="ctr" fontAlgn="b"/>
                      <a:r>
                        <a:rPr lang="en-ZA" sz="2000" b="0" i="1" u="none" strike="noStrike" dirty="0">
                          <a:solidFill>
                            <a:srgbClr val="000000"/>
                          </a:solidFill>
                          <a:effectLst/>
                          <a:latin typeface="Calibri" panose="020F0502020204030204" pitchFamily="34" charset="0"/>
                        </a:rPr>
                        <a:t>1</a:t>
                      </a:r>
                    </a:p>
                  </a:txBody>
                  <a:tcPr marL="11430" marR="11430" marT="11430" marB="0" anchor="b">
                    <a:solidFill>
                      <a:srgbClr val="FFC000"/>
                    </a:solidFill>
                  </a:tcPr>
                </a:tc>
                <a:tc>
                  <a:txBody>
                    <a:bodyPr/>
                    <a:lstStyle/>
                    <a:p>
                      <a:pPr algn="ctr" fontAlgn="b"/>
                      <a:r>
                        <a:rPr lang="en-ZA" sz="2000" b="0" i="1" u="none" strike="noStrike" dirty="0">
                          <a:solidFill>
                            <a:schemeClr val="tx1"/>
                          </a:solidFill>
                          <a:effectLst/>
                          <a:latin typeface="Calibri" panose="020F0502020204030204" pitchFamily="34" charset="0"/>
                        </a:rPr>
                        <a:t>1</a:t>
                      </a:r>
                    </a:p>
                  </a:txBody>
                  <a:tcPr marL="11430" marR="11430" marT="11430" marB="0" anchor="b">
                    <a:solidFill>
                      <a:srgbClr val="92D050"/>
                    </a:solidFill>
                  </a:tcPr>
                </a:tc>
                <a:extLst>
                  <a:ext uri="{0D108BD9-81ED-4DB2-BD59-A6C34878D82A}">
                    <a16:rowId xmlns:a16="http://schemas.microsoft.com/office/drawing/2014/main" val="2706632446"/>
                  </a:ext>
                </a:extLst>
              </a:tr>
              <a:tr h="429346">
                <a:tc>
                  <a:txBody>
                    <a:bodyPr/>
                    <a:lstStyle/>
                    <a:p>
                      <a:pPr algn="ctr" fontAlgn="b"/>
                      <a:r>
                        <a:rPr lang="en-ZA" sz="2000" b="0" i="0" u="none" strike="noStrike" dirty="0">
                          <a:solidFill>
                            <a:srgbClr val="000000"/>
                          </a:solidFill>
                          <a:effectLst/>
                          <a:latin typeface="Calibri" panose="020F0502020204030204" pitchFamily="34" charset="0"/>
                        </a:rPr>
                        <a:t>KwaZulu Natal</a:t>
                      </a:r>
                    </a:p>
                  </a:txBody>
                  <a:tcPr marL="11430" marR="11430" marT="11430" marB="0" anchor="b">
                    <a:solidFill>
                      <a:srgbClr val="C00000"/>
                    </a:solidFill>
                  </a:tcPr>
                </a:tc>
                <a:tc>
                  <a:txBody>
                    <a:bodyPr/>
                    <a:lstStyle/>
                    <a:p>
                      <a:pPr algn="ctr" fontAlgn="b"/>
                      <a:r>
                        <a:rPr lang="en-ZA" sz="2000" b="0" i="0" u="none" strike="noStrike" dirty="0">
                          <a:solidFill>
                            <a:srgbClr val="000000"/>
                          </a:solidFill>
                          <a:effectLst/>
                          <a:latin typeface="Calibri" panose="020F0502020204030204" pitchFamily="34" charset="0"/>
                        </a:rPr>
                        <a:t>54</a:t>
                      </a:r>
                    </a:p>
                  </a:txBody>
                  <a:tcPr marL="11430" marR="11430" marT="11430" marB="0" anchor="b">
                    <a:solidFill>
                      <a:schemeClr val="bg1">
                        <a:lumMod val="50000"/>
                      </a:schemeClr>
                    </a:solidFill>
                  </a:tcPr>
                </a:tc>
                <a:tc>
                  <a:txBody>
                    <a:bodyPr/>
                    <a:lstStyle/>
                    <a:p>
                      <a:pPr algn="ctr" fontAlgn="b"/>
                      <a:r>
                        <a:rPr lang="en-ZA" sz="2000" b="0" i="1" u="none" strike="noStrike" dirty="0">
                          <a:solidFill>
                            <a:srgbClr val="000000"/>
                          </a:solidFill>
                          <a:effectLst/>
                          <a:latin typeface="Calibri" panose="020F0502020204030204" pitchFamily="34" charset="0"/>
                        </a:rPr>
                        <a:t>11</a:t>
                      </a:r>
                    </a:p>
                  </a:txBody>
                  <a:tcPr marL="11430" marR="11430" marT="11430" marB="0" anchor="b">
                    <a:solidFill>
                      <a:srgbClr val="C00000"/>
                    </a:solidFill>
                  </a:tcPr>
                </a:tc>
                <a:tc>
                  <a:txBody>
                    <a:bodyPr/>
                    <a:lstStyle/>
                    <a:p>
                      <a:pPr algn="ctr" fontAlgn="b"/>
                      <a:r>
                        <a:rPr lang="en-ZA" sz="2000" b="0" i="1" u="none" strike="noStrike" dirty="0">
                          <a:solidFill>
                            <a:srgbClr val="000000"/>
                          </a:solidFill>
                          <a:effectLst/>
                          <a:latin typeface="Calibri" panose="020F0502020204030204" pitchFamily="34" charset="0"/>
                        </a:rPr>
                        <a:t>20</a:t>
                      </a:r>
                    </a:p>
                  </a:txBody>
                  <a:tcPr marL="11430" marR="11430" marT="11430" marB="0" anchor="b">
                    <a:solidFill>
                      <a:schemeClr val="accent2"/>
                    </a:solidFill>
                  </a:tcPr>
                </a:tc>
                <a:tc>
                  <a:txBody>
                    <a:bodyPr/>
                    <a:lstStyle/>
                    <a:p>
                      <a:pPr algn="ctr" fontAlgn="b"/>
                      <a:r>
                        <a:rPr lang="en-ZA" sz="2000" b="0" i="1" u="none" strike="noStrike" dirty="0">
                          <a:solidFill>
                            <a:srgbClr val="000000"/>
                          </a:solidFill>
                          <a:effectLst/>
                          <a:latin typeface="Calibri" panose="020F0502020204030204" pitchFamily="34" charset="0"/>
                        </a:rPr>
                        <a:t>22</a:t>
                      </a:r>
                    </a:p>
                  </a:txBody>
                  <a:tcPr marL="11430" marR="11430" marT="11430" marB="0" anchor="b">
                    <a:solidFill>
                      <a:srgbClr val="FFC000"/>
                    </a:solidFill>
                  </a:tcPr>
                </a:tc>
                <a:tc>
                  <a:txBody>
                    <a:bodyPr/>
                    <a:lstStyle/>
                    <a:p>
                      <a:pPr algn="ctr" fontAlgn="b"/>
                      <a:r>
                        <a:rPr lang="en-ZA" sz="2000" b="0" i="1" u="none" strike="noStrike" dirty="0">
                          <a:solidFill>
                            <a:schemeClr val="tx1"/>
                          </a:solidFill>
                          <a:effectLst/>
                          <a:latin typeface="Calibri" panose="020F0502020204030204" pitchFamily="34" charset="0"/>
                        </a:rPr>
                        <a:t>1</a:t>
                      </a:r>
                    </a:p>
                  </a:txBody>
                  <a:tcPr marL="11430" marR="11430" marT="11430" marB="0" anchor="b">
                    <a:solidFill>
                      <a:srgbClr val="92D050"/>
                    </a:solidFill>
                  </a:tcPr>
                </a:tc>
                <a:extLst>
                  <a:ext uri="{0D108BD9-81ED-4DB2-BD59-A6C34878D82A}">
                    <a16:rowId xmlns:a16="http://schemas.microsoft.com/office/drawing/2014/main" val="2213153321"/>
                  </a:ext>
                </a:extLst>
              </a:tr>
              <a:tr h="429346">
                <a:tc>
                  <a:txBody>
                    <a:bodyPr/>
                    <a:lstStyle/>
                    <a:p>
                      <a:pPr algn="ctr" fontAlgn="b"/>
                      <a:r>
                        <a:rPr lang="en-ZA" sz="2000" b="0" i="0" u="none" strike="noStrike" dirty="0">
                          <a:solidFill>
                            <a:srgbClr val="000000"/>
                          </a:solidFill>
                          <a:effectLst/>
                          <a:latin typeface="Calibri" panose="020F0502020204030204" pitchFamily="34" charset="0"/>
                        </a:rPr>
                        <a:t>Limpopo</a:t>
                      </a:r>
                    </a:p>
                  </a:txBody>
                  <a:tcPr marL="11430" marR="11430" marT="11430" marB="0" anchor="b">
                    <a:solidFill>
                      <a:srgbClr val="C00000"/>
                    </a:solidFill>
                  </a:tcPr>
                </a:tc>
                <a:tc>
                  <a:txBody>
                    <a:bodyPr/>
                    <a:lstStyle/>
                    <a:p>
                      <a:pPr algn="ctr" fontAlgn="b"/>
                      <a:r>
                        <a:rPr lang="en-ZA" sz="2000" b="0" i="0" u="none" strike="noStrike" dirty="0">
                          <a:solidFill>
                            <a:srgbClr val="000000"/>
                          </a:solidFill>
                          <a:effectLst/>
                          <a:latin typeface="Calibri" panose="020F0502020204030204" pitchFamily="34" charset="0"/>
                        </a:rPr>
                        <a:t>27</a:t>
                      </a:r>
                    </a:p>
                  </a:txBody>
                  <a:tcPr marL="11430" marR="11430" marT="11430" marB="0" anchor="b">
                    <a:solidFill>
                      <a:schemeClr val="bg1">
                        <a:lumMod val="50000"/>
                      </a:schemeClr>
                    </a:solidFill>
                  </a:tcPr>
                </a:tc>
                <a:tc>
                  <a:txBody>
                    <a:bodyPr/>
                    <a:lstStyle/>
                    <a:p>
                      <a:pPr algn="ctr" fontAlgn="b"/>
                      <a:r>
                        <a:rPr lang="en-ZA" sz="2000" b="0" i="1" u="none" strike="noStrike" dirty="0">
                          <a:solidFill>
                            <a:srgbClr val="000000"/>
                          </a:solidFill>
                          <a:effectLst/>
                          <a:latin typeface="Calibri" panose="020F0502020204030204" pitchFamily="34" charset="0"/>
                        </a:rPr>
                        <a:t>3</a:t>
                      </a:r>
                    </a:p>
                  </a:txBody>
                  <a:tcPr marL="11430" marR="11430" marT="11430" marB="0" anchor="b">
                    <a:solidFill>
                      <a:srgbClr val="C00000"/>
                    </a:solidFill>
                  </a:tcPr>
                </a:tc>
                <a:tc>
                  <a:txBody>
                    <a:bodyPr/>
                    <a:lstStyle/>
                    <a:p>
                      <a:pPr algn="ctr" fontAlgn="b"/>
                      <a:r>
                        <a:rPr lang="en-ZA" sz="2000" b="0" i="1" u="none" strike="noStrike" dirty="0">
                          <a:solidFill>
                            <a:srgbClr val="000000"/>
                          </a:solidFill>
                          <a:effectLst/>
                          <a:latin typeface="Calibri" panose="020F0502020204030204" pitchFamily="34" charset="0"/>
                        </a:rPr>
                        <a:t>21</a:t>
                      </a:r>
                    </a:p>
                  </a:txBody>
                  <a:tcPr marL="11430" marR="11430" marT="11430" marB="0" anchor="b">
                    <a:solidFill>
                      <a:schemeClr val="accent2"/>
                    </a:solidFill>
                  </a:tcPr>
                </a:tc>
                <a:tc>
                  <a:txBody>
                    <a:bodyPr/>
                    <a:lstStyle/>
                    <a:p>
                      <a:pPr algn="ctr" fontAlgn="b"/>
                      <a:r>
                        <a:rPr lang="en-ZA" sz="2000" b="0" i="1" u="none" strike="noStrike" dirty="0">
                          <a:solidFill>
                            <a:srgbClr val="000000"/>
                          </a:solidFill>
                          <a:effectLst/>
                          <a:latin typeface="Calibri" panose="020F0502020204030204" pitchFamily="34" charset="0"/>
                        </a:rPr>
                        <a:t>3</a:t>
                      </a:r>
                    </a:p>
                  </a:txBody>
                  <a:tcPr marL="11430" marR="11430" marT="11430" marB="0" anchor="b">
                    <a:solidFill>
                      <a:srgbClr val="FFC000"/>
                    </a:solidFill>
                  </a:tcPr>
                </a:tc>
                <a:tc>
                  <a:txBody>
                    <a:bodyPr/>
                    <a:lstStyle/>
                    <a:p>
                      <a:pPr algn="ctr" fontAlgn="b"/>
                      <a:r>
                        <a:rPr lang="en-ZA" sz="2000" b="0" i="1" u="none" strike="noStrike" dirty="0">
                          <a:solidFill>
                            <a:schemeClr val="tx1"/>
                          </a:solidFill>
                          <a:effectLst/>
                          <a:latin typeface="Calibri" panose="020F0502020204030204" pitchFamily="34" charset="0"/>
                        </a:rPr>
                        <a:t>0</a:t>
                      </a:r>
                    </a:p>
                  </a:txBody>
                  <a:tcPr marL="11430" marR="11430" marT="11430" marB="0" anchor="b">
                    <a:solidFill>
                      <a:srgbClr val="92D050"/>
                    </a:solidFill>
                  </a:tcPr>
                </a:tc>
                <a:extLst>
                  <a:ext uri="{0D108BD9-81ED-4DB2-BD59-A6C34878D82A}">
                    <a16:rowId xmlns:a16="http://schemas.microsoft.com/office/drawing/2014/main" val="70020864"/>
                  </a:ext>
                </a:extLst>
              </a:tr>
              <a:tr h="429346">
                <a:tc>
                  <a:txBody>
                    <a:bodyPr/>
                    <a:lstStyle/>
                    <a:p>
                      <a:pPr algn="ctr" fontAlgn="b"/>
                      <a:r>
                        <a:rPr lang="en-ZA" sz="2000" b="0" i="0" u="none" strike="noStrike" dirty="0">
                          <a:solidFill>
                            <a:srgbClr val="000000"/>
                          </a:solidFill>
                          <a:effectLst/>
                          <a:latin typeface="Calibri" panose="020F0502020204030204" pitchFamily="34" charset="0"/>
                        </a:rPr>
                        <a:t>Mpumalanga</a:t>
                      </a:r>
                    </a:p>
                  </a:txBody>
                  <a:tcPr marL="11430" marR="11430" marT="11430" marB="0" anchor="b">
                    <a:solidFill>
                      <a:srgbClr val="C00000"/>
                    </a:solidFill>
                  </a:tcPr>
                </a:tc>
                <a:tc>
                  <a:txBody>
                    <a:bodyPr/>
                    <a:lstStyle/>
                    <a:p>
                      <a:pPr algn="ctr" fontAlgn="b"/>
                      <a:r>
                        <a:rPr lang="en-ZA" sz="2000" b="0" i="0" u="none" strike="noStrike" dirty="0">
                          <a:solidFill>
                            <a:srgbClr val="000000"/>
                          </a:solidFill>
                          <a:effectLst/>
                          <a:latin typeface="Calibri" panose="020F0502020204030204" pitchFamily="34" charset="0"/>
                        </a:rPr>
                        <a:t>20</a:t>
                      </a:r>
                    </a:p>
                  </a:txBody>
                  <a:tcPr marL="11430" marR="11430" marT="11430" marB="0" anchor="b">
                    <a:solidFill>
                      <a:schemeClr val="bg1">
                        <a:lumMod val="50000"/>
                      </a:schemeClr>
                    </a:solidFill>
                  </a:tcPr>
                </a:tc>
                <a:tc>
                  <a:txBody>
                    <a:bodyPr/>
                    <a:lstStyle/>
                    <a:p>
                      <a:pPr algn="ctr" fontAlgn="b"/>
                      <a:r>
                        <a:rPr lang="en-ZA" sz="2000" b="0" i="1" u="none" strike="noStrike" dirty="0">
                          <a:solidFill>
                            <a:srgbClr val="000000"/>
                          </a:solidFill>
                          <a:effectLst/>
                          <a:latin typeface="Calibri" panose="020F0502020204030204" pitchFamily="34" charset="0"/>
                        </a:rPr>
                        <a:t>6</a:t>
                      </a:r>
                    </a:p>
                  </a:txBody>
                  <a:tcPr marL="11430" marR="11430" marT="11430" marB="0" anchor="b">
                    <a:solidFill>
                      <a:srgbClr val="C00000"/>
                    </a:solidFill>
                  </a:tcPr>
                </a:tc>
                <a:tc>
                  <a:txBody>
                    <a:bodyPr/>
                    <a:lstStyle/>
                    <a:p>
                      <a:pPr algn="ctr" fontAlgn="b"/>
                      <a:r>
                        <a:rPr lang="en-ZA" sz="2000" b="0" i="1" u="none" strike="noStrike" dirty="0">
                          <a:solidFill>
                            <a:srgbClr val="000000"/>
                          </a:solidFill>
                          <a:effectLst/>
                          <a:latin typeface="Calibri" panose="020F0502020204030204" pitchFamily="34" charset="0"/>
                        </a:rPr>
                        <a:t>9</a:t>
                      </a:r>
                    </a:p>
                  </a:txBody>
                  <a:tcPr marL="11430" marR="11430" marT="11430" marB="0" anchor="b">
                    <a:solidFill>
                      <a:schemeClr val="accent2"/>
                    </a:solidFill>
                  </a:tcPr>
                </a:tc>
                <a:tc>
                  <a:txBody>
                    <a:bodyPr/>
                    <a:lstStyle/>
                    <a:p>
                      <a:pPr algn="ctr" fontAlgn="b"/>
                      <a:r>
                        <a:rPr lang="en-ZA" sz="2000" b="0" i="1" u="none" strike="noStrike" dirty="0">
                          <a:solidFill>
                            <a:srgbClr val="000000"/>
                          </a:solidFill>
                          <a:effectLst/>
                          <a:latin typeface="Calibri" panose="020F0502020204030204" pitchFamily="34" charset="0"/>
                        </a:rPr>
                        <a:t>4</a:t>
                      </a:r>
                    </a:p>
                  </a:txBody>
                  <a:tcPr marL="11430" marR="11430" marT="11430" marB="0" anchor="b">
                    <a:solidFill>
                      <a:srgbClr val="FFC000"/>
                    </a:solidFill>
                  </a:tcPr>
                </a:tc>
                <a:tc>
                  <a:txBody>
                    <a:bodyPr/>
                    <a:lstStyle/>
                    <a:p>
                      <a:pPr algn="ctr" fontAlgn="b"/>
                      <a:r>
                        <a:rPr lang="en-ZA" sz="2000" b="0" i="1" u="none" strike="noStrike" dirty="0">
                          <a:solidFill>
                            <a:schemeClr val="tx1"/>
                          </a:solidFill>
                          <a:effectLst/>
                          <a:latin typeface="Calibri" panose="020F0502020204030204" pitchFamily="34" charset="0"/>
                        </a:rPr>
                        <a:t>1</a:t>
                      </a:r>
                    </a:p>
                  </a:txBody>
                  <a:tcPr marL="11430" marR="11430" marT="11430" marB="0" anchor="b">
                    <a:solidFill>
                      <a:srgbClr val="92D050"/>
                    </a:solidFill>
                  </a:tcPr>
                </a:tc>
                <a:extLst>
                  <a:ext uri="{0D108BD9-81ED-4DB2-BD59-A6C34878D82A}">
                    <a16:rowId xmlns:a16="http://schemas.microsoft.com/office/drawing/2014/main" val="2352458886"/>
                  </a:ext>
                </a:extLst>
              </a:tr>
              <a:tr h="429346">
                <a:tc>
                  <a:txBody>
                    <a:bodyPr/>
                    <a:lstStyle/>
                    <a:p>
                      <a:pPr algn="ctr" fontAlgn="b"/>
                      <a:r>
                        <a:rPr lang="en-ZA" sz="2000" b="0" i="0" u="none" strike="noStrike" dirty="0">
                          <a:solidFill>
                            <a:srgbClr val="000000"/>
                          </a:solidFill>
                          <a:effectLst/>
                          <a:latin typeface="Calibri" panose="020F0502020204030204" pitchFamily="34" charset="0"/>
                        </a:rPr>
                        <a:t>North West</a:t>
                      </a:r>
                    </a:p>
                  </a:txBody>
                  <a:tcPr marL="11430" marR="11430" marT="11430" marB="0" anchor="b">
                    <a:solidFill>
                      <a:srgbClr val="C00000"/>
                    </a:solidFill>
                  </a:tcPr>
                </a:tc>
                <a:tc>
                  <a:txBody>
                    <a:bodyPr/>
                    <a:lstStyle/>
                    <a:p>
                      <a:pPr algn="ctr" fontAlgn="b"/>
                      <a:r>
                        <a:rPr lang="en-ZA" sz="2000" b="0" i="0" u="none" strike="noStrike" dirty="0">
                          <a:solidFill>
                            <a:srgbClr val="000000"/>
                          </a:solidFill>
                          <a:effectLst/>
                          <a:latin typeface="Calibri" panose="020F0502020204030204" pitchFamily="34" charset="0"/>
                        </a:rPr>
                        <a:t>22</a:t>
                      </a:r>
                    </a:p>
                  </a:txBody>
                  <a:tcPr marL="11430" marR="11430" marT="11430" marB="0" anchor="b">
                    <a:solidFill>
                      <a:schemeClr val="bg1">
                        <a:lumMod val="50000"/>
                      </a:schemeClr>
                    </a:solidFill>
                  </a:tcPr>
                </a:tc>
                <a:tc>
                  <a:txBody>
                    <a:bodyPr/>
                    <a:lstStyle/>
                    <a:p>
                      <a:pPr algn="ctr" fontAlgn="b"/>
                      <a:r>
                        <a:rPr lang="en-ZA" sz="2000" b="0" i="1" u="none" strike="noStrike" dirty="0">
                          <a:solidFill>
                            <a:srgbClr val="000000"/>
                          </a:solidFill>
                          <a:effectLst/>
                          <a:latin typeface="Calibri" panose="020F0502020204030204" pitchFamily="34" charset="0"/>
                        </a:rPr>
                        <a:t>10</a:t>
                      </a:r>
                    </a:p>
                  </a:txBody>
                  <a:tcPr marL="11430" marR="11430" marT="11430" marB="0" anchor="b">
                    <a:solidFill>
                      <a:srgbClr val="C00000"/>
                    </a:solidFill>
                  </a:tcPr>
                </a:tc>
                <a:tc>
                  <a:txBody>
                    <a:bodyPr/>
                    <a:lstStyle/>
                    <a:p>
                      <a:pPr algn="ctr" fontAlgn="b"/>
                      <a:r>
                        <a:rPr lang="en-ZA" sz="2000" b="0" i="1" u="none" strike="noStrike" dirty="0">
                          <a:solidFill>
                            <a:srgbClr val="000000"/>
                          </a:solidFill>
                          <a:effectLst/>
                          <a:latin typeface="Calibri" panose="020F0502020204030204" pitchFamily="34" charset="0"/>
                        </a:rPr>
                        <a:t>7</a:t>
                      </a:r>
                    </a:p>
                  </a:txBody>
                  <a:tcPr marL="11430" marR="11430" marT="11430" marB="0" anchor="b">
                    <a:solidFill>
                      <a:schemeClr val="accent2"/>
                    </a:solidFill>
                  </a:tcPr>
                </a:tc>
                <a:tc>
                  <a:txBody>
                    <a:bodyPr/>
                    <a:lstStyle/>
                    <a:p>
                      <a:pPr algn="ctr" fontAlgn="b"/>
                      <a:r>
                        <a:rPr lang="en-ZA" sz="2000" b="0" i="1" u="none" strike="noStrike" dirty="0">
                          <a:solidFill>
                            <a:srgbClr val="000000"/>
                          </a:solidFill>
                          <a:effectLst/>
                          <a:latin typeface="Calibri" panose="020F0502020204030204" pitchFamily="34" charset="0"/>
                        </a:rPr>
                        <a:t>5</a:t>
                      </a:r>
                    </a:p>
                  </a:txBody>
                  <a:tcPr marL="11430" marR="11430" marT="11430" marB="0" anchor="b">
                    <a:solidFill>
                      <a:srgbClr val="FFC000"/>
                    </a:solidFill>
                  </a:tcPr>
                </a:tc>
                <a:tc>
                  <a:txBody>
                    <a:bodyPr/>
                    <a:lstStyle/>
                    <a:p>
                      <a:pPr algn="ctr" fontAlgn="b"/>
                      <a:r>
                        <a:rPr lang="en-ZA" sz="2000" b="0" i="1" u="none" strike="noStrike" dirty="0">
                          <a:solidFill>
                            <a:schemeClr val="tx1"/>
                          </a:solidFill>
                          <a:effectLst/>
                          <a:latin typeface="Calibri" panose="020F0502020204030204" pitchFamily="34" charset="0"/>
                        </a:rPr>
                        <a:t>0</a:t>
                      </a:r>
                    </a:p>
                  </a:txBody>
                  <a:tcPr marL="11430" marR="11430" marT="11430" marB="0" anchor="b">
                    <a:solidFill>
                      <a:srgbClr val="92D050"/>
                    </a:solidFill>
                  </a:tcPr>
                </a:tc>
                <a:extLst>
                  <a:ext uri="{0D108BD9-81ED-4DB2-BD59-A6C34878D82A}">
                    <a16:rowId xmlns:a16="http://schemas.microsoft.com/office/drawing/2014/main" val="2364883607"/>
                  </a:ext>
                </a:extLst>
              </a:tr>
              <a:tr h="429346">
                <a:tc>
                  <a:txBody>
                    <a:bodyPr/>
                    <a:lstStyle/>
                    <a:p>
                      <a:pPr algn="ctr" fontAlgn="b"/>
                      <a:r>
                        <a:rPr lang="en-ZA" sz="2000" b="0" i="0" u="none" strike="noStrike" dirty="0">
                          <a:solidFill>
                            <a:srgbClr val="000000"/>
                          </a:solidFill>
                          <a:effectLst/>
                          <a:latin typeface="Calibri" panose="020F0502020204030204" pitchFamily="34" charset="0"/>
                        </a:rPr>
                        <a:t>Northern Cape</a:t>
                      </a:r>
                    </a:p>
                  </a:txBody>
                  <a:tcPr marL="11430" marR="11430" marT="11430" marB="0" anchor="b">
                    <a:solidFill>
                      <a:srgbClr val="C00000"/>
                    </a:solidFill>
                  </a:tcPr>
                </a:tc>
                <a:tc>
                  <a:txBody>
                    <a:bodyPr/>
                    <a:lstStyle/>
                    <a:p>
                      <a:pPr algn="ctr" fontAlgn="b"/>
                      <a:r>
                        <a:rPr lang="en-ZA" sz="2000" b="0" i="0" u="none" strike="noStrike" dirty="0">
                          <a:solidFill>
                            <a:srgbClr val="000000"/>
                          </a:solidFill>
                          <a:effectLst/>
                          <a:latin typeface="Calibri" panose="020F0502020204030204" pitchFamily="34" charset="0"/>
                        </a:rPr>
                        <a:t>31</a:t>
                      </a:r>
                    </a:p>
                  </a:txBody>
                  <a:tcPr marL="11430" marR="11430" marT="11430" marB="0" anchor="b">
                    <a:solidFill>
                      <a:schemeClr val="bg1">
                        <a:lumMod val="50000"/>
                      </a:schemeClr>
                    </a:solidFill>
                  </a:tcPr>
                </a:tc>
                <a:tc>
                  <a:txBody>
                    <a:bodyPr/>
                    <a:lstStyle/>
                    <a:p>
                      <a:pPr algn="ctr" fontAlgn="b"/>
                      <a:r>
                        <a:rPr lang="en-ZA" sz="2000" b="0" i="1" u="none" strike="noStrike" dirty="0">
                          <a:solidFill>
                            <a:srgbClr val="000000"/>
                          </a:solidFill>
                          <a:effectLst/>
                          <a:latin typeface="Calibri" panose="020F0502020204030204" pitchFamily="34" charset="0"/>
                        </a:rPr>
                        <a:t>9</a:t>
                      </a:r>
                    </a:p>
                  </a:txBody>
                  <a:tcPr marL="11430" marR="11430" marT="11430" marB="0" anchor="b">
                    <a:solidFill>
                      <a:srgbClr val="C00000"/>
                    </a:solidFill>
                  </a:tcPr>
                </a:tc>
                <a:tc>
                  <a:txBody>
                    <a:bodyPr/>
                    <a:lstStyle/>
                    <a:p>
                      <a:pPr algn="ctr" fontAlgn="b"/>
                      <a:r>
                        <a:rPr lang="en-ZA" sz="2000" b="0" i="1" u="none" strike="noStrike" dirty="0">
                          <a:solidFill>
                            <a:srgbClr val="000000"/>
                          </a:solidFill>
                          <a:effectLst/>
                          <a:latin typeface="Calibri" panose="020F0502020204030204" pitchFamily="34" charset="0"/>
                        </a:rPr>
                        <a:t>16</a:t>
                      </a:r>
                    </a:p>
                  </a:txBody>
                  <a:tcPr marL="11430" marR="11430" marT="11430" marB="0" anchor="b">
                    <a:solidFill>
                      <a:schemeClr val="accent2"/>
                    </a:solidFill>
                  </a:tcPr>
                </a:tc>
                <a:tc>
                  <a:txBody>
                    <a:bodyPr/>
                    <a:lstStyle/>
                    <a:p>
                      <a:pPr algn="ctr" fontAlgn="b"/>
                      <a:r>
                        <a:rPr lang="en-ZA" sz="2000" b="0" i="1" u="none" strike="noStrike" dirty="0">
                          <a:solidFill>
                            <a:srgbClr val="000000"/>
                          </a:solidFill>
                          <a:effectLst/>
                          <a:latin typeface="Calibri" panose="020F0502020204030204" pitchFamily="34" charset="0"/>
                        </a:rPr>
                        <a:t>5</a:t>
                      </a:r>
                    </a:p>
                  </a:txBody>
                  <a:tcPr marL="11430" marR="11430" marT="11430" marB="0" anchor="b">
                    <a:solidFill>
                      <a:srgbClr val="FFC000"/>
                    </a:solidFill>
                  </a:tcPr>
                </a:tc>
                <a:tc>
                  <a:txBody>
                    <a:bodyPr/>
                    <a:lstStyle/>
                    <a:p>
                      <a:pPr algn="ctr" fontAlgn="b"/>
                      <a:r>
                        <a:rPr lang="en-ZA" sz="2000" b="0" i="1" u="none" strike="noStrike" dirty="0">
                          <a:solidFill>
                            <a:schemeClr val="tx1"/>
                          </a:solidFill>
                          <a:effectLst/>
                          <a:latin typeface="Calibri" panose="020F0502020204030204" pitchFamily="34" charset="0"/>
                        </a:rPr>
                        <a:t>1</a:t>
                      </a:r>
                    </a:p>
                  </a:txBody>
                  <a:tcPr marL="11430" marR="11430" marT="11430" marB="0" anchor="b">
                    <a:solidFill>
                      <a:srgbClr val="92D050"/>
                    </a:solidFill>
                  </a:tcPr>
                </a:tc>
                <a:extLst>
                  <a:ext uri="{0D108BD9-81ED-4DB2-BD59-A6C34878D82A}">
                    <a16:rowId xmlns:a16="http://schemas.microsoft.com/office/drawing/2014/main" val="3074367688"/>
                  </a:ext>
                </a:extLst>
              </a:tr>
              <a:tr h="429346">
                <a:tc>
                  <a:txBody>
                    <a:bodyPr/>
                    <a:lstStyle/>
                    <a:p>
                      <a:pPr algn="ctr" fontAlgn="b"/>
                      <a:r>
                        <a:rPr lang="en-ZA" sz="2000" b="0" i="0" u="none" strike="noStrike" dirty="0">
                          <a:solidFill>
                            <a:srgbClr val="000000"/>
                          </a:solidFill>
                          <a:effectLst/>
                          <a:latin typeface="Calibri" panose="020F0502020204030204" pitchFamily="34" charset="0"/>
                        </a:rPr>
                        <a:t>Western Cape </a:t>
                      </a:r>
                    </a:p>
                  </a:txBody>
                  <a:tcPr marL="11430" marR="11430" marT="11430" marB="0" anchor="b">
                    <a:solidFill>
                      <a:srgbClr val="C00000"/>
                    </a:solidFill>
                  </a:tcPr>
                </a:tc>
                <a:tc>
                  <a:txBody>
                    <a:bodyPr/>
                    <a:lstStyle/>
                    <a:p>
                      <a:pPr algn="ctr" fontAlgn="b"/>
                      <a:r>
                        <a:rPr lang="en-ZA" sz="2000" b="0" i="0" u="none" strike="noStrike" dirty="0">
                          <a:solidFill>
                            <a:srgbClr val="000000"/>
                          </a:solidFill>
                          <a:effectLst/>
                          <a:latin typeface="Calibri" panose="020F0502020204030204" pitchFamily="34" charset="0"/>
                        </a:rPr>
                        <a:t>30</a:t>
                      </a:r>
                    </a:p>
                  </a:txBody>
                  <a:tcPr marL="11430" marR="11430" marT="11430" marB="0" anchor="b">
                    <a:solidFill>
                      <a:schemeClr val="bg1">
                        <a:lumMod val="50000"/>
                      </a:schemeClr>
                    </a:solidFill>
                  </a:tcPr>
                </a:tc>
                <a:tc>
                  <a:txBody>
                    <a:bodyPr/>
                    <a:lstStyle/>
                    <a:p>
                      <a:pPr algn="ctr" fontAlgn="b"/>
                      <a:r>
                        <a:rPr lang="en-ZA" sz="2000" b="0" i="1" u="none" strike="noStrike" dirty="0">
                          <a:solidFill>
                            <a:srgbClr val="000000"/>
                          </a:solidFill>
                          <a:effectLst/>
                          <a:latin typeface="Calibri" panose="020F0502020204030204" pitchFamily="34" charset="0"/>
                        </a:rPr>
                        <a:t>1</a:t>
                      </a:r>
                    </a:p>
                  </a:txBody>
                  <a:tcPr marL="11430" marR="11430" marT="11430" marB="0" anchor="b">
                    <a:solidFill>
                      <a:srgbClr val="C00000"/>
                    </a:solidFill>
                  </a:tcPr>
                </a:tc>
                <a:tc>
                  <a:txBody>
                    <a:bodyPr/>
                    <a:lstStyle/>
                    <a:p>
                      <a:pPr algn="ctr" fontAlgn="b"/>
                      <a:r>
                        <a:rPr lang="en-ZA" sz="2000" b="0" i="1" u="none" strike="noStrike" dirty="0">
                          <a:solidFill>
                            <a:srgbClr val="000000"/>
                          </a:solidFill>
                          <a:effectLst/>
                          <a:latin typeface="Calibri" panose="020F0502020204030204" pitchFamily="34" charset="0"/>
                        </a:rPr>
                        <a:t>7</a:t>
                      </a:r>
                    </a:p>
                  </a:txBody>
                  <a:tcPr marL="11430" marR="11430" marT="11430" marB="0" anchor="b">
                    <a:solidFill>
                      <a:schemeClr val="accent2"/>
                    </a:solidFill>
                  </a:tcPr>
                </a:tc>
                <a:tc>
                  <a:txBody>
                    <a:bodyPr/>
                    <a:lstStyle/>
                    <a:p>
                      <a:pPr algn="ctr" fontAlgn="b"/>
                      <a:r>
                        <a:rPr lang="en-ZA" sz="2000" b="0" i="1" u="none" strike="noStrike" dirty="0">
                          <a:solidFill>
                            <a:srgbClr val="000000"/>
                          </a:solidFill>
                          <a:effectLst/>
                          <a:latin typeface="Calibri" panose="020F0502020204030204" pitchFamily="34" charset="0"/>
                        </a:rPr>
                        <a:t>10</a:t>
                      </a:r>
                    </a:p>
                  </a:txBody>
                  <a:tcPr marL="11430" marR="11430" marT="11430" marB="0" anchor="b">
                    <a:solidFill>
                      <a:srgbClr val="FFC000"/>
                    </a:solidFill>
                  </a:tcPr>
                </a:tc>
                <a:tc>
                  <a:txBody>
                    <a:bodyPr/>
                    <a:lstStyle/>
                    <a:p>
                      <a:pPr algn="ctr" fontAlgn="b"/>
                      <a:r>
                        <a:rPr lang="en-ZA" sz="2000" b="0" i="1" u="none" strike="noStrike" dirty="0">
                          <a:solidFill>
                            <a:schemeClr val="tx1"/>
                          </a:solidFill>
                          <a:effectLst/>
                          <a:latin typeface="Calibri" panose="020F0502020204030204" pitchFamily="34" charset="0"/>
                        </a:rPr>
                        <a:t>12</a:t>
                      </a:r>
                    </a:p>
                  </a:txBody>
                  <a:tcPr marL="11430" marR="11430" marT="11430" marB="0" anchor="b">
                    <a:solidFill>
                      <a:srgbClr val="92D050"/>
                    </a:solidFill>
                  </a:tcPr>
                </a:tc>
                <a:extLst>
                  <a:ext uri="{0D108BD9-81ED-4DB2-BD59-A6C34878D82A}">
                    <a16:rowId xmlns:a16="http://schemas.microsoft.com/office/drawing/2014/main" val="2260472286"/>
                  </a:ext>
                </a:extLst>
              </a:tr>
              <a:tr h="429346">
                <a:tc>
                  <a:txBody>
                    <a:bodyPr/>
                    <a:lstStyle/>
                    <a:p>
                      <a:pPr algn="ctr" fontAlgn="b"/>
                      <a:r>
                        <a:rPr lang="en-ZA" sz="2000" b="1" i="0" u="none" strike="noStrike" dirty="0">
                          <a:solidFill>
                            <a:srgbClr val="000000"/>
                          </a:solidFill>
                          <a:effectLst/>
                          <a:latin typeface="Calibri" panose="020F0502020204030204" pitchFamily="34" charset="0"/>
                        </a:rPr>
                        <a:t>Total </a:t>
                      </a:r>
                    </a:p>
                  </a:txBody>
                  <a:tcPr marL="11430" marR="11430" marT="11430" marB="0" anchor="b">
                    <a:solidFill>
                      <a:srgbClr val="C00000"/>
                    </a:solidFill>
                  </a:tcPr>
                </a:tc>
                <a:tc>
                  <a:txBody>
                    <a:bodyPr/>
                    <a:lstStyle/>
                    <a:p>
                      <a:pPr algn="ctr" fontAlgn="b"/>
                      <a:r>
                        <a:rPr lang="en-ZA" sz="2000" b="1" i="0" u="none" strike="noStrike" dirty="0">
                          <a:solidFill>
                            <a:srgbClr val="000000"/>
                          </a:solidFill>
                          <a:effectLst/>
                          <a:latin typeface="Calibri" panose="020F0502020204030204" pitchFamily="34" charset="0"/>
                        </a:rPr>
                        <a:t>257</a:t>
                      </a:r>
                    </a:p>
                  </a:txBody>
                  <a:tcPr marL="11430" marR="11430" marT="11430" marB="0" anchor="b">
                    <a:solidFill>
                      <a:schemeClr val="bg1">
                        <a:lumMod val="50000"/>
                      </a:schemeClr>
                    </a:solidFill>
                  </a:tcPr>
                </a:tc>
                <a:tc>
                  <a:txBody>
                    <a:bodyPr/>
                    <a:lstStyle/>
                    <a:p>
                      <a:pPr algn="ctr" fontAlgn="b"/>
                      <a:r>
                        <a:rPr lang="en-ZA" sz="2000" b="1" i="0" u="none" strike="noStrike" dirty="0">
                          <a:solidFill>
                            <a:srgbClr val="000000"/>
                          </a:solidFill>
                          <a:effectLst/>
                          <a:latin typeface="Calibri" panose="020F0502020204030204" pitchFamily="34" charset="0"/>
                        </a:rPr>
                        <a:t>64</a:t>
                      </a:r>
                    </a:p>
                  </a:txBody>
                  <a:tcPr marL="11430" marR="11430" marT="11430" marB="0" anchor="b">
                    <a:solidFill>
                      <a:srgbClr val="C00000"/>
                    </a:solidFill>
                  </a:tcPr>
                </a:tc>
                <a:tc>
                  <a:txBody>
                    <a:bodyPr/>
                    <a:lstStyle/>
                    <a:p>
                      <a:pPr algn="ctr" fontAlgn="b"/>
                      <a:r>
                        <a:rPr lang="en-ZA" sz="2000" b="1" i="0" u="none" strike="noStrike" dirty="0">
                          <a:solidFill>
                            <a:srgbClr val="000000"/>
                          </a:solidFill>
                          <a:effectLst/>
                          <a:latin typeface="Calibri" panose="020F0502020204030204" pitchFamily="34" charset="0"/>
                        </a:rPr>
                        <a:t>111</a:t>
                      </a:r>
                    </a:p>
                  </a:txBody>
                  <a:tcPr marL="11430" marR="11430" marT="11430" marB="0" anchor="b">
                    <a:solidFill>
                      <a:schemeClr val="accent2"/>
                    </a:solidFill>
                  </a:tcPr>
                </a:tc>
                <a:tc>
                  <a:txBody>
                    <a:bodyPr/>
                    <a:lstStyle/>
                    <a:p>
                      <a:pPr algn="ctr" fontAlgn="b"/>
                      <a:r>
                        <a:rPr lang="en-ZA" sz="2000" b="1" i="0" u="none" strike="noStrike" dirty="0">
                          <a:solidFill>
                            <a:srgbClr val="000000"/>
                          </a:solidFill>
                          <a:effectLst/>
                          <a:latin typeface="Calibri" panose="020F0502020204030204" pitchFamily="34" charset="0"/>
                        </a:rPr>
                        <a:t>66</a:t>
                      </a:r>
                    </a:p>
                  </a:txBody>
                  <a:tcPr marL="11430" marR="11430" marT="11430" marB="0" anchor="b">
                    <a:solidFill>
                      <a:srgbClr val="FFC000"/>
                    </a:solidFill>
                  </a:tcPr>
                </a:tc>
                <a:tc>
                  <a:txBody>
                    <a:bodyPr/>
                    <a:lstStyle/>
                    <a:p>
                      <a:pPr algn="ctr" fontAlgn="b"/>
                      <a:r>
                        <a:rPr lang="en-ZA" sz="2000" b="1" i="0" u="none" strike="noStrike" dirty="0">
                          <a:solidFill>
                            <a:schemeClr val="tx1"/>
                          </a:solidFill>
                          <a:effectLst/>
                          <a:latin typeface="Calibri" panose="020F0502020204030204" pitchFamily="34" charset="0"/>
                        </a:rPr>
                        <a:t>16</a:t>
                      </a:r>
                    </a:p>
                  </a:txBody>
                  <a:tcPr marL="11430" marR="11430" marT="11430" marB="0" anchor="b">
                    <a:solidFill>
                      <a:srgbClr val="92D050"/>
                    </a:solidFill>
                  </a:tcPr>
                </a:tc>
                <a:extLst>
                  <a:ext uri="{0D108BD9-81ED-4DB2-BD59-A6C34878D82A}">
                    <a16:rowId xmlns:a16="http://schemas.microsoft.com/office/drawing/2014/main" val="7368591"/>
                  </a:ext>
                </a:extLst>
              </a:tr>
            </a:tbl>
          </a:graphicData>
        </a:graphic>
      </p:graphicFrame>
      <p:sp>
        <p:nvSpPr>
          <p:cNvPr id="2" name="TextBox 1">
            <a:extLst>
              <a:ext uri="{FF2B5EF4-FFF2-40B4-BE49-F238E27FC236}">
                <a16:creationId xmlns:a16="http://schemas.microsoft.com/office/drawing/2014/main" id="{1BA472C4-CE1F-4D78-82CD-67CC94F51E69}"/>
              </a:ext>
            </a:extLst>
          </p:cNvPr>
          <p:cNvSpPr txBox="1"/>
          <p:nvPr/>
        </p:nvSpPr>
        <p:spPr>
          <a:xfrm>
            <a:off x="4302290" y="6391147"/>
            <a:ext cx="4106005" cy="262636"/>
          </a:xfrm>
          <a:prstGeom prst="rect">
            <a:avLst/>
          </a:prstGeom>
          <a:noFill/>
        </p:spPr>
        <p:txBody>
          <a:bodyPr wrap="square" lIns="82296" tIns="41148" rIns="82296" bIns="41148" rtlCol="0" anchor="t">
            <a:spAutoFit/>
          </a:bodyPr>
          <a:lstStyle/>
          <a:p>
            <a:pPr marL="0" marR="0" lvl="0" indent="0" algn="ctr" defTabSz="822960" rtl="0" eaLnBrk="1" fontAlgn="auto" latinLnBrk="0" hangingPunct="1">
              <a:lnSpc>
                <a:spcPts val="144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85000"/>
                    <a:lumOff val="15000"/>
                  </a:srgbClr>
                </a:solidFill>
                <a:effectLst/>
                <a:uLnTx/>
                <a:uFillTx/>
                <a:latin typeface="Arial"/>
                <a:ea typeface="+mn-ea"/>
                <a:cs typeface="Arial"/>
              </a:rPr>
              <a:t>SECRET</a:t>
            </a:r>
          </a:p>
        </p:txBody>
      </p:sp>
    </p:spTree>
    <p:extLst>
      <p:ext uri="{BB962C8B-B14F-4D97-AF65-F5344CB8AC3E}">
        <p14:creationId xmlns:p14="http://schemas.microsoft.com/office/powerpoint/2010/main" val="5106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E7CA3-91A5-4365-A625-8210FDB4526F}"/>
              </a:ext>
            </a:extLst>
          </p:cNvPr>
          <p:cNvSpPr>
            <a:spLocks noGrp="1"/>
          </p:cNvSpPr>
          <p:nvPr>
            <p:ph type="title"/>
          </p:nvPr>
        </p:nvSpPr>
        <p:spPr>
          <a:xfrm>
            <a:off x="437317" y="173460"/>
            <a:ext cx="11047547" cy="409925"/>
          </a:xfrm>
        </p:spPr>
        <p:txBody>
          <a:bodyPr>
            <a:normAutofit fontScale="90000"/>
          </a:bodyPr>
          <a:lstStyle/>
          <a:p>
            <a:r>
              <a:rPr lang="en-ZA" b="1" dirty="0">
                <a:solidFill>
                  <a:schemeClr val="accent2"/>
                </a:solidFill>
              </a:rPr>
              <a:t>List of dysfunctional municipalities per province</a:t>
            </a:r>
            <a:endParaRPr lang="en-GB" b="1" dirty="0">
              <a:solidFill>
                <a:schemeClr val="accent2"/>
              </a:solidFill>
            </a:endParaRPr>
          </a:p>
        </p:txBody>
      </p:sp>
      <p:graphicFrame>
        <p:nvGraphicFramePr>
          <p:cNvPr id="6" name="Content Placeholder 5">
            <a:extLst>
              <a:ext uri="{FF2B5EF4-FFF2-40B4-BE49-F238E27FC236}">
                <a16:creationId xmlns:a16="http://schemas.microsoft.com/office/drawing/2014/main" id="{340B3999-F248-4BD1-89E2-64A5A63F8C22}"/>
              </a:ext>
            </a:extLst>
          </p:cNvPr>
          <p:cNvGraphicFramePr>
            <a:graphicFrameLocks noGrp="1"/>
          </p:cNvGraphicFramePr>
          <p:nvPr>
            <p:ph sz="half" idx="2"/>
          </p:nvPr>
        </p:nvGraphicFramePr>
        <p:xfrm>
          <a:off x="689549" y="596909"/>
          <a:ext cx="3952416" cy="6134910"/>
        </p:xfrm>
        <a:graphic>
          <a:graphicData uri="http://schemas.openxmlformats.org/drawingml/2006/table">
            <a:tbl>
              <a:tblPr firstRow="1" firstCol="1" bandRow="1">
                <a:tableStyleId>{5C22544A-7EE6-4342-B048-85BDC9FD1C3A}</a:tableStyleId>
              </a:tblPr>
              <a:tblGrid>
                <a:gridCol w="1330463">
                  <a:extLst>
                    <a:ext uri="{9D8B030D-6E8A-4147-A177-3AD203B41FA5}">
                      <a16:colId xmlns:a16="http://schemas.microsoft.com/office/drawing/2014/main" val="2681250977"/>
                    </a:ext>
                  </a:extLst>
                </a:gridCol>
                <a:gridCol w="2621953">
                  <a:extLst>
                    <a:ext uri="{9D8B030D-6E8A-4147-A177-3AD203B41FA5}">
                      <a16:colId xmlns:a16="http://schemas.microsoft.com/office/drawing/2014/main" val="557033782"/>
                    </a:ext>
                  </a:extLst>
                </a:gridCol>
              </a:tblGrid>
              <a:tr h="636416">
                <a:tc>
                  <a:txBody>
                    <a:bodyPr/>
                    <a:lstStyle/>
                    <a:p>
                      <a:pPr algn="ctr">
                        <a:lnSpc>
                          <a:spcPct val="107000"/>
                        </a:lnSpc>
                        <a:spcAft>
                          <a:spcPts val="800"/>
                        </a:spcAft>
                      </a:pPr>
                      <a:r>
                        <a:rPr lang="en-GB" sz="1300" dirty="0">
                          <a:effectLst/>
                        </a:rPr>
                        <a:t>Demarcation Code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gn="ctr">
                        <a:lnSpc>
                          <a:spcPct val="100000"/>
                        </a:lnSpc>
                        <a:spcAft>
                          <a:spcPts val="800"/>
                        </a:spcAft>
                      </a:pPr>
                      <a:r>
                        <a:rPr lang="en-GB" sz="1300" dirty="0">
                          <a:effectLst/>
                        </a:rPr>
                        <a:t>Name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1726074405"/>
                  </a:ext>
                </a:extLst>
              </a:tr>
              <a:tr h="420658">
                <a:tc>
                  <a:txBody>
                    <a:bodyPr/>
                    <a:lstStyle/>
                    <a:p>
                      <a:pPr>
                        <a:lnSpc>
                          <a:spcPct val="107000"/>
                        </a:lnSpc>
                        <a:spcAft>
                          <a:spcPts val="800"/>
                        </a:spcAft>
                      </a:pPr>
                      <a:r>
                        <a:rPr lang="en-GB" sz="1300">
                          <a:effectLst/>
                        </a:rPr>
                        <a:t>NMA</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a:effectLst/>
                        </a:rPr>
                        <a:t>Nelson Mandela Bay</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4076982275"/>
                  </a:ext>
                </a:extLst>
              </a:tr>
              <a:tr h="204899">
                <a:tc>
                  <a:txBody>
                    <a:bodyPr/>
                    <a:lstStyle/>
                    <a:p>
                      <a:pPr>
                        <a:lnSpc>
                          <a:spcPct val="107000"/>
                        </a:lnSpc>
                        <a:spcAft>
                          <a:spcPts val="800"/>
                        </a:spcAft>
                      </a:pPr>
                      <a:r>
                        <a:rPr lang="en-GB" sz="1300">
                          <a:effectLst/>
                        </a:rPr>
                        <a:t>EC104</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a:effectLst/>
                        </a:rPr>
                        <a:t>Makana</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667642848"/>
                  </a:ext>
                </a:extLst>
              </a:tr>
              <a:tr h="204899">
                <a:tc>
                  <a:txBody>
                    <a:bodyPr/>
                    <a:lstStyle/>
                    <a:p>
                      <a:pPr>
                        <a:lnSpc>
                          <a:spcPct val="107000"/>
                        </a:lnSpc>
                        <a:spcAft>
                          <a:spcPts val="800"/>
                        </a:spcAft>
                      </a:pPr>
                      <a:r>
                        <a:rPr lang="en-GB" sz="1300">
                          <a:effectLst/>
                        </a:rPr>
                        <a:t>EC124</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Amahlathi</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1842801033"/>
                  </a:ext>
                </a:extLst>
              </a:tr>
              <a:tr h="354299">
                <a:tc>
                  <a:txBody>
                    <a:bodyPr/>
                    <a:lstStyle/>
                    <a:p>
                      <a:pPr>
                        <a:lnSpc>
                          <a:spcPct val="107000"/>
                        </a:lnSpc>
                        <a:spcAft>
                          <a:spcPts val="800"/>
                        </a:spcAft>
                      </a:pPr>
                      <a:r>
                        <a:rPr lang="en-GB" sz="1300">
                          <a:effectLst/>
                        </a:rPr>
                        <a:t>EC129</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a:effectLst/>
                        </a:rPr>
                        <a:t>Raymond Mhlaba</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1283502963"/>
                  </a:ext>
                </a:extLst>
              </a:tr>
              <a:tr h="204899">
                <a:tc>
                  <a:txBody>
                    <a:bodyPr/>
                    <a:lstStyle/>
                    <a:p>
                      <a:pPr>
                        <a:lnSpc>
                          <a:spcPct val="107000"/>
                        </a:lnSpc>
                        <a:spcAft>
                          <a:spcPts val="800"/>
                        </a:spcAft>
                      </a:pPr>
                      <a:r>
                        <a:rPr lang="en-GB" sz="1300">
                          <a:effectLst/>
                        </a:rPr>
                        <a:t>DC12</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a:effectLst/>
                        </a:rPr>
                        <a:t>Amathole</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3575098269"/>
                  </a:ext>
                </a:extLst>
              </a:tr>
              <a:tr h="204899">
                <a:tc>
                  <a:txBody>
                    <a:bodyPr/>
                    <a:lstStyle/>
                    <a:p>
                      <a:pPr>
                        <a:lnSpc>
                          <a:spcPct val="107000"/>
                        </a:lnSpc>
                        <a:spcAft>
                          <a:spcPts val="800"/>
                        </a:spcAft>
                      </a:pPr>
                      <a:r>
                        <a:rPr lang="en-GB" sz="1300">
                          <a:effectLst/>
                        </a:rPr>
                        <a:t>EC138</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Sakhisizwe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1272320717"/>
                  </a:ext>
                </a:extLst>
              </a:tr>
              <a:tr h="204899">
                <a:tc>
                  <a:txBody>
                    <a:bodyPr/>
                    <a:lstStyle/>
                    <a:p>
                      <a:pPr>
                        <a:lnSpc>
                          <a:spcPct val="107000"/>
                        </a:lnSpc>
                        <a:spcAft>
                          <a:spcPts val="800"/>
                        </a:spcAft>
                      </a:pPr>
                      <a:r>
                        <a:rPr lang="en-GB" sz="1300">
                          <a:effectLst/>
                        </a:rPr>
                        <a:t>EC139</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a:effectLst/>
                        </a:rPr>
                        <a:t>Enoch </a:t>
                      </a:r>
                      <a:r>
                        <a:rPr lang="en-GB" sz="1300" dirty="0" err="1">
                          <a:effectLst/>
                        </a:rPr>
                        <a:t>Mgijima</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1386357599"/>
                  </a:ext>
                </a:extLst>
              </a:tr>
              <a:tr h="204899">
                <a:tc>
                  <a:txBody>
                    <a:bodyPr/>
                    <a:lstStyle/>
                    <a:p>
                      <a:pPr>
                        <a:lnSpc>
                          <a:spcPct val="107000"/>
                        </a:lnSpc>
                        <a:spcAft>
                          <a:spcPts val="800"/>
                        </a:spcAft>
                      </a:pPr>
                      <a:r>
                        <a:rPr lang="en-GB" sz="1300">
                          <a:effectLst/>
                        </a:rPr>
                        <a:t>DC13</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a:effectLst/>
                        </a:rPr>
                        <a:t>Chris Hani</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3148425668"/>
                  </a:ext>
                </a:extLst>
              </a:tr>
              <a:tr h="204899">
                <a:tc>
                  <a:txBody>
                    <a:bodyPr/>
                    <a:lstStyle/>
                    <a:p>
                      <a:pPr>
                        <a:lnSpc>
                          <a:spcPct val="107000"/>
                        </a:lnSpc>
                        <a:spcAft>
                          <a:spcPts val="800"/>
                        </a:spcAft>
                      </a:pPr>
                      <a:r>
                        <a:rPr lang="en-GB" sz="1300">
                          <a:effectLst/>
                        </a:rPr>
                        <a:t>EC145</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a:effectLst/>
                        </a:rPr>
                        <a:t>Walter Sisulu</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3723884261"/>
                  </a:ext>
                </a:extLst>
              </a:tr>
              <a:tr h="204899">
                <a:tc>
                  <a:txBody>
                    <a:bodyPr/>
                    <a:lstStyle/>
                    <a:p>
                      <a:pPr>
                        <a:lnSpc>
                          <a:spcPct val="107000"/>
                        </a:lnSpc>
                        <a:spcAft>
                          <a:spcPts val="800"/>
                        </a:spcAft>
                      </a:pPr>
                      <a:r>
                        <a:rPr lang="en-GB" sz="1300">
                          <a:effectLst/>
                        </a:rPr>
                        <a:t>EC153</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Ngquza</a:t>
                      </a:r>
                      <a:r>
                        <a:rPr lang="en-GB" sz="1300" dirty="0">
                          <a:effectLst/>
                        </a:rPr>
                        <a:t> Hills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414331819"/>
                  </a:ext>
                </a:extLst>
              </a:tr>
              <a:tr h="204899">
                <a:tc>
                  <a:txBody>
                    <a:bodyPr/>
                    <a:lstStyle/>
                    <a:p>
                      <a:pPr>
                        <a:lnSpc>
                          <a:spcPct val="107000"/>
                        </a:lnSpc>
                        <a:spcAft>
                          <a:spcPts val="800"/>
                        </a:spcAft>
                      </a:pPr>
                      <a:r>
                        <a:rPr lang="en-GB" sz="1300">
                          <a:effectLst/>
                        </a:rPr>
                        <a:t>DC15</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a:effectLst/>
                        </a:rPr>
                        <a:t>O R Tambo</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118785570"/>
                  </a:ext>
                </a:extLst>
              </a:tr>
              <a:tr h="204899">
                <a:tc>
                  <a:txBody>
                    <a:bodyPr/>
                    <a:lstStyle/>
                    <a:p>
                      <a:pPr>
                        <a:lnSpc>
                          <a:spcPct val="107000"/>
                        </a:lnSpc>
                        <a:spcAft>
                          <a:spcPts val="800"/>
                        </a:spcAft>
                      </a:pPr>
                      <a:r>
                        <a:rPr lang="en-GB" sz="1300">
                          <a:effectLst/>
                        </a:rPr>
                        <a:t>MAN</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Mangaung</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4294908248"/>
                  </a:ext>
                </a:extLst>
              </a:tr>
              <a:tr h="204899">
                <a:tc>
                  <a:txBody>
                    <a:bodyPr/>
                    <a:lstStyle/>
                    <a:p>
                      <a:pPr>
                        <a:lnSpc>
                          <a:spcPct val="107000"/>
                        </a:lnSpc>
                        <a:spcAft>
                          <a:spcPts val="800"/>
                        </a:spcAft>
                      </a:pPr>
                      <a:r>
                        <a:rPr lang="en-GB" sz="1300">
                          <a:effectLst/>
                        </a:rPr>
                        <a:t>FS162</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a:effectLst/>
                        </a:rPr>
                        <a:t>Kopanong</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3227018047"/>
                  </a:ext>
                </a:extLst>
              </a:tr>
              <a:tr h="204899">
                <a:tc>
                  <a:txBody>
                    <a:bodyPr/>
                    <a:lstStyle/>
                    <a:p>
                      <a:pPr>
                        <a:lnSpc>
                          <a:spcPct val="107000"/>
                        </a:lnSpc>
                        <a:spcAft>
                          <a:spcPts val="800"/>
                        </a:spcAft>
                      </a:pPr>
                      <a:r>
                        <a:rPr lang="en-GB" sz="1300">
                          <a:effectLst/>
                        </a:rPr>
                        <a:t>FS181</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Masilonyana</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600588017"/>
                  </a:ext>
                </a:extLst>
              </a:tr>
              <a:tr h="204899">
                <a:tc>
                  <a:txBody>
                    <a:bodyPr/>
                    <a:lstStyle/>
                    <a:p>
                      <a:pPr>
                        <a:lnSpc>
                          <a:spcPct val="107000"/>
                        </a:lnSpc>
                        <a:spcAft>
                          <a:spcPts val="800"/>
                        </a:spcAft>
                      </a:pPr>
                      <a:r>
                        <a:rPr lang="en-GB" sz="1300">
                          <a:effectLst/>
                        </a:rPr>
                        <a:t>FS182</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a:effectLst/>
                        </a:rPr>
                        <a:t>Tokologo</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1266511557"/>
                  </a:ext>
                </a:extLst>
              </a:tr>
              <a:tr h="204899">
                <a:tc>
                  <a:txBody>
                    <a:bodyPr/>
                    <a:lstStyle/>
                    <a:p>
                      <a:pPr>
                        <a:lnSpc>
                          <a:spcPct val="107000"/>
                        </a:lnSpc>
                        <a:spcAft>
                          <a:spcPts val="800"/>
                        </a:spcAft>
                      </a:pPr>
                      <a:r>
                        <a:rPr lang="en-GB" sz="1300">
                          <a:effectLst/>
                        </a:rPr>
                        <a:t>FS183</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a:effectLst/>
                        </a:rPr>
                        <a:t>Tswelopele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1162723316"/>
                  </a:ext>
                </a:extLst>
              </a:tr>
              <a:tr h="204899">
                <a:tc>
                  <a:txBody>
                    <a:bodyPr/>
                    <a:lstStyle/>
                    <a:p>
                      <a:pPr>
                        <a:lnSpc>
                          <a:spcPct val="107000"/>
                        </a:lnSpc>
                        <a:spcAft>
                          <a:spcPts val="800"/>
                        </a:spcAft>
                      </a:pPr>
                      <a:r>
                        <a:rPr lang="en-GB" sz="1300">
                          <a:effectLst/>
                        </a:rPr>
                        <a:t>FS184</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Matjhabeng</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937063114"/>
                  </a:ext>
                </a:extLst>
              </a:tr>
              <a:tr h="204899">
                <a:tc>
                  <a:txBody>
                    <a:bodyPr/>
                    <a:lstStyle/>
                    <a:p>
                      <a:pPr>
                        <a:lnSpc>
                          <a:spcPct val="107000"/>
                        </a:lnSpc>
                        <a:spcAft>
                          <a:spcPts val="800"/>
                        </a:spcAft>
                      </a:pPr>
                      <a:r>
                        <a:rPr lang="en-GB" sz="1300">
                          <a:effectLst/>
                        </a:rPr>
                        <a:t>FS185</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a:effectLst/>
                        </a:rPr>
                        <a:t>Nala</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1898784995"/>
                  </a:ext>
                </a:extLst>
              </a:tr>
              <a:tr h="420658">
                <a:tc>
                  <a:txBody>
                    <a:bodyPr/>
                    <a:lstStyle/>
                    <a:p>
                      <a:pPr>
                        <a:lnSpc>
                          <a:spcPct val="107000"/>
                        </a:lnSpc>
                        <a:spcAft>
                          <a:spcPts val="800"/>
                        </a:spcAft>
                      </a:pPr>
                      <a:r>
                        <a:rPr lang="en-GB" sz="1300">
                          <a:effectLst/>
                        </a:rPr>
                        <a:t>FS194</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Maluti</a:t>
                      </a:r>
                      <a:r>
                        <a:rPr lang="en-GB" sz="1300" dirty="0">
                          <a:effectLst/>
                        </a:rPr>
                        <a:t>-a-</a:t>
                      </a:r>
                      <a:r>
                        <a:rPr lang="en-GB" sz="1300" dirty="0" err="1">
                          <a:effectLst/>
                        </a:rPr>
                        <a:t>Phofung</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2399974107"/>
                  </a:ext>
                </a:extLst>
              </a:tr>
              <a:tr h="204899">
                <a:tc>
                  <a:txBody>
                    <a:bodyPr/>
                    <a:lstStyle/>
                    <a:p>
                      <a:pPr>
                        <a:lnSpc>
                          <a:spcPct val="107000"/>
                        </a:lnSpc>
                        <a:spcAft>
                          <a:spcPts val="800"/>
                        </a:spcAft>
                      </a:pPr>
                      <a:r>
                        <a:rPr lang="en-GB" sz="1300">
                          <a:effectLst/>
                        </a:rPr>
                        <a:t>FS201</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Moqhaka</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4072770819"/>
                  </a:ext>
                </a:extLst>
              </a:tr>
              <a:tr h="204899">
                <a:tc>
                  <a:txBody>
                    <a:bodyPr/>
                    <a:lstStyle/>
                    <a:p>
                      <a:pPr>
                        <a:lnSpc>
                          <a:spcPct val="107000"/>
                        </a:lnSpc>
                        <a:spcAft>
                          <a:spcPts val="800"/>
                        </a:spcAft>
                      </a:pPr>
                      <a:r>
                        <a:rPr lang="en-GB" sz="1300">
                          <a:effectLst/>
                        </a:rPr>
                        <a:t>FS204</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Metsimaholo</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3945683429"/>
                  </a:ext>
                </a:extLst>
              </a:tr>
              <a:tr h="204899">
                <a:tc>
                  <a:txBody>
                    <a:bodyPr/>
                    <a:lstStyle/>
                    <a:p>
                      <a:pPr>
                        <a:lnSpc>
                          <a:spcPct val="107000"/>
                        </a:lnSpc>
                        <a:spcAft>
                          <a:spcPts val="800"/>
                        </a:spcAft>
                      </a:pPr>
                      <a:r>
                        <a:rPr lang="en-GB" sz="1300">
                          <a:effectLst/>
                        </a:rPr>
                        <a:t>FS205</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Mafube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1794128805"/>
                  </a:ext>
                </a:extLst>
              </a:tr>
              <a:tr h="204899">
                <a:tc>
                  <a:txBody>
                    <a:bodyPr/>
                    <a:lstStyle/>
                    <a:p>
                      <a:pPr>
                        <a:lnSpc>
                          <a:spcPct val="107000"/>
                        </a:lnSpc>
                        <a:spcAft>
                          <a:spcPts val="800"/>
                        </a:spcAft>
                      </a:pPr>
                      <a:r>
                        <a:rPr lang="en-GB" sz="1300">
                          <a:effectLst/>
                        </a:rPr>
                        <a:t>GT421</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a:effectLst/>
                        </a:rPr>
                        <a:t>Emfuleni</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443583437"/>
                  </a:ext>
                </a:extLst>
              </a:tr>
              <a:tr h="204899">
                <a:tc>
                  <a:txBody>
                    <a:bodyPr/>
                    <a:lstStyle/>
                    <a:p>
                      <a:pPr>
                        <a:lnSpc>
                          <a:spcPct val="107000"/>
                        </a:lnSpc>
                        <a:spcAft>
                          <a:spcPts val="800"/>
                        </a:spcAft>
                      </a:pPr>
                      <a:r>
                        <a:rPr lang="en-GB" sz="1300">
                          <a:effectLst/>
                        </a:rPr>
                        <a:t>GT484</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Merafong</a:t>
                      </a:r>
                      <a:r>
                        <a:rPr lang="en-GB" sz="1300" dirty="0">
                          <a:effectLst/>
                        </a:rPr>
                        <a:t> City</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4134705795"/>
                  </a:ext>
                </a:extLst>
              </a:tr>
            </a:tbl>
          </a:graphicData>
        </a:graphic>
      </p:graphicFrame>
      <p:graphicFrame>
        <p:nvGraphicFramePr>
          <p:cNvPr id="7" name="Table 6">
            <a:extLst>
              <a:ext uri="{FF2B5EF4-FFF2-40B4-BE49-F238E27FC236}">
                <a16:creationId xmlns:a16="http://schemas.microsoft.com/office/drawing/2014/main" id="{D4999F7C-3671-4A6F-8982-FF5DE994388F}"/>
              </a:ext>
            </a:extLst>
          </p:cNvPr>
          <p:cNvGraphicFramePr>
            <a:graphicFrameLocks noGrp="1"/>
          </p:cNvGraphicFramePr>
          <p:nvPr/>
        </p:nvGraphicFramePr>
        <p:xfrm>
          <a:off x="5186597" y="663271"/>
          <a:ext cx="3185243" cy="6134909"/>
        </p:xfrm>
        <a:graphic>
          <a:graphicData uri="http://schemas.openxmlformats.org/drawingml/2006/table">
            <a:tbl>
              <a:tblPr firstRow="1" firstCol="1" bandRow="1">
                <a:tableStyleId>{5C22544A-7EE6-4342-B048-85BDC9FD1C3A}</a:tableStyleId>
              </a:tblPr>
              <a:tblGrid>
                <a:gridCol w="1038659">
                  <a:extLst>
                    <a:ext uri="{9D8B030D-6E8A-4147-A177-3AD203B41FA5}">
                      <a16:colId xmlns:a16="http://schemas.microsoft.com/office/drawing/2014/main" val="3381285516"/>
                    </a:ext>
                  </a:extLst>
                </a:gridCol>
                <a:gridCol w="2146584">
                  <a:extLst>
                    <a:ext uri="{9D8B030D-6E8A-4147-A177-3AD203B41FA5}">
                      <a16:colId xmlns:a16="http://schemas.microsoft.com/office/drawing/2014/main" val="1650467193"/>
                    </a:ext>
                  </a:extLst>
                </a:gridCol>
              </a:tblGrid>
              <a:tr h="253090">
                <a:tc>
                  <a:txBody>
                    <a:bodyPr/>
                    <a:lstStyle/>
                    <a:p>
                      <a:pPr>
                        <a:lnSpc>
                          <a:spcPct val="107000"/>
                        </a:lnSpc>
                        <a:spcAft>
                          <a:spcPts val="800"/>
                        </a:spcAft>
                      </a:pPr>
                      <a:r>
                        <a:rPr lang="en-GB" sz="1300" dirty="0">
                          <a:effectLst/>
                        </a:rPr>
                        <a:t>DC21</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7000"/>
                        </a:lnSpc>
                        <a:spcAft>
                          <a:spcPts val="800"/>
                        </a:spcAft>
                      </a:pPr>
                      <a:r>
                        <a:rPr lang="en-GB" sz="1300" b="0" dirty="0" err="1">
                          <a:solidFill>
                            <a:schemeClr val="tx1"/>
                          </a:solidFill>
                          <a:effectLst/>
                        </a:rPr>
                        <a:t>Ugu</a:t>
                      </a:r>
                      <a:endParaRPr lang="en-ZA"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solidFill>
                      <a:schemeClr val="accent2">
                        <a:lumMod val="40000"/>
                        <a:lumOff val="60000"/>
                      </a:schemeClr>
                    </a:solidFill>
                  </a:tcPr>
                </a:tc>
                <a:extLst>
                  <a:ext uri="{0D108BD9-81ED-4DB2-BD59-A6C34878D82A}">
                    <a16:rowId xmlns:a16="http://schemas.microsoft.com/office/drawing/2014/main" val="2803514431"/>
                  </a:ext>
                </a:extLst>
              </a:tr>
              <a:tr h="253090">
                <a:tc>
                  <a:txBody>
                    <a:bodyPr/>
                    <a:lstStyle/>
                    <a:p>
                      <a:pPr>
                        <a:lnSpc>
                          <a:spcPct val="107000"/>
                        </a:lnSpc>
                        <a:spcAft>
                          <a:spcPts val="800"/>
                        </a:spcAft>
                      </a:pPr>
                      <a:r>
                        <a:rPr lang="en-GB" sz="1300" dirty="0">
                          <a:effectLst/>
                        </a:rPr>
                        <a:t>KZN223</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Mpofana</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3766096591"/>
                  </a:ext>
                </a:extLst>
              </a:tr>
              <a:tr h="253090">
                <a:tc>
                  <a:txBody>
                    <a:bodyPr/>
                    <a:lstStyle/>
                    <a:p>
                      <a:pPr>
                        <a:lnSpc>
                          <a:spcPct val="107000"/>
                        </a:lnSpc>
                        <a:spcAft>
                          <a:spcPts val="800"/>
                        </a:spcAft>
                      </a:pPr>
                      <a:r>
                        <a:rPr lang="en-GB" sz="1300" dirty="0">
                          <a:effectLst/>
                        </a:rPr>
                        <a:t>KZN225</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Msunduzi</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1899500642"/>
                  </a:ext>
                </a:extLst>
              </a:tr>
              <a:tr h="519584">
                <a:tc>
                  <a:txBody>
                    <a:bodyPr/>
                    <a:lstStyle/>
                    <a:p>
                      <a:pPr>
                        <a:lnSpc>
                          <a:spcPct val="107000"/>
                        </a:lnSpc>
                        <a:spcAft>
                          <a:spcPts val="800"/>
                        </a:spcAft>
                      </a:pPr>
                      <a:r>
                        <a:rPr lang="en-GB" sz="1300">
                          <a:effectLst/>
                        </a:rPr>
                        <a:t>KZN237</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Inkosi</a:t>
                      </a:r>
                      <a:r>
                        <a:rPr lang="en-GB" sz="1300" dirty="0">
                          <a:effectLst/>
                        </a:rPr>
                        <a:t> Langalibalele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2606788754"/>
                  </a:ext>
                </a:extLst>
              </a:tr>
              <a:tr h="253090">
                <a:tc>
                  <a:txBody>
                    <a:bodyPr/>
                    <a:lstStyle/>
                    <a:p>
                      <a:pPr>
                        <a:lnSpc>
                          <a:spcPct val="107000"/>
                        </a:lnSpc>
                        <a:spcAft>
                          <a:spcPts val="800"/>
                        </a:spcAft>
                      </a:pPr>
                      <a:r>
                        <a:rPr lang="en-GB" sz="1300">
                          <a:effectLst/>
                        </a:rPr>
                        <a:t>DC23</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Uthukela</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3093821056"/>
                  </a:ext>
                </a:extLst>
              </a:tr>
              <a:tr h="253090">
                <a:tc>
                  <a:txBody>
                    <a:bodyPr/>
                    <a:lstStyle/>
                    <a:p>
                      <a:pPr>
                        <a:lnSpc>
                          <a:spcPct val="107000"/>
                        </a:lnSpc>
                        <a:spcAft>
                          <a:spcPts val="800"/>
                        </a:spcAft>
                      </a:pPr>
                      <a:r>
                        <a:rPr lang="en-GB" sz="1300">
                          <a:effectLst/>
                        </a:rPr>
                        <a:t>KZN242</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Nquthu</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1746806066"/>
                  </a:ext>
                </a:extLst>
              </a:tr>
              <a:tr h="253090">
                <a:tc>
                  <a:txBody>
                    <a:bodyPr/>
                    <a:lstStyle/>
                    <a:p>
                      <a:pPr>
                        <a:lnSpc>
                          <a:spcPct val="107000"/>
                        </a:lnSpc>
                        <a:spcAft>
                          <a:spcPts val="800"/>
                        </a:spcAft>
                      </a:pPr>
                      <a:r>
                        <a:rPr lang="en-GB" sz="1300">
                          <a:effectLst/>
                        </a:rPr>
                        <a:t>DC24</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Umzinyathi</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2859839915"/>
                  </a:ext>
                </a:extLst>
              </a:tr>
              <a:tr h="253090">
                <a:tc>
                  <a:txBody>
                    <a:bodyPr/>
                    <a:lstStyle/>
                    <a:p>
                      <a:pPr>
                        <a:lnSpc>
                          <a:spcPct val="107000"/>
                        </a:lnSpc>
                        <a:spcAft>
                          <a:spcPts val="800"/>
                        </a:spcAft>
                      </a:pPr>
                      <a:r>
                        <a:rPr lang="en-GB" sz="1300">
                          <a:effectLst/>
                        </a:rPr>
                        <a:t>KZN253</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Emadlangeni</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780452410"/>
                  </a:ext>
                </a:extLst>
              </a:tr>
              <a:tr h="253090">
                <a:tc>
                  <a:txBody>
                    <a:bodyPr/>
                    <a:lstStyle/>
                    <a:p>
                      <a:pPr>
                        <a:lnSpc>
                          <a:spcPct val="107000"/>
                        </a:lnSpc>
                        <a:spcAft>
                          <a:spcPts val="800"/>
                        </a:spcAft>
                      </a:pPr>
                      <a:r>
                        <a:rPr lang="en-GB" sz="1300">
                          <a:effectLst/>
                        </a:rPr>
                        <a:t>KZN263</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Abaqulusi</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2079553843"/>
                  </a:ext>
                </a:extLst>
              </a:tr>
              <a:tr h="253090">
                <a:tc>
                  <a:txBody>
                    <a:bodyPr/>
                    <a:lstStyle/>
                    <a:p>
                      <a:pPr>
                        <a:lnSpc>
                          <a:spcPct val="107000"/>
                        </a:lnSpc>
                        <a:spcAft>
                          <a:spcPts val="800"/>
                        </a:spcAft>
                      </a:pPr>
                      <a:r>
                        <a:rPr lang="en-GB" sz="1300">
                          <a:effectLst/>
                        </a:rPr>
                        <a:t>KZN275</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Mtubatuba</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3023396468"/>
                  </a:ext>
                </a:extLst>
              </a:tr>
              <a:tr h="253090">
                <a:tc>
                  <a:txBody>
                    <a:bodyPr/>
                    <a:lstStyle/>
                    <a:p>
                      <a:pPr>
                        <a:lnSpc>
                          <a:spcPct val="107000"/>
                        </a:lnSpc>
                        <a:spcAft>
                          <a:spcPts val="800"/>
                        </a:spcAft>
                      </a:pPr>
                      <a:r>
                        <a:rPr lang="en-GB" sz="1300">
                          <a:effectLst/>
                        </a:rPr>
                        <a:t>DC27</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Umkhanyakude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4276453140"/>
                  </a:ext>
                </a:extLst>
              </a:tr>
              <a:tr h="253090">
                <a:tc>
                  <a:txBody>
                    <a:bodyPr/>
                    <a:lstStyle/>
                    <a:p>
                      <a:pPr>
                        <a:lnSpc>
                          <a:spcPct val="107000"/>
                        </a:lnSpc>
                        <a:spcAft>
                          <a:spcPts val="800"/>
                        </a:spcAft>
                      </a:pPr>
                      <a:r>
                        <a:rPr lang="en-GB" sz="1300">
                          <a:effectLst/>
                        </a:rPr>
                        <a:t>LIM355</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err="1">
                          <a:effectLst/>
                        </a:rPr>
                        <a:t>Lepelle-Nkumpi</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2609402428"/>
                  </a:ext>
                </a:extLst>
              </a:tr>
              <a:tr h="253090">
                <a:tc>
                  <a:txBody>
                    <a:bodyPr/>
                    <a:lstStyle/>
                    <a:p>
                      <a:pPr>
                        <a:lnSpc>
                          <a:spcPct val="107000"/>
                        </a:lnSpc>
                        <a:spcAft>
                          <a:spcPts val="800"/>
                        </a:spcAft>
                      </a:pPr>
                      <a:r>
                        <a:rPr lang="en-GB" sz="1300">
                          <a:effectLst/>
                        </a:rPr>
                        <a:t>LIM367</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tc>
                  <a:txBody>
                    <a:bodyPr/>
                    <a:lstStyle/>
                    <a:p>
                      <a:pPr>
                        <a:lnSpc>
                          <a:spcPct val="100000"/>
                        </a:lnSpc>
                        <a:spcAft>
                          <a:spcPts val="800"/>
                        </a:spcAft>
                      </a:pPr>
                      <a:r>
                        <a:rPr lang="en-GB" sz="1300" dirty="0">
                          <a:effectLst/>
                        </a:rPr>
                        <a:t>Mogalakwena</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4237072457"/>
                  </a:ext>
                </a:extLst>
              </a:tr>
              <a:tr h="410091">
                <a:tc>
                  <a:txBody>
                    <a:bodyPr/>
                    <a:lstStyle/>
                    <a:p>
                      <a:pPr>
                        <a:lnSpc>
                          <a:spcPct val="107000"/>
                        </a:lnSpc>
                        <a:spcAft>
                          <a:spcPts val="80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LIM368</a:t>
                      </a:r>
                    </a:p>
                  </a:txBody>
                  <a:tcPr marL="44875" marR="44875" marT="0" marB="0" anchor="ctr"/>
                </a:tc>
                <a:tc>
                  <a:txBody>
                    <a:bodyPr/>
                    <a:lstStyle/>
                    <a:p>
                      <a:pPr>
                        <a:lnSpc>
                          <a:spcPct val="100000"/>
                        </a:lnSpc>
                        <a:spcAft>
                          <a:spcPts val="800"/>
                        </a:spcAft>
                      </a:pPr>
                      <a:r>
                        <a:rPr lang="en-ZA" sz="1300" dirty="0" err="1">
                          <a:effectLst/>
                          <a:latin typeface="Calibri" panose="020F0502020204030204" pitchFamily="34" charset="0"/>
                          <a:ea typeface="Calibri" panose="020F0502020204030204" pitchFamily="34" charset="0"/>
                          <a:cs typeface="Times New Roman" panose="02020603050405020304" pitchFamily="18" charset="0"/>
                        </a:rPr>
                        <a:t>Modimolle-Mookgopong</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875" marR="44875" marT="0" marB="0" anchor="ctr"/>
                </a:tc>
                <a:extLst>
                  <a:ext uri="{0D108BD9-81ED-4DB2-BD59-A6C34878D82A}">
                    <a16:rowId xmlns:a16="http://schemas.microsoft.com/office/drawing/2014/main" val="2021662179"/>
                  </a:ext>
                </a:extLst>
              </a:tr>
              <a:tr h="398580">
                <a:tc>
                  <a:txBody>
                    <a:bodyPr/>
                    <a:lstStyle/>
                    <a:p>
                      <a:pPr>
                        <a:lnSpc>
                          <a:spcPct val="107000"/>
                        </a:lnSpc>
                        <a:spcAft>
                          <a:spcPts val="800"/>
                        </a:spcAft>
                      </a:pPr>
                      <a:r>
                        <a:rPr lang="en-GB" sz="1300" dirty="0">
                          <a:effectLst/>
                        </a:rPr>
                        <a:t>MP302</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0000"/>
                        </a:lnSpc>
                        <a:spcAft>
                          <a:spcPts val="800"/>
                        </a:spcAft>
                      </a:pPr>
                      <a:r>
                        <a:rPr lang="en-GB" sz="1300" dirty="0" err="1">
                          <a:effectLst/>
                        </a:rPr>
                        <a:t>Msukaligwa</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2864152569"/>
                  </a:ext>
                </a:extLst>
              </a:tr>
              <a:tr h="346614">
                <a:tc>
                  <a:txBody>
                    <a:bodyPr/>
                    <a:lstStyle/>
                    <a:p>
                      <a:pPr>
                        <a:lnSpc>
                          <a:spcPct val="107000"/>
                        </a:lnSpc>
                        <a:spcAft>
                          <a:spcPts val="800"/>
                        </a:spcAft>
                      </a:pPr>
                      <a:r>
                        <a:rPr lang="en-GB" sz="1300">
                          <a:effectLst/>
                        </a:rPr>
                        <a:t>MP305</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0000"/>
                        </a:lnSpc>
                        <a:spcAft>
                          <a:spcPts val="800"/>
                        </a:spcAft>
                      </a:pPr>
                      <a:r>
                        <a:rPr lang="en-GB" sz="1300" dirty="0" err="1">
                          <a:effectLst/>
                        </a:rPr>
                        <a:t>Lekwa</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2468603382"/>
                  </a:ext>
                </a:extLst>
              </a:tr>
              <a:tr h="360479">
                <a:tc>
                  <a:txBody>
                    <a:bodyPr/>
                    <a:lstStyle/>
                    <a:p>
                      <a:pPr>
                        <a:lnSpc>
                          <a:spcPct val="107000"/>
                        </a:lnSpc>
                        <a:spcAft>
                          <a:spcPts val="800"/>
                        </a:spcAft>
                      </a:pPr>
                      <a:r>
                        <a:rPr lang="en-GB" sz="1300">
                          <a:effectLst/>
                        </a:rPr>
                        <a:t>MP306</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0000"/>
                        </a:lnSpc>
                        <a:spcAft>
                          <a:spcPts val="800"/>
                        </a:spcAft>
                      </a:pPr>
                      <a:r>
                        <a:rPr lang="en-GB" sz="1300" dirty="0" err="1">
                          <a:effectLst/>
                        </a:rPr>
                        <a:t>Dipaleseng</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4023300394"/>
                  </a:ext>
                </a:extLst>
              </a:tr>
              <a:tr h="374345">
                <a:tc>
                  <a:txBody>
                    <a:bodyPr/>
                    <a:lstStyle/>
                    <a:p>
                      <a:pPr>
                        <a:lnSpc>
                          <a:spcPct val="107000"/>
                        </a:lnSpc>
                        <a:spcAft>
                          <a:spcPts val="800"/>
                        </a:spcAft>
                      </a:pPr>
                      <a:r>
                        <a:rPr lang="en-GB" sz="1300">
                          <a:effectLst/>
                        </a:rPr>
                        <a:t>MP307</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0000"/>
                        </a:lnSpc>
                        <a:spcAft>
                          <a:spcPts val="800"/>
                        </a:spcAft>
                      </a:pPr>
                      <a:r>
                        <a:rPr lang="en-GB" sz="1300" dirty="0">
                          <a:effectLst/>
                        </a:rPr>
                        <a:t>Govan Mbeki</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2956017249"/>
                  </a:ext>
                </a:extLst>
              </a:tr>
              <a:tr h="318887">
                <a:tc>
                  <a:txBody>
                    <a:bodyPr/>
                    <a:lstStyle/>
                    <a:p>
                      <a:pPr>
                        <a:lnSpc>
                          <a:spcPct val="107000"/>
                        </a:lnSpc>
                        <a:spcAft>
                          <a:spcPts val="800"/>
                        </a:spcAft>
                      </a:pPr>
                      <a:r>
                        <a:rPr lang="en-GB" sz="1300">
                          <a:effectLst/>
                        </a:rPr>
                        <a:t>MP316</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0000"/>
                        </a:lnSpc>
                        <a:spcAft>
                          <a:spcPts val="800"/>
                        </a:spcAft>
                      </a:pPr>
                      <a:r>
                        <a:rPr lang="en-GB" sz="1300" dirty="0">
                          <a:effectLst/>
                        </a:rPr>
                        <a:t>Dr J.S. Moroka</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863585997"/>
                  </a:ext>
                </a:extLst>
              </a:tr>
              <a:tr h="369249">
                <a:tc>
                  <a:txBody>
                    <a:bodyPr/>
                    <a:lstStyle/>
                    <a:p>
                      <a:pPr>
                        <a:lnSpc>
                          <a:spcPct val="107000"/>
                        </a:lnSpc>
                        <a:spcAft>
                          <a:spcPts val="800"/>
                        </a:spcAft>
                      </a:pPr>
                      <a:r>
                        <a:rPr lang="en-GB" sz="1300">
                          <a:effectLst/>
                        </a:rPr>
                        <a:t>MP321</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0000"/>
                        </a:lnSpc>
                        <a:spcAft>
                          <a:spcPts val="800"/>
                        </a:spcAft>
                      </a:pPr>
                      <a:r>
                        <a:rPr lang="en-GB" sz="1300" dirty="0" err="1">
                          <a:effectLst/>
                        </a:rPr>
                        <a:t>Thaba</a:t>
                      </a:r>
                      <a:r>
                        <a:rPr lang="en-GB" sz="1300" dirty="0">
                          <a:effectLst/>
                        </a:rPr>
                        <a:t> </a:t>
                      </a:r>
                      <a:r>
                        <a:rPr lang="en-GB" sz="1300" dirty="0" err="1">
                          <a:effectLst/>
                        </a:rPr>
                        <a:t>Chweu</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3302281923"/>
                  </a:ext>
                </a:extLst>
              </a:tr>
            </a:tbl>
          </a:graphicData>
        </a:graphic>
      </p:graphicFrame>
      <p:graphicFrame>
        <p:nvGraphicFramePr>
          <p:cNvPr id="8" name="Table 7">
            <a:extLst>
              <a:ext uri="{FF2B5EF4-FFF2-40B4-BE49-F238E27FC236}">
                <a16:creationId xmlns:a16="http://schemas.microsoft.com/office/drawing/2014/main" id="{8271B2CA-1AFA-4E72-844E-4F8BC51E670E}"/>
              </a:ext>
            </a:extLst>
          </p:cNvPr>
          <p:cNvGraphicFramePr>
            <a:graphicFrameLocks noGrp="1"/>
          </p:cNvGraphicFramePr>
          <p:nvPr/>
        </p:nvGraphicFramePr>
        <p:xfrm>
          <a:off x="8649326" y="663271"/>
          <a:ext cx="2539012" cy="6095986"/>
        </p:xfrm>
        <a:graphic>
          <a:graphicData uri="http://schemas.openxmlformats.org/drawingml/2006/table">
            <a:tbl>
              <a:tblPr firstRow="1" firstCol="1" bandRow="1">
                <a:tableStyleId>{5C22544A-7EE6-4342-B048-85BDC9FD1C3A}</a:tableStyleId>
              </a:tblPr>
              <a:tblGrid>
                <a:gridCol w="934164">
                  <a:extLst>
                    <a:ext uri="{9D8B030D-6E8A-4147-A177-3AD203B41FA5}">
                      <a16:colId xmlns:a16="http://schemas.microsoft.com/office/drawing/2014/main" val="2830800819"/>
                    </a:ext>
                  </a:extLst>
                </a:gridCol>
                <a:gridCol w="1604848">
                  <a:extLst>
                    <a:ext uri="{9D8B030D-6E8A-4147-A177-3AD203B41FA5}">
                      <a16:colId xmlns:a16="http://schemas.microsoft.com/office/drawing/2014/main" val="3400087061"/>
                    </a:ext>
                  </a:extLst>
                </a:gridCol>
              </a:tblGrid>
              <a:tr h="279503">
                <a:tc>
                  <a:txBody>
                    <a:bodyPr/>
                    <a:lstStyle/>
                    <a:p>
                      <a:pPr>
                        <a:lnSpc>
                          <a:spcPct val="107000"/>
                        </a:lnSpc>
                        <a:spcAft>
                          <a:spcPts val="800"/>
                        </a:spcAft>
                      </a:pPr>
                      <a:r>
                        <a:rPr lang="en-GB" sz="1200">
                          <a:effectLst/>
                        </a:rPr>
                        <a:t>NC071</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dirty="0">
                          <a:solidFill>
                            <a:schemeClr val="tx1"/>
                          </a:solidFill>
                          <a:effectLst/>
                        </a:rPr>
                        <a:t>Ubuntu</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solidFill>
                      <a:schemeClr val="accent2">
                        <a:lumMod val="40000"/>
                        <a:lumOff val="60000"/>
                      </a:schemeClr>
                    </a:solidFill>
                  </a:tcPr>
                </a:tc>
                <a:extLst>
                  <a:ext uri="{0D108BD9-81ED-4DB2-BD59-A6C34878D82A}">
                    <a16:rowId xmlns:a16="http://schemas.microsoft.com/office/drawing/2014/main" val="3213893637"/>
                  </a:ext>
                </a:extLst>
              </a:tr>
              <a:tr h="279503">
                <a:tc>
                  <a:txBody>
                    <a:bodyPr/>
                    <a:lstStyle/>
                    <a:p>
                      <a:pPr>
                        <a:lnSpc>
                          <a:spcPct val="107000"/>
                        </a:lnSpc>
                        <a:spcAft>
                          <a:spcPts val="800"/>
                        </a:spcAft>
                      </a:pPr>
                      <a:r>
                        <a:rPr lang="en-GB" sz="1200">
                          <a:effectLst/>
                        </a:rPr>
                        <a:t>NC075</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dirty="0" err="1">
                          <a:effectLst/>
                        </a:rPr>
                        <a:t>Renosterberg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1391173526"/>
                  </a:ext>
                </a:extLst>
              </a:tr>
              <a:tr h="279503">
                <a:tc>
                  <a:txBody>
                    <a:bodyPr/>
                    <a:lstStyle/>
                    <a:p>
                      <a:pPr>
                        <a:lnSpc>
                          <a:spcPct val="107000"/>
                        </a:lnSpc>
                        <a:spcAft>
                          <a:spcPts val="800"/>
                        </a:spcAft>
                      </a:pPr>
                      <a:r>
                        <a:rPr lang="en-GB" sz="1200">
                          <a:effectLst/>
                        </a:rPr>
                        <a:t>NC078</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a:effectLst/>
                        </a:rPr>
                        <a:t>Siyancuma</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3603211809"/>
                  </a:ext>
                </a:extLst>
              </a:tr>
              <a:tr h="279503">
                <a:tc>
                  <a:txBody>
                    <a:bodyPr/>
                    <a:lstStyle/>
                    <a:p>
                      <a:pPr>
                        <a:lnSpc>
                          <a:spcPct val="107000"/>
                        </a:lnSpc>
                        <a:spcAft>
                          <a:spcPts val="800"/>
                        </a:spcAft>
                      </a:pPr>
                      <a:r>
                        <a:rPr lang="en-GB" sz="1200">
                          <a:effectLst/>
                        </a:rPr>
                        <a:t>NC082</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dirty="0">
                          <a:effectLst/>
                        </a:rPr>
                        <a:t>!Kai! Garib</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1857420291"/>
                  </a:ext>
                </a:extLst>
              </a:tr>
              <a:tr h="279503">
                <a:tc>
                  <a:txBody>
                    <a:bodyPr/>
                    <a:lstStyle/>
                    <a:p>
                      <a:pPr>
                        <a:lnSpc>
                          <a:spcPct val="107000"/>
                        </a:lnSpc>
                        <a:spcAft>
                          <a:spcPts val="800"/>
                        </a:spcAft>
                      </a:pPr>
                      <a:r>
                        <a:rPr lang="en-GB" sz="1200">
                          <a:effectLst/>
                        </a:rPr>
                        <a:t>NC085</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a:effectLst/>
                        </a:rPr>
                        <a:t>Tsantsabane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2641408278"/>
                  </a:ext>
                </a:extLst>
              </a:tr>
              <a:tr h="279503">
                <a:tc>
                  <a:txBody>
                    <a:bodyPr/>
                    <a:lstStyle/>
                    <a:p>
                      <a:pPr>
                        <a:lnSpc>
                          <a:spcPct val="107000"/>
                        </a:lnSpc>
                        <a:spcAft>
                          <a:spcPts val="800"/>
                        </a:spcAft>
                      </a:pPr>
                      <a:r>
                        <a:rPr lang="en-GB" sz="1200">
                          <a:effectLst/>
                        </a:rPr>
                        <a:t>NC091</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a:effectLst/>
                        </a:rPr>
                        <a:t>Sol Plaatje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817439743"/>
                  </a:ext>
                </a:extLst>
              </a:tr>
              <a:tr h="279503">
                <a:tc>
                  <a:txBody>
                    <a:bodyPr/>
                    <a:lstStyle/>
                    <a:p>
                      <a:pPr>
                        <a:lnSpc>
                          <a:spcPct val="107000"/>
                        </a:lnSpc>
                        <a:spcAft>
                          <a:spcPts val="800"/>
                        </a:spcAft>
                      </a:pPr>
                      <a:r>
                        <a:rPr lang="en-GB" sz="1200">
                          <a:effectLst/>
                        </a:rPr>
                        <a:t>NC094</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a:effectLst/>
                        </a:rPr>
                        <a:t>Phokwane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3234863515"/>
                  </a:ext>
                </a:extLst>
              </a:tr>
              <a:tr h="279503">
                <a:tc>
                  <a:txBody>
                    <a:bodyPr/>
                    <a:lstStyle/>
                    <a:p>
                      <a:pPr>
                        <a:lnSpc>
                          <a:spcPct val="107000"/>
                        </a:lnSpc>
                        <a:spcAft>
                          <a:spcPts val="800"/>
                        </a:spcAft>
                      </a:pPr>
                      <a:r>
                        <a:rPr lang="en-GB" sz="1200">
                          <a:effectLst/>
                        </a:rPr>
                        <a:t>NC451</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dirty="0">
                          <a:effectLst/>
                        </a:rPr>
                        <a:t>Joe </a:t>
                      </a:r>
                      <a:r>
                        <a:rPr lang="en-GB" sz="1200" dirty="0" err="1">
                          <a:effectLst/>
                        </a:rPr>
                        <a:t>Morolong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2926076308"/>
                  </a:ext>
                </a:extLst>
              </a:tr>
              <a:tr h="279503">
                <a:tc>
                  <a:txBody>
                    <a:bodyPr/>
                    <a:lstStyle/>
                    <a:p>
                      <a:pPr>
                        <a:lnSpc>
                          <a:spcPct val="107000"/>
                        </a:lnSpc>
                        <a:spcAft>
                          <a:spcPts val="800"/>
                        </a:spcAft>
                      </a:pPr>
                      <a:r>
                        <a:rPr lang="en-GB" sz="1200">
                          <a:effectLst/>
                        </a:rPr>
                        <a:t>NC453</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a:effectLst/>
                        </a:rPr>
                        <a:t>Gamagara</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1202283734"/>
                  </a:ext>
                </a:extLst>
              </a:tr>
              <a:tr h="279503">
                <a:tc>
                  <a:txBody>
                    <a:bodyPr/>
                    <a:lstStyle/>
                    <a:p>
                      <a:pPr>
                        <a:lnSpc>
                          <a:spcPct val="107000"/>
                        </a:lnSpc>
                        <a:spcAft>
                          <a:spcPts val="800"/>
                        </a:spcAft>
                      </a:pPr>
                      <a:r>
                        <a:rPr lang="en-GB" sz="1200">
                          <a:effectLst/>
                        </a:rPr>
                        <a:t>NW372</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a:effectLst/>
                        </a:rPr>
                        <a:t>Madibeng</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720553915"/>
                  </a:ext>
                </a:extLst>
              </a:tr>
              <a:tr h="279503">
                <a:tc>
                  <a:txBody>
                    <a:bodyPr/>
                    <a:lstStyle/>
                    <a:p>
                      <a:pPr>
                        <a:lnSpc>
                          <a:spcPct val="107000"/>
                        </a:lnSpc>
                        <a:spcAft>
                          <a:spcPts val="800"/>
                        </a:spcAft>
                      </a:pPr>
                      <a:r>
                        <a:rPr lang="en-GB" sz="1200">
                          <a:effectLst/>
                        </a:rPr>
                        <a:t>NW374</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a:effectLst/>
                        </a:rPr>
                        <a:t>Kgetlengrivier</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3828439089"/>
                  </a:ext>
                </a:extLst>
              </a:tr>
              <a:tr h="279503">
                <a:tc>
                  <a:txBody>
                    <a:bodyPr/>
                    <a:lstStyle/>
                    <a:p>
                      <a:pPr>
                        <a:lnSpc>
                          <a:spcPct val="107000"/>
                        </a:lnSpc>
                        <a:spcAft>
                          <a:spcPts val="800"/>
                        </a:spcAft>
                      </a:pPr>
                      <a:r>
                        <a:rPr lang="en-GB" sz="1200">
                          <a:effectLst/>
                        </a:rPr>
                        <a:t>NW381</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a:effectLst/>
                        </a:rPr>
                        <a:t>Ratlou</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677839590"/>
                  </a:ext>
                </a:extLst>
              </a:tr>
              <a:tr h="279503">
                <a:tc>
                  <a:txBody>
                    <a:bodyPr/>
                    <a:lstStyle/>
                    <a:p>
                      <a:pPr>
                        <a:lnSpc>
                          <a:spcPct val="107000"/>
                        </a:lnSpc>
                        <a:spcAft>
                          <a:spcPts val="800"/>
                        </a:spcAft>
                      </a:pPr>
                      <a:r>
                        <a:rPr lang="en-GB" sz="1200">
                          <a:effectLst/>
                        </a:rPr>
                        <a:t>NW382</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a:effectLst/>
                        </a:rPr>
                        <a:t>Tswaing</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2748148211"/>
                  </a:ext>
                </a:extLst>
              </a:tr>
              <a:tr h="279503">
                <a:tc>
                  <a:txBody>
                    <a:bodyPr/>
                    <a:lstStyle/>
                    <a:p>
                      <a:pPr>
                        <a:lnSpc>
                          <a:spcPct val="107000"/>
                        </a:lnSpc>
                        <a:spcAft>
                          <a:spcPts val="800"/>
                        </a:spcAft>
                      </a:pPr>
                      <a:r>
                        <a:rPr lang="en-GB" sz="1200">
                          <a:effectLst/>
                        </a:rPr>
                        <a:t>NW383</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a:effectLst/>
                        </a:rPr>
                        <a:t>Mafikeng</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3485348812"/>
                  </a:ext>
                </a:extLst>
              </a:tr>
              <a:tr h="279503">
                <a:tc>
                  <a:txBody>
                    <a:bodyPr/>
                    <a:lstStyle/>
                    <a:p>
                      <a:pPr>
                        <a:lnSpc>
                          <a:spcPct val="107000"/>
                        </a:lnSpc>
                        <a:spcAft>
                          <a:spcPts val="800"/>
                        </a:spcAft>
                      </a:pPr>
                      <a:r>
                        <a:rPr lang="en-GB" sz="1200">
                          <a:effectLst/>
                        </a:rPr>
                        <a:t>NW384</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a:effectLst/>
                        </a:rPr>
                        <a:t>Ditsobotla</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649718841"/>
                  </a:ext>
                </a:extLst>
              </a:tr>
              <a:tr h="382714">
                <a:tc>
                  <a:txBody>
                    <a:bodyPr/>
                    <a:lstStyle/>
                    <a:p>
                      <a:pPr>
                        <a:lnSpc>
                          <a:spcPct val="107000"/>
                        </a:lnSpc>
                        <a:spcAft>
                          <a:spcPts val="800"/>
                        </a:spcAft>
                      </a:pPr>
                      <a:r>
                        <a:rPr lang="en-GB" sz="1200">
                          <a:effectLst/>
                        </a:rPr>
                        <a:t>NW385</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a:effectLst/>
                        </a:rPr>
                        <a:t>Ramotshere Moiloa</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80223171"/>
                  </a:ext>
                </a:extLst>
              </a:tr>
              <a:tr h="579007">
                <a:tc>
                  <a:txBody>
                    <a:bodyPr/>
                    <a:lstStyle/>
                    <a:p>
                      <a:pPr>
                        <a:lnSpc>
                          <a:spcPct val="107000"/>
                        </a:lnSpc>
                        <a:spcAft>
                          <a:spcPts val="800"/>
                        </a:spcAft>
                      </a:pPr>
                      <a:r>
                        <a:rPr lang="en-GB" sz="1200">
                          <a:effectLst/>
                        </a:rPr>
                        <a:t>DC39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a:effectLst/>
                        </a:rPr>
                        <a:t>Dr Ruth Segomotsi Mompati</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1603984869"/>
                  </a:ext>
                </a:extLst>
              </a:tr>
              <a:tr h="382714">
                <a:tc>
                  <a:txBody>
                    <a:bodyPr/>
                    <a:lstStyle/>
                    <a:p>
                      <a:pPr>
                        <a:lnSpc>
                          <a:spcPct val="107000"/>
                        </a:lnSpc>
                        <a:spcAft>
                          <a:spcPts val="800"/>
                        </a:spcAft>
                      </a:pPr>
                      <a:r>
                        <a:rPr lang="en-GB" sz="1200">
                          <a:effectLst/>
                        </a:rPr>
                        <a:t>NW403</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dirty="0">
                          <a:effectLst/>
                        </a:rPr>
                        <a:t>City of </a:t>
                      </a:r>
                      <a:r>
                        <a:rPr lang="en-GB" sz="1200" dirty="0" err="1">
                          <a:effectLst/>
                        </a:rPr>
                        <a:t>Matlosana</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1604841281"/>
                  </a:ext>
                </a:extLst>
              </a:tr>
              <a:tr h="279503">
                <a:tc>
                  <a:txBody>
                    <a:bodyPr/>
                    <a:lstStyle/>
                    <a:p>
                      <a:pPr>
                        <a:lnSpc>
                          <a:spcPct val="107000"/>
                        </a:lnSpc>
                        <a:spcAft>
                          <a:spcPts val="800"/>
                        </a:spcAft>
                      </a:pPr>
                      <a:r>
                        <a:rPr lang="en-GB" sz="1200">
                          <a:effectLst/>
                        </a:rPr>
                        <a:t>NW405</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a:effectLst/>
                        </a:rPr>
                        <a:t>J B Marks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77217545"/>
                  </a:ext>
                </a:extLst>
              </a:tr>
              <a:tr h="279503">
                <a:tc>
                  <a:txBody>
                    <a:bodyPr/>
                    <a:lstStyle/>
                    <a:p>
                      <a:pPr>
                        <a:lnSpc>
                          <a:spcPct val="107000"/>
                        </a:lnSpc>
                        <a:spcAft>
                          <a:spcPts val="800"/>
                        </a:spcAft>
                      </a:pPr>
                      <a:r>
                        <a:rPr lang="en-GB" sz="1200" dirty="0">
                          <a:effectLst/>
                        </a:rPr>
                        <a:t>WC041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tc>
                  <a:txBody>
                    <a:bodyPr/>
                    <a:lstStyle/>
                    <a:p>
                      <a:pPr>
                        <a:lnSpc>
                          <a:spcPct val="107000"/>
                        </a:lnSpc>
                        <a:spcAft>
                          <a:spcPts val="800"/>
                        </a:spcAft>
                      </a:pPr>
                      <a:r>
                        <a:rPr lang="en-GB" sz="1200" dirty="0" err="1">
                          <a:effectLst/>
                        </a:rPr>
                        <a:t>Kannaland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710" marR="44710" marT="0" marB="0" anchor="ctr"/>
                </a:tc>
                <a:extLst>
                  <a:ext uri="{0D108BD9-81ED-4DB2-BD59-A6C34878D82A}">
                    <a16:rowId xmlns:a16="http://schemas.microsoft.com/office/drawing/2014/main" val="2344426262"/>
                  </a:ext>
                </a:extLst>
              </a:tr>
            </a:tbl>
          </a:graphicData>
        </a:graphic>
      </p:graphicFrame>
    </p:spTree>
    <p:extLst>
      <p:ext uri="{BB962C8B-B14F-4D97-AF65-F5344CB8AC3E}">
        <p14:creationId xmlns:p14="http://schemas.microsoft.com/office/powerpoint/2010/main" val="112462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6" name="Rectangle 5">
            <a:extLst>
              <a:ext uri="{FF2B5EF4-FFF2-40B4-BE49-F238E27FC236}">
                <a16:creationId xmlns:a16="http://schemas.microsoft.com/office/drawing/2014/main" id="{E1DE890C-8E98-0F4D-BE33-F2ECE6593A8C}"/>
              </a:ext>
            </a:extLst>
          </p:cNvPr>
          <p:cNvSpPr/>
          <p:nvPr/>
        </p:nvSpPr>
        <p:spPr>
          <a:xfrm>
            <a:off x="2752687" y="5473595"/>
            <a:ext cx="473504" cy="700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GB" sz="1620">
              <a:solidFill>
                <a:srgbClr val="FFFFFF"/>
              </a:solidFill>
              <a:latin typeface="Arial" panose="020B0604020202020204"/>
            </a:endParaRPr>
          </a:p>
        </p:txBody>
      </p:sp>
      <p:sp>
        <p:nvSpPr>
          <p:cNvPr id="8" name="Rectangle 7">
            <a:extLst>
              <a:ext uri="{FF2B5EF4-FFF2-40B4-BE49-F238E27FC236}">
                <a16:creationId xmlns:a16="http://schemas.microsoft.com/office/drawing/2014/main" id="{ECED0F1F-F649-CE42-831B-994875BCBAA2}"/>
              </a:ext>
            </a:extLst>
          </p:cNvPr>
          <p:cNvSpPr/>
          <p:nvPr/>
        </p:nvSpPr>
        <p:spPr>
          <a:xfrm>
            <a:off x="4956518" y="872197"/>
            <a:ext cx="437550" cy="4601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GB" sz="1620">
              <a:solidFill>
                <a:srgbClr val="FFFFFF"/>
              </a:solidFill>
              <a:latin typeface="Arial" panose="020B0604020202020204"/>
            </a:endParaRPr>
          </a:p>
        </p:txBody>
      </p:sp>
      <p:pic>
        <p:nvPicPr>
          <p:cNvPr id="9" name="Picture 8" descr="Map&#10;&#10;Description automatically generated">
            <a:extLst>
              <a:ext uri="{FF2B5EF4-FFF2-40B4-BE49-F238E27FC236}">
                <a16:creationId xmlns:a16="http://schemas.microsoft.com/office/drawing/2014/main" id="{A9891C18-ACEE-614A-90A1-5C81DBF0F2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3850" y="-709087"/>
            <a:ext cx="8363825" cy="6187679"/>
          </a:xfrm>
          <a:prstGeom prst="rect">
            <a:avLst/>
          </a:prstGeom>
        </p:spPr>
      </p:pic>
      <p:sp>
        <p:nvSpPr>
          <p:cNvPr id="3" name="Rectangle 2">
            <a:extLst>
              <a:ext uri="{FF2B5EF4-FFF2-40B4-BE49-F238E27FC236}">
                <a16:creationId xmlns:a16="http://schemas.microsoft.com/office/drawing/2014/main" id="{6D2EE786-1918-4184-99D1-A9627E3AF03C}"/>
              </a:ext>
            </a:extLst>
          </p:cNvPr>
          <p:cNvSpPr/>
          <p:nvPr/>
        </p:nvSpPr>
        <p:spPr>
          <a:xfrm rot="5400000">
            <a:off x="498675" y="121986"/>
            <a:ext cx="584034" cy="36218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2960"/>
            <a:endParaRPr lang="en-US" sz="985">
              <a:solidFill>
                <a:srgbClr val="FFFFFF"/>
              </a:solidFill>
              <a:latin typeface="Arial" panose="020B0604020202020204" pitchFamily="34" charset="0"/>
            </a:endParaRPr>
          </a:p>
        </p:txBody>
      </p:sp>
      <p:sp>
        <p:nvSpPr>
          <p:cNvPr id="4" name="Rectangle 3">
            <a:extLst>
              <a:ext uri="{FF2B5EF4-FFF2-40B4-BE49-F238E27FC236}">
                <a16:creationId xmlns:a16="http://schemas.microsoft.com/office/drawing/2014/main" id="{C2DEA494-91D9-4F71-9321-E669281538A1}"/>
              </a:ext>
            </a:extLst>
          </p:cNvPr>
          <p:cNvSpPr/>
          <p:nvPr/>
        </p:nvSpPr>
        <p:spPr>
          <a:xfrm>
            <a:off x="1027230" y="157789"/>
            <a:ext cx="9067337" cy="349439"/>
          </a:xfrm>
          <a:prstGeom prst="rect">
            <a:avLst/>
          </a:prstGeom>
        </p:spPr>
        <p:txBody>
          <a:bodyPr wrap="square" lIns="66660" tIns="33330" rIns="66660" bIns="33330" anchor="t">
            <a:spAutoFit/>
          </a:bodyPr>
          <a:lstStyle/>
          <a:p>
            <a:pPr defTabSz="822960">
              <a:lnSpc>
                <a:spcPts val="2188"/>
              </a:lnSpc>
              <a:spcBef>
                <a:spcPts val="730"/>
              </a:spcBef>
            </a:pPr>
            <a:r>
              <a:rPr lang="en-US" altLang="en-US" sz="2400" b="1">
                <a:solidFill>
                  <a:srgbClr val="000000"/>
                </a:solidFill>
                <a:latin typeface="Arial"/>
                <a:ea typeface="ＭＳ Ｐゴシック"/>
                <a:cs typeface="Arial"/>
              </a:rPr>
              <a:t>State of Local Government Barometer</a:t>
            </a:r>
            <a:endParaRPr lang="en-US" sz="1620">
              <a:solidFill>
                <a:srgbClr val="000000"/>
              </a:solidFill>
              <a:latin typeface="Arial" panose="020B0604020202020204"/>
            </a:endParaRPr>
          </a:p>
        </p:txBody>
      </p:sp>
      <p:graphicFrame>
        <p:nvGraphicFramePr>
          <p:cNvPr id="7" name="Table 6">
            <a:extLst>
              <a:ext uri="{FF2B5EF4-FFF2-40B4-BE49-F238E27FC236}">
                <a16:creationId xmlns:a16="http://schemas.microsoft.com/office/drawing/2014/main" id="{BE783098-7B82-744F-8A6C-EECD9D890BEE}"/>
              </a:ext>
            </a:extLst>
          </p:cNvPr>
          <p:cNvGraphicFramePr>
            <a:graphicFrameLocks noGrp="1"/>
          </p:cNvGraphicFramePr>
          <p:nvPr/>
        </p:nvGraphicFramePr>
        <p:xfrm>
          <a:off x="853794" y="1125307"/>
          <a:ext cx="4023355" cy="1102614"/>
        </p:xfrm>
        <a:graphic>
          <a:graphicData uri="http://schemas.openxmlformats.org/drawingml/2006/table">
            <a:tbl>
              <a:tblPr>
                <a:tableStyleId>{5C22544A-7EE6-4342-B048-85BDC9FD1C3A}</a:tableStyleId>
              </a:tblPr>
              <a:tblGrid>
                <a:gridCol w="1143211">
                  <a:extLst>
                    <a:ext uri="{9D8B030D-6E8A-4147-A177-3AD203B41FA5}">
                      <a16:colId xmlns:a16="http://schemas.microsoft.com/office/drawing/2014/main" val="4110649854"/>
                    </a:ext>
                  </a:extLst>
                </a:gridCol>
                <a:gridCol w="975672">
                  <a:extLst>
                    <a:ext uri="{9D8B030D-6E8A-4147-A177-3AD203B41FA5}">
                      <a16:colId xmlns:a16="http://schemas.microsoft.com/office/drawing/2014/main" val="576658806"/>
                    </a:ext>
                  </a:extLst>
                </a:gridCol>
                <a:gridCol w="958542">
                  <a:extLst>
                    <a:ext uri="{9D8B030D-6E8A-4147-A177-3AD203B41FA5}">
                      <a16:colId xmlns:a16="http://schemas.microsoft.com/office/drawing/2014/main" val="3581322469"/>
                    </a:ext>
                  </a:extLst>
                </a:gridCol>
                <a:gridCol w="945930">
                  <a:extLst>
                    <a:ext uri="{9D8B030D-6E8A-4147-A177-3AD203B41FA5}">
                      <a16:colId xmlns:a16="http://schemas.microsoft.com/office/drawing/2014/main" val="391253378"/>
                    </a:ext>
                  </a:extLst>
                </a:gridCol>
              </a:tblGrid>
              <a:tr h="614934">
                <a:tc>
                  <a:txBody>
                    <a:bodyPr/>
                    <a:lstStyle/>
                    <a:p>
                      <a:pPr algn="ctr" fontAlgn="b"/>
                      <a:r>
                        <a:rPr lang="en-ZA" sz="1300" b="1" u="none" strike="noStrike">
                          <a:solidFill>
                            <a:schemeClr val="bg1"/>
                          </a:solidFill>
                          <a:effectLst/>
                        </a:rPr>
                        <a:t>Dysfunctional (Red) </a:t>
                      </a:r>
                      <a:endParaRPr lang="en-ZA" sz="1300" b="1" i="0" u="none" strike="noStrike">
                        <a:solidFill>
                          <a:schemeClr val="bg1"/>
                        </a:solidFill>
                        <a:effectLst/>
                        <a:latin typeface="Calibri" panose="020F0502020204030204" pitchFamily="34" charset="0"/>
                      </a:endParaRPr>
                    </a:p>
                  </a:txBody>
                  <a:tcPr marL="11430" marR="11430" marT="11430" marB="0" anchor="b">
                    <a:solidFill>
                      <a:srgbClr val="C00000"/>
                    </a:solidFill>
                  </a:tcPr>
                </a:tc>
                <a:tc>
                  <a:txBody>
                    <a:bodyPr/>
                    <a:lstStyle/>
                    <a:p>
                      <a:pPr algn="ctr" fontAlgn="b"/>
                      <a:r>
                        <a:rPr lang="en-ZA" sz="1300" b="1" u="none" strike="noStrike">
                          <a:effectLst/>
                        </a:rPr>
                        <a:t>Medium Risk (Orange) </a:t>
                      </a:r>
                      <a:endParaRPr lang="en-ZA" sz="1300" b="1" i="0" u="none" strike="noStrike">
                        <a:solidFill>
                          <a:srgbClr val="000000"/>
                        </a:solidFill>
                        <a:effectLst/>
                        <a:latin typeface="Calibri" panose="020F0502020204030204" pitchFamily="34" charset="0"/>
                      </a:endParaRPr>
                    </a:p>
                  </a:txBody>
                  <a:tcPr marL="11430" marR="11430" marT="11430" marB="0" anchor="b">
                    <a:solidFill>
                      <a:schemeClr val="accent2"/>
                    </a:solidFill>
                  </a:tcPr>
                </a:tc>
                <a:tc>
                  <a:txBody>
                    <a:bodyPr/>
                    <a:lstStyle/>
                    <a:p>
                      <a:pPr algn="ctr" fontAlgn="b"/>
                      <a:r>
                        <a:rPr lang="en-ZA" sz="1300" b="1" u="none" strike="noStrike">
                          <a:effectLst/>
                        </a:rPr>
                        <a:t>Low Risk (Yellow) </a:t>
                      </a:r>
                      <a:endParaRPr lang="en-ZA" sz="1300" b="1" i="0" u="none" strike="noStrike">
                        <a:solidFill>
                          <a:srgbClr val="000000"/>
                        </a:solidFill>
                        <a:effectLst/>
                        <a:latin typeface="Calibri" panose="020F0502020204030204" pitchFamily="34" charset="0"/>
                      </a:endParaRPr>
                    </a:p>
                  </a:txBody>
                  <a:tcPr marL="11430" marR="11430" marT="11430" marB="0" anchor="b">
                    <a:solidFill>
                      <a:srgbClr val="FEFDD0"/>
                    </a:solidFill>
                  </a:tcPr>
                </a:tc>
                <a:tc>
                  <a:txBody>
                    <a:bodyPr/>
                    <a:lstStyle/>
                    <a:p>
                      <a:pPr algn="ctr" fontAlgn="b"/>
                      <a:r>
                        <a:rPr lang="en-ZA" sz="1300" b="1" u="none" strike="noStrike">
                          <a:solidFill>
                            <a:schemeClr val="bg1"/>
                          </a:solidFill>
                          <a:effectLst/>
                        </a:rPr>
                        <a:t>Stable (Green) </a:t>
                      </a:r>
                      <a:endParaRPr lang="en-ZA" sz="1300" b="1" i="0" u="none" strike="noStrike">
                        <a:solidFill>
                          <a:schemeClr val="bg1"/>
                        </a:solidFill>
                        <a:effectLst/>
                        <a:latin typeface="Calibri" panose="020F0502020204030204" pitchFamily="34" charset="0"/>
                      </a:endParaRPr>
                    </a:p>
                  </a:txBody>
                  <a:tcPr marL="11430" marR="11430" marT="11430" marB="0" anchor="b">
                    <a:solidFill>
                      <a:srgbClr val="92D050"/>
                    </a:solidFill>
                  </a:tcPr>
                </a:tc>
                <a:extLst>
                  <a:ext uri="{0D108BD9-81ED-4DB2-BD59-A6C34878D82A}">
                    <a16:rowId xmlns:a16="http://schemas.microsoft.com/office/drawing/2014/main" val="696805317"/>
                  </a:ext>
                </a:extLst>
              </a:tr>
              <a:tr h="243840">
                <a:tc>
                  <a:txBody>
                    <a:bodyPr/>
                    <a:lstStyle/>
                    <a:p>
                      <a:pPr algn="ctr" fontAlgn="b"/>
                      <a:r>
                        <a:rPr lang="en-ZA" sz="1300" b="1" u="none" strike="noStrike" dirty="0">
                          <a:effectLst/>
                        </a:rPr>
                        <a:t>64</a:t>
                      </a:r>
                      <a:endParaRPr lang="en-ZA" sz="1300" b="1" i="0" u="none" strike="noStrike" dirty="0">
                        <a:solidFill>
                          <a:srgbClr val="000000"/>
                        </a:solidFill>
                        <a:effectLst/>
                        <a:latin typeface="Calibri" panose="020F0502020204030204" pitchFamily="34" charset="0"/>
                      </a:endParaRPr>
                    </a:p>
                  </a:txBody>
                  <a:tcPr marL="11430" marR="11430" marT="11430" marB="0" anchor="b">
                    <a:solidFill>
                      <a:srgbClr val="C00000"/>
                    </a:solidFill>
                  </a:tcPr>
                </a:tc>
                <a:tc>
                  <a:txBody>
                    <a:bodyPr/>
                    <a:lstStyle/>
                    <a:p>
                      <a:pPr algn="ctr" fontAlgn="b"/>
                      <a:r>
                        <a:rPr lang="en-ZA" sz="1300" b="1" u="none" strike="noStrike" dirty="0">
                          <a:effectLst/>
                        </a:rPr>
                        <a:t>111</a:t>
                      </a:r>
                      <a:endParaRPr lang="en-ZA" sz="1300" b="1" i="0" u="none" strike="noStrike" dirty="0">
                        <a:solidFill>
                          <a:srgbClr val="000000"/>
                        </a:solidFill>
                        <a:effectLst/>
                        <a:latin typeface="Calibri" panose="020F0502020204030204" pitchFamily="34" charset="0"/>
                      </a:endParaRPr>
                    </a:p>
                  </a:txBody>
                  <a:tcPr marL="11430" marR="11430" marT="11430" marB="0" anchor="b">
                    <a:solidFill>
                      <a:schemeClr val="accent2"/>
                    </a:solidFill>
                  </a:tcPr>
                </a:tc>
                <a:tc>
                  <a:txBody>
                    <a:bodyPr/>
                    <a:lstStyle/>
                    <a:p>
                      <a:pPr algn="ctr" fontAlgn="b"/>
                      <a:r>
                        <a:rPr lang="en-ZA" sz="1300" b="1" u="none" strike="noStrike">
                          <a:effectLst/>
                        </a:rPr>
                        <a:t>66</a:t>
                      </a:r>
                      <a:endParaRPr lang="en-ZA" sz="1300" b="1" i="0" u="none" strike="noStrike">
                        <a:solidFill>
                          <a:srgbClr val="000000"/>
                        </a:solidFill>
                        <a:effectLst/>
                        <a:latin typeface="Calibri" panose="020F0502020204030204" pitchFamily="34" charset="0"/>
                      </a:endParaRPr>
                    </a:p>
                  </a:txBody>
                  <a:tcPr marL="11430" marR="11430" marT="11430" marB="0" anchor="b">
                    <a:solidFill>
                      <a:srgbClr val="FEFDD0"/>
                    </a:solidFill>
                  </a:tcPr>
                </a:tc>
                <a:tc>
                  <a:txBody>
                    <a:bodyPr/>
                    <a:lstStyle/>
                    <a:p>
                      <a:pPr algn="ctr" fontAlgn="b"/>
                      <a:r>
                        <a:rPr lang="en-ZA" sz="1300" b="1" u="none" strike="noStrike" dirty="0">
                          <a:solidFill>
                            <a:schemeClr val="bg1"/>
                          </a:solidFill>
                          <a:effectLst/>
                        </a:rPr>
                        <a:t>16</a:t>
                      </a:r>
                      <a:endParaRPr lang="en-ZA" sz="1300" b="1" i="0" u="none" strike="noStrike" dirty="0">
                        <a:solidFill>
                          <a:schemeClr val="bg1"/>
                        </a:solidFill>
                        <a:effectLst/>
                        <a:latin typeface="Calibri" panose="020F0502020204030204" pitchFamily="34" charset="0"/>
                      </a:endParaRPr>
                    </a:p>
                  </a:txBody>
                  <a:tcPr marL="11430" marR="11430" marT="11430" marB="0" anchor="b">
                    <a:solidFill>
                      <a:srgbClr val="92D050"/>
                    </a:solidFill>
                  </a:tcPr>
                </a:tc>
                <a:extLst>
                  <a:ext uri="{0D108BD9-81ED-4DB2-BD59-A6C34878D82A}">
                    <a16:rowId xmlns:a16="http://schemas.microsoft.com/office/drawing/2014/main" val="3336412935"/>
                  </a:ext>
                </a:extLst>
              </a:tr>
              <a:tr h="243840">
                <a:tc>
                  <a:txBody>
                    <a:bodyPr/>
                    <a:lstStyle/>
                    <a:p>
                      <a:pPr algn="ctr" fontAlgn="b"/>
                      <a:r>
                        <a:rPr lang="en-ZA" sz="1300" i="1" u="none" strike="noStrike">
                          <a:effectLst/>
                        </a:rPr>
                        <a:t>24,51%</a:t>
                      </a:r>
                      <a:endParaRPr lang="en-ZA" sz="1300" b="1" i="1" u="none" strike="noStrike">
                        <a:solidFill>
                          <a:srgbClr val="000000"/>
                        </a:solidFill>
                        <a:effectLst/>
                        <a:latin typeface="Calibri" panose="020F0502020204030204" pitchFamily="34" charset="0"/>
                      </a:endParaRPr>
                    </a:p>
                  </a:txBody>
                  <a:tcPr marL="11430" marR="11430" marT="11430" marB="0" anchor="b">
                    <a:solidFill>
                      <a:srgbClr val="C00000"/>
                    </a:solidFill>
                  </a:tcPr>
                </a:tc>
                <a:tc>
                  <a:txBody>
                    <a:bodyPr/>
                    <a:lstStyle/>
                    <a:p>
                      <a:pPr algn="ctr" fontAlgn="b"/>
                      <a:r>
                        <a:rPr lang="en-ZA" sz="1300" i="1" u="none" strike="noStrike">
                          <a:effectLst/>
                        </a:rPr>
                        <a:t>44,36%</a:t>
                      </a:r>
                      <a:endParaRPr lang="en-ZA" sz="1300" b="1" i="1" u="none" strike="noStrike">
                        <a:solidFill>
                          <a:srgbClr val="000000"/>
                        </a:solidFill>
                        <a:effectLst/>
                        <a:latin typeface="Calibri" panose="020F0502020204030204" pitchFamily="34" charset="0"/>
                      </a:endParaRPr>
                    </a:p>
                  </a:txBody>
                  <a:tcPr marL="11430" marR="11430" marT="11430" marB="0" anchor="b">
                    <a:solidFill>
                      <a:schemeClr val="accent2"/>
                    </a:solidFill>
                  </a:tcPr>
                </a:tc>
                <a:tc>
                  <a:txBody>
                    <a:bodyPr/>
                    <a:lstStyle/>
                    <a:p>
                      <a:pPr algn="ctr" fontAlgn="b"/>
                      <a:r>
                        <a:rPr lang="en-ZA" sz="1300" i="1" u="none" strike="noStrike">
                          <a:effectLst/>
                        </a:rPr>
                        <a:t>25,68%</a:t>
                      </a:r>
                      <a:endParaRPr lang="en-ZA" sz="1300" b="1" i="1" u="none" strike="noStrike">
                        <a:solidFill>
                          <a:srgbClr val="000000"/>
                        </a:solidFill>
                        <a:effectLst/>
                        <a:latin typeface="Calibri" panose="020F0502020204030204" pitchFamily="34" charset="0"/>
                      </a:endParaRPr>
                    </a:p>
                  </a:txBody>
                  <a:tcPr marL="11430" marR="11430" marT="11430" marB="0" anchor="b">
                    <a:solidFill>
                      <a:srgbClr val="FEFDD0"/>
                    </a:solidFill>
                  </a:tcPr>
                </a:tc>
                <a:tc>
                  <a:txBody>
                    <a:bodyPr/>
                    <a:lstStyle/>
                    <a:p>
                      <a:pPr algn="ctr" fontAlgn="b"/>
                      <a:r>
                        <a:rPr lang="en-ZA" sz="1300" i="1" u="none" strike="noStrike" dirty="0">
                          <a:solidFill>
                            <a:schemeClr val="bg1"/>
                          </a:solidFill>
                          <a:effectLst/>
                        </a:rPr>
                        <a:t>5,45%</a:t>
                      </a:r>
                      <a:endParaRPr lang="en-ZA" sz="1300" b="1" i="1" u="none" strike="noStrike" dirty="0">
                        <a:solidFill>
                          <a:schemeClr val="bg1"/>
                        </a:solidFill>
                        <a:effectLst/>
                        <a:latin typeface="Calibri" panose="020F0502020204030204" pitchFamily="34" charset="0"/>
                      </a:endParaRPr>
                    </a:p>
                  </a:txBody>
                  <a:tcPr marL="11430" marR="11430" marT="11430" marB="0" anchor="b">
                    <a:solidFill>
                      <a:srgbClr val="92D050"/>
                    </a:solidFill>
                  </a:tcPr>
                </a:tc>
                <a:extLst>
                  <a:ext uri="{0D108BD9-81ED-4DB2-BD59-A6C34878D82A}">
                    <a16:rowId xmlns:a16="http://schemas.microsoft.com/office/drawing/2014/main" val="1325408972"/>
                  </a:ext>
                </a:extLst>
              </a:tr>
            </a:tbl>
          </a:graphicData>
        </a:graphic>
      </p:graphicFrame>
      <p:sp>
        <p:nvSpPr>
          <p:cNvPr id="2" name="TextBox 1">
            <a:extLst>
              <a:ext uri="{FF2B5EF4-FFF2-40B4-BE49-F238E27FC236}">
                <a16:creationId xmlns:a16="http://schemas.microsoft.com/office/drawing/2014/main" id="{1BA472C4-CE1F-4D78-82CD-67CC94F51E69}"/>
              </a:ext>
            </a:extLst>
          </p:cNvPr>
          <p:cNvSpPr txBox="1"/>
          <p:nvPr/>
        </p:nvSpPr>
        <p:spPr>
          <a:xfrm>
            <a:off x="4386696" y="5783238"/>
            <a:ext cx="4106005" cy="262636"/>
          </a:xfrm>
          <a:prstGeom prst="rect">
            <a:avLst/>
          </a:prstGeom>
          <a:noFill/>
        </p:spPr>
        <p:txBody>
          <a:bodyPr wrap="square" lIns="82296" tIns="41148" rIns="82296" bIns="41148" rtlCol="0" anchor="t">
            <a:spAutoFit/>
          </a:bodyPr>
          <a:lstStyle/>
          <a:p>
            <a:pPr algn="ctr" defTabSz="822960">
              <a:lnSpc>
                <a:spcPts val="1440"/>
              </a:lnSpc>
            </a:pPr>
            <a:r>
              <a:rPr lang="en-US" sz="1200">
                <a:solidFill>
                  <a:srgbClr val="000000">
                    <a:lumMod val="85000"/>
                    <a:lumOff val="15000"/>
                  </a:srgbClr>
                </a:solidFill>
                <a:latin typeface="Arial"/>
                <a:cs typeface="Arial"/>
              </a:rPr>
              <a:t>SECRET</a:t>
            </a:r>
          </a:p>
        </p:txBody>
      </p:sp>
      <p:sp>
        <p:nvSpPr>
          <p:cNvPr id="10" name="TextBox 1">
            <a:extLst>
              <a:ext uri="{FF2B5EF4-FFF2-40B4-BE49-F238E27FC236}">
                <a16:creationId xmlns:a16="http://schemas.microsoft.com/office/drawing/2014/main" id="{46941F92-A2C9-44AD-84C9-0940D92F72D6}"/>
              </a:ext>
            </a:extLst>
          </p:cNvPr>
          <p:cNvSpPr txBox="1"/>
          <p:nvPr/>
        </p:nvSpPr>
        <p:spPr>
          <a:xfrm>
            <a:off x="680100" y="4057657"/>
            <a:ext cx="4146049" cy="581698"/>
          </a:xfrm>
          <a:prstGeom prst="rect">
            <a:avLst/>
          </a:prstGeom>
          <a:noFill/>
        </p:spPr>
        <p:txBody>
          <a:bodyPr wrap="square" lIns="109728" tIns="54864" rIns="109728" bIns="54864"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822960"/>
            <a:endParaRPr lang="en-US" sz="1620">
              <a:solidFill>
                <a:srgbClr val="000000"/>
              </a:solidFill>
              <a:latin typeface="Arial" panose="020B0604020202020204"/>
            </a:endParaRPr>
          </a:p>
          <a:p>
            <a:pPr defTabSz="822960"/>
            <a:r>
              <a:rPr lang="en-GB" sz="1440" b="1" i="1">
                <a:solidFill>
                  <a:srgbClr val="000000"/>
                </a:solidFill>
                <a:latin typeface="Arial" panose="020B0604020202020204"/>
              </a:rPr>
              <a:t>Municipalities under Financial Distress   </a:t>
            </a:r>
            <a:endParaRPr lang="en-GB" sz="1620">
              <a:solidFill>
                <a:srgbClr val="000000"/>
              </a:solidFill>
              <a:latin typeface="Arial" panose="020B0604020202020204"/>
            </a:endParaRPr>
          </a:p>
        </p:txBody>
      </p:sp>
      <p:graphicFrame>
        <p:nvGraphicFramePr>
          <p:cNvPr id="5" name="Table 4">
            <a:extLst>
              <a:ext uri="{FF2B5EF4-FFF2-40B4-BE49-F238E27FC236}">
                <a16:creationId xmlns:a16="http://schemas.microsoft.com/office/drawing/2014/main" id="{6A6E7D3F-5353-418A-B0FB-E78B21171047}"/>
              </a:ext>
            </a:extLst>
          </p:cNvPr>
          <p:cNvGraphicFramePr>
            <a:graphicFrameLocks noGrp="1"/>
          </p:cNvGraphicFramePr>
          <p:nvPr/>
        </p:nvGraphicFramePr>
        <p:xfrm>
          <a:off x="795399" y="4612695"/>
          <a:ext cx="3379832" cy="1253492"/>
        </p:xfrm>
        <a:graphic>
          <a:graphicData uri="http://schemas.openxmlformats.org/drawingml/2006/table">
            <a:tbl>
              <a:tblPr>
                <a:tableStyleId>{793D81CF-94F2-401A-BA57-92F5A7B2D0C5}</a:tableStyleId>
              </a:tblPr>
              <a:tblGrid>
                <a:gridCol w="1521665">
                  <a:extLst>
                    <a:ext uri="{9D8B030D-6E8A-4147-A177-3AD203B41FA5}">
                      <a16:colId xmlns:a16="http://schemas.microsoft.com/office/drawing/2014/main" val="2181959494"/>
                    </a:ext>
                  </a:extLst>
                </a:gridCol>
                <a:gridCol w="225337">
                  <a:extLst>
                    <a:ext uri="{9D8B030D-6E8A-4147-A177-3AD203B41FA5}">
                      <a16:colId xmlns:a16="http://schemas.microsoft.com/office/drawing/2014/main" val="3297225902"/>
                    </a:ext>
                  </a:extLst>
                </a:gridCol>
                <a:gridCol w="300892">
                  <a:extLst>
                    <a:ext uri="{9D8B030D-6E8A-4147-A177-3AD203B41FA5}">
                      <a16:colId xmlns:a16="http://schemas.microsoft.com/office/drawing/2014/main" val="2002527663"/>
                    </a:ext>
                  </a:extLst>
                </a:gridCol>
                <a:gridCol w="665969">
                  <a:extLst>
                    <a:ext uri="{9D8B030D-6E8A-4147-A177-3AD203B41FA5}">
                      <a16:colId xmlns:a16="http://schemas.microsoft.com/office/drawing/2014/main" val="3076146160"/>
                    </a:ext>
                  </a:extLst>
                </a:gridCol>
                <a:gridCol w="665969">
                  <a:extLst>
                    <a:ext uri="{9D8B030D-6E8A-4147-A177-3AD203B41FA5}">
                      <a16:colId xmlns:a16="http://schemas.microsoft.com/office/drawing/2014/main" val="2529956183"/>
                    </a:ext>
                  </a:extLst>
                </a:gridCol>
              </a:tblGrid>
              <a:tr h="301181">
                <a:tc>
                  <a:txBody>
                    <a:bodyPr/>
                    <a:lstStyle/>
                    <a:p>
                      <a:pPr algn="l" fontAlgn="b"/>
                      <a:r>
                        <a:rPr lang="en-GB" sz="1000" b="1" i="0" u="none" strike="noStrike">
                          <a:effectLst/>
                          <a:latin typeface="Arial"/>
                          <a:cs typeface="Arial"/>
                        </a:rPr>
                        <a:t>Municipalities under Financial Distress</a:t>
                      </a: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fontAlgn="b"/>
                      <a:r>
                        <a:rPr lang="en-GB" sz="1000" b="0" i="0" u="none" strike="noStrike">
                          <a:effectLst/>
                          <a:latin typeface="Arial"/>
                          <a:cs typeface="Arial"/>
                        </a:rPr>
                        <a:t>163</a:t>
                      </a: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GB" sz="800" b="0" i="0" u="none" strike="noStrike">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GB" sz="800" b="0" i="0" u="none" strike="noStrike">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GB" sz="800" b="0" i="0" u="none" strike="noStrike">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8818073"/>
                  </a:ext>
                </a:extLst>
              </a:tr>
              <a:tr h="301181">
                <a:tc>
                  <a:txBody>
                    <a:bodyPr/>
                    <a:lstStyle/>
                    <a:p>
                      <a:pPr algn="l" fontAlgn="b"/>
                      <a:r>
                        <a:rPr lang="en-GB" sz="1000" b="1" i="0" u="none" strike="noStrike">
                          <a:effectLst/>
                          <a:latin typeface="Arial"/>
                          <a:cs typeface="Arial"/>
                        </a:rPr>
                        <a:t>Municipalities with unfunded budgets</a:t>
                      </a: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fontAlgn="b"/>
                      <a:r>
                        <a:rPr lang="en-GB" sz="1000" b="0" i="0" u="none" strike="noStrike">
                          <a:effectLst/>
                          <a:latin typeface="Arial"/>
                          <a:cs typeface="Arial"/>
                        </a:rPr>
                        <a:t>108</a:t>
                      </a: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a:p>
                  </a:txBody>
                  <a:tcPr/>
                </a:tc>
                <a:tc hMerge="1">
                  <a:txBody>
                    <a:bodyPr/>
                    <a:lstStyle/>
                    <a:p>
                      <a:pPr algn="ctr" fontAlgn="b"/>
                      <a:endParaRPr lang="en-GB" sz="800" b="0" i="0" u="none" strike="noStrike">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000" b="0" i="0" u="none" strike="noStrike">
                        <a:effectLst/>
                        <a:latin typeface="Arial" panose="020B0604020202020204" pitchFamily="34" charset="0"/>
                        <a:cs typeface="Arial" panose="020B0604020202020204" pitchFamily="34" charset="0"/>
                      </a:endParaRPr>
                    </a:p>
                  </a:txBody>
                  <a:tcPr marL="8573" marR="8573" marT="8573"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2197849"/>
                  </a:ext>
                </a:extLst>
              </a:tr>
              <a:tr h="301181">
                <a:tc>
                  <a:txBody>
                    <a:bodyPr/>
                    <a:lstStyle/>
                    <a:p>
                      <a:pPr algn="l" fontAlgn="b"/>
                      <a:r>
                        <a:rPr lang="en-GB" sz="1000" b="1" i="0" u="none" strike="noStrike">
                          <a:effectLst/>
                          <a:latin typeface="Arial"/>
                          <a:cs typeface="Arial"/>
                        </a:rPr>
                        <a:t>Dysfunctional Municipalities</a:t>
                      </a: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GB" sz="1000" b="0" i="0" u="none" strike="noStrike" dirty="0">
                          <a:effectLst/>
                          <a:latin typeface="Arial"/>
                          <a:cs typeface="Arial"/>
                        </a:rPr>
                        <a:t>63</a:t>
                      </a: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GB" sz="800" b="0" i="0" u="none" strike="noStrike">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000" b="0" i="0" u="none" strike="noStrike">
                        <a:effectLst/>
                        <a:latin typeface="Arial" panose="020B0604020202020204" pitchFamily="34" charset="0"/>
                        <a:cs typeface="Arial" panose="020B0604020202020204" pitchFamily="34" charset="0"/>
                      </a:endParaRPr>
                    </a:p>
                  </a:txBody>
                  <a:tcPr marL="8573" marR="8573" marT="8573"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000" b="0" i="0" u="none" strike="noStrike">
                        <a:effectLst/>
                        <a:latin typeface="Arial" panose="020B0604020202020204" pitchFamily="34" charset="0"/>
                        <a:cs typeface="Arial" panose="020B0604020202020204" pitchFamily="34" charset="0"/>
                      </a:endParaRPr>
                    </a:p>
                  </a:txBody>
                  <a:tcPr marL="8573" marR="8573" marT="857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4840551"/>
                  </a:ext>
                </a:extLst>
              </a:tr>
              <a:tr h="301181">
                <a:tc>
                  <a:txBody>
                    <a:bodyPr/>
                    <a:lstStyle/>
                    <a:p>
                      <a:pPr algn="l" fontAlgn="b"/>
                      <a:r>
                        <a:rPr lang="en-GB" sz="1000" b="1" u="none" strike="noStrike">
                          <a:effectLst/>
                          <a:latin typeface="Arial"/>
                          <a:cs typeface="Arial"/>
                        </a:rPr>
                        <a:t>Muni under administration (sec 139)</a:t>
                      </a:r>
                      <a:endParaRPr lang="en-GB" sz="1000" b="1" i="0" u="none" strike="noStrike">
                        <a:effectLst/>
                        <a:latin typeface="Arial"/>
                        <a:cs typeface="Arial"/>
                      </a:endParaRP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0" u="none" strike="noStrike">
                          <a:effectLst/>
                          <a:latin typeface="Arial"/>
                          <a:cs typeface="Arial"/>
                        </a:rPr>
                        <a:t>28</a:t>
                      </a:r>
                      <a:endParaRPr lang="en-GB" sz="1000" b="0" i="0" u="none" strike="noStrike">
                        <a:effectLst/>
                        <a:latin typeface="Arial"/>
                        <a:cs typeface="Arial"/>
                      </a:endParaRP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GB" sz="1000" b="0" i="0" u="none" strike="noStrike">
                        <a:effectLst/>
                        <a:latin typeface="Arial" panose="020B0604020202020204" pitchFamily="34" charset="0"/>
                        <a:cs typeface="Arial" panose="020B0604020202020204" pitchFamily="34" charset="0"/>
                      </a:endParaRPr>
                    </a:p>
                  </a:txBody>
                  <a:tcPr marL="8573" marR="8573" marT="8573"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000" b="0" i="0" u="none" strike="noStrike">
                        <a:effectLst/>
                        <a:latin typeface="Arial" panose="020B0604020202020204" pitchFamily="34" charset="0"/>
                        <a:cs typeface="Arial" panose="020B0604020202020204" pitchFamily="34" charset="0"/>
                      </a:endParaRPr>
                    </a:p>
                  </a:txBody>
                  <a:tcPr marL="8573" marR="8573" marT="857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8573" marR="8573" marT="857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842445"/>
                  </a:ext>
                </a:extLst>
              </a:tr>
            </a:tbl>
          </a:graphicData>
        </a:graphic>
      </p:graphicFrame>
    </p:spTree>
    <p:extLst>
      <p:ext uri="{BB962C8B-B14F-4D97-AF65-F5344CB8AC3E}">
        <p14:creationId xmlns:p14="http://schemas.microsoft.com/office/powerpoint/2010/main" val="1308273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A4A3381CECE046BE38538D096EC5AB" ma:contentTypeVersion="7" ma:contentTypeDescription="Create a new document." ma:contentTypeScope="" ma:versionID="0be7c7e803a60839511573c33e8bce59">
  <xsd:schema xmlns:xsd="http://www.w3.org/2001/XMLSchema" xmlns:xs="http://www.w3.org/2001/XMLSchema" xmlns:p="http://schemas.microsoft.com/office/2006/metadata/properties" xmlns:ns2="d33777ca-85ef-42fc-95b6-e9e5de66563b" xmlns:ns3="8e680935-e2d0-4443-a31e-379be15fad01" targetNamespace="http://schemas.microsoft.com/office/2006/metadata/properties" ma:root="true" ma:fieldsID="3291096425e44bd6dacfdc2f4fcb860f" ns2:_="" ns3:_="">
    <xsd:import namespace="d33777ca-85ef-42fc-95b6-e9e5de66563b"/>
    <xsd:import namespace="8e680935-e2d0-4443-a31e-379be15fad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3777ca-85ef-42fc-95b6-e9e5de6656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680935-e2d0-4443-a31e-379be15fad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e680935-e2d0-4443-a31e-379be15fad01">
      <UserInfo>
        <DisplayName>Sanmarie Moore</DisplayName>
        <AccountId>146</AccountId>
        <AccountType/>
      </UserInfo>
      <UserInfo>
        <DisplayName>Themba Fosi</DisplayName>
        <AccountId>85</AccountId>
        <AccountType/>
      </UserInfo>
      <UserInfo>
        <DisplayName>Avril Williamson</DisplayName>
        <AccountId>126</AccountId>
        <AccountType/>
      </UserInfo>
      <UserInfo>
        <DisplayName>Mpho Mogale</DisplayName>
        <AccountId>27</AccountId>
        <AccountType/>
      </UserInfo>
    </SharedWithUsers>
  </documentManagement>
</p:properties>
</file>

<file path=customXml/itemProps1.xml><?xml version="1.0" encoding="utf-8"?>
<ds:datastoreItem xmlns:ds="http://schemas.openxmlformats.org/officeDocument/2006/customXml" ds:itemID="{D988FEE8-B145-4C24-A509-E0C62F04874F}">
  <ds:schemaRefs>
    <ds:schemaRef ds:uri="http://schemas.microsoft.com/sharepoint/v3/contenttype/forms"/>
  </ds:schemaRefs>
</ds:datastoreItem>
</file>

<file path=customXml/itemProps2.xml><?xml version="1.0" encoding="utf-8"?>
<ds:datastoreItem xmlns:ds="http://schemas.openxmlformats.org/officeDocument/2006/customXml" ds:itemID="{4C3AC36D-1B24-4FD9-BD70-D511CE5F2417}">
  <ds:schemaRefs>
    <ds:schemaRef ds:uri="http://schemas.microsoft.com/office/2006/metadata/contentType"/>
    <ds:schemaRef ds:uri="http://schemas.microsoft.com/office/2006/metadata/properties/metaAttributes"/>
    <ds:schemaRef ds:uri="http://www.w3.org/2000/xmlns/"/>
    <ds:schemaRef ds:uri="http://www.w3.org/2001/XMLSchema"/>
    <ds:schemaRef ds:uri="d33777ca-85ef-42fc-95b6-e9e5de66563b"/>
    <ds:schemaRef ds:uri="8e680935-e2d0-4443-a31e-379be15fad01"/>
  </ds:schemaRefs>
</ds:datastoreItem>
</file>

<file path=customXml/itemProps3.xml><?xml version="1.0" encoding="utf-8"?>
<ds:datastoreItem xmlns:ds="http://schemas.openxmlformats.org/officeDocument/2006/customXml" ds:itemID="{0F258488-3680-4155-9A3D-D2F6FE116050}">
  <ds:schemaRefs>
    <ds:schemaRef ds:uri="http://schemas.microsoft.com/office/2006/metadata/properties"/>
    <ds:schemaRef ds:uri="http://www.w3.org/2000/xmlns/"/>
    <ds:schemaRef ds:uri="8e680935-e2d0-4443-a31e-379be15fad01"/>
  </ds:schemaRefs>
</ds:datastoreItem>
</file>

<file path=docProps/app.xml><?xml version="1.0" encoding="utf-8"?>
<Properties xmlns="http://schemas.openxmlformats.org/officeDocument/2006/extended-properties" xmlns:vt="http://schemas.openxmlformats.org/officeDocument/2006/docPropsVTypes">
  <TotalTime>654</TotalTime>
  <Words>4404</Words>
  <Application>Microsoft Office PowerPoint</Application>
  <PresentationFormat>Widescreen</PresentationFormat>
  <Paragraphs>678</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INTRODUCTION &amp; Background</vt:lpstr>
      <vt:lpstr>PowerPoint Presentation</vt:lpstr>
      <vt:lpstr>PowerPoint Presentation</vt:lpstr>
      <vt:lpstr>PowerPoint Presentation</vt:lpstr>
      <vt:lpstr>List of dysfunctional municipalities per province</vt:lpstr>
      <vt:lpstr>PowerPoint Presentation</vt:lpstr>
      <vt:lpstr>NW MUNICIPAL CLASSIFICATION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Cross-Cutting Interventions</vt:lpstr>
      <vt:lpstr>PowerPoint Presentation</vt:lpstr>
      <vt:lpstr>TIME FRAMES for the development of the municipal support and intervention package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Marietjie Kruger</dc:creator>
  <cp:lastModifiedBy>Brian Adams</cp:lastModifiedBy>
  <cp:revision>296</cp:revision>
  <cp:lastPrinted>2021-06-21T15:41:01Z</cp:lastPrinted>
  <dcterms:created xsi:type="dcterms:W3CDTF">2021-06-21T07:40:30Z</dcterms:created>
  <dcterms:modified xsi:type="dcterms:W3CDTF">2021-08-02T19:50:59Z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0x010100B5A4A3381CECE046BE38538D096EC5AB</vt:lpwstr>
  </property>
</Properties>
</file>