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9"/>
  </p:notesMasterIdLst>
  <p:handoutMasterIdLst>
    <p:handoutMasterId r:id="rId20"/>
  </p:handoutMasterIdLst>
  <p:sldIdLst>
    <p:sldId id="292" r:id="rId3"/>
    <p:sldId id="257" r:id="rId4"/>
    <p:sldId id="315" r:id="rId5"/>
    <p:sldId id="296" r:id="rId6"/>
    <p:sldId id="297" r:id="rId7"/>
    <p:sldId id="311" r:id="rId8"/>
    <p:sldId id="316" r:id="rId9"/>
    <p:sldId id="299" r:id="rId10"/>
    <p:sldId id="300" r:id="rId11"/>
    <p:sldId id="301" r:id="rId12"/>
    <p:sldId id="307" r:id="rId13"/>
    <p:sldId id="308" r:id="rId14"/>
    <p:sldId id="302" r:id="rId15"/>
    <p:sldId id="310" r:id="rId16"/>
    <p:sldId id="305" r:id="rId17"/>
    <p:sldId id="273" r:id="rId18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er Saptoe" initials="ES" lastIdx="3" clrIdx="0">
    <p:extLst>
      <p:ext uri="{19B8F6BF-5375-455C-9EA6-DF929625EA0E}">
        <p15:presenceInfo xmlns:p15="http://schemas.microsoft.com/office/powerpoint/2012/main" userId="S-1-5-21-1454741856-2891356945-868088179-22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7652"/>
  </p:normalViewPr>
  <p:slideViewPr>
    <p:cSldViewPr snapToGrid="0" snapToObjects="1">
      <p:cViewPr varScale="1">
        <p:scale>
          <a:sx n="80" d="100"/>
          <a:sy n="80" d="100"/>
        </p:scale>
        <p:origin x="10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5D00B1-39EB-4DC8-B71E-C4918AD6107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810EF0-E47B-458D-9595-B65F446DE39D}">
      <dgm:prSet phldrT="[Text]" custT="1"/>
      <dgm:spPr/>
      <dgm:t>
        <a:bodyPr/>
        <a:lstStyle/>
        <a:p>
          <a:r>
            <a:rPr lang="en-US" sz="1400" dirty="0" smtClean="0"/>
            <a:t>21 February 2020</a:t>
          </a:r>
          <a:endParaRPr lang="en-US" sz="1400" dirty="0"/>
        </a:p>
      </dgm:t>
    </dgm:pt>
    <dgm:pt modelId="{CD73B9AB-2501-4312-8191-084803B5E93B}" type="parTrans" cxnId="{9FD4D730-317C-4B93-9B6B-6D2A46236036}">
      <dgm:prSet/>
      <dgm:spPr/>
      <dgm:t>
        <a:bodyPr/>
        <a:lstStyle/>
        <a:p>
          <a:endParaRPr lang="en-US"/>
        </a:p>
      </dgm:t>
    </dgm:pt>
    <dgm:pt modelId="{4A0A0E50-08EE-4CE6-BCA9-7E25F62DBE6D}" type="sibTrans" cxnId="{9FD4D730-317C-4B93-9B6B-6D2A46236036}">
      <dgm:prSet/>
      <dgm:spPr/>
      <dgm:t>
        <a:bodyPr/>
        <a:lstStyle/>
        <a:p>
          <a:endParaRPr lang="en-US"/>
        </a:p>
      </dgm:t>
    </dgm:pt>
    <dgm:pt modelId="{3F654193-34D9-4F9D-873A-D06D9C973CC2}">
      <dgm:prSet phldrT="[Text]"/>
      <dgm:spPr/>
      <dgm:t>
        <a:bodyPr/>
        <a:lstStyle/>
        <a:p>
          <a:pPr>
            <a:lnSpc>
              <a:spcPct val="150000"/>
            </a:lnSpc>
          </a:pP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Ms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Mazzone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, MP submits motion </a:t>
          </a:r>
          <a:r>
            <a:rPr lang="en-US" dirty="0" err="1" smtClean="0">
              <a:latin typeface="Arial" panose="020B0604020202020204" pitchFamily="34" charset="0"/>
              <a:cs typeface="Arial" panose="020B0604020202020204" pitchFamily="34" charset="0"/>
            </a:rPr>
            <a:t>i.t.o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Rule 129R to initiate proceedings under section 194(1) of the Constitution for the removal of the Public Protector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9CB4DA-B0C0-40AA-90B9-9038E32B9C3A}" type="parTrans" cxnId="{4D223B9E-313C-4A0D-A917-7A6EB3E20287}">
      <dgm:prSet/>
      <dgm:spPr/>
      <dgm:t>
        <a:bodyPr/>
        <a:lstStyle/>
        <a:p>
          <a:endParaRPr lang="en-US"/>
        </a:p>
      </dgm:t>
    </dgm:pt>
    <dgm:pt modelId="{4E1861A4-7F78-490C-9C41-8120F308468D}" type="sibTrans" cxnId="{4D223B9E-313C-4A0D-A917-7A6EB3E20287}">
      <dgm:prSet/>
      <dgm:spPr/>
      <dgm:t>
        <a:bodyPr/>
        <a:lstStyle/>
        <a:p>
          <a:endParaRPr lang="en-US"/>
        </a:p>
      </dgm:t>
    </dgm:pt>
    <dgm:pt modelId="{B79607EE-14C0-4D8E-83DF-6ED732A7DE68}">
      <dgm:prSet phldrT="[Text]" custT="1"/>
      <dgm:spPr/>
      <dgm:t>
        <a:bodyPr/>
        <a:lstStyle/>
        <a:p>
          <a:r>
            <a:rPr lang="en-US" sz="1400" dirty="0" smtClean="0"/>
            <a:t>26 February 2020- 24 February 2021</a:t>
          </a:r>
          <a:endParaRPr lang="en-US" sz="1400" dirty="0"/>
        </a:p>
      </dgm:t>
    </dgm:pt>
    <dgm:pt modelId="{B6DB9F1E-B88C-4B49-8432-3F7792A726DA}" type="parTrans" cxnId="{ECD4ED98-F2EA-4645-94AE-762BD17CE03F}">
      <dgm:prSet/>
      <dgm:spPr/>
      <dgm:t>
        <a:bodyPr/>
        <a:lstStyle/>
        <a:p>
          <a:endParaRPr lang="en-US"/>
        </a:p>
      </dgm:t>
    </dgm:pt>
    <dgm:pt modelId="{7F3FA9EC-9AB9-4D3A-9F59-F81077D10B31}" type="sibTrans" cxnId="{ECD4ED98-F2EA-4645-94AE-762BD17CE03F}">
      <dgm:prSet/>
      <dgm:spPr/>
      <dgm:t>
        <a:bodyPr/>
        <a:lstStyle/>
        <a:p>
          <a:endParaRPr lang="en-US"/>
        </a:p>
      </dgm:t>
    </dgm:pt>
    <dgm:pt modelId="{391D30CB-7B0C-4550-A261-115AC64015C3}">
      <dgm:prSet phldrT="[Text]"/>
      <dgm:spPr/>
      <dgm:t>
        <a:bodyPr/>
        <a:lstStyle/>
        <a:p>
          <a:pPr>
            <a:lnSpc>
              <a:spcPct val="150000"/>
            </a:lnSpc>
          </a:pP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Speaker rules motion in order and refers to an independent panel to make a preliminary assessment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D602FF-DC40-47AF-AC30-856F221FACFC}" type="parTrans" cxnId="{87C89529-1533-4CDD-838F-74D829E8E572}">
      <dgm:prSet/>
      <dgm:spPr/>
      <dgm:t>
        <a:bodyPr/>
        <a:lstStyle/>
        <a:p>
          <a:endParaRPr lang="en-US"/>
        </a:p>
      </dgm:t>
    </dgm:pt>
    <dgm:pt modelId="{B2A4462D-5B6B-43C2-A3CB-48A7553BF071}" type="sibTrans" cxnId="{87C89529-1533-4CDD-838F-74D829E8E572}">
      <dgm:prSet/>
      <dgm:spPr/>
      <dgm:t>
        <a:bodyPr/>
        <a:lstStyle/>
        <a:p>
          <a:endParaRPr lang="en-US"/>
        </a:p>
      </dgm:t>
    </dgm:pt>
    <dgm:pt modelId="{25F779A6-8619-4DF2-84CA-D41F9DC98AE2}">
      <dgm:prSet phldrT="[Text]" custT="1"/>
      <dgm:spPr/>
      <dgm:t>
        <a:bodyPr/>
        <a:lstStyle/>
        <a:p>
          <a:r>
            <a:rPr lang="en-US" sz="1400" dirty="0" smtClean="0"/>
            <a:t>16 March-21 June 2021 </a:t>
          </a:r>
          <a:endParaRPr lang="en-US" sz="1400" dirty="0"/>
        </a:p>
      </dgm:t>
    </dgm:pt>
    <dgm:pt modelId="{58C52885-A86A-46A3-9814-BC674EE780A5}" type="parTrans" cxnId="{2E9D09DF-6A41-43E1-AB46-E5795AF45B44}">
      <dgm:prSet/>
      <dgm:spPr/>
      <dgm:t>
        <a:bodyPr/>
        <a:lstStyle/>
        <a:p>
          <a:endParaRPr lang="en-US"/>
        </a:p>
      </dgm:t>
    </dgm:pt>
    <dgm:pt modelId="{725A28FE-5863-4071-92BE-B8BEB7981B30}" type="sibTrans" cxnId="{2E9D09DF-6A41-43E1-AB46-E5795AF45B44}">
      <dgm:prSet/>
      <dgm:spPr/>
      <dgm:t>
        <a:bodyPr/>
        <a:lstStyle/>
        <a:p>
          <a:endParaRPr lang="en-US"/>
        </a:p>
      </dgm:t>
    </dgm:pt>
    <dgm:pt modelId="{6992FA8A-1E45-4BC8-A437-A1AE25D087D0}">
      <dgm:prSet phldrT="[Text]"/>
      <dgm:spPr/>
      <dgm:t>
        <a:bodyPr/>
        <a:lstStyle/>
        <a:p>
          <a:pPr>
            <a:lnSpc>
              <a:spcPct val="150000"/>
            </a:lnSpc>
          </a:pPr>
          <a:r>
            <a:rPr lang="en-US" altLang="en-US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NA adopts report of Independent Panel and Committee  is established. </a:t>
          </a:r>
          <a:endParaRPr lang="en-US" b="0" dirty="0"/>
        </a:p>
      </dgm:t>
    </dgm:pt>
    <dgm:pt modelId="{63781C82-ACC2-451E-AECC-A2E02021D142}" type="parTrans" cxnId="{E00A945A-877C-421D-8FEB-85B96CA1370D}">
      <dgm:prSet/>
      <dgm:spPr/>
      <dgm:t>
        <a:bodyPr/>
        <a:lstStyle/>
        <a:p>
          <a:endParaRPr lang="en-US"/>
        </a:p>
      </dgm:t>
    </dgm:pt>
    <dgm:pt modelId="{A8BA8802-A583-4B0B-A04A-608B738B6244}" type="sibTrans" cxnId="{E00A945A-877C-421D-8FEB-85B96CA1370D}">
      <dgm:prSet/>
      <dgm:spPr/>
      <dgm:t>
        <a:bodyPr/>
        <a:lstStyle/>
        <a:p>
          <a:endParaRPr lang="en-US"/>
        </a:p>
      </dgm:t>
    </dgm:pt>
    <dgm:pt modelId="{2A06F835-16C9-4631-AB26-5827931E5114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Panel </a:t>
          </a:r>
          <a:r>
            <a:rPr lang="en-US" i="0" dirty="0" smtClean="0">
              <a:latin typeface="Arial" panose="020B0604020202020204" pitchFamily="34" charset="0"/>
              <a:cs typeface="Arial" panose="020B0604020202020204" pitchFamily="34" charset="0"/>
            </a:rPr>
            <a:t>submits report finding  p</a:t>
          </a:r>
          <a:r>
            <a:rPr lang="en-US" altLang="en-US" i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rima facie evidence of misconduct and  incompetence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9DE731-A67D-48A6-B898-22E678506A44}" type="parTrans" cxnId="{DD2CC948-534D-4A22-9D9D-E005647817A0}">
      <dgm:prSet/>
      <dgm:spPr/>
      <dgm:t>
        <a:bodyPr/>
        <a:lstStyle/>
        <a:p>
          <a:endParaRPr lang="en-US"/>
        </a:p>
      </dgm:t>
    </dgm:pt>
    <dgm:pt modelId="{5272F2BA-B1AB-48F3-A1D1-E169C20231A4}" type="sibTrans" cxnId="{DD2CC948-534D-4A22-9D9D-E005647817A0}">
      <dgm:prSet/>
      <dgm:spPr/>
      <dgm:t>
        <a:bodyPr/>
        <a:lstStyle/>
        <a:p>
          <a:endParaRPr lang="en-US"/>
        </a:p>
      </dgm:t>
    </dgm:pt>
    <dgm:pt modelId="{0B323E03-5CAD-48F0-A673-D7ACDFD3E712}">
      <dgm:prSet/>
      <dgm:spPr/>
      <dgm:t>
        <a:bodyPr/>
        <a:lstStyle/>
        <a:p>
          <a:pPr>
            <a:lnSpc>
              <a:spcPct val="150000"/>
            </a:lnSpc>
          </a:pPr>
          <a:r>
            <a:rPr lang="en-US" altLang="en-US" i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Recommends that the NA establish a s194 Committee</a:t>
          </a:r>
          <a:endParaRPr lang="en-US" altLang="en-US" b="1" i="0" dirty="0" smtClean="0">
            <a:solidFill>
              <a:prstClr val="black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7F51F6-1D33-431E-9F6B-9C11B6C1DFD8}" type="parTrans" cxnId="{B7F5EAA0-8650-4A03-B375-4907034B4B30}">
      <dgm:prSet/>
      <dgm:spPr/>
      <dgm:t>
        <a:bodyPr/>
        <a:lstStyle/>
        <a:p>
          <a:endParaRPr lang="en-US"/>
        </a:p>
      </dgm:t>
    </dgm:pt>
    <dgm:pt modelId="{A0EA0D29-8277-4794-8518-AB7740B3B224}" type="sibTrans" cxnId="{B7F5EAA0-8650-4A03-B375-4907034B4B30}">
      <dgm:prSet/>
      <dgm:spPr/>
      <dgm:t>
        <a:bodyPr/>
        <a:lstStyle/>
        <a:p>
          <a:endParaRPr lang="en-US"/>
        </a:p>
      </dgm:t>
    </dgm:pt>
    <dgm:pt modelId="{AB408B1E-EF8C-43AA-BA4A-E46F17F1E9D7}">
      <dgm:prSet phldrT="[Text]"/>
      <dgm:spPr/>
      <dgm:t>
        <a:bodyPr/>
        <a:lstStyle/>
        <a:p>
          <a:pPr>
            <a:lnSpc>
              <a:spcPct val="150000"/>
            </a:lnSpc>
          </a:pPr>
          <a:r>
            <a:rPr lang="en-US" altLang="en-US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 Report of the Independent Panel referred to this Committee on 21 June 2021 (ATC 86 of 2021)</a:t>
          </a:r>
          <a:endParaRPr lang="en-US" b="0" dirty="0"/>
        </a:p>
      </dgm:t>
    </dgm:pt>
    <dgm:pt modelId="{E1B84E7B-A400-445D-AA97-E356DBC89B0B}" type="parTrans" cxnId="{F5994475-05CA-45BA-B329-6FD1E6AF818D}">
      <dgm:prSet/>
      <dgm:spPr/>
      <dgm:t>
        <a:bodyPr/>
        <a:lstStyle/>
        <a:p>
          <a:endParaRPr lang="en-US"/>
        </a:p>
      </dgm:t>
    </dgm:pt>
    <dgm:pt modelId="{87A48D84-4116-496D-B4B1-3C14DA4E7498}" type="sibTrans" cxnId="{F5994475-05CA-45BA-B329-6FD1E6AF818D}">
      <dgm:prSet/>
      <dgm:spPr/>
      <dgm:t>
        <a:bodyPr/>
        <a:lstStyle/>
        <a:p>
          <a:endParaRPr lang="en-US"/>
        </a:p>
      </dgm:t>
    </dgm:pt>
    <dgm:pt modelId="{615623FD-8B7A-4529-BBF3-66329D456504}">
      <dgm:prSet phldrT="[Text]"/>
      <dgm:spPr/>
      <dgm:t>
        <a:bodyPr/>
        <a:lstStyle/>
        <a:p>
          <a:pPr>
            <a:lnSpc>
              <a:spcPct val="150000"/>
            </a:lnSpc>
          </a:pP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99ED3F-BA7C-45E4-9A44-E9B072F4B44A}" type="parTrans" cxnId="{EEEEB82B-0239-4C6C-A25F-F2213E89067D}">
      <dgm:prSet/>
      <dgm:spPr/>
      <dgm:t>
        <a:bodyPr/>
        <a:lstStyle/>
        <a:p>
          <a:endParaRPr lang="en-US"/>
        </a:p>
      </dgm:t>
    </dgm:pt>
    <dgm:pt modelId="{055D93DF-21C2-437E-AD5C-23916801B385}" type="sibTrans" cxnId="{EEEEB82B-0239-4C6C-A25F-F2213E89067D}">
      <dgm:prSet/>
      <dgm:spPr/>
      <dgm:t>
        <a:bodyPr/>
        <a:lstStyle/>
        <a:p>
          <a:endParaRPr lang="en-US"/>
        </a:p>
      </dgm:t>
    </dgm:pt>
    <dgm:pt modelId="{329DE804-D98A-4E9D-AAED-048E9487E833}">
      <dgm:prSet phldrT="[Text]"/>
      <dgm:spPr/>
      <dgm:t>
        <a:bodyPr/>
        <a:lstStyle/>
        <a:p>
          <a:pPr>
            <a:lnSpc>
              <a:spcPct val="150000"/>
            </a:lnSpc>
          </a:pP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B92FD2-A6A2-4EF8-BE51-593DF8C57C45}" type="parTrans" cxnId="{26B2B3F1-1BB9-45AC-9F71-7C9BB336B261}">
      <dgm:prSet/>
      <dgm:spPr/>
      <dgm:t>
        <a:bodyPr/>
        <a:lstStyle/>
        <a:p>
          <a:endParaRPr lang="en-US"/>
        </a:p>
      </dgm:t>
    </dgm:pt>
    <dgm:pt modelId="{37E24ADB-8B1A-4242-AA18-868BF3690187}" type="sibTrans" cxnId="{26B2B3F1-1BB9-45AC-9F71-7C9BB336B261}">
      <dgm:prSet/>
      <dgm:spPr/>
      <dgm:t>
        <a:bodyPr/>
        <a:lstStyle/>
        <a:p>
          <a:endParaRPr lang="en-US"/>
        </a:p>
      </dgm:t>
    </dgm:pt>
    <dgm:pt modelId="{CC24EC20-64B5-4201-B0A1-433A52FAD8CA}">
      <dgm:prSet phldrT="[Text]"/>
      <dgm:spPr/>
      <dgm:t>
        <a:bodyPr/>
        <a:lstStyle/>
        <a:p>
          <a:pPr>
            <a:lnSpc>
              <a:spcPct val="150000"/>
            </a:lnSpc>
          </a:pPr>
          <a:endParaRPr lang="en-US" b="0" dirty="0"/>
        </a:p>
      </dgm:t>
    </dgm:pt>
    <dgm:pt modelId="{F21DE161-4D9E-4543-8627-752AAF623027}" type="parTrans" cxnId="{86AA878E-BFAA-4AD8-B455-EC4E963F4802}">
      <dgm:prSet/>
      <dgm:spPr/>
      <dgm:t>
        <a:bodyPr/>
        <a:lstStyle/>
        <a:p>
          <a:endParaRPr lang="en-US"/>
        </a:p>
      </dgm:t>
    </dgm:pt>
    <dgm:pt modelId="{14B9E8AB-B40A-406A-8C7B-FAB7CE3F424B}" type="sibTrans" cxnId="{86AA878E-BFAA-4AD8-B455-EC4E963F4802}">
      <dgm:prSet/>
      <dgm:spPr/>
      <dgm:t>
        <a:bodyPr/>
        <a:lstStyle/>
        <a:p>
          <a:endParaRPr lang="en-US"/>
        </a:p>
      </dgm:t>
    </dgm:pt>
    <dgm:pt modelId="{202881A9-852B-4AEE-948F-D1FF54B88FC2}" type="pres">
      <dgm:prSet presAssocID="{245D00B1-39EB-4DC8-B71E-C4918AD610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60CF8D-EFE9-470D-98DD-DEA4F45BF106}" type="pres">
      <dgm:prSet presAssocID="{E8810EF0-E47B-458D-9595-B65F446DE39D}" presName="composite" presStyleCnt="0"/>
      <dgm:spPr/>
    </dgm:pt>
    <dgm:pt modelId="{D573FD98-9050-45B3-8160-DD3444172CF2}" type="pres">
      <dgm:prSet presAssocID="{E8810EF0-E47B-458D-9595-B65F446DE39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29AAE-1426-4A41-BA21-32C3B49945AB}" type="pres">
      <dgm:prSet presAssocID="{E8810EF0-E47B-458D-9595-B65F446DE39D}" presName="parSh" presStyleLbl="node1" presStyleIdx="0" presStyleCnt="3"/>
      <dgm:spPr/>
      <dgm:t>
        <a:bodyPr/>
        <a:lstStyle/>
        <a:p>
          <a:endParaRPr lang="en-US"/>
        </a:p>
      </dgm:t>
    </dgm:pt>
    <dgm:pt modelId="{A08C44B5-0B9D-49B1-B51B-FE8B44D65E68}" type="pres">
      <dgm:prSet presAssocID="{E8810EF0-E47B-458D-9595-B65F446DE39D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3F091-A931-4D52-BF43-006DE9584B97}" type="pres">
      <dgm:prSet presAssocID="{4A0A0E50-08EE-4CE6-BCA9-7E25F62DBE6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AC9A9D0-5129-4143-9530-70CA1B5ADD29}" type="pres">
      <dgm:prSet presAssocID="{4A0A0E50-08EE-4CE6-BCA9-7E25F62DBE6D}" presName="connTx" presStyleLbl="sibTrans2D1" presStyleIdx="0" presStyleCnt="2"/>
      <dgm:spPr/>
      <dgm:t>
        <a:bodyPr/>
        <a:lstStyle/>
        <a:p>
          <a:endParaRPr lang="en-US"/>
        </a:p>
      </dgm:t>
    </dgm:pt>
    <dgm:pt modelId="{65C4F1FA-0277-4350-B725-B41855152618}" type="pres">
      <dgm:prSet presAssocID="{B79607EE-14C0-4D8E-83DF-6ED732A7DE68}" presName="composite" presStyleCnt="0"/>
      <dgm:spPr/>
    </dgm:pt>
    <dgm:pt modelId="{D65A1516-C8F6-49DF-93DA-99450EB8C282}" type="pres">
      <dgm:prSet presAssocID="{B79607EE-14C0-4D8E-83DF-6ED732A7DE6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1949A-8F80-4AC1-AAD6-F587FD84D424}" type="pres">
      <dgm:prSet presAssocID="{B79607EE-14C0-4D8E-83DF-6ED732A7DE68}" presName="parSh" presStyleLbl="node1" presStyleIdx="1" presStyleCnt="3"/>
      <dgm:spPr/>
      <dgm:t>
        <a:bodyPr/>
        <a:lstStyle/>
        <a:p>
          <a:endParaRPr lang="en-US"/>
        </a:p>
      </dgm:t>
    </dgm:pt>
    <dgm:pt modelId="{62BF8FF1-99EB-444A-B1A3-75EDA1B72FD5}" type="pres">
      <dgm:prSet presAssocID="{B79607EE-14C0-4D8E-83DF-6ED732A7DE68}" presName="desTx" presStyleLbl="fgAcc1" presStyleIdx="1" presStyleCnt="3" custScaleX="112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C0485-4C9C-4D05-AAC9-C7132DFD808A}" type="pres">
      <dgm:prSet presAssocID="{7F3FA9EC-9AB9-4D3A-9F59-F81077D10B3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AD501A0-7A3E-4432-8001-A6BCA97AB2D3}" type="pres">
      <dgm:prSet presAssocID="{7F3FA9EC-9AB9-4D3A-9F59-F81077D10B31}" presName="connTx" presStyleLbl="sibTrans2D1" presStyleIdx="1" presStyleCnt="2"/>
      <dgm:spPr/>
      <dgm:t>
        <a:bodyPr/>
        <a:lstStyle/>
        <a:p>
          <a:endParaRPr lang="en-US"/>
        </a:p>
      </dgm:t>
    </dgm:pt>
    <dgm:pt modelId="{A8873CA7-A26C-4058-BFFA-C3D67526D3C0}" type="pres">
      <dgm:prSet presAssocID="{25F779A6-8619-4DF2-84CA-D41F9DC98AE2}" presName="composite" presStyleCnt="0"/>
      <dgm:spPr/>
    </dgm:pt>
    <dgm:pt modelId="{88BF2E22-6827-4B68-A3B3-D34695CD42C6}" type="pres">
      <dgm:prSet presAssocID="{25F779A6-8619-4DF2-84CA-D41F9DC98AE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FF8D7-5BF3-480F-A342-32B2273BD397}" type="pres">
      <dgm:prSet presAssocID="{25F779A6-8619-4DF2-84CA-D41F9DC98AE2}" presName="parSh" presStyleLbl="node1" presStyleIdx="2" presStyleCnt="3"/>
      <dgm:spPr/>
      <dgm:t>
        <a:bodyPr/>
        <a:lstStyle/>
        <a:p>
          <a:endParaRPr lang="en-US"/>
        </a:p>
      </dgm:t>
    </dgm:pt>
    <dgm:pt modelId="{A2D1BC8F-18B7-4D64-99DF-735E3C7BB6A1}" type="pres">
      <dgm:prSet presAssocID="{25F779A6-8619-4DF2-84CA-D41F9DC98AE2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6A0326-3CF1-44A7-A0C4-D93C6F84B6B4}" type="presOf" srcId="{0B323E03-5CAD-48F0-A673-D7ACDFD3E712}" destId="{62BF8FF1-99EB-444A-B1A3-75EDA1B72FD5}" srcOrd="0" destOrd="3" presId="urn:microsoft.com/office/officeart/2005/8/layout/process3"/>
    <dgm:cxn modelId="{5B91B11E-C1C5-4C95-B23E-821D1ECC057B}" type="presOf" srcId="{7F3FA9EC-9AB9-4D3A-9F59-F81077D10B31}" destId="{4AD501A0-7A3E-4432-8001-A6BCA97AB2D3}" srcOrd="1" destOrd="0" presId="urn:microsoft.com/office/officeart/2005/8/layout/process3"/>
    <dgm:cxn modelId="{CDE76DCE-4A64-4502-951E-2F101EC14A84}" type="presOf" srcId="{E8810EF0-E47B-458D-9595-B65F446DE39D}" destId="{D573FD98-9050-45B3-8160-DD3444172CF2}" srcOrd="0" destOrd="0" presId="urn:microsoft.com/office/officeart/2005/8/layout/process3"/>
    <dgm:cxn modelId="{DD2CC948-534D-4A22-9D9D-E005647817A0}" srcId="{B79607EE-14C0-4D8E-83DF-6ED732A7DE68}" destId="{2A06F835-16C9-4631-AB26-5827931E5114}" srcOrd="2" destOrd="0" parTransId="{BB9DE731-A67D-48A6-B898-22E678506A44}" sibTransId="{5272F2BA-B1AB-48F3-A1D1-E169C20231A4}"/>
    <dgm:cxn modelId="{D313A04D-38FE-4028-93C7-79A020BF0BD9}" type="presOf" srcId="{AB408B1E-EF8C-43AA-BA4A-E46F17F1E9D7}" destId="{A2D1BC8F-18B7-4D64-99DF-735E3C7BB6A1}" srcOrd="0" destOrd="2" presId="urn:microsoft.com/office/officeart/2005/8/layout/process3"/>
    <dgm:cxn modelId="{13B41D24-1A56-42D8-ACF5-43945C536CFC}" type="presOf" srcId="{391D30CB-7B0C-4550-A261-115AC64015C3}" destId="{62BF8FF1-99EB-444A-B1A3-75EDA1B72FD5}" srcOrd="0" destOrd="1" presId="urn:microsoft.com/office/officeart/2005/8/layout/process3"/>
    <dgm:cxn modelId="{86F57719-4F4F-4D43-AB78-906C48C89A23}" type="presOf" srcId="{245D00B1-39EB-4DC8-B71E-C4918AD61078}" destId="{202881A9-852B-4AEE-948F-D1FF54B88FC2}" srcOrd="0" destOrd="0" presId="urn:microsoft.com/office/officeart/2005/8/layout/process3"/>
    <dgm:cxn modelId="{810EF27B-CD17-4528-B01F-9ECE68028B91}" type="presOf" srcId="{E8810EF0-E47B-458D-9595-B65F446DE39D}" destId="{23629AAE-1426-4A41-BA21-32C3B49945AB}" srcOrd="1" destOrd="0" presId="urn:microsoft.com/office/officeart/2005/8/layout/process3"/>
    <dgm:cxn modelId="{C1042284-CD4A-4B04-91AB-B8D96E2EC210}" type="presOf" srcId="{6992FA8A-1E45-4BC8-A437-A1AE25D087D0}" destId="{A2D1BC8F-18B7-4D64-99DF-735E3C7BB6A1}" srcOrd="0" destOrd="1" presId="urn:microsoft.com/office/officeart/2005/8/layout/process3"/>
    <dgm:cxn modelId="{4D223B9E-313C-4A0D-A917-7A6EB3E20287}" srcId="{E8810EF0-E47B-458D-9595-B65F446DE39D}" destId="{3F654193-34D9-4F9D-873A-D06D9C973CC2}" srcOrd="1" destOrd="0" parTransId="{379CB4DA-B0C0-40AA-90B9-9038E32B9C3A}" sibTransId="{4E1861A4-7F78-490C-9C41-8120F308468D}"/>
    <dgm:cxn modelId="{E00A945A-877C-421D-8FEB-85B96CA1370D}" srcId="{25F779A6-8619-4DF2-84CA-D41F9DC98AE2}" destId="{6992FA8A-1E45-4BC8-A437-A1AE25D087D0}" srcOrd="1" destOrd="0" parTransId="{63781C82-ACC2-451E-AECC-A2E02021D142}" sibTransId="{A8BA8802-A583-4B0B-A04A-608B738B6244}"/>
    <dgm:cxn modelId="{26B2B3F1-1BB9-45AC-9F71-7C9BB336B261}" srcId="{E8810EF0-E47B-458D-9595-B65F446DE39D}" destId="{329DE804-D98A-4E9D-AAED-048E9487E833}" srcOrd="0" destOrd="0" parTransId="{CBB92FD2-A6A2-4EF8-BE51-593DF8C57C45}" sibTransId="{37E24ADB-8B1A-4242-AA18-868BF3690187}"/>
    <dgm:cxn modelId="{86AA878E-BFAA-4AD8-B455-EC4E963F4802}" srcId="{25F779A6-8619-4DF2-84CA-D41F9DC98AE2}" destId="{CC24EC20-64B5-4201-B0A1-433A52FAD8CA}" srcOrd="0" destOrd="0" parTransId="{F21DE161-4D9E-4543-8627-752AAF623027}" sibTransId="{14B9E8AB-B40A-406A-8C7B-FAB7CE3F424B}"/>
    <dgm:cxn modelId="{ECD4ED98-F2EA-4645-94AE-762BD17CE03F}" srcId="{245D00B1-39EB-4DC8-B71E-C4918AD61078}" destId="{B79607EE-14C0-4D8E-83DF-6ED732A7DE68}" srcOrd="1" destOrd="0" parTransId="{B6DB9F1E-B88C-4B49-8432-3F7792A726DA}" sibTransId="{7F3FA9EC-9AB9-4D3A-9F59-F81077D10B31}"/>
    <dgm:cxn modelId="{F5994475-05CA-45BA-B329-6FD1E6AF818D}" srcId="{25F779A6-8619-4DF2-84CA-D41F9DC98AE2}" destId="{AB408B1E-EF8C-43AA-BA4A-E46F17F1E9D7}" srcOrd="2" destOrd="0" parTransId="{E1B84E7B-A400-445D-AA97-E356DBC89B0B}" sibTransId="{87A48D84-4116-496D-B4B1-3C14DA4E7498}"/>
    <dgm:cxn modelId="{9DA838E2-F636-4693-A6E1-3BC1BC428667}" type="presOf" srcId="{4A0A0E50-08EE-4CE6-BCA9-7E25F62DBE6D}" destId="{8913F091-A931-4D52-BF43-006DE9584B97}" srcOrd="0" destOrd="0" presId="urn:microsoft.com/office/officeart/2005/8/layout/process3"/>
    <dgm:cxn modelId="{EEEEB82B-0239-4C6C-A25F-F2213E89067D}" srcId="{B79607EE-14C0-4D8E-83DF-6ED732A7DE68}" destId="{615623FD-8B7A-4529-BBF3-66329D456504}" srcOrd="0" destOrd="0" parTransId="{2C99ED3F-BA7C-45E4-9A44-E9B072F4B44A}" sibTransId="{055D93DF-21C2-437E-AD5C-23916801B385}"/>
    <dgm:cxn modelId="{87C89529-1533-4CDD-838F-74D829E8E572}" srcId="{B79607EE-14C0-4D8E-83DF-6ED732A7DE68}" destId="{391D30CB-7B0C-4550-A261-115AC64015C3}" srcOrd="1" destOrd="0" parTransId="{F9D602FF-DC40-47AF-AC30-856F221FACFC}" sibTransId="{B2A4462D-5B6B-43C2-A3CB-48A7553BF071}"/>
    <dgm:cxn modelId="{AC2F5645-A06C-4952-B5DE-75F55DAEF242}" type="presOf" srcId="{25F779A6-8619-4DF2-84CA-D41F9DC98AE2}" destId="{88BF2E22-6827-4B68-A3B3-D34695CD42C6}" srcOrd="0" destOrd="0" presId="urn:microsoft.com/office/officeart/2005/8/layout/process3"/>
    <dgm:cxn modelId="{20CAF333-D647-432F-87B2-44CD37AD26EF}" type="presOf" srcId="{615623FD-8B7A-4529-BBF3-66329D456504}" destId="{62BF8FF1-99EB-444A-B1A3-75EDA1B72FD5}" srcOrd="0" destOrd="0" presId="urn:microsoft.com/office/officeart/2005/8/layout/process3"/>
    <dgm:cxn modelId="{D6D96D73-BE97-4D00-99DB-D965819EF8F5}" type="presOf" srcId="{2A06F835-16C9-4631-AB26-5827931E5114}" destId="{62BF8FF1-99EB-444A-B1A3-75EDA1B72FD5}" srcOrd="0" destOrd="2" presId="urn:microsoft.com/office/officeart/2005/8/layout/process3"/>
    <dgm:cxn modelId="{A70032D2-82F4-4CDA-ABB2-A4E1F54FC919}" type="presOf" srcId="{4A0A0E50-08EE-4CE6-BCA9-7E25F62DBE6D}" destId="{BAC9A9D0-5129-4143-9530-70CA1B5ADD29}" srcOrd="1" destOrd="0" presId="urn:microsoft.com/office/officeart/2005/8/layout/process3"/>
    <dgm:cxn modelId="{9FD4D730-317C-4B93-9B6B-6D2A46236036}" srcId="{245D00B1-39EB-4DC8-B71E-C4918AD61078}" destId="{E8810EF0-E47B-458D-9595-B65F446DE39D}" srcOrd="0" destOrd="0" parTransId="{CD73B9AB-2501-4312-8191-084803B5E93B}" sibTransId="{4A0A0E50-08EE-4CE6-BCA9-7E25F62DBE6D}"/>
    <dgm:cxn modelId="{41A86F5E-5985-4E8C-ACA8-FD1F76060230}" type="presOf" srcId="{CC24EC20-64B5-4201-B0A1-433A52FAD8CA}" destId="{A2D1BC8F-18B7-4D64-99DF-735E3C7BB6A1}" srcOrd="0" destOrd="0" presId="urn:microsoft.com/office/officeart/2005/8/layout/process3"/>
    <dgm:cxn modelId="{4E1B1863-DCDF-4BE0-B647-253DAEF69AE5}" type="presOf" srcId="{3F654193-34D9-4F9D-873A-D06D9C973CC2}" destId="{A08C44B5-0B9D-49B1-B51B-FE8B44D65E68}" srcOrd="0" destOrd="1" presId="urn:microsoft.com/office/officeart/2005/8/layout/process3"/>
    <dgm:cxn modelId="{2E9D09DF-6A41-43E1-AB46-E5795AF45B44}" srcId="{245D00B1-39EB-4DC8-B71E-C4918AD61078}" destId="{25F779A6-8619-4DF2-84CA-D41F9DC98AE2}" srcOrd="2" destOrd="0" parTransId="{58C52885-A86A-46A3-9814-BC674EE780A5}" sibTransId="{725A28FE-5863-4071-92BE-B8BEB7981B30}"/>
    <dgm:cxn modelId="{B7F5EAA0-8650-4A03-B375-4907034B4B30}" srcId="{B79607EE-14C0-4D8E-83DF-6ED732A7DE68}" destId="{0B323E03-5CAD-48F0-A673-D7ACDFD3E712}" srcOrd="3" destOrd="0" parTransId="{437F51F6-1D33-431E-9F6B-9C11B6C1DFD8}" sibTransId="{A0EA0D29-8277-4794-8518-AB7740B3B224}"/>
    <dgm:cxn modelId="{7A5E4AAA-7933-4F2C-B665-46E6701613AA}" type="presOf" srcId="{7F3FA9EC-9AB9-4D3A-9F59-F81077D10B31}" destId="{651C0485-4C9C-4D05-AAC9-C7132DFD808A}" srcOrd="0" destOrd="0" presId="urn:microsoft.com/office/officeart/2005/8/layout/process3"/>
    <dgm:cxn modelId="{C61C92F8-4689-4FFA-A84B-8D2789FF5831}" type="presOf" srcId="{B79607EE-14C0-4D8E-83DF-6ED732A7DE68}" destId="{D65A1516-C8F6-49DF-93DA-99450EB8C282}" srcOrd="0" destOrd="0" presId="urn:microsoft.com/office/officeart/2005/8/layout/process3"/>
    <dgm:cxn modelId="{817FBED9-A192-4E25-9F47-6E6AA11E549C}" type="presOf" srcId="{329DE804-D98A-4E9D-AAED-048E9487E833}" destId="{A08C44B5-0B9D-49B1-B51B-FE8B44D65E68}" srcOrd="0" destOrd="0" presId="urn:microsoft.com/office/officeart/2005/8/layout/process3"/>
    <dgm:cxn modelId="{1676221B-439F-4A89-AE7E-60EEAD14F984}" type="presOf" srcId="{25F779A6-8619-4DF2-84CA-D41F9DC98AE2}" destId="{4E7FF8D7-5BF3-480F-A342-32B2273BD397}" srcOrd="1" destOrd="0" presId="urn:microsoft.com/office/officeart/2005/8/layout/process3"/>
    <dgm:cxn modelId="{EB9D17AD-DB41-470B-92CE-21260F8482DA}" type="presOf" srcId="{B79607EE-14C0-4D8E-83DF-6ED732A7DE68}" destId="{A041949A-8F80-4AC1-AAD6-F587FD84D424}" srcOrd="1" destOrd="0" presId="urn:microsoft.com/office/officeart/2005/8/layout/process3"/>
    <dgm:cxn modelId="{C0251A1D-572F-408C-BEBD-AA2FD080A804}" type="presParOf" srcId="{202881A9-852B-4AEE-948F-D1FF54B88FC2}" destId="{CF60CF8D-EFE9-470D-98DD-DEA4F45BF106}" srcOrd="0" destOrd="0" presId="urn:microsoft.com/office/officeart/2005/8/layout/process3"/>
    <dgm:cxn modelId="{CBD7ED8B-BBAE-4296-847D-C8228CECCD79}" type="presParOf" srcId="{CF60CF8D-EFE9-470D-98DD-DEA4F45BF106}" destId="{D573FD98-9050-45B3-8160-DD3444172CF2}" srcOrd="0" destOrd="0" presId="urn:microsoft.com/office/officeart/2005/8/layout/process3"/>
    <dgm:cxn modelId="{C8318099-3CB8-4F32-B3A9-EDB0D59C6A19}" type="presParOf" srcId="{CF60CF8D-EFE9-470D-98DD-DEA4F45BF106}" destId="{23629AAE-1426-4A41-BA21-32C3B49945AB}" srcOrd="1" destOrd="0" presId="urn:microsoft.com/office/officeart/2005/8/layout/process3"/>
    <dgm:cxn modelId="{16328711-509F-408D-81BC-6A5EC8C69810}" type="presParOf" srcId="{CF60CF8D-EFE9-470D-98DD-DEA4F45BF106}" destId="{A08C44B5-0B9D-49B1-B51B-FE8B44D65E68}" srcOrd="2" destOrd="0" presId="urn:microsoft.com/office/officeart/2005/8/layout/process3"/>
    <dgm:cxn modelId="{F36ECC07-332C-4FC2-8F19-DECAB2CF6560}" type="presParOf" srcId="{202881A9-852B-4AEE-948F-D1FF54B88FC2}" destId="{8913F091-A931-4D52-BF43-006DE9584B97}" srcOrd="1" destOrd="0" presId="urn:microsoft.com/office/officeart/2005/8/layout/process3"/>
    <dgm:cxn modelId="{BAD6A63E-6B6B-4888-BA29-F3EC2DD64386}" type="presParOf" srcId="{8913F091-A931-4D52-BF43-006DE9584B97}" destId="{BAC9A9D0-5129-4143-9530-70CA1B5ADD29}" srcOrd="0" destOrd="0" presId="urn:microsoft.com/office/officeart/2005/8/layout/process3"/>
    <dgm:cxn modelId="{C9D018BF-064F-4542-A74B-5FB2A2D4A88E}" type="presParOf" srcId="{202881A9-852B-4AEE-948F-D1FF54B88FC2}" destId="{65C4F1FA-0277-4350-B725-B41855152618}" srcOrd="2" destOrd="0" presId="urn:microsoft.com/office/officeart/2005/8/layout/process3"/>
    <dgm:cxn modelId="{A64510BC-02B9-4869-B71B-B3FDA6BF13AB}" type="presParOf" srcId="{65C4F1FA-0277-4350-B725-B41855152618}" destId="{D65A1516-C8F6-49DF-93DA-99450EB8C282}" srcOrd="0" destOrd="0" presId="urn:microsoft.com/office/officeart/2005/8/layout/process3"/>
    <dgm:cxn modelId="{0FAECFFA-B98F-45DF-9C65-23F63522F5CD}" type="presParOf" srcId="{65C4F1FA-0277-4350-B725-B41855152618}" destId="{A041949A-8F80-4AC1-AAD6-F587FD84D424}" srcOrd="1" destOrd="0" presId="urn:microsoft.com/office/officeart/2005/8/layout/process3"/>
    <dgm:cxn modelId="{C05D774F-2323-4328-BD46-3BFADFF18F84}" type="presParOf" srcId="{65C4F1FA-0277-4350-B725-B41855152618}" destId="{62BF8FF1-99EB-444A-B1A3-75EDA1B72FD5}" srcOrd="2" destOrd="0" presId="urn:microsoft.com/office/officeart/2005/8/layout/process3"/>
    <dgm:cxn modelId="{E2B1F437-7F0C-48A3-8933-0DE5045F5B0D}" type="presParOf" srcId="{202881A9-852B-4AEE-948F-D1FF54B88FC2}" destId="{651C0485-4C9C-4D05-AAC9-C7132DFD808A}" srcOrd="3" destOrd="0" presId="urn:microsoft.com/office/officeart/2005/8/layout/process3"/>
    <dgm:cxn modelId="{A2103EE8-3FB7-4574-A4BE-B8CB40323EA1}" type="presParOf" srcId="{651C0485-4C9C-4D05-AAC9-C7132DFD808A}" destId="{4AD501A0-7A3E-4432-8001-A6BCA97AB2D3}" srcOrd="0" destOrd="0" presId="urn:microsoft.com/office/officeart/2005/8/layout/process3"/>
    <dgm:cxn modelId="{008467C7-A529-42DF-875D-350DC8D0E924}" type="presParOf" srcId="{202881A9-852B-4AEE-948F-D1FF54B88FC2}" destId="{A8873CA7-A26C-4058-BFFA-C3D67526D3C0}" srcOrd="4" destOrd="0" presId="urn:microsoft.com/office/officeart/2005/8/layout/process3"/>
    <dgm:cxn modelId="{B1E19E57-D136-44F5-B6EC-F9DFAD32AC09}" type="presParOf" srcId="{A8873CA7-A26C-4058-BFFA-C3D67526D3C0}" destId="{88BF2E22-6827-4B68-A3B3-D34695CD42C6}" srcOrd="0" destOrd="0" presId="urn:microsoft.com/office/officeart/2005/8/layout/process3"/>
    <dgm:cxn modelId="{75807BAA-03FD-448D-A129-6EC11DFE5992}" type="presParOf" srcId="{A8873CA7-A26C-4058-BFFA-C3D67526D3C0}" destId="{4E7FF8D7-5BF3-480F-A342-32B2273BD397}" srcOrd="1" destOrd="0" presId="urn:microsoft.com/office/officeart/2005/8/layout/process3"/>
    <dgm:cxn modelId="{476636AC-76EC-44EA-8187-ADDB38DDF0DA}" type="presParOf" srcId="{A8873CA7-A26C-4058-BFFA-C3D67526D3C0}" destId="{A2D1BC8F-18B7-4D64-99DF-735E3C7BB6A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5C7FFA-6B2A-4C62-A58F-D7FAC4016C9F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721D80-AAE9-4AD7-A495-6B5D6782B89F}">
      <dgm:prSet phldrT="[Text]"/>
      <dgm:spPr/>
      <dgm:t>
        <a:bodyPr/>
        <a:lstStyle/>
        <a:p>
          <a:r>
            <a:rPr lang="en-US" dirty="0" smtClean="0"/>
            <a:t>CONSTITUTIONAL PROCESS</a:t>
          </a:r>
          <a:endParaRPr lang="en-US" dirty="0"/>
        </a:p>
      </dgm:t>
    </dgm:pt>
    <dgm:pt modelId="{CB50B381-6891-44B6-9B51-44B74957D433}" type="parTrans" cxnId="{CC22B40B-3895-45D0-BACB-343DCCF683BA}">
      <dgm:prSet/>
      <dgm:spPr/>
      <dgm:t>
        <a:bodyPr/>
        <a:lstStyle/>
        <a:p>
          <a:endParaRPr lang="en-US"/>
        </a:p>
      </dgm:t>
    </dgm:pt>
    <dgm:pt modelId="{8AB909E2-BD9C-49D2-98C4-58EFA45A936E}" type="sibTrans" cxnId="{CC22B40B-3895-45D0-BACB-343DCCF683BA}">
      <dgm:prSet/>
      <dgm:spPr/>
      <dgm:t>
        <a:bodyPr/>
        <a:lstStyle/>
        <a:p>
          <a:endParaRPr lang="en-US"/>
        </a:p>
      </dgm:t>
    </dgm:pt>
    <dgm:pt modelId="{B828175B-8110-4E74-BA5F-569151CB2D6A}">
      <dgm:prSet phldrT="[Text]"/>
      <dgm:spPr/>
      <dgm:t>
        <a:bodyPr/>
        <a:lstStyle/>
        <a:p>
          <a:r>
            <a:rPr lang="en-US" dirty="0" smtClean="0"/>
            <a:t>Not Litigious</a:t>
          </a:r>
          <a:endParaRPr lang="en-US" dirty="0"/>
        </a:p>
      </dgm:t>
    </dgm:pt>
    <dgm:pt modelId="{49F8F01C-5CB6-419E-8FB8-1B67C98B3B40}" type="parTrans" cxnId="{1A5E1E0A-4947-4F2F-9B0D-EAAFC809DFCC}">
      <dgm:prSet/>
      <dgm:spPr/>
      <dgm:t>
        <a:bodyPr/>
        <a:lstStyle/>
        <a:p>
          <a:endParaRPr lang="en-US"/>
        </a:p>
      </dgm:t>
    </dgm:pt>
    <dgm:pt modelId="{0DDCD300-D26A-4D89-98D7-CC2BD917301B}" type="sibTrans" cxnId="{1A5E1E0A-4947-4F2F-9B0D-EAAFC809DFCC}">
      <dgm:prSet/>
      <dgm:spPr/>
      <dgm:t>
        <a:bodyPr/>
        <a:lstStyle/>
        <a:p>
          <a:endParaRPr lang="en-US"/>
        </a:p>
      </dgm:t>
    </dgm:pt>
    <dgm:pt modelId="{060234DB-5B01-48A1-BA03-C0F726988185}">
      <dgm:prSet phldrT="[Text]"/>
      <dgm:spPr/>
      <dgm:t>
        <a:bodyPr/>
        <a:lstStyle/>
        <a:p>
          <a:r>
            <a:rPr lang="en-US" dirty="0" smtClean="0"/>
            <a:t>Not Adversarial </a:t>
          </a:r>
          <a:endParaRPr lang="en-US" dirty="0"/>
        </a:p>
      </dgm:t>
    </dgm:pt>
    <dgm:pt modelId="{D0C6A4FA-008C-404B-B87F-1EFAE7ED8515}" type="parTrans" cxnId="{E0090854-EF80-4968-B3EF-9BAB994A7A6B}">
      <dgm:prSet/>
      <dgm:spPr/>
      <dgm:t>
        <a:bodyPr/>
        <a:lstStyle/>
        <a:p>
          <a:endParaRPr lang="en-US"/>
        </a:p>
      </dgm:t>
    </dgm:pt>
    <dgm:pt modelId="{A81C2678-F4F9-4BF8-BBBD-2BA51860AA2B}" type="sibTrans" cxnId="{E0090854-EF80-4968-B3EF-9BAB994A7A6B}">
      <dgm:prSet/>
      <dgm:spPr/>
      <dgm:t>
        <a:bodyPr/>
        <a:lstStyle/>
        <a:p>
          <a:endParaRPr lang="en-US"/>
        </a:p>
      </dgm:t>
    </dgm:pt>
    <dgm:pt modelId="{F702EA17-52C1-4DB8-BB81-577EF8100CF0}">
      <dgm:prSet phldrT="[Text]"/>
      <dgm:spPr/>
      <dgm:t>
        <a:bodyPr/>
        <a:lstStyle/>
        <a:p>
          <a:r>
            <a:rPr lang="en-US" dirty="0" smtClean="0"/>
            <a:t>FAIRNESS </a:t>
          </a:r>
          <a:endParaRPr lang="en-US" dirty="0"/>
        </a:p>
      </dgm:t>
    </dgm:pt>
    <dgm:pt modelId="{F83BD7DD-0BAF-4292-B273-E49AEF940519}" type="parTrans" cxnId="{90B24C97-5CAA-4190-8E2F-C684FEE73A6F}">
      <dgm:prSet/>
      <dgm:spPr/>
      <dgm:t>
        <a:bodyPr/>
        <a:lstStyle/>
        <a:p>
          <a:endParaRPr lang="en-US"/>
        </a:p>
      </dgm:t>
    </dgm:pt>
    <dgm:pt modelId="{F11CDAD3-501F-423E-855F-2E73525B91E4}" type="sibTrans" cxnId="{90B24C97-5CAA-4190-8E2F-C684FEE73A6F}">
      <dgm:prSet/>
      <dgm:spPr/>
      <dgm:t>
        <a:bodyPr/>
        <a:lstStyle/>
        <a:p>
          <a:endParaRPr lang="en-US"/>
        </a:p>
      </dgm:t>
    </dgm:pt>
    <dgm:pt modelId="{B70C1435-1CCC-4D21-AAB5-1996299C8635}">
      <dgm:prSet phldrT="[Text]"/>
      <dgm:spPr/>
      <dgm:t>
        <a:bodyPr/>
        <a:lstStyle/>
        <a:p>
          <a:endParaRPr lang="en-US" dirty="0">
            <a:solidFill>
              <a:schemeClr val="bg1"/>
            </a:solidFill>
            <a:latin typeface="+mn-lt"/>
          </a:endParaRPr>
        </a:p>
      </dgm:t>
    </dgm:pt>
    <dgm:pt modelId="{6D45BF69-82CD-4EE9-B8E3-749D1BE84F3C}" type="parTrans" cxnId="{5D21403C-E020-43E3-9C2E-5557FCF64717}">
      <dgm:prSet/>
      <dgm:spPr/>
      <dgm:t>
        <a:bodyPr/>
        <a:lstStyle/>
        <a:p>
          <a:endParaRPr lang="en-US"/>
        </a:p>
      </dgm:t>
    </dgm:pt>
    <dgm:pt modelId="{1F43CD02-73E4-4133-B13E-8BFDC80192EC}" type="sibTrans" cxnId="{5D21403C-E020-43E3-9C2E-5557FCF64717}">
      <dgm:prSet/>
      <dgm:spPr/>
      <dgm:t>
        <a:bodyPr/>
        <a:lstStyle/>
        <a:p>
          <a:endParaRPr lang="en-US"/>
        </a:p>
      </dgm:t>
    </dgm:pt>
    <dgm:pt modelId="{33FCD796-C65C-4B4D-942F-6BBC9E3952FA}">
      <dgm:prSet phldrT="[Text]"/>
      <dgm:spPr/>
      <dgm:t>
        <a:bodyPr/>
        <a:lstStyle/>
        <a:p>
          <a:r>
            <a:rPr lang="en-US" dirty="0" smtClean="0"/>
            <a:t>RATIONAILITY </a:t>
          </a:r>
          <a:endParaRPr lang="en-US" dirty="0"/>
        </a:p>
      </dgm:t>
    </dgm:pt>
    <dgm:pt modelId="{F2D91758-69E8-4249-8F3A-71DAB580BAF3}" type="parTrans" cxnId="{9DB0D803-CBEF-4833-B7DD-CF68AB736123}">
      <dgm:prSet/>
      <dgm:spPr/>
      <dgm:t>
        <a:bodyPr/>
        <a:lstStyle/>
        <a:p>
          <a:endParaRPr lang="en-US"/>
        </a:p>
      </dgm:t>
    </dgm:pt>
    <dgm:pt modelId="{A319D312-AF1A-4C2F-9B3A-C4D07C72E082}" type="sibTrans" cxnId="{9DB0D803-CBEF-4833-B7DD-CF68AB736123}">
      <dgm:prSet/>
      <dgm:spPr/>
      <dgm:t>
        <a:bodyPr/>
        <a:lstStyle/>
        <a:p>
          <a:endParaRPr lang="en-US"/>
        </a:p>
      </dgm:t>
    </dgm:pt>
    <dgm:pt modelId="{E9F74E0A-9CD2-44BB-8FB6-217AAF875611}">
      <dgm:prSet phldrT="[Text]"/>
      <dgm:spPr/>
      <dgm:t>
        <a:bodyPr/>
        <a:lstStyle/>
        <a:p>
          <a:r>
            <a:rPr lang="en-US" dirty="0" smtClean="0"/>
            <a:t>Exercise of public power</a:t>
          </a:r>
          <a:endParaRPr lang="en-US" dirty="0"/>
        </a:p>
      </dgm:t>
    </dgm:pt>
    <dgm:pt modelId="{231504D2-8C59-4D80-9D9D-06959D16DD64}" type="parTrans" cxnId="{D8F71DA0-26D4-41E6-ABC2-E835FFCAD87B}">
      <dgm:prSet/>
      <dgm:spPr/>
      <dgm:t>
        <a:bodyPr/>
        <a:lstStyle/>
        <a:p>
          <a:endParaRPr lang="en-US"/>
        </a:p>
      </dgm:t>
    </dgm:pt>
    <dgm:pt modelId="{8DD6FDC7-2FFD-46A0-8A10-DB198BCFCB92}" type="sibTrans" cxnId="{D8F71DA0-26D4-41E6-ABC2-E835FFCAD87B}">
      <dgm:prSet/>
      <dgm:spPr/>
      <dgm:t>
        <a:bodyPr/>
        <a:lstStyle/>
        <a:p>
          <a:endParaRPr lang="en-US"/>
        </a:p>
      </dgm:t>
    </dgm:pt>
    <dgm:pt modelId="{9720C3BD-08BA-4DED-B320-47687BD0A85C}">
      <dgm:prSet phldrT="[Text]"/>
      <dgm:spPr/>
      <dgm:t>
        <a:bodyPr/>
        <a:lstStyle/>
        <a:p>
          <a:endParaRPr lang="en-US" dirty="0"/>
        </a:p>
      </dgm:t>
    </dgm:pt>
    <dgm:pt modelId="{FB9E7FB1-D61B-40AF-BA32-77D59F9A9C6E}" type="parTrans" cxnId="{3403AD5A-1AA9-4FA9-A2B9-5F8B0533037E}">
      <dgm:prSet/>
      <dgm:spPr/>
      <dgm:t>
        <a:bodyPr/>
        <a:lstStyle/>
        <a:p>
          <a:endParaRPr lang="en-US"/>
        </a:p>
      </dgm:t>
    </dgm:pt>
    <dgm:pt modelId="{FB486E9A-57D3-4922-9853-4208D51CC896}" type="sibTrans" cxnId="{3403AD5A-1AA9-4FA9-A2B9-5F8B0533037E}">
      <dgm:prSet/>
      <dgm:spPr/>
      <dgm:t>
        <a:bodyPr/>
        <a:lstStyle/>
        <a:p>
          <a:endParaRPr lang="en-US"/>
        </a:p>
      </dgm:t>
    </dgm:pt>
    <dgm:pt modelId="{40E63EDE-030E-478C-8DEC-817FE31B8424}">
      <dgm:prSet phldrT="[Text]"/>
      <dgm:spPr/>
      <dgm:t>
        <a:bodyPr/>
        <a:lstStyle/>
        <a:p>
          <a:r>
            <a:rPr lang="en-US" dirty="0" smtClean="0"/>
            <a:t>Not Judicial</a:t>
          </a:r>
          <a:endParaRPr lang="en-US" dirty="0"/>
        </a:p>
      </dgm:t>
    </dgm:pt>
    <dgm:pt modelId="{D8B4FB90-5A28-4D10-A11A-B3681BD2378D}" type="parTrans" cxnId="{278AA919-5628-4FD5-B350-B8A1E1B7F989}">
      <dgm:prSet/>
      <dgm:spPr/>
      <dgm:t>
        <a:bodyPr/>
        <a:lstStyle/>
        <a:p>
          <a:endParaRPr lang="en-US"/>
        </a:p>
      </dgm:t>
    </dgm:pt>
    <dgm:pt modelId="{ABBBB23C-7009-4CAC-BD9D-1E79D6A47254}" type="sibTrans" cxnId="{278AA919-5628-4FD5-B350-B8A1E1B7F989}">
      <dgm:prSet/>
      <dgm:spPr/>
      <dgm:t>
        <a:bodyPr/>
        <a:lstStyle/>
        <a:p>
          <a:endParaRPr lang="en-US"/>
        </a:p>
      </dgm:t>
    </dgm:pt>
    <dgm:pt modelId="{8199BDBA-E6FA-4EC9-A770-F19568D0590C}">
      <dgm:prSet phldrT="[Text]"/>
      <dgm:spPr/>
      <dgm:t>
        <a:bodyPr/>
        <a:lstStyle/>
        <a:p>
          <a:r>
            <a:rPr lang="en-US" altLang="en-US" dirty="0" smtClean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Rule 129 AD- Enquiry must be conducted in a reasonably &amp; procedurally fair manner; within a reasonable time.</a:t>
          </a:r>
          <a:endParaRPr lang="en-US" dirty="0">
            <a:solidFill>
              <a:schemeClr val="bg1"/>
            </a:solidFill>
            <a:latin typeface="+mn-lt"/>
          </a:endParaRPr>
        </a:p>
      </dgm:t>
    </dgm:pt>
    <dgm:pt modelId="{59604B27-1843-4511-B42C-7D5032152515}" type="parTrans" cxnId="{1F2C7748-65AB-4D5E-AD1C-BFD03ECCDDD7}">
      <dgm:prSet/>
      <dgm:spPr/>
      <dgm:t>
        <a:bodyPr/>
        <a:lstStyle/>
        <a:p>
          <a:endParaRPr lang="en-US"/>
        </a:p>
      </dgm:t>
    </dgm:pt>
    <dgm:pt modelId="{BA7630BA-3CFF-4CC1-AF53-79C80FA079A0}" type="sibTrans" cxnId="{1F2C7748-65AB-4D5E-AD1C-BFD03ECCDDD7}">
      <dgm:prSet/>
      <dgm:spPr/>
      <dgm:t>
        <a:bodyPr/>
        <a:lstStyle/>
        <a:p>
          <a:endParaRPr lang="en-US"/>
        </a:p>
      </dgm:t>
    </dgm:pt>
    <dgm:pt modelId="{D2B078BC-106D-416E-9E89-F3C4864DAFA7}">
      <dgm:prSet phldrT="[Text]"/>
      <dgm:spPr/>
      <dgm:t>
        <a:bodyPr/>
        <a:lstStyle/>
        <a:p>
          <a:r>
            <a:rPr lang="en-US" altLang="en-US" dirty="0" smtClean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PP has the right to be heard in her defense</a:t>
          </a:r>
          <a:endParaRPr lang="en-US" dirty="0">
            <a:solidFill>
              <a:schemeClr val="bg1"/>
            </a:solidFill>
            <a:latin typeface="+mn-lt"/>
          </a:endParaRPr>
        </a:p>
      </dgm:t>
    </dgm:pt>
    <dgm:pt modelId="{1049A144-EAD8-45C7-87D3-EC925E8B26F1}" type="parTrans" cxnId="{F1CEA4F1-1A81-4EB1-BEAB-9DCD152CA41A}">
      <dgm:prSet/>
      <dgm:spPr/>
      <dgm:t>
        <a:bodyPr/>
        <a:lstStyle/>
        <a:p>
          <a:endParaRPr lang="en-US"/>
        </a:p>
      </dgm:t>
    </dgm:pt>
    <dgm:pt modelId="{645B6B07-6FBD-4187-8E15-BEEB96DFABDF}" type="sibTrans" cxnId="{F1CEA4F1-1A81-4EB1-BEAB-9DCD152CA41A}">
      <dgm:prSet/>
      <dgm:spPr/>
      <dgm:t>
        <a:bodyPr/>
        <a:lstStyle/>
        <a:p>
          <a:endParaRPr lang="en-US"/>
        </a:p>
      </dgm:t>
    </dgm:pt>
    <dgm:pt modelId="{349EB414-8FC1-4537-B623-E1F32CAE6F03}">
      <dgm:prSet phldrT="[Text]"/>
      <dgm:spPr/>
      <dgm:t>
        <a:bodyPr/>
        <a:lstStyle/>
        <a:p>
          <a:r>
            <a:rPr lang="en-US" dirty="0" smtClean="0"/>
            <a:t>Finding must be made on objective grounds </a:t>
          </a:r>
          <a:endParaRPr lang="en-US" dirty="0"/>
        </a:p>
      </dgm:t>
    </dgm:pt>
    <dgm:pt modelId="{608A8CB5-90E4-4449-BD76-99852871E55E}" type="parTrans" cxnId="{35F356C4-4811-4FF6-BCA2-3289D5485B46}">
      <dgm:prSet/>
      <dgm:spPr/>
      <dgm:t>
        <a:bodyPr/>
        <a:lstStyle/>
        <a:p>
          <a:endParaRPr lang="en-US"/>
        </a:p>
      </dgm:t>
    </dgm:pt>
    <dgm:pt modelId="{5D2FF9FB-BA66-49A5-94E0-42D05B52F667}" type="sibTrans" cxnId="{35F356C4-4811-4FF6-BCA2-3289D5485B46}">
      <dgm:prSet/>
      <dgm:spPr/>
      <dgm:t>
        <a:bodyPr/>
        <a:lstStyle/>
        <a:p>
          <a:endParaRPr lang="en-US"/>
        </a:p>
      </dgm:t>
    </dgm:pt>
    <dgm:pt modelId="{FA0ED392-982E-4B82-B381-83ACEFFA334A}" type="pres">
      <dgm:prSet presAssocID="{7C5C7FFA-6B2A-4C62-A58F-D7FAC4016C9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53A22A9-D8E8-4DFB-A11C-5ADF2DCD0C91}" type="pres">
      <dgm:prSet presAssocID="{7C721D80-AAE9-4AD7-A495-6B5D6782B89F}" presName="compositeNode" presStyleCnt="0">
        <dgm:presLayoutVars>
          <dgm:bulletEnabled val="1"/>
        </dgm:presLayoutVars>
      </dgm:prSet>
      <dgm:spPr/>
    </dgm:pt>
    <dgm:pt modelId="{3E11A530-CE5F-4E02-AECE-A7D465B9D97C}" type="pres">
      <dgm:prSet presAssocID="{7C721D80-AAE9-4AD7-A495-6B5D6782B89F}" presName="image" presStyleLbl="fgImgPlace1" presStyleIdx="0" presStyleCnt="3" custLinFactX="-58452" custLinFactNeighborX="-100000" custLinFactNeighborY="5382"/>
      <dgm:spPr>
        <a:prstGeom prst="heptagon">
          <a:avLst/>
        </a:prstGeom>
        <a:solidFill>
          <a:srgbClr val="92D050"/>
        </a:solidFill>
      </dgm:spPr>
    </dgm:pt>
    <dgm:pt modelId="{5B75AC12-CEDB-4E34-B9D8-3242FF661CD9}" type="pres">
      <dgm:prSet presAssocID="{7C721D80-AAE9-4AD7-A495-6B5D6782B89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42A41-35FD-4460-BF01-01D8677C5894}" type="pres">
      <dgm:prSet presAssocID="{7C721D80-AAE9-4AD7-A495-6B5D6782B89F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1B269-F15F-4568-818D-311A6236F689}" type="pres">
      <dgm:prSet presAssocID="{8AB909E2-BD9C-49D2-98C4-58EFA45A936E}" presName="sibTrans" presStyleCnt="0"/>
      <dgm:spPr/>
    </dgm:pt>
    <dgm:pt modelId="{7FC968BF-C92F-4142-AC55-6697FFB4154E}" type="pres">
      <dgm:prSet presAssocID="{F702EA17-52C1-4DB8-BB81-577EF8100CF0}" presName="compositeNode" presStyleCnt="0">
        <dgm:presLayoutVars>
          <dgm:bulletEnabled val="1"/>
        </dgm:presLayoutVars>
      </dgm:prSet>
      <dgm:spPr/>
    </dgm:pt>
    <dgm:pt modelId="{221FEBAD-DF7E-427E-AD15-ADC9424AC811}" type="pres">
      <dgm:prSet presAssocID="{F702EA17-52C1-4DB8-BB81-577EF8100CF0}" presName="image" presStyleLbl="fgImgPlace1" presStyleIdx="1" presStyleCnt="3"/>
      <dgm:spPr>
        <a:prstGeom prst="triangle">
          <a:avLst/>
        </a:prstGeom>
        <a:solidFill>
          <a:schemeClr val="accent4">
            <a:lumMod val="60000"/>
            <a:lumOff val="40000"/>
          </a:schemeClr>
        </a:solidFill>
      </dgm:spPr>
    </dgm:pt>
    <dgm:pt modelId="{A0169A36-3961-48F3-B051-03E47C298808}" type="pres">
      <dgm:prSet presAssocID="{F702EA17-52C1-4DB8-BB81-577EF8100CF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B286D-8D68-4112-82BF-EC5E80D7C0C7}" type="pres">
      <dgm:prSet presAssocID="{F702EA17-52C1-4DB8-BB81-577EF8100CF0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EB7E6-AD2E-4FB4-ABF9-0DBF95BD321E}" type="pres">
      <dgm:prSet presAssocID="{F11CDAD3-501F-423E-855F-2E73525B91E4}" presName="sibTrans" presStyleCnt="0"/>
      <dgm:spPr/>
    </dgm:pt>
    <dgm:pt modelId="{7BEB2FCC-4211-4FE4-BBA7-C98EB8616A78}" type="pres">
      <dgm:prSet presAssocID="{33FCD796-C65C-4B4D-942F-6BBC9E3952FA}" presName="compositeNode" presStyleCnt="0">
        <dgm:presLayoutVars>
          <dgm:bulletEnabled val="1"/>
        </dgm:presLayoutVars>
      </dgm:prSet>
      <dgm:spPr/>
    </dgm:pt>
    <dgm:pt modelId="{45FB4444-E124-42E1-BC92-852EC0A3BA61}" type="pres">
      <dgm:prSet presAssocID="{33FCD796-C65C-4B4D-942F-6BBC9E3952FA}" presName="image" presStyleLbl="fgImgPlace1" presStyleIdx="2" presStyleCnt="3" custLinFactNeighborX="3847" custLinFactNeighborY="8556"/>
      <dgm:spPr>
        <a:solidFill>
          <a:srgbClr val="7030A0"/>
        </a:solidFill>
      </dgm:spPr>
    </dgm:pt>
    <dgm:pt modelId="{6E6B8227-3C9C-41F1-90CA-84F3A79B53CB}" type="pres">
      <dgm:prSet presAssocID="{33FCD796-C65C-4B4D-942F-6BBC9E3952F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C0A6C-1BFA-4944-B031-87AC245D9D35}" type="pres">
      <dgm:prSet presAssocID="{33FCD796-C65C-4B4D-942F-6BBC9E3952F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E25CB0-6E2B-442B-85DE-5726FBE33C35}" type="presOf" srcId="{F702EA17-52C1-4DB8-BB81-577EF8100CF0}" destId="{70FB286D-8D68-4112-82BF-EC5E80D7C0C7}" srcOrd="0" destOrd="0" presId="urn:microsoft.com/office/officeart/2005/8/layout/hList2"/>
    <dgm:cxn modelId="{AB7D43F7-4701-4BA1-9BC6-5BB42F62FC39}" type="presOf" srcId="{B828175B-8110-4E74-BA5F-569151CB2D6A}" destId="{5B75AC12-CEDB-4E34-B9D8-3242FF661CD9}" srcOrd="0" destOrd="0" presId="urn:microsoft.com/office/officeart/2005/8/layout/hList2"/>
    <dgm:cxn modelId="{BFA4A12D-56FC-4CB0-991E-F09D4090FB8E}" type="presOf" srcId="{D2B078BC-106D-416E-9E89-F3C4864DAFA7}" destId="{A0169A36-3961-48F3-B051-03E47C298808}" srcOrd="0" destOrd="2" presId="urn:microsoft.com/office/officeart/2005/8/layout/hList2"/>
    <dgm:cxn modelId="{1CAC15A3-D1D5-4ECB-9A85-2867A506D2CC}" type="presOf" srcId="{349EB414-8FC1-4537-B623-E1F32CAE6F03}" destId="{6E6B8227-3C9C-41F1-90CA-84F3A79B53CB}" srcOrd="0" destOrd="1" presId="urn:microsoft.com/office/officeart/2005/8/layout/hList2"/>
    <dgm:cxn modelId="{CC22B40B-3895-45D0-BACB-343DCCF683BA}" srcId="{7C5C7FFA-6B2A-4C62-A58F-D7FAC4016C9F}" destId="{7C721D80-AAE9-4AD7-A495-6B5D6782B89F}" srcOrd="0" destOrd="0" parTransId="{CB50B381-6891-44B6-9B51-44B74957D433}" sibTransId="{8AB909E2-BD9C-49D2-98C4-58EFA45A936E}"/>
    <dgm:cxn modelId="{1F2C7748-65AB-4D5E-AD1C-BFD03ECCDDD7}" srcId="{F702EA17-52C1-4DB8-BB81-577EF8100CF0}" destId="{8199BDBA-E6FA-4EC9-A770-F19568D0590C}" srcOrd="1" destOrd="0" parTransId="{59604B27-1843-4511-B42C-7D5032152515}" sibTransId="{BA7630BA-3CFF-4CC1-AF53-79C80FA079A0}"/>
    <dgm:cxn modelId="{F1CEA4F1-1A81-4EB1-BEAB-9DCD152CA41A}" srcId="{F702EA17-52C1-4DB8-BB81-577EF8100CF0}" destId="{D2B078BC-106D-416E-9E89-F3C4864DAFA7}" srcOrd="2" destOrd="0" parTransId="{1049A144-EAD8-45C7-87D3-EC925E8B26F1}" sibTransId="{645B6B07-6FBD-4187-8E15-BEEB96DFABDF}"/>
    <dgm:cxn modelId="{90B24C97-5CAA-4190-8E2F-C684FEE73A6F}" srcId="{7C5C7FFA-6B2A-4C62-A58F-D7FAC4016C9F}" destId="{F702EA17-52C1-4DB8-BB81-577EF8100CF0}" srcOrd="1" destOrd="0" parTransId="{F83BD7DD-0BAF-4292-B273-E49AEF940519}" sibTransId="{F11CDAD3-501F-423E-855F-2E73525B91E4}"/>
    <dgm:cxn modelId="{E0FA9AB2-F671-4A48-9E82-5D8B031C9874}" type="presOf" srcId="{8199BDBA-E6FA-4EC9-A770-F19568D0590C}" destId="{A0169A36-3961-48F3-B051-03E47C298808}" srcOrd="0" destOrd="1" presId="urn:microsoft.com/office/officeart/2005/8/layout/hList2"/>
    <dgm:cxn modelId="{474CB25D-A6BC-4D78-830D-5B9A294E022D}" type="presOf" srcId="{7C721D80-AAE9-4AD7-A495-6B5D6782B89F}" destId="{AEB42A41-35FD-4460-BF01-01D8677C5894}" srcOrd="0" destOrd="0" presId="urn:microsoft.com/office/officeart/2005/8/layout/hList2"/>
    <dgm:cxn modelId="{278AA919-5628-4FD5-B350-B8A1E1B7F989}" srcId="{7C721D80-AAE9-4AD7-A495-6B5D6782B89F}" destId="{40E63EDE-030E-478C-8DEC-817FE31B8424}" srcOrd="1" destOrd="0" parTransId="{D8B4FB90-5A28-4D10-A11A-B3681BD2378D}" sibTransId="{ABBBB23C-7009-4CAC-BD9D-1E79D6A47254}"/>
    <dgm:cxn modelId="{E0090854-EF80-4968-B3EF-9BAB994A7A6B}" srcId="{7C721D80-AAE9-4AD7-A495-6B5D6782B89F}" destId="{060234DB-5B01-48A1-BA03-C0F726988185}" srcOrd="2" destOrd="0" parTransId="{D0C6A4FA-008C-404B-B87F-1EFAE7ED8515}" sibTransId="{A81C2678-F4F9-4BF8-BBBD-2BA51860AA2B}"/>
    <dgm:cxn modelId="{35F356C4-4811-4FF6-BCA2-3289D5485B46}" srcId="{33FCD796-C65C-4B4D-942F-6BBC9E3952FA}" destId="{349EB414-8FC1-4537-B623-E1F32CAE6F03}" srcOrd="1" destOrd="0" parTransId="{608A8CB5-90E4-4449-BD76-99852871E55E}" sibTransId="{5D2FF9FB-BA66-49A5-94E0-42D05B52F667}"/>
    <dgm:cxn modelId="{C35055EB-6E22-4308-ABC7-B15273E568DF}" type="presOf" srcId="{9720C3BD-08BA-4DED-B320-47687BD0A85C}" destId="{5B75AC12-CEDB-4E34-B9D8-3242FF661CD9}" srcOrd="0" destOrd="3" presId="urn:microsoft.com/office/officeart/2005/8/layout/hList2"/>
    <dgm:cxn modelId="{1A5E1E0A-4947-4F2F-9B0D-EAAFC809DFCC}" srcId="{7C721D80-AAE9-4AD7-A495-6B5D6782B89F}" destId="{B828175B-8110-4E74-BA5F-569151CB2D6A}" srcOrd="0" destOrd="0" parTransId="{49F8F01C-5CB6-419E-8FB8-1B67C98B3B40}" sibTransId="{0DDCD300-D26A-4D89-98D7-CC2BD917301B}"/>
    <dgm:cxn modelId="{9DB0D803-CBEF-4833-B7DD-CF68AB736123}" srcId="{7C5C7FFA-6B2A-4C62-A58F-D7FAC4016C9F}" destId="{33FCD796-C65C-4B4D-942F-6BBC9E3952FA}" srcOrd="2" destOrd="0" parTransId="{F2D91758-69E8-4249-8F3A-71DAB580BAF3}" sibTransId="{A319D312-AF1A-4C2F-9B3A-C4D07C72E082}"/>
    <dgm:cxn modelId="{CA1A370A-89AF-400C-BC82-74FBAF10AD38}" type="presOf" srcId="{B70C1435-1CCC-4D21-AAB5-1996299C8635}" destId="{A0169A36-3961-48F3-B051-03E47C298808}" srcOrd="0" destOrd="0" presId="urn:microsoft.com/office/officeart/2005/8/layout/hList2"/>
    <dgm:cxn modelId="{FAC1ED77-BA14-493F-8CBE-43A825A45F65}" type="presOf" srcId="{7C5C7FFA-6B2A-4C62-A58F-D7FAC4016C9F}" destId="{FA0ED392-982E-4B82-B381-83ACEFFA334A}" srcOrd="0" destOrd="0" presId="urn:microsoft.com/office/officeart/2005/8/layout/hList2"/>
    <dgm:cxn modelId="{EE565F48-B7BC-44FB-B5FF-6395F15BCF32}" type="presOf" srcId="{E9F74E0A-9CD2-44BB-8FB6-217AAF875611}" destId="{6E6B8227-3C9C-41F1-90CA-84F3A79B53CB}" srcOrd="0" destOrd="0" presId="urn:microsoft.com/office/officeart/2005/8/layout/hList2"/>
    <dgm:cxn modelId="{93350131-D918-4090-89F4-99CEC3506309}" type="presOf" srcId="{33FCD796-C65C-4B4D-942F-6BBC9E3952FA}" destId="{4DFC0A6C-1BFA-4944-B031-87AC245D9D35}" srcOrd="0" destOrd="0" presId="urn:microsoft.com/office/officeart/2005/8/layout/hList2"/>
    <dgm:cxn modelId="{3403AD5A-1AA9-4FA9-A2B9-5F8B0533037E}" srcId="{7C721D80-AAE9-4AD7-A495-6B5D6782B89F}" destId="{9720C3BD-08BA-4DED-B320-47687BD0A85C}" srcOrd="3" destOrd="0" parTransId="{FB9E7FB1-D61B-40AF-BA32-77D59F9A9C6E}" sibTransId="{FB486E9A-57D3-4922-9853-4208D51CC896}"/>
    <dgm:cxn modelId="{D8F71DA0-26D4-41E6-ABC2-E835FFCAD87B}" srcId="{33FCD796-C65C-4B4D-942F-6BBC9E3952FA}" destId="{E9F74E0A-9CD2-44BB-8FB6-217AAF875611}" srcOrd="0" destOrd="0" parTransId="{231504D2-8C59-4D80-9D9D-06959D16DD64}" sibTransId="{8DD6FDC7-2FFD-46A0-8A10-DB198BCFCB92}"/>
    <dgm:cxn modelId="{5382511F-CDAA-498D-B8E3-6EDF78072178}" type="presOf" srcId="{40E63EDE-030E-478C-8DEC-817FE31B8424}" destId="{5B75AC12-CEDB-4E34-B9D8-3242FF661CD9}" srcOrd="0" destOrd="1" presId="urn:microsoft.com/office/officeart/2005/8/layout/hList2"/>
    <dgm:cxn modelId="{5C665D49-1A93-454D-A79C-9D74C40F203F}" type="presOf" srcId="{060234DB-5B01-48A1-BA03-C0F726988185}" destId="{5B75AC12-CEDB-4E34-B9D8-3242FF661CD9}" srcOrd="0" destOrd="2" presId="urn:microsoft.com/office/officeart/2005/8/layout/hList2"/>
    <dgm:cxn modelId="{5D21403C-E020-43E3-9C2E-5557FCF64717}" srcId="{F702EA17-52C1-4DB8-BB81-577EF8100CF0}" destId="{B70C1435-1CCC-4D21-AAB5-1996299C8635}" srcOrd="0" destOrd="0" parTransId="{6D45BF69-82CD-4EE9-B8E3-749D1BE84F3C}" sibTransId="{1F43CD02-73E4-4133-B13E-8BFDC80192EC}"/>
    <dgm:cxn modelId="{CF4DD941-396D-47D8-808F-4CEC7DCA6BFD}" type="presParOf" srcId="{FA0ED392-982E-4B82-B381-83ACEFFA334A}" destId="{853A22A9-D8E8-4DFB-A11C-5ADF2DCD0C91}" srcOrd="0" destOrd="0" presId="urn:microsoft.com/office/officeart/2005/8/layout/hList2"/>
    <dgm:cxn modelId="{8A7D09C9-A027-4837-A5F0-307420079789}" type="presParOf" srcId="{853A22A9-D8E8-4DFB-A11C-5ADF2DCD0C91}" destId="{3E11A530-CE5F-4E02-AECE-A7D465B9D97C}" srcOrd="0" destOrd="0" presId="urn:microsoft.com/office/officeart/2005/8/layout/hList2"/>
    <dgm:cxn modelId="{D73CA56D-C16D-4866-8626-59A542020D44}" type="presParOf" srcId="{853A22A9-D8E8-4DFB-A11C-5ADF2DCD0C91}" destId="{5B75AC12-CEDB-4E34-B9D8-3242FF661CD9}" srcOrd="1" destOrd="0" presId="urn:microsoft.com/office/officeart/2005/8/layout/hList2"/>
    <dgm:cxn modelId="{48F71594-0685-4800-915A-FCC22DDEC724}" type="presParOf" srcId="{853A22A9-D8E8-4DFB-A11C-5ADF2DCD0C91}" destId="{AEB42A41-35FD-4460-BF01-01D8677C5894}" srcOrd="2" destOrd="0" presId="urn:microsoft.com/office/officeart/2005/8/layout/hList2"/>
    <dgm:cxn modelId="{9CB6ACEA-5DC8-48CD-B46C-84A07055908F}" type="presParOf" srcId="{FA0ED392-982E-4B82-B381-83ACEFFA334A}" destId="{D6C1B269-F15F-4568-818D-311A6236F689}" srcOrd="1" destOrd="0" presId="urn:microsoft.com/office/officeart/2005/8/layout/hList2"/>
    <dgm:cxn modelId="{83FCB00E-7165-4F4D-B6DA-883C9DA501B5}" type="presParOf" srcId="{FA0ED392-982E-4B82-B381-83ACEFFA334A}" destId="{7FC968BF-C92F-4142-AC55-6697FFB4154E}" srcOrd="2" destOrd="0" presId="urn:microsoft.com/office/officeart/2005/8/layout/hList2"/>
    <dgm:cxn modelId="{EC5EC795-203D-4463-91E4-EDB0BCF6FA8F}" type="presParOf" srcId="{7FC968BF-C92F-4142-AC55-6697FFB4154E}" destId="{221FEBAD-DF7E-427E-AD15-ADC9424AC811}" srcOrd="0" destOrd="0" presId="urn:microsoft.com/office/officeart/2005/8/layout/hList2"/>
    <dgm:cxn modelId="{44F46CFC-9BDD-4EAA-8F1A-81B94BEAC48B}" type="presParOf" srcId="{7FC968BF-C92F-4142-AC55-6697FFB4154E}" destId="{A0169A36-3961-48F3-B051-03E47C298808}" srcOrd="1" destOrd="0" presId="urn:microsoft.com/office/officeart/2005/8/layout/hList2"/>
    <dgm:cxn modelId="{3C54D23E-DBBF-4E20-A482-6213EE869146}" type="presParOf" srcId="{7FC968BF-C92F-4142-AC55-6697FFB4154E}" destId="{70FB286D-8D68-4112-82BF-EC5E80D7C0C7}" srcOrd="2" destOrd="0" presId="urn:microsoft.com/office/officeart/2005/8/layout/hList2"/>
    <dgm:cxn modelId="{E351EC25-6E57-4ECE-B6C4-062949E6A1B3}" type="presParOf" srcId="{FA0ED392-982E-4B82-B381-83ACEFFA334A}" destId="{BD1EB7E6-AD2E-4FB4-ABF9-0DBF95BD321E}" srcOrd="3" destOrd="0" presId="urn:microsoft.com/office/officeart/2005/8/layout/hList2"/>
    <dgm:cxn modelId="{DDBDE6F4-99F9-4931-8194-8B29CD730EAE}" type="presParOf" srcId="{FA0ED392-982E-4B82-B381-83ACEFFA334A}" destId="{7BEB2FCC-4211-4FE4-BBA7-C98EB8616A78}" srcOrd="4" destOrd="0" presId="urn:microsoft.com/office/officeart/2005/8/layout/hList2"/>
    <dgm:cxn modelId="{33BE20CE-30E4-42D6-A600-A3986BA77A99}" type="presParOf" srcId="{7BEB2FCC-4211-4FE4-BBA7-C98EB8616A78}" destId="{45FB4444-E124-42E1-BC92-852EC0A3BA61}" srcOrd="0" destOrd="0" presId="urn:microsoft.com/office/officeart/2005/8/layout/hList2"/>
    <dgm:cxn modelId="{AA088B72-ECEA-4084-962B-E7AA7D8E2674}" type="presParOf" srcId="{7BEB2FCC-4211-4FE4-BBA7-C98EB8616A78}" destId="{6E6B8227-3C9C-41F1-90CA-84F3A79B53CB}" srcOrd="1" destOrd="0" presId="urn:microsoft.com/office/officeart/2005/8/layout/hList2"/>
    <dgm:cxn modelId="{9C26CDCC-A26E-479D-A944-07F8E8D13DEF}" type="presParOf" srcId="{7BEB2FCC-4211-4FE4-BBA7-C98EB8616A78}" destId="{4DFC0A6C-1BFA-4944-B031-87AC245D9D35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29AAE-1426-4A41-BA21-32C3B49945AB}">
      <dsp:nvSpPr>
        <dsp:cNvPr id="0" name=""/>
        <dsp:cNvSpPr/>
      </dsp:nvSpPr>
      <dsp:spPr>
        <a:xfrm>
          <a:off x="7335" y="147740"/>
          <a:ext cx="1904444" cy="821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21 February 2020</a:t>
          </a:r>
          <a:endParaRPr lang="en-US" sz="1400" kern="1200" dirty="0"/>
        </a:p>
      </dsp:txBody>
      <dsp:txXfrm>
        <a:off x="7335" y="147740"/>
        <a:ext cx="1904444" cy="547545"/>
      </dsp:txXfrm>
    </dsp:sp>
    <dsp:sp modelId="{A08C44B5-0B9D-49B1-B51B-FE8B44D65E68}">
      <dsp:nvSpPr>
        <dsp:cNvPr id="0" name=""/>
        <dsp:cNvSpPr/>
      </dsp:nvSpPr>
      <dsp:spPr>
        <a:xfrm>
          <a:off x="397402" y="695285"/>
          <a:ext cx="1904444" cy="3508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Ms </a:t>
          </a:r>
          <a:r>
            <a:rPr lang="en-US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Mazzone</a:t>
          </a: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, MP submits motion </a:t>
          </a:r>
          <a:r>
            <a:rPr lang="en-US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i.t.o</a:t>
          </a: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Rule 129R to initiate proceedings under section 194(1) of the Constitution for the removal of the Public Protector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181" y="751064"/>
        <a:ext cx="1792886" cy="3396754"/>
      </dsp:txXfrm>
    </dsp:sp>
    <dsp:sp modelId="{8913F091-A931-4D52-BF43-006DE9584B97}">
      <dsp:nvSpPr>
        <dsp:cNvPr id="0" name=""/>
        <dsp:cNvSpPr/>
      </dsp:nvSpPr>
      <dsp:spPr>
        <a:xfrm>
          <a:off x="2200486" y="184436"/>
          <a:ext cx="612058" cy="4741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200486" y="279266"/>
        <a:ext cx="469813" cy="284491"/>
      </dsp:txXfrm>
    </dsp:sp>
    <dsp:sp modelId="{A041949A-8F80-4AC1-AAD6-F587FD84D424}">
      <dsp:nvSpPr>
        <dsp:cNvPr id="0" name=""/>
        <dsp:cNvSpPr/>
      </dsp:nvSpPr>
      <dsp:spPr>
        <a:xfrm>
          <a:off x="3066607" y="147740"/>
          <a:ext cx="1904444" cy="821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26 February 2020- 24 February 2021</a:t>
          </a:r>
          <a:endParaRPr lang="en-US" sz="1400" kern="1200" dirty="0"/>
        </a:p>
      </dsp:txBody>
      <dsp:txXfrm>
        <a:off x="3066607" y="147740"/>
        <a:ext cx="1904444" cy="547545"/>
      </dsp:txXfrm>
    </dsp:sp>
    <dsp:sp modelId="{62BF8FF1-99EB-444A-B1A3-75EDA1B72FD5}">
      <dsp:nvSpPr>
        <dsp:cNvPr id="0" name=""/>
        <dsp:cNvSpPr/>
      </dsp:nvSpPr>
      <dsp:spPr>
        <a:xfrm>
          <a:off x="3340474" y="695285"/>
          <a:ext cx="2136843" cy="3508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Speaker rules motion in order and refers to an independent panel to make a preliminary assessment 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Panel </a:t>
          </a:r>
          <a:r>
            <a:rPr lang="en-US" sz="11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submits report finding  p</a:t>
          </a:r>
          <a:r>
            <a:rPr lang="en-US" altLang="en-US" sz="1100" i="0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rima facie evidence of misconduct and  incompetence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100" i="0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Recommends that the NA establish a s194 Committee</a:t>
          </a:r>
          <a:endParaRPr lang="en-US" altLang="en-US" sz="1100" b="1" i="0" kern="1200" dirty="0" smtClean="0">
            <a:solidFill>
              <a:prstClr val="black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03060" y="757871"/>
        <a:ext cx="2011671" cy="3383140"/>
      </dsp:txXfrm>
    </dsp:sp>
    <dsp:sp modelId="{651C0485-4C9C-4D05-AAC9-C7132DFD808A}">
      <dsp:nvSpPr>
        <dsp:cNvPr id="0" name=""/>
        <dsp:cNvSpPr/>
      </dsp:nvSpPr>
      <dsp:spPr>
        <a:xfrm>
          <a:off x="5288808" y="184436"/>
          <a:ext cx="673644" cy="4741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288808" y="279266"/>
        <a:ext cx="531399" cy="284491"/>
      </dsp:txXfrm>
    </dsp:sp>
    <dsp:sp modelId="{4E7FF8D7-5BF3-480F-A342-32B2273BD397}">
      <dsp:nvSpPr>
        <dsp:cNvPr id="0" name=""/>
        <dsp:cNvSpPr/>
      </dsp:nvSpPr>
      <dsp:spPr>
        <a:xfrm>
          <a:off x="6242078" y="147740"/>
          <a:ext cx="1904444" cy="821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16 March-21 June 2021 </a:t>
          </a:r>
          <a:endParaRPr lang="en-US" sz="1400" kern="1200" dirty="0"/>
        </a:p>
      </dsp:txBody>
      <dsp:txXfrm>
        <a:off x="6242078" y="147740"/>
        <a:ext cx="1904444" cy="547545"/>
      </dsp:txXfrm>
    </dsp:sp>
    <dsp:sp modelId="{A2D1BC8F-18B7-4D64-99DF-735E3C7BB6A1}">
      <dsp:nvSpPr>
        <dsp:cNvPr id="0" name=""/>
        <dsp:cNvSpPr/>
      </dsp:nvSpPr>
      <dsp:spPr>
        <a:xfrm>
          <a:off x="6632145" y="695285"/>
          <a:ext cx="1904444" cy="3508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b="0" kern="1200" dirty="0"/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100" b="0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NA adopts report of Independent Panel and Committee  is established. </a:t>
          </a:r>
          <a:endParaRPr lang="en-US" sz="1100" b="0" kern="1200" dirty="0"/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100" b="0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 Report of the Independent Panel referred to this Committee on 21 June 2021 (ATC 86 of 2021)</a:t>
          </a:r>
          <a:endParaRPr lang="en-US" sz="1100" b="0" kern="1200" dirty="0"/>
        </a:p>
      </dsp:txBody>
      <dsp:txXfrm>
        <a:off x="6687924" y="751064"/>
        <a:ext cx="1792886" cy="33967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42A41-35FD-4460-BF01-01D8677C5894}">
      <dsp:nvSpPr>
        <dsp:cNvPr id="0" name=""/>
        <dsp:cNvSpPr/>
      </dsp:nvSpPr>
      <dsp:spPr>
        <a:xfrm rot="16200000">
          <a:off x="-1489109" y="2258952"/>
          <a:ext cx="3434080" cy="360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604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CONSTITUTIONAL PROCESS</a:t>
          </a:r>
          <a:endParaRPr lang="en-US" sz="2200" kern="1200" dirty="0"/>
        </a:p>
      </dsp:txBody>
      <dsp:txXfrm>
        <a:off x="-1489109" y="2258952"/>
        <a:ext cx="3434080" cy="360117"/>
      </dsp:txXfrm>
    </dsp:sp>
    <dsp:sp modelId="{5B75AC12-CEDB-4E34-B9D8-3242FF661CD9}">
      <dsp:nvSpPr>
        <dsp:cNvPr id="0" name=""/>
        <dsp:cNvSpPr/>
      </dsp:nvSpPr>
      <dsp:spPr>
        <a:xfrm>
          <a:off x="407989" y="721970"/>
          <a:ext cx="1793767" cy="3434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317604" rIns="135128" bIns="135128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Not Litigious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Not Judicial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Not Adversarial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407989" y="721970"/>
        <a:ext cx="1793767" cy="3434080"/>
      </dsp:txXfrm>
    </dsp:sp>
    <dsp:sp modelId="{3E11A530-CE5F-4E02-AECE-A7D465B9D97C}">
      <dsp:nvSpPr>
        <dsp:cNvPr id="0" name=""/>
        <dsp:cNvSpPr/>
      </dsp:nvSpPr>
      <dsp:spPr>
        <a:xfrm>
          <a:off x="0" y="285378"/>
          <a:ext cx="720235" cy="720235"/>
        </a:xfrm>
        <a:prstGeom prst="heptagon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FB286D-8D68-4112-82BF-EC5E80D7C0C7}">
      <dsp:nvSpPr>
        <dsp:cNvPr id="0" name=""/>
        <dsp:cNvSpPr/>
      </dsp:nvSpPr>
      <dsp:spPr>
        <a:xfrm rot="16200000">
          <a:off x="1125648" y="2258952"/>
          <a:ext cx="3434080" cy="360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604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FAIRNESS </a:t>
          </a:r>
          <a:endParaRPr lang="en-US" sz="2200" kern="1200" dirty="0"/>
        </a:p>
      </dsp:txBody>
      <dsp:txXfrm>
        <a:off x="1125648" y="2258952"/>
        <a:ext cx="3434080" cy="360117"/>
      </dsp:txXfrm>
    </dsp:sp>
    <dsp:sp modelId="{A0169A36-3961-48F3-B051-03E47C298808}">
      <dsp:nvSpPr>
        <dsp:cNvPr id="0" name=""/>
        <dsp:cNvSpPr/>
      </dsp:nvSpPr>
      <dsp:spPr>
        <a:xfrm>
          <a:off x="3022747" y="721970"/>
          <a:ext cx="1793767" cy="3434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317604" rIns="135128" bIns="135128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>
            <a:solidFill>
              <a:schemeClr val="bg1"/>
            </a:solidFill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kern="1200" dirty="0" smtClean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Rule 129 AD- Enquiry must be conducted in a reasonably &amp; procedurally fair manner; within a reasonable time.</a:t>
          </a:r>
          <a:endParaRPr lang="en-US" sz="1500" kern="1200" dirty="0">
            <a:solidFill>
              <a:schemeClr val="bg1"/>
            </a:solidFill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kern="1200" dirty="0" smtClean="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PP has the right to be heard in her defense</a:t>
          </a:r>
          <a:endParaRPr lang="en-US" sz="1500" kern="1200" dirty="0">
            <a:solidFill>
              <a:schemeClr val="bg1"/>
            </a:solidFill>
            <a:latin typeface="+mn-lt"/>
          </a:endParaRPr>
        </a:p>
      </dsp:txBody>
      <dsp:txXfrm>
        <a:off x="3022747" y="721970"/>
        <a:ext cx="1793767" cy="3434080"/>
      </dsp:txXfrm>
    </dsp:sp>
    <dsp:sp modelId="{221FEBAD-DF7E-427E-AD15-ADC9424AC811}">
      <dsp:nvSpPr>
        <dsp:cNvPr id="0" name=""/>
        <dsp:cNvSpPr/>
      </dsp:nvSpPr>
      <dsp:spPr>
        <a:xfrm>
          <a:off x="2662629" y="246615"/>
          <a:ext cx="720235" cy="720235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C0A6C-1BFA-4944-B031-87AC245D9D35}">
      <dsp:nvSpPr>
        <dsp:cNvPr id="0" name=""/>
        <dsp:cNvSpPr/>
      </dsp:nvSpPr>
      <dsp:spPr>
        <a:xfrm rot="16200000">
          <a:off x="3740406" y="2258952"/>
          <a:ext cx="3434080" cy="360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604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RATIONAILITY </a:t>
          </a:r>
          <a:endParaRPr lang="en-US" sz="2200" kern="1200" dirty="0"/>
        </a:p>
      </dsp:txBody>
      <dsp:txXfrm>
        <a:off x="3740406" y="2258952"/>
        <a:ext cx="3434080" cy="360117"/>
      </dsp:txXfrm>
    </dsp:sp>
    <dsp:sp modelId="{6E6B8227-3C9C-41F1-90CA-84F3A79B53CB}">
      <dsp:nvSpPr>
        <dsp:cNvPr id="0" name=""/>
        <dsp:cNvSpPr/>
      </dsp:nvSpPr>
      <dsp:spPr>
        <a:xfrm>
          <a:off x="5637505" y="721970"/>
          <a:ext cx="1793767" cy="3434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317604" rIns="135128" bIns="135128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Exercise of public power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Finding must be made on objective grounds </a:t>
          </a:r>
          <a:endParaRPr lang="en-US" sz="1500" kern="1200" dirty="0"/>
        </a:p>
      </dsp:txBody>
      <dsp:txXfrm>
        <a:off x="5637505" y="721970"/>
        <a:ext cx="1793767" cy="3434080"/>
      </dsp:txXfrm>
    </dsp:sp>
    <dsp:sp modelId="{45FB4444-E124-42E1-BC92-852EC0A3BA61}">
      <dsp:nvSpPr>
        <dsp:cNvPr id="0" name=""/>
        <dsp:cNvSpPr/>
      </dsp:nvSpPr>
      <dsp:spPr>
        <a:xfrm>
          <a:off x="5305095" y="308239"/>
          <a:ext cx="720235" cy="72023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B8640-A363-4FC4-8661-AA29F560CA87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BC60A-3198-49A4-92CB-B2C38F55A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4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7E099-9DE4-42E6-8D58-01F524BD3D1C}" type="datetimeFigureOut">
              <a:rPr lang="en-ZA" smtClean="0"/>
              <a:t>2021/07/26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C147D-5BF9-4B85-904E-62A85031923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999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3C886D-0CC8-C040-92BC-ABE325B3EC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45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6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E53089-39C6-4A91-B2A8-CF7C8A0F18C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609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217E98-E7BB-4065-B5B8-5942A5BDBAF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454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270E9-3CB3-4C65-8436-5DBFE384AF2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365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D5C9F0-9882-4A04-90AC-D5773B02E9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40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19A54F-9645-4969-94AF-F6AA01C855F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55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C84890-93AE-4F1C-9C4A-5214E191946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388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2E543-F250-47B3-A6C9-463762D0EDA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99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B555A7-0EEC-49EC-9067-0C80CF8800A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47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9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54A9E-9228-4B1B-834D-A8DE33D87D6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79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977BE9-1ACA-49B2-9A31-E3BCCDA160C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765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2F805-6FC0-45C8-999B-F4D0AE32A81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61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8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2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0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E95E-FD52-4D44-A701-08186F8F7173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1D83-34EB-A744-81D0-D8E8519C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5FABF7-3072-4249-B6B1-7DB7D0C5E79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378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1035224" y="1110343"/>
            <a:ext cx="8037770" cy="20682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n w="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n-US" sz="5400" b="1" dirty="0">
                <a:ln w="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5400" b="1" dirty="0">
                <a:ln w="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n-US" sz="5400" b="1" dirty="0">
                <a:ln w="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n-US" sz="5400" b="1" dirty="0">
                <a:ln w="0"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	</a:t>
            </a:r>
          </a:p>
        </p:txBody>
      </p:sp>
      <p:sp useBgFill="1">
        <p:nvSpPr>
          <p:cNvPr id="3" name="Title 1"/>
          <p:cNvSpPr txBox="1">
            <a:spLocks/>
          </p:cNvSpPr>
          <p:nvPr/>
        </p:nvSpPr>
        <p:spPr>
          <a:xfrm>
            <a:off x="6607403" y="5356749"/>
            <a:ext cx="2884231" cy="1254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1673" y="1538541"/>
            <a:ext cx="9448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Briefing on legal aspects of the Section 194 Enquiry into the removal from office of the Public Protector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28 July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Presented by Ms. Fatima Ebrahim- Parliamentary Legal Adviser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72CB22-D7A4-7547-B048-02B7C821FF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0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6" y="365127"/>
            <a:ext cx="9010343" cy="1170779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b) FORMAT 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 fontScale="55000" lnSpcReduction="20000"/>
          </a:bodyPr>
          <a:lstStyle/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altLang="en-US" sz="29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ONE: EXTERNAL EVIDENCE LEADER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evidence leader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bears the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overall responsibility of presenting the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Committee. 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evidence leader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is not a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prosecutor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and his/her presence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does not limit the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right of members to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ask questions.</a:t>
            </a:r>
          </a:p>
          <a:p>
            <a:pPr algn="ctr">
              <a:lnSpc>
                <a:spcPct val="17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  <a:p>
            <a:pPr algn="ctr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Costly</a:t>
            </a:r>
          </a:p>
          <a:p>
            <a:pPr algn="ctr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May be impractical </a:t>
            </a:r>
          </a:p>
          <a:p>
            <a:pPr algn="ctr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Process may be compromised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if the Committee is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seen to be delegating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its constitutional responsibilities</a:t>
            </a:r>
          </a:p>
          <a:p>
            <a:pPr algn="ctr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evidence leader may be seen as a quasi-prosecutor if not carefully managed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ZA" altLang="en-US" sz="2900" b="1" dirty="0" smtClean="0">
              <a:solidFill>
                <a:prstClr val="black"/>
              </a:solidFill>
              <a:latin typeface="Tw Cen MT"/>
            </a:endParaRP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81686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6" y="365127"/>
            <a:ext cx="9010343" cy="1170779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 Format cont.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 fontScale="47500" lnSpcReduction="20000"/>
          </a:bodyPr>
          <a:lstStyle/>
          <a:p>
            <a:pPr marL="319088" lvl="0" indent="-319088" fontAlgn="base">
              <a:lnSpc>
                <a:spcPct val="16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altLang="en-US" sz="29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2: MEMBER </a:t>
            </a:r>
            <a:r>
              <a:rPr lang="en-ZA" altLang="en-US" sz="29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WITH INTERNAL </a:t>
            </a:r>
            <a:r>
              <a:rPr lang="en-ZA" altLang="en-US" sz="29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  <a:p>
            <a:pPr>
              <a:lnSpc>
                <a:spcPct val="16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ordinary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oversight processes where the Chairperson guides the proceedings and all members are allowed to participate to the extent they wish or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agreed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to by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advance.</a:t>
            </a:r>
          </a:p>
          <a:p>
            <a:pPr>
              <a:lnSpc>
                <a:spcPct val="16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to be supported by internal team of legal advisers, content advisers, researchers and support staff </a:t>
            </a:r>
            <a:endParaRPr lang="en-ZA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7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ZA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endParaRPr lang="en-ZA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olume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and size of committee may lead to the process becoming unfocussed and difficult to manage </a:t>
            </a:r>
          </a:p>
          <a:p>
            <a:pPr algn="ctr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Will require additional time </a:t>
            </a:r>
          </a:p>
          <a:p>
            <a:pPr algn="ctr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be managed by enlisting support staff to prepare guiding questions and/or by splitting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areas amongst members as is done in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SCOPA. </a:t>
            </a:r>
            <a:endParaRPr lang="en-ZA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b="1" i="1" dirty="0" smtClean="0">
              <a:solidFill>
                <a:prstClr val="black"/>
              </a:solidFill>
              <a:latin typeface="Tw Cen MT"/>
            </a:endParaRP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b="1" dirty="0" smtClean="0">
              <a:solidFill>
                <a:prstClr val="black"/>
              </a:solidFill>
              <a:latin typeface="Tw Cen MT"/>
            </a:endParaRP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08995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6" y="365127"/>
            <a:ext cx="9010343" cy="1170779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Format cont.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 fontScale="55000" lnSpcReduction="20000"/>
          </a:bodyPr>
          <a:lstStyle/>
          <a:p>
            <a:pPr marL="319088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altLang="en-US" sz="29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ZA" altLang="en-US" sz="29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MEMBER LED WITH INTERNAL AND SPECIALISED EXTERNAL SUPPORT </a:t>
            </a: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Hybrid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approach where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is member led but with added external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forensic support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 assist the Committee in unpacking the evidence. In this hybrid scenario, the role played by the external support person (s) will be more limited than compared to an evidence leader. 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exact role of the support person (s) will need to be determined by the Committee. By way of example such a resource may provide a summary to the Committee on each charge and the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related evidence, identify issues that require further probing and assist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with the formulation of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questions. 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Members retain the lead and are actively involved</a:t>
            </a: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70000"/>
              </a:lnSpc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Cost implications </a:t>
            </a:r>
            <a:endParaRPr lang="en-ZA" altLang="en-US" sz="2900" b="1" i="1" dirty="0">
              <a:solidFill>
                <a:prstClr val="black"/>
              </a:solidFill>
              <a:latin typeface="Tw Cen MT"/>
            </a:endParaRP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b="1" dirty="0">
              <a:solidFill>
                <a:prstClr val="black"/>
              </a:solidFill>
              <a:latin typeface="Tw Cen MT"/>
            </a:endParaRP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b="1" dirty="0" smtClean="0">
              <a:solidFill>
                <a:prstClr val="black"/>
              </a:solidFill>
              <a:latin typeface="Tw Cen MT"/>
            </a:endParaRP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7148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6" y="365127"/>
            <a:ext cx="9010343" cy="1170779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C) Additional Evidence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 fontScale="47500" lnSpcReduction="20000"/>
          </a:bodyPr>
          <a:lstStyle/>
          <a:p>
            <a:pPr marL="319088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may consider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any further evidence that supports or undermines the charges and is not limited to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attached to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the motion. All additional evidence can only be considered to the extent that it deals specifically with conduct that was raised in the charges.  </a:t>
            </a: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Persons who may be able to provide information can be identified by Committee acting on its own or subsequent to a public participation process (PP should be allowed to participate in identifying persons)</a:t>
            </a: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Invited or subpoenaed </a:t>
            </a:r>
            <a:r>
              <a:rPr lang="en-US" altLang="en-US" sz="29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i.t.o</a:t>
            </a: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Powers, Privileges &amp; Immunities of Parliament and Prov. Legislatures Act, 2004</a:t>
            </a: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evidence to be provided under oath and subject to parameters of Enquiry (oral/written/combination)</a:t>
            </a: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to recall or request supplementary statements if necessary</a:t>
            </a: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onsider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any evidence that is relevant to its mandate irrespective of whether such evidence may be inadmissible in a court of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Advise that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all evidence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collected by the Committee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is shared </a:t>
            </a:r>
            <a:r>
              <a:rPr lang="en-ZA" sz="2900" dirty="0">
                <a:latin typeface="Arial" panose="020B0604020202020204" pitchFamily="34" charset="0"/>
                <a:cs typeface="Arial" panose="020B0604020202020204" pitchFamily="34" charset="0"/>
              </a:rPr>
              <a:t>with the PP regardless of whether such evidence is relied upon by the </a:t>
            </a:r>
            <a:r>
              <a:rPr lang="en-Z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en-ZA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b="1" dirty="0" smtClean="0">
              <a:solidFill>
                <a:prstClr val="black"/>
              </a:solidFill>
              <a:latin typeface="Tw Cen MT"/>
            </a:endParaRP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7304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6" y="628650"/>
            <a:ext cx="9010343" cy="907256"/>
          </a:xfrm>
        </p:spPr>
        <p:txBody>
          <a:bodyPr>
            <a:normAutofit fontScale="90000"/>
          </a:bodyPr>
          <a:lstStyle/>
          <a:p>
            <a:r>
              <a:rPr lang="en-ZA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d</a:t>
            </a:r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) </a:t>
            </a:r>
            <a:r>
              <a:rPr lang="en-ZA" sz="3600" b="1" i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Audi </a:t>
            </a:r>
            <a:r>
              <a:rPr lang="en-ZA" sz="3600" b="1" i="1" dirty="0" err="1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Alteram</a:t>
            </a:r>
            <a:r>
              <a:rPr lang="en-ZA" sz="3600" b="1" i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 </a:t>
            </a:r>
            <a:r>
              <a:rPr lang="en-ZA" sz="3600" b="1" i="1" dirty="0" err="1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Partem</a:t>
            </a:r>
            <a:r>
              <a:rPr lang="en-ZA" sz="3600" b="1" i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 (“Listen to the other side”) </a:t>
            </a:r>
            <a:endParaRPr lang="en-US" sz="36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70000"/>
              </a:lnSpc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Rule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129 (AD) (3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): the PP must be afforded the right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 be heard in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own defence and to be assisted by a legal practitioner or other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expert (legal practitioner/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expert may not participate in the C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ommittee).</a:t>
            </a:r>
          </a:p>
          <a:p>
            <a:pPr lvl="0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legal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adviser should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be permitted to be present during proceedings and the PP may, at any time, request the Chairperson to allow her an opportunity to consult with her legal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representative.</a:t>
            </a:r>
          </a:p>
          <a:p>
            <a:pPr lvl="0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advise further that prior to the report of the Committee being adopted, the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PP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be provided with an opportunity to make written representations on the final draft findings and recommendations of the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Committee.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representations must be considered by the Committee prior to the adoption of the report. </a:t>
            </a:r>
          </a:p>
          <a:p>
            <a:pPr lvl="0"/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8313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6" y="365127"/>
            <a:ext cx="9010343" cy="1170779"/>
          </a:xfrm>
        </p:spPr>
        <p:txBody>
          <a:bodyPr>
            <a:normAutofit/>
          </a:bodyPr>
          <a:lstStyle/>
          <a:p>
            <a:r>
              <a:rPr lang="en-ZA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6</a:t>
            </a:r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. WAY FORWARD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 fontScale="85000" lnSpcReduction="10000"/>
          </a:bodyPr>
          <a:lstStyle/>
          <a:p>
            <a:pPr marL="0" lvl="0" indent="0" fontAlgn="base">
              <a:lnSpc>
                <a:spcPct val="15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r>
              <a:rPr lang="en-ZA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Committee must adopt a clear TOR which provides for:</a:t>
            </a:r>
          </a:p>
          <a:p>
            <a:pPr marL="776288" lvl="1" indent="-319088" fontAlgn="base">
              <a:lnSpc>
                <a:spcPct val="15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and scope of Enquiry</a:t>
            </a:r>
          </a:p>
          <a:p>
            <a:pPr marL="776288" lvl="1" indent="-319088" fontAlgn="base">
              <a:lnSpc>
                <a:spcPct val="15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Participation (Manner and time)</a:t>
            </a:r>
          </a:p>
          <a:p>
            <a:pPr marL="776288" lvl="1" indent="-319088" fontAlgn="base">
              <a:lnSpc>
                <a:spcPct val="15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(approach to be followed)</a:t>
            </a:r>
          </a:p>
          <a:p>
            <a:pPr marL="776288" lvl="1" indent="-319088" fontAlgn="base">
              <a:lnSpc>
                <a:spcPct val="15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 of evidence and </a:t>
            </a:r>
            <a:r>
              <a:rPr lang="en-US" altLang="en-US" sz="25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</a:t>
            </a:r>
            <a:r>
              <a:rPr lang="en-US" altLang="en-US" sz="25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  <a:p>
            <a:pPr marL="776288" lvl="1" indent="-319088" fontAlgn="base">
              <a:lnSpc>
                <a:spcPct val="15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Housekeeping Issues related to resources, committee venue, physical/virtual/ hybrid meetings, timelines </a:t>
            </a:r>
            <a:r>
              <a:rPr lang="en-US" altLang="en-US" sz="25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en-U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 fontAlgn="base">
              <a:lnSpc>
                <a:spcPct val="15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r>
              <a:rPr lang="en-US" altLang="en-US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Purpose- to ensure a procedurally fair process that is in accordance with the Rules and the Constitution </a:t>
            </a:r>
            <a:endParaRPr lang="en-US" altLang="en-US" sz="2500" b="1" dirty="0" smtClean="0">
              <a:solidFill>
                <a:prstClr val="black"/>
              </a:solidFill>
              <a:latin typeface="Tw Cen MT"/>
            </a:endParaRPr>
          </a:p>
          <a:p>
            <a:pPr marL="776288" lvl="1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500" b="1" dirty="0" smtClean="0">
              <a:solidFill>
                <a:prstClr val="black"/>
              </a:solidFill>
              <a:latin typeface="Tw Cen MT"/>
            </a:endParaRPr>
          </a:p>
          <a:p>
            <a:pPr marL="776288" lvl="1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500" i="1" dirty="0" smtClean="0">
              <a:solidFill>
                <a:prstClr val="black"/>
              </a:solidFill>
              <a:latin typeface="Tw Cen MT"/>
            </a:endParaRPr>
          </a:p>
          <a:p>
            <a:pPr marL="776288" lvl="1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500" i="1" dirty="0" smtClean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0118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50" y="2709164"/>
            <a:ext cx="8543925" cy="1325563"/>
          </a:xfrm>
        </p:spPr>
        <p:txBody>
          <a:bodyPr/>
          <a:lstStyle/>
          <a:p>
            <a:pPr algn="ctr"/>
            <a:r>
              <a:rPr lang="en-ZA" b="1" dirty="0" smtClean="0">
                <a:latin typeface="+mn-lt"/>
              </a:rPr>
              <a:t>Thank you</a:t>
            </a:r>
            <a:endParaRPr lang="en-ZA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107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170779"/>
          </a:xfrm>
        </p:spPr>
        <p:txBody>
          <a:bodyPr>
            <a:normAutofit/>
          </a:bodyPr>
          <a:lstStyle/>
          <a:p>
            <a:pPr algn="ctr"/>
            <a:r>
              <a:rPr lang="en-ZA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Contents</a:t>
            </a:r>
            <a:br>
              <a:rPr lang="en-ZA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</a:br>
            <a:endParaRPr lang="en-US" sz="29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 fontScale="55000" lnSpcReduction="20000"/>
          </a:bodyPr>
          <a:lstStyle/>
          <a:p>
            <a:pPr marL="514350" lvl="0" indent="-51435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+mj-lt"/>
              <a:buAutoNum type="arabicParenR"/>
              <a:defRPr/>
            </a:pPr>
            <a:endParaRPr lang="en-US" altLang="en-US" sz="2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+mj-lt"/>
              <a:buAutoNum type="arabicParenR"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ZA" altLang="en-US" sz="2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+mj-lt"/>
              <a:buAutoNum type="arabicParenR"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Litigation</a:t>
            </a:r>
            <a:endParaRPr lang="en-ZA" altLang="en-US" sz="2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+mj-lt"/>
              <a:buAutoNum type="arabicParenR"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Framework</a:t>
            </a:r>
            <a:endParaRPr lang="en-ZA" altLang="en-US" sz="2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+mj-lt"/>
              <a:buAutoNum type="arabicParenR"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Golden Rules </a:t>
            </a:r>
          </a:p>
          <a:p>
            <a:pPr marL="514350" lvl="0" indent="-514350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+mj-lt"/>
              <a:buAutoNum type="arabicParenR"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Objectives, Scope and Purpose of Enquiry </a:t>
            </a:r>
          </a:p>
          <a:p>
            <a:pPr marL="514350" lvl="0" indent="-514350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+mj-lt"/>
              <a:buAutoNum type="arabicParenR"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of Enquiry 	</a:t>
            </a:r>
          </a:p>
          <a:p>
            <a:pPr marL="0" lvl="0" indent="0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a) Public Participation</a:t>
            </a:r>
          </a:p>
          <a:p>
            <a:pPr marL="0" lvl="0" indent="0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b) Format</a:t>
            </a:r>
          </a:p>
          <a:p>
            <a:pPr marL="0" lvl="0" indent="0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c) Additional Evidence</a:t>
            </a:r>
          </a:p>
          <a:p>
            <a:pPr marL="0" lvl="0" indent="0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d) </a:t>
            </a:r>
            <a:r>
              <a:rPr lang="en-US" altLang="en-US" sz="2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 </a:t>
            </a:r>
            <a:r>
              <a:rPr lang="en-US" altLang="en-US" sz="2600" b="1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Alteram</a:t>
            </a:r>
            <a:r>
              <a:rPr lang="en-US" altLang="en-US" sz="2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b="1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Partem</a:t>
            </a:r>
            <a:endParaRPr lang="en-US" altLang="en-US" sz="2600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r>
              <a:rPr lang="en-US" altLang="en-US" sz="1600" b="1" dirty="0" smtClean="0">
                <a:solidFill>
                  <a:schemeClr val="accent2">
                    <a:lumMod val="75000"/>
                  </a:schemeClr>
                </a:solidFill>
                <a:latin typeface="Tw Cen MT"/>
              </a:rPr>
              <a:t>7</a:t>
            </a:r>
            <a:r>
              <a:rPr lang="en-US" altLang="en-US" sz="2600" b="1" dirty="0" smtClean="0">
                <a:solidFill>
                  <a:schemeClr val="accent2">
                    <a:lumMod val="75000"/>
                  </a:schemeClr>
                </a:solidFill>
                <a:latin typeface="Tw Cen MT"/>
              </a:rPr>
              <a:t>)          </a:t>
            </a:r>
            <a:r>
              <a:rPr lang="en-US" alt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Way Forward </a:t>
            </a:r>
            <a:endParaRPr lang="en-US" altLang="en-US" sz="2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US" altLang="en-US" sz="2400" b="1" dirty="0" smtClean="0">
              <a:solidFill>
                <a:prstClr val="black"/>
              </a:solidFill>
              <a:latin typeface="Tw Cen MT"/>
            </a:endParaRPr>
          </a:p>
          <a:p>
            <a:pPr marL="514350" lvl="0" indent="-51435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+mj-lt"/>
              <a:buAutoNum type="arabicParenR"/>
              <a:defRPr/>
            </a:pPr>
            <a:endParaRPr lang="en-US" altLang="en-US" sz="2400" b="1" dirty="0" smtClean="0">
              <a:solidFill>
                <a:prstClr val="black"/>
              </a:solidFill>
              <a:latin typeface="Tw Cen MT"/>
            </a:endParaRPr>
          </a:p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r>
              <a:rPr lang="en-US" altLang="en-US" sz="2400" b="1" dirty="0" smtClean="0">
                <a:solidFill>
                  <a:prstClr val="black"/>
                </a:solidFill>
                <a:latin typeface="Tw Cen MT"/>
              </a:rPr>
              <a:t>	</a:t>
            </a:r>
            <a:endParaRPr lang="en-US" altLang="en-US" sz="1800" b="1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1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ZA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1. BACKGROUND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760043"/>
              </p:ext>
            </p:extLst>
          </p:nvPr>
        </p:nvGraphicFramePr>
        <p:xfrm>
          <a:off x="681038" y="1825625"/>
          <a:ext cx="85439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30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364" y="692727"/>
            <a:ext cx="8624599" cy="843179"/>
          </a:xfrm>
        </p:spPr>
        <p:txBody>
          <a:bodyPr>
            <a:normAutofit/>
          </a:bodyPr>
          <a:lstStyle/>
          <a:p>
            <a:r>
              <a:rPr lang="en-ZA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2</a:t>
            </a:r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. </a:t>
            </a:r>
            <a:r>
              <a:rPr lang="en-ZA" sz="3600" b="1" cap="all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Overview of Litigation</a:t>
            </a:r>
            <a:endParaRPr lang="en-US" sz="3600" cap="all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 fontScale="62500" lnSpcReduction="20000"/>
          </a:bodyPr>
          <a:lstStyle/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PP is challenging the constitutionality of the Removal Rules in the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WC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High Court. The application consists of 2 parts. </a:t>
            </a: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Part A : the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PP sought an interim interdict to suspend the removal process, pending a judicial review of the decision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by Speaker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to accept the motion for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removal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and the lawfulness of the Removal Rules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 of lawfulness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, the PP raised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10 arguments including </a:t>
            </a:r>
            <a:r>
              <a:rPr lang="en-ZA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audi</a:t>
            </a:r>
            <a:r>
              <a:rPr lang="en-ZA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alteram</a:t>
            </a:r>
            <a:r>
              <a:rPr lang="en-ZA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partem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 rule and procedural irrationality; the right to legal representation; the rule against retrospectivity; recusal and conflict of interest; the right to independence and separation of powers. </a:t>
            </a: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Democracy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Action (civil society organisation)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brought a similar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application. The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two matters were heard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together.</a:t>
            </a: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PP was not successful in securing an interdict in Part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legal effect is that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unless and until the Removal Rules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are declared unconstitutional the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NA may continue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its enquiry. </a:t>
            </a:r>
            <a:endParaRPr lang="en-Z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9088" lvl="0" indent="-319088" fontAlgn="base">
              <a:lnSpc>
                <a:spcPct val="17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Argument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in Part B, which deals with the actual review of the process and the constitutionality of the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Removal Rules,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was heard in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early June 2021. Judgement </a:t>
            </a:r>
            <a:r>
              <a:rPr lang="en-ZA" sz="2300" dirty="0">
                <a:latin typeface="Arial" panose="020B0604020202020204" pitchFamily="34" charset="0"/>
                <a:cs typeface="Arial" panose="020B0604020202020204" pitchFamily="34" charset="0"/>
              </a:rPr>
              <a:t>has been </a:t>
            </a:r>
            <a:r>
              <a:rPr lang="en-ZA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reserved. </a:t>
            </a:r>
            <a:endParaRPr lang="en-ZA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0765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170779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3.  LEGAL FRAMEWORK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 fontScale="47500" lnSpcReduction="20000"/>
          </a:bodyPr>
          <a:lstStyle/>
          <a:p>
            <a:pPr marL="319088" lvl="0" indent="-319088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3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9088" lvl="0" indent="-319088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altLang="en-US" sz="3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S194 of the Constitution </a:t>
            </a:r>
          </a:p>
          <a:p>
            <a:pPr marL="0" lvl="0" indent="0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r>
              <a:rPr lang="en-ZA" altLang="en-US" sz="2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altLang="en-US" sz="2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0" algn="just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lang="en-ZA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Chapter 9 heads may be removed on grounds of misconduct, incapacity or incompetence.</a:t>
            </a:r>
          </a:p>
          <a:p>
            <a:pPr marL="447675" lvl="0" indent="-180975" algn="just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Removal of the PP and Auditor General requires a finding by a committee of the NA and a supporting vote  of at least 2/3</a:t>
            </a:r>
            <a:r>
              <a:rPr lang="en-US" altLang="en-US" sz="29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rds</a:t>
            </a: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 members of the NA.</a:t>
            </a:r>
          </a:p>
          <a:p>
            <a:pPr marL="447675" lvl="0" indent="-180975" algn="just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President </a:t>
            </a:r>
            <a:r>
              <a:rPr lang="en-US" altLang="en-US" sz="2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suspend the PP at any time after proceedings of the committee commence but </a:t>
            </a:r>
            <a:r>
              <a:rPr lang="en-US" altLang="en-US" sz="2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remove the PP if the NA so resolves.</a:t>
            </a:r>
          </a:p>
          <a:p>
            <a:pPr marL="0" lvl="0" indent="0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US" altLang="en-US" sz="29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9088" lvl="0" indent="-319088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ZA" altLang="en-US" sz="3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Removal Rules </a:t>
            </a:r>
            <a:endParaRPr lang="en-ZA" altLang="en-US" sz="3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0" algn="just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lang="en-ZA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Adopted by the Assembly on </a:t>
            </a:r>
            <a:r>
              <a:rPr lang="en-ZA" altLang="en-US" sz="2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December </a:t>
            </a:r>
            <a:r>
              <a:rPr lang="en-ZA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ZA" altLang="en-US" sz="2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0" algn="just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Defines </a:t>
            </a:r>
            <a:r>
              <a:rPr lang="en-US" altLang="en-US" sz="2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incapacity, incompetence and </a:t>
            </a: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misconduct</a:t>
            </a:r>
          </a:p>
          <a:p>
            <a:pPr marL="447675" lvl="0" indent="-219075" algn="just" fontAlgn="base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for tabling of a motion with evidence; a process by an independent panel to establish if </a:t>
            </a:r>
            <a:r>
              <a:rPr lang="en-US" altLang="en-US" sz="29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 facie</a:t>
            </a:r>
            <a:r>
              <a:rPr lang="en-US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evidence exists and a committee process to conduct an enquiry if the Assembly so determines. </a:t>
            </a:r>
            <a:endParaRPr lang="en-US" altLang="en-US" sz="2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§"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8854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170779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3.  GOLDEN RULES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US" altLang="en-US" sz="2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§"/>
              <a:defRPr/>
            </a:pPr>
            <a:endParaRPr lang="en-US" altLang="en-US" sz="2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9962254"/>
              </p:ext>
            </p:extLst>
          </p:nvPr>
        </p:nvGraphicFramePr>
        <p:xfrm>
          <a:off x="775855" y="1227666"/>
          <a:ext cx="7479145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1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581891"/>
            <a:ext cx="8543925" cy="954015"/>
          </a:xfrm>
        </p:spPr>
        <p:txBody>
          <a:bodyPr>
            <a:normAutofit fontScale="90000"/>
          </a:bodyPr>
          <a:lstStyle/>
          <a:p>
            <a:r>
              <a:rPr lang="en-ZA" sz="3600" b="1" dirty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4</a:t>
            </a:r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.  OBJECTIVE, SCOPE &amp; PURPOSE</a:t>
            </a:r>
            <a:b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</a:b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US" altLang="en-US" sz="2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§"/>
              <a:defRPr/>
            </a:pPr>
            <a:endParaRPr lang="en-US" altLang="en-US" sz="2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962829"/>
              </p:ext>
            </p:extLst>
          </p:nvPr>
        </p:nvGraphicFramePr>
        <p:xfrm>
          <a:off x="757382" y="1690254"/>
          <a:ext cx="749761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8809">
                  <a:extLst>
                    <a:ext uri="{9D8B030D-6E8A-4147-A177-3AD203B41FA5}">
                      <a16:colId xmlns:a16="http://schemas.microsoft.com/office/drawing/2014/main" val="3801255733"/>
                    </a:ext>
                  </a:extLst>
                </a:gridCol>
                <a:gridCol w="3748809">
                  <a:extLst>
                    <a:ext uri="{9D8B030D-6E8A-4147-A177-3AD203B41FA5}">
                      <a16:colId xmlns:a16="http://schemas.microsoft.com/office/drawing/2014/main" val="947917208"/>
                    </a:ext>
                  </a:extLst>
                </a:gridCol>
              </a:tblGrid>
              <a:tr h="2861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OBJECTIVE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SCOPE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428294"/>
                  </a:ext>
                </a:extLst>
              </a:tr>
              <a:tr h="1359418">
                <a:tc>
                  <a:txBody>
                    <a:bodyPr/>
                    <a:lstStyle/>
                    <a:p>
                      <a:pPr lvl="0" algn="ctr"/>
                      <a:endParaRPr lang="en-US" dirty="0" smtClean="0"/>
                    </a:p>
                    <a:p>
                      <a:pPr lvl="0" algn="ctr"/>
                      <a:endParaRPr lang="en-US" dirty="0" smtClean="0"/>
                    </a:p>
                    <a:p>
                      <a:pPr lvl="0" algn="ctr"/>
                      <a:r>
                        <a:rPr lang="en-US" dirty="0" smtClean="0"/>
                        <a:t>To establish the veracity of the charges by determining whether the PP has misconducted herself and/or is incompetent as alleged 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NARROW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Limited to the motion and does not include conduct</a:t>
                      </a:r>
                      <a:r>
                        <a:rPr lang="en-ZA" baseline="0" dirty="0" smtClean="0"/>
                        <a:t> that does not relate to the charges.</a:t>
                      </a:r>
                      <a:r>
                        <a:rPr lang="en-US" dirty="0" smtClean="0"/>
                        <a:t> </a:t>
                      </a:r>
                      <a:endParaRPr lang="en-Z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39395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600929"/>
              </p:ext>
            </p:extLst>
          </p:nvPr>
        </p:nvGraphicFramePr>
        <p:xfrm>
          <a:off x="757382" y="4222042"/>
          <a:ext cx="749761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619">
                  <a:extLst>
                    <a:ext uri="{9D8B030D-6E8A-4147-A177-3AD203B41FA5}">
                      <a16:colId xmlns:a16="http://schemas.microsoft.com/office/drawing/2014/main" val="2120520997"/>
                    </a:ext>
                  </a:extLst>
                </a:gridCol>
              </a:tblGrid>
              <a:tr h="19549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Report to the NA  (findings; recommendations and reasons)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Achieved by assessing the charges in the motion against evidence contained in the motion, the response of the PP and any other</a:t>
                      </a:r>
                      <a:r>
                        <a:rPr lang="en-US" baseline="0" dirty="0" smtClean="0"/>
                        <a:t> relevant</a:t>
                      </a:r>
                      <a:r>
                        <a:rPr lang="en-US" dirty="0" smtClean="0"/>
                        <a:t> information before the Committee</a:t>
                      </a:r>
                      <a:endParaRPr lang="en-ZA" dirty="0" smtClean="0"/>
                    </a:p>
                    <a:p>
                      <a:pPr algn="ctr"/>
                      <a:endParaRPr lang="en-ZA" dirty="0" smtClean="0"/>
                    </a:p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367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9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6" y="609600"/>
            <a:ext cx="9010343" cy="102523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5. STRUCTURE OF ENQUIRY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47537"/>
            <a:ext cx="8911198" cy="4829426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US" altLang="en-US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 provide a framework which is general and applicable to all Chapter 9 heads</a:t>
            </a: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to determine process subject to the golden rules of fairness and rationality and with due regard to the nature of the proceedings </a:t>
            </a: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to adopt a TOR to agree on how the Enquiry will be conducted (issues such as public participation; format of Enquiry; evidence and </a:t>
            </a:r>
            <a:r>
              <a:rPr lang="en-US" altLang="en-US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 </a:t>
            </a:r>
            <a:r>
              <a:rPr lang="en-US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 subject to the rules) </a:t>
            </a:r>
            <a:endParaRPr lang="en-ZA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ZA" altLang="en-US" sz="2900" b="1" dirty="0" smtClean="0">
              <a:solidFill>
                <a:prstClr val="black"/>
              </a:solidFill>
              <a:latin typeface="Tw Cen MT"/>
            </a:endParaRPr>
          </a:p>
          <a:p>
            <a:pPr marL="319088" lvl="0" indent="-3190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lang="en-ZA" altLang="en-US" sz="2900" dirty="0">
              <a:solidFill>
                <a:prstClr val="black"/>
              </a:solidFill>
              <a:latin typeface="Tw Cen MT"/>
            </a:endParaRPr>
          </a:p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9672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6" y="365127"/>
            <a:ext cx="9010343" cy="1170779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solidFill>
                  <a:schemeClr val="accent2">
                    <a:lumMod val="50000"/>
                  </a:schemeClr>
                </a:solidFill>
                <a:latin typeface="Tw Cen MT"/>
              </a:rPr>
              <a:t>a) PUBLIC PARTICIPATION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711200"/>
            <a:ext cx="8911198" cy="546576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en-ZA" sz="5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59 of the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Constitution:  NA must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facilitate public involvement in its committee processes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Rules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are not prescriptive but must be reasonable opportunity.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Reasonableness - removal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process differs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a legislative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process. The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Committee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not be seized with opinion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competency of the PP or sentiments. 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ublic involvement should be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limited to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persons/organisations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can meaningfully contribute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to the Committee’s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fact finding process because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of their involvement in matters where the PP’s conduct is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in question or their ability to share information that can assist the Committee in making a finding. 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Committee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must determine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the manner in which it will facilitate public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participation. May include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written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 and/or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ral submissions by invitation.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Meetings to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be conducted in open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unless compelling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reasons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for closure which outweigh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interest.</a:t>
            </a:r>
          </a:p>
          <a:p>
            <a:pPr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Documents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(unless legally privileged) related to the work of the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</a:t>
            </a:r>
            <a:r>
              <a:rPr lang="en-ZA" sz="5600" dirty="0">
                <a:latin typeface="Arial" panose="020B0604020202020204" pitchFamily="34" charset="0"/>
                <a:cs typeface="Arial" panose="020B0604020202020204" pitchFamily="34" charset="0"/>
              </a:rPr>
              <a:t>must be made available to the </a:t>
            </a:r>
            <a:r>
              <a:rPr lang="en-ZA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public.</a:t>
            </a:r>
            <a:endParaRPr lang="en-ZA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+mj-lt"/>
              <a:buAutoNum type="romanLcPeriod"/>
              <a:defRPr/>
            </a:pPr>
            <a:endParaRPr lang="en-ZA" altLang="en-US" sz="2900" b="1" dirty="0" smtClean="0">
              <a:solidFill>
                <a:prstClr val="black"/>
              </a:solidFill>
              <a:latin typeface="Tw Cen MT"/>
            </a:endParaRPr>
          </a:p>
          <a:p>
            <a:pPr marL="571500" indent="-57150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+mj-lt"/>
              <a:buAutoNum type="romanLcPeriod"/>
              <a:defRPr/>
            </a:pPr>
            <a:endParaRPr lang="en-ZA" altLang="en-US" sz="2900" dirty="0">
              <a:solidFill>
                <a:prstClr val="black"/>
              </a:solidFill>
              <a:latin typeface="Tw Cen MT"/>
            </a:endParaRPr>
          </a:p>
          <a:p>
            <a:pPr marL="0" lv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  <a:defRPr/>
            </a:pPr>
            <a:endParaRPr lang="en-ZA" altLang="en-US" sz="2900" i="1" dirty="0" smtClean="0">
              <a:solidFill>
                <a:prstClr val="black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91811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8788</TotalTime>
  <Words>1444</Words>
  <Application>Microsoft Office PowerPoint</Application>
  <PresentationFormat>A4 Paper (210x297 mm)</PresentationFormat>
  <Paragraphs>152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Tw Cen MT</vt:lpstr>
      <vt:lpstr>Wingdings</vt:lpstr>
      <vt:lpstr>Office Theme</vt:lpstr>
      <vt:lpstr>1_Office Theme</vt:lpstr>
      <vt:lpstr>   </vt:lpstr>
      <vt:lpstr>Contents </vt:lpstr>
      <vt:lpstr> 1. BACKGROUND</vt:lpstr>
      <vt:lpstr>2. Overview of Litigation</vt:lpstr>
      <vt:lpstr>3.  LEGAL FRAMEWORK</vt:lpstr>
      <vt:lpstr>3.  GOLDEN RULES</vt:lpstr>
      <vt:lpstr>4.  OBJECTIVE, SCOPE &amp; PURPOSE </vt:lpstr>
      <vt:lpstr>5. STRUCTURE OF ENQUIRY </vt:lpstr>
      <vt:lpstr>a) PUBLIC PARTICIPATION</vt:lpstr>
      <vt:lpstr>b) FORMAT  </vt:lpstr>
      <vt:lpstr> Format cont.</vt:lpstr>
      <vt:lpstr>Format cont.</vt:lpstr>
      <vt:lpstr>C) Additional Evidence </vt:lpstr>
      <vt:lpstr>d) Audi Alteram Partem (“Listen to the other side”) </vt:lpstr>
      <vt:lpstr>6. WAY FORWARD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Fatima Ebrahim</cp:lastModifiedBy>
  <cp:revision>274</cp:revision>
  <cp:lastPrinted>2019-10-08T08:49:11Z</cp:lastPrinted>
  <dcterms:created xsi:type="dcterms:W3CDTF">2019-05-28T17:07:42Z</dcterms:created>
  <dcterms:modified xsi:type="dcterms:W3CDTF">2021-07-26T10:30:01Z</dcterms:modified>
</cp:coreProperties>
</file>