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88.xml" ContentType="application/vnd.openxmlformats-officedocument.presentationml.tags+xml"/>
  <Override PartName="/ppt/notesSlides/notesSlide1.xml" ContentType="application/vnd.openxmlformats-officedocument.presentationml.notesSlide+xml"/>
  <Override PartName="/ppt/tags/tag189.xml" ContentType="application/vnd.openxmlformats-officedocument.presentationml.tags+xml"/>
  <Override PartName="/ppt/notesSlides/notesSlide2.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0" r:id="rId2"/>
    <p:sldMasterId id="2147483726" r:id="rId3"/>
    <p:sldMasterId id="2147483751" r:id="rId4"/>
  </p:sldMasterIdLst>
  <p:notesMasterIdLst>
    <p:notesMasterId r:id="rId31"/>
  </p:notesMasterIdLst>
  <p:handoutMasterIdLst>
    <p:handoutMasterId r:id="rId32"/>
  </p:handoutMasterIdLst>
  <p:sldIdLst>
    <p:sldId id="261" r:id="rId5"/>
    <p:sldId id="1732" r:id="rId6"/>
    <p:sldId id="967" r:id="rId7"/>
    <p:sldId id="947" r:id="rId8"/>
    <p:sldId id="1003" r:id="rId9"/>
    <p:sldId id="1007" r:id="rId10"/>
    <p:sldId id="1008" r:id="rId11"/>
    <p:sldId id="1021" r:id="rId12"/>
    <p:sldId id="1016" r:id="rId13"/>
    <p:sldId id="1006" r:id="rId14"/>
    <p:sldId id="1018" r:id="rId15"/>
    <p:sldId id="1736" r:id="rId16"/>
    <p:sldId id="951" r:id="rId17"/>
    <p:sldId id="587" r:id="rId18"/>
    <p:sldId id="954" r:id="rId19"/>
    <p:sldId id="1005" r:id="rId20"/>
    <p:sldId id="1022" r:id="rId21"/>
    <p:sldId id="971" r:id="rId22"/>
    <p:sldId id="455" r:id="rId23"/>
    <p:sldId id="446" r:id="rId24"/>
    <p:sldId id="450" r:id="rId25"/>
    <p:sldId id="451" r:id="rId26"/>
    <p:sldId id="471" r:id="rId27"/>
    <p:sldId id="468" r:id="rId28"/>
    <p:sldId id="481" r:id="rId29"/>
    <p:sldId id="1730"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9"/>
    <a:srgbClr val="00329B"/>
    <a:srgbClr val="B5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60"/>
  </p:normalViewPr>
  <p:slideViewPr>
    <p:cSldViewPr>
      <p:cViewPr varScale="1">
        <p:scale>
          <a:sx n="67" d="100"/>
          <a:sy n="67" d="100"/>
        </p:scale>
        <p:origin x="1316" y="44"/>
      </p:cViewPr>
      <p:guideLst>
        <p:guide orient="horz" pos="3838"/>
        <p:guide orient="horz" pos="890"/>
        <p:guide pos="5602"/>
        <p:guide pos="204"/>
      </p:guideLst>
    </p:cSldViewPr>
  </p:slideViewPr>
  <p:notesTextViewPr>
    <p:cViewPr>
      <p:scale>
        <a:sx n="75" d="100"/>
        <a:sy n="75" d="100"/>
      </p:scale>
      <p:origin x="0" y="0"/>
    </p:cViewPr>
  </p:notesTextViewPr>
  <p:sorterViewPr>
    <p:cViewPr varScale="1">
      <p:scale>
        <a:sx n="1" d="1"/>
        <a:sy n="1" d="1"/>
      </p:scale>
      <p:origin x="0" y="-4770"/>
    </p:cViewPr>
  </p:sorterViewPr>
  <p:notesViewPr>
    <p:cSldViewPr showGuides="1">
      <p:cViewPr varScale="1">
        <p:scale>
          <a:sx n="69" d="100"/>
          <a:sy n="69" d="100"/>
        </p:scale>
        <p:origin x="-34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sz="1400">
                <a:latin typeface="Century Gothic" panose="020B0502020202020204" pitchFamily="34" charset="0"/>
              </a:rPr>
              <a:t>Departments</a:t>
            </a:r>
          </a:p>
        </c:rich>
      </c:tx>
      <c:layout>
        <c:manualLayout>
          <c:xMode val="edge"/>
          <c:yMode val="edge"/>
          <c:x val="0.37828323923738466"/>
          <c:y val="0.85613469884891835"/>
        </c:manualLayout>
      </c:layout>
      <c:overlay val="0"/>
      <c:spPr>
        <a:noFill/>
        <a:ln>
          <a:noFill/>
        </a:ln>
        <a:effectLst/>
      </c:spPr>
    </c:title>
    <c:autoTitleDeleted val="0"/>
    <c:plotArea>
      <c:layout>
        <c:manualLayout>
          <c:layoutTarget val="inner"/>
          <c:xMode val="edge"/>
          <c:yMode val="edge"/>
          <c:x val="8.5865537238751552E-2"/>
          <c:y val="0.18199041633557272"/>
          <c:w val="0.89179706177143903"/>
          <c:h val="0.55185789849663291"/>
        </c:manualLayout>
      </c:layout>
      <c:barChart>
        <c:barDir val="col"/>
        <c:grouping val="clustered"/>
        <c:varyColors val="0"/>
        <c:ser>
          <c:idx val="0"/>
          <c:order val="0"/>
          <c:tx>
            <c:strRef>
              <c:f>Sheet1!$B$1</c:f>
              <c:strCache>
                <c:ptCount val="1"/>
                <c:pt idx="0">
                  <c:v>%of Targets Achieved</c:v>
                </c:pt>
              </c:strCache>
            </c:strRef>
          </c:tx>
          <c:spPr>
            <a:solidFill>
              <a:srgbClr val="92D05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w="152400" h="50800" prst="softRound"/>
            </a:sp3d>
          </c:spPr>
          <c:invertIfNegative val="0"/>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Sheet1!$B$2:$B$14</c:f>
              <c:numCache>
                <c:formatCode>0</c:formatCode>
                <c:ptCount val="13"/>
                <c:pt idx="0">
                  <c:v>98</c:v>
                </c:pt>
                <c:pt idx="1">
                  <c:v>82</c:v>
                </c:pt>
                <c:pt idx="2">
                  <c:v>89</c:v>
                </c:pt>
                <c:pt idx="3">
                  <c:v>67</c:v>
                </c:pt>
                <c:pt idx="4">
                  <c:v>65</c:v>
                </c:pt>
                <c:pt idx="5">
                  <c:v>39</c:v>
                </c:pt>
                <c:pt idx="6">
                  <c:v>73</c:v>
                </c:pt>
                <c:pt idx="7">
                  <c:v>89</c:v>
                </c:pt>
                <c:pt idx="8">
                  <c:v>78</c:v>
                </c:pt>
                <c:pt idx="9">
                  <c:v>86</c:v>
                </c:pt>
                <c:pt idx="10">
                  <c:v>80</c:v>
                </c:pt>
                <c:pt idx="11">
                  <c:v>54</c:v>
                </c:pt>
                <c:pt idx="12">
                  <c:v>93</c:v>
                </c:pt>
              </c:numCache>
            </c:numRef>
          </c:val>
          <c:extLst>
            <c:ext xmlns:c16="http://schemas.microsoft.com/office/drawing/2014/chart" uri="{C3380CC4-5D6E-409C-BE32-E72D297353CC}">
              <c16:uniqueId val="{00000000-DAAF-46CA-97C5-4340593C02DF}"/>
            </c:ext>
          </c:extLst>
        </c:ser>
        <c:ser>
          <c:idx val="1"/>
          <c:order val="1"/>
          <c:tx>
            <c:strRef>
              <c:f>Sheet1!$C$1</c:f>
              <c:strCache>
                <c:ptCount val="1"/>
                <c:pt idx="0">
                  <c:v>%of Targets Partially Achieved</c:v>
                </c:pt>
              </c:strCache>
            </c:strRef>
          </c:tx>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invertIfNegative val="0"/>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Sheet1!$C$2:$C$14</c:f>
              <c:numCache>
                <c:formatCode>0</c:formatCode>
                <c:ptCount val="13"/>
                <c:pt idx="0">
                  <c:v>2</c:v>
                </c:pt>
                <c:pt idx="1">
                  <c:v>8</c:v>
                </c:pt>
                <c:pt idx="2">
                  <c:v>9</c:v>
                </c:pt>
                <c:pt idx="3">
                  <c:v>33</c:v>
                </c:pt>
                <c:pt idx="4">
                  <c:v>27</c:v>
                </c:pt>
                <c:pt idx="5">
                  <c:v>48</c:v>
                </c:pt>
                <c:pt idx="6">
                  <c:v>13</c:v>
                </c:pt>
                <c:pt idx="7">
                  <c:v>3</c:v>
                </c:pt>
                <c:pt idx="8">
                  <c:v>14</c:v>
                </c:pt>
                <c:pt idx="9">
                  <c:v>9</c:v>
                </c:pt>
                <c:pt idx="10">
                  <c:v>9</c:v>
                </c:pt>
                <c:pt idx="11">
                  <c:v>30</c:v>
                </c:pt>
                <c:pt idx="12">
                  <c:v>7</c:v>
                </c:pt>
              </c:numCache>
            </c:numRef>
          </c:val>
          <c:extLst>
            <c:ext xmlns:c16="http://schemas.microsoft.com/office/drawing/2014/chart" uri="{C3380CC4-5D6E-409C-BE32-E72D297353CC}">
              <c16:uniqueId val="{00000001-DAAF-46CA-97C5-4340593C02DF}"/>
            </c:ext>
          </c:extLst>
        </c:ser>
        <c:ser>
          <c:idx val="2"/>
          <c:order val="2"/>
          <c:tx>
            <c:strRef>
              <c:f>Sheet1!$D$1</c:f>
              <c:strCache>
                <c:ptCount val="1"/>
                <c:pt idx="0">
                  <c:v>%of Targets Not Achieved</c:v>
                </c:pt>
              </c:strCache>
            </c:strRef>
          </c:tx>
          <c:spPr>
            <a:solidFill>
              <a:srgbClr val="FF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invertIfNegative val="0"/>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Sheet1!$D$2:$D$14</c:f>
              <c:numCache>
                <c:formatCode>0</c:formatCode>
                <c:ptCount val="13"/>
                <c:pt idx="0">
                  <c:v>0</c:v>
                </c:pt>
                <c:pt idx="1">
                  <c:v>10</c:v>
                </c:pt>
                <c:pt idx="2">
                  <c:v>2</c:v>
                </c:pt>
                <c:pt idx="3">
                  <c:v>0</c:v>
                </c:pt>
                <c:pt idx="4">
                  <c:v>8</c:v>
                </c:pt>
                <c:pt idx="5">
                  <c:v>13</c:v>
                </c:pt>
                <c:pt idx="6">
                  <c:v>13</c:v>
                </c:pt>
                <c:pt idx="7">
                  <c:v>8</c:v>
                </c:pt>
                <c:pt idx="8">
                  <c:v>8</c:v>
                </c:pt>
                <c:pt idx="9">
                  <c:v>5</c:v>
                </c:pt>
                <c:pt idx="10">
                  <c:v>11</c:v>
                </c:pt>
                <c:pt idx="11">
                  <c:v>16</c:v>
                </c:pt>
                <c:pt idx="12">
                  <c:v>0</c:v>
                </c:pt>
              </c:numCache>
            </c:numRef>
          </c:val>
          <c:extLst>
            <c:ext xmlns:c16="http://schemas.microsoft.com/office/drawing/2014/chart" uri="{C3380CC4-5D6E-409C-BE32-E72D297353CC}">
              <c16:uniqueId val="{00000002-DAAF-46CA-97C5-4340593C02DF}"/>
            </c:ext>
          </c:extLst>
        </c:ser>
        <c:dLbls>
          <c:showLegendKey val="0"/>
          <c:showVal val="0"/>
          <c:showCatName val="0"/>
          <c:showSerName val="0"/>
          <c:showPercent val="0"/>
          <c:showBubbleSize val="0"/>
        </c:dLbls>
        <c:gapWidth val="150"/>
        <c:axId val="188832832"/>
        <c:axId val="150470064"/>
      </c:barChart>
      <c:lineChart>
        <c:grouping val="standard"/>
        <c:varyColors val="0"/>
        <c:ser>
          <c:idx val="3"/>
          <c:order val="3"/>
          <c:tx>
            <c:strRef>
              <c:f>Sheet1!$E$1</c:f>
              <c:strCache>
                <c:ptCount val="1"/>
                <c:pt idx="0">
                  <c:v>WCG  Departments Average 77 %</c:v>
                </c:pt>
              </c:strCache>
            </c:strRef>
          </c:tx>
          <c:spPr>
            <a:ln w="34925" cap="rnd">
              <a:solidFill>
                <a:srgbClr val="2F5478"/>
              </a:solidFill>
              <a:round/>
            </a:ln>
            <a:effectLst>
              <a:outerShdw blurRad="40000" dist="23000" dir="5400000" rotWithShape="0">
                <a:srgbClr val="000000">
                  <a:alpha val="33000"/>
                </a:srgbClr>
              </a:outerShdw>
            </a:effectLst>
          </c:spPr>
          <c:marker>
            <c:symbol val="none"/>
          </c:marker>
          <c:cat>
            <c:strRef>
              <c:f>Sheet1!$A$2:$A$14</c:f>
              <c:strCache>
                <c:ptCount val="13"/>
                <c:pt idx="0">
                  <c:v>DotP</c:v>
                </c:pt>
                <c:pt idx="1">
                  <c:v>PT</c:v>
                </c:pt>
                <c:pt idx="2">
                  <c:v>DLG</c:v>
                </c:pt>
                <c:pt idx="3">
                  <c:v>WCED</c:v>
                </c:pt>
                <c:pt idx="4">
                  <c:v>DOH</c:v>
                </c:pt>
                <c:pt idx="5">
                  <c:v>DSD</c:v>
                </c:pt>
                <c:pt idx="6">
                  <c:v>DHS</c:v>
                </c:pt>
                <c:pt idx="7">
                  <c:v>DOCS</c:v>
                </c:pt>
                <c:pt idx="8">
                  <c:v>DCAS</c:v>
                </c:pt>
                <c:pt idx="9">
                  <c:v>DOA</c:v>
                </c:pt>
                <c:pt idx="10">
                  <c:v>DEDAT</c:v>
                </c:pt>
                <c:pt idx="11">
                  <c:v>DTPW </c:v>
                </c:pt>
                <c:pt idx="12">
                  <c:v>DEA&amp;DP</c:v>
                </c:pt>
              </c:strCache>
            </c:strRef>
          </c:cat>
          <c:val>
            <c:numRef>
              <c:f>Sheet1!$E$2:$E$14</c:f>
              <c:numCache>
                <c:formatCode>General</c:formatCode>
                <c:ptCount val="13"/>
                <c:pt idx="0">
                  <c:v>77</c:v>
                </c:pt>
                <c:pt idx="1">
                  <c:v>77</c:v>
                </c:pt>
                <c:pt idx="2">
                  <c:v>77</c:v>
                </c:pt>
                <c:pt idx="3">
                  <c:v>77</c:v>
                </c:pt>
                <c:pt idx="4">
                  <c:v>77</c:v>
                </c:pt>
                <c:pt idx="5">
                  <c:v>77</c:v>
                </c:pt>
                <c:pt idx="6">
                  <c:v>77</c:v>
                </c:pt>
                <c:pt idx="7">
                  <c:v>77</c:v>
                </c:pt>
                <c:pt idx="8">
                  <c:v>77</c:v>
                </c:pt>
                <c:pt idx="9">
                  <c:v>77</c:v>
                </c:pt>
                <c:pt idx="10">
                  <c:v>77</c:v>
                </c:pt>
                <c:pt idx="11">
                  <c:v>77</c:v>
                </c:pt>
                <c:pt idx="12">
                  <c:v>77</c:v>
                </c:pt>
              </c:numCache>
            </c:numRef>
          </c:val>
          <c:smooth val="0"/>
          <c:extLst>
            <c:ext xmlns:c16="http://schemas.microsoft.com/office/drawing/2014/chart" uri="{C3380CC4-5D6E-409C-BE32-E72D297353CC}">
              <c16:uniqueId val="{00000003-DAAF-46CA-97C5-4340593C02DF}"/>
            </c:ext>
          </c:extLst>
        </c:ser>
        <c:dLbls>
          <c:showLegendKey val="0"/>
          <c:showVal val="0"/>
          <c:showCatName val="0"/>
          <c:showSerName val="0"/>
          <c:showPercent val="0"/>
          <c:showBubbleSize val="0"/>
        </c:dLbls>
        <c:marker val="1"/>
        <c:smooth val="0"/>
        <c:axId val="188832832"/>
        <c:axId val="150470064"/>
      </c:lineChart>
      <c:catAx>
        <c:axId val="188832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70064"/>
        <c:crosses val="autoZero"/>
        <c:auto val="1"/>
        <c:lblAlgn val="ctr"/>
        <c:lblOffset val="100"/>
        <c:noMultiLvlLbl val="0"/>
      </c:catAx>
      <c:valAx>
        <c:axId val="15047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a:latin typeface="Century Gothic" panose="020B0502020202020204" pitchFamily="34" charset="0"/>
                  </a:rPr>
                  <a:t>%  of target achieved</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32832"/>
        <c:crosses val="autoZero"/>
        <c:crossBetween val="between"/>
      </c:valAx>
      <c:spPr>
        <a:noFill/>
        <a:ln>
          <a:noFill/>
        </a:ln>
        <a:effectLst/>
      </c:spPr>
    </c:plotArea>
    <c:legend>
      <c:legendPos val="b"/>
      <c:layout>
        <c:manualLayout>
          <c:xMode val="edge"/>
          <c:yMode val="edge"/>
          <c:x val="6.5898251192368834E-2"/>
          <c:y val="5.065308012968963E-2"/>
          <c:w val="0.75103982882091358"/>
          <c:h val="0.102085605905432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ZA" sz="1100">
                <a:latin typeface="Century Gothic" panose="020B0502020202020204" pitchFamily="34" charset="0"/>
              </a:rPr>
              <a:t>Public Entities</a:t>
            </a:r>
            <a:r>
              <a:rPr lang="en-ZA" sz="1100"/>
              <a:t> </a:t>
            </a:r>
          </a:p>
        </c:rich>
      </c:tx>
      <c:layout>
        <c:manualLayout>
          <c:xMode val="edge"/>
          <c:yMode val="edge"/>
          <c:x val="0.44557366016052607"/>
          <c:y val="0.86586274868856183"/>
        </c:manualLayout>
      </c:layout>
      <c:overlay val="0"/>
      <c:spPr>
        <a:noFill/>
        <a:ln>
          <a:noFill/>
        </a:ln>
        <a:effectLst/>
      </c:spPr>
    </c:title>
    <c:autoTitleDeleted val="0"/>
    <c:plotArea>
      <c:layout>
        <c:manualLayout>
          <c:layoutTarget val="inner"/>
          <c:xMode val="edge"/>
          <c:yMode val="edge"/>
          <c:x val="9.0024800243007991E-2"/>
          <c:y val="0.1819902984083214"/>
          <c:w val="0.89179706177143903"/>
          <c:h val="0.55185789849663291"/>
        </c:manualLayout>
      </c:layout>
      <c:barChart>
        <c:barDir val="col"/>
        <c:grouping val="clustered"/>
        <c:varyColors val="0"/>
        <c:ser>
          <c:idx val="0"/>
          <c:order val="0"/>
          <c:tx>
            <c:strRef>
              <c:f>Sheet1!$B$1</c:f>
              <c:strCache>
                <c:ptCount val="1"/>
                <c:pt idx="0">
                  <c:v>%of Targets Achieved</c:v>
                </c:pt>
              </c:strCache>
            </c:strRef>
          </c:tx>
          <c:spPr>
            <a:solidFill>
              <a:srgbClr val="92D05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invertIfNegative val="0"/>
          <c:cat>
            <c:strRef>
              <c:f>Sheet1!$A$2:$A$10</c:f>
              <c:strCache>
                <c:ptCount val="9"/>
                <c:pt idx="0">
                  <c:v>WCGRB</c:v>
                </c:pt>
                <c:pt idx="1">
                  <c:v>WCLA</c:v>
                </c:pt>
                <c:pt idx="2">
                  <c:v>HWC</c:v>
                </c:pt>
                <c:pt idx="3">
                  <c:v>WCLC</c:v>
                </c:pt>
                <c:pt idx="4">
                  <c:v>WCCC</c:v>
                </c:pt>
                <c:pt idx="5">
                  <c:v>Wesgro</c:v>
                </c:pt>
                <c:pt idx="6">
                  <c:v>Casidra</c:v>
                </c:pt>
                <c:pt idx="7">
                  <c:v>SBIDZ</c:v>
                </c:pt>
                <c:pt idx="8">
                  <c:v>CapeNature</c:v>
                </c:pt>
              </c:strCache>
            </c:strRef>
          </c:cat>
          <c:val>
            <c:numRef>
              <c:f>Sheet1!$B$2:$B$10</c:f>
              <c:numCache>
                <c:formatCode>0</c:formatCode>
                <c:ptCount val="9"/>
                <c:pt idx="0">
                  <c:v>73</c:v>
                </c:pt>
                <c:pt idx="1">
                  <c:v>63</c:v>
                </c:pt>
                <c:pt idx="2">
                  <c:v>100</c:v>
                </c:pt>
                <c:pt idx="3">
                  <c:v>100</c:v>
                </c:pt>
                <c:pt idx="4">
                  <c:v>67</c:v>
                </c:pt>
                <c:pt idx="5">
                  <c:v>67</c:v>
                </c:pt>
                <c:pt idx="6">
                  <c:v>48</c:v>
                </c:pt>
                <c:pt idx="7">
                  <c:v>92</c:v>
                </c:pt>
                <c:pt idx="8">
                  <c:v>100</c:v>
                </c:pt>
              </c:numCache>
            </c:numRef>
          </c:val>
          <c:extLst>
            <c:ext xmlns:c16="http://schemas.microsoft.com/office/drawing/2014/chart" uri="{C3380CC4-5D6E-409C-BE32-E72D297353CC}">
              <c16:uniqueId val="{00000000-135E-463E-9B5C-F535E33554FD}"/>
            </c:ext>
          </c:extLst>
        </c:ser>
        <c:ser>
          <c:idx val="1"/>
          <c:order val="1"/>
          <c:tx>
            <c:strRef>
              <c:f>Sheet1!$C$1</c:f>
              <c:strCache>
                <c:ptCount val="1"/>
                <c:pt idx="0">
                  <c:v>%of Targets Partially Achieved</c:v>
                </c:pt>
              </c:strCache>
            </c:strRef>
          </c:tx>
          <c:spPr>
            <a:solidFill>
              <a:srgbClr val="FF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invertIfNegative val="0"/>
          <c:cat>
            <c:strRef>
              <c:f>Sheet1!$A$2:$A$10</c:f>
              <c:strCache>
                <c:ptCount val="9"/>
                <c:pt idx="0">
                  <c:v>WCGRB</c:v>
                </c:pt>
                <c:pt idx="1">
                  <c:v>WCLA</c:v>
                </c:pt>
                <c:pt idx="2">
                  <c:v>HWC</c:v>
                </c:pt>
                <c:pt idx="3">
                  <c:v>WCLC</c:v>
                </c:pt>
                <c:pt idx="4">
                  <c:v>WCCC</c:v>
                </c:pt>
                <c:pt idx="5">
                  <c:v>Wesgro</c:v>
                </c:pt>
                <c:pt idx="6">
                  <c:v>Casidra</c:v>
                </c:pt>
                <c:pt idx="7">
                  <c:v>SBIDZ</c:v>
                </c:pt>
                <c:pt idx="8">
                  <c:v>CapeNature</c:v>
                </c:pt>
              </c:strCache>
            </c:strRef>
          </c:cat>
          <c:val>
            <c:numRef>
              <c:f>Sheet1!$C$2:$C$10</c:f>
              <c:numCache>
                <c:formatCode>0</c:formatCode>
                <c:ptCount val="9"/>
                <c:pt idx="0">
                  <c:v>20</c:v>
                </c:pt>
                <c:pt idx="1">
                  <c:v>37</c:v>
                </c:pt>
                <c:pt idx="2">
                  <c:v>0</c:v>
                </c:pt>
                <c:pt idx="3">
                  <c:v>0</c:v>
                </c:pt>
                <c:pt idx="4">
                  <c:v>0</c:v>
                </c:pt>
                <c:pt idx="5">
                  <c:v>10</c:v>
                </c:pt>
                <c:pt idx="6">
                  <c:v>17</c:v>
                </c:pt>
                <c:pt idx="7">
                  <c:v>8</c:v>
                </c:pt>
                <c:pt idx="8">
                  <c:v>0</c:v>
                </c:pt>
              </c:numCache>
            </c:numRef>
          </c:val>
          <c:extLst>
            <c:ext xmlns:c16="http://schemas.microsoft.com/office/drawing/2014/chart" uri="{C3380CC4-5D6E-409C-BE32-E72D297353CC}">
              <c16:uniqueId val="{00000001-135E-463E-9B5C-F535E33554FD}"/>
            </c:ext>
          </c:extLst>
        </c:ser>
        <c:ser>
          <c:idx val="2"/>
          <c:order val="2"/>
          <c:tx>
            <c:strRef>
              <c:f>Sheet1!$D$1</c:f>
              <c:strCache>
                <c:ptCount val="1"/>
                <c:pt idx="0">
                  <c:v>%of Targets Not Achieved</c:v>
                </c:pt>
              </c:strCache>
            </c:strRef>
          </c:tx>
          <c:spPr>
            <a:solidFill>
              <a:srgbClr val="FF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bevelB/>
            </a:sp3d>
          </c:spPr>
          <c:invertIfNegative val="0"/>
          <c:cat>
            <c:strRef>
              <c:f>Sheet1!$A$2:$A$10</c:f>
              <c:strCache>
                <c:ptCount val="9"/>
                <c:pt idx="0">
                  <c:v>WCGRB</c:v>
                </c:pt>
                <c:pt idx="1">
                  <c:v>WCLA</c:v>
                </c:pt>
                <c:pt idx="2">
                  <c:v>HWC</c:v>
                </c:pt>
                <c:pt idx="3">
                  <c:v>WCLC</c:v>
                </c:pt>
                <c:pt idx="4">
                  <c:v>WCCC</c:v>
                </c:pt>
                <c:pt idx="5">
                  <c:v>Wesgro</c:v>
                </c:pt>
                <c:pt idx="6">
                  <c:v>Casidra</c:v>
                </c:pt>
                <c:pt idx="7">
                  <c:v>SBIDZ</c:v>
                </c:pt>
                <c:pt idx="8">
                  <c:v>CapeNature</c:v>
                </c:pt>
              </c:strCache>
            </c:strRef>
          </c:cat>
          <c:val>
            <c:numRef>
              <c:f>Sheet1!$D$2:$D$10</c:f>
              <c:numCache>
                <c:formatCode>0</c:formatCode>
                <c:ptCount val="9"/>
                <c:pt idx="0">
                  <c:v>7</c:v>
                </c:pt>
                <c:pt idx="1">
                  <c:v>0</c:v>
                </c:pt>
                <c:pt idx="2">
                  <c:v>0</c:v>
                </c:pt>
                <c:pt idx="3">
                  <c:v>0</c:v>
                </c:pt>
                <c:pt idx="4">
                  <c:v>33</c:v>
                </c:pt>
                <c:pt idx="5">
                  <c:v>24</c:v>
                </c:pt>
                <c:pt idx="6">
                  <c:v>35</c:v>
                </c:pt>
                <c:pt idx="7">
                  <c:v>0</c:v>
                </c:pt>
                <c:pt idx="8">
                  <c:v>0</c:v>
                </c:pt>
              </c:numCache>
            </c:numRef>
          </c:val>
          <c:extLst>
            <c:ext xmlns:c16="http://schemas.microsoft.com/office/drawing/2014/chart" uri="{C3380CC4-5D6E-409C-BE32-E72D297353CC}">
              <c16:uniqueId val="{00000002-135E-463E-9B5C-F535E33554FD}"/>
            </c:ext>
          </c:extLst>
        </c:ser>
        <c:dLbls>
          <c:showLegendKey val="0"/>
          <c:showVal val="0"/>
          <c:showCatName val="0"/>
          <c:showSerName val="0"/>
          <c:showPercent val="0"/>
          <c:showBubbleSize val="0"/>
        </c:dLbls>
        <c:gapWidth val="150"/>
        <c:axId val="150476224"/>
        <c:axId val="150476784"/>
      </c:barChart>
      <c:lineChart>
        <c:grouping val="standard"/>
        <c:varyColors val="0"/>
        <c:ser>
          <c:idx val="3"/>
          <c:order val="3"/>
          <c:tx>
            <c:strRef>
              <c:f>Sheet1!$E$1</c:f>
              <c:strCache>
                <c:ptCount val="1"/>
                <c:pt idx="0">
                  <c:v>WCG  Public Entity Average 72%</c:v>
                </c:pt>
              </c:strCache>
            </c:strRef>
          </c:tx>
          <c:spPr>
            <a:ln w="34925" cap="rnd">
              <a:solidFill>
                <a:srgbClr val="2F5496"/>
              </a:solidFill>
              <a:round/>
            </a:ln>
            <a:effectLst>
              <a:outerShdw blurRad="40000" dist="23000" dir="5400000" rotWithShape="0">
                <a:srgbClr val="000000">
                  <a:alpha val="35000"/>
                </a:srgbClr>
              </a:outerShdw>
            </a:effectLst>
          </c:spPr>
          <c:marker>
            <c:symbol val="none"/>
          </c:marker>
          <c:cat>
            <c:strRef>
              <c:f>Sheet1!$A$2:$A$10</c:f>
              <c:strCache>
                <c:ptCount val="9"/>
                <c:pt idx="0">
                  <c:v>WCGRB</c:v>
                </c:pt>
                <c:pt idx="1">
                  <c:v>WCLA</c:v>
                </c:pt>
                <c:pt idx="2">
                  <c:v>HWC</c:v>
                </c:pt>
                <c:pt idx="3">
                  <c:v>WCLC</c:v>
                </c:pt>
                <c:pt idx="4">
                  <c:v>WCCC</c:v>
                </c:pt>
                <c:pt idx="5">
                  <c:v>Wesgro</c:v>
                </c:pt>
                <c:pt idx="6">
                  <c:v>Casidra</c:v>
                </c:pt>
                <c:pt idx="7">
                  <c:v>SBIDZ</c:v>
                </c:pt>
                <c:pt idx="8">
                  <c:v>CapeNature</c:v>
                </c:pt>
              </c:strCache>
            </c:strRef>
          </c:cat>
          <c:val>
            <c:numRef>
              <c:f>Sheet1!$E$2:$E$10</c:f>
              <c:numCache>
                <c:formatCode>General</c:formatCode>
                <c:ptCount val="9"/>
                <c:pt idx="0">
                  <c:v>72</c:v>
                </c:pt>
                <c:pt idx="1">
                  <c:v>72</c:v>
                </c:pt>
                <c:pt idx="2">
                  <c:v>72</c:v>
                </c:pt>
                <c:pt idx="3">
                  <c:v>72</c:v>
                </c:pt>
                <c:pt idx="4">
                  <c:v>72</c:v>
                </c:pt>
                <c:pt idx="5">
                  <c:v>72</c:v>
                </c:pt>
                <c:pt idx="6">
                  <c:v>72</c:v>
                </c:pt>
                <c:pt idx="7">
                  <c:v>72</c:v>
                </c:pt>
                <c:pt idx="8">
                  <c:v>72</c:v>
                </c:pt>
              </c:numCache>
            </c:numRef>
          </c:val>
          <c:smooth val="0"/>
          <c:extLst>
            <c:ext xmlns:c16="http://schemas.microsoft.com/office/drawing/2014/chart" uri="{C3380CC4-5D6E-409C-BE32-E72D297353CC}">
              <c16:uniqueId val="{00000003-135E-463E-9B5C-F535E33554FD}"/>
            </c:ext>
          </c:extLst>
        </c:ser>
        <c:dLbls>
          <c:showLegendKey val="0"/>
          <c:showVal val="0"/>
          <c:showCatName val="0"/>
          <c:showSerName val="0"/>
          <c:showPercent val="0"/>
          <c:showBubbleSize val="0"/>
        </c:dLbls>
        <c:marker val="1"/>
        <c:smooth val="0"/>
        <c:axId val="150476224"/>
        <c:axId val="150476784"/>
      </c:lineChart>
      <c:catAx>
        <c:axId val="150476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76784"/>
        <c:crosses val="autoZero"/>
        <c:auto val="1"/>
        <c:lblAlgn val="ctr"/>
        <c:lblOffset val="100"/>
        <c:noMultiLvlLbl val="0"/>
      </c:catAx>
      <c:valAx>
        <c:axId val="15047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ZA">
                    <a:latin typeface="Century Gothic" panose="020B0502020202020204" pitchFamily="34" charset="0"/>
                  </a:rPr>
                  <a:t>%  of target achieved</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76224"/>
        <c:crosses val="autoZero"/>
        <c:crossBetween val="between"/>
      </c:valAx>
      <c:spPr>
        <a:noFill/>
        <a:ln>
          <a:noFill/>
        </a:ln>
        <a:effectLst/>
      </c:spPr>
    </c:plotArea>
    <c:legend>
      <c:legendPos val="b"/>
      <c:layout>
        <c:manualLayout>
          <c:xMode val="edge"/>
          <c:yMode val="edge"/>
          <c:x val="5.0000040938004302E-2"/>
          <c:y val="2.017729999892284E-2"/>
          <c:w val="0.88957333593153221"/>
          <c:h val="0.147059900686148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0.76002</cdr:x>
      <cdr:y>0.17547</cdr:y>
    </cdr:from>
    <cdr:to>
      <cdr:x>0.97008</cdr:x>
      <cdr:y>0.30493</cdr:y>
    </cdr:to>
    <cdr:sp macro="" textlink="">
      <cdr:nvSpPr>
        <cdr:cNvPr id="2" name="TextBox 3">
          <a:extLst xmlns:a="http://schemas.openxmlformats.org/drawingml/2006/main">
            <a:ext uri="{FF2B5EF4-FFF2-40B4-BE49-F238E27FC236}">
              <a16:creationId xmlns:a16="http://schemas.microsoft.com/office/drawing/2014/main" id="{7B034111-1921-48B2-AD65-9865171292DC}"/>
            </a:ext>
          </a:extLst>
        </cdr:cNvPr>
        <cdr:cNvSpPr txBox="1"/>
      </cdr:nvSpPr>
      <cdr:spPr>
        <a:xfrm xmlns:a="http://schemas.openxmlformats.org/drawingml/2006/main">
          <a:off x="6534078" y="750898"/>
          <a:ext cx="1805928"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ZA" sz="1000" b="1" dirty="0">
              <a:solidFill>
                <a:srgbClr val="2F5496"/>
              </a:solidFill>
            </a:rPr>
            <a:t>77%</a:t>
          </a:r>
        </a:p>
        <a:p xmlns:a="http://schemas.openxmlformats.org/drawingml/2006/main">
          <a:pPr algn="ctr"/>
          <a:r>
            <a:rPr lang="en-ZA" sz="1000" b="1" dirty="0">
              <a:solidFill>
                <a:srgbClr val="2F5496"/>
              </a:solidFill>
            </a:rPr>
            <a:t>WCG Departments</a:t>
          </a:r>
        </a:p>
        <a:p xmlns:a="http://schemas.openxmlformats.org/drawingml/2006/main">
          <a:pPr algn="ctr"/>
          <a:r>
            <a:rPr lang="en-ZA" sz="1000" b="1" baseline="0" dirty="0">
              <a:solidFill>
                <a:srgbClr val="2F5496"/>
              </a:solidFill>
            </a:rPr>
            <a:t> </a:t>
          </a:r>
          <a:r>
            <a:rPr lang="en-ZA" sz="1000" b="1" dirty="0">
              <a:solidFill>
                <a:srgbClr val="2F5496"/>
              </a:solidFill>
            </a:rPr>
            <a:t>Average</a:t>
          </a:r>
        </a:p>
      </cdr:txBody>
    </cdr:sp>
  </cdr:relSizeAnchor>
</c:userShapes>
</file>

<file path=ppt/drawings/drawing2.xml><?xml version="1.0" encoding="utf-8"?>
<c:userShapes xmlns:c="http://schemas.openxmlformats.org/drawingml/2006/chart">
  <cdr:relSizeAnchor xmlns:cdr="http://schemas.openxmlformats.org/drawingml/2006/chartDrawing">
    <cdr:from>
      <cdr:x>0.76996</cdr:x>
      <cdr:y>0.17742</cdr:y>
    </cdr:from>
    <cdr:to>
      <cdr:x>0.93997</cdr:x>
      <cdr:y>0.30151</cdr:y>
    </cdr:to>
    <cdr:sp macro="" textlink="">
      <cdr:nvSpPr>
        <cdr:cNvPr id="2" name="TextBox 3"/>
        <cdr:cNvSpPr txBox="1"/>
      </cdr:nvSpPr>
      <cdr:spPr>
        <a:xfrm xmlns:a="http://schemas.openxmlformats.org/drawingml/2006/main">
          <a:off x="6597744" y="792088"/>
          <a:ext cx="1456808"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ZA" sz="1000" b="1" dirty="0">
              <a:solidFill>
                <a:srgbClr val="2F5496"/>
              </a:solidFill>
            </a:rPr>
            <a:t>72%</a:t>
          </a:r>
        </a:p>
        <a:p xmlns:a="http://schemas.openxmlformats.org/drawingml/2006/main">
          <a:pPr algn="ctr"/>
          <a:r>
            <a:rPr lang="en-ZA" sz="1000" b="1" dirty="0">
              <a:solidFill>
                <a:srgbClr val="2F5496"/>
              </a:solidFill>
            </a:rPr>
            <a:t>WCG Public Entity Average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C7F027-379E-4D32-9199-1B8938F68AAE}" type="datetimeFigureOut">
              <a:rPr lang="en-GB" smtClean="0"/>
              <a:t>22/07/2021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B3FB82-2445-4031-8D77-475052559E55}" type="slidenum">
              <a:rPr lang="en-GB" smtClean="0"/>
              <a:t>‹#›</a:t>
            </a:fld>
            <a:endParaRPr lang="en-GB"/>
          </a:p>
        </p:txBody>
      </p:sp>
    </p:spTree>
    <p:extLst>
      <p:ext uri="{BB962C8B-B14F-4D97-AF65-F5344CB8AC3E}">
        <p14:creationId xmlns:p14="http://schemas.microsoft.com/office/powerpoint/2010/main"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E7989-31F3-4EB9-8547-909D99F43AE5}" type="datetimeFigureOut">
              <a:rPr lang="en-ZA" smtClean="0"/>
              <a:t>2021/07/22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E2897E-B052-44CE-92A6-D4B2AB10F3F6}" type="slidenum">
              <a:rPr lang="en-ZA" smtClean="0"/>
              <a:t>‹#›</a:t>
            </a:fld>
            <a:endParaRPr lang="en-ZA"/>
          </a:p>
        </p:txBody>
      </p:sp>
    </p:spTree>
    <p:extLst>
      <p:ext uri="{BB962C8B-B14F-4D97-AF65-F5344CB8AC3E}">
        <p14:creationId xmlns:p14="http://schemas.microsoft.com/office/powerpoint/2010/main"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404459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t>5</a:t>
            </a:fld>
            <a:endParaRPr lang="en-ZA"/>
          </a:p>
        </p:txBody>
      </p:sp>
    </p:spTree>
    <p:extLst>
      <p:ext uri="{BB962C8B-B14F-4D97-AF65-F5344CB8AC3E}">
        <p14:creationId xmlns:p14="http://schemas.microsoft.com/office/powerpoint/2010/main" val="150316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354803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013842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tags" Target="../tags/tag9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tags" Target="../tags/tag100.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ags" Target="../tags/tag106.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9.xml"/><Relationship Id="rId1" Type="http://schemas.openxmlformats.org/officeDocument/2006/relationships/tags" Target="../tags/tag10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1.xml"/><Relationship Id="rId1" Type="http://schemas.openxmlformats.org/officeDocument/2006/relationships/tags" Target="../tags/tag110.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9.xml"/><Relationship Id="rId1" Type="http://schemas.openxmlformats.org/officeDocument/2006/relationships/tags" Target="../tags/tag11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1.xml"/><Relationship Id="rId1" Type="http://schemas.openxmlformats.org/officeDocument/2006/relationships/tags" Target="../tags/tag12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tags" Target="../tags/tag12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ags" Target="../tags/tag124.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tags" Target="../tags/tag126.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9.xml"/><Relationship Id="rId1" Type="http://schemas.openxmlformats.org/officeDocument/2006/relationships/tags" Target="../tags/tag128.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1.xml"/><Relationship Id="rId1" Type="http://schemas.openxmlformats.org/officeDocument/2006/relationships/tags" Target="../tags/tag130.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5.xml"/><Relationship Id="rId1" Type="http://schemas.openxmlformats.org/officeDocument/2006/relationships/tags" Target="../tags/tag13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7.xml"/><Relationship Id="rId1" Type="http://schemas.openxmlformats.org/officeDocument/2006/relationships/tags" Target="../tags/tag136.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9.xml"/><Relationship Id="rId1" Type="http://schemas.openxmlformats.org/officeDocument/2006/relationships/tags" Target="../tags/tag13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8.xml"/><Relationship Id="rId1" Type="http://schemas.openxmlformats.org/officeDocument/2006/relationships/tags" Target="../tags/tag147.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0.xml"/><Relationship Id="rId1" Type="http://schemas.openxmlformats.org/officeDocument/2006/relationships/tags" Target="../tags/tag149.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2.xml"/><Relationship Id="rId1" Type="http://schemas.openxmlformats.org/officeDocument/2006/relationships/tags" Target="../tags/tag151.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4.xml"/><Relationship Id="rId1" Type="http://schemas.openxmlformats.org/officeDocument/2006/relationships/tags" Target="../tags/tag153.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6.xml"/><Relationship Id="rId1" Type="http://schemas.openxmlformats.org/officeDocument/2006/relationships/tags" Target="../tags/tag15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8.xml"/><Relationship Id="rId1" Type="http://schemas.openxmlformats.org/officeDocument/2006/relationships/tags" Target="../tags/tag157.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0.xml"/><Relationship Id="rId1" Type="http://schemas.openxmlformats.org/officeDocument/2006/relationships/tags" Target="../tags/tag159.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2.xml"/><Relationship Id="rId1" Type="http://schemas.openxmlformats.org/officeDocument/2006/relationships/tags" Target="../tags/tag161.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4.xml"/><Relationship Id="rId1" Type="http://schemas.openxmlformats.org/officeDocument/2006/relationships/tags" Target="../tags/tag163.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6.xml"/><Relationship Id="rId1" Type="http://schemas.openxmlformats.org/officeDocument/2006/relationships/tags" Target="../tags/tag165.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8.xml"/><Relationship Id="rId1" Type="http://schemas.openxmlformats.org/officeDocument/2006/relationships/tags" Target="../tags/tag167.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0.xml"/><Relationship Id="rId1" Type="http://schemas.openxmlformats.org/officeDocument/2006/relationships/tags" Target="../tags/tag16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tags" Target="../tags/tag171.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4.xml"/><Relationship Id="rId1" Type="http://schemas.openxmlformats.org/officeDocument/2006/relationships/tags" Target="../tags/tag17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6.xml"/><Relationship Id="rId1" Type="http://schemas.openxmlformats.org/officeDocument/2006/relationships/tags" Target="../tags/tag175.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8.xml"/><Relationship Id="rId1" Type="http://schemas.openxmlformats.org/officeDocument/2006/relationships/tags" Target="../tags/tag177.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0.xml"/><Relationship Id="rId1" Type="http://schemas.openxmlformats.org/officeDocument/2006/relationships/tags" Target="../tags/tag179.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2.xml"/><Relationship Id="rId1" Type="http://schemas.openxmlformats.org/officeDocument/2006/relationships/tags" Target="../tags/tag181.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4.xml"/><Relationship Id="rId1" Type="http://schemas.openxmlformats.org/officeDocument/2006/relationships/tags" Target="../tags/tag183.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6.xml"/><Relationship Id="rId1" Type="http://schemas.openxmlformats.org/officeDocument/2006/relationships/tags" Target="../tags/tag18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4.xml"/><Relationship Id="rId1" Type="http://schemas.openxmlformats.org/officeDocument/2006/relationships/tags" Target="../tags/tag187.xml"/><Relationship Id="rId4" Type="http://schemas.openxmlformats.org/officeDocument/2006/relationships/image" Target="../media/image17.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382908"/>
            <a:ext cx="3656932"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83201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84147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377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974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396954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1649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78403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292546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1157964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66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9459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Tree>
    <p:extLst>
      <p:ext uri="{BB962C8B-B14F-4D97-AF65-F5344CB8AC3E}">
        <p14:creationId xmlns:p14="http://schemas.microsoft.com/office/powerpoint/2010/main" val="3647251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355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0693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Tree>
    <p:extLst>
      <p:ext uri="{BB962C8B-B14F-4D97-AF65-F5344CB8AC3E}">
        <p14:creationId xmlns:p14="http://schemas.microsoft.com/office/powerpoint/2010/main" val="284103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6015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16940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86518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740053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1889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662861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944505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10929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Tree>
    <p:extLst>
      <p:ext uri="{BB962C8B-B14F-4D97-AF65-F5344CB8AC3E}">
        <p14:creationId xmlns:p14="http://schemas.microsoft.com/office/powerpoint/2010/main"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4052401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735317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10782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76449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915151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028559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518651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3392091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1611708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 y="0"/>
            <a:ext cx="9142571" cy="6858000"/>
          </a:xfrm>
          <a:prstGeom prst="rect">
            <a:avLst/>
          </a:prstGeom>
        </p:spPr>
      </p:pic>
      <p:sp>
        <p:nvSpPr>
          <p:cNvPr id="2" name="Title 1"/>
          <p:cNvSpPr>
            <a:spLocks noGrp="1"/>
          </p:cNvSpPr>
          <p:nvPr>
            <p:ph type="ctrTitle" hasCustomPrompt="1"/>
          </p:nvPr>
        </p:nvSpPr>
        <p:spPr>
          <a:xfrm>
            <a:off x="295276" y="180976"/>
            <a:ext cx="8505825" cy="876300"/>
          </a:xfrm>
          <a:prstGeom prst="rect">
            <a:avLst/>
          </a:prstGeom>
        </p:spPr>
        <p:txBody>
          <a:bodyPr anchor="ctr">
            <a:normAutofit/>
          </a:bodyPr>
          <a:lstStyle>
            <a:lvl1pPr algn="l">
              <a:defRPr sz="21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6" y="1266827"/>
            <a:ext cx="8505825" cy="4524375"/>
          </a:xfrm>
          <a:prstGeom prst="rect">
            <a:avLst/>
          </a:prstGeom>
        </p:spPr>
        <p:txBody>
          <a:bodyPr>
            <a:normAutofit/>
          </a:bodyPr>
          <a:lstStyle>
            <a:lvl1pPr marL="0" indent="0" algn="l">
              <a:buNone/>
              <a:defRPr sz="1350">
                <a:solidFill>
                  <a:schemeClr val="tx1"/>
                </a:solidFill>
                <a:latin typeface="Century Gothic" pitchFamily="34" charset="0"/>
              </a:defRPr>
            </a:lvl1pPr>
            <a:lvl2pPr marL="135731" indent="-135731" algn="l">
              <a:buFont typeface="Arial" pitchFamily="34" charset="0"/>
              <a:buChar char="•"/>
              <a:defRPr sz="1050">
                <a:solidFill>
                  <a:schemeClr val="tx1"/>
                </a:solidFill>
                <a:latin typeface="Century Gothic" pitchFamily="34" charset="0"/>
              </a:defRPr>
            </a:lvl2pPr>
            <a:lvl3pPr marL="685800" indent="0" algn="l">
              <a:buNone/>
              <a:defRPr>
                <a:solidFill>
                  <a:schemeClr val="tx1">
                    <a:tint val="75000"/>
                  </a:schemeClr>
                </a:solidFill>
              </a:defRPr>
            </a:lvl3pPr>
            <a:lvl4pPr marL="1028700" indent="0" algn="l">
              <a:buNone/>
              <a:defRPr>
                <a:solidFill>
                  <a:schemeClr val="tx1">
                    <a:tint val="75000"/>
                  </a:schemeClr>
                </a:solidFill>
              </a:defRPr>
            </a:lvl4pPr>
            <a:lvl5pPr marL="1371600" indent="0" algn="l">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val="129513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2800225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7804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6246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Tree>
    <p:extLst>
      <p:ext uri="{BB962C8B-B14F-4D97-AF65-F5344CB8AC3E}">
        <p14:creationId xmlns:p14="http://schemas.microsoft.com/office/powerpoint/2010/main" val="4153315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1229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43444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Tree>
    <p:extLst>
      <p:ext uri="{BB962C8B-B14F-4D97-AF65-F5344CB8AC3E}">
        <p14:creationId xmlns:p14="http://schemas.microsoft.com/office/powerpoint/2010/main" val="1313562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61094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4244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361010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104238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74634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950318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2066907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8954538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9944966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9034748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5129126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884837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93240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Tree>
    <p:extLst>
      <p:ext uri="{BB962C8B-B14F-4D97-AF65-F5344CB8AC3E}">
        <p14:creationId xmlns:p14="http://schemas.microsoft.com/office/powerpoint/2010/main"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078238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630713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31656281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2200972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pPr defTabSz="914400"/>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9509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6622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46074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Tree>
    <p:extLst>
      <p:ext uri="{BB962C8B-B14F-4D97-AF65-F5344CB8AC3E}">
        <p14:creationId xmlns:p14="http://schemas.microsoft.com/office/powerpoint/2010/main" val="37640004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47039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350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Tree>
    <p:extLst>
      <p:ext uri="{BB962C8B-B14F-4D97-AF65-F5344CB8AC3E}">
        <p14:creationId xmlns:p14="http://schemas.microsoft.com/office/powerpoint/2010/main" val="4235605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42224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4590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740570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54019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6561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2626491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6990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9321826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041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4680559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809813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4183950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3443570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558643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Cabinet Presentation August 2020</a:t>
            </a: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838853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pPr defTabSz="914400"/>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748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val="16861900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21" Type="http://schemas.openxmlformats.org/officeDocument/2006/relationships/slideLayout" Target="../slideLayouts/slideLayout45.xml"/><Relationship Id="rId34" Type="http://schemas.openxmlformats.org/officeDocument/2006/relationships/oleObject" Target="../embeddings/oleObject2.bin"/><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tags" Target="../tags/tag5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49.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ags" Target="../tags/tag52.xml"/><Relationship Id="rId37" Type="http://schemas.openxmlformats.org/officeDocument/2006/relationships/image" Target="../media/image3.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48.xml"/><Relationship Id="rId36" Type="http://schemas.openxmlformats.org/officeDocument/2006/relationships/image" Target="../media/image7.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51.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vmlDrawing" Target="../drawings/vmlDrawing2.vml"/><Relationship Id="rId30" Type="http://schemas.openxmlformats.org/officeDocument/2006/relationships/tags" Target="../tags/tag50.xml"/><Relationship Id="rId35" Type="http://schemas.openxmlformats.org/officeDocument/2006/relationships/image" Target="../media/image1.emf"/><Relationship Id="rId8" Type="http://schemas.openxmlformats.org/officeDocument/2006/relationships/slideLayout" Target="../slideLayouts/slideLayout32.xml"/><Relationship Id="rId3"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vmlDrawing" Target="../drawings/vmlDrawing3.v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image" Target="../media/image1.emf"/><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theme" Target="../theme/theme3.xml"/><Relationship Id="rId33" Type="http://schemas.openxmlformats.org/officeDocument/2006/relationships/oleObject" Target="../embeddings/oleObject3.bin"/><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ags" Target="../tags/tag96.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tags" Target="../tags/tag99.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tags" Target="../tags/tag95.xml"/><Relationship Id="rId36" Type="http://schemas.openxmlformats.org/officeDocument/2006/relationships/image" Target="../media/image3.png"/><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tags" Target="../tags/tag9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image" Target="../media/image7.png"/><Relationship Id="rId8"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vmlDrawing" Target="../drawings/vmlDrawing4.vml"/><Relationship Id="rId21" Type="http://schemas.openxmlformats.org/officeDocument/2006/relationships/slideLayout" Target="../slideLayouts/slideLayout94.xml"/><Relationship Id="rId34" Type="http://schemas.openxmlformats.org/officeDocument/2006/relationships/oleObject" Target="../embeddings/oleObject4.bin"/><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4.xml"/><Relationship Id="rId33" Type="http://schemas.openxmlformats.org/officeDocument/2006/relationships/tags" Target="../tags/tag146.xml"/><Relationship Id="rId38" Type="http://schemas.openxmlformats.org/officeDocument/2006/relationships/image" Target="../media/image3.png"/><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tags" Target="../tags/tag14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tags" Target="../tags/tag145.xml"/><Relationship Id="rId37" Type="http://schemas.openxmlformats.org/officeDocument/2006/relationships/image" Target="../media/image12.png"/><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tags" Target="../tags/tag141.xml"/><Relationship Id="rId36" Type="http://schemas.openxmlformats.org/officeDocument/2006/relationships/image" Target="../media/image11.jpeg"/><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tags" Target="../tags/tag14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ags" Target="../tags/tag140.xml"/><Relationship Id="rId30" Type="http://schemas.openxmlformats.org/officeDocument/2006/relationships/tags" Target="../tags/tag143.xml"/><Relationship Id="rId35" Type="http://schemas.openxmlformats.org/officeDocument/2006/relationships/image" Target="../media/image1.emf"/><Relationship Id="rId8" Type="http://schemas.openxmlformats.org/officeDocument/2006/relationships/slideLayout" Target="../slideLayouts/slideLayout81.xml"/><Relationship Id="rId3"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val="292474096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2" name="think-cell Slide" r:id="rId33" imgW="270" imgH="270" progId="TCLayout.ActiveDocument.1">
                  <p:embed/>
                </p:oleObj>
              </mc:Choice>
              <mc:Fallback>
                <p:oleObj name="think-cell Slide" r:id="rId33" imgW="270" imgH="270" progId="TCLayout.ActiveDocument.1">
                  <p:embed/>
                  <p:pic>
                    <p:nvPicPr>
                      <p:cNvPr id="0" name=""/>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Departmental Preliminary Budget Performance 2020/21 Financial  Year </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325" y="6309320"/>
            <a:ext cx="1040246"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8"/>
            </p:custDataLst>
            <p:extLst>
              <p:ext uri="{D42A27DB-BD31-4B8C-83A1-F6EECF244321}">
                <p14:modId xmlns:p14="http://schemas.microsoft.com/office/powerpoint/2010/main" val="161269050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67" name="think-cell Slide" r:id="rId34" imgW="270" imgH="270" progId="TCLayout.ActiveDocument.1">
                  <p:embed/>
                </p:oleObj>
              </mc:Choice>
              <mc:Fallback>
                <p:oleObj name="think-cell Slide" r:id="rId34" imgW="270" imgH="270" progId="TCLayout.ActiveDocument.1">
                  <p:embed/>
                  <p:pic>
                    <p:nvPicPr>
                      <p:cNvPr id="10" name="Object 9" hidden="1"/>
                      <p:cNvPicPr/>
                      <p:nvPr/>
                    </p:nvPicPr>
                    <p:blipFill>
                      <a:blip r:embed="rId35"/>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Ministerial Briefing - Vulnerable Municipalities</a:t>
            </a:r>
            <a:endParaRPr lang="en-GB" dirty="0"/>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p:cNvPicPr>
            <a:picLocks noChangeAspect="1" noChangeArrowheads="1"/>
          </p:cNvPicPr>
          <p:nvPr userDrawn="1"/>
        </p:nvPicPr>
        <p:blipFill>
          <a:blip r:embed="rId36"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248255014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val="195853481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91"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Budget Policy Committee </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val="5536484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val="40263515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15" name="think-cell Slide" r:id="rId34" imgW="270" imgH="270" progId="TCLayout.ActiveDocument.1">
                  <p:embed/>
                </p:oleObj>
              </mc:Choice>
              <mc:Fallback>
                <p:oleObj name="think-cell Slide" r:id="rId34" imgW="270" imgH="270" progId="TCLayout.ActiveDocument.1">
                  <p:embed/>
                  <p:pic>
                    <p:nvPicPr>
                      <p:cNvPr id="10" name="Object 9" hidden="1"/>
                      <p:cNvPicPr/>
                      <p:nvPr/>
                    </p:nvPicPr>
                    <p:blipFill>
                      <a:blip r:embed="rId35"/>
                      <a:stretch>
                        <a:fillRect/>
                      </a:stretch>
                    </p:blipFill>
                    <p:spPr>
                      <a:xfrm>
                        <a:off x="0" y="0"/>
                        <a:ext cx="158750" cy="158750"/>
                      </a:xfrm>
                      <a:prstGeom prst="rect">
                        <a:avLst/>
                      </a:prstGeom>
                    </p:spPr>
                  </p:pic>
                </p:oleObj>
              </mc:Fallback>
            </mc:AlternateContent>
          </a:graphicData>
        </a:graphic>
      </p:graphicFrame>
      <p:pic>
        <p:nvPicPr>
          <p:cNvPr id="9" name="Picture 8"/>
          <p:cNvPicPr>
            <a:picLocks noChangeAspect="1"/>
          </p:cNvPicPr>
          <p:nvPr>
            <p:custDataLst>
              <p:tags r:id="rId28"/>
            </p:custDataLst>
          </p:nvPr>
        </p:nvPicPr>
        <p:blipFill rotWithShape="1">
          <a:blip r:embed="rId36" cstate="print">
            <a:extLst>
              <a:ext uri="{28A0092B-C50C-407E-A947-70E740481C1C}">
                <a14:useLocalDpi xmlns:a14="http://schemas.microsoft.com/office/drawing/2010/main"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defTabSz="914400"/>
            <a:fld id="{8406839F-D7A4-4E5D-B93D-768AD4D1DB36}" type="slidenum">
              <a:rPr lang="en-ZA" smtClean="0">
                <a:solidFill>
                  <a:srgbClr val="003399"/>
                </a:solidFill>
              </a:rPr>
              <a:pPr defTabSz="914400"/>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defTabSz="914400"/>
            <a:r>
              <a:rPr lang="en-GB" dirty="0">
                <a:solidFill>
                  <a:srgbClr val="998F86"/>
                </a:solidFill>
              </a:rPr>
              <a:t>Cabinet Presentation August 2020</a:t>
            </a: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32910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Lst>
  <p:hf sldNum="0"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0.xml"/><Relationship Id="rId1" Type="http://schemas.openxmlformats.org/officeDocument/2006/relationships/vmlDrawing" Target="../drawings/vmlDrawing7.vml"/><Relationship Id="rId6" Type="http://schemas.openxmlformats.org/officeDocument/2006/relationships/image" Target="../media/image20.emf"/><Relationship Id="rId5" Type="http://schemas.openxmlformats.org/officeDocument/2006/relationships/package" Target="../embeddings/Microsoft_Excel_Worksheet2.xlsx"/><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1.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package" Target="../embeddings/Microsoft_Excel_Worksheet3.xlsx"/></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9.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48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GB" dirty="0"/>
          </a:p>
          <a:p>
            <a:endParaRPr lang="en-GB" dirty="0"/>
          </a:p>
        </p:txBody>
      </p:sp>
      <p:sp>
        <p:nvSpPr>
          <p:cNvPr id="8" name="Text Placeholder 7"/>
          <p:cNvSpPr>
            <a:spLocks noGrp="1"/>
          </p:cNvSpPr>
          <p:nvPr>
            <p:ph type="body" sz="quarter" idx="11"/>
          </p:nvPr>
        </p:nvSpPr>
        <p:spPr>
          <a:xfrm>
            <a:off x="3635896" y="5398045"/>
            <a:ext cx="3528392" cy="365125"/>
          </a:xfrm>
        </p:spPr>
        <p:txBody>
          <a:bodyPr>
            <a:normAutofit fontScale="85000" lnSpcReduction="10000"/>
          </a:bodyPr>
          <a:lstStyle/>
          <a:p>
            <a:r>
              <a:rPr lang="en-GB" dirty="0"/>
              <a:t>Provincial Treasury and Department of the Premier</a:t>
            </a:r>
          </a:p>
        </p:txBody>
      </p:sp>
      <p:sp>
        <p:nvSpPr>
          <p:cNvPr id="11" name="Title 10"/>
          <p:cNvSpPr>
            <a:spLocks noGrp="1"/>
          </p:cNvSpPr>
          <p:nvPr>
            <p:ph type="ctrTitle"/>
          </p:nvPr>
        </p:nvSpPr>
        <p:spPr>
          <a:xfrm>
            <a:off x="624136" y="4028471"/>
            <a:ext cx="8208912" cy="1008113"/>
          </a:xfrm>
        </p:spPr>
        <p:txBody>
          <a:bodyPr>
            <a:normAutofit fontScale="90000"/>
          </a:bodyPr>
          <a:lstStyle/>
          <a:p>
            <a:r>
              <a:rPr lang="en-GB" dirty="0"/>
              <a:t>Presentation to BUDGET committee</a:t>
            </a:r>
            <a:br>
              <a:rPr lang="en-GB" dirty="0"/>
            </a:br>
            <a:br>
              <a:rPr lang="en-GB" dirty="0"/>
            </a:br>
            <a:r>
              <a:rPr lang="en-GB" dirty="0"/>
              <a:t>PROVINCIAL PRELIMINARY BUDGET PERFORMANCE</a:t>
            </a:r>
            <a:br>
              <a:rPr lang="en-GB" dirty="0"/>
            </a:br>
            <a:r>
              <a:rPr lang="en-GB" dirty="0"/>
              <a:t>2020/21 FINANCIAL YEAR</a:t>
            </a:r>
            <a:br>
              <a:rPr lang="en-GB" dirty="0"/>
            </a:br>
            <a:endParaRPr lang="en-ZA" dirty="0"/>
          </a:p>
        </p:txBody>
      </p:sp>
      <p:sp>
        <p:nvSpPr>
          <p:cNvPr id="2" name="TextBox 1">
            <a:extLst>
              <a:ext uri="{FF2B5EF4-FFF2-40B4-BE49-F238E27FC236}">
                <a16:creationId xmlns:a16="http://schemas.microsoft.com/office/drawing/2014/main" id="{339F6B3E-30EA-4229-9374-B1097CAF7D69}"/>
              </a:ext>
            </a:extLst>
          </p:cNvPr>
          <p:cNvSpPr txBox="1"/>
          <p:nvPr/>
        </p:nvSpPr>
        <p:spPr>
          <a:xfrm>
            <a:off x="7596336" y="5439329"/>
            <a:ext cx="1224136" cy="276999"/>
          </a:xfrm>
          <a:prstGeom prst="rect">
            <a:avLst/>
          </a:prstGeom>
          <a:noFill/>
        </p:spPr>
        <p:txBody>
          <a:bodyPr wrap="square" rtlCol="0">
            <a:spAutoFit/>
          </a:bodyPr>
          <a:lstStyle/>
          <a:p>
            <a:r>
              <a:rPr lang="en-US" sz="1200" dirty="0">
                <a:solidFill>
                  <a:schemeClr val="bg1"/>
                </a:solidFill>
              </a:rPr>
              <a:t>23 July 2021</a:t>
            </a:r>
          </a:p>
        </p:txBody>
      </p:sp>
    </p:spTree>
    <p:custDataLst>
      <p:tags r:id="rId1"/>
    </p:custDataLst>
    <p:extLst>
      <p:ext uri="{BB962C8B-B14F-4D97-AF65-F5344CB8AC3E}">
        <p14:creationId xmlns:p14="http://schemas.microsoft.com/office/powerpoint/2010/main" val="187507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41CF-083E-4745-A0D0-47544F4F4462}"/>
              </a:ext>
            </a:extLst>
          </p:cNvPr>
          <p:cNvSpPr>
            <a:spLocks noGrp="1"/>
          </p:cNvSpPr>
          <p:nvPr>
            <p:ph type="title"/>
          </p:nvPr>
        </p:nvSpPr>
        <p:spPr>
          <a:xfrm>
            <a:off x="295275" y="329972"/>
            <a:ext cx="8597205" cy="559256"/>
          </a:xfrm>
        </p:spPr>
        <p:txBody>
          <a:bodyPr/>
          <a:lstStyle/>
          <a:p>
            <a:r>
              <a:rPr lang="en-US" dirty="0">
                <a:solidFill>
                  <a:srgbClr val="001489"/>
                </a:solidFill>
              </a:rPr>
              <a:t>Public Entity </a:t>
            </a:r>
            <a:r>
              <a:rPr lang="en-ZA" dirty="0">
                <a:solidFill>
                  <a:srgbClr val="001489"/>
                </a:solidFill>
                <a:latin typeface="Century Gothic"/>
                <a:ea typeface="Times New Roman"/>
                <a:cs typeface="Times New Roman"/>
              </a:rPr>
              <a:t>Preliminary Expenditure as at 31 March 2021</a:t>
            </a:r>
            <a:r>
              <a:rPr lang="en-US" dirty="0">
                <a:solidFill>
                  <a:srgbClr val="001489"/>
                </a:solidFill>
              </a:rPr>
              <a:t>[1]</a:t>
            </a:r>
            <a:endParaRPr lang="en-GB" dirty="0"/>
          </a:p>
        </p:txBody>
      </p:sp>
      <p:sp>
        <p:nvSpPr>
          <p:cNvPr id="3" name="Slide Number Placeholder 2">
            <a:extLst>
              <a:ext uri="{FF2B5EF4-FFF2-40B4-BE49-F238E27FC236}">
                <a16:creationId xmlns:a16="http://schemas.microsoft.com/office/drawing/2014/main" id="{6C075B75-7191-4764-ADDA-B3A3EAC7176E}"/>
              </a:ext>
            </a:extLst>
          </p:cNvPr>
          <p:cNvSpPr>
            <a:spLocks noGrp="1"/>
          </p:cNvSpPr>
          <p:nvPr>
            <p:ph type="sldNum" sz="quarter" idx="4"/>
          </p:nvPr>
        </p:nvSpPr>
        <p:spPr/>
        <p:txBody>
          <a:bodyPr/>
          <a:lstStyle/>
          <a:p>
            <a:fld id="{8406839F-D7A4-4E5D-B93D-768AD4D1DB36}" type="slidenum">
              <a:rPr lang="en-ZA" smtClean="0"/>
              <a:pPr/>
              <a:t>10</a:t>
            </a:fld>
            <a:endParaRPr lang="en-ZA" dirty="0"/>
          </a:p>
        </p:txBody>
      </p:sp>
      <p:sp>
        <p:nvSpPr>
          <p:cNvPr id="4" name="Footer Placeholder 3">
            <a:extLst>
              <a:ext uri="{FF2B5EF4-FFF2-40B4-BE49-F238E27FC236}">
                <a16:creationId xmlns:a16="http://schemas.microsoft.com/office/drawing/2014/main" id="{FC1A1390-0046-498E-89D3-88CFDD9A8C1B}"/>
              </a:ext>
            </a:extLst>
          </p:cNvPr>
          <p:cNvSpPr>
            <a:spLocks noGrp="1"/>
          </p:cNvSpPr>
          <p:nvPr>
            <p:ph type="ftr" sz="quarter" idx="3"/>
          </p:nvPr>
        </p:nvSpPr>
        <p:spPr/>
        <p:txBody>
          <a:bodyPr/>
          <a:lstStyle/>
          <a:p>
            <a:r>
              <a:rPr lang="en-US"/>
              <a:t>Departmental Preliminary Budget Performance 2020/21 Financial  Year </a:t>
            </a:r>
            <a:endParaRPr lang="en-GB" dirty="0"/>
          </a:p>
        </p:txBody>
      </p:sp>
      <p:sp>
        <p:nvSpPr>
          <p:cNvPr id="5" name="Text Placeholder 4">
            <a:extLst>
              <a:ext uri="{FF2B5EF4-FFF2-40B4-BE49-F238E27FC236}">
                <a16:creationId xmlns:a16="http://schemas.microsoft.com/office/drawing/2014/main" id="{42796010-AA71-4F40-8390-4326A7A5CE6B}"/>
              </a:ext>
            </a:extLst>
          </p:cNvPr>
          <p:cNvSpPr>
            <a:spLocks noGrp="1"/>
          </p:cNvSpPr>
          <p:nvPr>
            <p:ph type="body" sz="quarter" idx="10"/>
          </p:nvPr>
        </p:nvSpPr>
        <p:spPr>
          <a:xfrm>
            <a:off x="394395" y="1143000"/>
            <a:ext cx="8597205" cy="5257800"/>
          </a:xfrm>
        </p:spPr>
        <p:txBody>
          <a:bodyPr>
            <a:normAutofit/>
          </a:bodyPr>
          <a:lstStyle/>
          <a:p>
            <a:pPr marL="285750" lvl="1" indent="-285750" algn="just">
              <a:lnSpc>
                <a:spcPct val="130000"/>
              </a:lnSpc>
              <a:spcBef>
                <a:spcPts val="1000"/>
              </a:spcBef>
            </a:pPr>
            <a:r>
              <a:rPr lang="en-US" dirty="0"/>
              <a:t>Provincial Public Entities recorded preliminary spending of </a:t>
            </a:r>
            <a:r>
              <a:rPr lang="en-ZA" dirty="0"/>
              <a:t>R717.490 million or </a:t>
            </a:r>
            <a:br>
              <a:rPr lang="en-ZA" dirty="0"/>
            </a:br>
            <a:r>
              <a:rPr lang="en-ZA" dirty="0"/>
              <a:t>89.6 per cent</a:t>
            </a:r>
            <a:r>
              <a:rPr lang="en-US" dirty="0"/>
              <a:t> of the </a:t>
            </a:r>
            <a:r>
              <a:rPr lang="en-ZA" dirty="0"/>
              <a:t>R800.554 million </a:t>
            </a:r>
            <a:r>
              <a:rPr lang="en-US" dirty="0"/>
              <a:t>adjusted budget. The aggregate net preliminary under spending of R83.064 million mainly relates to </a:t>
            </a:r>
            <a:r>
              <a:rPr lang="en-US" dirty="0" err="1"/>
              <a:t>Wesgro</a:t>
            </a:r>
            <a:r>
              <a:rPr lang="en-US" dirty="0"/>
              <a:t>, Western Cape Liquor Authority, Western Cape Gambling and Racing Board and </a:t>
            </a:r>
            <a:r>
              <a:rPr lang="en-US" dirty="0" err="1"/>
              <a:t>Casidra</a:t>
            </a:r>
            <a:r>
              <a:rPr lang="en-US" dirty="0"/>
              <a:t> and include the following:</a:t>
            </a:r>
            <a:endParaRPr lang="en-ZA" dirty="0"/>
          </a:p>
          <a:p>
            <a:pPr marL="461963" lvl="2" indent="-176213" algn="just">
              <a:lnSpc>
                <a:spcPct val="130000"/>
              </a:lnSpc>
              <a:spcBef>
                <a:spcPts val="1000"/>
              </a:spcBef>
            </a:pPr>
            <a:r>
              <a:rPr lang="en-US" b="1" dirty="0"/>
              <a:t>Western Cape Tourism, Trade and Investment promotion Agency (</a:t>
            </a:r>
            <a:r>
              <a:rPr lang="en-US" b="1" dirty="0" err="1"/>
              <a:t>Wesgro</a:t>
            </a:r>
            <a:r>
              <a:rPr lang="en-US" dirty="0"/>
              <a:t>): </a:t>
            </a:r>
            <a:r>
              <a:rPr lang="en-US" dirty="0" err="1"/>
              <a:t>Wesgro</a:t>
            </a:r>
            <a:r>
              <a:rPr lang="en-US" dirty="0"/>
              <a:t> preliminary spending amounting to R130.896 million or 83.5 per cent of the R156.768 million adjusted budget, reflecting a net preliminary under spending of R25.872 million at the end of March 2021. </a:t>
            </a:r>
          </a:p>
          <a:p>
            <a:pPr marL="461963" lvl="2" indent="-176213" algn="just">
              <a:lnSpc>
                <a:spcPct val="130000"/>
              </a:lnSpc>
              <a:spcBef>
                <a:spcPts val="1000"/>
              </a:spcBef>
            </a:pPr>
            <a:r>
              <a:rPr lang="en-US" dirty="0"/>
              <a:t>The under spending is mainly related to Compensation of Employees as a result of vacant positions that were not filled as planned due to the impact of the COVID-19 lockdown regulations; under spending in in Goods and Services (R14.114 million), mainly due to postponement of planned events as a result of COVID-19 lock down regulations; </a:t>
            </a:r>
          </a:p>
          <a:p>
            <a:pPr marL="231775" lvl="1" indent="-231775">
              <a:lnSpc>
                <a:spcPct val="130000"/>
              </a:lnSpc>
              <a:spcBef>
                <a:spcPts val="1000"/>
              </a:spcBef>
            </a:pPr>
            <a:endParaRPr lang="en-US" dirty="0"/>
          </a:p>
          <a:p>
            <a:pPr marL="411775" lvl="2" indent="-231775">
              <a:lnSpc>
                <a:spcPct val="130000"/>
              </a:lnSpc>
              <a:spcBef>
                <a:spcPts val="1000"/>
              </a:spcBef>
            </a:pPr>
            <a:endParaRPr lang="en-ZA" dirty="0"/>
          </a:p>
        </p:txBody>
      </p:sp>
    </p:spTree>
    <p:extLst>
      <p:ext uri="{BB962C8B-B14F-4D97-AF65-F5344CB8AC3E}">
        <p14:creationId xmlns:p14="http://schemas.microsoft.com/office/powerpoint/2010/main" val="47949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41CF-083E-4745-A0D0-47544F4F4462}"/>
              </a:ext>
            </a:extLst>
          </p:cNvPr>
          <p:cNvSpPr>
            <a:spLocks noGrp="1"/>
          </p:cNvSpPr>
          <p:nvPr>
            <p:ph type="title"/>
          </p:nvPr>
        </p:nvSpPr>
        <p:spPr>
          <a:xfrm>
            <a:off x="295275" y="329972"/>
            <a:ext cx="8597205" cy="559256"/>
          </a:xfrm>
        </p:spPr>
        <p:txBody>
          <a:bodyPr/>
          <a:lstStyle/>
          <a:p>
            <a:r>
              <a:rPr lang="en-US" dirty="0">
                <a:solidFill>
                  <a:srgbClr val="001489"/>
                </a:solidFill>
              </a:rPr>
              <a:t>Public Entity </a:t>
            </a:r>
            <a:r>
              <a:rPr lang="en-ZA" dirty="0">
                <a:solidFill>
                  <a:srgbClr val="001489"/>
                </a:solidFill>
                <a:latin typeface="Century Gothic"/>
                <a:ea typeface="Times New Roman"/>
                <a:cs typeface="Times New Roman"/>
              </a:rPr>
              <a:t>Preliminary Expenditure as at 31 March 2021</a:t>
            </a:r>
            <a:r>
              <a:rPr lang="en-US" dirty="0">
                <a:solidFill>
                  <a:srgbClr val="001489"/>
                </a:solidFill>
              </a:rPr>
              <a:t>[2]</a:t>
            </a:r>
            <a:endParaRPr lang="en-GB" dirty="0"/>
          </a:p>
        </p:txBody>
      </p:sp>
      <p:sp>
        <p:nvSpPr>
          <p:cNvPr id="3" name="Slide Number Placeholder 2">
            <a:extLst>
              <a:ext uri="{FF2B5EF4-FFF2-40B4-BE49-F238E27FC236}">
                <a16:creationId xmlns:a16="http://schemas.microsoft.com/office/drawing/2014/main" id="{6C075B75-7191-4764-ADDA-B3A3EAC7176E}"/>
              </a:ext>
            </a:extLst>
          </p:cNvPr>
          <p:cNvSpPr>
            <a:spLocks noGrp="1"/>
          </p:cNvSpPr>
          <p:nvPr>
            <p:ph type="sldNum" sz="quarter" idx="4"/>
          </p:nvPr>
        </p:nvSpPr>
        <p:spPr/>
        <p:txBody>
          <a:bodyPr/>
          <a:lstStyle/>
          <a:p>
            <a:fld id="{8406839F-D7A4-4E5D-B93D-768AD4D1DB36}" type="slidenum">
              <a:rPr lang="en-ZA" smtClean="0"/>
              <a:pPr/>
              <a:t>11</a:t>
            </a:fld>
            <a:endParaRPr lang="en-ZA" dirty="0"/>
          </a:p>
        </p:txBody>
      </p:sp>
      <p:sp>
        <p:nvSpPr>
          <p:cNvPr id="4" name="Footer Placeholder 3">
            <a:extLst>
              <a:ext uri="{FF2B5EF4-FFF2-40B4-BE49-F238E27FC236}">
                <a16:creationId xmlns:a16="http://schemas.microsoft.com/office/drawing/2014/main" id="{FC1A1390-0046-498E-89D3-88CFDD9A8C1B}"/>
              </a:ext>
            </a:extLst>
          </p:cNvPr>
          <p:cNvSpPr>
            <a:spLocks noGrp="1"/>
          </p:cNvSpPr>
          <p:nvPr>
            <p:ph type="ftr" sz="quarter" idx="3"/>
          </p:nvPr>
        </p:nvSpPr>
        <p:spPr/>
        <p:txBody>
          <a:bodyPr/>
          <a:lstStyle/>
          <a:p>
            <a:r>
              <a:rPr lang="en-US"/>
              <a:t>Departmental Preliminary Budget Performance 2020/21 Financial  Year </a:t>
            </a:r>
            <a:endParaRPr lang="en-GB" dirty="0"/>
          </a:p>
        </p:txBody>
      </p:sp>
      <p:sp>
        <p:nvSpPr>
          <p:cNvPr id="5" name="Text Placeholder 4">
            <a:extLst>
              <a:ext uri="{FF2B5EF4-FFF2-40B4-BE49-F238E27FC236}">
                <a16:creationId xmlns:a16="http://schemas.microsoft.com/office/drawing/2014/main" id="{42796010-AA71-4F40-8390-4326A7A5CE6B}"/>
              </a:ext>
            </a:extLst>
          </p:cNvPr>
          <p:cNvSpPr>
            <a:spLocks noGrp="1"/>
          </p:cNvSpPr>
          <p:nvPr>
            <p:ph type="body" sz="quarter" idx="10"/>
          </p:nvPr>
        </p:nvSpPr>
        <p:spPr>
          <a:xfrm>
            <a:off x="152401" y="1143000"/>
            <a:ext cx="8839200" cy="5257800"/>
          </a:xfrm>
        </p:spPr>
        <p:txBody>
          <a:bodyPr>
            <a:normAutofit fontScale="92500"/>
          </a:bodyPr>
          <a:lstStyle/>
          <a:p>
            <a:pPr marL="461963" lvl="2" indent="-176213" algn="just">
              <a:lnSpc>
                <a:spcPct val="140000"/>
              </a:lnSpc>
              <a:spcBef>
                <a:spcPts val="1000"/>
              </a:spcBef>
              <a:spcAft>
                <a:spcPts val="600"/>
              </a:spcAft>
            </a:pPr>
            <a:r>
              <a:rPr lang="en-US" b="1" dirty="0"/>
              <a:t>Western Cape Liquor Authority: </a:t>
            </a:r>
            <a:r>
              <a:rPr lang="en-US" dirty="0"/>
              <a:t>The preliminary spending amounting to R47.948 million or 67.4 per cent of its R71.186 million adjusted budget and translating to under spending of R23.238 million, mainly related to Compensation of Employees as well as Goods and Services on activities adversely impacted by the COVID-19 pandemic.</a:t>
            </a:r>
          </a:p>
          <a:p>
            <a:pPr marL="461963" lvl="2" indent="-176213" algn="just">
              <a:lnSpc>
                <a:spcPct val="140000"/>
              </a:lnSpc>
              <a:spcBef>
                <a:spcPts val="1000"/>
              </a:spcBef>
              <a:spcAft>
                <a:spcPts val="600"/>
              </a:spcAft>
            </a:pPr>
            <a:r>
              <a:rPr lang="en-US" b="1" dirty="0"/>
              <a:t>Western Cape Gambling and Racing Board (WCGRB): </a:t>
            </a:r>
            <a:r>
              <a:rPr lang="en-US" dirty="0"/>
              <a:t>Preliminary spending of R53.822 million or 76.9 per cent of its adjusted budget amounting to </a:t>
            </a:r>
            <a:br>
              <a:rPr lang="en-US" dirty="0"/>
            </a:br>
            <a:r>
              <a:rPr lang="en-US" dirty="0"/>
              <a:t>R69.971 million at the end of the March 2021. The preliminary under spending amounting to R16.149 million, prior to final book entries, mainly relates  Compensation of Employees 5.642 million due vacant posts; Goods and Services R9.641 million due to savings </a:t>
            </a:r>
            <a:r>
              <a:rPr lang="en-US" dirty="0" err="1"/>
              <a:t>realised</a:t>
            </a:r>
            <a:r>
              <a:rPr lang="en-US" dirty="0"/>
              <a:t> on travel and subsistence, administrative and legal fees impacted by the lockdown.</a:t>
            </a:r>
          </a:p>
          <a:p>
            <a:pPr marL="461963" lvl="2" indent="-176213" algn="just">
              <a:lnSpc>
                <a:spcPct val="140000"/>
              </a:lnSpc>
              <a:spcBef>
                <a:spcPts val="1000"/>
              </a:spcBef>
              <a:spcAft>
                <a:spcPts val="600"/>
              </a:spcAft>
            </a:pPr>
            <a:r>
              <a:rPr lang="en-US" b="1" dirty="0" err="1"/>
              <a:t>Casidra</a:t>
            </a:r>
            <a:r>
              <a:rPr lang="en-US" b="1" dirty="0"/>
              <a:t>: </a:t>
            </a:r>
            <a:r>
              <a:rPr lang="en-US" dirty="0"/>
              <a:t>Recorded preliminary spending amounting R38.476 million or </a:t>
            </a:r>
            <a:br>
              <a:rPr lang="en-US" dirty="0"/>
            </a:br>
            <a:r>
              <a:rPr lang="en-US" dirty="0"/>
              <a:t>77.2 per cent of the adjusted budget with a net under spending of R11.346 million. The net under spending is observed within </a:t>
            </a:r>
            <a:r>
              <a:rPr lang="en-US" dirty="0" err="1"/>
              <a:t>CoE</a:t>
            </a:r>
            <a:r>
              <a:rPr lang="en-US" dirty="0"/>
              <a:t> R6.984 million and Goods and Services amounting to R2.875 million.</a:t>
            </a:r>
            <a:endParaRPr lang="en-ZA" dirty="0"/>
          </a:p>
          <a:p>
            <a:pPr marL="231775" lvl="1" indent="-231775">
              <a:lnSpc>
                <a:spcPct val="120000"/>
              </a:lnSpc>
              <a:spcBef>
                <a:spcPts val="1200"/>
              </a:spcBef>
              <a:spcAft>
                <a:spcPts val="600"/>
              </a:spcAft>
            </a:pPr>
            <a:endParaRPr lang="en-US" b="1" dirty="0"/>
          </a:p>
          <a:p>
            <a:pPr marL="231775" lvl="1" indent="-231775">
              <a:lnSpc>
                <a:spcPct val="120000"/>
              </a:lnSpc>
              <a:spcBef>
                <a:spcPts val="1200"/>
              </a:spcBef>
              <a:spcAft>
                <a:spcPts val="600"/>
              </a:spcAft>
            </a:pPr>
            <a:endParaRPr lang="en-US" b="1" dirty="0"/>
          </a:p>
        </p:txBody>
      </p:sp>
    </p:spTree>
    <p:extLst>
      <p:ext uri="{BB962C8B-B14F-4D97-AF65-F5344CB8AC3E}">
        <p14:creationId xmlns:p14="http://schemas.microsoft.com/office/powerpoint/2010/main" val="291096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302D17-3608-4510-98EB-72F8C65D22FB}"/>
              </a:ext>
            </a:extLst>
          </p:cNvPr>
          <p:cNvSpPr>
            <a:spLocks noGrp="1"/>
          </p:cNvSpPr>
          <p:nvPr>
            <p:ph type="body" sz="quarter" idx="12"/>
          </p:nvPr>
        </p:nvSpPr>
        <p:spPr/>
        <p:txBody>
          <a:bodyPr>
            <a:normAutofit fontScale="92500" lnSpcReduction="20000"/>
          </a:bodyPr>
          <a:lstStyle/>
          <a:p>
            <a:r>
              <a:rPr lang="en-US" dirty="0"/>
              <a:t>Departmental Preliminary Infrastructure Performance 2020/21 Financial Year</a:t>
            </a:r>
          </a:p>
          <a:p>
            <a:endParaRPr lang="en-US" dirty="0"/>
          </a:p>
        </p:txBody>
      </p:sp>
    </p:spTree>
    <p:extLst>
      <p:ext uri="{BB962C8B-B14F-4D97-AF65-F5344CB8AC3E}">
        <p14:creationId xmlns:p14="http://schemas.microsoft.com/office/powerpoint/2010/main" val="296421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85959"/>
            <a:ext cx="8597205" cy="559256"/>
          </a:xfrm>
        </p:spPr>
        <p:txBody>
          <a:bodyPr>
            <a:normAutofit/>
          </a:bodyPr>
          <a:lstStyle/>
          <a:p>
            <a:r>
              <a:rPr lang="en-US" dirty="0">
                <a:solidFill>
                  <a:srgbClr val="001489"/>
                </a:solidFill>
              </a:rPr>
              <a:t>Infrastructure </a:t>
            </a:r>
            <a:r>
              <a:rPr lang="en-ZA" dirty="0">
                <a:solidFill>
                  <a:srgbClr val="001489"/>
                </a:solidFill>
                <a:latin typeface="Century Gothic"/>
                <a:ea typeface="Times New Roman"/>
                <a:cs typeface="Times New Roman"/>
              </a:rPr>
              <a:t>Preliminary Expenditure as at 31 March 2021</a:t>
            </a:r>
            <a:endParaRPr lang="en-GB" dirty="0">
              <a:solidFill>
                <a:srgbClr val="001489"/>
              </a:solidFill>
            </a:endParaRPr>
          </a:p>
        </p:txBody>
      </p:sp>
      <p:sp>
        <p:nvSpPr>
          <p:cNvPr id="8" name="Footer Placeholder 7"/>
          <p:cNvSpPr>
            <a:spLocks noGrp="1"/>
          </p:cNvSpPr>
          <p:nvPr>
            <p:ph type="ftr" sz="quarter" idx="3"/>
          </p:nvPr>
        </p:nvSpPr>
        <p:spPr>
          <a:xfrm>
            <a:off x="3991560" y="6468150"/>
            <a:ext cx="4643720" cy="2308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98F86"/>
                </a:solidFill>
                <a:effectLst/>
                <a:uLnTx/>
                <a:uFillTx/>
                <a:latin typeface="Century Gothic"/>
                <a:ea typeface="+mn-ea"/>
                <a:cs typeface="+mn-cs"/>
              </a:rPr>
              <a:t>Departmental Preliminary Budget Performance 2020/21 Financial  Year </a:t>
            </a:r>
            <a:endParaRPr kumimoji="0" lang="en-US"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9" name="Slide Number Placeholder 8"/>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TextBox 3"/>
          <p:cNvSpPr txBox="1"/>
          <p:nvPr/>
        </p:nvSpPr>
        <p:spPr>
          <a:xfrm>
            <a:off x="223837" y="5486400"/>
            <a:ext cx="8696326" cy="584584"/>
          </a:xfrm>
          <a:prstGeom prst="rect">
            <a:avLst/>
          </a:prstGeom>
          <a:noFill/>
        </p:spPr>
        <p:txBody>
          <a:bodyPr wrap="square" rtlCol="0">
            <a:spAutoFit/>
          </a:bodyPr>
          <a:lstStyle/>
          <a:p>
            <a:pPr marL="231775" marR="0" lvl="1" indent="-231775" algn="just" defTabSz="914400" rtl="0" eaLnBrk="1" fontAlgn="auto" latinLnBrk="0" hangingPunct="1">
              <a:lnSpc>
                <a:spcPct val="120000"/>
              </a:lnSpc>
              <a:spcBef>
                <a:spcPts val="1200"/>
              </a:spcBef>
              <a:spcAft>
                <a:spcPts val="600"/>
              </a:spcAft>
              <a:buClr>
                <a:srgbClr val="002060"/>
              </a:buClr>
              <a:buSzTx/>
              <a:buFontTx/>
              <a:buBlip>
                <a:blip r:embed="rId4"/>
              </a:buBlip>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Infrastructure preliminary expenditure (maintenance and capital) at the end of March 2021 amounted to R7.821 billion or 95.5 per cent against the R8.186 billion adjusted budget.</a:t>
            </a:r>
            <a:endParaRPr kumimoji="0" lang="en-US" sz="14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graphicFrame>
        <p:nvGraphicFramePr>
          <p:cNvPr id="5" name="Object 4">
            <a:extLst>
              <a:ext uri="{FF2B5EF4-FFF2-40B4-BE49-F238E27FC236}">
                <a16:creationId xmlns:a16="http://schemas.microsoft.com/office/drawing/2014/main" id="{4992764D-502F-4C65-8CC2-15E2651E0F25}"/>
              </a:ext>
            </a:extLst>
          </p:cNvPr>
          <p:cNvGraphicFramePr>
            <a:graphicFrameLocks noChangeAspect="1"/>
          </p:cNvGraphicFramePr>
          <p:nvPr/>
        </p:nvGraphicFramePr>
        <p:xfrm>
          <a:off x="223836" y="1124744"/>
          <a:ext cx="8714021" cy="4274821"/>
        </p:xfrm>
        <a:graphic>
          <a:graphicData uri="http://schemas.openxmlformats.org/presentationml/2006/ole">
            <mc:AlternateContent xmlns:mc="http://schemas.openxmlformats.org/markup-compatibility/2006">
              <mc:Choice xmlns:v="urn:schemas-microsoft-com:vml" Requires="v">
                <p:oleObj spid="_x0000_s13337" name="Worksheet" r:id="rId5" imgW="6857862" imgH="2438400" progId="Excel.Sheet.12">
                  <p:embed/>
                </p:oleObj>
              </mc:Choice>
              <mc:Fallback>
                <p:oleObj name="Worksheet" r:id="rId5" imgW="6857862" imgH="2438400" progId="Excel.Sheet.12">
                  <p:embed/>
                  <p:pic>
                    <p:nvPicPr>
                      <p:cNvPr id="5" name="Object 4">
                        <a:extLst>
                          <a:ext uri="{FF2B5EF4-FFF2-40B4-BE49-F238E27FC236}">
                            <a16:creationId xmlns:a16="http://schemas.microsoft.com/office/drawing/2014/main" id="{4992764D-502F-4C65-8CC2-15E2651E0F25}"/>
                          </a:ext>
                        </a:extLst>
                      </p:cNvPr>
                      <p:cNvPicPr/>
                      <p:nvPr/>
                    </p:nvPicPr>
                    <p:blipFill>
                      <a:blip r:embed="rId6"/>
                      <a:stretch>
                        <a:fillRect/>
                      </a:stretch>
                    </p:blipFill>
                    <p:spPr>
                      <a:xfrm>
                        <a:off x="223836" y="1124744"/>
                        <a:ext cx="8714021" cy="4274821"/>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94178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EBEE-9584-4C4A-A525-BE5A97141A64}"/>
              </a:ext>
            </a:extLst>
          </p:cNvPr>
          <p:cNvSpPr>
            <a:spLocks noGrp="1"/>
          </p:cNvSpPr>
          <p:nvPr>
            <p:ph type="title"/>
          </p:nvPr>
        </p:nvSpPr>
        <p:spPr/>
        <p:txBody>
          <a:bodyPr/>
          <a:lstStyle/>
          <a:p>
            <a:r>
              <a:rPr lang="en-US" dirty="0"/>
              <a:t>INFRASTRUCTURE PERFORMANCE </a:t>
            </a:r>
            <a:r>
              <a:rPr lang="en-GB" dirty="0"/>
              <a:t>END QUARTER 4</a:t>
            </a:r>
            <a:r>
              <a:rPr lang="en-US" dirty="0"/>
              <a:t> 2020/21</a:t>
            </a:r>
          </a:p>
        </p:txBody>
      </p:sp>
      <p:sp>
        <p:nvSpPr>
          <p:cNvPr id="3" name="Slide Number Placeholder 2">
            <a:extLst>
              <a:ext uri="{FF2B5EF4-FFF2-40B4-BE49-F238E27FC236}">
                <a16:creationId xmlns:a16="http://schemas.microsoft.com/office/drawing/2014/main" id="{F1AEA1FD-AE03-4E97-A185-E6114FC493C7}"/>
              </a:ext>
            </a:extLst>
          </p:cNvPr>
          <p:cNvSpPr>
            <a:spLocks noGrp="1"/>
          </p:cNvSpPr>
          <p:nvPr>
            <p:ph type="sldNum" sz="quarter" idx="4"/>
          </p:nvPr>
        </p:nvSpPr>
        <p:spPr/>
        <p:txBody>
          <a:bodyPr/>
          <a:lstStyle/>
          <a:p>
            <a:fld id="{8406839F-D7A4-4E5D-B93D-768AD4D1DB36}" type="slidenum">
              <a:rPr lang="en-ZA" smtClean="0">
                <a:solidFill>
                  <a:srgbClr val="003399"/>
                </a:solidFill>
              </a:rPr>
              <a:pPr/>
              <a:t>14</a:t>
            </a:fld>
            <a:endParaRPr lang="en-ZA" dirty="0">
              <a:solidFill>
                <a:srgbClr val="003399"/>
              </a:solidFill>
            </a:endParaRPr>
          </a:p>
        </p:txBody>
      </p:sp>
      <p:sp>
        <p:nvSpPr>
          <p:cNvPr id="4" name="Text Placeholder 3">
            <a:extLst>
              <a:ext uri="{FF2B5EF4-FFF2-40B4-BE49-F238E27FC236}">
                <a16:creationId xmlns:a16="http://schemas.microsoft.com/office/drawing/2014/main" id="{E5BC21BC-45E7-40CF-8C11-26420DD001B6}"/>
              </a:ext>
            </a:extLst>
          </p:cNvPr>
          <p:cNvSpPr>
            <a:spLocks noGrp="1"/>
          </p:cNvSpPr>
          <p:nvPr>
            <p:ph type="body" sz="quarter" idx="10"/>
          </p:nvPr>
        </p:nvSpPr>
        <p:spPr/>
        <p:txBody>
          <a:bodyPr>
            <a:normAutofit/>
          </a:bodyPr>
          <a:lstStyle/>
          <a:p>
            <a:pPr marL="179388" lvl="1" indent="-179388" algn="just">
              <a:buNone/>
            </a:pPr>
            <a:r>
              <a:rPr lang="en-GB" sz="1800" b="1" dirty="0"/>
              <a:t>Infrastructure Expenditure</a:t>
            </a:r>
          </a:p>
          <a:p>
            <a:pPr marL="465728" lvl="1" indent="-285750" algn="just">
              <a:buFont typeface="Arial" panose="020B0604020202020204" pitchFamily="34" charset="0"/>
              <a:buChar char="•"/>
            </a:pPr>
            <a:r>
              <a:rPr lang="en-ZA" sz="1800" dirty="0"/>
              <a:t>Preliminary infrastructure spending by the Province at the end of Quarter 4 amounted to R7.822 billion or 95.5 per cent against the 2nd adjusted budget allocation of R8.187 billion.</a:t>
            </a:r>
          </a:p>
          <a:p>
            <a:pPr lvl="1" indent="0" algn="just">
              <a:buNone/>
            </a:pPr>
            <a:endParaRPr lang="en-US" sz="1800" b="1" dirty="0"/>
          </a:p>
          <a:p>
            <a:pPr marL="0" lvl="1" indent="0">
              <a:buNone/>
            </a:pPr>
            <a:r>
              <a:rPr lang="en-GB" sz="1800" b="1" dirty="0"/>
              <a:t>Impact of Covid-19</a:t>
            </a:r>
            <a:endParaRPr lang="en-GB" sz="1800" dirty="0"/>
          </a:p>
          <a:p>
            <a:pPr marL="520700" lvl="1" indent="-465138" algn="just">
              <a:buFont typeface="Arial" panose="020B0604020202020204" pitchFamily="34" charset="0"/>
              <a:buChar char="•"/>
            </a:pPr>
            <a:r>
              <a:rPr lang="en-GB" sz="1800" dirty="0"/>
              <a:t>WCGH had to implemented several unforeseen Priority Infrastructure Projects in order to respond to COVID-19.</a:t>
            </a:r>
          </a:p>
          <a:p>
            <a:pPr marL="520700" lvl="1" indent="-465138" algn="just">
              <a:buFont typeface="Arial" panose="020B0604020202020204" pitchFamily="34" charset="0"/>
              <a:buChar char="•"/>
            </a:pPr>
            <a:r>
              <a:rPr lang="en-GB" sz="1800" dirty="0"/>
              <a:t>Reprioritisation, away from infrastructure occurred in order to respond to COVID-19. </a:t>
            </a:r>
          </a:p>
          <a:p>
            <a:pPr marL="520700" lvl="1" indent="-465138" algn="just">
              <a:buFont typeface="Arial" panose="020B0604020202020204" pitchFamily="34" charset="0"/>
              <a:buChar char="•"/>
            </a:pPr>
            <a:r>
              <a:rPr lang="en-GB" sz="1800" dirty="0"/>
              <a:t>Some projects in planning were delayed.</a:t>
            </a:r>
          </a:p>
          <a:p>
            <a:pPr marL="520700" lvl="1" indent="-465138" algn="just">
              <a:buFont typeface="Arial" panose="020B0604020202020204" pitchFamily="34" charset="0"/>
              <a:buChar char="•"/>
            </a:pPr>
            <a:r>
              <a:rPr lang="en-GB" sz="1800" dirty="0"/>
              <a:t>Some projects on tender, or ready for tender have been delayed, pending budget availability and certainty over the 2021 MTEF.</a:t>
            </a:r>
          </a:p>
          <a:p>
            <a:endParaRPr lang="en-US" b="0" dirty="0"/>
          </a:p>
        </p:txBody>
      </p:sp>
    </p:spTree>
    <p:extLst>
      <p:ext uri="{BB962C8B-B14F-4D97-AF65-F5344CB8AC3E}">
        <p14:creationId xmlns:p14="http://schemas.microsoft.com/office/powerpoint/2010/main" val="3165631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21469"/>
            <a:ext cx="8597205" cy="559256"/>
          </a:xfrm>
        </p:spPr>
        <p:txBody>
          <a:bodyPr>
            <a:noAutofit/>
          </a:bodyPr>
          <a:lstStyle/>
          <a:p>
            <a:r>
              <a:rPr lang="en-US" dirty="0">
                <a:solidFill>
                  <a:srgbClr val="001489"/>
                </a:solidFill>
              </a:rPr>
              <a:t>Provincial Preliminary Receipts </a:t>
            </a:r>
            <a:r>
              <a:rPr lang="en-ZA" dirty="0">
                <a:solidFill>
                  <a:srgbClr val="001489"/>
                </a:solidFill>
                <a:latin typeface="Century Gothic"/>
                <a:ea typeface="Times New Roman"/>
                <a:cs typeface="Times New Roman"/>
              </a:rPr>
              <a:t>as at 31 March 2021</a:t>
            </a:r>
            <a:endParaRPr lang="en-GB" dirty="0">
              <a:solidFill>
                <a:srgbClr val="001489"/>
              </a:solidFill>
            </a:endParaRPr>
          </a:p>
        </p:txBody>
      </p:sp>
      <p:sp>
        <p:nvSpPr>
          <p:cNvPr id="8" name="Footer Placeholder 7"/>
          <p:cNvSpPr>
            <a:spLocks noGrp="1"/>
          </p:cNvSpPr>
          <p:nvPr>
            <p:ph type="ftr" sz="quarter" idx="3"/>
          </p:nvPr>
        </p:nvSpPr>
        <p:spPr>
          <a:xfrm>
            <a:off x="4043080" y="6468150"/>
            <a:ext cx="4643720" cy="230832"/>
          </a:xfrm>
        </p:spPr>
        <p:txBody>
          <a:bodyPr/>
          <a:lstStyle/>
          <a:p>
            <a:r>
              <a:rPr lang="en-US"/>
              <a:t>Departmental Preliminary Budget Performance 2020/21 Financial  Year </a:t>
            </a:r>
            <a:endParaRPr lang="en-US"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15</a:t>
            </a:fld>
            <a:endParaRPr lang="en-ZA" dirty="0"/>
          </a:p>
        </p:txBody>
      </p:sp>
      <p:graphicFrame>
        <p:nvGraphicFramePr>
          <p:cNvPr id="3" name="Object 2">
            <a:extLst>
              <a:ext uri="{FF2B5EF4-FFF2-40B4-BE49-F238E27FC236}">
                <a16:creationId xmlns:a16="http://schemas.microsoft.com/office/drawing/2014/main" id="{EE5AF073-9077-495C-801B-C537E262BF3F}"/>
              </a:ext>
            </a:extLst>
          </p:cNvPr>
          <p:cNvGraphicFramePr>
            <a:graphicFrameLocks noChangeAspect="1"/>
          </p:cNvGraphicFramePr>
          <p:nvPr>
            <p:extLst>
              <p:ext uri="{D42A27DB-BD31-4B8C-83A1-F6EECF244321}">
                <p14:modId xmlns:p14="http://schemas.microsoft.com/office/powerpoint/2010/main" val="697939182"/>
              </p:ext>
            </p:extLst>
          </p:nvPr>
        </p:nvGraphicFramePr>
        <p:xfrm>
          <a:off x="928688" y="1069974"/>
          <a:ext cx="7172325" cy="5311353"/>
        </p:xfrm>
        <a:graphic>
          <a:graphicData uri="http://schemas.openxmlformats.org/presentationml/2006/ole">
            <mc:AlternateContent xmlns:mc="http://schemas.openxmlformats.org/markup-compatibility/2006">
              <mc:Choice xmlns:v="urn:schemas-microsoft-com:vml" Requires="v">
                <p:oleObj spid="_x0000_s5214" name="Worksheet" r:id="rId4" imgW="5676825" imgH="5334133" progId="Excel.Sheet.12">
                  <p:embed/>
                </p:oleObj>
              </mc:Choice>
              <mc:Fallback>
                <p:oleObj name="Worksheet" r:id="rId4" imgW="5676825" imgH="5334133" progId="Excel.Sheet.12">
                  <p:embed/>
                  <p:pic>
                    <p:nvPicPr>
                      <p:cNvPr id="0" name=""/>
                      <p:cNvPicPr/>
                      <p:nvPr/>
                    </p:nvPicPr>
                    <p:blipFill>
                      <a:blip r:embed="rId5"/>
                      <a:stretch>
                        <a:fillRect/>
                      </a:stretch>
                    </p:blipFill>
                    <p:spPr>
                      <a:xfrm>
                        <a:off x="928688" y="1069974"/>
                        <a:ext cx="7172325" cy="531135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59008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42888"/>
            <a:ext cx="8740080" cy="581024"/>
          </a:xfrm>
        </p:spPr>
        <p:txBody>
          <a:bodyPr anchor="ctr">
            <a:noAutofit/>
          </a:bodyPr>
          <a:lstStyle/>
          <a:p>
            <a:r>
              <a:rPr lang="en-US" dirty="0">
                <a:solidFill>
                  <a:srgbClr val="001489"/>
                </a:solidFill>
              </a:rPr>
              <a:t>Provincial Preliminary Receipts </a:t>
            </a:r>
            <a:r>
              <a:rPr lang="en-ZA" dirty="0">
                <a:solidFill>
                  <a:srgbClr val="001489"/>
                </a:solidFill>
                <a:latin typeface="Century Gothic"/>
                <a:ea typeface="Times New Roman"/>
                <a:cs typeface="Times New Roman"/>
              </a:rPr>
              <a:t>as at 31 March 2021</a:t>
            </a:r>
            <a:endParaRPr lang="en-ZA" dirty="0">
              <a:solidFill>
                <a:srgbClr val="001489"/>
              </a:solidFill>
            </a:endParaRPr>
          </a:p>
        </p:txBody>
      </p:sp>
      <p:sp>
        <p:nvSpPr>
          <p:cNvPr id="5" name="Content Placeholder 2"/>
          <p:cNvSpPr txBox="1">
            <a:spLocks/>
          </p:cNvSpPr>
          <p:nvPr/>
        </p:nvSpPr>
        <p:spPr>
          <a:xfrm>
            <a:off x="295275" y="990600"/>
            <a:ext cx="8740080" cy="5334000"/>
          </a:xfrm>
          <a:prstGeom prst="rect">
            <a:avLst/>
          </a:prstGeom>
        </p:spPr>
        <p:txBody>
          <a:bodyPr>
            <a:normAutofit fontScale="92500"/>
          </a:bodyPr>
          <a:lstStyle>
            <a:lvl1pPr marL="0" indent="0" algn="l" defTabSz="457200" rtl="0" eaLnBrk="1" latinLnBrk="0" hangingPunct="1">
              <a:spcBef>
                <a:spcPct val="20000"/>
              </a:spcBef>
              <a:buFont typeface="Arial"/>
              <a:buNone/>
              <a:defRPr sz="1800" kern="1200">
                <a:solidFill>
                  <a:schemeClr val="tx1"/>
                </a:solidFill>
                <a:latin typeface="Century Gothic" pitchFamily="34" charset="0"/>
                <a:ea typeface="+mn-ea"/>
                <a:cs typeface="+mn-cs"/>
              </a:defRPr>
            </a:lvl1pPr>
            <a:lvl2pPr marL="180975" indent="-180975" algn="l" defTabSz="4572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mn-cs"/>
              </a:defRPr>
            </a:lvl2pPr>
            <a:lvl3pPr marL="914400" indent="0" algn="l"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lvl="1" indent="-285750" algn="just" defTabSz="914400">
              <a:lnSpc>
                <a:spcPct val="120000"/>
              </a:lnSpc>
              <a:spcBef>
                <a:spcPts val="1000"/>
              </a:spcBef>
              <a:buClr>
                <a:srgbClr val="002060"/>
              </a:buClr>
              <a:buBlip>
                <a:blip r:embed="rId3"/>
              </a:buBlip>
            </a:pPr>
            <a:r>
              <a:rPr lang="en-ZA" sz="1600" dirty="0"/>
              <a:t>Provincial </a:t>
            </a:r>
            <a:r>
              <a:rPr lang="en-ZA" sz="1600" b="1" dirty="0"/>
              <a:t>departmental own revenue </a:t>
            </a:r>
            <a:r>
              <a:rPr lang="en-ZA" sz="1600" dirty="0"/>
              <a:t>collections at the end of March 2021 amounts to </a:t>
            </a:r>
            <a:br>
              <a:rPr lang="en-ZA" sz="1600" dirty="0"/>
            </a:br>
            <a:r>
              <a:rPr lang="en-US" sz="1600" dirty="0"/>
              <a:t>R2.582 billion, or 106.6 per cent of the adjusted budget amounting to R2.423 billion.</a:t>
            </a:r>
          </a:p>
          <a:p>
            <a:pPr marL="285750" lvl="1" indent="-285750" algn="just" defTabSz="914400">
              <a:lnSpc>
                <a:spcPct val="120000"/>
              </a:lnSpc>
              <a:spcBef>
                <a:spcPts val="1000"/>
              </a:spcBef>
              <a:buClr>
                <a:srgbClr val="002060"/>
              </a:buClr>
              <a:buBlip>
                <a:blip r:embed="rId3"/>
              </a:buBlip>
            </a:pPr>
            <a:r>
              <a:rPr lang="en-US" sz="1600" b="1" dirty="0"/>
              <a:t>Tax receipts </a:t>
            </a:r>
            <a:r>
              <a:rPr lang="en-US" sz="1600" dirty="0"/>
              <a:t>consists of gambling taxes and liquor </a:t>
            </a:r>
            <a:r>
              <a:rPr lang="en-US" sz="1600" dirty="0" err="1"/>
              <a:t>licence</a:t>
            </a:r>
            <a:r>
              <a:rPr lang="en-US" sz="1600" dirty="0"/>
              <a:t> fees:</a:t>
            </a:r>
          </a:p>
          <a:p>
            <a:pPr marL="457200" lvl="2" indent="-171450" algn="just" defTabSz="914400">
              <a:lnSpc>
                <a:spcPct val="130000"/>
              </a:lnSpc>
              <a:spcBef>
                <a:spcPts val="1000"/>
              </a:spcBef>
              <a:buClr>
                <a:srgbClr val="998F86"/>
              </a:buClr>
              <a:buFont typeface="Arial" pitchFamily="34" charset="0"/>
              <a:buChar char="•"/>
            </a:pPr>
            <a:r>
              <a:rPr lang="en-US" sz="1600" dirty="0">
                <a:solidFill>
                  <a:schemeClr val="tx1"/>
                </a:solidFill>
                <a:latin typeface="Century Gothic" pitchFamily="34" charset="0"/>
              </a:rPr>
              <a:t>In 2020/21, gambling taxes receipts were R455.893 million or 121.4 per cent of the R375.520 million adjusted budget;</a:t>
            </a:r>
          </a:p>
          <a:p>
            <a:pPr marL="457200" lvl="2" indent="-171450" algn="just" defTabSz="914400">
              <a:lnSpc>
                <a:spcPct val="130000"/>
              </a:lnSpc>
              <a:spcBef>
                <a:spcPts val="1000"/>
              </a:spcBef>
              <a:buClr>
                <a:srgbClr val="998F86"/>
              </a:buClr>
              <a:buFont typeface="Arial" pitchFamily="34" charset="0"/>
              <a:buChar char="•"/>
            </a:pPr>
            <a:r>
              <a:rPr lang="en-US" sz="1600" dirty="0">
                <a:solidFill>
                  <a:schemeClr val="tx1"/>
                </a:solidFill>
                <a:latin typeface="Century Gothic" pitchFamily="34" charset="0"/>
              </a:rPr>
              <a:t>Liquor </a:t>
            </a:r>
            <a:r>
              <a:rPr lang="en-US" sz="1600" dirty="0" err="1">
                <a:solidFill>
                  <a:schemeClr val="tx1"/>
                </a:solidFill>
                <a:latin typeface="Century Gothic" pitchFamily="34" charset="0"/>
              </a:rPr>
              <a:t>licence</a:t>
            </a:r>
            <a:r>
              <a:rPr lang="en-US" sz="1600" dirty="0">
                <a:solidFill>
                  <a:schemeClr val="tx1"/>
                </a:solidFill>
                <a:latin typeface="Century Gothic" pitchFamily="34" charset="0"/>
              </a:rPr>
              <a:t> fees receipts were R39.713 million, against an adjusted estimate of R35.292 million.</a:t>
            </a:r>
          </a:p>
          <a:p>
            <a:pPr marL="0" lvl="1" indent="0" algn="just" defTabSz="914400">
              <a:lnSpc>
                <a:spcPct val="120000"/>
              </a:lnSpc>
              <a:spcBef>
                <a:spcPts val="1000"/>
              </a:spcBef>
              <a:buClr>
                <a:srgbClr val="002060"/>
              </a:buClr>
              <a:buNone/>
            </a:pPr>
            <a:r>
              <a:rPr lang="en-US" sz="1600" b="1" dirty="0"/>
              <a:t>Departmental Revenue includes the following:</a:t>
            </a:r>
          </a:p>
          <a:p>
            <a:pPr marL="285750" lvl="1" indent="-285750" algn="just" defTabSz="914400">
              <a:lnSpc>
                <a:spcPct val="120000"/>
              </a:lnSpc>
              <a:spcBef>
                <a:spcPts val="1000"/>
              </a:spcBef>
              <a:buClr>
                <a:srgbClr val="002060"/>
              </a:buClr>
              <a:buBlip>
                <a:blip r:embed="rId3"/>
              </a:buBlip>
            </a:pPr>
            <a:r>
              <a:rPr lang="en-US" sz="1600" dirty="0"/>
              <a:t>Transport and Public Works recorded own revenue collections of R1.967 billion or </a:t>
            </a:r>
            <a:br>
              <a:rPr lang="en-US" sz="1600" dirty="0"/>
            </a:br>
            <a:r>
              <a:rPr lang="en-US" sz="1600" dirty="0"/>
              <a:t>103.7 per cent of the adjusted budget at the end of March 2021. The Department’s own revenue is mainly derived from Motor Vehicle </a:t>
            </a:r>
            <a:r>
              <a:rPr lang="en-US" sz="1600" dirty="0" err="1"/>
              <a:t>Licence</a:t>
            </a:r>
            <a:r>
              <a:rPr lang="en-US" sz="1600" dirty="0"/>
              <a:t> (MVL) fees, which recorded collections of R1.839 billion at the end of March 2021, compared to </a:t>
            </a:r>
            <a:br>
              <a:rPr lang="en-US" sz="1600" dirty="0"/>
            </a:br>
            <a:r>
              <a:rPr lang="en-US" sz="1600" dirty="0"/>
              <a:t>R1.804 billion collected during 2019/20. Own revenue collections for MVL fees was mostly recovered by the end of the 2020/21 financial year as motorists paid outstanding motor vehicle </a:t>
            </a:r>
            <a:r>
              <a:rPr lang="en-US" sz="1600" dirty="0" err="1"/>
              <a:t>licence</a:t>
            </a:r>
            <a:r>
              <a:rPr lang="en-US" sz="1600" dirty="0"/>
              <a:t> fees which was payable during the lockdown period. </a:t>
            </a:r>
            <a:endParaRPr lang="en-ZA" sz="1600" dirty="0"/>
          </a:p>
          <a:p>
            <a:pPr marL="0" lvl="1" indent="0" defTabSz="914400">
              <a:lnSpc>
                <a:spcPct val="120000"/>
              </a:lnSpc>
              <a:spcBef>
                <a:spcPts val="1000"/>
              </a:spcBef>
              <a:buClr>
                <a:srgbClr val="002060"/>
              </a:buClr>
              <a:buNone/>
            </a:pPr>
            <a:endParaRPr lang="en-ZA" dirty="0"/>
          </a:p>
          <a:p>
            <a:pPr marL="0" lvl="1" indent="0" algn="just">
              <a:buNone/>
            </a:pPr>
            <a:endParaRPr lang="en-ZA" sz="1800" b="1" dirty="0"/>
          </a:p>
          <a:p>
            <a:pPr marL="342900" indent="-342900" algn="just">
              <a:spcBef>
                <a:spcPts val="1200"/>
              </a:spcBef>
              <a:buFont typeface="Arial" pitchFamily="34" charset="0"/>
              <a:buChar char="•"/>
              <a:defRPr/>
            </a:pPr>
            <a:endParaRPr lang="en-GB" sz="2400" dirty="0"/>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p:txBody>
      </p:sp>
      <p:sp>
        <p:nvSpPr>
          <p:cNvPr id="8" name="Slide Number Placeholder 7"/>
          <p:cNvSpPr>
            <a:spLocks noGrp="1"/>
          </p:cNvSpPr>
          <p:nvPr>
            <p:ph type="sldNum" sz="quarter" idx="4"/>
          </p:nvPr>
        </p:nvSpPr>
        <p:spPr/>
        <p:txBody>
          <a:bodyPr/>
          <a:lstStyle/>
          <a:p>
            <a:fld id="{8406839F-D7A4-4E5D-B93D-768AD4D1DB36}" type="slidenum">
              <a:rPr lang="en-ZA" smtClean="0">
                <a:solidFill>
                  <a:srgbClr val="003399"/>
                </a:solidFill>
              </a:rPr>
              <a:pPr/>
              <a:t>16</a:t>
            </a:fld>
            <a:endParaRPr lang="en-ZA" dirty="0">
              <a:solidFill>
                <a:srgbClr val="003399"/>
              </a:solidFill>
            </a:endParaRPr>
          </a:p>
        </p:txBody>
      </p:sp>
      <p:sp>
        <p:nvSpPr>
          <p:cNvPr id="3" name="Footer Placeholder 2"/>
          <p:cNvSpPr>
            <a:spLocks noGrp="1"/>
          </p:cNvSpPr>
          <p:nvPr>
            <p:ph type="ftr" sz="quarter" idx="3"/>
          </p:nvPr>
        </p:nvSpPr>
        <p:spPr>
          <a:xfrm>
            <a:off x="4043080" y="6468150"/>
            <a:ext cx="4415120" cy="230832"/>
          </a:xfrm>
        </p:spPr>
        <p:txBody>
          <a:bodyPr/>
          <a:lstStyle/>
          <a:p>
            <a:r>
              <a:rPr lang="en-US"/>
              <a:t>Departmental Preliminary Budget Performance 2020/21 Financial  Year </a:t>
            </a:r>
            <a:endParaRPr lang="en-US" dirty="0"/>
          </a:p>
        </p:txBody>
      </p:sp>
    </p:spTree>
    <p:extLst>
      <p:ext uri="{BB962C8B-B14F-4D97-AF65-F5344CB8AC3E}">
        <p14:creationId xmlns:p14="http://schemas.microsoft.com/office/powerpoint/2010/main" val="204528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42888"/>
            <a:ext cx="8740080" cy="581024"/>
          </a:xfrm>
        </p:spPr>
        <p:txBody>
          <a:bodyPr anchor="ctr">
            <a:noAutofit/>
          </a:bodyPr>
          <a:lstStyle/>
          <a:p>
            <a:r>
              <a:rPr lang="en-US" dirty="0">
                <a:solidFill>
                  <a:srgbClr val="001489"/>
                </a:solidFill>
              </a:rPr>
              <a:t>Provincial Preliminary Receipts </a:t>
            </a:r>
            <a:r>
              <a:rPr lang="en-ZA" dirty="0">
                <a:solidFill>
                  <a:srgbClr val="001489"/>
                </a:solidFill>
                <a:latin typeface="Century Gothic"/>
                <a:ea typeface="Times New Roman"/>
                <a:cs typeface="Times New Roman"/>
              </a:rPr>
              <a:t>as at 31 March 2021</a:t>
            </a:r>
            <a:endParaRPr lang="en-ZA" dirty="0">
              <a:solidFill>
                <a:srgbClr val="001489"/>
              </a:solidFill>
            </a:endParaRPr>
          </a:p>
        </p:txBody>
      </p:sp>
      <p:sp>
        <p:nvSpPr>
          <p:cNvPr id="5" name="Content Placeholder 2"/>
          <p:cNvSpPr txBox="1">
            <a:spLocks/>
          </p:cNvSpPr>
          <p:nvPr/>
        </p:nvSpPr>
        <p:spPr>
          <a:xfrm>
            <a:off x="295275" y="990600"/>
            <a:ext cx="8467725" cy="5334000"/>
          </a:xfrm>
          <a:prstGeom prst="rect">
            <a:avLst/>
          </a:prstGeom>
        </p:spPr>
        <p:txBody>
          <a:bodyPr>
            <a:normAutofit/>
          </a:bodyPr>
          <a:lstStyle>
            <a:lvl1pPr marL="0" indent="0" algn="l" defTabSz="457200" rtl="0" eaLnBrk="1" latinLnBrk="0" hangingPunct="1">
              <a:spcBef>
                <a:spcPct val="20000"/>
              </a:spcBef>
              <a:buFont typeface="Arial"/>
              <a:buNone/>
              <a:defRPr sz="1800" kern="1200">
                <a:solidFill>
                  <a:schemeClr val="tx1"/>
                </a:solidFill>
                <a:latin typeface="Century Gothic" pitchFamily="34" charset="0"/>
                <a:ea typeface="+mn-ea"/>
                <a:cs typeface="+mn-cs"/>
              </a:defRPr>
            </a:lvl1pPr>
            <a:lvl2pPr marL="180975" indent="-180975" algn="l" defTabSz="4572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mn-cs"/>
              </a:defRPr>
            </a:lvl2pPr>
            <a:lvl3pPr marL="914400" indent="0" algn="l"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indent="0" defTabSz="914400">
              <a:lnSpc>
                <a:spcPct val="120000"/>
              </a:lnSpc>
              <a:spcBef>
                <a:spcPts val="1000"/>
              </a:spcBef>
              <a:buClr>
                <a:srgbClr val="002060"/>
              </a:buClr>
              <a:buNone/>
            </a:pPr>
            <a:r>
              <a:rPr lang="en-US" sz="1600" b="1" dirty="0"/>
              <a:t>Departmental Revenue includes the following:</a:t>
            </a:r>
          </a:p>
          <a:p>
            <a:pPr marL="285750" lvl="1" indent="-285750" algn="just" defTabSz="914400">
              <a:lnSpc>
                <a:spcPct val="120000"/>
              </a:lnSpc>
              <a:spcBef>
                <a:spcPts val="1000"/>
              </a:spcBef>
              <a:buClr>
                <a:srgbClr val="002060"/>
              </a:buClr>
              <a:buBlip>
                <a:blip r:embed="rId3"/>
              </a:buBlip>
            </a:pPr>
            <a:r>
              <a:rPr lang="en-US" sz="1600" b="1" dirty="0"/>
              <a:t>Health’s</a:t>
            </a:r>
            <a:r>
              <a:rPr lang="en-US" sz="1600" dirty="0"/>
              <a:t> own revenue collected at the end of March 2021 amounted to </a:t>
            </a:r>
            <a:br>
              <a:rPr lang="en-US" sz="1600" dirty="0"/>
            </a:br>
            <a:r>
              <a:rPr lang="en-US" sz="1600" dirty="0"/>
              <a:t>R411.006 million, lower than the R686.092 million collected in 2019/20. Lower collections reported in 2020/21 are attributed to the national lockdown which resulting in lower hospital patient fees, reduced collections from the Road Accident Fund and a decrease in the submission of medical scheme claims.</a:t>
            </a:r>
          </a:p>
          <a:p>
            <a:pPr marL="285750" lvl="1" indent="-285750" algn="just" defTabSz="914400">
              <a:lnSpc>
                <a:spcPct val="120000"/>
              </a:lnSpc>
              <a:spcBef>
                <a:spcPts val="1000"/>
              </a:spcBef>
              <a:buClr>
                <a:srgbClr val="002060"/>
              </a:buClr>
              <a:buBlip>
                <a:blip r:embed="rId3"/>
              </a:buBlip>
            </a:pPr>
            <a:r>
              <a:rPr lang="en-US" sz="1600" b="1" dirty="0"/>
              <a:t>Human Settlements</a:t>
            </a:r>
            <a:r>
              <a:rPr lang="en-US" sz="1600" dirty="0"/>
              <a:t>’ own revenue collections amounted to R114.119 million or 170.7 per cent of the R66.845 million adjusted budget and mainly include returned subsidies from municipalities remitted to the Department, the sale of property assets and rental income.</a:t>
            </a:r>
            <a:endParaRPr lang="en-ZA" sz="1600" dirty="0"/>
          </a:p>
          <a:p>
            <a:pPr marL="0" lvl="1" indent="0" defTabSz="914400">
              <a:lnSpc>
                <a:spcPct val="120000"/>
              </a:lnSpc>
              <a:spcBef>
                <a:spcPts val="1000"/>
              </a:spcBef>
              <a:buClr>
                <a:srgbClr val="002060"/>
              </a:buClr>
              <a:buNone/>
            </a:pPr>
            <a:endParaRPr lang="en-ZA" dirty="0"/>
          </a:p>
          <a:p>
            <a:pPr marL="0" lvl="1" indent="0" algn="just">
              <a:buNone/>
            </a:pPr>
            <a:endParaRPr lang="en-ZA" sz="1800" b="1" dirty="0"/>
          </a:p>
          <a:p>
            <a:pPr algn="just">
              <a:spcBef>
                <a:spcPts val="1200"/>
              </a:spcBef>
              <a:defRPr/>
            </a:pPr>
            <a:endParaRPr lang="en-GB" sz="2400" dirty="0"/>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a:p>
            <a:pPr lvl="2"/>
            <a:endParaRPr lang="en-ZA" sz="1300" dirty="0">
              <a:solidFill>
                <a:schemeClr val="tx1"/>
              </a:solidFill>
              <a:latin typeface="Century Gothic" pitchFamily="34" charset="0"/>
            </a:endParaRPr>
          </a:p>
        </p:txBody>
      </p:sp>
      <p:sp>
        <p:nvSpPr>
          <p:cNvPr id="8" name="Slide Number Placeholder 7"/>
          <p:cNvSpPr>
            <a:spLocks noGrp="1"/>
          </p:cNvSpPr>
          <p:nvPr>
            <p:ph type="sldNum" sz="quarter" idx="4"/>
          </p:nvPr>
        </p:nvSpPr>
        <p:spPr/>
        <p:txBody>
          <a:bodyPr/>
          <a:lstStyle/>
          <a:p>
            <a:fld id="{8406839F-D7A4-4E5D-B93D-768AD4D1DB36}" type="slidenum">
              <a:rPr lang="en-ZA" smtClean="0">
                <a:solidFill>
                  <a:srgbClr val="003399"/>
                </a:solidFill>
              </a:rPr>
              <a:pPr/>
              <a:t>17</a:t>
            </a:fld>
            <a:endParaRPr lang="en-ZA" dirty="0">
              <a:solidFill>
                <a:srgbClr val="003399"/>
              </a:solidFill>
            </a:endParaRPr>
          </a:p>
        </p:txBody>
      </p:sp>
      <p:sp>
        <p:nvSpPr>
          <p:cNvPr id="3" name="Footer Placeholder 2"/>
          <p:cNvSpPr>
            <a:spLocks noGrp="1"/>
          </p:cNvSpPr>
          <p:nvPr>
            <p:ph type="ftr" sz="quarter" idx="3"/>
          </p:nvPr>
        </p:nvSpPr>
        <p:spPr>
          <a:xfrm>
            <a:off x="4043080" y="6468150"/>
            <a:ext cx="4415120" cy="230832"/>
          </a:xfrm>
        </p:spPr>
        <p:txBody>
          <a:bodyPr/>
          <a:lstStyle/>
          <a:p>
            <a:r>
              <a:rPr lang="en-US"/>
              <a:t>Departmental Preliminary Budget Performance 2020/21 Financial  Year </a:t>
            </a:r>
            <a:endParaRPr lang="en-US" dirty="0"/>
          </a:p>
        </p:txBody>
      </p:sp>
    </p:spTree>
    <p:extLst>
      <p:ext uri="{BB962C8B-B14F-4D97-AF65-F5344CB8AC3E}">
        <p14:creationId xmlns:p14="http://schemas.microsoft.com/office/powerpoint/2010/main" val="692580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188" y="1295400"/>
            <a:ext cx="8281291" cy="3276600"/>
          </a:xfrm>
        </p:spPr>
        <p:txBody>
          <a:bodyPr>
            <a:normAutofit/>
          </a:bodyPr>
          <a:lstStyle/>
          <a:p>
            <a:pPr lvl="0"/>
            <a:endParaRPr lang="en-GB" sz="3600" dirty="0"/>
          </a:p>
          <a:p>
            <a:pPr lvl="0"/>
            <a:r>
              <a:rPr lang="en-GB" sz="3600" dirty="0"/>
              <a:t>Validated Non-financial Quarter 4 performance data </a:t>
            </a:r>
          </a:p>
          <a:p>
            <a:pPr lvl="0"/>
            <a:r>
              <a:rPr lang="en-US" sz="3500" dirty="0"/>
              <a:t>2020/21 financial year for all departments and public entities</a:t>
            </a:r>
          </a:p>
          <a:p>
            <a:pPr lvl="0"/>
            <a:endParaRPr lang="en-ZA" sz="2600" i="1" dirty="0"/>
          </a:p>
          <a:p>
            <a:endParaRPr lang="en-ZA" dirty="0"/>
          </a:p>
        </p:txBody>
      </p:sp>
      <p:sp>
        <p:nvSpPr>
          <p:cNvPr id="4" name="Slide Number Placeholder 3"/>
          <p:cNvSpPr>
            <a:spLocks noGrp="1"/>
          </p:cNvSpPr>
          <p:nvPr>
            <p:ph type="sldNum" sz="quarter" idx="4294967295"/>
          </p:nvPr>
        </p:nvSpPr>
        <p:spPr>
          <a:xfrm>
            <a:off x="8629650" y="6467475"/>
            <a:ext cx="514350" cy="231775"/>
          </a:xfrm>
        </p:spPr>
        <p:txBody>
          <a:bodyPr/>
          <a:lstStyle/>
          <a:p>
            <a:fld id="{8406839F-D7A4-4E5D-B93D-768AD4D1DB36}" type="slidenum">
              <a:rPr lang="en-ZA" smtClean="0"/>
              <a:pPr/>
              <a:t>18</a:t>
            </a:fld>
            <a:endParaRPr lang="en-ZA" dirty="0"/>
          </a:p>
        </p:txBody>
      </p:sp>
    </p:spTree>
    <p:extLst>
      <p:ext uri="{BB962C8B-B14F-4D97-AF65-F5344CB8AC3E}">
        <p14:creationId xmlns:p14="http://schemas.microsoft.com/office/powerpoint/2010/main" val="315689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241" y="339042"/>
            <a:ext cx="8382247" cy="559256"/>
          </a:xfrm>
        </p:spPr>
        <p:txBody>
          <a:bodyPr/>
          <a:lstStyle/>
          <a:p>
            <a:r>
              <a:rPr lang="en-US" sz="2000" dirty="0"/>
              <a:t>Departments: Achievement against performance indicator targets</a:t>
            </a:r>
            <a:endParaRPr lang="en-ZA" sz="2000"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19</a:t>
            </a:fld>
            <a:endParaRPr lang="en-ZA" dirty="0"/>
          </a:p>
        </p:txBody>
      </p:sp>
      <p:sp>
        <p:nvSpPr>
          <p:cNvPr id="6" name="Rectangle 66"/>
          <p:cNvSpPr>
            <a:spLocks noChangeArrowheads="1"/>
          </p:cNvSpPr>
          <p:nvPr/>
        </p:nvSpPr>
        <p:spPr bwMode="auto">
          <a:xfrm>
            <a:off x="611560" y="718116"/>
            <a:ext cx="10324902" cy="47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9">
            <a:extLst>
              <a:ext uri="{FF2B5EF4-FFF2-40B4-BE49-F238E27FC236}">
                <a16:creationId xmlns:a16="http://schemas.microsoft.com/office/drawing/2014/main" id="{DC944244-9ABA-4BAA-9364-A3F6B963AF74}"/>
              </a:ext>
            </a:extLst>
          </p:cNvPr>
          <p:cNvSpPr>
            <a:spLocks noChangeArrowheads="1"/>
          </p:cNvSpPr>
          <p:nvPr/>
        </p:nvSpPr>
        <p:spPr bwMode="auto">
          <a:xfrm>
            <a:off x="1223168" y="7344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9">
            <a:extLst>
              <a:ext uri="{FF2B5EF4-FFF2-40B4-BE49-F238E27FC236}">
                <a16:creationId xmlns:a16="http://schemas.microsoft.com/office/drawing/2014/main" id="{E28852EE-8770-4346-8197-AE97255BFE66}"/>
              </a:ext>
            </a:extLst>
          </p:cNvPr>
          <p:cNvSpPr/>
          <p:nvPr/>
        </p:nvSpPr>
        <p:spPr>
          <a:xfrm rot="10800000" flipV="1">
            <a:off x="539552" y="5648934"/>
            <a:ext cx="8136904" cy="609013"/>
          </a:xfrm>
          <a:prstGeom prst="rect">
            <a:avLst/>
          </a:prstGeom>
        </p:spPr>
        <p:txBody>
          <a:bodyPr wrap="square">
            <a:spAutoFit/>
          </a:bodyPr>
          <a:lstStyle/>
          <a:p>
            <a:pPr algn="just">
              <a:lnSpc>
                <a:spcPct val="107000"/>
              </a:lnSpc>
              <a:spcAft>
                <a:spcPts val="0"/>
              </a:spcAft>
            </a:pPr>
            <a:r>
              <a:rPr lang="en-ZA" sz="800" b="1" i="1" u="sng"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KEY:</a:t>
            </a:r>
            <a:r>
              <a:rPr lang="en-ZA" sz="800" dirty="0">
                <a:latin typeface="Century Gothic" panose="020B0502020202020204" pitchFamily="34" charset="0"/>
                <a:ea typeface="Calibri" panose="020F0502020204030204" pitchFamily="34" charset="0"/>
                <a:cs typeface="Times New Roman" panose="02020603050405020304" pitchFamily="18" charset="0"/>
              </a:rPr>
              <a:t> </a:t>
            </a:r>
            <a:r>
              <a:rPr lang="en-ZA" sz="800" b="1"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Achieved</a:t>
            </a: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 = 100 per cent or more of target achieved; </a:t>
            </a:r>
            <a:r>
              <a:rPr lang="en-ZA" sz="800" b="1"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Partially Achieved</a:t>
            </a: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 = 50 per cent or more but less than 100 per cent; </a:t>
            </a:r>
            <a:r>
              <a:rPr lang="en-ZA" sz="800" b="1"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Not Achieved</a:t>
            </a: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 = below 50 per cent.</a:t>
            </a:r>
            <a:endParaRPr lang="en-ZA" sz="2000" i="1"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NOTE: Health uses 95 per cent and above to reflect “achieved” due to many of the indicators being demand driven and therefore unpredictable</a:t>
            </a:r>
            <a:endParaRPr lang="en-ZA" sz="2000" i="1"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Due to rounding, percentages do not always add up to 100.</a:t>
            </a:r>
            <a:endParaRPr lang="en-ZA" sz="2000" i="1"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800" i="1" dirty="0">
                <a:solidFill>
                  <a:srgbClr val="404040"/>
                </a:solidFill>
                <a:latin typeface="Century Gothic" panose="020B0502020202020204" pitchFamily="34" charset="0"/>
                <a:ea typeface="Calibri" panose="020F0502020204030204" pitchFamily="34" charset="0"/>
                <a:cs typeface="Times New Roman" panose="02020603050405020304" pitchFamily="18" charset="0"/>
              </a:rPr>
              <a:t>*The targets reflected as” 0” were not taken into account</a:t>
            </a:r>
            <a:endParaRPr lang="en-ZA" sz="20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77349625"/>
              </p:ext>
            </p:extLst>
          </p:nvPr>
        </p:nvGraphicFramePr>
        <p:xfrm>
          <a:off x="611561" y="1052736"/>
          <a:ext cx="8239908" cy="4509045"/>
        </p:xfrm>
        <a:graphic>
          <a:graphicData uri="http://schemas.openxmlformats.org/presentationml/2006/ole">
            <mc:AlternateContent xmlns:mc="http://schemas.openxmlformats.org/markup-compatibility/2006">
              <mc:Choice xmlns:v="urn:schemas-microsoft-com:vml" Requires="v">
                <p:oleObj spid="_x0000_s8237" name="Worksheet" r:id="rId3" imgW="6248445" imgH="4543560" progId="Excel.Sheet.12">
                  <p:embed/>
                </p:oleObj>
              </mc:Choice>
              <mc:Fallback>
                <p:oleObj name="Worksheet" r:id="rId3" imgW="6248445" imgH="4543560" progId="Excel.Sheet.12">
                  <p:embed/>
                  <p:pic>
                    <p:nvPicPr>
                      <p:cNvPr id="7" name="Object 6"/>
                      <p:cNvPicPr/>
                      <p:nvPr/>
                    </p:nvPicPr>
                    <p:blipFill>
                      <a:blip r:embed="rId4"/>
                      <a:stretch>
                        <a:fillRect/>
                      </a:stretch>
                    </p:blipFill>
                    <p:spPr>
                      <a:xfrm>
                        <a:off x="611561" y="1052736"/>
                        <a:ext cx="8239908" cy="4509045"/>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F80FCBE9-1DB3-4D8A-B4F5-B55D84DF013F}"/>
              </a:ext>
            </a:extLst>
          </p:cNvPr>
          <p:cNvSpPr>
            <a:spLocks noGrp="1"/>
          </p:cNvSpPr>
          <p:nvPr>
            <p:ph type="ftr" sz="quarter" idx="3"/>
          </p:nvPr>
        </p:nvSpPr>
        <p:spPr/>
        <p:txBody>
          <a:bodyPr/>
          <a:lstStyle/>
          <a:p>
            <a:r>
              <a:rPr lang="en-US"/>
              <a:t>Departmental Preliminary Budget Performance 2020/21 Financial  Year </a:t>
            </a:r>
            <a:endParaRPr lang="en-GB" dirty="0"/>
          </a:p>
        </p:txBody>
      </p:sp>
    </p:spTree>
    <p:extLst>
      <p:ext uri="{BB962C8B-B14F-4D97-AF65-F5344CB8AC3E}">
        <p14:creationId xmlns:p14="http://schemas.microsoft.com/office/powerpoint/2010/main" val="61048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3275-C5C4-4A67-9179-C4FD905EAA74}"/>
              </a:ext>
            </a:extLst>
          </p:cNvPr>
          <p:cNvSpPr>
            <a:spLocks noGrp="1"/>
          </p:cNvSpPr>
          <p:nvPr>
            <p:ph type="title"/>
          </p:nvPr>
        </p:nvSpPr>
        <p:spPr/>
        <p:txBody>
          <a:bodyPr/>
          <a:lstStyle/>
          <a:p>
            <a:r>
              <a:rPr lang="en-ZA" dirty="0"/>
              <a:t>O</a:t>
            </a:r>
            <a:r>
              <a:rPr lang="en-US" dirty="0" err="1"/>
              <a:t>verview</a:t>
            </a:r>
            <a:endParaRPr lang="en-US" dirty="0"/>
          </a:p>
        </p:txBody>
      </p:sp>
      <p:sp>
        <p:nvSpPr>
          <p:cNvPr id="3" name="Slide Number Placeholder 2">
            <a:extLst>
              <a:ext uri="{FF2B5EF4-FFF2-40B4-BE49-F238E27FC236}">
                <a16:creationId xmlns:a16="http://schemas.microsoft.com/office/drawing/2014/main" id="{CA8624BF-7461-42D8-A311-31821F2EBA8B}"/>
              </a:ext>
            </a:extLst>
          </p:cNvPr>
          <p:cNvSpPr>
            <a:spLocks noGrp="1"/>
          </p:cNvSpPr>
          <p:nvPr>
            <p:ph type="sldNum" sz="quarter" idx="4"/>
          </p:nvPr>
        </p:nvSpPr>
        <p:spPr/>
        <p:txBody>
          <a:bodyPr/>
          <a:lstStyle/>
          <a:p>
            <a:fld id="{8406839F-D7A4-4E5D-B93D-768AD4D1DB36}" type="slidenum">
              <a:rPr lang="en-ZA" smtClean="0"/>
              <a:pPr/>
              <a:t>2</a:t>
            </a:fld>
            <a:endParaRPr lang="en-ZA" dirty="0"/>
          </a:p>
        </p:txBody>
      </p:sp>
      <p:sp>
        <p:nvSpPr>
          <p:cNvPr id="4" name="Footer Placeholder 3">
            <a:extLst>
              <a:ext uri="{FF2B5EF4-FFF2-40B4-BE49-F238E27FC236}">
                <a16:creationId xmlns:a16="http://schemas.microsoft.com/office/drawing/2014/main" id="{09EF270F-D75D-4648-8F5F-1ABD67741BAB}"/>
              </a:ext>
            </a:extLst>
          </p:cNvPr>
          <p:cNvSpPr>
            <a:spLocks noGrp="1"/>
          </p:cNvSpPr>
          <p:nvPr>
            <p:ph type="ftr" sz="quarter" idx="3"/>
          </p:nvPr>
        </p:nvSpPr>
        <p:spPr/>
        <p:txBody>
          <a:bodyPr/>
          <a:lstStyle/>
          <a:p>
            <a:r>
              <a:rPr lang="en-US"/>
              <a:t>Departmental Preliminary Budget Performance 2020/21 Financial  Year </a:t>
            </a:r>
            <a:endParaRPr lang="en-GB" dirty="0"/>
          </a:p>
        </p:txBody>
      </p:sp>
      <p:sp>
        <p:nvSpPr>
          <p:cNvPr id="5" name="Text Placeholder 4">
            <a:extLst>
              <a:ext uri="{FF2B5EF4-FFF2-40B4-BE49-F238E27FC236}">
                <a16:creationId xmlns:a16="http://schemas.microsoft.com/office/drawing/2014/main" id="{3459D689-095B-49A7-9622-366DED90CF56}"/>
              </a:ext>
            </a:extLst>
          </p:cNvPr>
          <p:cNvSpPr>
            <a:spLocks noGrp="1"/>
          </p:cNvSpPr>
          <p:nvPr>
            <p:ph type="body" sz="quarter" idx="10"/>
          </p:nvPr>
        </p:nvSpPr>
        <p:spPr/>
        <p:txBody>
          <a:bodyPr>
            <a:normAutofit/>
          </a:bodyPr>
          <a:lstStyle/>
          <a:p>
            <a:endParaRPr lang="en-US" sz="1200" b="0" dirty="0"/>
          </a:p>
          <a:p>
            <a:pPr marL="285750" indent="-285750">
              <a:buFont typeface="Arial" panose="020B0604020202020204" pitchFamily="34" charset="0"/>
              <a:buChar char="•"/>
            </a:pPr>
            <a:r>
              <a:rPr lang="en-US" sz="2000" b="0" dirty="0"/>
              <a:t>Departmental Preliminary Budget Performance: 2020/21 Financial year- 98.2 per cent of budget spent </a:t>
            </a:r>
          </a:p>
          <a:p>
            <a:endParaRPr lang="en-US" sz="1200" b="0" dirty="0"/>
          </a:p>
          <a:p>
            <a:pPr marL="285750" indent="-285750">
              <a:buFont typeface="Arial" panose="020B0604020202020204" pitchFamily="34" charset="0"/>
              <a:buChar char="•"/>
            </a:pPr>
            <a:r>
              <a:rPr lang="en-US" sz="2000" b="0" dirty="0"/>
              <a:t>Departmental Preliminary Infrastructure Performance 2020/21 Financial Year – 95.5 per cent of budget spent </a:t>
            </a:r>
          </a:p>
          <a:p>
            <a:endParaRPr lang="en-US" sz="1200" b="0" dirty="0"/>
          </a:p>
          <a:p>
            <a:pPr marL="285750" indent="-285750">
              <a:buFont typeface="Arial" panose="020B0604020202020204" pitchFamily="34" charset="0"/>
              <a:buChar char="•"/>
            </a:pPr>
            <a:r>
              <a:rPr lang="en-US" sz="2000" b="0" dirty="0"/>
              <a:t>Departmental Validated Non-Financial  Performance: 2020/21 – 77 per cent of targets achieved</a:t>
            </a:r>
          </a:p>
          <a:p>
            <a:endParaRPr lang="en-US" sz="2000" b="0" dirty="0"/>
          </a:p>
        </p:txBody>
      </p:sp>
    </p:spTree>
    <p:extLst>
      <p:ext uri="{BB962C8B-B14F-4D97-AF65-F5344CB8AC3E}">
        <p14:creationId xmlns:p14="http://schemas.microsoft.com/office/powerpoint/2010/main" val="29902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76CADC-3B1E-4C0A-9464-B7DC3ABB3E34}"/>
              </a:ext>
            </a:extLst>
          </p:cNvPr>
          <p:cNvSpPr>
            <a:spLocks noGrp="1"/>
          </p:cNvSpPr>
          <p:nvPr>
            <p:ph type="sldNum" sz="quarter" idx="4"/>
          </p:nvPr>
        </p:nvSpPr>
        <p:spPr/>
        <p:txBody>
          <a:bodyPr/>
          <a:lstStyle/>
          <a:p>
            <a:fld id="{8406839F-D7A4-4E5D-B93D-768AD4D1DB36}" type="slidenum">
              <a:rPr lang="en-ZA" smtClean="0"/>
              <a:pPr/>
              <a:t>20</a:t>
            </a:fld>
            <a:endParaRPr lang="en-ZA" dirty="0"/>
          </a:p>
        </p:txBody>
      </p:sp>
      <p:sp>
        <p:nvSpPr>
          <p:cNvPr id="5" name="Title 1">
            <a:extLst>
              <a:ext uri="{FF2B5EF4-FFF2-40B4-BE49-F238E27FC236}">
                <a16:creationId xmlns:a16="http://schemas.microsoft.com/office/drawing/2014/main" id="{4C903EB3-7B4E-4ADB-862A-22DB9575F646}"/>
              </a:ext>
            </a:extLst>
          </p:cNvPr>
          <p:cNvSpPr txBox="1">
            <a:spLocks/>
          </p:cNvSpPr>
          <p:nvPr/>
        </p:nvSpPr>
        <p:spPr>
          <a:xfrm>
            <a:off x="295274" y="365060"/>
            <a:ext cx="8367401"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r>
              <a:rPr lang="en-US" sz="2200" dirty="0"/>
              <a:t>Departments: Results against the WCG departments average</a:t>
            </a:r>
          </a:p>
        </p:txBody>
      </p:sp>
      <p:sp>
        <p:nvSpPr>
          <p:cNvPr id="2" name="TextBox 1">
            <a:extLst>
              <a:ext uri="{FF2B5EF4-FFF2-40B4-BE49-F238E27FC236}">
                <a16:creationId xmlns:a16="http://schemas.microsoft.com/office/drawing/2014/main" id="{9E293BA7-D590-43D1-8434-A332619E5F6A}"/>
              </a:ext>
            </a:extLst>
          </p:cNvPr>
          <p:cNvSpPr txBox="1"/>
          <p:nvPr/>
        </p:nvSpPr>
        <p:spPr>
          <a:xfrm>
            <a:off x="295274" y="1052736"/>
            <a:ext cx="8597204" cy="338554"/>
          </a:xfrm>
          <a:prstGeom prst="rect">
            <a:avLst/>
          </a:prstGeom>
          <a:solidFill>
            <a:schemeClr val="bg1">
              <a:lumMod val="85000"/>
            </a:schemeClr>
          </a:solidFill>
        </p:spPr>
        <p:txBody>
          <a:bodyPr wrap="square" rtlCol="0">
            <a:spAutoFit/>
          </a:bodyPr>
          <a:lstStyle/>
          <a:p>
            <a:r>
              <a:rPr lang="en-US" sz="1600" b="1" i="1" dirty="0"/>
              <a:t>Includes all performance indicator targets</a:t>
            </a:r>
            <a:endParaRPr lang="en-ZA" sz="1600" b="1" i="1" dirty="0"/>
          </a:p>
        </p:txBody>
      </p:sp>
      <p:graphicFrame>
        <p:nvGraphicFramePr>
          <p:cNvPr id="7" name="Chart 6"/>
          <p:cNvGraphicFramePr/>
          <p:nvPr/>
        </p:nvGraphicFramePr>
        <p:xfrm>
          <a:off x="295274" y="1630532"/>
          <a:ext cx="8597204" cy="427929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BAD4B6BC-02D5-422A-B2E0-369C6BA22128}"/>
              </a:ext>
            </a:extLst>
          </p:cNvPr>
          <p:cNvSpPr>
            <a:spLocks noGrp="1"/>
          </p:cNvSpPr>
          <p:nvPr>
            <p:ph type="ftr" sz="quarter" idx="3"/>
          </p:nvPr>
        </p:nvSpPr>
        <p:spPr/>
        <p:txBody>
          <a:bodyPr/>
          <a:lstStyle/>
          <a:p>
            <a:r>
              <a:rPr lang="en-US"/>
              <a:t>Departmental Preliminary Budget Performance 2020/21 Financial  Year </a:t>
            </a:r>
            <a:endParaRPr lang="en-GB" dirty="0"/>
          </a:p>
        </p:txBody>
      </p:sp>
    </p:spTree>
    <p:extLst>
      <p:ext uri="{BB962C8B-B14F-4D97-AF65-F5344CB8AC3E}">
        <p14:creationId xmlns:p14="http://schemas.microsoft.com/office/powerpoint/2010/main" val="3108897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95" y="256309"/>
            <a:ext cx="8597205" cy="559256"/>
          </a:xfrm>
        </p:spPr>
        <p:txBody>
          <a:bodyPr/>
          <a:lstStyle/>
          <a:p>
            <a:r>
              <a:rPr lang="en-US" sz="2000" dirty="0"/>
              <a:t>Public Entities: Achievement against performance indicator targets</a:t>
            </a:r>
            <a:endParaRPr lang="en-ZA" sz="2000"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21</a:t>
            </a:fld>
            <a:endParaRPr lang="en-ZA" dirty="0"/>
          </a:p>
        </p:txBody>
      </p:sp>
      <p:sp>
        <p:nvSpPr>
          <p:cNvPr id="7" name="Rectangle 78"/>
          <p:cNvSpPr>
            <a:spLocks noChangeArrowheads="1"/>
          </p:cNvSpPr>
          <p:nvPr/>
        </p:nvSpPr>
        <p:spPr bwMode="auto">
          <a:xfrm>
            <a:off x="755575" y="593565"/>
            <a:ext cx="10468175" cy="43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8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43">
            <a:extLst>
              <a:ext uri="{FF2B5EF4-FFF2-40B4-BE49-F238E27FC236}">
                <a16:creationId xmlns:a16="http://schemas.microsoft.com/office/drawing/2014/main" id="{8723A654-6429-48A8-86FD-C839672F00D0}"/>
              </a:ext>
            </a:extLst>
          </p:cNvPr>
          <p:cNvSpPr>
            <a:spLocks noChangeArrowheads="1"/>
          </p:cNvSpPr>
          <p:nvPr/>
        </p:nvSpPr>
        <p:spPr bwMode="auto">
          <a:xfrm>
            <a:off x="961998" y="661305"/>
            <a:ext cx="96232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4" name="Rectangle 3"/>
          <p:cNvSpPr/>
          <p:nvPr/>
        </p:nvSpPr>
        <p:spPr>
          <a:xfrm>
            <a:off x="827583" y="5693052"/>
            <a:ext cx="8136905" cy="584775"/>
          </a:xfrm>
          <a:prstGeom prst="rect">
            <a:avLst/>
          </a:prstGeom>
        </p:spPr>
        <p:txBody>
          <a:bodyPr wrap="square">
            <a:spAutoFit/>
          </a:bodyPr>
          <a:lstStyle/>
          <a:p>
            <a:r>
              <a:rPr lang="en-US" sz="800" dirty="0"/>
              <a:t>KEY: Achieved = 100 per cent or more of target achieved; Partially Achieved = 50 per cent or more but less than 100 per cent; Not Achieved = below 50 per cent.</a:t>
            </a:r>
          </a:p>
          <a:p>
            <a:r>
              <a:rPr lang="en-US" sz="800" dirty="0"/>
              <a:t>*The targets reflected as” 0” were not taken into account</a:t>
            </a:r>
          </a:p>
          <a:p>
            <a:endParaRPr lang="en-US" sz="800" dirty="0"/>
          </a:p>
        </p:txBody>
      </p:sp>
      <p:graphicFrame>
        <p:nvGraphicFramePr>
          <p:cNvPr id="6" name="Object 5"/>
          <p:cNvGraphicFramePr>
            <a:graphicFrameLocks noChangeAspect="1"/>
          </p:cNvGraphicFramePr>
          <p:nvPr/>
        </p:nvGraphicFramePr>
        <p:xfrm>
          <a:off x="546795" y="1025435"/>
          <a:ext cx="8377321" cy="4660990"/>
        </p:xfrm>
        <a:graphic>
          <a:graphicData uri="http://schemas.openxmlformats.org/presentationml/2006/ole">
            <mc:AlternateContent xmlns:mc="http://schemas.openxmlformats.org/markup-compatibility/2006">
              <mc:Choice xmlns:v="urn:schemas-microsoft-com:vml" Requires="v">
                <p:oleObj spid="_x0000_s9261" name="Worksheet" r:id="rId3" imgW="6438889" imgH="4514940" progId="Excel.Sheet.12">
                  <p:embed/>
                </p:oleObj>
              </mc:Choice>
              <mc:Fallback>
                <p:oleObj name="Worksheet" r:id="rId3" imgW="6438889" imgH="4514940" progId="Excel.Sheet.12">
                  <p:embed/>
                  <p:pic>
                    <p:nvPicPr>
                      <p:cNvPr id="6" name="Object 5"/>
                      <p:cNvPicPr/>
                      <p:nvPr/>
                    </p:nvPicPr>
                    <p:blipFill>
                      <a:blip r:embed="rId4"/>
                      <a:stretch>
                        <a:fillRect/>
                      </a:stretch>
                    </p:blipFill>
                    <p:spPr>
                      <a:xfrm>
                        <a:off x="546795" y="1025435"/>
                        <a:ext cx="8377321" cy="4660990"/>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5003BA99-AFCA-401B-9B6E-64EB8FB8A933}"/>
              </a:ext>
            </a:extLst>
          </p:cNvPr>
          <p:cNvSpPr>
            <a:spLocks noGrp="1"/>
          </p:cNvSpPr>
          <p:nvPr>
            <p:ph type="ftr" sz="quarter" idx="3"/>
          </p:nvPr>
        </p:nvSpPr>
        <p:spPr/>
        <p:txBody>
          <a:bodyPr/>
          <a:lstStyle/>
          <a:p>
            <a:r>
              <a:rPr lang="en-US"/>
              <a:t>Departmental Preliminary Budget Performance 2020/21 Financial  Year </a:t>
            </a:r>
            <a:endParaRPr lang="en-GB" dirty="0"/>
          </a:p>
        </p:txBody>
      </p:sp>
    </p:spTree>
    <p:extLst>
      <p:ext uri="{BB962C8B-B14F-4D97-AF65-F5344CB8AC3E}">
        <p14:creationId xmlns:p14="http://schemas.microsoft.com/office/powerpoint/2010/main" val="108616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20054"/>
            <a:ext cx="8311752" cy="559256"/>
          </a:xfrm>
        </p:spPr>
        <p:txBody>
          <a:bodyPr/>
          <a:lstStyle/>
          <a:p>
            <a:r>
              <a:rPr lang="en-US" dirty="0"/>
              <a:t>Public Entities: Results against the WCG public entity average</a:t>
            </a:r>
          </a:p>
        </p:txBody>
      </p:sp>
      <p:sp>
        <p:nvSpPr>
          <p:cNvPr id="3" name="Slide Number Placeholder 2"/>
          <p:cNvSpPr>
            <a:spLocks noGrp="1"/>
          </p:cNvSpPr>
          <p:nvPr>
            <p:ph type="sldNum" sz="quarter" idx="4"/>
          </p:nvPr>
        </p:nvSpPr>
        <p:spPr/>
        <p:txBody>
          <a:bodyPr/>
          <a:lstStyle/>
          <a:p>
            <a:fld id="{8406839F-D7A4-4E5D-B93D-768AD4D1DB36}" type="slidenum">
              <a:rPr lang="en-ZA" smtClean="0"/>
              <a:pPr/>
              <a:t>22</a:t>
            </a:fld>
            <a:endParaRPr lang="en-ZA" dirty="0"/>
          </a:p>
        </p:txBody>
      </p:sp>
      <p:sp>
        <p:nvSpPr>
          <p:cNvPr id="5" name="TextBox 4">
            <a:extLst>
              <a:ext uri="{FF2B5EF4-FFF2-40B4-BE49-F238E27FC236}">
                <a16:creationId xmlns:a16="http://schemas.microsoft.com/office/drawing/2014/main" id="{3A6AF8F5-63C8-4588-9D5D-46661A12646B}"/>
              </a:ext>
            </a:extLst>
          </p:cNvPr>
          <p:cNvSpPr txBox="1"/>
          <p:nvPr/>
        </p:nvSpPr>
        <p:spPr>
          <a:xfrm>
            <a:off x="467544" y="1023123"/>
            <a:ext cx="8597204" cy="338554"/>
          </a:xfrm>
          <a:prstGeom prst="rect">
            <a:avLst/>
          </a:prstGeom>
          <a:solidFill>
            <a:schemeClr val="bg1">
              <a:lumMod val="85000"/>
            </a:schemeClr>
          </a:solidFill>
        </p:spPr>
        <p:txBody>
          <a:bodyPr wrap="square" rtlCol="0">
            <a:spAutoFit/>
          </a:bodyPr>
          <a:lstStyle/>
          <a:p>
            <a:r>
              <a:rPr lang="en-US" sz="1600" b="1" i="1" dirty="0"/>
              <a:t>Includes all performance indicator targets</a:t>
            </a:r>
            <a:endParaRPr lang="en-ZA" sz="1600" b="1" i="1" dirty="0"/>
          </a:p>
        </p:txBody>
      </p:sp>
      <p:graphicFrame>
        <p:nvGraphicFramePr>
          <p:cNvPr id="6" name="Chart 5"/>
          <p:cNvGraphicFramePr/>
          <p:nvPr/>
        </p:nvGraphicFramePr>
        <p:xfrm>
          <a:off x="323528" y="1484784"/>
          <a:ext cx="8568952"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593403AC-6268-45A5-9825-6864BD7563EB}"/>
              </a:ext>
            </a:extLst>
          </p:cNvPr>
          <p:cNvSpPr>
            <a:spLocks noGrp="1"/>
          </p:cNvSpPr>
          <p:nvPr>
            <p:ph type="ftr" sz="quarter" idx="3"/>
          </p:nvPr>
        </p:nvSpPr>
        <p:spPr/>
        <p:txBody>
          <a:bodyPr/>
          <a:lstStyle/>
          <a:p>
            <a:r>
              <a:rPr lang="en-US"/>
              <a:t>Departmental Preliminary Budget Performance 2020/21 Financial  Year </a:t>
            </a:r>
            <a:endParaRPr lang="en-GB" dirty="0"/>
          </a:p>
        </p:txBody>
      </p:sp>
    </p:spTree>
    <p:extLst>
      <p:ext uri="{BB962C8B-B14F-4D97-AF65-F5344CB8AC3E}">
        <p14:creationId xmlns:p14="http://schemas.microsoft.com/office/powerpoint/2010/main" val="890464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36BA0-039D-425B-B4C8-AF3FC4F5533E}"/>
              </a:ext>
            </a:extLst>
          </p:cNvPr>
          <p:cNvSpPr>
            <a:spLocks noGrp="1"/>
          </p:cNvSpPr>
          <p:nvPr>
            <p:ph type="body" sz="quarter" idx="12"/>
          </p:nvPr>
        </p:nvSpPr>
        <p:spPr>
          <a:xfrm>
            <a:off x="611188" y="1556792"/>
            <a:ext cx="8281291" cy="2952328"/>
          </a:xfrm>
        </p:spPr>
        <p:txBody>
          <a:bodyPr>
            <a:normAutofit/>
          </a:bodyPr>
          <a:lstStyle/>
          <a:p>
            <a:r>
              <a:rPr lang="en-ZA" dirty="0"/>
              <a:t>Departments and Public Entities: </a:t>
            </a:r>
          </a:p>
          <a:p>
            <a:r>
              <a:rPr lang="en-ZA" dirty="0"/>
              <a:t>New COVID-19 Interventions Implemented (Quarter 4)and Progress on C-19 Interventions (Quarters 1, 2 &amp; 3)</a:t>
            </a:r>
          </a:p>
        </p:txBody>
      </p:sp>
    </p:spTree>
    <p:extLst>
      <p:ext uri="{BB962C8B-B14F-4D97-AF65-F5344CB8AC3E}">
        <p14:creationId xmlns:p14="http://schemas.microsoft.com/office/powerpoint/2010/main" val="397017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Title 1">
            <a:extLst>
              <a:ext uri="{FF2B5EF4-FFF2-40B4-BE49-F238E27FC236}">
                <a16:creationId xmlns:a16="http://schemas.microsoft.com/office/drawing/2014/main" id="{9DAE2369-3E51-44BD-9CD5-7595FE41CAEE}"/>
              </a:ext>
            </a:extLst>
          </p:cNvPr>
          <p:cNvSpPr txBox="1">
            <a:spLocks/>
          </p:cNvSpPr>
          <p:nvPr/>
        </p:nvSpPr>
        <p:spPr>
          <a:xfrm>
            <a:off x="295275" y="183307"/>
            <a:ext cx="8784976" cy="883521"/>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pPr marL="0" marR="0" lvl="0" indent="0" algn="l" defTabSz="914400" rtl="0" eaLnBrk="1" fontAlgn="auto" latinLnBrk="0" hangingPunct="1">
              <a:lnSpc>
                <a:spcPct val="115000"/>
              </a:lnSpc>
              <a:spcBef>
                <a:spcPct val="0"/>
              </a:spcBef>
              <a:spcAft>
                <a:spcPts val="600"/>
              </a:spcAft>
              <a:buClrTx/>
              <a:buSzTx/>
              <a:buFontTx/>
              <a:buNone/>
              <a:tabLst/>
              <a:defRPr/>
            </a:pPr>
            <a:r>
              <a:rPr kumimoji="0" lang="en-ZA" sz="2400" b="1" i="0" u="none" strike="noStrike" kern="0" cap="none" spc="0" normalizeH="0" baseline="0" noProof="0" dirty="0">
                <a:ln>
                  <a:noFill/>
                </a:ln>
                <a:solidFill>
                  <a:srgbClr val="003399"/>
                </a:solidFill>
                <a:effectLst/>
                <a:uLnTx/>
                <a:uFillTx/>
                <a:latin typeface="Century Gothic" pitchFamily="34" charset="0"/>
                <a:ea typeface="Times New Roman" panose="02020603050405020304" pitchFamily="18" charset="0"/>
                <a:cs typeface="Times New Roman" panose="02020603050405020304" pitchFamily="18" charset="0"/>
              </a:rPr>
              <a:t>C-19 interventions by departments and public entities</a:t>
            </a:r>
          </a:p>
        </p:txBody>
      </p:sp>
      <p:sp>
        <p:nvSpPr>
          <p:cNvPr id="4" name="TextBox 3">
            <a:extLst>
              <a:ext uri="{FF2B5EF4-FFF2-40B4-BE49-F238E27FC236}">
                <a16:creationId xmlns:a16="http://schemas.microsoft.com/office/drawing/2014/main" id="{6CB49AC5-6A56-49D4-A0D8-F561A670A230}"/>
              </a:ext>
            </a:extLst>
          </p:cNvPr>
          <p:cNvSpPr txBox="1"/>
          <p:nvPr/>
        </p:nvSpPr>
        <p:spPr>
          <a:xfrm>
            <a:off x="295275" y="1066828"/>
            <a:ext cx="8597205" cy="777136"/>
          </a:xfrm>
          <a:prstGeom prst="rect">
            <a:avLst/>
          </a:prstGeom>
          <a:noFill/>
        </p:spPr>
        <p:txBody>
          <a:bodyPr wrap="square" rtlCol="0">
            <a:spAutoFit/>
          </a:bodyPr>
          <a:lstStyle/>
          <a:p>
            <a:pPr algn="just">
              <a:spcBef>
                <a:spcPts val="300"/>
              </a:spcBef>
              <a:defRPr/>
            </a:pPr>
            <a:r>
              <a:rPr lang="en-US" sz="1400" dirty="0">
                <a:latin typeface="Century Gothic" pitchFamily="34" charset="0"/>
              </a:rPr>
              <a:t>The survey confirmed a total of </a:t>
            </a:r>
            <a:r>
              <a:rPr lang="en-US" sz="1400" b="1" dirty="0">
                <a:latin typeface="Century Gothic" pitchFamily="34" charset="0"/>
              </a:rPr>
              <a:t>4</a:t>
            </a:r>
            <a:r>
              <a:rPr lang="en-US" sz="1400" dirty="0">
                <a:latin typeface="Century Gothic" pitchFamily="34" charset="0"/>
              </a:rPr>
              <a:t> new interventions implemented across the WCG by departments and public entities as  </a:t>
            </a:r>
            <a:r>
              <a:rPr lang="en-US" sz="1400" dirty="0" err="1">
                <a:latin typeface="Century Gothic" pitchFamily="34" charset="0"/>
              </a:rPr>
              <a:t>summarised</a:t>
            </a:r>
            <a:r>
              <a:rPr lang="en-US" sz="1400" dirty="0">
                <a:latin typeface="Century Gothic" pitchFamily="34" charset="0"/>
              </a:rPr>
              <a:t> in the graph below.  </a:t>
            </a:r>
          </a:p>
          <a:p>
            <a:pPr algn="just">
              <a:spcBef>
                <a:spcPts val="300"/>
              </a:spcBef>
              <a:defRPr/>
            </a:pPr>
            <a:endParaRPr lang="en-US" sz="1400" dirty="0">
              <a:solidFill>
                <a:srgbClr val="003399">
                  <a:lumMod val="75000"/>
                </a:srgbClr>
              </a:solidFill>
              <a:latin typeface="Century Gothic" pitchFamily="34" charset="0"/>
            </a:endParaRPr>
          </a:p>
        </p:txBody>
      </p:sp>
      <p:pic>
        <p:nvPicPr>
          <p:cNvPr id="9" name="Picture 8"/>
          <p:cNvPicPr/>
          <p:nvPr/>
        </p:nvPicPr>
        <p:blipFill>
          <a:blip r:embed="rId2"/>
          <a:stretch>
            <a:fillRect/>
          </a:stretch>
        </p:blipFill>
        <p:spPr>
          <a:xfrm>
            <a:off x="395536" y="2334894"/>
            <a:ext cx="7848872" cy="3110329"/>
          </a:xfrm>
          <a:prstGeom prst="rect">
            <a:avLst/>
          </a:prstGeom>
        </p:spPr>
      </p:pic>
      <p:sp>
        <p:nvSpPr>
          <p:cNvPr id="2" name="Footer Placeholder 1">
            <a:extLst>
              <a:ext uri="{FF2B5EF4-FFF2-40B4-BE49-F238E27FC236}">
                <a16:creationId xmlns:a16="http://schemas.microsoft.com/office/drawing/2014/main" id="{D296323C-9732-4E6C-926A-D5575F017049}"/>
              </a:ext>
            </a:extLst>
          </p:cNvPr>
          <p:cNvSpPr>
            <a:spLocks noGrp="1"/>
          </p:cNvSpPr>
          <p:nvPr>
            <p:ph type="ftr" sz="quarter" idx="3"/>
          </p:nvPr>
        </p:nvSpPr>
        <p:spPr/>
        <p:txBody>
          <a:bodyPr/>
          <a:lstStyle/>
          <a:p>
            <a:r>
              <a:rPr lang="en-US"/>
              <a:t>Departmental Preliminary Budget Performance 2020/21 Financial  Year </a:t>
            </a:r>
            <a:endParaRPr lang="en-GB" dirty="0"/>
          </a:p>
        </p:txBody>
      </p:sp>
    </p:spTree>
    <p:extLst>
      <p:ext uri="{BB962C8B-B14F-4D97-AF65-F5344CB8AC3E}">
        <p14:creationId xmlns:p14="http://schemas.microsoft.com/office/powerpoint/2010/main" val="306816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Title 1">
            <a:extLst>
              <a:ext uri="{FF2B5EF4-FFF2-40B4-BE49-F238E27FC236}">
                <a16:creationId xmlns:a16="http://schemas.microsoft.com/office/drawing/2014/main" id="{9DAE2369-3E51-44BD-9CD5-7595FE41CAEE}"/>
              </a:ext>
            </a:extLst>
          </p:cNvPr>
          <p:cNvSpPr txBox="1">
            <a:spLocks/>
          </p:cNvSpPr>
          <p:nvPr/>
        </p:nvSpPr>
        <p:spPr>
          <a:xfrm>
            <a:off x="395536" y="187580"/>
            <a:ext cx="8201669" cy="883521"/>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100" b="1" kern="1200">
                <a:solidFill>
                  <a:srgbClr val="003399"/>
                </a:solidFill>
                <a:latin typeface="Century Gothic" pitchFamily="34" charset="0"/>
                <a:ea typeface="+mj-ea"/>
                <a:cs typeface="+mj-cs"/>
              </a:defRPr>
            </a:lvl1pPr>
          </a:lstStyle>
          <a:p>
            <a:pPr lvl="0">
              <a:lnSpc>
                <a:spcPct val="115000"/>
              </a:lnSpc>
              <a:spcAft>
                <a:spcPts val="600"/>
              </a:spcAft>
              <a:defRPr/>
            </a:pPr>
            <a:r>
              <a:rPr lang="en-ZA" sz="2200" kern="0" dirty="0">
                <a:ea typeface="Times New Roman" panose="02020603050405020304" pitchFamily="18" charset="0"/>
                <a:cs typeface="Times New Roman" panose="02020603050405020304" pitchFamily="18" charset="0"/>
              </a:rPr>
              <a:t>C-19 progress interventions by departments and public entities</a:t>
            </a:r>
          </a:p>
        </p:txBody>
      </p:sp>
      <p:sp>
        <p:nvSpPr>
          <p:cNvPr id="7" name="TextBox 6">
            <a:extLst>
              <a:ext uri="{FF2B5EF4-FFF2-40B4-BE49-F238E27FC236}">
                <a16:creationId xmlns:a16="http://schemas.microsoft.com/office/drawing/2014/main" id="{643E3A93-CAF1-4155-94AB-8F99557604C7}"/>
              </a:ext>
            </a:extLst>
          </p:cNvPr>
          <p:cNvSpPr txBox="1"/>
          <p:nvPr/>
        </p:nvSpPr>
        <p:spPr>
          <a:xfrm>
            <a:off x="295275" y="1066828"/>
            <a:ext cx="8597205" cy="523220"/>
          </a:xfrm>
          <a:prstGeom prst="rect">
            <a:avLst/>
          </a:prstGeom>
          <a:noFill/>
        </p:spPr>
        <p:txBody>
          <a:bodyPr wrap="square" rtlCol="0">
            <a:spAutoFit/>
          </a:bodyPr>
          <a:lstStyle/>
          <a:p>
            <a:pPr algn="just">
              <a:spcBef>
                <a:spcPts val="300"/>
              </a:spcBef>
              <a:defRPr/>
            </a:pPr>
            <a:r>
              <a:rPr lang="en-ZA" sz="1400" dirty="0">
                <a:latin typeface="Century Gothic" pitchFamily="34" charset="0"/>
              </a:rPr>
              <a:t>The graph below shows the progress of </a:t>
            </a:r>
            <a:r>
              <a:rPr lang="en-ZA" sz="1400" b="1" dirty="0">
                <a:latin typeface="Century Gothic" pitchFamily="34" charset="0"/>
              </a:rPr>
              <a:t>116</a:t>
            </a:r>
            <a:r>
              <a:rPr lang="en-ZA" sz="1400" dirty="0">
                <a:latin typeface="Century Gothic" pitchFamily="34" charset="0"/>
              </a:rPr>
              <a:t> interventions implemented by institutions during all quarters of 2020/21.</a:t>
            </a:r>
          </a:p>
        </p:txBody>
      </p:sp>
      <p:sp>
        <p:nvSpPr>
          <p:cNvPr id="2" name="Rectangle 1">
            <a:extLst>
              <a:ext uri="{FF2B5EF4-FFF2-40B4-BE49-F238E27FC236}">
                <a16:creationId xmlns:a16="http://schemas.microsoft.com/office/drawing/2014/main" id="{E71094AF-F2F9-4D19-8CDD-82D110A1C7DC}"/>
              </a:ext>
            </a:extLst>
          </p:cNvPr>
          <p:cNvSpPr/>
          <p:nvPr/>
        </p:nvSpPr>
        <p:spPr>
          <a:xfrm>
            <a:off x="264984" y="4910520"/>
            <a:ext cx="8627496" cy="1116972"/>
          </a:xfrm>
          <a:prstGeom prst="rect">
            <a:avLst/>
          </a:prstGeom>
        </p:spPr>
        <p:txBody>
          <a:bodyPr wrap="square">
            <a:spAutoFit/>
          </a:bodyPr>
          <a:lstStyle/>
          <a:p>
            <a:pPr algn="just">
              <a:lnSpc>
                <a:spcPct val="107000"/>
              </a:lnSpc>
              <a:spcAft>
                <a:spcPts val="800"/>
              </a:spcAft>
            </a:pPr>
            <a:r>
              <a:rPr lang="en-US" sz="1400" dirty="0">
                <a:latin typeface="Century Gothic" pitchFamily="34" charset="0"/>
              </a:rPr>
              <a:t>As reported by institutions, above graph shows </a:t>
            </a:r>
            <a:r>
              <a:rPr lang="en-US" sz="1400" b="1" dirty="0">
                <a:latin typeface="Century Gothic" pitchFamily="34" charset="0"/>
              </a:rPr>
              <a:t>65 (or 56 per cent) </a:t>
            </a:r>
            <a:r>
              <a:rPr lang="en-US" sz="1400" dirty="0">
                <a:latin typeface="Century Gothic" pitchFamily="34" charset="0"/>
              </a:rPr>
              <a:t>interventions completed and </a:t>
            </a:r>
            <a:br>
              <a:rPr lang="en-US" sz="1400" dirty="0">
                <a:latin typeface="Century Gothic" pitchFamily="34" charset="0"/>
              </a:rPr>
            </a:br>
            <a:r>
              <a:rPr lang="en-US" sz="1400" b="1" dirty="0">
                <a:latin typeface="Century Gothic" pitchFamily="34" charset="0"/>
              </a:rPr>
              <a:t>51 (or 44 per cent) </a:t>
            </a:r>
            <a:r>
              <a:rPr lang="en-US" sz="1400" dirty="0">
                <a:latin typeface="Century Gothic" pitchFamily="34" charset="0"/>
              </a:rPr>
              <a:t>will continue in the next financial year.</a:t>
            </a:r>
          </a:p>
          <a:p>
            <a:pPr algn="just">
              <a:lnSpc>
                <a:spcPct val="107000"/>
              </a:lnSpc>
              <a:spcAft>
                <a:spcPts val="800"/>
              </a:spcAft>
            </a:pPr>
            <a:r>
              <a:rPr lang="en-US" sz="1400" dirty="0">
                <a:latin typeface="Century Gothic" pitchFamily="34" charset="0"/>
              </a:rPr>
              <a:t>Provincial Treasury, Western Cape Liquor Authority and SBIDZ completed </a:t>
            </a:r>
            <a:r>
              <a:rPr lang="en-US" sz="1400" b="1" dirty="0">
                <a:latin typeface="Century Gothic" pitchFamily="34" charset="0"/>
              </a:rPr>
              <a:t>100 per cent</a:t>
            </a:r>
            <a:r>
              <a:rPr lang="en-US" sz="1400" dirty="0">
                <a:latin typeface="Century Gothic" pitchFamily="34" charset="0"/>
              </a:rPr>
              <a:t> of their C-19 interventions.</a:t>
            </a:r>
            <a:endParaRPr lang="en-ZA" sz="1400" dirty="0">
              <a:latin typeface="Century Gothic" pitchFamily="34" charset="0"/>
            </a:endParaRPr>
          </a:p>
        </p:txBody>
      </p:sp>
      <p:pic>
        <p:nvPicPr>
          <p:cNvPr id="9" name="Picture 8"/>
          <p:cNvPicPr/>
          <p:nvPr/>
        </p:nvPicPr>
        <p:blipFill>
          <a:blip r:embed="rId2"/>
          <a:stretch>
            <a:fillRect/>
          </a:stretch>
        </p:blipFill>
        <p:spPr>
          <a:xfrm>
            <a:off x="295275" y="1590048"/>
            <a:ext cx="8381181" cy="3320472"/>
          </a:xfrm>
          <a:prstGeom prst="rect">
            <a:avLst/>
          </a:prstGeom>
        </p:spPr>
      </p:pic>
      <p:sp>
        <p:nvSpPr>
          <p:cNvPr id="4" name="Footer Placeholder 3">
            <a:extLst>
              <a:ext uri="{FF2B5EF4-FFF2-40B4-BE49-F238E27FC236}">
                <a16:creationId xmlns:a16="http://schemas.microsoft.com/office/drawing/2014/main" id="{25960B97-12F4-468F-AC4F-F1D7C2F4B449}"/>
              </a:ext>
            </a:extLst>
          </p:cNvPr>
          <p:cNvSpPr>
            <a:spLocks noGrp="1"/>
          </p:cNvSpPr>
          <p:nvPr>
            <p:ph type="ftr" sz="quarter" idx="3"/>
          </p:nvPr>
        </p:nvSpPr>
        <p:spPr/>
        <p:txBody>
          <a:bodyPr/>
          <a:lstStyle/>
          <a:p>
            <a:r>
              <a:rPr lang="en-US"/>
              <a:t>Departmental Preliminary Budget Performance 2020/21 Financial  Year </a:t>
            </a:r>
            <a:endParaRPr lang="en-GB" dirty="0"/>
          </a:p>
        </p:txBody>
      </p:sp>
    </p:spTree>
    <p:extLst>
      <p:ext uri="{BB962C8B-B14F-4D97-AF65-F5344CB8AC3E}">
        <p14:creationId xmlns:p14="http://schemas.microsoft.com/office/powerpoint/2010/main" val="3141841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329FCB-95B6-4345-9FE2-B4D013909B8E}"/>
              </a:ext>
            </a:extLst>
          </p:cNvPr>
          <p:cNvSpPr>
            <a:spLocks noGrp="1"/>
          </p:cNvSpPr>
          <p:nvPr>
            <p:ph type="sldNum" sz="quarter" idx="4294967295"/>
          </p:nvPr>
        </p:nvSpPr>
        <p:spPr>
          <a:xfrm>
            <a:off x="8629650" y="6467475"/>
            <a:ext cx="514350" cy="2317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5" name="Footer Placeholder 4">
            <a:extLst>
              <a:ext uri="{FF2B5EF4-FFF2-40B4-BE49-F238E27FC236}">
                <a16:creationId xmlns:a16="http://schemas.microsoft.com/office/drawing/2014/main" id="{D185C9A8-1CE0-41A0-8DEB-6A00B0325ECE}"/>
              </a:ext>
            </a:extLst>
          </p:cNvPr>
          <p:cNvSpPr>
            <a:spLocks noGrp="1"/>
          </p:cNvSpPr>
          <p:nvPr>
            <p:ph type="ftr" sz="quarter" idx="4294967295"/>
          </p:nvPr>
        </p:nvSpPr>
        <p:spPr>
          <a:xfrm>
            <a:off x="5005388" y="6467475"/>
            <a:ext cx="4138612" cy="231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Budget Policy Committee </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Tree>
    <p:extLst>
      <p:ext uri="{BB962C8B-B14F-4D97-AF65-F5344CB8AC3E}">
        <p14:creationId xmlns:p14="http://schemas.microsoft.com/office/powerpoint/2010/main" val="336039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sz="quarter" idx="12"/>
          </p:nvPr>
        </p:nvSpPr>
        <p:spPr>
          <a:xfrm>
            <a:off x="611560" y="2060848"/>
            <a:ext cx="8281291" cy="1440681"/>
          </a:xfrm>
        </p:spPr>
        <p:txBody>
          <a:bodyPr>
            <a:noAutofit/>
          </a:bodyPr>
          <a:lstStyle/>
          <a:p>
            <a:r>
              <a:rPr lang="en-US" dirty="0"/>
              <a:t>Departmental Preliminary Budget Performance: 2020/21 Financial Year</a:t>
            </a:r>
            <a:endParaRPr lang="en-ZA" dirty="0"/>
          </a:p>
        </p:txBody>
      </p:sp>
    </p:spTree>
    <p:extLst>
      <p:ext uri="{BB962C8B-B14F-4D97-AF65-F5344CB8AC3E}">
        <p14:creationId xmlns:p14="http://schemas.microsoft.com/office/powerpoint/2010/main" val="42890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just"/>
            <a:r>
              <a:rPr lang="en-US" dirty="0">
                <a:solidFill>
                  <a:srgbClr val="001489"/>
                </a:solidFill>
              </a:rPr>
              <a:t>Provincial Preliminary Expenditure as at 31 March 2021</a:t>
            </a:r>
            <a:endParaRPr lang="en-GB" dirty="0">
              <a:solidFill>
                <a:srgbClr val="001489"/>
              </a:solidFill>
            </a:endParaRPr>
          </a:p>
        </p:txBody>
      </p:sp>
      <p:sp>
        <p:nvSpPr>
          <p:cNvPr id="8" name="Footer Placeholder 7"/>
          <p:cNvSpPr>
            <a:spLocks noGrp="1"/>
          </p:cNvSpPr>
          <p:nvPr>
            <p:ph type="ftr" sz="quarter" idx="3"/>
          </p:nvPr>
        </p:nvSpPr>
        <p:spPr>
          <a:xfrm>
            <a:off x="4043080" y="6468150"/>
            <a:ext cx="4482116" cy="230832"/>
          </a:xfrm>
        </p:spPr>
        <p:txBody>
          <a:bodyPr/>
          <a:lstStyle/>
          <a:p>
            <a:r>
              <a:rPr lang="en-US"/>
              <a:t>Departmental Preliminary Budget Performance 2020/21 Financial  Year </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4</a:t>
            </a:fld>
            <a:endParaRPr lang="en-ZA" dirty="0"/>
          </a:p>
        </p:txBody>
      </p:sp>
      <p:graphicFrame>
        <p:nvGraphicFramePr>
          <p:cNvPr id="3" name="Object 2">
            <a:extLst>
              <a:ext uri="{FF2B5EF4-FFF2-40B4-BE49-F238E27FC236}">
                <a16:creationId xmlns:a16="http://schemas.microsoft.com/office/drawing/2014/main" id="{CD8061D5-B17A-4AFD-AA55-5A5EF0F452C4}"/>
              </a:ext>
            </a:extLst>
          </p:cNvPr>
          <p:cNvGraphicFramePr>
            <a:graphicFrameLocks noChangeAspect="1"/>
          </p:cNvGraphicFramePr>
          <p:nvPr>
            <p:extLst>
              <p:ext uri="{D42A27DB-BD31-4B8C-83A1-F6EECF244321}">
                <p14:modId xmlns:p14="http://schemas.microsoft.com/office/powerpoint/2010/main" val="3884269925"/>
              </p:ext>
            </p:extLst>
          </p:nvPr>
        </p:nvGraphicFramePr>
        <p:xfrm>
          <a:off x="295275" y="1052736"/>
          <a:ext cx="8597205" cy="5256584"/>
        </p:xfrm>
        <a:graphic>
          <a:graphicData uri="http://schemas.openxmlformats.org/presentationml/2006/ole">
            <mc:AlternateContent xmlns:mc="http://schemas.openxmlformats.org/markup-compatibility/2006">
              <mc:Choice xmlns:v="urn:schemas-microsoft-com:vml" Requires="v">
                <p:oleObj spid="_x0000_s2143" name="Worksheet" r:id="rId4" imgW="11486920" imgH="6305609" progId="Excel.Sheet.12">
                  <p:embed/>
                </p:oleObj>
              </mc:Choice>
              <mc:Fallback>
                <p:oleObj name="Worksheet" r:id="rId4" imgW="11486920" imgH="6305609" progId="Excel.Sheet.12">
                  <p:embed/>
                  <p:pic>
                    <p:nvPicPr>
                      <p:cNvPr id="0" name=""/>
                      <p:cNvPicPr/>
                      <p:nvPr/>
                    </p:nvPicPr>
                    <p:blipFill>
                      <a:blip r:embed="rId5"/>
                      <a:stretch>
                        <a:fillRect/>
                      </a:stretch>
                    </p:blipFill>
                    <p:spPr>
                      <a:xfrm>
                        <a:off x="295275" y="1052736"/>
                        <a:ext cx="8597205" cy="525658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93642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92070"/>
            <a:ext cx="8597205" cy="657224"/>
          </a:xfrm>
        </p:spPr>
        <p:txBody>
          <a:bodyPr>
            <a:noAutofit/>
          </a:bodyPr>
          <a:lstStyle/>
          <a:p>
            <a:r>
              <a:rPr lang="en-ZA" dirty="0">
                <a:solidFill>
                  <a:srgbClr val="001489"/>
                </a:solidFill>
                <a:latin typeface="Century Gothic"/>
                <a:ea typeface="Times New Roman"/>
                <a:cs typeface="Times New Roman"/>
              </a:rPr>
              <a:t>Provincial Preliminary Expenditure as at 31 March 2021  </a:t>
            </a:r>
            <a:endParaRPr lang="en-ZA" dirty="0">
              <a:solidFill>
                <a:srgbClr val="001489"/>
              </a:solidFill>
            </a:endParaRPr>
          </a:p>
        </p:txBody>
      </p:sp>
      <p:sp>
        <p:nvSpPr>
          <p:cNvPr id="6" name="Text Placeholder 5"/>
          <p:cNvSpPr>
            <a:spLocks noGrp="1"/>
          </p:cNvSpPr>
          <p:nvPr>
            <p:ph type="body" sz="quarter" idx="10"/>
          </p:nvPr>
        </p:nvSpPr>
        <p:spPr>
          <a:xfrm>
            <a:off x="295275" y="990600"/>
            <a:ext cx="8741221" cy="5246718"/>
          </a:xfrm>
        </p:spPr>
        <p:txBody>
          <a:bodyPr>
            <a:normAutofit/>
          </a:bodyPr>
          <a:lstStyle/>
          <a:p>
            <a:pPr marL="285750" lvl="1" indent="-285750" algn="just">
              <a:lnSpc>
                <a:spcPct val="120000"/>
              </a:lnSpc>
              <a:spcBef>
                <a:spcPts val="1000"/>
              </a:spcBef>
            </a:pPr>
            <a:r>
              <a:rPr lang="en-US" dirty="0"/>
              <a:t>The preliminary </a:t>
            </a:r>
            <a:r>
              <a:rPr lang="en-US" b="1" dirty="0"/>
              <a:t>under spending </a:t>
            </a:r>
            <a:r>
              <a:rPr lang="en-US" dirty="0"/>
              <a:t>of R1.305 billion (</a:t>
            </a:r>
            <a:r>
              <a:rPr lang="en-US" b="1" dirty="0"/>
              <a:t>1.8 per cent</a:t>
            </a:r>
            <a:r>
              <a:rPr lang="en-US" dirty="0"/>
              <a:t>) mainly relates to the three largest Votes – Education R547.548 million, Health R361.535 million and Transport and Public Works R230.969 million.</a:t>
            </a:r>
          </a:p>
          <a:p>
            <a:pPr marL="285750" lvl="1" indent="-285750" algn="just">
              <a:lnSpc>
                <a:spcPct val="120000"/>
              </a:lnSpc>
              <a:spcBef>
                <a:spcPts val="1000"/>
              </a:spcBef>
            </a:pPr>
            <a:r>
              <a:rPr lang="en-US" dirty="0"/>
              <a:t>Preliminary March 2021 outcomes per Economic Classification, reflects;</a:t>
            </a:r>
          </a:p>
          <a:p>
            <a:pPr marL="465750" lvl="2" indent="-285750" algn="just">
              <a:lnSpc>
                <a:spcPct val="120000"/>
              </a:lnSpc>
              <a:spcBef>
                <a:spcPts val="1000"/>
              </a:spcBef>
            </a:pPr>
            <a:r>
              <a:rPr lang="en-US" dirty="0"/>
              <a:t>Underspending on Compensation of Employees (</a:t>
            </a:r>
            <a:r>
              <a:rPr lang="en-US" dirty="0" err="1"/>
              <a:t>CoE</a:t>
            </a:r>
            <a:r>
              <a:rPr lang="en-US" dirty="0"/>
              <a:t>), and Goods and Services.</a:t>
            </a:r>
          </a:p>
          <a:p>
            <a:pPr marL="465750" lvl="2" indent="-285750" algn="just">
              <a:lnSpc>
                <a:spcPct val="120000"/>
              </a:lnSpc>
              <a:spcBef>
                <a:spcPts val="1000"/>
              </a:spcBef>
            </a:pPr>
            <a:r>
              <a:rPr lang="en-US" dirty="0"/>
              <a:t>Overspending is reported against Transfers and Subsidies, Payments for capital assets and Payments for financial assets. </a:t>
            </a:r>
          </a:p>
          <a:p>
            <a:pPr marL="645750" lvl="3" indent="-285750" algn="just">
              <a:lnSpc>
                <a:spcPct val="120000"/>
              </a:lnSpc>
              <a:spcBef>
                <a:spcPts val="1000"/>
              </a:spcBef>
            </a:pPr>
            <a:r>
              <a:rPr lang="en-US" dirty="0"/>
              <a:t>The respective overspending will be off-set by way of year-end entries, as well as the application of virements and shifts where applicable and will be reflected as part of the final audited reporting.</a:t>
            </a:r>
            <a:endParaRPr lang="en-ZA" dirty="0"/>
          </a:p>
          <a:p>
            <a:pPr marL="0" lvl="1" indent="0">
              <a:lnSpc>
                <a:spcPct val="120000"/>
              </a:lnSpc>
              <a:spcBef>
                <a:spcPts val="1000"/>
              </a:spcBef>
              <a:buNone/>
            </a:pPr>
            <a:endParaRPr lang="en-US" dirty="0"/>
          </a:p>
          <a:p>
            <a:pPr marL="457200" lvl="2" indent="-222250" algn="just">
              <a:lnSpc>
                <a:spcPct val="120000"/>
              </a:lnSpc>
              <a:spcBef>
                <a:spcPts val="1200"/>
              </a:spcBef>
              <a:buClr>
                <a:srgbClr val="998F86"/>
              </a:buClr>
            </a:pPr>
            <a:endParaRPr lang="en-ZA" b="1" dirty="0">
              <a:solidFill>
                <a:prstClr val="black"/>
              </a:solidFill>
            </a:endParaRP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5</a:t>
            </a:fld>
            <a:endParaRPr lang="en-ZA">
              <a:solidFill>
                <a:srgbClr val="003399"/>
              </a:solidFill>
            </a:endParaRPr>
          </a:p>
        </p:txBody>
      </p:sp>
      <p:sp>
        <p:nvSpPr>
          <p:cNvPr id="4" name="Footer Placeholder 3">
            <a:extLst>
              <a:ext uri="{FF2B5EF4-FFF2-40B4-BE49-F238E27FC236}">
                <a16:creationId xmlns:a16="http://schemas.microsoft.com/office/drawing/2014/main" id="{CCA166E1-D214-4504-9A90-57F52EB14EB4}"/>
              </a:ext>
            </a:extLst>
          </p:cNvPr>
          <p:cNvSpPr>
            <a:spLocks noGrp="1"/>
          </p:cNvSpPr>
          <p:nvPr>
            <p:ph type="ftr" sz="quarter" idx="3"/>
          </p:nvPr>
        </p:nvSpPr>
        <p:spPr>
          <a:xfrm>
            <a:off x="4067944" y="6468150"/>
            <a:ext cx="4138573" cy="230832"/>
          </a:xfrm>
        </p:spPr>
        <p:txBody>
          <a:bodyPr/>
          <a:lstStyle/>
          <a:p>
            <a:r>
              <a:rPr lang="en-US" dirty="0"/>
              <a:t>Departmental Preliminary Budget Performance 2020/21 Financial  Year </a:t>
            </a:r>
            <a:endParaRPr lang="en-GB" dirty="0"/>
          </a:p>
        </p:txBody>
      </p:sp>
    </p:spTree>
    <p:extLst>
      <p:ext uri="{BB962C8B-B14F-4D97-AF65-F5344CB8AC3E}">
        <p14:creationId xmlns:p14="http://schemas.microsoft.com/office/powerpoint/2010/main" val="359763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D81B-1043-4A37-8525-856028FB13E2}"/>
              </a:ext>
            </a:extLst>
          </p:cNvPr>
          <p:cNvSpPr>
            <a:spLocks noGrp="1"/>
          </p:cNvSpPr>
          <p:nvPr>
            <p:ph type="title"/>
          </p:nvPr>
        </p:nvSpPr>
        <p:spPr>
          <a:xfrm>
            <a:off x="295275" y="304800"/>
            <a:ext cx="8597205" cy="559256"/>
          </a:xfrm>
        </p:spPr>
        <p:txBody>
          <a:bodyPr/>
          <a:lstStyle/>
          <a:p>
            <a:r>
              <a:rPr lang="en-ZA" dirty="0">
                <a:solidFill>
                  <a:srgbClr val="001489"/>
                </a:solidFill>
                <a:latin typeface="Century Gothic"/>
                <a:ea typeface="Times New Roman"/>
                <a:cs typeface="Times New Roman"/>
              </a:rPr>
              <a:t>Provincial Preliminary Expenditure as at 31 March 2021 </a:t>
            </a:r>
            <a:endParaRPr lang="en-US" dirty="0">
              <a:solidFill>
                <a:srgbClr val="001489"/>
              </a:solidFill>
            </a:endParaRPr>
          </a:p>
        </p:txBody>
      </p:sp>
      <p:sp>
        <p:nvSpPr>
          <p:cNvPr id="4" name="Slide Number Placeholder 3">
            <a:extLst>
              <a:ext uri="{FF2B5EF4-FFF2-40B4-BE49-F238E27FC236}">
                <a16:creationId xmlns:a16="http://schemas.microsoft.com/office/drawing/2014/main" id="{0CF06D28-09EC-4902-A78C-843F575A9F29}"/>
              </a:ext>
            </a:extLst>
          </p:cNvPr>
          <p:cNvSpPr>
            <a:spLocks noGrp="1"/>
          </p:cNvSpPr>
          <p:nvPr>
            <p:ph type="sldNum" sz="quarter" idx="4"/>
          </p:nvPr>
        </p:nvSpPr>
        <p:spPr/>
        <p:txBody>
          <a:bodyPr/>
          <a:lstStyle/>
          <a:p>
            <a:fld id="{8406839F-D7A4-4E5D-B93D-768AD4D1DB36}" type="slidenum">
              <a:rPr lang="en-ZA" smtClean="0"/>
              <a:pPr/>
              <a:t>6</a:t>
            </a:fld>
            <a:endParaRPr lang="en-ZA" dirty="0"/>
          </a:p>
        </p:txBody>
      </p:sp>
      <p:sp>
        <p:nvSpPr>
          <p:cNvPr id="5" name="Footer Placeholder 4">
            <a:extLst>
              <a:ext uri="{FF2B5EF4-FFF2-40B4-BE49-F238E27FC236}">
                <a16:creationId xmlns:a16="http://schemas.microsoft.com/office/drawing/2014/main" id="{6CAA1842-B6E8-4EDA-8A8B-AFFEE6C38A48}"/>
              </a:ext>
            </a:extLst>
          </p:cNvPr>
          <p:cNvSpPr>
            <a:spLocks noGrp="1"/>
          </p:cNvSpPr>
          <p:nvPr>
            <p:ph type="ftr" sz="quarter" idx="3"/>
          </p:nvPr>
        </p:nvSpPr>
        <p:spPr/>
        <p:txBody>
          <a:bodyPr/>
          <a:lstStyle/>
          <a:p>
            <a:r>
              <a:rPr lang="en-US"/>
              <a:t>Departmental Preliminary Budget Performance 2020/21 Financial  Year </a:t>
            </a:r>
            <a:endParaRPr lang="en-GB" dirty="0"/>
          </a:p>
        </p:txBody>
      </p:sp>
      <p:sp>
        <p:nvSpPr>
          <p:cNvPr id="6" name="Text Placeholder 5">
            <a:extLst>
              <a:ext uri="{FF2B5EF4-FFF2-40B4-BE49-F238E27FC236}">
                <a16:creationId xmlns:a16="http://schemas.microsoft.com/office/drawing/2014/main" id="{F7BF35F2-B3CD-4DAD-BFBB-CEB9E8228B8A}"/>
              </a:ext>
            </a:extLst>
          </p:cNvPr>
          <p:cNvSpPr>
            <a:spLocks noGrp="1"/>
          </p:cNvSpPr>
          <p:nvPr>
            <p:ph type="body" sz="quarter" idx="10"/>
          </p:nvPr>
        </p:nvSpPr>
        <p:spPr>
          <a:xfrm>
            <a:off x="295275" y="990600"/>
            <a:ext cx="8669213" cy="4876800"/>
          </a:xfrm>
        </p:spPr>
        <p:txBody>
          <a:bodyPr>
            <a:normAutofit fontScale="92500"/>
          </a:bodyPr>
          <a:lstStyle/>
          <a:p>
            <a:pPr marL="285750" lvl="1" indent="-285750">
              <a:lnSpc>
                <a:spcPct val="120000"/>
              </a:lnSpc>
              <a:spcBef>
                <a:spcPts val="1000"/>
              </a:spcBef>
            </a:pPr>
            <a:r>
              <a:rPr lang="en-US" dirty="0">
                <a:solidFill>
                  <a:prstClr val="black"/>
                </a:solidFill>
              </a:rPr>
              <a:t>The votes contributing to the net under spending include:</a:t>
            </a:r>
            <a:endParaRPr lang="en-ZA" dirty="0">
              <a:solidFill>
                <a:prstClr val="black"/>
              </a:solidFill>
            </a:endParaRPr>
          </a:p>
          <a:p>
            <a:pPr marL="457200" lvl="2" indent="-171450" algn="just">
              <a:lnSpc>
                <a:spcPct val="130000"/>
              </a:lnSpc>
              <a:spcBef>
                <a:spcPts val="1000"/>
              </a:spcBef>
              <a:buClr>
                <a:srgbClr val="998F86"/>
              </a:buClr>
            </a:pPr>
            <a:r>
              <a:rPr lang="en-US" b="1" dirty="0"/>
              <a:t>Health:</a:t>
            </a:r>
            <a:r>
              <a:rPr lang="en-US" dirty="0"/>
              <a:t> preliminary net under spending of R361.535 million, or 1.3 per cent of the adjusted budget of R27.214 billion. The underspending is largely in Goods and services R166.634million, Compensation of employees R118.091 million, Non-Profit Institutions R60.900 million and Buildings and other fixed structures R38.711 million</a:t>
            </a:r>
          </a:p>
          <a:p>
            <a:pPr marL="457200" lvl="2" indent="-171450" algn="just">
              <a:lnSpc>
                <a:spcPct val="130000"/>
              </a:lnSpc>
              <a:spcBef>
                <a:spcPts val="1000"/>
              </a:spcBef>
              <a:buClr>
                <a:srgbClr val="998F86"/>
              </a:buClr>
            </a:pPr>
            <a:r>
              <a:rPr lang="en-US" b="1" dirty="0"/>
              <a:t>Education:</a:t>
            </a:r>
            <a:r>
              <a:rPr lang="en-US" dirty="0"/>
              <a:t> preliminary net under spending amounted to R547.548 million consisting of Goods and Services R433.366 million, Buildings and other Fixed structures R258.544 million and a preliminary overspending on Non-Profit Institutions R214.897 million. </a:t>
            </a:r>
          </a:p>
          <a:p>
            <a:pPr marL="637200" lvl="3" indent="-171450" algn="just">
              <a:lnSpc>
                <a:spcPct val="130000"/>
              </a:lnSpc>
              <a:spcBef>
                <a:spcPts val="1000"/>
              </a:spcBef>
              <a:buClr>
                <a:srgbClr val="998F86"/>
              </a:buClr>
            </a:pPr>
            <a:r>
              <a:rPr lang="en-US" dirty="0"/>
              <a:t>Under spending within Goods and Services and Buildings and other Fixed structure relates to projects and activities that were adversely impacted by the COVID-19 pandemic. </a:t>
            </a:r>
          </a:p>
          <a:p>
            <a:pPr marL="637200" lvl="3" indent="-171450" algn="just">
              <a:lnSpc>
                <a:spcPct val="130000"/>
              </a:lnSpc>
              <a:spcBef>
                <a:spcPts val="1000"/>
              </a:spcBef>
              <a:buClr>
                <a:srgbClr val="998F86"/>
              </a:buClr>
            </a:pPr>
            <a:r>
              <a:rPr lang="en-US" dirty="0"/>
              <a:t>Overspending on the Non-Profit R266 million due to advanced payments made in respect of the 2021/22 Norms and Standards paid in the month of March 2021.</a:t>
            </a:r>
            <a:endParaRPr lang="en-US" sz="2400" dirty="0">
              <a:solidFill>
                <a:prstClr val="black"/>
              </a:solidFill>
            </a:endParaRPr>
          </a:p>
          <a:p>
            <a:pPr marL="457200" lvl="2" indent="-222250" algn="just">
              <a:lnSpc>
                <a:spcPct val="120000"/>
              </a:lnSpc>
              <a:spcBef>
                <a:spcPts val="1200"/>
              </a:spcBef>
              <a:buClr>
                <a:srgbClr val="998F86"/>
              </a:buClr>
            </a:pPr>
            <a:endParaRPr lang="en-ZA" sz="1500" dirty="0">
              <a:solidFill>
                <a:prstClr val="black"/>
              </a:solidFill>
            </a:endParaRPr>
          </a:p>
          <a:p>
            <a:endParaRPr lang="en-US" dirty="0"/>
          </a:p>
        </p:txBody>
      </p:sp>
    </p:spTree>
    <p:extLst>
      <p:ext uri="{BB962C8B-B14F-4D97-AF65-F5344CB8AC3E}">
        <p14:creationId xmlns:p14="http://schemas.microsoft.com/office/powerpoint/2010/main" val="165788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D81B-1043-4A37-8525-856028FB13E2}"/>
              </a:ext>
            </a:extLst>
          </p:cNvPr>
          <p:cNvSpPr>
            <a:spLocks noGrp="1"/>
          </p:cNvSpPr>
          <p:nvPr>
            <p:ph type="title"/>
          </p:nvPr>
        </p:nvSpPr>
        <p:spPr>
          <a:xfrm>
            <a:off x="295275" y="357549"/>
            <a:ext cx="8597205" cy="559256"/>
          </a:xfrm>
        </p:spPr>
        <p:txBody>
          <a:bodyPr/>
          <a:lstStyle/>
          <a:p>
            <a:r>
              <a:rPr lang="en-ZA" dirty="0">
                <a:solidFill>
                  <a:srgbClr val="001489"/>
                </a:solidFill>
                <a:latin typeface="Century Gothic"/>
                <a:ea typeface="Times New Roman"/>
                <a:cs typeface="Times New Roman"/>
              </a:rPr>
              <a:t>Provincial Preliminary Expenditure as at 31 March 2021</a:t>
            </a:r>
            <a:endParaRPr lang="en-US" dirty="0">
              <a:solidFill>
                <a:srgbClr val="001489"/>
              </a:solidFill>
            </a:endParaRPr>
          </a:p>
        </p:txBody>
      </p:sp>
      <p:sp>
        <p:nvSpPr>
          <p:cNvPr id="4" name="Slide Number Placeholder 3">
            <a:extLst>
              <a:ext uri="{FF2B5EF4-FFF2-40B4-BE49-F238E27FC236}">
                <a16:creationId xmlns:a16="http://schemas.microsoft.com/office/drawing/2014/main" id="{0CF06D28-09EC-4902-A78C-843F575A9F29}"/>
              </a:ext>
            </a:extLst>
          </p:cNvPr>
          <p:cNvSpPr>
            <a:spLocks noGrp="1"/>
          </p:cNvSpPr>
          <p:nvPr>
            <p:ph type="sldNum" sz="quarter" idx="4"/>
          </p:nvPr>
        </p:nvSpPr>
        <p:spPr/>
        <p:txBody>
          <a:bodyPr/>
          <a:lstStyle/>
          <a:p>
            <a:fld id="{8406839F-D7A4-4E5D-B93D-768AD4D1DB36}" type="slidenum">
              <a:rPr lang="en-ZA" smtClean="0"/>
              <a:pPr/>
              <a:t>7</a:t>
            </a:fld>
            <a:endParaRPr lang="en-ZA" dirty="0"/>
          </a:p>
        </p:txBody>
      </p:sp>
      <p:sp>
        <p:nvSpPr>
          <p:cNvPr id="5" name="Footer Placeholder 4">
            <a:extLst>
              <a:ext uri="{FF2B5EF4-FFF2-40B4-BE49-F238E27FC236}">
                <a16:creationId xmlns:a16="http://schemas.microsoft.com/office/drawing/2014/main" id="{6CAA1842-B6E8-4EDA-8A8B-AFFEE6C38A48}"/>
              </a:ext>
            </a:extLst>
          </p:cNvPr>
          <p:cNvSpPr>
            <a:spLocks noGrp="1"/>
          </p:cNvSpPr>
          <p:nvPr>
            <p:ph type="ftr" sz="quarter" idx="3"/>
          </p:nvPr>
        </p:nvSpPr>
        <p:spPr/>
        <p:txBody>
          <a:bodyPr/>
          <a:lstStyle/>
          <a:p>
            <a:r>
              <a:rPr lang="en-US"/>
              <a:t>Departmental Preliminary Budget Performance 2020/21 Financial  Year </a:t>
            </a:r>
            <a:endParaRPr lang="en-GB" dirty="0"/>
          </a:p>
        </p:txBody>
      </p:sp>
      <p:sp>
        <p:nvSpPr>
          <p:cNvPr id="6" name="Text Placeholder 5">
            <a:extLst>
              <a:ext uri="{FF2B5EF4-FFF2-40B4-BE49-F238E27FC236}">
                <a16:creationId xmlns:a16="http://schemas.microsoft.com/office/drawing/2014/main" id="{F7BF35F2-B3CD-4DAD-BFBB-CEB9E8228B8A}"/>
              </a:ext>
            </a:extLst>
          </p:cNvPr>
          <p:cNvSpPr>
            <a:spLocks noGrp="1"/>
          </p:cNvSpPr>
          <p:nvPr>
            <p:ph type="body" sz="quarter" idx="10"/>
          </p:nvPr>
        </p:nvSpPr>
        <p:spPr>
          <a:xfrm>
            <a:off x="76201" y="1066800"/>
            <a:ext cx="8915400" cy="5257800"/>
          </a:xfrm>
        </p:spPr>
        <p:txBody>
          <a:bodyPr>
            <a:normAutofit/>
          </a:bodyPr>
          <a:lstStyle/>
          <a:p>
            <a:pPr marL="457200" lvl="2" indent="-171450" algn="just">
              <a:lnSpc>
                <a:spcPct val="120000"/>
              </a:lnSpc>
              <a:spcBef>
                <a:spcPts val="1000"/>
              </a:spcBef>
              <a:buClr>
                <a:srgbClr val="998F86"/>
              </a:buClr>
            </a:pPr>
            <a:r>
              <a:rPr lang="en-US" b="1" dirty="0"/>
              <a:t>Transport and Public Works</a:t>
            </a:r>
            <a:r>
              <a:rPr lang="en-US" dirty="0"/>
              <a:t>: The preliminary </a:t>
            </a:r>
            <a:r>
              <a:rPr lang="en-US" b="1" dirty="0"/>
              <a:t>under spending </a:t>
            </a:r>
            <a:r>
              <a:rPr lang="en-US" dirty="0"/>
              <a:t>amounts to </a:t>
            </a:r>
            <a:br>
              <a:rPr lang="en-US" dirty="0"/>
            </a:br>
            <a:r>
              <a:rPr lang="en-US" b="1" dirty="0"/>
              <a:t>R230.969 million </a:t>
            </a:r>
            <a:r>
              <a:rPr lang="en-US" dirty="0"/>
              <a:t>due to the impact of COVID-19 and the resultant lockdown : </a:t>
            </a:r>
          </a:p>
          <a:p>
            <a:pPr marL="637200" lvl="3" indent="-171450" algn="just">
              <a:lnSpc>
                <a:spcPct val="120000"/>
              </a:lnSpc>
              <a:spcBef>
                <a:spcPts val="1000"/>
              </a:spcBef>
              <a:buClr>
                <a:srgbClr val="998F86"/>
              </a:buClr>
            </a:pPr>
            <a:r>
              <a:rPr lang="en-US" dirty="0"/>
              <a:t>R44.378 million Compensation of Employees -  later than anticipated appointment of staff due to; </a:t>
            </a:r>
          </a:p>
          <a:p>
            <a:pPr marL="637200" lvl="3" indent="-171450" algn="just">
              <a:lnSpc>
                <a:spcPct val="120000"/>
              </a:lnSpc>
              <a:spcBef>
                <a:spcPts val="1000"/>
              </a:spcBef>
              <a:buClr>
                <a:srgbClr val="998F86"/>
              </a:buClr>
            </a:pPr>
            <a:r>
              <a:rPr lang="en-US" dirty="0"/>
              <a:t>R79.295 million Goods and Services mainly due to delays in contracted maintenance; </a:t>
            </a:r>
          </a:p>
          <a:p>
            <a:pPr marL="637200" lvl="3" indent="-171450" algn="just">
              <a:lnSpc>
                <a:spcPct val="120000"/>
              </a:lnSpc>
              <a:spcBef>
                <a:spcPts val="1000"/>
              </a:spcBef>
              <a:buClr>
                <a:srgbClr val="998F86"/>
              </a:buClr>
            </a:pPr>
            <a:r>
              <a:rPr lang="en-US" dirty="0"/>
              <a:t>R37.710 million Transfers and Subsidies due to outstanding rates and taxes accounts not received and due to several municipalities, that did not claim their subsidies for construction and maintenance work on road infrastructure; and  </a:t>
            </a:r>
          </a:p>
          <a:p>
            <a:pPr marL="637200" lvl="3" indent="-171450" algn="just">
              <a:lnSpc>
                <a:spcPct val="120000"/>
              </a:lnSpc>
              <a:spcBef>
                <a:spcPts val="1000"/>
              </a:spcBef>
              <a:buClr>
                <a:srgbClr val="998F86"/>
              </a:buClr>
            </a:pPr>
            <a:r>
              <a:rPr lang="en-US" dirty="0"/>
              <a:t>R70.549 million Payments for Capital Assets due to delayed construction work.</a:t>
            </a:r>
            <a:endParaRPr lang="en-ZA" dirty="0"/>
          </a:p>
          <a:p>
            <a:pPr marL="457200" lvl="2" indent="-171450" algn="just">
              <a:lnSpc>
                <a:spcPct val="120000"/>
              </a:lnSpc>
              <a:spcBef>
                <a:spcPts val="1000"/>
              </a:spcBef>
              <a:buClr>
                <a:srgbClr val="998F86"/>
              </a:buClr>
            </a:pPr>
            <a:r>
              <a:rPr lang="en-US" b="1" dirty="0"/>
              <a:t>Human Settlements</a:t>
            </a:r>
            <a:r>
              <a:rPr lang="en-US" dirty="0"/>
              <a:t>: The preliminary net under spending amounted to </a:t>
            </a:r>
            <a:br>
              <a:rPr lang="en-US" dirty="0"/>
            </a:br>
            <a:r>
              <a:rPr lang="en-US" dirty="0"/>
              <a:t>R76.920 million, relating to the Provincial Emergency Housing Grant R70.800 million to address permanent housing solutions for households affected by the fire and storm damage in the Masiphumelelele settlement in the Metro.</a:t>
            </a:r>
            <a:endParaRPr lang="en-US" dirty="0">
              <a:solidFill>
                <a:prstClr val="black"/>
              </a:solidFill>
            </a:endParaRPr>
          </a:p>
          <a:p>
            <a:pPr marL="457200" lvl="2" indent="-222250" algn="just">
              <a:lnSpc>
                <a:spcPct val="120000"/>
              </a:lnSpc>
              <a:spcBef>
                <a:spcPts val="1200"/>
              </a:spcBef>
              <a:buClr>
                <a:srgbClr val="998F86"/>
              </a:buClr>
            </a:pPr>
            <a:endParaRPr lang="en-US" dirty="0">
              <a:solidFill>
                <a:prstClr val="black"/>
              </a:solidFill>
            </a:endParaRPr>
          </a:p>
          <a:p>
            <a:pPr marL="457200" lvl="2" indent="-222250" algn="just">
              <a:lnSpc>
                <a:spcPct val="120000"/>
              </a:lnSpc>
              <a:spcBef>
                <a:spcPts val="1200"/>
              </a:spcBef>
              <a:buClr>
                <a:srgbClr val="998F86"/>
              </a:buClr>
            </a:pPr>
            <a:endParaRPr lang="en-ZA" b="1" dirty="0">
              <a:solidFill>
                <a:prstClr val="black"/>
              </a:solidFill>
            </a:endParaRPr>
          </a:p>
          <a:p>
            <a:endParaRPr lang="en-US" dirty="0"/>
          </a:p>
        </p:txBody>
      </p:sp>
    </p:spTree>
    <p:extLst>
      <p:ext uri="{BB962C8B-B14F-4D97-AF65-F5344CB8AC3E}">
        <p14:creationId xmlns:p14="http://schemas.microsoft.com/office/powerpoint/2010/main" val="269082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D81B-1043-4A37-8525-856028FB13E2}"/>
              </a:ext>
            </a:extLst>
          </p:cNvPr>
          <p:cNvSpPr>
            <a:spLocks noGrp="1"/>
          </p:cNvSpPr>
          <p:nvPr>
            <p:ph type="title"/>
          </p:nvPr>
        </p:nvSpPr>
        <p:spPr>
          <a:xfrm>
            <a:off x="295275" y="357549"/>
            <a:ext cx="8597205" cy="559256"/>
          </a:xfrm>
        </p:spPr>
        <p:txBody>
          <a:bodyPr/>
          <a:lstStyle/>
          <a:p>
            <a:r>
              <a:rPr lang="en-ZA" dirty="0">
                <a:solidFill>
                  <a:srgbClr val="001489"/>
                </a:solidFill>
                <a:latin typeface="Century Gothic"/>
                <a:ea typeface="Times New Roman"/>
                <a:cs typeface="Times New Roman"/>
              </a:rPr>
              <a:t>Provincial Preliminary Expenditure as at 31 March 2021</a:t>
            </a:r>
            <a:endParaRPr lang="en-US" dirty="0">
              <a:solidFill>
                <a:srgbClr val="001489"/>
              </a:solidFill>
            </a:endParaRPr>
          </a:p>
        </p:txBody>
      </p:sp>
      <p:sp>
        <p:nvSpPr>
          <p:cNvPr id="4" name="Slide Number Placeholder 3">
            <a:extLst>
              <a:ext uri="{FF2B5EF4-FFF2-40B4-BE49-F238E27FC236}">
                <a16:creationId xmlns:a16="http://schemas.microsoft.com/office/drawing/2014/main" id="{0CF06D28-09EC-4902-A78C-843F575A9F29}"/>
              </a:ext>
            </a:extLst>
          </p:cNvPr>
          <p:cNvSpPr>
            <a:spLocks noGrp="1"/>
          </p:cNvSpPr>
          <p:nvPr>
            <p:ph type="sldNum" sz="quarter" idx="4"/>
          </p:nvPr>
        </p:nvSpPr>
        <p:spPr/>
        <p:txBody>
          <a:bodyPr/>
          <a:lstStyle/>
          <a:p>
            <a:fld id="{8406839F-D7A4-4E5D-B93D-768AD4D1DB36}" type="slidenum">
              <a:rPr lang="en-ZA" smtClean="0"/>
              <a:pPr/>
              <a:t>8</a:t>
            </a:fld>
            <a:endParaRPr lang="en-ZA" dirty="0"/>
          </a:p>
        </p:txBody>
      </p:sp>
      <p:sp>
        <p:nvSpPr>
          <p:cNvPr id="5" name="Footer Placeholder 4">
            <a:extLst>
              <a:ext uri="{FF2B5EF4-FFF2-40B4-BE49-F238E27FC236}">
                <a16:creationId xmlns:a16="http://schemas.microsoft.com/office/drawing/2014/main" id="{6CAA1842-B6E8-4EDA-8A8B-AFFEE6C38A48}"/>
              </a:ext>
            </a:extLst>
          </p:cNvPr>
          <p:cNvSpPr>
            <a:spLocks noGrp="1"/>
          </p:cNvSpPr>
          <p:nvPr>
            <p:ph type="ftr" sz="quarter" idx="3"/>
          </p:nvPr>
        </p:nvSpPr>
        <p:spPr/>
        <p:txBody>
          <a:bodyPr/>
          <a:lstStyle/>
          <a:p>
            <a:r>
              <a:rPr lang="en-US"/>
              <a:t>Departmental Preliminary Budget Performance 2020/21 Financial  Year </a:t>
            </a:r>
            <a:endParaRPr lang="en-GB" dirty="0"/>
          </a:p>
        </p:txBody>
      </p:sp>
      <p:sp>
        <p:nvSpPr>
          <p:cNvPr id="6" name="Text Placeholder 5">
            <a:extLst>
              <a:ext uri="{FF2B5EF4-FFF2-40B4-BE49-F238E27FC236}">
                <a16:creationId xmlns:a16="http://schemas.microsoft.com/office/drawing/2014/main" id="{F7BF35F2-B3CD-4DAD-BFBB-CEB9E8228B8A}"/>
              </a:ext>
            </a:extLst>
          </p:cNvPr>
          <p:cNvSpPr>
            <a:spLocks noGrp="1"/>
          </p:cNvSpPr>
          <p:nvPr>
            <p:ph type="body" sz="quarter" idx="10"/>
          </p:nvPr>
        </p:nvSpPr>
        <p:spPr>
          <a:xfrm>
            <a:off x="76201" y="1066800"/>
            <a:ext cx="8915400" cy="5257800"/>
          </a:xfrm>
        </p:spPr>
        <p:txBody>
          <a:bodyPr>
            <a:normAutofit/>
          </a:bodyPr>
          <a:lstStyle/>
          <a:p>
            <a:pPr marL="457200" lvl="2" indent="-171450" algn="just">
              <a:lnSpc>
                <a:spcPct val="120000"/>
              </a:lnSpc>
              <a:spcBef>
                <a:spcPts val="1000"/>
              </a:spcBef>
              <a:buClr>
                <a:srgbClr val="998F86"/>
              </a:buClr>
            </a:pPr>
            <a:r>
              <a:rPr lang="en-US" b="1" dirty="0"/>
              <a:t>Provincial Parliament</a:t>
            </a:r>
            <a:r>
              <a:rPr lang="en-US" dirty="0"/>
              <a:t>: The preliminary net under spending amounting to </a:t>
            </a:r>
            <a:br>
              <a:rPr lang="en-US" dirty="0"/>
            </a:br>
            <a:r>
              <a:rPr lang="en-US" dirty="0"/>
              <a:t>R14.478 million mainly relates to the Compensation of Employees R9.070 million</a:t>
            </a:r>
          </a:p>
          <a:p>
            <a:pPr marL="637200" lvl="3" indent="-171450" algn="just">
              <a:lnSpc>
                <a:spcPct val="120000"/>
              </a:lnSpc>
              <a:spcBef>
                <a:spcPts val="1000"/>
              </a:spcBef>
              <a:buClr>
                <a:srgbClr val="998F86"/>
              </a:buClr>
            </a:pPr>
            <a:r>
              <a:rPr lang="en-US" dirty="0"/>
              <a:t> due to vacancies not filled as planned which will be requested for rollover and reallocation in terms of the Financial Management of Parliament Act, Act 10 of 2009 (FMPPLA). Furthermore, </a:t>
            </a:r>
          </a:p>
          <a:p>
            <a:pPr marL="637200" lvl="3" indent="-171450" algn="just">
              <a:lnSpc>
                <a:spcPct val="120000"/>
              </a:lnSpc>
              <a:spcBef>
                <a:spcPts val="1000"/>
              </a:spcBef>
              <a:buClr>
                <a:srgbClr val="998F86"/>
              </a:buClr>
            </a:pPr>
            <a:r>
              <a:rPr lang="en-US" dirty="0" err="1"/>
              <a:t>CoE</a:t>
            </a:r>
            <a:r>
              <a:rPr lang="en-US" dirty="0"/>
              <a:t> under spending amounting to R5.408 million, in terms of Direct Charges, is mainly due to the members’ salary increases not implemented, as determined by the Presidency’s proclamation notice 17 of 2021.</a:t>
            </a:r>
            <a:endParaRPr lang="en-ZA" dirty="0"/>
          </a:p>
          <a:p>
            <a:pPr marL="457200" lvl="2" indent="-222250">
              <a:lnSpc>
                <a:spcPct val="120000"/>
              </a:lnSpc>
              <a:spcBef>
                <a:spcPts val="1000"/>
              </a:spcBef>
              <a:buClr>
                <a:srgbClr val="998F86"/>
              </a:buClr>
            </a:pPr>
            <a:endParaRPr lang="en-ZA" dirty="0"/>
          </a:p>
          <a:p>
            <a:pPr marL="457200" lvl="2" indent="-222250" algn="just">
              <a:lnSpc>
                <a:spcPct val="120000"/>
              </a:lnSpc>
              <a:spcBef>
                <a:spcPts val="1200"/>
              </a:spcBef>
              <a:buClr>
                <a:srgbClr val="998F86"/>
              </a:buClr>
            </a:pPr>
            <a:endParaRPr lang="en-US" dirty="0">
              <a:solidFill>
                <a:prstClr val="black"/>
              </a:solidFill>
            </a:endParaRPr>
          </a:p>
          <a:p>
            <a:pPr marL="457200" lvl="2" indent="-222250" algn="just">
              <a:lnSpc>
                <a:spcPct val="120000"/>
              </a:lnSpc>
              <a:spcBef>
                <a:spcPts val="1200"/>
              </a:spcBef>
              <a:buClr>
                <a:srgbClr val="998F86"/>
              </a:buClr>
            </a:pPr>
            <a:endParaRPr lang="en-ZA" b="1" dirty="0">
              <a:solidFill>
                <a:prstClr val="black"/>
              </a:solidFill>
            </a:endParaRPr>
          </a:p>
          <a:p>
            <a:endParaRPr lang="en-US" dirty="0"/>
          </a:p>
        </p:txBody>
      </p:sp>
    </p:spTree>
    <p:extLst>
      <p:ext uri="{BB962C8B-B14F-4D97-AF65-F5344CB8AC3E}">
        <p14:creationId xmlns:p14="http://schemas.microsoft.com/office/powerpoint/2010/main" val="204510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52400"/>
            <a:ext cx="8467725" cy="758161"/>
          </a:xfrm>
        </p:spPr>
        <p:txBody>
          <a:bodyPr/>
          <a:lstStyle/>
          <a:p>
            <a:pPr algn="just"/>
            <a:r>
              <a:rPr lang="en-US" dirty="0">
                <a:solidFill>
                  <a:srgbClr val="001489"/>
                </a:solidFill>
              </a:rPr>
              <a:t>Public Entity </a:t>
            </a:r>
            <a:r>
              <a:rPr lang="en-ZA" dirty="0">
                <a:solidFill>
                  <a:srgbClr val="001489"/>
                </a:solidFill>
                <a:latin typeface="Century Gothic"/>
                <a:ea typeface="Times New Roman"/>
                <a:cs typeface="Times New Roman"/>
              </a:rPr>
              <a:t>Preliminary Expenditure as at 31 March 2021</a:t>
            </a:r>
            <a:endParaRPr lang="en-ZA" dirty="0">
              <a:solidFill>
                <a:srgbClr val="001489"/>
              </a:solidFill>
            </a:endParaRPr>
          </a:p>
        </p:txBody>
      </p:sp>
      <p:sp>
        <p:nvSpPr>
          <p:cNvPr id="6" name="Slide Number Placeholder 5"/>
          <p:cNvSpPr>
            <a:spLocks noGrp="1"/>
          </p:cNvSpPr>
          <p:nvPr>
            <p:ph type="sldNum" sz="quarter" idx="4"/>
          </p:nvPr>
        </p:nvSpPr>
        <p:spPr/>
        <p:txBody>
          <a:bodyPr/>
          <a:lstStyle/>
          <a:p>
            <a:fld id="{8406839F-D7A4-4E5D-B93D-768AD4D1DB36}" type="slidenum">
              <a:rPr lang="en-ZA" smtClean="0">
                <a:solidFill>
                  <a:srgbClr val="003399"/>
                </a:solidFill>
              </a:rPr>
              <a:pPr/>
              <a:t>9</a:t>
            </a:fld>
            <a:endParaRPr lang="en-ZA" dirty="0">
              <a:solidFill>
                <a:srgbClr val="003399"/>
              </a:solidFill>
            </a:endParaRPr>
          </a:p>
        </p:txBody>
      </p:sp>
      <p:sp>
        <p:nvSpPr>
          <p:cNvPr id="3" name="Footer Placeholder 2"/>
          <p:cNvSpPr>
            <a:spLocks noGrp="1"/>
          </p:cNvSpPr>
          <p:nvPr>
            <p:ph type="ftr" sz="quarter" idx="3"/>
          </p:nvPr>
        </p:nvSpPr>
        <p:spPr>
          <a:xfrm>
            <a:off x="4043080" y="6468150"/>
            <a:ext cx="4567520" cy="230832"/>
          </a:xfrm>
        </p:spPr>
        <p:txBody>
          <a:bodyPr/>
          <a:lstStyle/>
          <a:p>
            <a:r>
              <a:rPr lang="en-US"/>
              <a:t>Departmental Preliminary Budget Performance 2020/21 Financial  Year </a:t>
            </a:r>
            <a:endParaRPr lang="en-GB" dirty="0"/>
          </a:p>
        </p:txBody>
      </p:sp>
      <p:graphicFrame>
        <p:nvGraphicFramePr>
          <p:cNvPr id="5" name="Object 4">
            <a:extLst>
              <a:ext uri="{FF2B5EF4-FFF2-40B4-BE49-F238E27FC236}">
                <a16:creationId xmlns:a16="http://schemas.microsoft.com/office/drawing/2014/main" id="{241F1A5A-EC92-45F9-AAE3-D1119EA7B845}"/>
              </a:ext>
            </a:extLst>
          </p:cNvPr>
          <p:cNvGraphicFramePr>
            <a:graphicFrameLocks noChangeAspect="1"/>
          </p:cNvGraphicFramePr>
          <p:nvPr>
            <p:extLst>
              <p:ext uri="{D42A27DB-BD31-4B8C-83A1-F6EECF244321}">
                <p14:modId xmlns:p14="http://schemas.microsoft.com/office/powerpoint/2010/main" val="1283699110"/>
              </p:ext>
            </p:extLst>
          </p:nvPr>
        </p:nvGraphicFramePr>
        <p:xfrm>
          <a:off x="343693" y="1253480"/>
          <a:ext cx="8370888" cy="4919662"/>
        </p:xfrm>
        <a:graphic>
          <a:graphicData uri="http://schemas.openxmlformats.org/presentationml/2006/ole">
            <mc:AlternateContent xmlns:mc="http://schemas.openxmlformats.org/markup-compatibility/2006">
              <mc:Choice xmlns:v="urn:schemas-microsoft-com:vml" Requires="v">
                <p:oleObj spid="_x0000_s3166" name="Worksheet" r:id="rId3" imgW="7239030" imgH="3095452" progId="Excel.Sheet.12">
                  <p:embed/>
                </p:oleObj>
              </mc:Choice>
              <mc:Fallback>
                <p:oleObj name="Worksheet" r:id="rId3" imgW="7239030" imgH="3095452" progId="Excel.Sheet.12">
                  <p:embed/>
                  <p:pic>
                    <p:nvPicPr>
                      <p:cNvPr id="0" name=""/>
                      <p:cNvPicPr/>
                      <p:nvPr/>
                    </p:nvPicPr>
                    <p:blipFill>
                      <a:blip r:embed="rId4"/>
                      <a:stretch>
                        <a:fillRect/>
                      </a:stretch>
                    </p:blipFill>
                    <p:spPr>
                      <a:xfrm>
                        <a:off x="343693" y="1253480"/>
                        <a:ext cx="8370888" cy="4919662"/>
                      </a:xfrm>
                      <a:prstGeom prst="rect">
                        <a:avLst/>
                      </a:prstGeom>
                    </p:spPr>
                  </p:pic>
                </p:oleObj>
              </mc:Fallback>
            </mc:AlternateContent>
          </a:graphicData>
        </a:graphic>
      </p:graphicFrame>
    </p:spTree>
    <p:extLst>
      <p:ext uri="{BB962C8B-B14F-4D97-AF65-F5344CB8AC3E}">
        <p14:creationId xmlns:p14="http://schemas.microsoft.com/office/powerpoint/2010/main" val="836126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88.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89.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91.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WCG-New PPT Master-01112012</Template>
  <TotalTime>943</TotalTime>
  <Words>1956</Words>
  <Application>Microsoft Office PowerPoint</Application>
  <PresentationFormat>On-screen Show (4:3)</PresentationFormat>
  <Paragraphs>174</Paragraphs>
  <Slides>26</Slides>
  <Notes>4</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2</vt:i4>
      </vt:variant>
      <vt:variant>
        <vt:lpstr>Slide Titles</vt:lpstr>
      </vt:variant>
      <vt:variant>
        <vt:i4>26</vt:i4>
      </vt:variant>
    </vt:vector>
  </HeadingPairs>
  <TitlesOfParts>
    <vt:vector size="35" baseType="lpstr">
      <vt:lpstr>Arial</vt:lpstr>
      <vt:lpstr>Calibri</vt:lpstr>
      <vt:lpstr>Century Gothic</vt:lpstr>
      <vt:lpstr>WCG-PPT Master-121022-amc</vt:lpstr>
      <vt:lpstr>2_WCG-PPT Master-121022-amc</vt:lpstr>
      <vt:lpstr>1_WCG-PPT Master-121022-amc</vt:lpstr>
      <vt:lpstr>WCG-Provincial Treasury-New PPT Master-01112012</vt:lpstr>
      <vt:lpstr>think-cell Slide</vt:lpstr>
      <vt:lpstr>Worksheet</vt:lpstr>
      <vt:lpstr>Presentation to BUDGET committee  PROVINCIAL PRELIMINARY BUDGET PERFORMANCE 2020/21 FINANCIAL YEAR </vt:lpstr>
      <vt:lpstr>Overview</vt:lpstr>
      <vt:lpstr>PowerPoint Presentation</vt:lpstr>
      <vt:lpstr>Provincial Preliminary Expenditure as at 31 March 2021</vt:lpstr>
      <vt:lpstr>Provincial Preliminary Expenditure as at 31 March 2021  </vt:lpstr>
      <vt:lpstr>Provincial Preliminary Expenditure as at 31 March 2021 </vt:lpstr>
      <vt:lpstr>Provincial Preliminary Expenditure as at 31 March 2021</vt:lpstr>
      <vt:lpstr>Provincial Preliminary Expenditure as at 31 March 2021</vt:lpstr>
      <vt:lpstr>Public Entity Preliminary Expenditure as at 31 March 2021</vt:lpstr>
      <vt:lpstr>Public Entity Preliminary Expenditure as at 31 March 2021[1]</vt:lpstr>
      <vt:lpstr>Public Entity Preliminary Expenditure as at 31 March 2021[2]</vt:lpstr>
      <vt:lpstr>PowerPoint Presentation</vt:lpstr>
      <vt:lpstr>Infrastructure Preliminary Expenditure as at 31 March 2021</vt:lpstr>
      <vt:lpstr>INFRASTRUCTURE PERFORMANCE END QUARTER 4 2020/21</vt:lpstr>
      <vt:lpstr>Provincial Preliminary Receipts as at 31 March 2021</vt:lpstr>
      <vt:lpstr>Provincial Preliminary Receipts as at 31 March 2021</vt:lpstr>
      <vt:lpstr>Provincial Preliminary Receipts as at 31 March 2021</vt:lpstr>
      <vt:lpstr>PowerPoint Presentation</vt:lpstr>
      <vt:lpstr>Departments: Achievement against performance indicator targets</vt:lpstr>
      <vt:lpstr>PowerPoint Presentation</vt:lpstr>
      <vt:lpstr>Public Entities: Achievement against performance indicator targets</vt:lpstr>
      <vt:lpstr>Public Entities: Results against the WCG public entity average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Sylvanus du Plessis</dc:creator>
  <cp:keywords>POTX</cp:keywords>
  <cp:lastModifiedBy>Analiese Pick</cp:lastModifiedBy>
  <cp:revision>86</cp:revision>
  <dcterms:created xsi:type="dcterms:W3CDTF">2017-07-31T06:28:37Z</dcterms:created>
  <dcterms:modified xsi:type="dcterms:W3CDTF">2021-07-22T12:39:49Z</dcterms:modified>
  <cp:category>CI</cp:category>
</cp:coreProperties>
</file>