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238.xml" ContentType="application/vnd.openxmlformats-officedocument.presentationml.tags+xml"/>
  <Override PartName="/ppt/slideLayouts/slideLayout307.xml" ContentType="application/vnd.openxmlformats-officedocument.presentationml.slideLayout+xml"/>
  <Override PartName="/ppt/tags/tag569.xml" ContentType="application/vnd.openxmlformats-officedocument.presentationml.tags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ags/tag424.xml" ContentType="application/vnd.openxmlformats-officedocument.presentationml.tags+xml"/>
  <Override PartName="/ppt/slideLayouts/slideLayout332.xml" ContentType="application/vnd.openxmlformats-officedocument.presentationml.slideLayout+xml"/>
  <Override PartName="/ppt/tags/tag610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63.xml" ContentType="application/vnd.openxmlformats-officedocument.presentationml.tags+xml"/>
  <Override PartName="/ppt/slideLayouts/slideLayout171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ags/tag594.xml" ContentType="application/vnd.openxmlformats-officedocument.presentationml.tags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tags/tag38.xml" ContentType="application/vnd.openxmlformats-officedocument.presentationml.tags+xml"/>
  <Override PartName="/ppt/tags/tag339.xml" ContentType="application/vnd.openxmlformats-officedocument.presentationml.tags+xml"/>
  <Override PartName="/ppt/slideLayouts/slideLayout247.xml" ContentType="application/vnd.openxmlformats-officedocument.presentationml.slideLayout+xml"/>
  <Override PartName="/ppt/tags/tag525.xml" ContentType="application/vnd.openxmlformats-officedocument.presentationml.tags+xml"/>
  <Override PartName="/ppt/notesSlides/notesSlide16.xml" ContentType="application/vnd.openxmlformats-officedocument.presentationml.notesSlide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364.xml" ContentType="application/vnd.openxmlformats-officedocument.presentationml.tags+xml"/>
  <Override PartName="/ppt/slideLayouts/slideLayout433.xml" ContentType="application/vnd.openxmlformats-officedocument.presentationml.slideLayout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slideLayouts/slideLayout272.xml" ContentType="application/vnd.openxmlformats-officedocument.presentationml.slideLayout+xml"/>
  <Override PartName="/ppt/tags/tag550.xml" ContentType="application/vnd.openxmlformats-officedocument.presentationml.tags+xml"/>
  <Override PartName="/ppt/tags/tag695.xml" ContentType="application/vnd.openxmlformats-officedocument.presentationml.tags+xml"/>
  <Override PartName="/ppt/tags/tag279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ags/tag626.xml" ContentType="application/vnd.openxmlformats-officedocument.presentationml.tags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tags/tag134.xml" ContentType="application/vnd.openxmlformats-officedocument.presentationml.tags+xml"/>
  <Override PartName="/ppt/slideLayouts/slideLayout187.xml" ContentType="application/vnd.openxmlformats-officedocument.presentationml.slideLayout+xml"/>
  <Override PartName="/ppt/tags/tag320.xml" ContentType="application/vnd.openxmlformats-officedocument.presentationml.tags+xml"/>
  <Override PartName="/ppt/tags/tag465.xml" ContentType="application/vnd.openxmlformats-officedocument.presentationml.tags+xml"/>
  <Override PartName="/ppt/slideLayouts/slideLayout373.xml" ContentType="application/vnd.openxmlformats-officedocument.presentationml.slideLayout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tags/tag651.xml" ContentType="application/vnd.openxmlformats-officedocument.presentationml.tag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ags/tag490.xml" ContentType="application/vnd.openxmlformats-officedocument.presentationml.tags+xml"/>
  <Override PartName="/ppt/slideLayouts/slideLayout449.xml" ContentType="application/vnd.openxmlformats-officedocument.presentationml.slideLayout+xml"/>
  <Override PartName="/ppt/diagrams/quickStyle3.xml" ContentType="application/vnd.openxmlformats-officedocument.drawingml.diagramStyle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ags/tag235.xml" ContentType="application/vnd.openxmlformats-officedocument.presentationml.tags+xml"/>
  <Override PartName="/ppt/tags/tag421.xml" ContentType="application/vnd.openxmlformats-officedocument.presentationml.tags+xml"/>
  <Override PartName="/ppt/slideLayouts/slideLayout288.xml" ContentType="application/vnd.openxmlformats-officedocument.presentationml.slideLayout+xml"/>
  <Override PartName="/ppt/tags/tag566.xml" ContentType="application/vnd.openxmlformats-officedocument.presentationml.tags+xml"/>
  <Override PartName="/ppt/slideLayouts/slideLayout474.xml" ContentType="application/vnd.openxmlformats-officedocument.presentationml.slideLayout+xml"/>
  <Override PartName="/ppt/slides/slide22.xml" ContentType="application/vnd.openxmlformats-officedocument.presentationml.slide+xml"/>
  <Override PartName="/ppt/tags/tag260.xml" ContentType="application/vnd.openxmlformats-officedocument.presentationml.tags+xml"/>
  <Override PartName="/ppt/slideLayouts/slideLayout219.xml" ContentType="application/vnd.openxmlformats-officedocument.presentationml.slideLayout+xml"/>
  <Override PartName="/ppt/tags/tag591.xml" ContentType="application/vnd.openxmlformats-officedocument.presentationml.tags+xml"/>
  <Override PartName="/ppt/diagrams/layout6.xml" ContentType="application/vnd.openxmlformats-officedocument.drawingml.diagramLayout+xml"/>
  <Override PartName="/ppt/slideLayouts/slideLayout21.xml" ContentType="application/vnd.openxmlformats-officedocument.presentationml.slideLayout+xml"/>
  <Override PartName="/ppt/tags/tag35.xml" ContentType="application/vnd.openxmlformats-officedocument.presentationml.tags+xml"/>
  <Override PartName="/ppt/tags/tag336.xml" ContentType="application/vnd.openxmlformats-officedocument.presentationml.tags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ags/tag667.xml" ContentType="application/vnd.openxmlformats-officedocument.presentationml.tags+xml"/>
  <Override PartName="/ppt/notesSlides/notesSlide13.xml" ContentType="application/vnd.openxmlformats-officedocument.presentationml.notesSlide+xml"/>
  <Override PartName="/ppt/tags/tag175.xml" ContentType="application/vnd.openxmlformats-officedocument.presentationml.tags+xml"/>
  <Override PartName="/ppt/slideLayouts/slideLayout244.xml" ContentType="application/vnd.openxmlformats-officedocument.presentationml.slideLayout+xml"/>
  <Override PartName="/ppt/tags/tag522.xml" ContentType="application/vnd.openxmlformats-officedocument.presentationml.tags+xml"/>
  <Override PartName="/ppt/slideLayouts/slideLayout430.xml" ContentType="application/vnd.openxmlformats-officedocument.presentationml.slideLayout+xml"/>
  <Override PartName="/ppt/diagrams/drawing8.xml" ContentType="application/vnd.ms-office.drawingml.diagramDrawing+xml"/>
  <Override PartName="/ppt/tags/tag60.xml" ContentType="application/vnd.openxmlformats-officedocument.presentationml.tags+xml"/>
  <Override PartName="/ppt/tags/tag361.xml" ContentType="application/vnd.openxmlformats-officedocument.presentationml.tags+xml"/>
  <Override PartName="/ppt/tags/tag692.xml" ContentType="application/vnd.openxmlformats-officedocument.presentationml.tags+xml"/>
  <Override PartName="/ppt/tags/tag106.xml" ContentType="application/vnd.openxmlformats-officedocument.presentationml.tags+xml"/>
  <Override PartName="/ppt/slideLayouts/slideLayout159.xml" ContentType="application/vnd.openxmlformats-officedocument.presentationml.slideLayout+xml"/>
  <Override PartName="/ppt/tags/tag437.xml" ContentType="application/vnd.openxmlformats-officedocument.presentationml.tags+xml"/>
  <Override PartName="/ppt/slideLayouts/slideLayout345.xml" ContentType="application/vnd.openxmlformats-officedocument.presentationml.slideLayout+xml"/>
  <Override PartName="/ppt/tags/tag623.xml" ContentType="application/vnd.openxmlformats-officedocument.presentationml.tags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76.xml" ContentType="application/vnd.openxmlformats-officedocument.presentationml.tags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ags/tag462.xml" ContentType="application/vnd.openxmlformats-officedocument.presentationml.tags+xml"/>
  <Default Extension="svg" ContentType="image/svg+xml"/>
  <Override PartName="/ppt/slideLayouts/slideLayout37.xml" ContentType="application/vnd.openxmlformats-officedocument.presentationml.slideLayout+xml"/>
  <Override PartName="/ppt/tags/tag207.xml" ContentType="application/vnd.openxmlformats-officedocument.presentationml.tags+xml"/>
  <Override PartName="/ppt/slideLayouts/slideLayout370.xml" ContentType="application/vnd.openxmlformats-officedocument.presentationml.slideLayout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ags/tag538.xml" ContentType="application/vnd.openxmlformats-officedocument.presentationml.tags+xml"/>
  <Override PartName="/ppt/slideLayouts/slideLayout446.xml" ContentType="application/vnd.openxmlformats-officedocument.presentationml.slideLayout+xml"/>
  <Override PartName="/ppt/tags/tag76.xml" ContentType="application/vnd.openxmlformats-officedocument.presentationml.tags+xml"/>
  <Override PartName="/ppt/slideLayouts/slideLayout140.xml" ContentType="application/vnd.openxmlformats-officedocument.presentationml.slideLayout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slideLayouts/slideLayout285.xml" ContentType="application/vnd.openxmlformats-officedocument.presentationml.slideLayout+xml"/>
  <Override PartName="/ppt/tags/tag563.xml" ContentType="application/vnd.openxmlformats-officedocument.presentationml.tags+xml"/>
  <Override PartName="/ppt/tags/tag308.xml" ContentType="application/vnd.openxmlformats-officedocument.presentationml.tags+xml"/>
  <Override PartName="/ppt/tags/tag639.xml" ContentType="application/vnd.openxmlformats-officedocument.presentationml.tags+xml"/>
  <Override PartName="/ppt/slideLayouts/slideLayout471.xml" ContentType="application/vnd.openxmlformats-officedocument.presentationml.slideLayout+xml"/>
  <Override PartName="/ppt/tags/tag147.xml" ContentType="application/vnd.openxmlformats-officedocument.presentationml.tags+xml"/>
  <Override PartName="/ppt/slideLayouts/slideLayout216.xml" ContentType="application/vnd.openxmlformats-officedocument.presentationml.slideLayout+xml"/>
  <Override PartName="/ppt/tags/tag478.xml" ContentType="application/vnd.openxmlformats-officedocument.presentationml.tags+xml"/>
  <Override PartName="/ppt/slideLayouts/slideLayout402.xml" ContentType="application/vnd.openxmlformats-officedocument.presentationml.slideLayout+xml"/>
  <Override PartName="/ppt/diagrams/layout3.xml" ContentType="application/vnd.openxmlformats-officedocument.drawingml.diagramLayout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slideLayouts/slideLayout241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ags/tag664.xml" ContentType="application/vnd.openxmlformats-officedocument.presentationml.tags+xml"/>
  <Override PartName="/ppt/notesSlides/notesSlide10.xml" ContentType="application/vnd.openxmlformats-officedocument.presentationml.notesSlide+xml"/>
  <Override PartName="/ppt/slideLayouts/slideLayout78.xml" ContentType="application/vnd.openxmlformats-officedocument.presentationml.slideLayout+xml"/>
  <Override PartName="/ppt/tags/tag172.xml" ContentType="application/vnd.openxmlformats-officedocument.presentationml.tags+xml"/>
  <Override PartName="/ppt/tags/tag409.xml" ContentType="application/vnd.openxmlformats-officedocument.presentationml.tags+xml"/>
  <Override PartName="/ppt/slideLayouts/slideLayout317.xml" ContentType="application/vnd.openxmlformats-officedocument.presentationml.slideLayout+xml"/>
  <Override PartName="/ppt/diagrams/drawing5.xml" ContentType="application/vnd.ms-office.drawingml.diagramDrawing+xml"/>
  <Override PartName="/ppt/tags/tag103.xml" ContentType="application/vnd.openxmlformats-officedocument.presentationml.tags+xml"/>
  <Override PartName="/ppt/tags/tag248.xml" ContentType="application/vnd.openxmlformats-officedocument.presentationml.tags+xml"/>
  <Override PartName="/ppt/slideLayouts/slideLayout156.xml" ContentType="application/vnd.openxmlformats-officedocument.presentationml.slideLayout+xml"/>
  <Override PartName="/ppt/tags/tag434.xml" ContentType="application/vnd.openxmlformats-officedocument.presentationml.tags+xml"/>
  <Override PartName="/ppt/tags/tag579.xml" ContentType="application/vnd.openxmlformats-officedocument.presentationml.tags+xml"/>
  <Override PartName="/ppt/notesSlides/notesSlide1.xml" ContentType="application/vnd.openxmlformats-officedocument.presentationml.notesSlide+xml"/>
  <Override PartName="/ppt/tags/tag273.xml" ContentType="application/vnd.openxmlformats-officedocument.presentationml.tags+xml"/>
  <Override PartName="/ppt/slideLayouts/slideLayout342.xml" ContentType="application/vnd.openxmlformats-officedocument.presentationml.slideLayout+xml"/>
  <Override PartName="/ppt/tags/tag620.xml" ContentType="application/vnd.openxmlformats-officedocument.presentationml.tags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s/slide60.xml" ContentType="application/vnd.openxmlformats-officedocument.presentationml.slide+xml"/>
  <Override PartName="/ppt/tags/tag48.xml" ContentType="application/vnd.openxmlformats-officedocument.presentationml.tags+xml"/>
  <Override PartName="/ppt/slideLayouts/slideLayout112.xml" ContentType="application/vnd.openxmlformats-officedocument.presentationml.slideLayout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349.xml" ContentType="application/vnd.openxmlformats-officedocument.presentationml.tags+xml"/>
  <Override PartName="/ppt/slideLayouts/slideLayout257.xml" ContentType="application/vnd.openxmlformats-officedocument.presentationml.slideLayout+xml"/>
  <Override PartName="/ppt/tags/tag535.xml" ContentType="application/vnd.openxmlformats-officedocument.presentationml.tags+xml"/>
  <Override PartName="/ppt/diagrams/data9.xml" ContentType="application/vnd.openxmlformats-officedocument.drawingml.diagramData+xml"/>
  <Override PartName="/ppt/tags/tag73.xml" ContentType="application/vnd.openxmlformats-officedocument.presentationml.tags+xml"/>
  <Override PartName="/ppt/tags/tag374.xml" ContentType="application/vnd.openxmlformats-officedocument.presentationml.tags+xml"/>
  <Override PartName="/ppt/theme/theme17.xml" ContentType="application/vnd.openxmlformats-officedocument.theme+xml"/>
  <Override PartName="/ppt/slideLayouts/slideLayout443.xml" ContentType="application/vnd.openxmlformats-officedocument.presentationml.slideLayout+xml"/>
  <Override PartName="/ppt/slideMasters/slideMaster21.xml" ContentType="application/vnd.openxmlformats-officedocument.presentationml.slideMaster+xml"/>
  <Override PartName="/ppt/tags/tag119.xml" ContentType="application/vnd.openxmlformats-officedocument.presentationml.tags+xml"/>
  <Override PartName="/ppt/slideLayouts/slideLayout282.xml" ContentType="application/vnd.openxmlformats-officedocument.presentationml.slideLayout+xml"/>
  <Override PartName="/ppt/tags/tag560.xml" ContentType="application/vnd.openxmlformats-officedocument.presentationml.tags+xml"/>
  <Override PartName="/ppt/tags/tag289.xml" ContentType="application/vnd.openxmlformats-officedocument.presentationml.tags+xml"/>
  <Override PartName="/ppt/theme/theme9.xml" ContentType="application/vnd.openxmlformats-officedocument.theme+xml"/>
  <Override PartName="/ppt/tags/tag305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ags/tag636.xml" ContentType="application/vnd.openxmlformats-officedocument.presentationml.tags+xml"/>
  <Override PartName="/ppt/tags/tag144.xml" ContentType="application/vnd.openxmlformats-officedocument.presentationml.tags+xml"/>
  <Override PartName="/ppt/slideLayouts/slideLayout197.xml" ContentType="application/vnd.openxmlformats-officedocument.presentationml.slideLayout+xml"/>
  <Override PartName="/ppt/tags/tag330.xml" ContentType="application/vnd.openxmlformats-officedocument.presentationml.tags+xml"/>
  <Override PartName="/ppt/tags/tag475.xml" ContentType="application/vnd.openxmlformats-officedocument.presentationml.tags+xml"/>
  <Override PartName="/ppt/slideLayouts/slideLayout383.xml" ContentType="application/vnd.openxmlformats-officedocument.presentationml.slideLayout+xml"/>
  <Override PartName="/ppt/tags/tag661.xml" ContentType="application/vnd.openxmlformats-officedocument.presentationml.tags+xml"/>
  <Override PartName="/ppt/slideLayouts/slideLayout128.xml" ContentType="application/vnd.openxmlformats-officedocument.presentationml.slideLayout+xml"/>
  <Override PartName="/ppt/tags/tag406.xml" ContentType="application/vnd.openxmlformats-officedocument.presentationml.tags+xml"/>
  <Override PartName="/ppt/slideLayouts/slideLayout459.xml" ContentType="application/vnd.openxmlformats-officedocument.presentationml.slideLayout+xml"/>
  <Override PartName="/ppt/diagrams/drawing2.xml" ContentType="application/vnd.ms-office.drawingml.diagramDrawing+xml"/>
  <Override PartName="/ppt/tags/tag89.xml" ContentType="application/vnd.openxmlformats-officedocument.presentationml.tags+xml"/>
  <Override PartName="/ppt/slideLayouts/slideLayout75.xml" ContentType="application/vnd.openxmlformats-officedocument.presentationml.slideLayout+xml"/>
  <Override PartName="/ppt/tags/tag245.xml" ContentType="application/vnd.openxmlformats-officedocument.presentationml.tags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ags/tag576.xml" ContentType="application/vnd.openxmlformats-officedocument.presentationml.tags+xml"/>
  <Override PartName="/ppt/tags/tag100.xml" ContentType="application/vnd.openxmlformats-officedocument.presentationml.tags+xml"/>
  <Override PartName="/ppt/slideLayouts/slideLayout153.xml" ContentType="application/vnd.openxmlformats-officedocument.presentationml.slideLayout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270.xml" ContentType="application/vnd.openxmlformats-officedocument.presentationml.tags+xml"/>
  <Override PartName="/ppt/slideLayouts/slideLayout229.xml" ContentType="application/vnd.openxmlformats-officedocument.presentationml.slideLayout+xml"/>
  <Override PartName="/ppt/tags/tag507.xml" ContentType="application/vnd.openxmlformats-officedocument.presentationml.tags+xml"/>
  <Override PartName="/ppt/slideLayouts/slideLayout415.xml" ContentType="application/vnd.openxmlformats-officedocument.presentationml.slideLayout+xml"/>
  <Override PartName="/ppt/charts/colors2.xml" ContentType="application/vnd.ms-office.chartcolorstyle+xml"/>
  <Override PartName="/ppt/tags/tag45.xml" ContentType="application/vnd.openxmlformats-officedocument.presentationml.tags+xml"/>
  <Override PartName="/ppt/slideLayouts/slideLayout31.xml" ContentType="application/vnd.openxmlformats-officedocument.presentationml.slideLayout+xml"/>
  <Override PartName="/ppt/tags/tag201.xml" ContentType="application/vnd.openxmlformats-officedocument.presentationml.tags+xml"/>
  <Override PartName="/ppt/tags/tag346.xml" ContentType="application/vnd.openxmlformats-officedocument.presentationml.tags+xml"/>
  <Override PartName="/ppt/slideLayouts/slideLayout254.xml" ContentType="application/vnd.openxmlformats-officedocument.presentationml.slideLayout+xml"/>
  <Override PartName="/ppt/tags/tag532.xml" ContentType="application/vnd.openxmlformats-officedocument.presentationml.tags+xml"/>
  <Override PartName="/ppt/slideLayouts/slideLayout399.xml" ContentType="application/vnd.openxmlformats-officedocument.presentationml.slideLayout+xml"/>
  <Override PartName="/ppt/tags/tag677.xml" ContentType="application/vnd.openxmlformats-officedocument.presentationml.tags+xml"/>
  <Override PartName="/ppt/diagrams/data6.xml" ContentType="application/vnd.openxmlformats-officedocument.drawingml.diagramData+xml"/>
  <Override PartName="/ppt/tags/tag185.xml" ContentType="application/vnd.openxmlformats-officedocument.presentationml.tags+xml"/>
  <Override PartName="/ppt/tags/tag371.xml" ContentType="application/vnd.openxmlformats-officedocument.presentationml.tags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diagrams/colors8.xml" ContentType="application/vnd.openxmlformats-officedocument.drawingml.diagramColor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608.xml" ContentType="application/vnd.openxmlformats-officedocument.presentationml.tags+xml"/>
  <Override PartName="/ppt/theme/theme6.xml" ContentType="application/vnd.openxmlformats-officedocument.theme+xml"/>
  <Override PartName="/ppt/slideLayouts/slideLayout169.xml" ContentType="application/vnd.openxmlformats-officedocument.presentationml.slideLayout+xml"/>
  <Override PartName="/ppt/tags/tag302.xml" ContentType="application/vnd.openxmlformats-officedocument.presentationml.tags+xml"/>
  <Override PartName="/ppt/slideLayouts/slideLayout210.xml" ContentType="application/vnd.openxmlformats-officedocument.presentationml.slideLayout+xml"/>
  <Override PartName="/ppt/tags/tag447.xml" ContentType="application/vnd.openxmlformats-officedocument.presentationml.tags+xml"/>
  <Override PartName="/ppt/slideLayouts/slideLayout355.xml" ContentType="application/vnd.openxmlformats-officedocument.presentationml.slideLayout+xml"/>
  <Override PartName="/ppt/tags/tag633.xml" ContentType="application/vnd.openxmlformats-officedocument.presentationml.tags+xml"/>
  <Override PartName="/ppt/slides/slide48.xml" ContentType="application/vnd.openxmlformats-officedocument.presentationml.slide+xml"/>
  <Override PartName="/ppt/tags/tag141.xml" ContentType="application/vnd.openxmlformats-officedocument.presentationml.tags+xml"/>
  <Override PartName="/ppt/tags/tag286.xml" ContentType="application/vnd.openxmlformats-officedocument.presentationml.tags+xml"/>
  <Override PartName="/ppt/slideLayouts/slideLayout194.xml" ContentType="application/vnd.openxmlformats-officedocument.presentationml.slideLayout+xml"/>
  <Override PartName="/ppt/tags/tag472.xml" ContentType="application/vnd.openxmlformats-officedocument.presentationml.tags+xml"/>
  <Override PartName="/ppt/charts/style1.xml" ContentType="application/vnd.ms-office.chartstyle+xml"/>
  <Override PartName="/ppt/slideLayouts/slideLayout47.xml" ContentType="application/vnd.openxmlformats-officedocument.presentationml.slideLayout+xml"/>
  <Override PartName="/ppt/tags/tag217.xml" ContentType="application/vnd.openxmlformats-officedocument.presentationml.tags+xml"/>
  <Override PartName="/ppt/tags/tag548.xml" ContentType="application/vnd.openxmlformats-officedocument.presentationml.tags+xml"/>
  <Override PartName="/ppt/slideLayouts/slideLayout380.xml" ContentType="application/vnd.openxmlformats-officedocument.presentationml.slideLayout+xml"/>
  <Override PartName="/ppt/tags/tag86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slideLayouts/slideLayout311.xml" ContentType="application/vnd.openxmlformats-officedocument.presentationml.slideLayout+xml"/>
  <Override PartName="/ppt/slideLayouts/slideLayout456.xml" ContentType="application/vnd.openxmlformats-officedocument.presentationml.slideLayout+xml"/>
  <Override PartName="/ppt/tags/tag242.xml" ContentType="application/vnd.openxmlformats-officedocument.presentationml.tags+xml"/>
  <Override PartName="/ppt/slideLayouts/slideLayout150.xml" ContentType="application/vnd.openxmlformats-officedocument.presentationml.slideLayout+xml"/>
  <Override PartName="/ppt/slideLayouts/slideLayout295.xml" ContentType="application/vnd.openxmlformats-officedocument.presentationml.slideLayout+xml"/>
  <Override PartName="/ppt/tags/tag573.xml" ContentType="application/vnd.openxmlformats-officedocument.presentationml.tags+xml"/>
  <Override PartName="/ppt/tags/tag17.xml" ContentType="application/vnd.openxmlformats-officedocument.presentationml.tags+xml"/>
  <Override PartName="/ppt/tags/tag318.xml" ContentType="application/vnd.openxmlformats-officedocument.presentationml.tags+xml"/>
  <Override PartName="/ppt/slideLayouts/slideLayout226.xml" ContentType="application/vnd.openxmlformats-officedocument.presentationml.slideLayout+xml"/>
  <Override PartName="/ppt/tags/tag504.xml" ContentType="application/vnd.openxmlformats-officedocument.presentationml.tags+xml"/>
  <Override PartName="/ppt/tags/tag649.xml" ContentType="application/vnd.openxmlformats-officedocument.presentationml.tags+xml"/>
  <Override PartName="/ppt/slideMasters/slideMaster9.xml" ContentType="application/vnd.openxmlformats-officedocument.presentationml.slideMaster+xml"/>
  <Override PartName="/ppt/tags/tag157.xml" ContentType="application/vnd.openxmlformats-officedocument.presentationml.tags+xml"/>
  <Override PartName="/ppt/tags/tag343.xml" ContentType="application/vnd.openxmlformats-officedocument.presentationml.tags+xml"/>
  <Override PartName="/ppt/tags/tag488.xml" ContentType="application/vnd.openxmlformats-officedocument.presentationml.tags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ags/tag42.xml" ContentType="application/vnd.openxmlformats-officedocument.presentationml.tags+xml"/>
  <Override PartName="/ppt/tags/tag182.xml" ContentType="application/vnd.openxmlformats-officedocument.presentationml.tags+xml"/>
  <Override PartName="/ppt/slideLayouts/slideLayout251.xml" ContentType="application/vnd.openxmlformats-officedocument.presentationml.slideLayout+xml"/>
  <Override PartName="/ppt/tags/tag674.xml" ContentType="application/vnd.openxmlformats-officedocument.presentationml.tag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419.xml" ContentType="application/vnd.openxmlformats-officedocument.presentationml.tags+xml"/>
  <Override PartName="/ppt/slideLayouts/slideLayout327.xml" ContentType="application/vnd.openxmlformats-officedocument.presentationml.slideLayout+xml"/>
  <Override PartName="/ppt/tags/tag605.xml" ContentType="application/vnd.openxmlformats-officedocument.presentationml.tags+xml"/>
  <Override PartName="/ppt/slideLayouts/slideLayout19.xml" ContentType="application/vnd.openxmlformats-officedocument.presentationml.slideLayout+xml"/>
  <Override PartName="/ppt/tags/tag113.xml" ContentType="application/vnd.openxmlformats-officedocument.presentationml.tags+xml"/>
  <Override PartName="/ppt/tags/tag258.xml" ContentType="application/vnd.openxmlformats-officedocument.presentationml.tags+xml"/>
  <Override PartName="/ppt/slideLayouts/slideLayout166.xml" ContentType="application/vnd.openxmlformats-officedocument.presentationml.slideLayout+xml"/>
  <Override PartName="/ppt/tags/tag444.xml" ContentType="application/vnd.openxmlformats-officedocument.presentationml.tags+xml"/>
  <Override PartName="/ppt/tags/tag589.xml" ContentType="application/vnd.openxmlformats-officedocument.presentationml.tags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tags/tag283.xml" ContentType="application/vnd.openxmlformats-officedocument.presentationml.tags+xml"/>
  <Override PartName="/ppt/slideLayouts/slideLayout352.xml" ContentType="application/vnd.openxmlformats-officedocument.presentationml.slideLayout+xml"/>
  <Override PartName="/ppt/tags/tag630.xml" ContentType="application/vnd.openxmlformats-officedocument.presentationml.tags+xml"/>
  <Override PartName="/ppt/slideLayouts/slideLayout44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91.xml" ContentType="application/vnd.openxmlformats-officedocument.presentationml.slideLayout+xml"/>
  <Override PartName="/ppt/tags/tag359.xml" ContentType="application/vnd.openxmlformats-officedocument.presentationml.tags+xml"/>
  <Override PartName="/ppt/slideLayouts/slideLayout428.xml" ContentType="application/vnd.openxmlformats-officedocument.presentationml.slideLayout+xml"/>
  <Override PartName="/ppt/tags/tag706.xml" ContentType="application/vnd.openxmlformats-officedocument.presentationml.tags+xml"/>
  <Override PartName="/ppt/slides/slide70.xml" ContentType="application/vnd.openxmlformats-officedocument.presentationml.slide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slideLayouts/slideLayout453.xml" ContentType="application/vnd.openxmlformats-officedocument.presentationml.slideLayout+xml"/>
  <Override PartName="/ppt/tags/tag83.xml" ContentType="application/vnd.openxmlformats-officedocument.presentationml.tags+xml"/>
  <Override PartName="/ppt/tags/tag384.xml" ContentType="application/vnd.openxmlformats-officedocument.presentationml.tags+xml"/>
  <Override PartName="/ppt/slideLayouts/slideLayout292.xml" ContentType="application/vnd.openxmlformats-officedocument.presentationml.slideLayout+xml"/>
  <Override PartName="/ppt/tags/tag570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129.xml" ContentType="application/vnd.openxmlformats-officedocument.presentationml.tags+xml"/>
  <Override PartName="/ppt/tags/tag315.xml" ContentType="application/vnd.openxmlformats-officedocument.presentationml.tags+xml"/>
  <Override PartName="/ppt/slideLayouts/slideLayout368.xml" ContentType="application/vnd.openxmlformats-officedocument.presentationml.slideLayout+xml"/>
  <Override PartName="/ppt/tags/tag646.xml" ContentType="application/vnd.openxmlformats-officedocument.presentationml.tags+xml"/>
  <Override PartName="/ppt/slideMasters/slideMaster6.xml" ContentType="application/vnd.openxmlformats-officedocument.presentationml.slideMaster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slideLayouts/slideLayout223.xml" ContentType="application/vnd.openxmlformats-officedocument.presentationml.slideLayout+xml"/>
  <Override PartName="/ppt/tags/tag485.xml" ContentType="application/vnd.openxmlformats-officedocument.presentationml.tags+xml"/>
  <Override PartName="/ppt/tags/tag501.xml" ContentType="application/vnd.openxmlformats-officedocument.presentationml.tags+xml"/>
  <Override PartName="/ppt/tags/tag340.xml" ContentType="application/vnd.openxmlformats-officedocument.presentationml.tags+xml"/>
  <Override PartName="/ppt/slideLayouts/slideLayout393.xml" ContentType="application/vnd.openxmlformats-officedocument.presentationml.slideLayout+xml"/>
  <Override PartName="/ppt/tags/tag671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ags/tag416.xml" ContentType="application/vnd.openxmlformats-officedocument.presentationml.tags+xml"/>
  <Override PartName="/ppt/slideLayouts/slideLayout324.xml" ContentType="application/vnd.openxmlformats-officedocument.presentationml.slideLayout+xml"/>
  <Override PartName="/ppt/slideLayouts/slideLayout469.xml" ContentType="application/vnd.openxmlformats-officedocument.presentationml.slideLayout+xml"/>
  <Override PartName="/ppt/diagrams/colors2.xml" ContentType="application/vnd.openxmlformats-officedocument.drawingml.diagramColors+xml"/>
  <Override PartName="/ppt/slides/slide17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55.xml" ContentType="application/vnd.openxmlformats-officedocument.presentationml.tags+xml"/>
  <Override PartName="/ppt/slideLayouts/slideLayout163.xml" ContentType="application/vnd.openxmlformats-officedocument.presentationml.slideLayout+xml"/>
  <Override PartName="/ppt/tags/tag586.xml" ContentType="application/vnd.openxmlformats-officedocument.presentationml.tags+xml"/>
  <Override PartName="/ppt/tags/tag602.xml" ContentType="application/vnd.openxmlformats-officedocument.presentationml.tags+xml"/>
  <Override PartName="/ppt/slideLayouts/slideLayout16.xml" ContentType="application/vnd.openxmlformats-officedocument.presentationml.slideLayout+xml"/>
  <Override PartName="/ppt/tags/tag280.xml" ContentType="application/vnd.openxmlformats-officedocument.presentationml.tags+xml"/>
  <Override PartName="/ppt/tags/tag441.xml" ContentType="application/vnd.openxmlformats-officedocument.presentationml.tags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517.xml" ContentType="application/vnd.openxmlformats-officedocument.presentationml.tags+xml"/>
  <Override PartName="/ppt/slideLayouts/slideLayout425.xml" ContentType="application/vnd.openxmlformats-officedocument.presentationml.slideLayout+xml"/>
  <Override PartName="/ppt/tags/tag703.xml" ContentType="application/vnd.openxmlformats-officedocument.presentationml.tags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tags/tag356.xml" ContentType="application/vnd.openxmlformats-officedocument.presentationml.tags+xml"/>
  <Override PartName="/ppt/slideLayouts/slideLayout264.xml" ContentType="application/vnd.openxmlformats-officedocument.presentationml.slideLayout+xml"/>
  <Override PartName="/ppt/tags/tag542.xml" ContentType="application/vnd.openxmlformats-officedocument.presentationml.tags+xml"/>
  <Override PartName="/ppt/tags/tag687.xml" ContentType="application/vnd.openxmlformats-officedocument.presentationml.tags+xml"/>
  <Override PartName="/ppt/tags/tag80.xml" ContentType="application/vnd.openxmlformats-officedocument.presentationml.tags+xml"/>
  <Override PartName="/ppt/tags/tag195.xml" ContentType="application/vnd.openxmlformats-officedocument.presentationml.tags+xml"/>
  <Override PartName="/ppt/tags/tag381.xml" ContentType="application/vnd.openxmlformats-officedocument.presentationml.tags+xml"/>
  <Override PartName="/ppt/tags/tag618.xml" ContentType="application/vnd.openxmlformats-officedocument.presentationml.tags+xml"/>
  <Override PartName="/ppt/slideLayouts/slideLayout450.xml" ContentType="application/vnd.openxmlformats-officedocument.presentationml.slideLayout+xml"/>
  <Override PartName="/ppt/theme/theme24.xml" ContentType="application/vnd.openxmlformats-officedocument.theme+xml"/>
  <Override PartName="/ppt/tags/tag126.xml" ContentType="application/vnd.openxmlformats-officedocument.presentationml.tags+xml"/>
  <Override PartName="/ppt/slideLayouts/slideLayout179.xml" ContentType="application/vnd.openxmlformats-officedocument.presentationml.slideLayout+xml"/>
  <Override PartName="/ppt/tags/tag457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96.xml" ContentType="application/vnd.openxmlformats-officedocument.presentationml.tags+xml"/>
  <Override PartName="/ppt/tags/tag312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ags/tag643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ags/tag151.xml" ContentType="application/vnd.openxmlformats-officedocument.presentationml.tags+xml"/>
  <Override PartName="/ppt/tags/tag482.xml" ContentType="application/vnd.openxmlformats-officedocument.presentationml.tags+xml"/>
  <Override PartName="/ppt/slideLayouts/slideLayout39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ags/tag227.xml" ContentType="application/vnd.openxmlformats-officedocument.presentationml.tags+xml"/>
  <Override PartName="/ppt/tags/tag413.xml" ContentType="application/vnd.openxmlformats-officedocument.presentationml.tags+xml"/>
  <Override PartName="/ppt/tags/tag558.xml" ContentType="application/vnd.openxmlformats-officedocument.presentationml.tags+xml"/>
  <Override PartName="/ppt/slideMasters/slideMaster19.xml" ContentType="application/vnd.openxmlformats-officedocument.presentationml.slideMaster+xml"/>
  <Override PartName="/ppt/tags/tag96.xml" ContentType="application/vnd.openxmlformats-officedocument.presentationml.tags+xml"/>
  <Override PartName="/ppt/slideLayouts/slideLayout82.xml" ContentType="application/vnd.openxmlformats-officedocument.presentationml.slideLayout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Layouts/slideLayout321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gs/tag583.xml" ContentType="application/vnd.openxmlformats-officedocument.presentationml.tags+xml"/>
  <Override PartName="/ppt/tags/tag27.xml" ContentType="application/vnd.openxmlformats-officedocument.presentationml.tags+xml"/>
  <Override PartName="/ppt/tags/tag328.xml" ContentType="application/vnd.openxmlformats-officedocument.presentationml.tags+xml"/>
  <Override PartName="/ppt/slideLayouts/slideLayout236.xml" ContentType="application/vnd.openxmlformats-officedocument.presentationml.slideLayout+xml"/>
  <Override PartName="/ppt/tags/tag514.xml" ContentType="application/vnd.openxmlformats-officedocument.presentationml.tags+xml"/>
  <Override PartName="/ppt/tags/tag659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slideLayouts/slideLayout422.xml" ContentType="application/vnd.openxmlformats-officedocument.presentationml.slideLayout+xml"/>
  <Override PartName="/ppt/tags/tag684.xml" ContentType="application/vnd.openxmlformats-officedocument.presentationml.tags+xml"/>
  <Override PartName="/ppt/tags/tag700.xml" ContentType="application/vnd.openxmlformats-officedocument.presentationml.tags+xml"/>
  <Override PartName="/ppt/tags/tag192.xml" ContentType="application/vnd.openxmlformats-officedocument.presentationml.tags+xml"/>
  <Override PartName="/ppt/slideLayouts/slideLayout261.xml" ContentType="application/vnd.openxmlformats-officedocument.presentationml.slideLayout+xml"/>
  <Override PartName="/ppt/tags/tag429.xml" ContentType="application/vnd.openxmlformats-officedocument.presentationml.tags+xml"/>
  <Override PartName="/ppt/theme/theme21.xml" ContentType="application/vnd.openxmlformats-officedocument.theme+xml"/>
  <Override PartName="/ppt/slideLayouts/slideLayout98.xml" ContentType="application/vnd.openxmlformats-officedocument.presentationml.slideLayout+xml"/>
  <Override PartName="/ppt/tags/tag268.xml" ContentType="application/vnd.openxmlformats-officedocument.presentationml.tags+xml"/>
  <Override PartName="/ppt/slideLayouts/slideLayout337.xml" ContentType="application/vnd.openxmlformats-officedocument.presentationml.slideLayout+xml"/>
  <Override PartName="/ppt/tags/tag599.xml" ContentType="application/vnd.openxmlformats-officedocument.presentationml.tags+xml"/>
  <Override PartName="/ppt/tags/tag615.xml" ContentType="application/vnd.openxmlformats-officedocument.presentationml.tag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23.xml" ContentType="application/vnd.openxmlformats-officedocument.presentationml.tags+xml"/>
  <Override PartName="/ppt/slideLayouts/slideLayout176.xml" ContentType="application/vnd.openxmlformats-officedocument.presentationml.slideLayout+xml"/>
  <Override PartName="/ppt/tags/tag454.xml" ContentType="application/vnd.openxmlformats-officedocument.presentationml.tags+xml"/>
  <Override PartName="/ppt/slideLayouts/slideLayout362.xml" ContentType="application/vnd.openxmlformats-officedocument.presentationml.slideLayout+xml"/>
  <Override PartName="/ppt/tags/tag640.xml" ContentType="application/vnd.openxmlformats-officedocument.presentationml.tags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tags/tag293.xml" ContentType="application/vnd.openxmlformats-officedocument.presentationml.tags+xml"/>
  <Override PartName="/ppt/slideLayouts/slideLayout438.xml" ContentType="application/vnd.openxmlformats-officedocument.presentationml.slideLayout+xml"/>
  <Override PartName="/ppt/tags/tag68.xml" ContentType="application/vnd.openxmlformats-officedocument.presentationml.tags+xml"/>
  <Override PartName="/ppt/slideLayouts/slideLayout54.xml" ContentType="application/vnd.openxmlformats-officedocument.presentationml.slideLayout+xml"/>
  <Override PartName="/ppt/tags/tag224.xml" ContentType="application/vnd.openxmlformats-officedocument.presentationml.tags+xml"/>
  <Override PartName="/ppt/tags/tag369.xml" ContentType="application/vnd.openxmlformats-officedocument.presentationml.tags+xml"/>
  <Override PartName="/ppt/slideLayouts/slideLayout277.xml" ContentType="application/vnd.openxmlformats-officedocument.presentationml.slideLayout+xml"/>
  <Override PartName="/ppt/tags/tag555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32.xml" ContentType="application/vnd.openxmlformats-officedocument.presentationml.slideLayout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ppt/slideLayouts/slideLayout46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580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325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ags/tag656.xml" ContentType="application/vnd.openxmlformats-officedocument.presentationml.tags+xml"/>
  <Override PartName="/ppt/tags/tag164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diagrams/quickStyle8.xml" ContentType="application/vnd.openxmlformats-officedocument.drawingml.diagramStyle+xml"/>
  <Override PartName="/ppt/tags/tag350.xml" ContentType="application/vnd.openxmlformats-officedocument.presentationml.tags+xml"/>
  <Override PartName="/ppt/slideLayouts/slideLayout309.xml" ContentType="application/vnd.openxmlformats-officedocument.presentationml.slideLayout+xml"/>
  <Override PartName="/ppt/tags/tag681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ags/tag426.xml" ContentType="application/vnd.openxmlformats-officedocument.presentationml.tags+xml"/>
  <Override PartName="/ppt/slideLayouts/slideLayout334.xml" ContentType="application/vnd.openxmlformats-officedocument.presentationml.slideLayout+xml"/>
  <Override PartName="/ppt/tags/tag612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65.xml" ContentType="application/vnd.openxmlformats-officedocument.presentationml.tags+xml"/>
  <Override PartName="/ppt/slideLayouts/slideLayout173.xml" ContentType="application/vnd.openxmlformats-officedocument.presentationml.slideLayout+xml"/>
  <Override PartName="/ppt/tags/tag451.xml" ContentType="application/vnd.openxmlformats-officedocument.presentationml.tags+xml"/>
  <Override PartName="/ppt/tags/tag596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tags/tag290.xml" ContentType="application/vnd.openxmlformats-officedocument.presentationml.tags+xml"/>
  <Override PartName="/ppt/slideLayouts/slideLayout249.xml" ContentType="application/vnd.openxmlformats-officedocument.presentationml.slideLayout+xml"/>
  <Override PartName="/ppt/tags/tag527.xml" ContentType="application/vnd.openxmlformats-officedocument.presentationml.tags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ags/tag366.xml" ContentType="application/vnd.openxmlformats-officedocument.presentationml.tags+xml"/>
  <Override PartName="/ppt/slideLayouts/slideLayout435.xml" ContentType="application/vnd.openxmlformats-officedocument.presentationml.slideLayout+xml"/>
  <Override PartName="/ppt/tags/tag65.xml" ContentType="application/vnd.openxmlformats-officedocument.presentationml.tags+xml"/>
  <Override PartName="/ppt/tags/tag221.xml" ContentType="application/vnd.openxmlformats-officedocument.presentationml.tags+xml"/>
  <Override PartName="/ppt/slideLayouts/slideLayout274.xml" ContentType="application/vnd.openxmlformats-officedocument.presentationml.slideLayout+xml"/>
  <Override PartName="/ppt/tags/tag552.xml" ContentType="application/vnd.openxmlformats-officedocument.presentationml.tags+xml"/>
  <Override PartName="/ppt/slideLayouts/slideLayout460.xml" ContentType="application/vnd.openxmlformats-officedocument.presentationml.slideLayout+xml"/>
  <Override PartName="/ppt/tags/tag697.xml" ContentType="application/vnd.openxmlformats-officedocument.presentationml.tags+xml"/>
  <Override PartName="/ppt/slideMasters/slideMaster13.xml" ContentType="application/vnd.openxmlformats-officedocument.presentationml.slideMaster+xml"/>
  <Override PartName="/ppt/tags/tag90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391.xml" ContentType="application/vnd.openxmlformats-officedocument.presentationml.tags+xml"/>
  <Override PartName="/ppt/tags/tag628.xml" ContentType="application/vnd.openxmlformats-officedocument.presentationml.tags+xml"/>
  <Override PartName="/ppt/notesSlides/notesSlide9.xml" ContentType="application/vnd.openxmlformats-officedocument.presentationml.notesSlide+xml"/>
  <Override PartName="/ppt/tags/tag136.xml" ContentType="application/vnd.openxmlformats-officedocument.presentationml.tags+xml"/>
  <Override PartName="/ppt/slideLayouts/slideLayout189.xml" ContentType="application/vnd.openxmlformats-officedocument.presentationml.slideLayout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slides/slide68.xml" ContentType="application/vnd.openxmlformats-officedocument.presentationml.slide+xml"/>
  <Override PartName="/ppt/tags/tag21.xml" ContentType="application/vnd.openxmlformats-officedocument.presentationml.tags+xml"/>
  <Override PartName="/ppt/tags/tag161.xml" ContentType="application/vnd.openxmlformats-officedocument.presentationml.tags+xml"/>
  <Override PartName="/ppt/slideLayouts/slideLayout230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ags/tag653.xml" ContentType="application/vnd.openxmlformats-officedocument.presentationml.tags+xml"/>
  <Override PartName="/ppt/tags/tag7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ags/tag492.xml" ContentType="application/vnd.openxmlformats-officedocument.presentationml.tags+xml"/>
  <Override PartName="/ppt/diagrams/quickStyle5.xml" ContentType="application/vnd.openxmlformats-officedocument.drawingml.diagramStyle+xml"/>
  <Override PartName="/ppt/slideLayouts/slideLayout145.xml" ContentType="application/vnd.openxmlformats-officedocument.presentationml.slideLayout+xml"/>
  <Override PartName="/ppt/tags/tag237.xml" ContentType="application/vnd.openxmlformats-officedocument.presentationml.tags+xml"/>
  <Override PartName="/ppt/tags/tag423.xml" ContentType="application/vnd.openxmlformats-officedocument.presentationml.tags+xml"/>
  <Override PartName="/ppt/tags/tag568.xml" ContentType="application/vnd.openxmlformats-officedocument.presentationml.tags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tags/tag262.xml" ContentType="application/vnd.openxmlformats-officedocument.presentationml.tags+xml"/>
  <Override PartName="/ppt/slideLayouts/slideLayout331.xml" ContentType="application/vnd.openxmlformats-officedocument.presentationml.slideLayout+xml"/>
  <Override PartName="/ppt/tags/tag593.xml" ContentType="application/vnd.openxmlformats-officedocument.presentationml.tags+xml"/>
  <Override PartName="/ppt/diagrams/layout8.xml" ContentType="application/vnd.openxmlformats-officedocument.drawingml.diagram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37.xml" ContentType="application/vnd.openxmlformats-officedocument.presentationml.tags+xml"/>
  <Override PartName="/ppt/slideLayouts/slideLayout170.xml" ContentType="application/vnd.openxmlformats-officedocument.presentationml.slideLayout+xml"/>
  <Override PartName="/ppt/tags/tag338.xml" ContentType="application/vnd.openxmlformats-officedocument.presentationml.tags+xml"/>
  <Override PartName="/ppt/slideLayouts/slideLayout407.xml" ContentType="application/vnd.openxmlformats-officedocument.presentationml.slideLayout+xml"/>
  <Override PartName="/ppt/tags/tag669.xml" ContentType="application/vnd.openxmlformats-officedocument.presentationml.tags+xml"/>
  <Override PartName="/ppt/notesSlides/notesSlide15.xml" ContentType="application/vnd.openxmlformats-officedocument.presentationml.notesSlide+xml"/>
  <Override PartName="/ppt/tags/tag177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ags/tag524.xml" ContentType="application/vnd.openxmlformats-officedocument.presentationml.tags+xml"/>
  <Override PartName="/ppt/slideLayouts/slideLayout432.xml" ContentType="application/vnd.openxmlformats-officedocument.presentationml.slideLayout+xml"/>
  <Override PartName="/ppt/tags/tag62.xml" ContentType="application/vnd.openxmlformats-officedocument.presentationml.tags+xml"/>
  <Override PartName="/ppt/tags/tag363.xml" ContentType="application/vnd.openxmlformats-officedocument.presentationml.tags+xml"/>
  <Override PartName="/ppt/slideLayouts/slideLayout271.xml" ContentType="application/vnd.openxmlformats-officedocument.presentationml.slideLayout+xml"/>
  <Override PartName="/ppt/tags/tag694.xml" ContentType="application/vnd.openxmlformats-officedocument.presentationml.tags+xml"/>
  <Override PartName="/ppt/slideMasters/slideMaster10.xml" ContentType="application/vnd.openxmlformats-officedocument.presentationml.slideMaster+xml"/>
  <Override PartName="/ppt/tags/tag108.xml" ContentType="application/vnd.openxmlformats-officedocument.presentationml.tags+xml"/>
  <Override PartName="/ppt/tags/tag439.xml" ContentType="application/vnd.openxmlformats-officedocument.presentationml.tags+xml"/>
  <Override PartName="/ppt/slideLayouts/slideLayout347.xml" ContentType="application/vnd.openxmlformats-officedocument.presentationml.slideLayout+xml"/>
  <Override PartName="/ppt/notesSlides/notesSlide6.xml" ContentType="application/vnd.openxmlformats-officedocument.presentationml.notesSlide+xml"/>
  <Override PartName="/ppt/tags/tag133.xml" ContentType="application/vnd.openxmlformats-officedocument.presentationml.tags+xml"/>
  <Override PartName="/ppt/tags/tag278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ags/tag625.xml" ContentType="application/vnd.openxmlformats-officedocument.presentationml.tags+xml"/>
  <Override PartName="/ppt/charts/chart2.xml" ContentType="application/vnd.openxmlformats-officedocument.drawingml.chart+xml"/>
  <Override PartName="/ppt/slideLayouts/slideLayout39.xml" ContentType="application/vnd.openxmlformats-officedocument.presentationml.slideLayout+xml"/>
  <Override PartName="/ppt/tags/tag209.xml" ContentType="application/vnd.openxmlformats-officedocument.presentationml.tags+xml"/>
  <Override PartName="/ppt/tags/tag464.xml" ContentType="application/vnd.openxmlformats-officedocument.presentationml.tags+xml"/>
  <Override PartName="/ppt/slideLayouts/slideLayout372.xml" ContentType="application/vnd.openxmlformats-officedocument.presentationml.slideLayout+xml"/>
  <Override PartName="/ppt/tags/tag650.xml" ContentType="application/vnd.openxmlformats-officedocument.presentationml.tags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448.xml" ContentType="application/vnd.openxmlformats-officedocument.presentationml.slideLayout+xml"/>
  <Override PartName="/ppt/diagrams/quickStyle2.xml" ContentType="application/vnd.openxmlformats-officedocument.drawingml.diagramStyle+xml"/>
  <Override PartName="/ppt/tags/tag78.xml" ContentType="application/vnd.openxmlformats-officedocument.presentationml.tags+xml"/>
  <Override PartName="/ppt/slideLayouts/slideLayout142.xml" ContentType="application/vnd.openxmlformats-officedocument.presentationml.slideLayout+xml"/>
  <Override PartName="/ppt/tags/tag234.xml" ContentType="application/vnd.openxmlformats-officedocument.presentationml.tags+xml"/>
  <Override PartName="/ppt/tags/tag379.xml" ContentType="application/vnd.openxmlformats-officedocument.presentationml.tags+xml"/>
  <Override PartName="/ppt/slideLayouts/slideLayout287.xml" ContentType="application/vnd.openxmlformats-officedocument.presentationml.slideLayout+xml"/>
  <Override PartName="/ppt/tags/tag565.xml" ContentType="application/vnd.openxmlformats-officedocument.presentationml.tags+xml"/>
  <Override PartName="/ppt/tags/tag420.xml" ContentType="application/vnd.openxmlformats-officedocument.presentationml.tags+xml"/>
  <Override PartName="/ppt/slideLayouts/slideLayout47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218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ags/tag590.xml" ContentType="application/vnd.openxmlformats-officedocument.presentationml.tags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335.xml" ContentType="application/vnd.openxmlformats-officedocument.presentationml.tags+xml"/>
  <Override PartName="/ppt/slideLayouts/slideLayout243.xml" ContentType="application/vnd.openxmlformats-officedocument.presentationml.slideLayout+xml"/>
  <Override PartName="/ppt/tags/tag521.xml" ContentType="application/vnd.openxmlformats-officedocument.presentationml.tags+xml"/>
  <Override PartName="/ppt/slideLayouts/slideLayout388.xml" ContentType="application/vnd.openxmlformats-officedocument.presentationml.slideLayout+xml"/>
  <Override PartName="/ppt/tags/tag666.xml" ContentType="application/vnd.openxmlformats-officedocument.presentationml.tags+xml"/>
  <Override PartName="/ppt/notesSlides/notesSlide12.xml" ContentType="application/vnd.openxmlformats-officedocument.presentationml.notesSlide+xml"/>
  <Override PartName="/ppt/tags/tag174.xml" ContentType="application/vnd.openxmlformats-officedocument.presentationml.tags+xml"/>
  <Override PartName="/ppt/tags/tag360.xml" ContentType="application/vnd.openxmlformats-officedocument.presentationml.tags+xml"/>
  <Override PartName="/ppt/slideLayouts/slideLayout319.xml" ContentType="application/vnd.openxmlformats-officedocument.presentationml.slideLayout+xml"/>
  <Override PartName="/ppt/tags/tag691.xml" ContentType="application/vnd.openxmlformats-officedocument.presentationml.tags+xml"/>
  <Override PartName="/ppt/diagrams/drawing7.xml" ContentType="application/vnd.ms-office.drawingml.diagramDrawing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slideLayouts/slideLayout158.xml" ContentType="application/vnd.openxmlformats-officedocument.presentationml.slideLayout+xml"/>
  <Override PartName="/ppt/tags/tag436.xml" ContentType="application/vnd.openxmlformats-officedocument.presentationml.tags+xml"/>
  <Override PartName="/ppt/tags/tag275.xml" ContentType="application/vnd.openxmlformats-officedocument.presentationml.tags+xml"/>
  <Override PartName="/ppt/slideLayouts/slideLayout344.xml" ContentType="application/vnd.openxmlformats-officedocument.presentationml.slideLayout+xml"/>
  <Override PartName="/ppt/tags/tag622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tags/tag130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slideLayouts/slideLayout322.xml" ContentType="application/vnd.openxmlformats-officedocument.presentationml.slideLayout+xml"/>
  <Override PartName="/ppt/tags/tag559.xml" ContentType="application/vnd.openxmlformats-officedocument.presentationml.tags+xml"/>
  <Override PartName="/ppt/tags/tag600.xml" ContentType="application/vnd.openxmlformats-officedocument.presentationml.tags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tags/tag97.xml" ContentType="application/vnd.openxmlformats-officedocument.presentationml.tags+xml"/>
  <Override PartName="/ppt/slideLayouts/slideLayout114.xml" ContentType="application/vnd.openxmlformats-officedocument.presentationml.slideLayout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ags/tag398.xml" ContentType="application/vnd.openxmlformats-officedocument.presentationml.tags+xml"/>
  <Override PartName="/ppt/tags/tag537.xml" ContentType="application/vnd.openxmlformats-officedocument.presentationml.tags+xml"/>
  <Override PartName="/ppt/tags/tag584.xml" ContentType="application/vnd.openxmlformats-officedocument.presentationml.tags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61.xml" ContentType="application/vnd.openxmlformats-officedocument.presentationml.slideLayout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Layouts/slideLayout300.xml" ContentType="application/vnd.openxmlformats-officedocument.presentationml.slideLayout+xml"/>
  <Override PartName="/ppt/theme/theme19.xml" ContentType="application/vnd.openxmlformats-officedocument.theme+xml"/>
  <Override PartName="/ppt/slideLayouts/slideLayout445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tags/tag168.xml" ContentType="application/vnd.openxmlformats-officedocument.presentationml.tags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562.xml" ContentType="application/vnd.openxmlformats-officedocument.presentationml.tags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ags/tag701.xml" ContentType="application/vnd.openxmlformats-officedocument.presentationml.tags+xml"/>
  <Default Extension="vml" ContentType="application/vnd.openxmlformats-officedocument.vmlDrawing"/>
  <Override PartName="/ppt/tags/tag53.xml" ContentType="application/vnd.openxmlformats-officedocument.presentationml.tags+xml"/>
  <Override PartName="/ppt/tags/tag307.xml" ContentType="application/vnd.openxmlformats-officedocument.presentationml.tags+xml"/>
  <Override PartName="/ppt/slideLayouts/slideLayout215.xml" ContentType="application/vnd.openxmlformats-officedocument.presentationml.slideLayout+xml"/>
  <Override PartName="/ppt/tags/tag354.xml" ContentType="application/vnd.openxmlformats-officedocument.presentationml.tags+xml"/>
  <Override PartName="/ppt/slideLayouts/slideLayout262.xml" ContentType="application/vnd.openxmlformats-officedocument.presentationml.slideLayout+xml"/>
  <Override PartName="/ppt/tags/tag540.xml" ContentType="application/vnd.openxmlformats-officedocument.presentationml.tags+xml"/>
  <Override PartName="/ppt/tags/tag638.xml" ContentType="application/vnd.openxmlformats-officedocument.presentationml.tags+xml"/>
  <Override PartName="/ppt/tags/tag685.xml" ContentType="application/vnd.openxmlformats-officedocument.presentationml.tags+xml"/>
  <Override PartName="/ppt/diagrams/layout2.xml" ContentType="application/vnd.openxmlformats-officedocument.drawingml.diagramLayout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slideLayouts/slideLayout99.xml" ContentType="application/vnd.openxmlformats-officedocument.presentationml.slideLayout+xml"/>
  <Override PartName="/ppt/tags/tag193.xml" ContentType="application/vnd.openxmlformats-officedocument.presentationml.tags+xml"/>
  <Override PartName="/ppt/slideLayouts/slideLayout199.xml" ContentType="application/vnd.openxmlformats-officedocument.presentationml.slideLayout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ags/tag616.xml" ContentType="application/vnd.openxmlformats-officedocument.presentationml.tags+xml"/>
  <Override PartName="/ppt/theme/theme22.xml" ContentType="application/vnd.openxmlformats-officedocument.theme+xml"/>
  <Override PartName="/ppt/tags/tag663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408.xml" ContentType="application/vnd.openxmlformats-officedocument.presentationml.tags+xml"/>
  <Override PartName="/ppt/tags/tag455.xml" ContentType="application/vnd.openxmlformats-officedocument.presentationml.tag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ags/tag578.xml" ContentType="application/vnd.openxmlformats-officedocument.presentationml.tags+xml"/>
  <Override PartName="/ppt/tags/tag641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tags/tag102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s/slide34.xml" ContentType="application/vnd.openxmlformats-officedocument.presentationml.slide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slideLayouts/slideLayout133.xml" ContentType="application/vnd.openxmlformats-officedocument.presentationml.slideLayout+xml"/>
  <Override PartName="/ppt/tags/tag272.xml" ContentType="application/vnd.openxmlformats-officedocument.presentationml.tags+xml"/>
  <Override PartName="/ppt/slideLayouts/slideLayout180.xml" ContentType="application/vnd.openxmlformats-officedocument.presentationml.slideLayout+xml"/>
  <Override PartName="/ppt/tags/tag411.xml" ContentType="application/vnd.openxmlformats-officedocument.presentationml.tags+xml"/>
  <Override PartName="/ppt/slideLayouts/slideLayout278.xml" ContentType="application/vnd.openxmlformats-officedocument.presentationml.slideLayout+xml"/>
  <Override PartName="/ppt/tags/tag509.xml" ContentType="application/vnd.openxmlformats-officedocument.presentationml.tags+xml"/>
  <Override PartName="/ppt/tags/tag556.xml" ContentType="application/vnd.openxmlformats-officedocument.presentationml.tags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slideLayouts/slideLayout80.xml" ContentType="application/vnd.openxmlformats-officedocument.presentationml.slideLayout+xml"/>
  <Override PartName="/ppt/tags/tag203.xml" ContentType="application/vnd.openxmlformats-officedocument.presentationml.tags+xml"/>
  <Override PartName="/ppt/tags/tag250.xml" ContentType="application/vnd.openxmlformats-officedocument.presentationml.tags+xml"/>
  <Override PartName="/ppt/slideLayouts/slideLayout209.xml" ContentType="application/vnd.openxmlformats-officedocument.presentationml.slideLayout+xml"/>
  <Override PartName="/ppt/tags/tag348.xml" ContentType="application/vnd.openxmlformats-officedocument.presentationml.tags+xml"/>
  <Override PartName="/ppt/slideLayouts/slideLayout256.xml" ContentType="application/vnd.openxmlformats-officedocument.presentationml.slideLayout+xml"/>
  <Override PartName="/ppt/tags/tag395.xml" ContentType="application/vnd.openxmlformats-officedocument.presentationml.tags+xml"/>
  <Override PartName="/ppt/tags/tag679.xml" ContentType="application/vnd.openxmlformats-officedocument.presentationml.tags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187.xml" ContentType="application/vnd.openxmlformats-officedocument.presentationml.tags+xml"/>
  <Override PartName="/ppt/theme/theme16.xml" ContentType="application/vnd.openxmlformats-officedocument.theme+xml"/>
  <Override PartName="/ppt/tags/tag534.xml" ContentType="application/vnd.openxmlformats-officedocument.presentationml.tags+xml"/>
  <Override PartName="/ppt/tags/tag581.xml" ContentType="application/vnd.openxmlformats-officedocument.presentationml.tags+xml"/>
  <Override PartName="/ppt/slideLayouts/slideLayout442.xml" ContentType="application/vnd.openxmlformats-officedocument.presentationml.slideLayout+xml"/>
  <Override PartName="/ppt/tags/tag25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  <Override PartName="/ppt/tags/tag326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373.xml" ContentType="application/vnd.openxmlformats-officedocument.presentationml.tags+xml"/>
  <Override PartName="/ppt/slideLayouts/slideLayout281.xml" ContentType="application/vnd.openxmlformats-officedocument.presentationml.slideLayout+xml"/>
  <Override PartName="/ppt/tags/tag512.xml" ContentType="application/vnd.openxmlformats-officedocument.presentationml.tags+xml"/>
  <Override PartName="/ppt/slideLayouts/slideLayout379.xml" ContentType="application/vnd.openxmlformats-officedocument.presentationml.slideLayout+xml"/>
  <Override PartName="/ppt/tags/tag657.xml" ContentType="application/vnd.openxmlformats-officedocument.presentationml.tags+xml"/>
  <Override PartName="/ppt/slideMasters/slideMaster20.xml" ContentType="application/vnd.openxmlformats-officedocument.presentationml.slideMaster+xml"/>
  <Override PartName="/ppt/tags/tag50.xml" ContentType="application/vnd.openxmlformats-officedocument.presentationml.tags+xml"/>
  <Override PartName="/ppt/theme/theme8.xml" ContentType="application/vnd.openxmlformats-officedocument.theme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49.xml" ContentType="application/vnd.openxmlformats-officedocument.presentationml.tags+xml"/>
  <Override PartName="/ppt/tags/tag496.xml" ContentType="application/vnd.openxmlformats-officedocument.presentationml.tags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ags/tag635.xml" ContentType="application/vnd.openxmlformats-officedocument.presentationml.tags+xml"/>
  <Override PartName="/ppt/tags/tag682.xml" ContentType="application/vnd.openxmlformats-officedocument.presentationml.tags+xml"/>
  <Override PartName="/ppt/diagrams/quickStyle9.xml" ContentType="application/vnd.openxmlformats-officedocument.drawingml.diagramStyle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slideLayouts/slideLayout149.xml" ContentType="application/vnd.openxmlformats-officedocument.presentationml.slideLayout+xml"/>
  <Override PartName="/ppt/tags/tag288.xml" ContentType="application/vnd.openxmlformats-officedocument.presentationml.tags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ags/tag597.xml" ContentType="application/vnd.openxmlformats-officedocument.presentationml.tags+xml"/>
  <Override PartName="/ppt/tags/tag613.xml" ContentType="application/vnd.openxmlformats-officedocument.presentationml.tags+xml"/>
  <Override PartName="/ppt/tags/tag660.xml" ContentType="application/vnd.openxmlformats-officedocument.presentationml.tag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tags/tag88.xml" ContentType="application/vnd.openxmlformats-officedocument.presentationml.tags+xml"/>
  <Override PartName="/ppt/slideLayouts/slideLayout105.xml" ContentType="application/vnd.openxmlformats-officedocument.presentationml.slideLayout+xml"/>
  <Override PartName="/ppt/tags/tag244.xml" ContentType="application/vnd.openxmlformats-officedocument.presentationml.tags+xml"/>
  <Default Extension="jpeg" ContentType="image/jpeg"/>
  <Override PartName="/ppt/slideLayouts/slideLayout152.xml" ContentType="application/vnd.openxmlformats-officedocument.presentationml.slideLayout+xml"/>
  <Override PartName="/ppt/tags/tag291.xml" ContentType="application/vnd.openxmlformats-officedocument.presentationml.tags+xml"/>
  <Override PartName="/ppt/tags/tag430.xml" ContentType="application/vnd.openxmlformats-officedocument.presentationml.tags+xml"/>
  <Override PartName="/ppt/slideLayouts/slideLayout297.xml" ContentType="application/vnd.openxmlformats-officedocument.presentationml.slideLayout+xml"/>
  <Override PartName="/ppt/tags/tag528.xml" ContentType="application/vnd.openxmlformats-officedocument.presentationml.tags+xml"/>
  <Override PartName="/ppt/tags/tag575.xml" ContentType="application/vnd.openxmlformats-officedocument.presentationml.tags+xml"/>
  <Override PartName="/ppt/slideLayouts/slideLayout436.xml" ContentType="application/vnd.openxmlformats-officedocument.presentationml.slideLayout+xml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slideLayouts/slideLayout52.xml" ContentType="application/vnd.openxmlformats-officedocument.presentationml.slideLayout+xml"/>
  <Override PartName="/ppt/tags/tag222.xml" ContentType="application/vnd.openxmlformats-officedocument.presentationml.tags+xml"/>
  <Override PartName="/ppt/slideLayouts/slideLayout228.xml" ContentType="application/vnd.openxmlformats-officedocument.presentationml.slideLayout+xml"/>
  <Override PartName="/ppt/tags/tag367.xml" ContentType="application/vnd.openxmlformats-officedocument.presentationml.tags+xml"/>
  <Override PartName="/ppt/slideLayouts/slideLayout275.xml" ContentType="application/vnd.openxmlformats-officedocument.presentationml.slideLayout+xml"/>
  <Override PartName="/ppt/tags/tag506.xml" ContentType="application/vnd.openxmlformats-officedocument.presentationml.tags+xml"/>
  <Override PartName="/ppt/tags/tag553.xml" ContentType="application/vnd.openxmlformats-officedocument.presentationml.tags+xml"/>
  <Override PartName="/ppt/tags/tag698.xml" ContentType="application/vnd.openxmlformats-officedocument.presentationml.tags+xml"/>
  <Override PartName="/ppt/slideMasters/slideMaster14.xml" ContentType="application/vnd.openxmlformats-officedocument.presentationml.slideMaster+xml"/>
  <Override PartName="/ppt/slideLayouts/slideLayout30.xml" ContentType="application/vnd.openxmlformats-officedocument.presentationml.slideLayout+xml"/>
  <Override PartName="/ppt/tags/tag159.xml" ContentType="application/vnd.openxmlformats-officedocument.presentationml.tags+xml"/>
  <Override PartName="/ppt/slideLayouts/slideLayout130.xml" ContentType="application/vnd.openxmlformats-officedocument.presentationml.slideLayout+xml"/>
  <Override PartName="/ppt/tags/tag345.xml" ContentType="application/vnd.openxmlformats-officedocument.presentationml.tags+xml"/>
  <Override PartName="/ppt/tags/tag392.xml" ContentType="application/vnd.openxmlformats-officedocument.presentationml.tags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charts/colors1.xml" ContentType="application/vnd.ms-office.chartcolorstyle+xml"/>
  <Override PartName="/ppt/tags/tag44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ags/tag531.xml" ContentType="application/vnd.openxmlformats-officedocument.presentationml.tags+xml"/>
  <Override PartName="/ppt/slideLayouts/slideLayout398.xml" ContentType="application/vnd.openxmlformats-officedocument.presentationml.slideLayout+xml"/>
  <Override PartName="/ppt/tags/tag629.xml" ContentType="application/vnd.openxmlformats-officedocument.presentationml.tags+xml"/>
  <Override PartName="/ppt/tags/tag676.xml" ContentType="application/vnd.openxmlformats-officedocument.presentationml.tags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tags/tag22.xml" ContentType="application/vnd.openxmlformats-officedocument.presentationml.tags+xml"/>
  <Override PartName="/ppt/tags/tag323.xml" ContentType="application/vnd.openxmlformats-officedocument.presentationml.tags+xml"/>
  <Override PartName="/ppt/slideLayouts/slideLayout231.xml" ContentType="application/vnd.openxmlformats-officedocument.presentationml.slideLayout+xml"/>
  <Override PartName="/ppt/tags/tag370.xml" ContentType="application/vnd.openxmlformats-officedocument.presentationml.tags+xml"/>
  <Override PartName="/ppt/theme/theme13.xml" ContentType="application/vnd.openxmlformats-officedocument.theme+xml"/>
  <Override PartName="/ppt/tags/tag468.xml" ContentType="application/vnd.openxmlformats-officedocument.presentationml.tags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ags/tag607.xml" ContentType="application/vnd.openxmlformats-officedocument.presentationml.tags+xml"/>
  <Override PartName="/ppt/tags/tag654.xml" ContentType="application/vnd.openxmlformats-officedocument.presentationml.tags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slideLayouts/slideLayout168.xml" ContentType="application/vnd.openxmlformats-officedocument.presentationml.slideLayout+xml"/>
  <Override PartName="/ppt/tags/tag301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diagrams/quickStyle6.xml" ContentType="application/vnd.openxmlformats-officedocument.drawingml.diagramStyle+xml"/>
  <Override PartName="/ppt/slides/slide47.xml" ContentType="application/vnd.openxmlformats-officedocument.presentationml.slide+xml"/>
  <Override PartName="/ppt/tags/tag140.xml" ContentType="application/vnd.openxmlformats-officedocument.presentationml.tags+xml"/>
  <Override PartName="/ppt/theme/theme5.xml" ContentType="application/vnd.openxmlformats-officedocument.theme+xml"/>
  <Override PartName="/ppt/tags/tag285.xml" ContentType="application/vnd.openxmlformats-officedocument.presentationml.tags+xml"/>
  <Override PartName="/ppt/slideLayouts/slideLayout354.xml" ContentType="application/vnd.openxmlformats-officedocument.presentationml.slideLayout+xml"/>
  <Override PartName="/ppt/tags/tag63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ags/tag471.xml" ContentType="application/vnd.openxmlformats-officedocument.presentationml.tags+xml"/>
  <Override PartName="/ppt/tags/tag708.xml" ContentType="application/vnd.openxmlformats-officedocument.presentationml.tags+xml"/>
  <Override PartName="/ppt/tags/tag216.xml" ContentType="application/vnd.openxmlformats-officedocument.presentationml.tags+xml"/>
  <Override PartName="/ppt/slideLayouts/slideLayout124.xml" ContentType="application/vnd.openxmlformats-officedocument.presentationml.slideLayout+xml"/>
  <Override PartName="/ppt/tags/tag402.xml" ContentType="application/vnd.openxmlformats-officedocument.presentationml.tags+xml"/>
  <Override PartName="/ppt/slideLayouts/slideLayout269.xml" ContentType="application/vnd.openxmlformats-officedocument.presentationml.slideLayout+xml"/>
  <Override PartName="/ppt/tags/tag547.xml" ContentType="application/vnd.openxmlformats-officedocument.presentationml.tags+xml"/>
  <Override PartName="/ppt/slideLayouts/slideLayout455.xml" ContentType="application/vnd.openxmlformats-officedocument.presentationml.slideLayout+xml"/>
  <Override PartName="/ppt/tags/tag85.xml" ContentType="application/vnd.openxmlformats-officedocument.presentationml.tags+xml"/>
  <Override PartName="/ppt/slideLayouts/slideLayout71.xml" ContentType="application/vnd.openxmlformats-officedocument.presentationml.slideLayout+xml"/>
  <Override PartName="/ppt/tags/tag241.xml" ContentType="application/vnd.openxmlformats-officedocument.presentationml.tags+xml"/>
  <Override PartName="/ppt/tags/tag386.xml" ContentType="application/vnd.openxmlformats-officedocument.presentationml.tags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ags/tag572.xml" ContentType="application/vnd.openxmlformats-officedocument.presentationml.tags+xml"/>
  <Override PartName="/ppt/tags/tag16.xml" ContentType="application/vnd.openxmlformats-officedocument.presentationml.tags+xml"/>
  <Override PartName="/ppt/tags/tag317.xml" ContentType="application/vnd.openxmlformats-officedocument.presentationml.tags+xml"/>
  <Override PartName="/ppt/slideMasters/slideMaster8.xml" ContentType="application/vnd.openxmlformats-officedocument.presentationml.slideMaster+xml"/>
  <Override PartName="/ppt/tags/tag156.xml" ContentType="application/vnd.openxmlformats-officedocument.presentationml.tags+xml"/>
  <Override PartName="/ppt/slideLayouts/slideLayout225.xml" ContentType="application/vnd.openxmlformats-officedocument.presentationml.slideLayout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slideLayouts/slideLayout411.xml" ContentType="application/vnd.openxmlformats-officedocument.presentationml.slideLayout+xml"/>
  <Override PartName="/ppt/tags/tag648.xml" ContentType="application/vnd.openxmlformats-officedocument.presentationml.tags+xml"/>
  <Override PartName="/ppt/tags/tag41.xml" ContentType="application/vnd.openxmlformats-officedocument.presentationml.tags+xml"/>
  <Override PartName="/ppt/tags/tag342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ags/tag673.xml" ContentType="application/vnd.openxmlformats-officedocument.presentationml.tags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ags/tag181.xml" ContentType="application/vnd.openxmlformats-officedocument.presentationml.tags+xml"/>
  <Override PartName="/ppt/theme/theme10.xml" ContentType="application/vnd.openxmlformats-officedocument.theme+xml"/>
  <Override PartName="/ppt/tags/tag418.xml" ContentType="application/vnd.openxmlformats-officedocument.presentationml.tags+xml"/>
  <Override PartName="/ppt/slideLayouts/slideLayout326.xml" ContentType="application/vnd.openxmlformats-officedocument.presentationml.slideLayout+xml"/>
  <Override PartName="/ppt/diagrams/colors4.xml" ContentType="application/vnd.openxmlformats-officedocument.drawingml.diagramColors+xml"/>
  <Override PartName="/ppt/slides/slide19.xml" ContentType="application/vnd.openxmlformats-officedocument.presentationml.slide+xml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slideLayouts/slideLayout165.xml" ContentType="application/vnd.openxmlformats-officedocument.presentationml.slideLayout+xml"/>
  <Override PartName="/ppt/tags/tag588.xml" ContentType="application/vnd.openxmlformats-officedocument.presentationml.tags+xml"/>
  <Override PartName="/ppt/tags/tag604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443.xml" ContentType="application/vnd.openxmlformats-officedocument.presentationml.tags+xml"/>
  <Override PartName="/ppt/slideLayouts/slideLayout351.xml" ContentType="application/vnd.openxmlformats-officedocument.presentationml.slideLayout+xml"/>
  <Override PartName="/ppt/slides/slide44.xml" ContentType="application/vnd.openxmlformats-officedocument.presentationml.slide+xml"/>
  <Default Extension="emf" ContentType="image/x-emf"/>
  <Override PartName="/ppt/slideLayouts/slideLayout43.xml" ContentType="application/vnd.openxmlformats-officedocument.presentationml.slideLayout+xml"/>
  <Override PartName="/ppt/tags/tag282.xml" ContentType="application/vnd.openxmlformats-officedocument.presentationml.tags+xml"/>
  <Override PartName="/ppt/slideLayouts/slideLayout190.xml" ContentType="application/vnd.openxmlformats-officedocument.presentationml.slideLayout+xml"/>
  <Override PartName="/ppt/tags/tag519.xml" ContentType="application/vnd.openxmlformats-officedocument.presentationml.tags+xml"/>
  <Override PartName="/ppt/slideLayouts/slideLayout427.xml" ContentType="application/vnd.openxmlformats-officedocument.presentationml.slideLayout+xml"/>
  <Override PartName="/ppt/tags/tag705.xml" ContentType="application/vnd.openxmlformats-officedocument.presentationml.tags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358.xml" ContentType="application/vnd.openxmlformats-officedocument.presentationml.tags+xml"/>
  <Override PartName="/ppt/slideLayouts/slideLayout266.xml" ContentType="application/vnd.openxmlformats-officedocument.presentationml.slideLayout+xml"/>
  <Override PartName="/ppt/tags/tag544.xml" ContentType="application/vnd.openxmlformats-officedocument.presentationml.tags+xml"/>
  <Override PartName="/ppt/tags/tag689.xml" ContentType="application/vnd.openxmlformats-officedocument.presentationml.tags+xml"/>
  <Override PartName="/ppt/tags/tag82.xml" ContentType="application/vnd.openxmlformats-officedocument.presentationml.tags+xml"/>
  <Override PartName="/ppt/slideLayouts/slideLayout121.xml" ContentType="application/vnd.openxmlformats-officedocument.presentationml.slideLayout+xml"/>
  <Override PartName="/ppt/tags/tag197.xml" ContentType="application/vnd.openxmlformats-officedocument.presentationml.tags+xml"/>
  <Override PartName="/ppt/tags/tag383.xml" ContentType="application/vnd.openxmlformats-officedocument.presentationml.tags+xml"/>
  <Override PartName="/ppt/slideLayouts/slideLayout452.xml" ContentType="application/vnd.openxmlformats-officedocument.presentationml.slideLayout+xml"/>
  <Override PartName="/ppt/tags/tag128.xml" ContentType="application/vnd.openxmlformats-officedocument.presentationml.tags+xml"/>
  <Override PartName="/ppt/slideLayouts/slideLayout291.xml" ContentType="application/vnd.openxmlformats-officedocument.presentationml.slideLayout+xml"/>
  <Override PartName="/ppt/tags/tag459.xml" ContentType="application/vnd.openxmlformats-officedocument.presentationml.tags+xml"/>
  <Override PartName="/ppt/tags/tag13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slideLayouts/slideLayout222.xml" ContentType="application/vnd.openxmlformats-officedocument.presentationml.slideLayout+xml"/>
  <Override PartName="/ppt/tags/tag500.xml" ContentType="application/vnd.openxmlformats-officedocument.presentationml.tags+xml"/>
  <Override PartName="/ppt/slideLayouts/slideLayout367.xml" ContentType="application/vnd.openxmlformats-officedocument.presentationml.slideLayout+xml"/>
  <Override PartName="/ppt/tags/tag645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ags/tag153.xml" ContentType="application/vnd.openxmlformats-officedocument.presentationml.tags+xml"/>
  <Override PartName="/ppt/tags/tag484.xml" ContentType="application/vnd.openxmlformats-officedocument.presentationml.tags+xml"/>
  <Override PartName="/ppt/slideLayouts/slideLayout392.xml" ContentType="application/vnd.openxmlformats-officedocument.presentationml.slideLayout+xml"/>
  <Override PartName="/ppt/tags/tag670.xml" ContentType="application/vnd.openxmlformats-officedocument.presentationml.tags+xml"/>
  <Override PartName="/ppt/slideLayouts/slideLayout137.xml" ContentType="application/vnd.openxmlformats-officedocument.presentationml.slideLayout+xml"/>
  <Override PartName="/ppt/tags/tag229.xml" ContentType="application/vnd.openxmlformats-officedocument.presentationml.tags+xml"/>
  <Override PartName="/ppt/tags/tag415.xml" ContentType="application/vnd.openxmlformats-officedocument.presentationml.tags+xml"/>
  <Override PartName="/ppt/diagrams/colors1.xml" ContentType="application/vnd.openxmlformats-officedocument.drawingml.diagramColors+xml"/>
  <Override PartName="/ppt/tags/tag98.xml" ContentType="application/vnd.openxmlformats-officedocument.presentationml.tags+xml"/>
  <Override PartName="/ppt/slideLayouts/slideLayout84.xml" ContentType="application/vnd.openxmlformats-officedocument.presentationml.slideLayout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Layouts/slideLayout323.xml" ContentType="application/vnd.openxmlformats-officedocument.presentationml.slideLayout+xml"/>
  <Override PartName="/ppt/tags/tag601.xml" ContentType="application/vnd.openxmlformats-officedocument.presentationml.tags+xml"/>
  <Override PartName="/ppt/slideLayouts/slideLayout468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440.xml" ContentType="application/vnd.openxmlformats-officedocument.presentationml.tags+xml"/>
  <Override PartName="/ppt/tags/tag585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238.xml" ContentType="application/vnd.openxmlformats-officedocument.presentationml.slideLayout+xml"/>
  <Override PartName="/ppt/tags/tag51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55.xml" ContentType="application/vnd.openxmlformats-officedocument.presentationml.tags+xml"/>
  <Override PartName="/ppt/slideLayouts/slideLayout424.xml" ContentType="application/vnd.openxmlformats-officedocument.presentationml.slideLayout+xml"/>
  <Override PartName="/ppt/tags/tag686.xml" ContentType="application/vnd.openxmlformats-officedocument.presentationml.tags+xml"/>
  <Override PartName="/ppt/tags/tag702.xml" ContentType="application/vnd.openxmlformats-officedocument.presentationml.tags+xml"/>
  <Override PartName="/ppt/tags/tag194.xml" ContentType="application/vnd.openxmlformats-officedocument.presentationml.tags+xml"/>
  <Override PartName="/ppt/slideLayouts/slideLayout263.xml" ContentType="application/vnd.openxmlformats-officedocument.presentationml.slideLayout+xml"/>
  <Override PartName="/ppt/tags/tag541.xml" ContentType="application/vnd.openxmlformats-officedocument.presentationml.tags+xml"/>
  <Override PartName="/ppt/theme/theme23.xml" ContentType="application/vnd.openxmlformats-officedocument.theme+xml"/>
  <Override PartName="/ppt/tags/tag380.xml" ContentType="application/vnd.openxmlformats-officedocument.presentationml.tags+xml"/>
  <Override PartName="/ppt/slideLayouts/slideLayout339.xml" ContentType="application/vnd.openxmlformats-officedocument.presentationml.slideLayout+xml"/>
  <Override PartName="/ppt/tags/tag61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slideLayouts/slideLayout178.xml" ContentType="application/vnd.openxmlformats-officedocument.presentationml.slideLayout+xml"/>
  <Override PartName="/ppt/tags/tag311.xml" ContentType="application/vnd.openxmlformats-officedocument.presentationml.tags+xml"/>
  <Override PartName="/ppt/tags/tag456.xml" ContentType="application/vnd.openxmlformats-officedocument.presentationml.tags+xml"/>
  <Override PartName="/ppt/slideLayouts/slideLayout364.xml" ContentType="application/vnd.openxmlformats-officedocument.presentationml.slideLayout+xml"/>
  <Override PartName="/ppt/tags/tag642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ags/tag150.xml" ContentType="application/vnd.openxmlformats-officedocument.presentationml.tags+xml"/>
  <Override PartName="/ppt/slideLayouts/slideLayout109.xml" ContentType="application/vnd.openxmlformats-officedocument.presentationml.slideLayout+xml"/>
  <Override PartName="/ppt/tags/tag295.xml" ContentType="application/vnd.openxmlformats-officedocument.presentationml.tags+xml"/>
  <Override PartName="/ppt/tags/tag481.xml" ContentType="application/vnd.openxmlformats-officedocument.presentationml.tags+xml"/>
  <Override PartName="/ppt/slideLayouts/slideLayout56.xml" ContentType="application/vnd.openxmlformats-officedocument.presentationml.slideLayout+xml"/>
  <Override PartName="/ppt/tags/tag226.xml" ContentType="application/vnd.openxmlformats-officedocument.presentationml.tags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ags/tag412.xml" ContentType="application/vnd.openxmlformats-officedocument.presentationml.tags+xml"/>
  <Override PartName="/ppt/slideLayouts/slideLayout320.xml" ContentType="application/vnd.openxmlformats-officedocument.presentationml.slideLayout+xml"/>
  <Override PartName="/ppt/tags/tag557.xml" ContentType="application/vnd.openxmlformats-officedocument.presentationml.tags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tags/tag95.xml" ContentType="application/vnd.openxmlformats-officedocument.presentationml.tags+xml"/>
  <Override PartName="/ppt/tags/tag251.xml" ContentType="application/vnd.openxmlformats-officedocument.presentationml.tags+xml"/>
  <Override PartName="/ppt/tags/tag396.xml" ContentType="application/vnd.openxmlformats-officedocument.presentationml.tags+xml"/>
  <Override PartName="/ppt/tags/tag582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327.xml" ContentType="application/vnd.openxmlformats-officedocument.presentationml.tags+xml"/>
  <Override PartName="/ppt/slideLayouts/slideLayout235.xml" ContentType="application/vnd.openxmlformats-officedocument.presentationml.slideLayout+xml"/>
  <Override PartName="/ppt/tags/tag658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slideLayouts/slideLayout421.xml" ContentType="application/vnd.openxmlformats-officedocument.presentationml.slideLayout+xml"/>
  <Override PartName="/ppt/tags/tag51.xml" ContentType="application/vnd.openxmlformats-officedocument.presentationml.tags+xml"/>
  <Override PartName="/ppt/tags/tag352.xml" ContentType="application/vnd.openxmlformats-officedocument.presentationml.tags+xml"/>
  <Override PartName="/ppt/slideLayouts/slideLayout260.xml" ContentType="application/vnd.openxmlformats-officedocument.presentationml.slideLayout+xml"/>
  <Override PartName="/ppt/tags/tag683.xml" ContentType="application/vnd.openxmlformats-officedocument.presentationml.tags+xml"/>
  <Override PartName="/ppt/slideLayouts/slideLayout97.xml" ContentType="application/vnd.openxmlformats-officedocument.presentationml.slideLayout+xml"/>
  <Override PartName="/ppt/tags/tag191.xml" ContentType="application/vnd.openxmlformats-officedocument.presentationml.tags+xml"/>
  <Override PartName="/ppt/tags/tag428.xml" ContentType="application/vnd.openxmlformats-officedocument.presentationml.tags+xml"/>
  <Override PartName="/ppt/slideLayouts/slideLayout336.xml" ContentType="application/vnd.openxmlformats-officedocument.presentationml.slideLayout+xml"/>
  <Override PartName="/ppt/theme/theme20.xml" ContentType="application/vnd.openxmlformats-officedocument.theme+xml"/>
  <Override PartName="/ppt/tags/tag61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slideLayouts/slideLayout175.xml" ContentType="application/vnd.openxmlformats-officedocument.presentationml.slideLayout+xml"/>
  <Override PartName="/ppt/tags/tag453.xml" ContentType="application/vnd.openxmlformats-officedocument.presentationml.tags+xml"/>
  <Override PartName="/ppt/tags/tag598.xml" ContentType="application/vnd.openxmlformats-officedocument.presentationml.tags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92.xml" ContentType="application/vnd.openxmlformats-officedocument.presentationml.tags+xml"/>
  <Override PartName="/ppt/slideLayouts/slideLayout361.xml" ContentType="application/vnd.openxmlformats-officedocument.presentationml.slideLayout+xml"/>
  <Override PartName="/ppt/tags/tag529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ags/tag368.xml" ContentType="application/vnd.openxmlformats-officedocument.presentationml.tags+xml"/>
  <Override PartName="/ppt/slideLayouts/slideLayout437.xml" ContentType="application/vnd.openxmlformats-officedocument.presentationml.slideLayout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ags/tag554.xml" ContentType="application/vnd.openxmlformats-officedocument.presentationml.tags+xml"/>
  <Override PartName="/ppt/slideLayouts/slideLayout462.xml" ContentType="application/vnd.openxmlformats-officedocument.presentationml.slideLayout+xml"/>
  <Override PartName="/ppt/tags/tag699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gs/tag92.xml" ContentType="application/vnd.openxmlformats-officedocument.presentationml.tags+xml"/>
  <Override PartName="/ppt/slideLayouts/slideLayout207.xml" ContentType="application/vnd.openxmlformats-officedocument.presentationml.slideLayout+xml"/>
  <Override PartName="/ppt/tags/tag393.xml" ContentType="application/vnd.openxmlformats-officedocument.presentationml.tags+xml"/>
  <Override PartName="/ppt/tags/tag138.xml" ContentType="application/vnd.openxmlformats-officedocument.presentationml.tags+xml"/>
  <Override PartName="/ppt/tags/tag324.xml" ContentType="application/vnd.openxmlformats-officedocument.presentationml.tags+xml"/>
  <Override PartName="/ppt/tags/tag469.xml" ContentType="application/vnd.openxmlformats-officedocument.presentationml.tags+xml"/>
  <Override PartName="/ppt/tags/tag23.xml" ContentType="application/vnd.openxmlformats-officedocument.presentationml.tags+xml"/>
  <Override PartName="/ppt/tags/tag16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510.xml" ContentType="application/vnd.openxmlformats-officedocument.presentationml.tags+xml"/>
  <Override PartName="/ppt/slideLayouts/slideLayout377.xml" ContentType="application/vnd.openxmlformats-officedocument.presentationml.slideLayout+xml"/>
  <Override PartName="/ppt/tags/tag655.xml" ContentType="application/vnd.openxmlformats-officedocument.presentationml.tags+xml"/>
  <Override PartName="/ppt/tags/tag9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ags/tag494.xml" ContentType="application/vnd.openxmlformats-officedocument.presentationml.tags+xml"/>
  <Override PartName="/ppt/tags/tag680.xml" ContentType="application/vnd.openxmlformats-officedocument.presentationml.tags+xml"/>
  <Override PartName="/ppt/diagrams/quickStyle7.xml" ContentType="application/vnd.openxmlformats-officedocument.drawingml.diagramStyle+xml"/>
  <Default Extension="bin" ContentType="application/vnd.openxmlformats-officedocument.oleObject"/>
  <Override PartName="/ppt/tags/tag239.xml" ContentType="application/vnd.openxmlformats-officedocument.presentationml.tags+xml"/>
  <Override PartName="/ppt/slideLayouts/slideLayout147.xml" ContentType="application/vnd.openxmlformats-officedocument.presentationml.slideLayout+xml"/>
  <Override PartName="/ppt/tags/tag425.xml" ContentType="application/vnd.openxmlformats-officedocument.presentationml.tags+xml"/>
  <Override PartName="/ppt/slides/slide26.xml" ContentType="application/vnd.openxmlformats-officedocument.presentationml.slide+xml"/>
  <Override PartName="/ppt/slideLayouts/slideLayout94.xml" ContentType="application/vnd.openxmlformats-officedocument.presentationml.slideLayout+xml"/>
  <Override PartName="/ppt/tags/tag264.xml" ContentType="application/vnd.openxmlformats-officedocument.presentationml.tags+xml"/>
  <Override PartName="/ppt/slideLayouts/slideLayout333.xml" ContentType="application/vnd.openxmlformats-officedocument.presentationml.slideLayout+xml"/>
  <Override PartName="/ppt/tags/tag595.xml" ContentType="application/vnd.openxmlformats-officedocument.presentationml.tags+xml"/>
  <Override PartName="/ppt/tags/tag611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450.xml" ContentType="application/vnd.openxmlformats-officedocument.presentationml.tags+xml"/>
  <Override PartName="/ppt/slideLayouts/slideLayout409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tags/tag179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ags/tag526.xml" ContentType="application/vnd.openxmlformats-officedocument.presentationml.tags+xml"/>
  <Override PartName="/ppt/slideLayouts/slideLayout434.xml" ContentType="application/vnd.openxmlformats-officedocument.presentationml.slideLayout+xml"/>
  <Override PartName="/ppt/tags/tag64.xml" ContentType="application/vnd.openxmlformats-officedocument.presentationml.tags+xml"/>
  <Override PartName="/ppt/slideLayouts/slideLayout50.xml" ContentType="application/vnd.openxmlformats-officedocument.presentationml.slideLayout+xml"/>
  <Override PartName="/ppt/tags/tag220.xml" ContentType="application/vnd.openxmlformats-officedocument.presentationml.tags+xml"/>
  <Override PartName="/ppt/tags/tag365.xml" ContentType="application/vnd.openxmlformats-officedocument.presentationml.tags+xml"/>
  <Override PartName="/ppt/slideLayouts/slideLayout273.xml" ContentType="application/vnd.openxmlformats-officedocument.presentationml.slideLayout+xml"/>
  <Override PartName="/ppt/tags/tag551.xml" ContentType="application/vnd.openxmlformats-officedocument.presentationml.tags+xml"/>
  <Override PartName="/ppt/tags/tag696.xml" ContentType="application/vnd.openxmlformats-officedocument.presentationml.tags+xml"/>
  <Override PartName="/ppt/slideMasters/slideMaster12.xml" ContentType="application/vnd.openxmlformats-officedocument.presentationml.slideMaster+xml"/>
  <Override PartName="/ppt/tags/tag390.xml" ContentType="application/vnd.openxmlformats-officedocument.presentationml.tags+xml"/>
  <Override PartName="/ppt/slideLayouts/slideLayout349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135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ags/tag627.xml" ContentType="application/vnd.openxmlformats-officedocument.presentationml.tags+xml"/>
  <Override PartName="/ppt/charts/chart4.xml" ContentType="application/vnd.openxmlformats-officedocument.drawingml.chart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66.xml" ContentType="application/vnd.openxmlformats-officedocument.presentationml.tags+xml"/>
  <Override PartName="/ppt/slideLayouts/slideLayout374.xml" ContentType="application/vnd.openxmlformats-officedocument.presentationml.slideLayout+xml"/>
  <Override PartName="/ppt/tags/tag652.xml" ContentType="application/vnd.openxmlformats-officedocument.presentationml.tags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Layouts/slideLayout66.xml" ContentType="application/vnd.openxmlformats-officedocument.presentationml.slideLayout+xml"/>
  <Override PartName="/ppt/tags/tag160.xml" ContentType="application/vnd.openxmlformats-officedocument.presentationml.tags+xml"/>
  <Override PartName="/ppt/slideLayouts/slideLayout119.xml" ContentType="application/vnd.openxmlformats-officedocument.presentationml.slideLayout+xml"/>
  <Override PartName="/ppt/tags/tag491.xml" ContentType="application/vnd.openxmlformats-officedocument.presentationml.tags+xml"/>
  <Override PartName="/ppt/diagrams/quickStyle4.xml" ContentType="application/vnd.openxmlformats-officedocument.drawingml.diagramStyle+xml"/>
  <Override PartName="/ppt/tags/tag236.xml" ContentType="application/vnd.openxmlformats-officedocument.presentationml.tags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ags/tag567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ags/tag422.xml" ContentType="application/vnd.openxmlformats-officedocument.presentationml.tags+xml"/>
  <Override PartName="/ppt/slideLayouts/slideLayout330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tags/tag261.xml" ContentType="application/vnd.openxmlformats-officedocument.presentationml.tags+xml"/>
  <Override PartName="/ppt/slideLayouts/slideLayout406.xml" ContentType="application/vnd.openxmlformats-officedocument.presentationml.slideLayout+xml"/>
  <Override PartName="/ppt/tags/tag592.xml" ContentType="application/vnd.openxmlformats-officedocument.presentationml.tags+xml"/>
  <Override PartName="/ppt/diagrams/layout7.xml" ContentType="application/vnd.openxmlformats-officedocument.drawingml.diagramLayout+xml"/>
  <Override PartName="/ppt/tags/tag36.xml" ContentType="application/vnd.openxmlformats-officedocument.presentationml.tags+xml"/>
  <Override PartName="/ppt/tags/tag337.xml" ContentType="application/vnd.openxmlformats-officedocument.presentationml.tags+xml"/>
  <Override PartName="/ppt/slideLayouts/slideLayout245.xml" ContentType="application/vnd.openxmlformats-officedocument.presentationml.slideLayout+xml"/>
  <Override PartName="/ppt/tags/tag523.xml" ContentType="application/vnd.openxmlformats-officedocument.presentationml.tags+xml"/>
  <Override PartName="/ppt/tags/tag668.xml" ContentType="application/vnd.openxmlformats-officedocument.presentationml.tags+xml"/>
  <Override PartName="/ppt/notesSlides/notesSlide14.xml" ContentType="application/vnd.openxmlformats-officedocument.presentationml.notesSlide+xml"/>
  <Override PartName="/ppt/tags/tag61.xml" ContentType="application/vnd.openxmlformats-officedocument.presentationml.tags+xml"/>
  <Override PartName="/ppt/tags/tag176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362.xml" ContentType="application/vnd.openxmlformats-officedocument.presentationml.tags+xml"/>
  <Override PartName="/ppt/slideLayouts/slideLayout431.xml" ContentType="application/vnd.openxmlformats-officedocument.presentationml.slideLayout+xml"/>
  <Override PartName="/ppt/tags/tag693.xml" ContentType="application/vnd.openxmlformats-officedocument.presentationml.tags+xml"/>
  <Override PartName="/ppt/diagrams/drawing9.xml" ContentType="application/vnd.ms-office.drawingml.diagramDrawing+xml"/>
  <Override PartName="/ppt/tags/tag107.xml" ContentType="application/vnd.openxmlformats-officedocument.presentationml.tags+xml"/>
  <Override PartName="/ppt/slideLayouts/slideLayout270.xml" ContentType="application/vnd.openxmlformats-officedocument.presentationml.slideLayout+xml"/>
  <Override PartName="/ppt/tags/tag438.xml" ContentType="application/vnd.openxmlformats-officedocument.presentationml.tags+xml"/>
  <Override PartName="/ppt/tags/tag277.xml" ContentType="application/vnd.openxmlformats-officedocument.presentationml.tags+xml"/>
  <Override PartName="/ppt/slideLayouts/slideLayout201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ags/tag62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ags/tag132.xml" ContentType="application/vnd.openxmlformats-officedocument.presentationml.tags+xml"/>
  <Override PartName="/ppt/slideLayouts/slideLayout185.xml" ContentType="application/vnd.openxmlformats-officedocument.presentationml.slideLayout+xml"/>
  <Override PartName="/ppt/tags/tag463.xml" ContentType="application/vnd.openxmlformats-officedocument.presentationml.tags+xml"/>
  <Override PartName="/ppt/slideLayouts/slideLayout371.xml" ContentType="application/vnd.openxmlformats-officedocument.presentationml.slideLayout+xml"/>
  <Override PartName="/ppt/slides/slide64.xml" ContentType="application/vnd.openxmlformats-officedocument.presentationml.slide+xml"/>
  <Override PartName="/ppt/slideLayouts/slideLayout116.xml" ContentType="application/vnd.openxmlformats-officedocument.presentationml.slideLayout+xml"/>
  <Override PartName="/ppt/tags/tag208.xml" ContentType="application/vnd.openxmlformats-officedocument.presentationml.tags+xml"/>
  <Override PartName="/ppt/tags/tag539.xml" ContentType="application/vnd.openxmlformats-officedocument.presentationml.tags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slideLayouts/slideLayout63.xml" ContentType="application/vnd.openxmlformats-officedocument.presentationml.slideLayout+xml"/>
  <Override PartName="/ppt/tags/tag233.xml" ContentType="application/vnd.openxmlformats-officedocument.presentationml.tags+xml"/>
  <Override PartName="/ppt/tags/tag378.xml" ContentType="application/vnd.openxmlformats-officedocument.presentationml.tags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diagrams/quickStyle1.xml" ContentType="application/vnd.openxmlformats-officedocument.drawingml.diagramStyle+xml"/>
  <Override PartName="/ppt/slideLayouts/slideLayout141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ags/tag564.xml" ContentType="application/vnd.openxmlformats-officedocument.presentationml.tags+xml"/>
  <Override PartName="/ppt/slideLayouts/slideLayout472.xml" ContentType="application/vnd.openxmlformats-officedocument.presentationml.slideLayout+xml"/>
  <Override PartName="/ppt/slides/slide20.xml" ContentType="application/vnd.openxmlformats-officedocument.presentationml.slide+xml"/>
  <Override PartName="/ppt/tags/tag309.xml" ContentType="application/vnd.openxmlformats-officedocument.presentationml.tags+xml"/>
  <Override PartName="/ppt/slideLayouts/slideLayout217.xml" ContentType="application/vnd.openxmlformats-officedocument.presentationml.slideLayout+xml"/>
  <Override PartName="/ppt/diagrams/layout4.xml" ContentType="application/vnd.openxmlformats-officedocument.drawingml.diagramLayout+xml"/>
  <Override PartName="/ppt/tags/tag33.xml" ContentType="application/vnd.openxmlformats-officedocument.presentationml.tags+xml"/>
  <Override PartName="/ppt/tags/tag148.xml" ContentType="application/vnd.openxmlformats-officedocument.presentationml.tags+xml"/>
  <Override PartName="/ppt/tags/tag334.xml" ContentType="application/vnd.openxmlformats-officedocument.presentationml.tags+xml"/>
  <Override PartName="/ppt/tags/tag479.xml" ContentType="application/vnd.openxmlformats-officedocument.presentationml.tags+xml"/>
  <Override PartName="/ppt/slideLayouts/slideLayout387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ags/tag665.xml" ContentType="application/vnd.openxmlformats-officedocument.presentationml.tags+xml"/>
  <Override PartName="/ppt/notesSlides/notesSlide11.xml" ContentType="application/vnd.openxmlformats-officedocument.presentationml.notesSlide+xml"/>
  <Override PartName="/ppt/tags/tag173.xml" ContentType="application/vnd.openxmlformats-officedocument.presentationml.tags+xml"/>
  <Override PartName="/ppt/slideLayouts/slideLayout242.xml" ContentType="application/vnd.openxmlformats-officedocument.presentationml.slideLayout+xml"/>
  <Override PartName="/ppt/tags/tag520.xml" ContentType="application/vnd.openxmlformats-officedocument.presentationml.tags+xml"/>
  <Override PartName="/ppt/diagrams/drawing6.xml" ContentType="application/vnd.ms-office.drawingml.diagramDrawing+xml"/>
  <Override PartName="/ppt/slideLayouts/slideLayout79.xml" ContentType="application/vnd.openxmlformats-officedocument.presentationml.slideLayout+xml"/>
  <Override PartName="/ppt/tags/tag249.xml" ContentType="application/vnd.openxmlformats-officedocument.presentationml.tags+xml"/>
  <Override PartName="/ppt/slideLayouts/slideLayout318.xml" ContentType="application/vnd.openxmlformats-officedocument.presentationml.slideLayout+xml"/>
  <Override PartName="/ppt/tags/tag690.xml" ContentType="application/vnd.openxmlformats-officedocument.presentationml.tags+xml"/>
  <Override PartName="/ppt/tags/tag104.xml" ContentType="application/vnd.openxmlformats-officedocument.presentationml.tags+xml"/>
  <Override PartName="/ppt/slideLayouts/slideLayout157.xml" ContentType="application/vnd.openxmlformats-officedocument.presentationml.slideLayout+xml"/>
  <Override PartName="/ppt/tags/tag435.xml" ContentType="application/vnd.openxmlformats-officedocument.presentationml.tags+xml"/>
  <Override PartName="/ppt/slideLayouts/slideLayout343.xml" ContentType="application/vnd.openxmlformats-officedocument.presentationml.slideLayout+xml"/>
  <Override PartName="/ppt/tags/tag62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tags/tag274.xml" ContentType="application/vnd.openxmlformats-officedocument.presentationml.tags+xml"/>
  <Override PartName="/ppt/slideLayouts/slideLayout182.xml" ContentType="application/vnd.openxmlformats-officedocument.presentationml.slideLayout+xml"/>
  <Override PartName="/ppt/tags/tag460.xml" ContentType="application/vnd.openxmlformats-officedocument.presentationml.tags+xml"/>
  <Override PartName="/ppt/slideLayouts/slideLayout35.xml" ContentType="application/vnd.openxmlformats-officedocument.presentationml.slideLayout+xml"/>
  <Override PartName="/ppt/tags/tag49.xml" ContentType="application/vnd.openxmlformats-officedocument.presentationml.tags+xml"/>
  <Override PartName="/ppt/tags/tag205.xml" ContentType="application/vnd.openxmlformats-officedocument.presentationml.tags+xml"/>
  <Override PartName="/ppt/slideLayouts/slideLayout25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s/slide61.xml" ContentType="application/vnd.openxmlformats-officedocument.presentationml.sl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189.xml" ContentType="application/vnd.openxmlformats-officedocument.presentationml.tags+xml"/>
  <Override PartName="/ppt/tags/tag536.xml" ContentType="application/vnd.openxmlformats-officedocument.presentationml.tags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75.xml" ContentType="application/vnd.openxmlformats-officedocument.presentationml.tags+xml"/>
  <Override PartName="/ppt/slideLayouts/slideLayout283.xml" ContentType="application/vnd.openxmlformats-officedocument.presentationml.slideLayout+xml"/>
  <Override PartName="/ppt/tags/tag561.xml" ContentType="application/vnd.openxmlformats-officedocument.presentationml.tags+xml"/>
  <Override PartName="/ppt/slideMasters/slideMaster22.xml" ContentType="application/vnd.openxmlformats-officedocument.presentationml.slideMaster+xml"/>
  <Override PartName="/ppt/tags/tag306.xml" ContentType="application/vnd.openxmlformats-officedocument.presentationml.tags+xml"/>
  <Override PartName="/ppt/slideLayouts/slideLayout359.xml" ContentType="application/vnd.openxmlformats-officedocument.presentationml.slideLayout+xml"/>
  <Override PartName="/ppt/tags/tag637.xml" ContentType="application/vnd.openxmlformats-officedocument.presentationml.tags+xml"/>
  <Override PartName="/ppt/tags/tag145.xml" ContentType="application/vnd.openxmlformats-officedocument.presentationml.tags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ags/tag476.xml" ContentType="application/vnd.openxmlformats-officedocument.presentationml.tags+xml"/>
  <Override PartName="/ppt/slideLayouts/slideLayout400.xml" ContentType="application/vnd.openxmlformats-officedocument.presentationml.slideLayout+xml"/>
  <Override PartName="/ppt/diagrams/layout1.xml" ContentType="application/vnd.openxmlformats-officedocument.drawingml.diagramLayout+xml"/>
  <Override PartName="/ppt/tags/tag30.xml" ContentType="application/vnd.openxmlformats-officedocument.presentationml.tags+xml"/>
  <Override PartName="/ppt/tags/tag331.xml" ContentType="application/vnd.openxmlformats-officedocument.presentationml.tags+xml"/>
  <Override PartName="/ppt/slideLayouts/slideLayout384.xml" ContentType="application/vnd.openxmlformats-officedocument.presentationml.slideLayout+xml"/>
  <Override PartName="/ppt/tags/tag662.xml" ContentType="application/vnd.openxmlformats-officedocument.presentationml.tags+xml"/>
  <Override PartName="/ppt/slideLayouts/slideLayout76.xml" ContentType="application/vnd.openxmlformats-officedocument.presentationml.slideLayout+xml"/>
  <Override PartName="/ppt/tags/tag170.xml" ContentType="application/vnd.openxmlformats-officedocument.presentationml.tags+xml"/>
  <Override PartName="/ppt/slideLayouts/slideLayout129.xml" ContentType="application/vnd.openxmlformats-officedocument.presentationml.slideLayout+xml"/>
  <Override PartName="/ppt/tags/tag407.xml" ContentType="application/vnd.openxmlformats-officedocument.presentationml.tags+xml"/>
  <Override PartName="/ppt/slideLayouts/slideLayout315.xml" ContentType="application/vnd.openxmlformats-officedocument.presentationml.slideLayout+xml"/>
  <Override PartName="/ppt/diagrams/drawing3.xml" ContentType="application/vnd.ms-office.drawingml.diagramDrawing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slideLayouts/slideLayout154.xml" ContentType="application/vnd.openxmlformats-officedocument.presentationml.slideLayout+xml"/>
  <Override PartName="/ppt/tags/tag432.xml" ContentType="application/vnd.openxmlformats-officedocument.presentationml.tags+xml"/>
  <Override PartName="/ppt/slideLayouts/slideLayout299.xml" ContentType="application/vnd.openxmlformats-officedocument.presentationml.slideLayout+xml"/>
  <Override PartName="/ppt/tags/tag577.xml" ContentType="application/vnd.openxmlformats-officedocument.presentationml.tags+xml"/>
  <Override PartName="/ppt/slides/slide33.xml" ContentType="application/vnd.openxmlformats-officedocument.presentationml.slide+xml"/>
  <Override PartName="/ppt/tags/tag271.xml" ContentType="application/vnd.openxmlformats-officedocument.presentationml.tags+xml"/>
  <Override PartName="/ppt/tags/tag508.xml" ContentType="application/vnd.openxmlformats-officedocument.presentationml.tags+xml"/>
  <Override PartName="/ppt/slideLayouts/slideLayout340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slideLayouts/slideLayout416.xml" ContentType="application/vnd.openxmlformats-officedocument.presentationml.slideLayout+xml"/>
  <Override PartName="/ppt/tags/tag46.xml" ContentType="application/vnd.openxmlformats-officedocument.presentationml.tags+xml"/>
  <Override PartName="/ppt/slideLayouts/slideLayout110.xml" ContentType="application/vnd.openxmlformats-officedocument.presentationml.slideLayout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255.xml" ContentType="application/vnd.openxmlformats-officedocument.presentationml.slideLayout+xml"/>
  <Override PartName="/ppt/tags/tag533.xml" ContentType="application/vnd.openxmlformats-officedocument.presentationml.tags+xml"/>
  <Override PartName="/ppt/slideLayouts/slideLayout441.xml" ContentType="application/vnd.openxmlformats-officedocument.presentationml.slideLayout+xml"/>
  <Override PartName="/ppt/tags/tag678.xml" ContentType="application/vnd.openxmlformats-officedocument.presentationml.tags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tags/tag71.xml" ContentType="application/vnd.openxmlformats-officedocument.presentationml.tags+xml"/>
  <Override PartName="/ppt/tags/tag372.xml" ContentType="application/vnd.openxmlformats-officedocument.presentationml.tags+xml"/>
  <Override PartName="/ppt/slideLayouts/slideLayout280.xml" ContentType="application/vnd.openxmlformats-officedocument.presentationml.slideLayout+xml"/>
  <Override PartName="/ppt/theme/theme15.xml" ContentType="application/vnd.openxmlformats-officedocument.theme+xml"/>
  <Override PartName="/ppt/tags/tag609.xml" ContentType="application/vnd.openxmlformats-officedocument.presentationml.tags+xml"/>
  <Override PartName="/ppt/tags/tag117.xml" ContentType="application/vnd.openxmlformats-officedocument.presentationml.tags+xml"/>
  <Override PartName="/ppt/tags/tag448.xml" ContentType="application/vnd.openxmlformats-officedocument.presentationml.tags+xml"/>
  <Override PartName="/ppt/slides/slide49.xml" ContentType="application/vnd.openxmlformats-officedocument.presentationml.slide+xml"/>
  <Override PartName="/ppt/tags/tag142.xml" ContentType="application/vnd.openxmlformats-officedocument.presentationml.tags+xml"/>
  <Override PartName="/ppt/theme/theme7.xml" ContentType="application/vnd.openxmlformats-officedocument.theme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slideLayouts/slideLayout211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ags/tag63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ags/tag473.xml" ContentType="application/vnd.openxmlformats-officedocument.presentationml.tags+xml"/>
  <Override PartName="/ppt/slideLayouts/slideLayout381.xml" ContentType="application/vnd.openxmlformats-officedocument.presentationml.slideLayout+xml"/>
  <Override PartName="/ppt/charts/style2.xml" ContentType="application/vnd.ms-office.chartstyle+xml"/>
  <Override PartName="/ppt/tags/tag218.xml" ContentType="application/vnd.openxmlformats-officedocument.presentationml.tags+xml"/>
  <Override PartName="/ppt/slideLayouts/slideLayout126.xml" ContentType="application/vnd.openxmlformats-officedocument.presentationml.slideLayout+xml"/>
  <Override PartName="/ppt/tags/tag404.xml" ContentType="application/vnd.openxmlformats-officedocument.presentationml.tags+xml"/>
  <Override PartName="/ppt/tags/tag549.xml" ContentType="application/vnd.openxmlformats-officedocument.presentationml.tags+xml"/>
  <Override PartName="/ppt/slideLayouts/slideLayout457.xml" ContentType="application/vnd.openxmlformats-officedocument.presentationml.slideLayout+xml"/>
  <Override PartName="/ppt/tags/tag87.xml" ContentType="application/vnd.openxmlformats-officedocument.presentationml.tags+xml"/>
  <Override PartName="/ppt/slideLayouts/slideLayout73.xml" ContentType="application/vnd.openxmlformats-officedocument.presentationml.slideLayout+xml"/>
  <Override PartName="/ppt/tags/tag243.xml" ContentType="application/vnd.openxmlformats-officedocument.presentationml.tags+xml"/>
  <Override PartName="/ppt/tags/tag388.xml" ContentType="application/vnd.openxmlformats-officedocument.presentationml.tags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ags/tag574.xml" ContentType="application/vnd.openxmlformats-officedocument.presentationml.tags+xml"/>
  <Override PartName="/ppt/slideLayouts/slideLayout151.xml" ContentType="application/vnd.openxmlformats-officedocument.presentationml.slideLayout+xml"/>
  <Override PartName="/ppt/tags/tag319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15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505.xml" ContentType="application/vnd.openxmlformats-officedocument.presentationml.tags+xml"/>
  <Override PartName="/ppt/slideLayouts/slideLayout413.xml" ContentType="application/vnd.openxmlformats-officedocument.presentationml.slideLayout+xml"/>
  <Override PartName="/ppt/tags/tag43.xml" ContentType="application/vnd.openxmlformats-officedocument.presentationml.tags+xml"/>
  <Override PartName="/ppt/tags/tag344.xml" ContentType="application/vnd.openxmlformats-officedocument.presentationml.tags+xml"/>
  <Override PartName="/ppt/slideLayouts/slideLayout252.xml" ContentType="application/vnd.openxmlformats-officedocument.presentationml.slideLayout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slideLayouts/slideLayout397.xml" ContentType="application/vnd.openxmlformats-officedocument.presentationml.slideLayout+xml"/>
  <Override PartName="/ppt/tags/tag675.xml" ContentType="application/vnd.openxmlformats-officedocument.presentationml.tags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tags/tag183.xml" ContentType="application/vnd.openxmlformats-officedocument.presentationml.tags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tags/tag114.xml" ContentType="application/vnd.openxmlformats-officedocument.presentationml.tags+xml"/>
  <Override PartName="/ppt/tags/tag259.xml" ContentType="application/vnd.openxmlformats-officedocument.presentationml.tags+xml"/>
  <Override PartName="/ppt/slideLayouts/slideLayout328.xml" ContentType="application/vnd.openxmlformats-officedocument.presentationml.slideLayout+xml"/>
  <Override PartName="/ppt/tags/tag606.xml" ContentType="application/vnd.openxmlformats-officedocument.presentationml.tags+xml"/>
  <Override PartName="/ppt/theme/theme4.xml" ContentType="application/vnd.openxmlformats-officedocument.theme+xml"/>
  <Override PartName="/ppt/slideLayouts/slideLayout167.xml" ContentType="application/vnd.openxmlformats-officedocument.presentationml.slideLayout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slideLayouts/slideLayout353.xml" ContentType="application/vnd.openxmlformats-officedocument.presentationml.slideLayout+xml"/>
  <Override PartName="/ppt/tags/tag631.xml" ContentType="application/vnd.openxmlformats-officedocument.presentationml.tags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tags/tag284.xml" ContentType="application/vnd.openxmlformats-officedocument.presentationml.tags+xml"/>
  <Override PartName="/ppt/slideLayouts/slideLayout192.xml" ContentType="application/vnd.openxmlformats-officedocument.presentationml.slideLayout+xml"/>
  <Override PartName="/ppt/tags/tag470.xml" ContentType="application/vnd.openxmlformats-officedocument.presentationml.tags+xml"/>
  <Override PartName="/ppt/slideLayouts/slideLayout429.xml" ContentType="application/vnd.openxmlformats-officedocument.presentationml.slideLayout+xml"/>
  <Override PartName="/ppt/tags/tag707.xml" ContentType="application/vnd.openxmlformats-officedocument.presentationml.tags+xml"/>
  <Override PartName="/ppt/slides/slide71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slideLayouts/slideLayout268.xml" ContentType="application/vnd.openxmlformats-officedocument.presentationml.slideLayout+xml"/>
  <Override PartName="/ppt/tags/tag546.xml" ContentType="application/vnd.openxmlformats-officedocument.presentationml.tags+xml"/>
  <Override PartName="/ppt/tags/tag84.xml" ContentType="application/vnd.openxmlformats-officedocument.presentationml.tags+xml"/>
  <Override PartName="/ppt/slideLayouts/slideLayout70.xml" ContentType="application/vnd.openxmlformats-officedocument.presentationml.slideLayout+xml"/>
  <Override PartName="/ppt/tags/tag199.xml" ContentType="application/vnd.openxmlformats-officedocument.presentationml.tags+xml"/>
  <Override PartName="/ppt/slideLayouts/slideLayout123.xml" ContentType="application/vnd.openxmlformats-officedocument.presentationml.slideLayout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slideLayouts/slideLayout454.xml" ContentType="application/vnd.openxmlformats-officedocument.presentationml.slideLayout+xml"/>
  <Override PartName="/ppt/tags/tag240.xml" ContentType="application/vnd.openxmlformats-officedocument.presentationml.tags+xml"/>
  <Override PartName="/ppt/slideLayouts/slideLayout293.xml" ContentType="application/vnd.openxmlformats-officedocument.presentationml.slideLayout+xml"/>
  <Override PartName="/ppt/tags/tag571.xml" ContentType="application/vnd.openxmlformats-officedocument.presentationml.tags+xml"/>
  <Override PartName="/ppt/tags/tag15.xml" ContentType="application/vnd.openxmlformats-officedocument.presentationml.tags+xml"/>
  <Override PartName="/ppt/tags/tag316.xml" ContentType="application/vnd.openxmlformats-officedocument.presentationml.tags+xml"/>
  <Override PartName="/ppt/slideLayouts/slideLayout224.xml" ContentType="application/vnd.openxmlformats-officedocument.presentationml.slideLayout+xml"/>
  <Override PartName="/ppt/tags/tag502.xml" ContentType="application/vnd.openxmlformats-officedocument.presentationml.tags+xml"/>
  <Override PartName="/ppt/slideLayouts/slideLayout369.xml" ContentType="application/vnd.openxmlformats-officedocument.presentationml.slideLayout+xml"/>
  <Override PartName="/ppt/tags/tag647.xml" ContentType="application/vnd.openxmlformats-officedocument.presentationml.tags+xml"/>
  <Override PartName="/ppt/slideMasters/slideMaster7.xml" ContentType="application/vnd.openxmlformats-officedocument.presentationml.slideMaster+xml"/>
  <Override PartName="/ppt/tags/tag40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86.xml" ContentType="application/vnd.openxmlformats-officedocument.presentationml.tags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ags/tag180.xml" ContentType="application/vnd.openxmlformats-officedocument.presentationml.tags+xml"/>
  <Override PartName="/ppt/slideLayouts/slideLayout139.xml" ContentType="application/vnd.openxmlformats-officedocument.presentationml.slideLayout+xml"/>
  <Override PartName="/ppt/tags/tag417.xml" ContentType="application/vnd.openxmlformats-officedocument.presentationml.tags+xml"/>
  <Override PartName="/ppt/tags/tag672.xml" ContentType="application/vnd.openxmlformats-officedocument.presentationml.tag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Layouts/slideLayout86.xml" ContentType="application/vnd.openxmlformats-officedocument.presentationml.slideLayout+xml"/>
  <Override PartName="/ppt/tags/tag256.xml" ContentType="application/vnd.openxmlformats-officedocument.presentationml.tags+xml"/>
  <Override PartName="/ppt/slideLayouts/slideLayout325.xml" ContentType="application/vnd.openxmlformats-officedocument.presentationml.slideLayout+xml"/>
  <Override PartName="/ppt/tags/tag603.xml" ContentType="application/vnd.openxmlformats-officedocument.presentationml.tags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tags/tag111.xml" ContentType="application/vnd.openxmlformats-officedocument.presentationml.tags+xml"/>
  <Override PartName="/ppt/slideLayouts/slideLayout164.xml" ContentType="application/vnd.openxmlformats-officedocument.presentationml.slideLayout+xml"/>
  <Override PartName="/ppt/tags/tag442.xml" ContentType="application/vnd.openxmlformats-officedocument.presentationml.tags+xml"/>
  <Override PartName="/ppt/slideLayouts/slideLayout350.xml" ContentType="application/vnd.openxmlformats-officedocument.presentationml.slideLayout+xml"/>
  <Override PartName="/ppt/tags/tag587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281.xml" ContentType="application/vnd.openxmlformats-officedocument.presentationml.tags+xml"/>
  <Override PartName="/ppt/tags/tag518.xml" ContentType="application/vnd.openxmlformats-officedocument.presentationml.tags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tags/tag357.xml" ContentType="application/vnd.openxmlformats-officedocument.presentationml.tags+xml"/>
  <Override PartName="/ppt/slideLayouts/slideLayout426.xml" ContentType="application/vnd.openxmlformats-officedocument.presentationml.slideLayout+xml"/>
  <Override PartName="/ppt/tags/tag688.xml" ContentType="application/vnd.openxmlformats-officedocument.presentationml.tags+xml"/>
  <Override PartName="/ppt/tags/tag704.xml" ContentType="application/vnd.openxmlformats-officedocument.presentationml.tags+xml"/>
  <Override PartName="/ppt/slideLayouts/slideLayout120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slideLayouts/slideLayout265.xml" ContentType="application/vnd.openxmlformats-officedocument.presentationml.slideLayout+xml"/>
  <Override PartName="/ppt/tags/tag543.xml" ContentType="application/vnd.openxmlformats-officedocument.presentationml.tags+xml"/>
  <Override PartName="/ppt/slideLayouts/slideLayout451.xml" ContentType="application/vnd.openxmlformats-officedocument.presentationml.slideLayout+xml"/>
  <Override PartName="/ppt/tags/tag81.xml" ContentType="application/vnd.openxmlformats-officedocument.presentationml.tags+xml"/>
  <Override PartName="/ppt/tags/tag382.xml" ContentType="application/vnd.openxmlformats-officedocument.presentationml.tags+xml"/>
  <Override PartName="/ppt/slideLayouts/slideLayout290.xml" ContentType="application/vnd.openxmlformats-officedocument.presentationml.slideLayout+xml"/>
  <Override PartName="/ppt/tags/tag619.xml" ContentType="application/vnd.openxmlformats-officedocument.presentationml.tags+xml"/>
  <Override PartName="/ppt/theme/theme25.xml" ContentType="application/vnd.openxmlformats-officedocument.theme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313.xml" ContentType="application/vnd.openxmlformats-officedocument.presentationml.tags+xml"/>
  <Override PartName="/ppt/tags/tag458.xml" ContentType="application/vnd.openxmlformats-officedocument.presentationml.tags+xml"/>
  <Override PartName="/ppt/slideLayouts/slideLayout366.xml" ContentType="application/vnd.openxmlformats-officedocument.presentationml.slideLayout+xml"/>
  <Override PartName="/ppt/tags/tag644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slideLayouts/slideLayout221.xml" ContentType="application/vnd.openxmlformats-officedocument.presentationml.slideLayout+xml"/>
  <Override PartName="/ppt/tags/tag483.xml" ContentType="application/vnd.openxmlformats-officedocument.presentationml.tags+xml"/>
  <Override PartName="/ppt/slideLayouts/slideLayout58.xml" ContentType="application/vnd.openxmlformats-officedocument.presentationml.slideLayout+xml"/>
  <Override PartName="/ppt/tags/tag228.xml" ContentType="application/vnd.openxmlformats-officedocument.presentationml.tags+xml"/>
  <Override PartName="/ppt/slideLayouts/slideLayout39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803" r:id="rId5"/>
    <p:sldMasterId id="2147484043" r:id="rId6"/>
    <p:sldMasterId id="2147484416" r:id="rId7"/>
    <p:sldMasterId id="2147484571" r:id="rId8"/>
    <p:sldMasterId id="2147484887" r:id="rId9"/>
    <p:sldMasterId id="2147484939" r:id="rId10"/>
    <p:sldMasterId id="2147485039" r:id="rId11"/>
    <p:sldMasterId id="2147485159" r:id="rId12"/>
    <p:sldMasterId id="2147485960" r:id="rId13"/>
    <p:sldMasterId id="2147486618" r:id="rId14"/>
    <p:sldMasterId id="2147486644" r:id="rId15"/>
    <p:sldMasterId id="2147486671" r:id="rId16"/>
    <p:sldMasterId id="2147486784" r:id="rId17"/>
    <p:sldMasterId id="2147486957" r:id="rId18"/>
    <p:sldMasterId id="2147487088" r:id="rId19"/>
    <p:sldMasterId id="2147487100" r:id="rId20"/>
    <p:sldMasterId id="2147487131" r:id="rId21"/>
    <p:sldMasterId id="2147487272" r:id="rId22"/>
    <p:sldMasterId id="2147487298" r:id="rId23"/>
    <p:sldMasterId id="2147487324" r:id="rId24"/>
    <p:sldMasterId id="2147487350" r:id="rId25"/>
    <p:sldMasterId id="2147487362" r:id="rId26"/>
  </p:sldMasterIdLst>
  <p:notesMasterIdLst>
    <p:notesMasterId r:id="rId98"/>
  </p:notesMasterIdLst>
  <p:handoutMasterIdLst>
    <p:handoutMasterId r:id="rId99"/>
  </p:handoutMasterIdLst>
  <p:sldIdLst>
    <p:sldId id="2145707938" r:id="rId27"/>
    <p:sldId id="2145707497" r:id="rId28"/>
    <p:sldId id="2145707605" r:id="rId29"/>
    <p:sldId id="2145708345" r:id="rId30"/>
    <p:sldId id="2145708346" r:id="rId31"/>
    <p:sldId id="2145708272" r:id="rId32"/>
    <p:sldId id="2145708307" r:id="rId33"/>
    <p:sldId id="2145708308" r:id="rId34"/>
    <p:sldId id="2145708309" r:id="rId35"/>
    <p:sldId id="2145708276" r:id="rId36"/>
    <p:sldId id="2145708277" r:id="rId37"/>
    <p:sldId id="2145708334" r:id="rId38"/>
    <p:sldId id="2145708278" r:id="rId39"/>
    <p:sldId id="2145708279" r:id="rId40"/>
    <p:sldId id="2145708266" r:id="rId41"/>
    <p:sldId id="2145708267" r:id="rId42"/>
    <p:sldId id="2145708183" r:id="rId43"/>
    <p:sldId id="2145708352" r:id="rId44"/>
    <p:sldId id="2145708280" r:id="rId45"/>
    <p:sldId id="2145708281" r:id="rId46"/>
    <p:sldId id="2145708354" r:id="rId47"/>
    <p:sldId id="2145708282" r:id="rId48"/>
    <p:sldId id="2145708356" r:id="rId49"/>
    <p:sldId id="2145708185" r:id="rId50"/>
    <p:sldId id="2145708358" r:id="rId51"/>
    <p:sldId id="2145708359" r:id="rId52"/>
    <p:sldId id="2145708360" r:id="rId53"/>
    <p:sldId id="2145708361" r:id="rId54"/>
    <p:sldId id="2145708362" r:id="rId55"/>
    <p:sldId id="2145708363" r:id="rId56"/>
    <p:sldId id="2145708364" r:id="rId57"/>
    <p:sldId id="2145707536" r:id="rId58"/>
    <p:sldId id="2145707538" r:id="rId59"/>
    <p:sldId id="2145708365" r:id="rId60"/>
    <p:sldId id="2145708366" r:id="rId61"/>
    <p:sldId id="2145708367" r:id="rId62"/>
    <p:sldId id="2145708369" r:id="rId63"/>
    <p:sldId id="2145707572" r:id="rId64"/>
    <p:sldId id="2145707581" r:id="rId65"/>
    <p:sldId id="2145708370" r:id="rId66"/>
    <p:sldId id="2145707573" r:id="rId67"/>
    <p:sldId id="2145708371" r:id="rId68"/>
    <p:sldId id="2145707575" r:id="rId69"/>
    <p:sldId id="2145707577" r:id="rId70"/>
    <p:sldId id="2145708372" r:id="rId71"/>
    <p:sldId id="2145708373" r:id="rId72"/>
    <p:sldId id="2145708374" r:id="rId73"/>
    <p:sldId id="2145708375" r:id="rId74"/>
    <p:sldId id="2145707583" r:id="rId75"/>
    <p:sldId id="2145708376" r:id="rId76"/>
    <p:sldId id="2145708377" r:id="rId77"/>
    <p:sldId id="2145708351" r:id="rId78"/>
    <p:sldId id="261" r:id="rId79"/>
    <p:sldId id="258" r:id="rId80"/>
    <p:sldId id="259" r:id="rId81"/>
    <p:sldId id="260" r:id="rId82"/>
    <p:sldId id="262" r:id="rId83"/>
    <p:sldId id="2145708379" r:id="rId84"/>
    <p:sldId id="2145708264" r:id="rId85"/>
    <p:sldId id="2145708265" r:id="rId86"/>
    <p:sldId id="2145708292" r:id="rId87"/>
    <p:sldId id="2145708293" r:id="rId88"/>
    <p:sldId id="2145708268" r:id="rId89"/>
    <p:sldId id="2145708348" r:id="rId90"/>
    <p:sldId id="2145708256" r:id="rId91"/>
    <p:sldId id="461" r:id="rId92"/>
    <p:sldId id="2145708349" r:id="rId93"/>
    <p:sldId id="2145708378" r:id="rId94"/>
    <p:sldId id="2145708271" r:id="rId95"/>
    <p:sldId id="2145707752" r:id="rId96"/>
    <p:sldId id="2145707493" r:id="rId97"/>
  </p:sldIdLst>
  <p:sldSz cx="9144000" cy="6858000" type="screen4x3"/>
  <p:notesSz cx="6858000" cy="9874250"/>
  <p:custDataLst>
    <p:tags r:id="rId10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38">
          <p15:clr>
            <a:srgbClr val="A4A3A4"/>
          </p15:clr>
        </p15:guide>
        <p15:guide id="2" orient="horz" pos="890">
          <p15:clr>
            <a:srgbClr val="A4A3A4"/>
          </p15:clr>
        </p15:guide>
        <p15:guide id="3" pos="5602">
          <p15:clr>
            <a:srgbClr val="A4A3A4"/>
          </p15:clr>
        </p15:guide>
        <p15:guide id="4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adiq Kariem" initials="SK" lastIdx="3" clrIdx="0"/>
  <p:cmAuthor id="2" name="Sharon Truter" initials="S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1856"/>
    <a:srgbClr val="B5121B"/>
    <a:srgbClr val="FF9900"/>
    <a:srgbClr val="FF9999"/>
    <a:srgbClr val="001489"/>
    <a:srgbClr val="00329B"/>
    <a:srgbClr val="E7E6E6"/>
    <a:srgbClr val="C00000"/>
    <a:srgbClr val="3906B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6" autoAdjust="0"/>
    <p:restoredTop sz="87137" autoAdjust="0"/>
  </p:normalViewPr>
  <p:slideViewPr>
    <p:cSldViewPr>
      <p:cViewPr>
        <p:scale>
          <a:sx n="47" d="100"/>
          <a:sy n="47" d="100"/>
        </p:scale>
        <p:origin x="-1950" y="-444"/>
      </p:cViewPr>
      <p:guideLst>
        <p:guide orient="horz" pos="3838"/>
        <p:guide orient="horz" pos="890"/>
        <p:guide pos="5602"/>
        <p:guide pos="204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3456" y="-108"/>
      </p:cViewPr>
      <p:guideLst>
        <p:guide orient="horz" pos="311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slide" Target="slides/slide63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5.xml"/><Relationship Id="rId92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87" Type="http://schemas.openxmlformats.org/officeDocument/2006/relationships/slide" Target="slides/slide61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90" Type="http://schemas.openxmlformats.org/officeDocument/2006/relationships/slide" Target="slides/slide64.xml"/><Relationship Id="rId95" Type="http://schemas.openxmlformats.org/officeDocument/2006/relationships/slide" Target="slides/slide69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100" Type="http://schemas.openxmlformats.org/officeDocument/2006/relationships/tags" Target="tags/tag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93" Type="http://schemas.openxmlformats.org/officeDocument/2006/relationships/slide" Target="slides/slide67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slide" Target="slides/slide62.xml"/><Relationship Id="rId91" Type="http://schemas.openxmlformats.org/officeDocument/2006/relationships/slide" Target="slides/slide65.xml"/><Relationship Id="rId96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slide" Target="slides/slide60.xml"/><Relationship Id="rId94" Type="http://schemas.openxmlformats.org/officeDocument/2006/relationships/slide" Target="slides/slide68.xml"/><Relationship Id="rId99" Type="http://schemas.openxmlformats.org/officeDocument/2006/relationships/handoutMaster" Target="handoutMasters/handoutMaster1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97" Type="http://schemas.openxmlformats.org/officeDocument/2006/relationships/slide" Target="slides/slide71.xml"/><Relationship Id="rId10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b="1" dirty="0"/>
              <a:t>Vaccinations Administered: 17 May - 21 July 2021</a:t>
            </a:r>
          </a:p>
        </c:rich>
      </c:tx>
      <c:layout>
        <c:manualLayout>
          <c:xMode val="edge"/>
          <c:yMode val="edge"/>
          <c:x val="0.124582737656162"/>
          <c:y val="1.7592644667641696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5"/>
            <c:extLst xmlns:c16r2="http://schemas.microsoft.com/office/drawing/2015/06/chart">
              <c:ext xmlns:c16="http://schemas.microsoft.com/office/drawing/2014/chart" uri="{C3380CC4-5D6E-409C-BE32-E72D297353CC}">
                <c16:uniqueId val="{00000000-95EA-40C3-94B2-7CB3CA22CA08}"/>
              </c:ext>
            </c:extLst>
          </c:dPt>
          <c:dPt>
            <c:idx val="6"/>
            <c:extLst xmlns:c16r2="http://schemas.microsoft.com/office/drawing/2015/06/chart">
              <c:ext xmlns:c16="http://schemas.microsoft.com/office/drawing/2014/chart" uri="{C3380CC4-5D6E-409C-BE32-E72D297353CC}">
                <c16:uniqueId val="{00000001-95EA-40C3-94B2-7CB3CA22CA08}"/>
              </c:ext>
            </c:extLst>
          </c:dPt>
          <c:dPt>
            <c:idx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2-95EA-40C3-94B2-7CB3CA22CA08}"/>
              </c:ext>
            </c:extLst>
          </c:dPt>
          <c:dPt>
            <c:idx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3-95EA-40C3-94B2-7CB3CA22CA08}"/>
              </c:ext>
            </c:extLst>
          </c:dPt>
          <c:dPt>
            <c:idx val="9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EA-40C3-94B2-7CB3CA22CA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Sheet3!$A$20:$A$29</c:f>
              <c:strCache>
                <c:ptCount val="10"/>
                <c:pt idx="0">
                  <c:v>Week 1: 17 - 22 May</c:v>
                </c:pt>
                <c:pt idx="1">
                  <c:v>Week 2: 23 - 30 May</c:v>
                </c:pt>
                <c:pt idx="2">
                  <c:v>Week 3: 31 May - 06 June</c:v>
                </c:pt>
                <c:pt idx="3">
                  <c:v>Week 4: 07 - 13 June</c:v>
                </c:pt>
                <c:pt idx="4">
                  <c:v>Week 5: 14 - 20 June</c:v>
                </c:pt>
                <c:pt idx="5">
                  <c:v>Week 6: 21 - 27 June</c:v>
                </c:pt>
                <c:pt idx="6">
                  <c:v>Week 7: 28 - 04 July</c:v>
                </c:pt>
                <c:pt idx="7">
                  <c:v>Week 8: 05 - 11 July </c:v>
                </c:pt>
                <c:pt idx="8">
                  <c:v>Week 9: 12 - 18 July</c:v>
                </c:pt>
                <c:pt idx="9">
                  <c:v>Week 10: 19 - 21 July</c:v>
                </c:pt>
              </c:strCache>
            </c:strRef>
          </c:cat>
          <c:val>
            <c:numRef>
              <c:f>Sheet3!$B$20:$B$29</c:f>
              <c:numCache>
                <c:formatCode>General</c:formatCode>
                <c:ptCount val="10"/>
                <c:pt idx="0">
                  <c:v>10327</c:v>
                </c:pt>
                <c:pt idx="1">
                  <c:v>35906</c:v>
                </c:pt>
                <c:pt idx="2">
                  <c:v>68212</c:v>
                </c:pt>
                <c:pt idx="3">
                  <c:v>73279</c:v>
                </c:pt>
                <c:pt idx="4">
                  <c:v>60477</c:v>
                </c:pt>
                <c:pt idx="5">
                  <c:v>54475</c:v>
                </c:pt>
                <c:pt idx="6">
                  <c:v>71245</c:v>
                </c:pt>
                <c:pt idx="7">
                  <c:v>133390</c:v>
                </c:pt>
                <c:pt idx="8">
                  <c:v>151772</c:v>
                </c:pt>
                <c:pt idx="9">
                  <c:v>90474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5EA-40C3-94B2-7CB3CA22CA08}"/>
            </c:ext>
          </c:extLst>
        </c:ser>
        <c:dLbls/>
        <c:gapWidth val="219"/>
        <c:overlap val="-27"/>
        <c:axId val="138373760"/>
        <c:axId val="138375552"/>
      </c:barChart>
      <c:catAx>
        <c:axId val="138373760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375552"/>
        <c:crosses val="autoZero"/>
        <c:auto val="1"/>
        <c:lblAlgn val="ctr"/>
        <c:lblOffset val="100"/>
      </c:catAx>
      <c:valAx>
        <c:axId val="1383755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3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solidFill>
        <a:schemeClr val="accent2"/>
      </a:solidFill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/>
          <a:lstStyle/>
          <a:p>
            <a:pPr algn="ctr">
              <a:defRPr/>
            </a:pPr>
            <a:r>
              <a:rPr lang="en-ZA" sz="1100" b="1" i="0" baseline="0" dirty="0">
                <a:effectLst/>
              </a:rPr>
              <a:t>Proportion Vaccines Administered: Public and Private Sectors</a:t>
            </a:r>
            <a:endParaRPr lang="en-ZA" sz="1100" dirty="0">
              <a:effectLst/>
            </a:endParaRPr>
          </a:p>
        </c:rich>
      </c:tx>
      <c:layout/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Sheet3!$B$1:$C$1</c:f>
              <c:strCache>
                <c:ptCount val="2"/>
                <c:pt idx="0">
                  <c:v>Private</c:v>
                </c:pt>
                <c:pt idx="1">
                  <c:v>Public</c:v>
                </c:pt>
              </c:strCache>
            </c:strRef>
          </c:cat>
          <c:val>
            <c:numRef>
              <c:f>Sheet3!$B$2:$C$2</c:f>
              <c:numCache>
                <c:formatCode>General</c:formatCode>
                <c:ptCount val="2"/>
                <c:pt idx="0">
                  <c:v>190273</c:v>
                </c:pt>
                <c:pt idx="1">
                  <c:v>559284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9A-49F8-829A-EE22188A8B24}"/>
            </c:ext>
          </c:extLst>
        </c:ser>
        <c:dLbls>
          <c:showCatName val="1"/>
          <c:showPercent val="1"/>
        </c:dLbls>
        <c:firstSliceAng val="0"/>
      </c:pieChart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ZA" dirty="0">
                <a:latin typeface="Century Gothic" panose="020B0502020202020204" pitchFamily="34" charset="0"/>
              </a:rPr>
              <a:t>Total Vaccines</a:t>
            </a:r>
            <a:r>
              <a:rPr lang="en-ZA" baseline="0" dirty="0">
                <a:latin typeface="Century Gothic" panose="020B0502020202020204" pitchFamily="34" charset="0"/>
              </a:rPr>
              <a:t> Administered vs Weekly Targets</a:t>
            </a:r>
            <a:endParaRPr lang="en-ZA" dirty="0">
              <a:latin typeface="Century Gothic" panose="020B0502020202020204" pitchFamily="34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1.4697441025071287E-2"/>
          <c:y val="0.23687423619597828"/>
          <c:w val="0.96407292193871452"/>
          <c:h val="0.67828630152205316"/>
        </c:manualLayout>
      </c:layout>
      <c:lineChart>
        <c:grouping val="standard"/>
        <c:ser>
          <c:idx val="0"/>
          <c:order val="0"/>
          <c:tx>
            <c:strRef>
              <c:f>'[Chart in Microsoft PowerPoint]Sheet2'!$B$2</c:f>
              <c:strCache>
                <c:ptCount val="1"/>
                <c:pt idx="0">
                  <c:v>Target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none"/>
          </c:marker>
          <c:dLbls>
            <c:delete val="1"/>
          </c:dLbls>
          <c:cat>
            <c:strRef>
              <c:f>'[Chart in Microsoft PowerPoint]Sheet2'!$A$3:$A$11</c:f>
              <c:strCache>
                <c:ptCount val="9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</c:strCache>
            </c:strRef>
          </c:cat>
          <c:val>
            <c:numRef>
              <c:f>'[Chart in Microsoft PowerPoint]Sheet2'!$B$3:$B$11</c:f>
              <c:numCache>
                <c:formatCode>#,##0</c:formatCode>
                <c:ptCount val="9"/>
                <c:pt idx="0">
                  <c:v>10000</c:v>
                </c:pt>
                <c:pt idx="1">
                  <c:v>30000</c:v>
                </c:pt>
                <c:pt idx="2">
                  <c:v>60000</c:v>
                </c:pt>
                <c:pt idx="3">
                  <c:v>70000</c:v>
                </c:pt>
                <c:pt idx="4">
                  <c:v>60000</c:v>
                </c:pt>
                <c:pt idx="5">
                  <c:v>50000</c:v>
                </c:pt>
                <c:pt idx="6">
                  <c:v>80000</c:v>
                </c:pt>
                <c:pt idx="7">
                  <c:v>120000</c:v>
                </c:pt>
                <c:pt idx="8">
                  <c:v>120000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AE-4055-B870-C5D0DCC8DCB3}"/>
            </c:ext>
          </c:extLst>
        </c:ser>
        <c:ser>
          <c:idx val="1"/>
          <c:order val="1"/>
          <c:tx>
            <c:strRef>
              <c:f>'[Chart in Microsoft PowerPoint]Sheet2'!$C$2</c:f>
              <c:strCache>
                <c:ptCount val="1"/>
                <c:pt idx="0">
                  <c:v>Achieved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PowerPoint]Sheet2'!$A$3:$A$11</c:f>
              <c:strCache>
                <c:ptCount val="9"/>
                <c:pt idx="0">
                  <c:v>Week 1</c:v>
                </c:pt>
                <c:pt idx="1">
                  <c:v>Week 2</c:v>
                </c:pt>
                <c:pt idx="2">
                  <c:v>Week 3</c:v>
                </c:pt>
                <c:pt idx="3">
                  <c:v>Week 4</c:v>
                </c:pt>
                <c:pt idx="4">
                  <c:v>Week 5</c:v>
                </c:pt>
                <c:pt idx="5">
                  <c:v>Week 6</c:v>
                </c:pt>
                <c:pt idx="6">
                  <c:v>Week 7</c:v>
                </c:pt>
                <c:pt idx="7">
                  <c:v>Week 8</c:v>
                </c:pt>
                <c:pt idx="8">
                  <c:v>Week 9</c:v>
                </c:pt>
              </c:strCache>
            </c:strRef>
          </c:cat>
          <c:val>
            <c:numRef>
              <c:f>'[Chart in Microsoft PowerPoint]Sheet2'!$C$3:$C$11</c:f>
              <c:numCache>
                <c:formatCode>#,##0</c:formatCode>
                <c:ptCount val="9"/>
                <c:pt idx="0">
                  <c:v>10327</c:v>
                </c:pt>
                <c:pt idx="1">
                  <c:v>35906</c:v>
                </c:pt>
                <c:pt idx="2">
                  <c:v>68212</c:v>
                </c:pt>
                <c:pt idx="3">
                  <c:v>73279</c:v>
                </c:pt>
                <c:pt idx="4">
                  <c:v>60477</c:v>
                </c:pt>
                <c:pt idx="5">
                  <c:v>54475</c:v>
                </c:pt>
                <c:pt idx="6">
                  <c:v>71245</c:v>
                </c:pt>
                <c:pt idx="7">
                  <c:v>133390</c:v>
                </c:pt>
                <c:pt idx="8">
                  <c:v>151772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AE-4055-B870-C5D0DCC8DCB3}"/>
            </c:ext>
          </c:extLst>
        </c:ser>
        <c:dLbls>
          <c:showVal val="1"/>
        </c:dLbls>
        <c:marker val="1"/>
        <c:axId val="126391040"/>
        <c:axId val="126392576"/>
      </c:lineChart>
      <c:catAx>
        <c:axId val="126391040"/>
        <c:scaling>
          <c:orientation val="minMax"/>
        </c:scaling>
        <c:axPos val="b"/>
        <c:numFmt formatCode="General" sourceLinked="0"/>
        <c:majorTickMark val="none"/>
        <c:tickLblPos val="nextTo"/>
        <c:crossAx val="126392576"/>
        <c:crosses val="autoZero"/>
        <c:auto val="1"/>
        <c:lblAlgn val="ctr"/>
        <c:lblOffset val="100"/>
      </c:catAx>
      <c:valAx>
        <c:axId val="126392576"/>
        <c:scaling>
          <c:orientation val="minMax"/>
        </c:scaling>
        <c:delete val="1"/>
        <c:axPos val="l"/>
        <c:numFmt formatCode="#,##0" sourceLinked="1"/>
        <c:tickLblPos val="none"/>
        <c:crossAx val="126391040"/>
        <c:crosses val="autoZero"/>
        <c:crossBetween val="between"/>
      </c:valAx>
    </c:plotArea>
    <c:legend>
      <c:legendPos val="t"/>
    </c:legend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400" b="1" i="0" kern="1200" baseline="0">
                <a:solidFill>
                  <a:srgbClr val="000000"/>
                </a:solidFill>
                <a:effectLst/>
              </a:rPr>
              <a:t>Proportion Fully Vaccinated of all Vaccines Administered</a:t>
            </a:r>
            <a:endParaRPr lang="en-ZA">
              <a:effectLst/>
            </a:endParaRPr>
          </a:p>
        </c:rich>
      </c:tx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72-4EA9-93AB-FDCC3005983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72-4EA9-93AB-FDCC300598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'Fully Vaccinated'!$A$6:$A$7</c:f>
              <c:strCache>
                <c:ptCount val="2"/>
                <c:pt idx="0">
                  <c:v>Cumulative Total Fully Vaccinated (J&amp;J and 2nd Dose Pfizer)</c:v>
                </c:pt>
                <c:pt idx="1">
                  <c:v>Cumulative Total 1st Dose Pfizer</c:v>
                </c:pt>
              </c:strCache>
            </c:strRef>
          </c:cat>
          <c:val>
            <c:numRef>
              <c:f>'Fully Vaccinated'!$B$6:$B$7</c:f>
              <c:numCache>
                <c:formatCode>#,##0</c:formatCode>
                <c:ptCount val="2"/>
                <c:pt idx="0">
                  <c:v>272289</c:v>
                </c:pt>
                <c:pt idx="1">
                  <c:v>612628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72-4EA9-93AB-FDCC30059836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A6C4D3-6CA5-4362-BAE7-BB4769057285}" type="doc">
      <dgm:prSet loTypeId="urn:microsoft.com/office/officeart/2005/8/layout/venn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CB54867-BB0E-4406-8C7A-071AF47B8541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800" b="1" dirty="0"/>
            <a:t>Wave 2</a:t>
          </a:r>
          <a:r>
            <a:rPr lang="en-US" sz="2800" dirty="0"/>
            <a:t>:</a:t>
          </a:r>
        </a:p>
      </dgm:t>
    </dgm:pt>
    <dgm:pt modelId="{D51565F5-BE6D-4BED-A4AD-407092022EDA}" type="parTrans" cxnId="{ECB07396-DAFE-4E62-99A9-BE427BB75107}">
      <dgm:prSet/>
      <dgm:spPr/>
      <dgm:t>
        <a:bodyPr/>
        <a:lstStyle/>
        <a:p>
          <a:endParaRPr lang="en-US"/>
        </a:p>
      </dgm:t>
    </dgm:pt>
    <dgm:pt modelId="{EAE1DF63-B2AB-49EB-8795-6A9944024CCA}" type="sibTrans" cxnId="{ECB07396-DAFE-4E62-99A9-BE427BB75107}">
      <dgm:prSet/>
      <dgm:spPr/>
      <dgm:t>
        <a:bodyPr/>
        <a:lstStyle/>
        <a:p>
          <a:endParaRPr lang="en-US"/>
        </a:p>
      </dgm:t>
    </dgm:pt>
    <dgm:pt modelId="{71E18997-5D44-4794-9BC7-1EC6693B35E4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3200" b="1" dirty="0"/>
            <a:t>Wave 3</a:t>
          </a:r>
          <a:r>
            <a:rPr lang="en-US" sz="3200" dirty="0"/>
            <a:t>:</a:t>
          </a:r>
        </a:p>
      </dgm:t>
    </dgm:pt>
    <dgm:pt modelId="{528B504C-40EA-467B-AC8F-DE8D32412A63}" type="parTrans" cxnId="{84C6E2A4-BAC7-4803-8C73-0FF5F850CA22}">
      <dgm:prSet/>
      <dgm:spPr/>
      <dgm:t>
        <a:bodyPr/>
        <a:lstStyle/>
        <a:p>
          <a:endParaRPr lang="en-US"/>
        </a:p>
      </dgm:t>
    </dgm:pt>
    <dgm:pt modelId="{57135DA8-4BFE-48D6-B033-74F4F5FB070D}" type="sibTrans" cxnId="{84C6E2A4-BAC7-4803-8C73-0FF5F850CA22}">
      <dgm:prSet/>
      <dgm:spPr/>
      <dgm:t>
        <a:bodyPr/>
        <a:lstStyle/>
        <a:p>
          <a:endParaRPr lang="en-US"/>
        </a:p>
      </dgm:t>
    </dgm:pt>
    <dgm:pt modelId="{AC6A4F21-888E-4DB1-B117-304C1758F87F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b="1" dirty="0"/>
            <a:t>Wave 1</a:t>
          </a:r>
          <a:r>
            <a:rPr lang="en-US" dirty="0"/>
            <a:t>:</a:t>
          </a:r>
        </a:p>
      </dgm:t>
    </dgm:pt>
    <dgm:pt modelId="{480C33E6-926F-47E9-AA5C-5CB296B3E013}" type="parTrans" cxnId="{CF275C42-E989-456B-8A68-BDA9828AD797}">
      <dgm:prSet/>
      <dgm:spPr/>
      <dgm:t>
        <a:bodyPr/>
        <a:lstStyle/>
        <a:p>
          <a:endParaRPr lang="en-US"/>
        </a:p>
      </dgm:t>
    </dgm:pt>
    <dgm:pt modelId="{C5DC336C-CCB1-4C06-A8AF-22FBD34B4D7C}" type="sibTrans" cxnId="{CF275C42-E989-456B-8A68-BDA9828AD797}">
      <dgm:prSet/>
      <dgm:spPr/>
      <dgm:t>
        <a:bodyPr/>
        <a:lstStyle/>
        <a:p>
          <a:endParaRPr lang="en-US"/>
        </a:p>
      </dgm:t>
    </dgm:pt>
    <dgm:pt modelId="{0CF7E996-35DD-46E1-B6E7-8CED8CE2D318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dirty="0"/>
            <a:t>1681 (acute and intermediate care beds)</a:t>
          </a:r>
        </a:p>
      </dgm:t>
    </dgm:pt>
    <dgm:pt modelId="{D5917671-203D-486E-B437-A39A9479983C}" type="parTrans" cxnId="{024ED287-DA8A-4485-A1B2-1A2D11A5A48E}">
      <dgm:prSet/>
      <dgm:spPr/>
      <dgm:t>
        <a:bodyPr/>
        <a:lstStyle/>
        <a:p>
          <a:endParaRPr lang="en-US"/>
        </a:p>
      </dgm:t>
    </dgm:pt>
    <dgm:pt modelId="{60063227-CA2E-4FD5-A57C-6AA308A53915}" type="sibTrans" cxnId="{024ED287-DA8A-4485-A1B2-1A2D11A5A48E}">
      <dgm:prSet/>
      <dgm:spPr/>
      <dgm:t>
        <a:bodyPr/>
        <a:lstStyle/>
        <a:p>
          <a:endParaRPr lang="en-US"/>
        </a:p>
      </dgm:t>
    </dgm:pt>
    <dgm:pt modelId="{79A5E509-63A4-4F34-961D-788EB5EF044E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400" dirty="0"/>
            <a:t>2330    </a:t>
          </a:r>
          <a:r>
            <a:rPr lang="en-US" sz="2000" dirty="0"/>
            <a:t>(acute and intermediate care beds)</a:t>
          </a:r>
          <a:endParaRPr lang="en-US" sz="2400" dirty="0"/>
        </a:p>
      </dgm:t>
    </dgm:pt>
    <dgm:pt modelId="{70A2E227-C2E1-4848-823C-B0BC3B8D44D4}" type="parTrans" cxnId="{40F9CDA8-B7CE-4F5D-9A40-70F5D4448A2C}">
      <dgm:prSet/>
      <dgm:spPr/>
      <dgm:t>
        <a:bodyPr/>
        <a:lstStyle/>
        <a:p>
          <a:endParaRPr lang="en-US"/>
        </a:p>
      </dgm:t>
    </dgm:pt>
    <dgm:pt modelId="{E192B359-109B-4D7F-9B16-3721B7662317}" type="sibTrans" cxnId="{40F9CDA8-B7CE-4F5D-9A40-70F5D4448A2C}">
      <dgm:prSet/>
      <dgm:spPr/>
      <dgm:t>
        <a:bodyPr/>
        <a:lstStyle/>
        <a:p>
          <a:endParaRPr lang="en-US"/>
        </a:p>
      </dgm:t>
    </dgm:pt>
    <dgm:pt modelId="{DFB8B640-CC6D-401D-87B3-028C9444FB53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800" dirty="0"/>
            <a:t>2690 (+/-90) </a:t>
          </a:r>
          <a:r>
            <a:rPr lang="en-US" sz="2400" dirty="0"/>
            <a:t>(acute and intermediate care beds)</a:t>
          </a:r>
          <a:endParaRPr lang="en-US" sz="2800" dirty="0"/>
        </a:p>
      </dgm:t>
    </dgm:pt>
    <dgm:pt modelId="{B7223721-0296-4FC4-866E-7DCA1845D82D}" type="parTrans" cxnId="{BB64D74E-9210-421C-AC9B-BE9FE5145AF9}">
      <dgm:prSet/>
      <dgm:spPr/>
      <dgm:t>
        <a:bodyPr/>
        <a:lstStyle/>
        <a:p>
          <a:endParaRPr lang="en-US"/>
        </a:p>
      </dgm:t>
    </dgm:pt>
    <dgm:pt modelId="{BEFF9FA2-E47E-4706-8C64-DDBA1BFE5D21}" type="sibTrans" cxnId="{BB64D74E-9210-421C-AC9B-BE9FE5145AF9}">
      <dgm:prSet/>
      <dgm:spPr/>
      <dgm:t>
        <a:bodyPr/>
        <a:lstStyle/>
        <a:p>
          <a:endParaRPr lang="en-US"/>
        </a:p>
      </dgm:t>
    </dgm:pt>
    <dgm:pt modelId="{3DD2AAE6-4059-4CAD-B6A5-CD8908747A6D}" type="pres">
      <dgm:prSet presAssocID="{56A6C4D3-6CA5-4362-BAE7-BB47690572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129C73CA-40DA-4498-828E-92856BB8BCF4}" type="pres">
      <dgm:prSet presAssocID="{AC6A4F21-888E-4DB1-B117-304C1758F87F}" presName="Name5" presStyleLbl="vennNode1" presStyleIdx="0" presStyleCnt="3" custScaleX="67917" custScaleY="64785" custLinFactNeighborX="-18825" custLinFactNeighborY="-23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CFB4DE-410C-4DB1-B33C-059DCB3F7746}" type="pres">
      <dgm:prSet presAssocID="{C5DC336C-CCB1-4C06-A8AF-22FBD34B4D7C}" presName="space" presStyleCnt="0"/>
      <dgm:spPr/>
    </dgm:pt>
    <dgm:pt modelId="{C51B9CA8-53BF-4618-A8BF-1ECF57FCCBC9}" type="pres">
      <dgm:prSet presAssocID="{ECB54867-BB0E-4406-8C7A-071AF47B8541}" presName="Name5" presStyleLbl="vennNode1" presStyleIdx="1" presStyleCnt="3" custScaleX="86853" custScaleY="8787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5B85964-12D8-4BD6-B058-EB54AC0526A3}" type="pres">
      <dgm:prSet presAssocID="{EAE1DF63-B2AB-49EB-8795-6A9944024CCA}" presName="space" presStyleCnt="0"/>
      <dgm:spPr/>
    </dgm:pt>
    <dgm:pt modelId="{D2F54D84-90F5-4F72-91E2-C692E2BAD9EF}" type="pres">
      <dgm:prSet presAssocID="{71E18997-5D44-4794-9BC7-1EC6693B35E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4C6E2A4-BAC7-4803-8C73-0FF5F850CA22}" srcId="{56A6C4D3-6CA5-4362-BAE7-BB4769057285}" destId="{71E18997-5D44-4794-9BC7-1EC6693B35E4}" srcOrd="2" destOrd="0" parTransId="{528B504C-40EA-467B-AC8F-DE8D32412A63}" sibTransId="{57135DA8-4BFE-48D6-B033-74F4F5FB070D}"/>
    <dgm:cxn modelId="{BB64D74E-9210-421C-AC9B-BE9FE5145AF9}" srcId="{71E18997-5D44-4794-9BC7-1EC6693B35E4}" destId="{DFB8B640-CC6D-401D-87B3-028C9444FB53}" srcOrd="0" destOrd="0" parTransId="{B7223721-0296-4FC4-866E-7DCA1845D82D}" sibTransId="{BEFF9FA2-E47E-4706-8C64-DDBA1BFE5D21}"/>
    <dgm:cxn modelId="{CF275C42-E989-456B-8A68-BDA9828AD797}" srcId="{56A6C4D3-6CA5-4362-BAE7-BB4769057285}" destId="{AC6A4F21-888E-4DB1-B117-304C1758F87F}" srcOrd="0" destOrd="0" parTransId="{480C33E6-926F-47E9-AA5C-5CB296B3E013}" sibTransId="{C5DC336C-CCB1-4C06-A8AF-22FBD34B4D7C}"/>
    <dgm:cxn modelId="{024ED287-DA8A-4485-A1B2-1A2D11A5A48E}" srcId="{AC6A4F21-888E-4DB1-B117-304C1758F87F}" destId="{0CF7E996-35DD-46E1-B6E7-8CED8CE2D318}" srcOrd="0" destOrd="0" parTransId="{D5917671-203D-486E-B437-A39A9479983C}" sibTransId="{60063227-CA2E-4FD5-A57C-6AA308A53915}"/>
    <dgm:cxn modelId="{60503A56-60DD-44E3-8794-355BB3E2B5DE}" type="presOf" srcId="{56A6C4D3-6CA5-4362-BAE7-BB4769057285}" destId="{3DD2AAE6-4059-4CAD-B6A5-CD8908747A6D}" srcOrd="0" destOrd="0" presId="urn:microsoft.com/office/officeart/2005/8/layout/venn3"/>
    <dgm:cxn modelId="{76403347-D69F-4DF3-BF96-93EF8BAA526A}" type="presOf" srcId="{0CF7E996-35DD-46E1-B6E7-8CED8CE2D318}" destId="{129C73CA-40DA-4498-828E-92856BB8BCF4}" srcOrd="0" destOrd="1" presId="urn:microsoft.com/office/officeart/2005/8/layout/venn3"/>
    <dgm:cxn modelId="{CA62D90D-B914-4E6C-8E75-4D1A76E99986}" type="presOf" srcId="{79A5E509-63A4-4F34-961D-788EB5EF044E}" destId="{C51B9CA8-53BF-4618-A8BF-1ECF57FCCBC9}" srcOrd="0" destOrd="1" presId="urn:microsoft.com/office/officeart/2005/8/layout/venn3"/>
    <dgm:cxn modelId="{2AE37F27-006B-4234-B1C9-E69E079F245D}" type="presOf" srcId="{AC6A4F21-888E-4DB1-B117-304C1758F87F}" destId="{129C73CA-40DA-4498-828E-92856BB8BCF4}" srcOrd="0" destOrd="0" presId="urn:microsoft.com/office/officeart/2005/8/layout/venn3"/>
    <dgm:cxn modelId="{A27B7DF8-33AD-4418-9B52-9F80438DE935}" type="presOf" srcId="{ECB54867-BB0E-4406-8C7A-071AF47B8541}" destId="{C51B9CA8-53BF-4618-A8BF-1ECF57FCCBC9}" srcOrd="0" destOrd="0" presId="urn:microsoft.com/office/officeart/2005/8/layout/venn3"/>
    <dgm:cxn modelId="{ECB07396-DAFE-4E62-99A9-BE427BB75107}" srcId="{56A6C4D3-6CA5-4362-BAE7-BB4769057285}" destId="{ECB54867-BB0E-4406-8C7A-071AF47B8541}" srcOrd="1" destOrd="0" parTransId="{D51565F5-BE6D-4BED-A4AD-407092022EDA}" sibTransId="{EAE1DF63-B2AB-49EB-8795-6A9944024CCA}"/>
    <dgm:cxn modelId="{B5D59299-801D-4B68-94C0-869A2CEABC50}" type="presOf" srcId="{DFB8B640-CC6D-401D-87B3-028C9444FB53}" destId="{D2F54D84-90F5-4F72-91E2-C692E2BAD9EF}" srcOrd="0" destOrd="1" presId="urn:microsoft.com/office/officeart/2005/8/layout/venn3"/>
    <dgm:cxn modelId="{40F9CDA8-B7CE-4F5D-9A40-70F5D4448A2C}" srcId="{ECB54867-BB0E-4406-8C7A-071AF47B8541}" destId="{79A5E509-63A4-4F34-961D-788EB5EF044E}" srcOrd="0" destOrd="0" parTransId="{70A2E227-C2E1-4848-823C-B0BC3B8D44D4}" sibTransId="{E192B359-109B-4D7F-9B16-3721B7662317}"/>
    <dgm:cxn modelId="{A55C4729-AA45-4E39-BF29-1A82901BFE61}" type="presOf" srcId="{71E18997-5D44-4794-9BC7-1EC6693B35E4}" destId="{D2F54D84-90F5-4F72-91E2-C692E2BAD9EF}" srcOrd="0" destOrd="0" presId="urn:microsoft.com/office/officeart/2005/8/layout/venn3"/>
    <dgm:cxn modelId="{541E0CB7-E73E-41F6-9805-F2F4B6193256}" type="presParOf" srcId="{3DD2AAE6-4059-4CAD-B6A5-CD8908747A6D}" destId="{129C73CA-40DA-4498-828E-92856BB8BCF4}" srcOrd="0" destOrd="0" presId="urn:microsoft.com/office/officeart/2005/8/layout/venn3"/>
    <dgm:cxn modelId="{7D0553CE-8DDE-47D5-9762-3A99C73E9A06}" type="presParOf" srcId="{3DD2AAE6-4059-4CAD-B6A5-CD8908747A6D}" destId="{D9CFB4DE-410C-4DB1-B33C-059DCB3F7746}" srcOrd="1" destOrd="0" presId="urn:microsoft.com/office/officeart/2005/8/layout/venn3"/>
    <dgm:cxn modelId="{FF1BD213-8FD0-4EEE-93FB-7D48EC9F2C5D}" type="presParOf" srcId="{3DD2AAE6-4059-4CAD-B6A5-CD8908747A6D}" destId="{C51B9CA8-53BF-4618-A8BF-1ECF57FCCBC9}" srcOrd="2" destOrd="0" presId="urn:microsoft.com/office/officeart/2005/8/layout/venn3"/>
    <dgm:cxn modelId="{F1E4D936-5EA6-4931-AA6A-CBF5D0CB5FAF}" type="presParOf" srcId="{3DD2AAE6-4059-4CAD-B6A5-CD8908747A6D}" destId="{45B85964-12D8-4BD6-B058-EB54AC0526A3}" srcOrd="3" destOrd="0" presId="urn:microsoft.com/office/officeart/2005/8/layout/venn3"/>
    <dgm:cxn modelId="{3E002950-E561-4941-9A8A-2EABD40F353B}" type="presParOf" srcId="{3DD2AAE6-4059-4CAD-B6A5-CD8908747A6D}" destId="{D2F54D84-90F5-4F72-91E2-C692E2BAD9EF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A6C4D3-6CA5-4362-BAE7-BB476905728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B54867-BB0E-4406-8C7A-071AF47B8541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800" b="1" dirty="0"/>
            <a:t>Wave 2</a:t>
          </a:r>
          <a:r>
            <a:rPr lang="en-US" sz="2800" dirty="0"/>
            <a:t>:</a:t>
          </a:r>
        </a:p>
      </dgm:t>
    </dgm:pt>
    <dgm:pt modelId="{D51565F5-BE6D-4BED-A4AD-407092022EDA}" type="parTrans" cxnId="{ECB07396-DAFE-4E62-99A9-BE427BB75107}">
      <dgm:prSet/>
      <dgm:spPr/>
      <dgm:t>
        <a:bodyPr/>
        <a:lstStyle/>
        <a:p>
          <a:endParaRPr lang="en-US"/>
        </a:p>
      </dgm:t>
    </dgm:pt>
    <dgm:pt modelId="{EAE1DF63-B2AB-49EB-8795-6A9944024CCA}" type="sibTrans" cxnId="{ECB07396-DAFE-4E62-99A9-BE427BB75107}">
      <dgm:prSet/>
      <dgm:spPr/>
      <dgm:t>
        <a:bodyPr/>
        <a:lstStyle/>
        <a:p>
          <a:endParaRPr lang="en-US"/>
        </a:p>
      </dgm:t>
    </dgm:pt>
    <dgm:pt modelId="{71E18997-5D44-4794-9BC7-1EC6693B35E4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3200" b="1" dirty="0"/>
            <a:t>Wave 3</a:t>
          </a:r>
          <a:r>
            <a:rPr lang="en-US" sz="3200" dirty="0"/>
            <a:t>:</a:t>
          </a:r>
        </a:p>
      </dgm:t>
    </dgm:pt>
    <dgm:pt modelId="{528B504C-40EA-467B-AC8F-DE8D32412A63}" type="parTrans" cxnId="{84C6E2A4-BAC7-4803-8C73-0FF5F850CA22}">
      <dgm:prSet/>
      <dgm:spPr/>
      <dgm:t>
        <a:bodyPr/>
        <a:lstStyle/>
        <a:p>
          <a:endParaRPr lang="en-US"/>
        </a:p>
      </dgm:t>
    </dgm:pt>
    <dgm:pt modelId="{57135DA8-4BFE-48D6-B033-74F4F5FB070D}" type="sibTrans" cxnId="{84C6E2A4-BAC7-4803-8C73-0FF5F850CA22}">
      <dgm:prSet/>
      <dgm:spPr/>
      <dgm:t>
        <a:bodyPr/>
        <a:lstStyle/>
        <a:p>
          <a:endParaRPr lang="en-US"/>
        </a:p>
      </dgm:t>
    </dgm:pt>
    <dgm:pt modelId="{AC6A4F21-888E-4DB1-B117-304C1758F87F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b="1" dirty="0"/>
            <a:t>Wave 1</a:t>
          </a:r>
          <a:r>
            <a:rPr lang="en-US" dirty="0"/>
            <a:t>:</a:t>
          </a:r>
        </a:p>
      </dgm:t>
    </dgm:pt>
    <dgm:pt modelId="{480C33E6-926F-47E9-AA5C-5CB296B3E013}" type="parTrans" cxnId="{CF275C42-E989-456B-8A68-BDA9828AD797}">
      <dgm:prSet/>
      <dgm:spPr/>
      <dgm:t>
        <a:bodyPr/>
        <a:lstStyle/>
        <a:p>
          <a:endParaRPr lang="en-US"/>
        </a:p>
      </dgm:t>
    </dgm:pt>
    <dgm:pt modelId="{C5DC336C-CCB1-4C06-A8AF-22FBD34B4D7C}" type="sibTrans" cxnId="{CF275C42-E989-456B-8A68-BDA9828AD797}">
      <dgm:prSet/>
      <dgm:spPr/>
      <dgm:t>
        <a:bodyPr/>
        <a:lstStyle/>
        <a:p>
          <a:endParaRPr lang="en-US"/>
        </a:p>
      </dgm:t>
    </dgm:pt>
    <dgm:pt modelId="{0CF7E996-35DD-46E1-B6E7-8CED8CE2D318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dirty="0"/>
            <a:t>266 (Ventilation + HFNO)</a:t>
          </a:r>
        </a:p>
      </dgm:t>
    </dgm:pt>
    <dgm:pt modelId="{D5917671-203D-486E-B437-A39A9479983C}" type="parTrans" cxnId="{024ED287-DA8A-4485-A1B2-1A2D11A5A48E}">
      <dgm:prSet/>
      <dgm:spPr/>
      <dgm:t>
        <a:bodyPr/>
        <a:lstStyle/>
        <a:p>
          <a:endParaRPr lang="en-US"/>
        </a:p>
      </dgm:t>
    </dgm:pt>
    <dgm:pt modelId="{60063227-CA2E-4FD5-A57C-6AA308A53915}" type="sibTrans" cxnId="{024ED287-DA8A-4485-A1B2-1A2D11A5A48E}">
      <dgm:prSet/>
      <dgm:spPr/>
      <dgm:t>
        <a:bodyPr/>
        <a:lstStyle/>
        <a:p>
          <a:endParaRPr lang="en-US"/>
        </a:p>
      </dgm:t>
    </dgm:pt>
    <dgm:pt modelId="{79A5E509-63A4-4F34-961D-788EB5EF044E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400" dirty="0"/>
            <a:t>378 (Ventilation + HFNO)</a:t>
          </a:r>
        </a:p>
      </dgm:t>
    </dgm:pt>
    <dgm:pt modelId="{70A2E227-C2E1-4848-823C-B0BC3B8D44D4}" type="parTrans" cxnId="{40F9CDA8-B7CE-4F5D-9A40-70F5D4448A2C}">
      <dgm:prSet/>
      <dgm:spPr/>
      <dgm:t>
        <a:bodyPr/>
        <a:lstStyle/>
        <a:p>
          <a:endParaRPr lang="en-US"/>
        </a:p>
      </dgm:t>
    </dgm:pt>
    <dgm:pt modelId="{E192B359-109B-4D7F-9B16-3721B7662317}" type="sibTrans" cxnId="{40F9CDA8-B7CE-4F5D-9A40-70F5D4448A2C}">
      <dgm:prSet/>
      <dgm:spPr/>
      <dgm:t>
        <a:bodyPr/>
        <a:lstStyle/>
        <a:p>
          <a:endParaRPr lang="en-US"/>
        </a:p>
      </dgm:t>
    </dgm:pt>
    <dgm:pt modelId="{DFB8B640-CC6D-401D-87B3-028C9444FB53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800" dirty="0"/>
            <a:t>420 (Ventilation + HFNO)</a:t>
          </a:r>
        </a:p>
      </dgm:t>
    </dgm:pt>
    <dgm:pt modelId="{B7223721-0296-4FC4-866E-7DCA1845D82D}" type="parTrans" cxnId="{BB64D74E-9210-421C-AC9B-BE9FE5145AF9}">
      <dgm:prSet/>
      <dgm:spPr/>
      <dgm:t>
        <a:bodyPr/>
        <a:lstStyle/>
        <a:p>
          <a:endParaRPr lang="en-US"/>
        </a:p>
      </dgm:t>
    </dgm:pt>
    <dgm:pt modelId="{BEFF9FA2-E47E-4706-8C64-DDBA1BFE5D21}" type="sibTrans" cxnId="{BB64D74E-9210-421C-AC9B-BE9FE5145AF9}">
      <dgm:prSet/>
      <dgm:spPr/>
      <dgm:t>
        <a:bodyPr/>
        <a:lstStyle/>
        <a:p>
          <a:endParaRPr lang="en-US"/>
        </a:p>
      </dgm:t>
    </dgm:pt>
    <dgm:pt modelId="{3DD2AAE6-4059-4CAD-B6A5-CD8908747A6D}" type="pres">
      <dgm:prSet presAssocID="{56A6C4D3-6CA5-4362-BAE7-BB47690572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129C73CA-40DA-4498-828E-92856BB8BCF4}" type="pres">
      <dgm:prSet presAssocID="{AC6A4F21-888E-4DB1-B117-304C1758F87F}" presName="Name5" presStyleLbl="vennNode1" presStyleIdx="0" presStyleCnt="3" custScaleX="67917" custScaleY="6478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CFB4DE-410C-4DB1-B33C-059DCB3F7746}" type="pres">
      <dgm:prSet presAssocID="{C5DC336C-CCB1-4C06-A8AF-22FBD34B4D7C}" presName="space" presStyleCnt="0"/>
      <dgm:spPr/>
    </dgm:pt>
    <dgm:pt modelId="{C51B9CA8-53BF-4618-A8BF-1ECF57FCCBC9}" type="pres">
      <dgm:prSet presAssocID="{ECB54867-BB0E-4406-8C7A-071AF47B8541}" presName="Name5" presStyleLbl="vennNode1" presStyleIdx="1" presStyleCnt="3" custScaleX="86853" custScaleY="8787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5B85964-12D8-4BD6-B058-EB54AC0526A3}" type="pres">
      <dgm:prSet presAssocID="{EAE1DF63-B2AB-49EB-8795-6A9944024CCA}" presName="space" presStyleCnt="0"/>
      <dgm:spPr/>
    </dgm:pt>
    <dgm:pt modelId="{D2F54D84-90F5-4F72-91E2-C692E2BAD9EF}" type="pres">
      <dgm:prSet presAssocID="{71E18997-5D44-4794-9BC7-1EC6693B35E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4C6E2A4-BAC7-4803-8C73-0FF5F850CA22}" srcId="{56A6C4D3-6CA5-4362-BAE7-BB4769057285}" destId="{71E18997-5D44-4794-9BC7-1EC6693B35E4}" srcOrd="2" destOrd="0" parTransId="{528B504C-40EA-467B-AC8F-DE8D32412A63}" sibTransId="{57135DA8-4BFE-48D6-B033-74F4F5FB070D}"/>
    <dgm:cxn modelId="{BB64D74E-9210-421C-AC9B-BE9FE5145AF9}" srcId="{71E18997-5D44-4794-9BC7-1EC6693B35E4}" destId="{DFB8B640-CC6D-401D-87B3-028C9444FB53}" srcOrd="0" destOrd="0" parTransId="{B7223721-0296-4FC4-866E-7DCA1845D82D}" sibTransId="{BEFF9FA2-E47E-4706-8C64-DDBA1BFE5D21}"/>
    <dgm:cxn modelId="{CF275C42-E989-456B-8A68-BDA9828AD797}" srcId="{56A6C4D3-6CA5-4362-BAE7-BB4769057285}" destId="{AC6A4F21-888E-4DB1-B117-304C1758F87F}" srcOrd="0" destOrd="0" parTransId="{480C33E6-926F-47E9-AA5C-5CB296B3E013}" sibTransId="{C5DC336C-CCB1-4C06-A8AF-22FBD34B4D7C}"/>
    <dgm:cxn modelId="{024ED287-DA8A-4485-A1B2-1A2D11A5A48E}" srcId="{AC6A4F21-888E-4DB1-B117-304C1758F87F}" destId="{0CF7E996-35DD-46E1-B6E7-8CED8CE2D318}" srcOrd="0" destOrd="0" parTransId="{D5917671-203D-486E-B437-A39A9479983C}" sibTransId="{60063227-CA2E-4FD5-A57C-6AA308A53915}"/>
    <dgm:cxn modelId="{60503A56-60DD-44E3-8794-355BB3E2B5DE}" type="presOf" srcId="{56A6C4D3-6CA5-4362-BAE7-BB4769057285}" destId="{3DD2AAE6-4059-4CAD-B6A5-CD8908747A6D}" srcOrd="0" destOrd="0" presId="urn:microsoft.com/office/officeart/2005/8/layout/venn3"/>
    <dgm:cxn modelId="{76403347-D69F-4DF3-BF96-93EF8BAA526A}" type="presOf" srcId="{0CF7E996-35DD-46E1-B6E7-8CED8CE2D318}" destId="{129C73CA-40DA-4498-828E-92856BB8BCF4}" srcOrd="0" destOrd="1" presId="urn:microsoft.com/office/officeart/2005/8/layout/venn3"/>
    <dgm:cxn modelId="{CA62D90D-B914-4E6C-8E75-4D1A76E99986}" type="presOf" srcId="{79A5E509-63A4-4F34-961D-788EB5EF044E}" destId="{C51B9CA8-53BF-4618-A8BF-1ECF57FCCBC9}" srcOrd="0" destOrd="1" presId="urn:microsoft.com/office/officeart/2005/8/layout/venn3"/>
    <dgm:cxn modelId="{2AE37F27-006B-4234-B1C9-E69E079F245D}" type="presOf" srcId="{AC6A4F21-888E-4DB1-B117-304C1758F87F}" destId="{129C73CA-40DA-4498-828E-92856BB8BCF4}" srcOrd="0" destOrd="0" presId="urn:microsoft.com/office/officeart/2005/8/layout/venn3"/>
    <dgm:cxn modelId="{A27B7DF8-33AD-4418-9B52-9F80438DE935}" type="presOf" srcId="{ECB54867-BB0E-4406-8C7A-071AF47B8541}" destId="{C51B9CA8-53BF-4618-A8BF-1ECF57FCCBC9}" srcOrd="0" destOrd="0" presId="urn:microsoft.com/office/officeart/2005/8/layout/venn3"/>
    <dgm:cxn modelId="{ECB07396-DAFE-4E62-99A9-BE427BB75107}" srcId="{56A6C4D3-6CA5-4362-BAE7-BB4769057285}" destId="{ECB54867-BB0E-4406-8C7A-071AF47B8541}" srcOrd="1" destOrd="0" parTransId="{D51565F5-BE6D-4BED-A4AD-407092022EDA}" sibTransId="{EAE1DF63-B2AB-49EB-8795-6A9944024CCA}"/>
    <dgm:cxn modelId="{B5D59299-801D-4B68-94C0-869A2CEABC50}" type="presOf" srcId="{DFB8B640-CC6D-401D-87B3-028C9444FB53}" destId="{D2F54D84-90F5-4F72-91E2-C692E2BAD9EF}" srcOrd="0" destOrd="1" presId="urn:microsoft.com/office/officeart/2005/8/layout/venn3"/>
    <dgm:cxn modelId="{40F9CDA8-B7CE-4F5D-9A40-70F5D4448A2C}" srcId="{ECB54867-BB0E-4406-8C7A-071AF47B8541}" destId="{79A5E509-63A4-4F34-961D-788EB5EF044E}" srcOrd="0" destOrd="0" parTransId="{70A2E227-C2E1-4848-823C-B0BC3B8D44D4}" sibTransId="{E192B359-109B-4D7F-9B16-3721B7662317}"/>
    <dgm:cxn modelId="{A55C4729-AA45-4E39-BF29-1A82901BFE61}" type="presOf" srcId="{71E18997-5D44-4794-9BC7-1EC6693B35E4}" destId="{D2F54D84-90F5-4F72-91E2-C692E2BAD9EF}" srcOrd="0" destOrd="0" presId="urn:microsoft.com/office/officeart/2005/8/layout/venn3"/>
    <dgm:cxn modelId="{541E0CB7-E73E-41F6-9805-F2F4B6193256}" type="presParOf" srcId="{3DD2AAE6-4059-4CAD-B6A5-CD8908747A6D}" destId="{129C73CA-40DA-4498-828E-92856BB8BCF4}" srcOrd="0" destOrd="0" presId="urn:microsoft.com/office/officeart/2005/8/layout/venn3"/>
    <dgm:cxn modelId="{7D0553CE-8DDE-47D5-9762-3A99C73E9A06}" type="presParOf" srcId="{3DD2AAE6-4059-4CAD-B6A5-CD8908747A6D}" destId="{D9CFB4DE-410C-4DB1-B33C-059DCB3F7746}" srcOrd="1" destOrd="0" presId="urn:microsoft.com/office/officeart/2005/8/layout/venn3"/>
    <dgm:cxn modelId="{FF1BD213-8FD0-4EEE-93FB-7D48EC9F2C5D}" type="presParOf" srcId="{3DD2AAE6-4059-4CAD-B6A5-CD8908747A6D}" destId="{C51B9CA8-53BF-4618-A8BF-1ECF57FCCBC9}" srcOrd="2" destOrd="0" presId="urn:microsoft.com/office/officeart/2005/8/layout/venn3"/>
    <dgm:cxn modelId="{F1E4D936-5EA6-4931-AA6A-CBF5D0CB5FAF}" type="presParOf" srcId="{3DD2AAE6-4059-4CAD-B6A5-CD8908747A6D}" destId="{45B85964-12D8-4BD6-B058-EB54AC0526A3}" srcOrd="3" destOrd="0" presId="urn:microsoft.com/office/officeart/2005/8/layout/venn3"/>
    <dgm:cxn modelId="{3E002950-E561-4941-9A8A-2EABD40F353B}" type="presParOf" srcId="{3DD2AAE6-4059-4CAD-B6A5-CD8908747A6D}" destId="{D2F54D84-90F5-4F72-91E2-C692E2BAD9EF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A6C4D3-6CA5-4362-BAE7-BB476905728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B54867-BB0E-4406-8C7A-071AF47B8541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800" b="1" dirty="0"/>
            <a:t>Wave 2</a:t>
          </a:r>
          <a:r>
            <a:rPr lang="en-US" sz="2800" dirty="0"/>
            <a:t>:</a:t>
          </a:r>
        </a:p>
      </dgm:t>
    </dgm:pt>
    <dgm:pt modelId="{D51565F5-BE6D-4BED-A4AD-407092022EDA}" type="parTrans" cxnId="{ECB07396-DAFE-4E62-99A9-BE427BB75107}">
      <dgm:prSet/>
      <dgm:spPr/>
      <dgm:t>
        <a:bodyPr/>
        <a:lstStyle/>
        <a:p>
          <a:endParaRPr lang="en-US"/>
        </a:p>
      </dgm:t>
    </dgm:pt>
    <dgm:pt modelId="{EAE1DF63-B2AB-49EB-8795-6A9944024CCA}" type="sibTrans" cxnId="{ECB07396-DAFE-4E62-99A9-BE427BB75107}">
      <dgm:prSet/>
      <dgm:spPr/>
      <dgm:t>
        <a:bodyPr/>
        <a:lstStyle/>
        <a:p>
          <a:endParaRPr lang="en-US"/>
        </a:p>
      </dgm:t>
    </dgm:pt>
    <dgm:pt modelId="{71E18997-5D44-4794-9BC7-1EC6693B35E4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3200" b="1" dirty="0"/>
            <a:t>Wave 3</a:t>
          </a:r>
          <a:r>
            <a:rPr lang="en-US" sz="3200" dirty="0"/>
            <a:t>:</a:t>
          </a:r>
        </a:p>
      </dgm:t>
    </dgm:pt>
    <dgm:pt modelId="{528B504C-40EA-467B-AC8F-DE8D32412A63}" type="parTrans" cxnId="{84C6E2A4-BAC7-4803-8C73-0FF5F850CA22}">
      <dgm:prSet/>
      <dgm:spPr/>
      <dgm:t>
        <a:bodyPr/>
        <a:lstStyle/>
        <a:p>
          <a:endParaRPr lang="en-US"/>
        </a:p>
      </dgm:t>
    </dgm:pt>
    <dgm:pt modelId="{57135DA8-4BFE-48D6-B033-74F4F5FB070D}" type="sibTrans" cxnId="{84C6E2A4-BAC7-4803-8C73-0FF5F850CA22}">
      <dgm:prSet/>
      <dgm:spPr/>
      <dgm:t>
        <a:bodyPr/>
        <a:lstStyle/>
        <a:p>
          <a:endParaRPr lang="en-US"/>
        </a:p>
      </dgm:t>
    </dgm:pt>
    <dgm:pt modelId="{AC6A4F21-888E-4DB1-B117-304C1758F87F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b="1" dirty="0"/>
            <a:t>Wave 1</a:t>
          </a:r>
          <a:r>
            <a:rPr lang="en-US" dirty="0"/>
            <a:t>:</a:t>
          </a:r>
        </a:p>
      </dgm:t>
    </dgm:pt>
    <dgm:pt modelId="{480C33E6-926F-47E9-AA5C-5CB296B3E013}" type="parTrans" cxnId="{CF275C42-E989-456B-8A68-BDA9828AD797}">
      <dgm:prSet/>
      <dgm:spPr/>
      <dgm:t>
        <a:bodyPr/>
        <a:lstStyle/>
        <a:p>
          <a:endParaRPr lang="en-US"/>
        </a:p>
      </dgm:t>
    </dgm:pt>
    <dgm:pt modelId="{C5DC336C-CCB1-4C06-A8AF-22FBD34B4D7C}" type="sibTrans" cxnId="{CF275C42-E989-456B-8A68-BDA9828AD797}">
      <dgm:prSet/>
      <dgm:spPr/>
      <dgm:t>
        <a:bodyPr/>
        <a:lstStyle/>
        <a:p>
          <a:endParaRPr lang="en-US"/>
        </a:p>
      </dgm:t>
    </dgm:pt>
    <dgm:pt modelId="{0CF7E996-35DD-46E1-B6E7-8CED8CE2D318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dirty="0"/>
            <a:t>844 (Additional staff capacity)</a:t>
          </a:r>
        </a:p>
      </dgm:t>
    </dgm:pt>
    <dgm:pt modelId="{D5917671-203D-486E-B437-A39A9479983C}" type="parTrans" cxnId="{024ED287-DA8A-4485-A1B2-1A2D11A5A48E}">
      <dgm:prSet/>
      <dgm:spPr/>
      <dgm:t>
        <a:bodyPr/>
        <a:lstStyle/>
        <a:p>
          <a:endParaRPr lang="en-US"/>
        </a:p>
      </dgm:t>
    </dgm:pt>
    <dgm:pt modelId="{60063227-CA2E-4FD5-A57C-6AA308A53915}" type="sibTrans" cxnId="{024ED287-DA8A-4485-A1B2-1A2D11A5A48E}">
      <dgm:prSet/>
      <dgm:spPr/>
      <dgm:t>
        <a:bodyPr/>
        <a:lstStyle/>
        <a:p>
          <a:endParaRPr lang="en-US"/>
        </a:p>
      </dgm:t>
    </dgm:pt>
    <dgm:pt modelId="{79A5E509-63A4-4F34-961D-788EB5EF044E}">
      <dgm:prSet phldrT="[Text]" custT="1"/>
      <dgm:spPr>
        <a:solidFill>
          <a:schemeClr val="bg2">
            <a:lumMod val="75000"/>
            <a:alpha val="50000"/>
          </a:schemeClr>
        </a:solidFill>
      </dgm:spPr>
      <dgm:t>
        <a:bodyPr/>
        <a:lstStyle/>
        <a:p>
          <a:r>
            <a:rPr lang="en-US" sz="2400" dirty="0"/>
            <a:t>1117  (Additional staff capacity)</a:t>
          </a:r>
        </a:p>
      </dgm:t>
    </dgm:pt>
    <dgm:pt modelId="{70A2E227-C2E1-4848-823C-B0BC3B8D44D4}" type="parTrans" cxnId="{40F9CDA8-B7CE-4F5D-9A40-70F5D4448A2C}">
      <dgm:prSet/>
      <dgm:spPr/>
      <dgm:t>
        <a:bodyPr/>
        <a:lstStyle/>
        <a:p>
          <a:endParaRPr lang="en-US"/>
        </a:p>
      </dgm:t>
    </dgm:pt>
    <dgm:pt modelId="{E192B359-109B-4D7F-9B16-3721B7662317}" type="sibTrans" cxnId="{40F9CDA8-B7CE-4F5D-9A40-70F5D4448A2C}">
      <dgm:prSet/>
      <dgm:spPr/>
      <dgm:t>
        <a:bodyPr/>
        <a:lstStyle/>
        <a:p>
          <a:endParaRPr lang="en-US"/>
        </a:p>
      </dgm:t>
    </dgm:pt>
    <dgm:pt modelId="{DFB8B640-CC6D-401D-87B3-028C9444FB53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400" dirty="0"/>
            <a:t>Wave 2 capacity retained</a:t>
          </a:r>
        </a:p>
      </dgm:t>
    </dgm:pt>
    <dgm:pt modelId="{B7223721-0296-4FC4-866E-7DCA1845D82D}" type="parTrans" cxnId="{BB64D74E-9210-421C-AC9B-BE9FE5145AF9}">
      <dgm:prSet/>
      <dgm:spPr/>
      <dgm:t>
        <a:bodyPr/>
        <a:lstStyle/>
        <a:p>
          <a:endParaRPr lang="en-US"/>
        </a:p>
      </dgm:t>
    </dgm:pt>
    <dgm:pt modelId="{BEFF9FA2-E47E-4706-8C64-DDBA1BFE5D21}" type="sibTrans" cxnId="{BB64D74E-9210-421C-AC9B-BE9FE5145AF9}">
      <dgm:prSet/>
      <dgm:spPr/>
      <dgm:t>
        <a:bodyPr/>
        <a:lstStyle/>
        <a:p>
          <a:endParaRPr lang="en-US"/>
        </a:p>
      </dgm:t>
    </dgm:pt>
    <dgm:pt modelId="{DB0EA4B2-FE8F-0D42-AF66-F60B95E522C2}">
      <dgm:prSet phldrT="[Text]" custT="1"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r>
            <a:rPr lang="en-US" sz="2400" dirty="0"/>
            <a:t>775 added, with 765 still  available for appointment if required) </a:t>
          </a:r>
        </a:p>
      </dgm:t>
    </dgm:pt>
    <dgm:pt modelId="{4BF25CDC-A88B-1348-A969-E690C4E621F2}" type="parTrans" cxnId="{BC04C858-C022-2844-A120-907677F7E81D}">
      <dgm:prSet/>
      <dgm:spPr/>
    </dgm:pt>
    <dgm:pt modelId="{00235218-2ABD-2949-8C13-D4F9400FC008}" type="sibTrans" cxnId="{BC04C858-C022-2844-A120-907677F7E81D}">
      <dgm:prSet/>
      <dgm:spPr/>
    </dgm:pt>
    <dgm:pt modelId="{3DD2AAE6-4059-4CAD-B6A5-CD8908747A6D}" type="pres">
      <dgm:prSet presAssocID="{56A6C4D3-6CA5-4362-BAE7-BB47690572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129C73CA-40DA-4498-828E-92856BB8BCF4}" type="pres">
      <dgm:prSet presAssocID="{AC6A4F21-888E-4DB1-B117-304C1758F87F}" presName="Name5" presStyleLbl="vennNode1" presStyleIdx="0" presStyleCnt="3" custScaleX="67917" custScaleY="6478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CFB4DE-410C-4DB1-B33C-059DCB3F7746}" type="pres">
      <dgm:prSet presAssocID="{C5DC336C-CCB1-4C06-A8AF-22FBD34B4D7C}" presName="space" presStyleCnt="0"/>
      <dgm:spPr/>
    </dgm:pt>
    <dgm:pt modelId="{C51B9CA8-53BF-4618-A8BF-1ECF57FCCBC9}" type="pres">
      <dgm:prSet presAssocID="{ECB54867-BB0E-4406-8C7A-071AF47B8541}" presName="Name5" presStyleLbl="vennNode1" presStyleIdx="1" presStyleCnt="3" custScaleX="86853" custScaleY="8787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5B85964-12D8-4BD6-B058-EB54AC0526A3}" type="pres">
      <dgm:prSet presAssocID="{EAE1DF63-B2AB-49EB-8795-6A9944024CCA}" presName="space" presStyleCnt="0"/>
      <dgm:spPr/>
    </dgm:pt>
    <dgm:pt modelId="{D2F54D84-90F5-4F72-91E2-C692E2BAD9EF}" type="pres">
      <dgm:prSet presAssocID="{71E18997-5D44-4794-9BC7-1EC6693B35E4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4C6E2A4-BAC7-4803-8C73-0FF5F850CA22}" srcId="{56A6C4D3-6CA5-4362-BAE7-BB4769057285}" destId="{71E18997-5D44-4794-9BC7-1EC6693B35E4}" srcOrd="2" destOrd="0" parTransId="{528B504C-40EA-467B-AC8F-DE8D32412A63}" sibTransId="{57135DA8-4BFE-48D6-B033-74F4F5FB070D}"/>
    <dgm:cxn modelId="{BB64D74E-9210-421C-AC9B-BE9FE5145AF9}" srcId="{71E18997-5D44-4794-9BC7-1EC6693B35E4}" destId="{DFB8B640-CC6D-401D-87B3-028C9444FB53}" srcOrd="0" destOrd="0" parTransId="{B7223721-0296-4FC4-866E-7DCA1845D82D}" sibTransId="{BEFF9FA2-E47E-4706-8C64-DDBA1BFE5D21}"/>
    <dgm:cxn modelId="{CF275C42-E989-456B-8A68-BDA9828AD797}" srcId="{56A6C4D3-6CA5-4362-BAE7-BB4769057285}" destId="{AC6A4F21-888E-4DB1-B117-304C1758F87F}" srcOrd="0" destOrd="0" parTransId="{480C33E6-926F-47E9-AA5C-5CB296B3E013}" sibTransId="{C5DC336C-CCB1-4C06-A8AF-22FBD34B4D7C}"/>
    <dgm:cxn modelId="{024ED287-DA8A-4485-A1B2-1A2D11A5A48E}" srcId="{AC6A4F21-888E-4DB1-B117-304C1758F87F}" destId="{0CF7E996-35DD-46E1-B6E7-8CED8CE2D318}" srcOrd="0" destOrd="0" parTransId="{D5917671-203D-486E-B437-A39A9479983C}" sibTransId="{60063227-CA2E-4FD5-A57C-6AA308A53915}"/>
    <dgm:cxn modelId="{BC04C858-C022-2844-A120-907677F7E81D}" srcId="{71E18997-5D44-4794-9BC7-1EC6693B35E4}" destId="{DB0EA4B2-FE8F-0D42-AF66-F60B95E522C2}" srcOrd="1" destOrd="0" parTransId="{4BF25CDC-A88B-1348-A969-E690C4E621F2}" sibTransId="{00235218-2ABD-2949-8C13-D4F9400FC008}"/>
    <dgm:cxn modelId="{76403347-D69F-4DF3-BF96-93EF8BAA526A}" type="presOf" srcId="{0CF7E996-35DD-46E1-B6E7-8CED8CE2D318}" destId="{129C73CA-40DA-4498-828E-92856BB8BCF4}" srcOrd="0" destOrd="1" presId="urn:microsoft.com/office/officeart/2005/8/layout/venn3"/>
    <dgm:cxn modelId="{60503A56-60DD-44E3-8794-355BB3E2B5DE}" type="presOf" srcId="{56A6C4D3-6CA5-4362-BAE7-BB4769057285}" destId="{3DD2AAE6-4059-4CAD-B6A5-CD8908747A6D}" srcOrd="0" destOrd="0" presId="urn:microsoft.com/office/officeart/2005/8/layout/venn3"/>
    <dgm:cxn modelId="{CC65CD6A-D113-FC4D-8B9C-F8A06A906D15}" type="presOf" srcId="{DB0EA4B2-FE8F-0D42-AF66-F60B95E522C2}" destId="{D2F54D84-90F5-4F72-91E2-C692E2BAD9EF}" srcOrd="0" destOrd="2" presId="urn:microsoft.com/office/officeart/2005/8/layout/venn3"/>
    <dgm:cxn modelId="{CA62D90D-B914-4E6C-8E75-4D1A76E99986}" type="presOf" srcId="{79A5E509-63A4-4F34-961D-788EB5EF044E}" destId="{C51B9CA8-53BF-4618-A8BF-1ECF57FCCBC9}" srcOrd="0" destOrd="1" presId="urn:microsoft.com/office/officeart/2005/8/layout/venn3"/>
    <dgm:cxn modelId="{2AE37F27-006B-4234-B1C9-E69E079F245D}" type="presOf" srcId="{AC6A4F21-888E-4DB1-B117-304C1758F87F}" destId="{129C73CA-40DA-4498-828E-92856BB8BCF4}" srcOrd="0" destOrd="0" presId="urn:microsoft.com/office/officeart/2005/8/layout/venn3"/>
    <dgm:cxn modelId="{A27B7DF8-33AD-4418-9B52-9F80438DE935}" type="presOf" srcId="{ECB54867-BB0E-4406-8C7A-071AF47B8541}" destId="{C51B9CA8-53BF-4618-A8BF-1ECF57FCCBC9}" srcOrd="0" destOrd="0" presId="urn:microsoft.com/office/officeart/2005/8/layout/venn3"/>
    <dgm:cxn modelId="{ECB07396-DAFE-4E62-99A9-BE427BB75107}" srcId="{56A6C4D3-6CA5-4362-BAE7-BB4769057285}" destId="{ECB54867-BB0E-4406-8C7A-071AF47B8541}" srcOrd="1" destOrd="0" parTransId="{D51565F5-BE6D-4BED-A4AD-407092022EDA}" sibTransId="{EAE1DF63-B2AB-49EB-8795-6A9944024CCA}"/>
    <dgm:cxn modelId="{B5D59299-801D-4B68-94C0-869A2CEABC50}" type="presOf" srcId="{DFB8B640-CC6D-401D-87B3-028C9444FB53}" destId="{D2F54D84-90F5-4F72-91E2-C692E2BAD9EF}" srcOrd="0" destOrd="1" presId="urn:microsoft.com/office/officeart/2005/8/layout/venn3"/>
    <dgm:cxn modelId="{40F9CDA8-B7CE-4F5D-9A40-70F5D4448A2C}" srcId="{ECB54867-BB0E-4406-8C7A-071AF47B8541}" destId="{79A5E509-63A4-4F34-961D-788EB5EF044E}" srcOrd="0" destOrd="0" parTransId="{70A2E227-C2E1-4848-823C-B0BC3B8D44D4}" sibTransId="{E192B359-109B-4D7F-9B16-3721B7662317}"/>
    <dgm:cxn modelId="{A55C4729-AA45-4E39-BF29-1A82901BFE61}" type="presOf" srcId="{71E18997-5D44-4794-9BC7-1EC6693B35E4}" destId="{D2F54D84-90F5-4F72-91E2-C692E2BAD9EF}" srcOrd="0" destOrd="0" presId="urn:microsoft.com/office/officeart/2005/8/layout/venn3"/>
    <dgm:cxn modelId="{541E0CB7-E73E-41F6-9805-F2F4B6193256}" type="presParOf" srcId="{3DD2AAE6-4059-4CAD-B6A5-CD8908747A6D}" destId="{129C73CA-40DA-4498-828E-92856BB8BCF4}" srcOrd="0" destOrd="0" presId="urn:microsoft.com/office/officeart/2005/8/layout/venn3"/>
    <dgm:cxn modelId="{7D0553CE-8DDE-47D5-9762-3A99C73E9A06}" type="presParOf" srcId="{3DD2AAE6-4059-4CAD-B6A5-CD8908747A6D}" destId="{D9CFB4DE-410C-4DB1-B33C-059DCB3F7746}" srcOrd="1" destOrd="0" presId="urn:microsoft.com/office/officeart/2005/8/layout/venn3"/>
    <dgm:cxn modelId="{FF1BD213-8FD0-4EEE-93FB-7D48EC9F2C5D}" type="presParOf" srcId="{3DD2AAE6-4059-4CAD-B6A5-CD8908747A6D}" destId="{C51B9CA8-53BF-4618-A8BF-1ECF57FCCBC9}" srcOrd="2" destOrd="0" presId="urn:microsoft.com/office/officeart/2005/8/layout/venn3"/>
    <dgm:cxn modelId="{F1E4D936-5EA6-4931-AA6A-CBF5D0CB5FAF}" type="presParOf" srcId="{3DD2AAE6-4059-4CAD-B6A5-CD8908747A6D}" destId="{45B85964-12D8-4BD6-B058-EB54AC0526A3}" srcOrd="3" destOrd="0" presId="urn:microsoft.com/office/officeart/2005/8/layout/venn3"/>
    <dgm:cxn modelId="{3E002950-E561-4941-9A8A-2EABD40F353B}" type="presParOf" srcId="{3DD2AAE6-4059-4CAD-B6A5-CD8908747A6D}" destId="{D2F54D84-90F5-4F72-91E2-C692E2BAD9EF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9171F-48BF-4F61-B54F-D61AC835F989}" type="doc">
      <dgm:prSet loTypeId="urn:microsoft.com/office/officeart/2005/8/layout/hChevron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042A5B3-050F-468B-8D72-010CE33F6A19}">
      <dgm:prSet phldrT="[Text]"/>
      <dgm:spPr/>
      <dgm:t>
        <a:bodyPr/>
        <a:lstStyle/>
        <a:p>
          <a:r>
            <a:rPr lang="en-US" b="1" dirty="0"/>
            <a:t>Phase I</a:t>
          </a:r>
        </a:p>
      </dgm:t>
    </dgm:pt>
    <dgm:pt modelId="{39CD347C-3CE5-4391-84C5-E4B0F7D5FF90}" type="parTrans" cxnId="{C8ADC553-BE08-4CAF-ABD4-59AB7F83B06C}">
      <dgm:prSet/>
      <dgm:spPr/>
      <dgm:t>
        <a:bodyPr/>
        <a:lstStyle/>
        <a:p>
          <a:endParaRPr lang="en-US"/>
        </a:p>
      </dgm:t>
    </dgm:pt>
    <dgm:pt modelId="{DDC4F37D-3CDF-4B54-91F8-234AB3C5B720}" type="sibTrans" cxnId="{C8ADC553-BE08-4CAF-ABD4-59AB7F83B06C}">
      <dgm:prSet/>
      <dgm:spPr/>
      <dgm:t>
        <a:bodyPr/>
        <a:lstStyle/>
        <a:p>
          <a:endParaRPr lang="en-US"/>
        </a:p>
      </dgm:t>
    </dgm:pt>
    <dgm:pt modelId="{7CF72C71-5875-42BE-9836-650664FE561F}">
      <dgm:prSet phldrT="[Text]"/>
      <dgm:spPr/>
      <dgm:t>
        <a:bodyPr/>
        <a:lstStyle/>
        <a:p>
          <a:r>
            <a:rPr lang="en-GB" b="1" dirty="0"/>
            <a:t>Health Care Workers :</a:t>
          </a:r>
          <a:endParaRPr lang="en-US" dirty="0"/>
        </a:p>
      </dgm:t>
    </dgm:pt>
    <dgm:pt modelId="{D7D0BC0E-0015-461E-B427-998AD13C7495}" type="parTrans" cxnId="{F50C29FE-072E-4C6F-A5AD-5569BBA38209}">
      <dgm:prSet/>
      <dgm:spPr/>
      <dgm:t>
        <a:bodyPr/>
        <a:lstStyle/>
        <a:p>
          <a:endParaRPr lang="en-US"/>
        </a:p>
      </dgm:t>
    </dgm:pt>
    <dgm:pt modelId="{2DCD8263-A7BB-46D9-93A6-500B46DE013C}" type="sibTrans" cxnId="{F50C29FE-072E-4C6F-A5AD-5569BBA38209}">
      <dgm:prSet/>
      <dgm:spPr/>
      <dgm:t>
        <a:bodyPr/>
        <a:lstStyle/>
        <a:p>
          <a:endParaRPr lang="en-US"/>
        </a:p>
      </dgm:t>
    </dgm:pt>
    <dgm:pt modelId="{92BFFA1A-4CE7-40E4-945B-741BC933D006}">
      <dgm:prSet/>
      <dgm:spPr/>
      <dgm:t>
        <a:bodyPr/>
        <a:lstStyle/>
        <a:p>
          <a:r>
            <a:rPr lang="en-GB" dirty="0"/>
            <a:t>Care Workers</a:t>
          </a:r>
        </a:p>
      </dgm:t>
    </dgm:pt>
    <dgm:pt modelId="{5C1143C0-7B71-4A75-B1A1-B60E8E47463C}" type="parTrans" cxnId="{EB83350E-AD7E-44D9-8E1D-F83738283EA5}">
      <dgm:prSet/>
      <dgm:spPr/>
      <dgm:t>
        <a:bodyPr/>
        <a:lstStyle/>
        <a:p>
          <a:endParaRPr lang="en-US"/>
        </a:p>
      </dgm:t>
    </dgm:pt>
    <dgm:pt modelId="{09B40DC3-2600-4CCA-928C-C91717A90DDE}" type="sibTrans" cxnId="{EB83350E-AD7E-44D9-8E1D-F83738283EA5}">
      <dgm:prSet/>
      <dgm:spPr/>
      <dgm:t>
        <a:bodyPr/>
        <a:lstStyle/>
        <a:p>
          <a:endParaRPr lang="en-US"/>
        </a:p>
      </dgm:t>
    </dgm:pt>
    <dgm:pt modelId="{B37BD7CA-9B74-4FF7-A6BC-BFAC59FD881F}">
      <dgm:prSet/>
      <dgm:spPr/>
      <dgm:t>
        <a:bodyPr/>
        <a:lstStyle/>
        <a:p>
          <a:r>
            <a:rPr lang="en-GB" dirty="0"/>
            <a:t>CHWs</a:t>
          </a:r>
        </a:p>
      </dgm:t>
    </dgm:pt>
    <dgm:pt modelId="{5EDB3B95-E94C-416A-BE30-B9A6CCA77115}" type="parTrans" cxnId="{AF18D314-8F48-4326-859D-27C3CE39E12C}">
      <dgm:prSet/>
      <dgm:spPr/>
      <dgm:t>
        <a:bodyPr/>
        <a:lstStyle/>
        <a:p>
          <a:endParaRPr lang="en-US"/>
        </a:p>
      </dgm:t>
    </dgm:pt>
    <dgm:pt modelId="{1F493C56-A292-46BB-BF04-A5AAA860B186}" type="sibTrans" cxnId="{AF18D314-8F48-4326-859D-27C3CE39E12C}">
      <dgm:prSet/>
      <dgm:spPr/>
      <dgm:t>
        <a:bodyPr/>
        <a:lstStyle/>
        <a:p>
          <a:endParaRPr lang="en-US"/>
        </a:p>
      </dgm:t>
    </dgm:pt>
    <dgm:pt modelId="{FC50C516-1D7E-4BDD-8B86-50D009A20C37}">
      <dgm:prSet/>
      <dgm:spPr/>
      <dgm:t>
        <a:bodyPr/>
        <a:lstStyle/>
        <a:p>
          <a:r>
            <a:rPr lang="en-GB" dirty="0"/>
            <a:t>Health Science students</a:t>
          </a:r>
        </a:p>
      </dgm:t>
    </dgm:pt>
    <dgm:pt modelId="{F1A2896B-F689-4E3F-8603-F8AAC434C709}" type="parTrans" cxnId="{BBF5A401-27A3-49F5-BBA9-C4C7E90BE080}">
      <dgm:prSet/>
      <dgm:spPr/>
      <dgm:t>
        <a:bodyPr/>
        <a:lstStyle/>
        <a:p>
          <a:endParaRPr lang="en-US"/>
        </a:p>
      </dgm:t>
    </dgm:pt>
    <dgm:pt modelId="{5C722018-E37F-43B2-AC51-85B5F02AF3A3}" type="sibTrans" cxnId="{BBF5A401-27A3-49F5-BBA9-C4C7E90BE080}">
      <dgm:prSet/>
      <dgm:spPr/>
      <dgm:t>
        <a:bodyPr/>
        <a:lstStyle/>
        <a:p>
          <a:endParaRPr lang="en-US"/>
        </a:p>
      </dgm:t>
    </dgm:pt>
    <dgm:pt modelId="{854AB0CC-CC75-4E56-9232-32E8A2CBB161}">
      <dgm:prSet/>
      <dgm:spPr/>
      <dgm:t>
        <a:bodyPr/>
        <a:lstStyle/>
        <a:p>
          <a:r>
            <a:rPr lang="en-GB" b="1">
              <a:solidFill>
                <a:schemeClr val="tx1"/>
              </a:solidFill>
            </a:rPr>
            <a:t>Estimated target:</a:t>
          </a:r>
          <a:endParaRPr lang="en-GB" dirty="0"/>
        </a:p>
      </dgm:t>
    </dgm:pt>
    <dgm:pt modelId="{2A9F03D8-0617-44CA-863B-0093CD3FC703}" type="parTrans" cxnId="{11E3C683-3BEA-42BA-8E39-4E564CDF735F}">
      <dgm:prSet/>
      <dgm:spPr/>
      <dgm:t>
        <a:bodyPr/>
        <a:lstStyle/>
        <a:p>
          <a:endParaRPr lang="en-US"/>
        </a:p>
      </dgm:t>
    </dgm:pt>
    <dgm:pt modelId="{80EDB310-DBC6-4029-8999-47CE3A5743CE}" type="sibTrans" cxnId="{11E3C683-3BEA-42BA-8E39-4E564CDF735F}">
      <dgm:prSet/>
      <dgm:spPr/>
      <dgm:t>
        <a:bodyPr/>
        <a:lstStyle/>
        <a:p>
          <a:endParaRPr lang="en-US"/>
        </a:p>
      </dgm:t>
    </dgm:pt>
    <dgm:pt modelId="{A0894EB5-D21C-43E0-8DDB-60DC901B7365}">
      <dgm:prSet/>
      <dgm:spPr/>
      <dgm:t>
        <a:bodyPr/>
        <a:lstStyle/>
        <a:p>
          <a:r>
            <a:rPr lang="en-GB" dirty="0"/>
            <a:t>Public &amp; Private Health Sectors</a:t>
          </a:r>
        </a:p>
      </dgm:t>
    </dgm:pt>
    <dgm:pt modelId="{F6738176-BFFD-4A37-A8B7-F640DA642ACA}" type="parTrans" cxnId="{BEE6E80F-2202-4FCD-93BF-D41A94B9BF21}">
      <dgm:prSet/>
      <dgm:spPr/>
      <dgm:t>
        <a:bodyPr/>
        <a:lstStyle/>
        <a:p>
          <a:endParaRPr lang="en-US"/>
        </a:p>
      </dgm:t>
    </dgm:pt>
    <dgm:pt modelId="{C8D49290-724F-428A-86F8-A4EA27C2CE4C}" type="sibTrans" cxnId="{BEE6E80F-2202-4FCD-93BF-D41A94B9BF21}">
      <dgm:prSet/>
      <dgm:spPr/>
      <dgm:t>
        <a:bodyPr/>
        <a:lstStyle/>
        <a:p>
          <a:endParaRPr lang="en-US"/>
        </a:p>
      </dgm:t>
    </dgm:pt>
    <dgm:pt modelId="{548245D7-C204-4D65-A822-030CDC6166FD}">
      <dgm:prSet/>
      <dgm:spPr/>
      <dgm:t>
        <a:bodyPr/>
        <a:lstStyle/>
        <a:p>
          <a:r>
            <a:rPr lang="en-GB" b="1">
              <a:solidFill>
                <a:schemeClr val="tx1"/>
              </a:solidFill>
            </a:rPr>
            <a:t> 132 000</a:t>
          </a:r>
          <a:endParaRPr lang="en-GB" dirty="0"/>
        </a:p>
      </dgm:t>
    </dgm:pt>
    <dgm:pt modelId="{EB309A0F-59C3-4C5B-975B-643681C91D87}" type="parTrans" cxnId="{1FE17E93-8022-4361-844E-4AF474A2685B}">
      <dgm:prSet/>
      <dgm:spPr/>
      <dgm:t>
        <a:bodyPr/>
        <a:lstStyle/>
        <a:p>
          <a:endParaRPr lang="en-US"/>
        </a:p>
      </dgm:t>
    </dgm:pt>
    <dgm:pt modelId="{9F04AB99-9158-4B26-8EB5-15A09B955C85}" type="sibTrans" cxnId="{1FE17E93-8022-4361-844E-4AF474A2685B}">
      <dgm:prSet/>
      <dgm:spPr/>
      <dgm:t>
        <a:bodyPr/>
        <a:lstStyle/>
        <a:p>
          <a:endParaRPr lang="en-US"/>
        </a:p>
      </dgm:t>
    </dgm:pt>
    <dgm:pt modelId="{1C11958F-2795-467C-BA6E-7804062752E9}">
      <dgm:prSet/>
      <dgm:spPr/>
      <dgm:t>
        <a:bodyPr/>
        <a:lstStyle/>
        <a:p>
          <a:endParaRPr lang="en-GB" dirty="0"/>
        </a:p>
      </dgm:t>
    </dgm:pt>
    <dgm:pt modelId="{304B5778-D3D6-4EF7-B84F-C5F618854CCF}" type="parTrans" cxnId="{25FD3513-1682-4DA1-99C6-073FF93472F0}">
      <dgm:prSet/>
      <dgm:spPr/>
      <dgm:t>
        <a:bodyPr/>
        <a:lstStyle/>
        <a:p>
          <a:endParaRPr lang="en-US"/>
        </a:p>
      </dgm:t>
    </dgm:pt>
    <dgm:pt modelId="{3E3D35C7-C3E3-47A0-A549-B62EAFEA03CD}" type="sibTrans" cxnId="{25FD3513-1682-4DA1-99C6-073FF93472F0}">
      <dgm:prSet/>
      <dgm:spPr/>
      <dgm:t>
        <a:bodyPr/>
        <a:lstStyle/>
        <a:p>
          <a:endParaRPr lang="en-US"/>
        </a:p>
      </dgm:t>
    </dgm:pt>
    <dgm:pt modelId="{5D21EF67-7885-4C53-8EFD-774505CC083D}">
      <dgm:prSet/>
      <dgm:spPr/>
      <dgm:t>
        <a:bodyPr/>
        <a:lstStyle/>
        <a:p>
          <a:r>
            <a:rPr lang="en-GB" dirty="0"/>
            <a:t>Traditional Healers</a:t>
          </a:r>
        </a:p>
      </dgm:t>
    </dgm:pt>
    <dgm:pt modelId="{3EB0C153-8DC7-4E3B-92BD-9D19D2A09CB6}" type="parTrans" cxnId="{08DBAC4A-3EDB-42BB-97E9-8828E23883FE}">
      <dgm:prSet/>
      <dgm:spPr/>
      <dgm:t>
        <a:bodyPr/>
        <a:lstStyle/>
        <a:p>
          <a:endParaRPr lang="en-GB"/>
        </a:p>
      </dgm:t>
    </dgm:pt>
    <dgm:pt modelId="{787FDE3F-27EC-4011-ADF2-4AE29E50DC62}" type="sibTrans" cxnId="{08DBAC4A-3EDB-42BB-97E9-8828E23883FE}">
      <dgm:prSet/>
      <dgm:spPr/>
      <dgm:t>
        <a:bodyPr/>
        <a:lstStyle/>
        <a:p>
          <a:endParaRPr lang="en-GB"/>
        </a:p>
      </dgm:t>
    </dgm:pt>
    <dgm:pt modelId="{61E684A9-D6C1-4DC0-8CB6-F574763AE61E}" type="pres">
      <dgm:prSet presAssocID="{4AD9171F-48BF-4F61-B54F-D61AC835F9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0F573CA-CD81-4C67-BEFB-89245C9AAE9C}" type="pres">
      <dgm:prSet presAssocID="{1042A5B3-050F-468B-8D72-010CE33F6A19}" presName="parAndCh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FC8A1DC-F744-40CE-A8F2-D3D0E3C2654F}" type="presOf" srcId="{548245D7-C204-4D65-A822-030CDC6166FD}" destId="{D0F573CA-CD81-4C67-BEFB-89245C9AAE9C}" srcOrd="0" destOrd="9" presId="urn:microsoft.com/office/officeart/2005/8/layout/hChevron3"/>
    <dgm:cxn modelId="{15F13A24-0350-429F-9B5A-5D7506AE9532}" type="presOf" srcId="{B37BD7CA-9B74-4FF7-A6BC-BFAC59FD881F}" destId="{D0F573CA-CD81-4C67-BEFB-89245C9AAE9C}" srcOrd="0" destOrd="4" presId="urn:microsoft.com/office/officeart/2005/8/layout/hChevron3"/>
    <dgm:cxn modelId="{25FD3513-1682-4DA1-99C6-073FF93472F0}" srcId="{7CF72C71-5875-42BE-9836-650664FE561F}" destId="{1C11958F-2795-467C-BA6E-7804062752E9}" srcOrd="5" destOrd="0" parTransId="{304B5778-D3D6-4EF7-B84F-C5F618854CCF}" sibTransId="{3E3D35C7-C3E3-47A0-A549-B62EAFEA03CD}"/>
    <dgm:cxn modelId="{AF18D314-8F48-4326-859D-27C3CE39E12C}" srcId="{7CF72C71-5875-42BE-9836-650664FE561F}" destId="{B37BD7CA-9B74-4FF7-A6BC-BFAC59FD881F}" srcOrd="2" destOrd="0" parTransId="{5EDB3B95-E94C-416A-BE30-B9A6CCA77115}" sibTransId="{1F493C56-A292-46BB-BF04-A5AAA860B186}"/>
    <dgm:cxn modelId="{1FE17E93-8022-4361-844E-4AF474A2685B}" srcId="{854AB0CC-CC75-4E56-9232-32E8A2CBB161}" destId="{548245D7-C204-4D65-A822-030CDC6166FD}" srcOrd="0" destOrd="0" parTransId="{EB309A0F-59C3-4C5B-975B-643681C91D87}" sibTransId="{9F04AB99-9158-4B26-8EB5-15A09B955C85}"/>
    <dgm:cxn modelId="{11E3C683-3BEA-42BA-8E39-4E564CDF735F}" srcId="{1042A5B3-050F-468B-8D72-010CE33F6A19}" destId="{854AB0CC-CC75-4E56-9232-32E8A2CBB161}" srcOrd="1" destOrd="0" parTransId="{2A9F03D8-0617-44CA-863B-0093CD3FC703}" sibTransId="{80EDB310-DBC6-4029-8999-47CE3A5743CE}"/>
    <dgm:cxn modelId="{24847A23-AF46-4A85-8676-C054DCA99F35}" type="presOf" srcId="{5D21EF67-7885-4C53-8EFD-774505CC083D}" destId="{D0F573CA-CD81-4C67-BEFB-89245C9AAE9C}" srcOrd="0" destOrd="6" presId="urn:microsoft.com/office/officeart/2005/8/layout/hChevron3"/>
    <dgm:cxn modelId="{B92AE24D-4CC3-4C96-B51A-4C7291F5456F}" type="presOf" srcId="{FC50C516-1D7E-4BDD-8B86-50D009A20C37}" destId="{D0F573CA-CD81-4C67-BEFB-89245C9AAE9C}" srcOrd="0" destOrd="5" presId="urn:microsoft.com/office/officeart/2005/8/layout/hChevron3"/>
    <dgm:cxn modelId="{EB83350E-AD7E-44D9-8E1D-F83738283EA5}" srcId="{7CF72C71-5875-42BE-9836-650664FE561F}" destId="{92BFFA1A-4CE7-40E4-945B-741BC933D006}" srcOrd="1" destOrd="0" parTransId="{5C1143C0-7B71-4A75-B1A1-B60E8E47463C}" sibTransId="{09B40DC3-2600-4CCA-928C-C91717A90DDE}"/>
    <dgm:cxn modelId="{B991C8F5-7A68-4004-BD7D-08B782C3F6AC}" type="presOf" srcId="{1C11958F-2795-467C-BA6E-7804062752E9}" destId="{D0F573CA-CD81-4C67-BEFB-89245C9AAE9C}" srcOrd="0" destOrd="7" presId="urn:microsoft.com/office/officeart/2005/8/layout/hChevron3"/>
    <dgm:cxn modelId="{732A1E91-E69B-4BD3-87EF-796F45C25626}" type="presOf" srcId="{4AD9171F-48BF-4F61-B54F-D61AC835F989}" destId="{61E684A9-D6C1-4DC0-8CB6-F574763AE61E}" srcOrd="0" destOrd="0" presId="urn:microsoft.com/office/officeart/2005/8/layout/hChevron3"/>
    <dgm:cxn modelId="{30232F22-554D-4309-AAAD-C67164030E30}" type="presOf" srcId="{1042A5B3-050F-468B-8D72-010CE33F6A19}" destId="{D0F573CA-CD81-4C67-BEFB-89245C9AAE9C}" srcOrd="0" destOrd="0" presId="urn:microsoft.com/office/officeart/2005/8/layout/hChevron3"/>
    <dgm:cxn modelId="{F50C29FE-072E-4C6F-A5AD-5569BBA38209}" srcId="{1042A5B3-050F-468B-8D72-010CE33F6A19}" destId="{7CF72C71-5875-42BE-9836-650664FE561F}" srcOrd="0" destOrd="0" parTransId="{D7D0BC0E-0015-461E-B427-998AD13C7495}" sibTransId="{2DCD8263-A7BB-46D9-93A6-500B46DE013C}"/>
    <dgm:cxn modelId="{08DBAC4A-3EDB-42BB-97E9-8828E23883FE}" srcId="{7CF72C71-5875-42BE-9836-650664FE561F}" destId="{5D21EF67-7885-4C53-8EFD-774505CC083D}" srcOrd="4" destOrd="0" parTransId="{3EB0C153-8DC7-4E3B-92BD-9D19D2A09CB6}" sibTransId="{787FDE3F-27EC-4011-ADF2-4AE29E50DC62}"/>
    <dgm:cxn modelId="{3440B951-38DB-43BD-A847-7A8D065FBD76}" type="presOf" srcId="{7CF72C71-5875-42BE-9836-650664FE561F}" destId="{D0F573CA-CD81-4C67-BEFB-89245C9AAE9C}" srcOrd="0" destOrd="1" presId="urn:microsoft.com/office/officeart/2005/8/layout/hChevron3"/>
    <dgm:cxn modelId="{9BE30353-A87A-4704-9A97-3CE03E58E598}" type="presOf" srcId="{854AB0CC-CC75-4E56-9232-32E8A2CBB161}" destId="{D0F573CA-CD81-4C67-BEFB-89245C9AAE9C}" srcOrd="0" destOrd="8" presId="urn:microsoft.com/office/officeart/2005/8/layout/hChevron3"/>
    <dgm:cxn modelId="{C8ADC553-BE08-4CAF-ABD4-59AB7F83B06C}" srcId="{4AD9171F-48BF-4F61-B54F-D61AC835F989}" destId="{1042A5B3-050F-468B-8D72-010CE33F6A19}" srcOrd="0" destOrd="0" parTransId="{39CD347C-3CE5-4391-84C5-E4B0F7D5FF90}" sibTransId="{DDC4F37D-3CDF-4B54-91F8-234AB3C5B720}"/>
    <dgm:cxn modelId="{BBF5A401-27A3-49F5-BBA9-C4C7E90BE080}" srcId="{7CF72C71-5875-42BE-9836-650664FE561F}" destId="{FC50C516-1D7E-4BDD-8B86-50D009A20C37}" srcOrd="3" destOrd="0" parTransId="{F1A2896B-F689-4E3F-8603-F8AAC434C709}" sibTransId="{5C722018-E37F-43B2-AC51-85B5F02AF3A3}"/>
    <dgm:cxn modelId="{EA2B48E4-34B2-46EE-913F-001FD2A26564}" type="presOf" srcId="{92BFFA1A-4CE7-40E4-945B-741BC933D006}" destId="{D0F573CA-CD81-4C67-BEFB-89245C9AAE9C}" srcOrd="0" destOrd="3" presId="urn:microsoft.com/office/officeart/2005/8/layout/hChevron3"/>
    <dgm:cxn modelId="{228B5D65-0959-4B79-9870-982D6B0DE150}" type="presOf" srcId="{A0894EB5-D21C-43E0-8DDB-60DC901B7365}" destId="{D0F573CA-CD81-4C67-BEFB-89245C9AAE9C}" srcOrd="0" destOrd="2" presId="urn:microsoft.com/office/officeart/2005/8/layout/hChevron3"/>
    <dgm:cxn modelId="{BEE6E80F-2202-4FCD-93BF-D41A94B9BF21}" srcId="{7CF72C71-5875-42BE-9836-650664FE561F}" destId="{A0894EB5-D21C-43E0-8DDB-60DC901B7365}" srcOrd="0" destOrd="0" parTransId="{F6738176-BFFD-4A37-A8B7-F640DA642ACA}" sibTransId="{C8D49290-724F-428A-86F8-A4EA27C2CE4C}"/>
    <dgm:cxn modelId="{BF584951-D9B4-4033-BDF1-9299C2617542}" type="presParOf" srcId="{61E684A9-D6C1-4DC0-8CB6-F574763AE61E}" destId="{D0F573CA-CD81-4C67-BEFB-89245C9AAE9C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8AA2EA-DDBF-4AA2-9718-23DF4FE4BA97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D14827-F4C2-4035-B104-58E9E295256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Population registered</a:t>
          </a:r>
        </a:p>
      </dgm:t>
    </dgm:pt>
    <dgm:pt modelId="{F40DA7FA-7955-447C-90EB-A7658B7DF45C}" type="parTrans" cxnId="{85E1C1BC-FE21-4B23-A9DB-826958E4FC97}">
      <dgm:prSet/>
      <dgm:spPr/>
      <dgm:t>
        <a:bodyPr/>
        <a:lstStyle/>
        <a:p>
          <a:endParaRPr lang="en-US"/>
        </a:p>
      </dgm:t>
    </dgm:pt>
    <dgm:pt modelId="{D75BD53B-A39F-4704-B55F-F8AEF27F23FA}" type="sibTrans" cxnId="{85E1C1BC-FE21-4B23-A9DB-826958E4FC97}">
      <dgm:prSet/>
      <dgm:spPr/>
      <dgm:t>
        <a:bodyPr/>
        <a:lstStyle/>
        <a:p>
          <a:endParaRPr lang="en-US"/>
        </a:p>
      </dgm:t>
    </dgm:pt>
    <dgm:pt modelId="{2FCF4C76-BCBE-4355-A96D-E4FAD9D92F05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Actual Vaccinations administered</a:t>
          </a:r>
        </a:p>
      </dgm:t>
    </dgm:pt>
    <dgm:pt modelId="{33143780-C4DF-4D6B-AC70-7BDAC6DB622A}" type="parTrans" cxnId="{58DF7E9E-9CB7-4CF1-8913-1A2DD5B76F85}">
      <dgm:prSet/>
      <dgm:spPr/>
      <dgm:t>
        <a:bodyPr/>
        <a:lstStyle/>
        <a:p>
          <a:endParaRPr lang="en-US"/>
        </a:p>
      </dgm:t>
    </dgm:pt>
    <dgm:pt modelId="{1B1255D0-E56A-4389-A0EA-B3F2CA1B447D}" type="sibTrans" cxnId="{58DF7E9E-9CB7-4CF1-8913-1A2DD5B76F85}">
      <dgm:prSet/>
      <dgm:spPr/>
      <dgm:t>
        <a:bodyPr/>
        <a:lstStyle/>
        <a:p>
          <a:endParaRPr lang="en-US"/>
        </a:p>
      </dgm:t>
    </dgm:pt>
    <dgm:pt modelId="{46C758E9-8154-4F29-BEEA-C2406D0309A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By age cohort and subdistrict</a:t>
          </a:r>
          <a:endParaRPr lang="en-US" b="1" dirty="0">
            <a:solidFill>
              <a:schemeClr val="tx1"/>
            </a:solidFill>
          </a:endParaRPr>
        </a:p>
      </dgm:t>
    </dgm:pt>
    <dgm:pt modelId="{D5F24623-3A95-489F-82FC-4F12F1C81B21}" type="parTrans" cxnId="{DFB91A6E-6B8E-4E82-97D8-7EDE62657400}">
      <dgm:prSet/>
      <dgm:spPr/>
      <dgm:t>
        <a:bodyPr/>
        <a:lstStyle/>
        <a:p>
          <a:endParaRPr lang="en-US"/>
        </a:p>
      </dgm:t>
    </dgm:pt>
    <dgm:pt modelId="{EE38EC3C-2F1E-4347-B3F0-A31AC5DBA643}" type="sibTrans" cxnId="{DFB91A6E-6B8E-4E82-97D8-7EDE62657400}">
      <dgm:prSet/>
      <dgm:spPr/>
      <dgm:t>
        <a:bodyPr/>
        <a:lstStyle/>
        <a:p>
          <a:endParaRPr lang="en-US"/>
        </a:p>
      </dgm:t>
    </dgm:pt>
    <dgm:pt modelId="{E91174AB-4ADB-4CAD-9FA9-C8FDFCFD25AD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Vaccine Coverage of Population</a:t>
          </a:r>
        </a:p>
      </dgm:t>
    </dgm:pt>
    <dgm:pt modelId="{FF4931C1-3AA1-4B2D-988A-C6C104B6DAD1}" type="parTrans" cxnId="{B5343556-A027-49EB-B3F3-C8272ACF4C9E}">
      <dgm:prSet/>
      <dgm:spPr/>
      <dgm:t>
        <a:bodyPr/>
        <a:lstStyle/>
        <a:p>
          <a:endParaRPr lang="en-US"/>
        </a:p>
      </dgm:t>
    </dgm:pt>
    <dgm:pt modelId="{A776C749-0A1F-419D-9777-A1BB752C448E}" type="sibTrans" cxnId="{B5343556-A027-49EB-B3F3-C8272ACF4C9E}">
      <dgm:prSet/>
      <dgm:spPr/>
      <dgm:t>
        <a:bodyPr/>
        <a:lstStyle/>
        <a:p>
          <a:endParaRPr lang="en-US"/>
        </a:p>
      </dgm:t>
    </dgm:pt>
    <dgm:pt modelId="{B01E5B1C-B65B-4653-BBAE-DF55FBD7C19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Absolute Population</a:t>
          </a:r>
        </a:p>
      </dgm:t>
    </dgm:pt>
    <dgm:pt modelId="{D9363328-9CB6-4677-8DB2-88D21C50C620}" type="parTrans" cxnId="{BB344EDB-8E58-4BCC-9C5D-05C0BA5D28F1}">
      <dgm:prSet/>
      <dgm:spPr/>
      <dgm:t>
        <a:bodyPr/>
        <a:lstStyle/>
        <a:p>
          <a:endParaRPr lang="en-US"/>
        </a:p>
      </dgm:t>
    </dgm:pt>
    <dgm:pt modelId="{B02908BD-A13A-4E29-A380-912B73F73E0C}" type="sibTrans" cxnId="{BB344EDB-8E58-4BCC-9C5D-05C0BA5D28F1}">
      <dgm:prSet/>
      <dgm:spPr/>
      <dgm:t>
        <a:bodyPr/>
        <a:lstStyle/>
        <a:p>
          <a:endParaRPr lang="en-US"/>
        </a:p>
      </dgm:t>
    </dgm:pt>
    <dgm:pt modelId="{5EF718A7-CB53-4F3D-A131-DCC35533946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By age cohort and subdistrict</a:t>
          </a:r>
        </a:p>
      </dgm:t>
    </dgm:pt>
    <dgm:pt modelId="{7E90C912-00F3-47EE-90FC-B179A57D0D75}" type="parTrans" cxnId="{4FE0E9ED-3137-49C5-BE01-2CB47EB13646}">
      <dgm:prSet/>
      <dgm:spPr/>
      <dgm:t>
        <a:bodyPr/>
        <a:lstStyle/>
        <a:p>
          <a:endParaRPr lang="en-US"/>
        </a:p>
      </dgm:t>
    </dgm:pt>
    <dgm:pt modelId="{9E2A19E5-67A9-4AA3-AFFB-4A1EFE9D0D2A}" type="sibTrans" cxnId="{4FE0E9ED-3137-49C5-BE01-2CB47EB13646}">
      <dgm:prSet/>
      <dgm:spPr/>
      <dgm:t>
        <a:bodyPr/>
        <a:lstStyle/>
        <a:p>
          <a:endParaRPr lang="en-US"/>
        </a:p>
      </dgm:t>
    </dgm:pt>
    <dgm:pt modelId="{FDE02F43-2D36-4F4E-A65B-AAB52BDF117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By age cohort and subdistrict</a:t>
          </a:r>
        </a:p>
      </dgm:t>
    </dgm:pt>
    <dgm:pt modelId="{09DD3A41-69F9-44D7-B065-D3493D3640C0}" type="parTrans" cxnId="{F15AA90A-D7B2-49F9-8B05-8155FDB261A3}">
      <dgm:prSet/>
      <dgm:spPr/>
      <dgm:t>
        <a:bodyPr/>
        <a:lstStyle/>
        <a:p>
          <a:endParaRPr lang="en-US"/>
        </a:p>
      </dgm:t>
    </dgm:pt>
    <dgm:pt modelId="{DE8787FE-CDE6-400B-A3E6-8F91F293CA17}" type="sibTrans" cxnId="{F15AA90A-D7B2-49F9-8B05-8155FDB261A3}">
      <dgm:prSet/>
      <dgm:spPr/>
      <dgm:t>
        <a:bodyPr/>
        <a:lstStyle/>
        <a:p>
          <a:endParaRPr lang="en-US"/>
        </a:p>
      </dgm:t>
    </dgm:pt>
    <dgm:pt modelId="{FE074C61-76E3-4D61-868D-8D230B6C8416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By </a:t>
          </a:r>
          <a:r>
            <a:rPr lang="en-US" dirty="0">
              <a:solidFill>
                <a:schemeClr val="tx1"/>
              </a:solidFill>
            </a:rPr>
            <a:t>age cohort and subdistrict</a:t>
          </a:r>
        </a:p>
      </dgm:t>
    </dgm:pt>
    <dgm:pt modelId="{1C2D6C2E-49AD-44AA-A978-D83DD5603BD5}" type="parTrans" cxnId="{582BAEC9-8F06-4C64-97DD-029FC82C0D26}">
      <dgm:prSet/>
      <dgm:spPr/>
      <dgm:t>
        <a:bodyPr/>
        <a:lstStyle/>
        <a:p>
          <a:endParaRPr lang="en-US"/>
        </a:p>
      </dgm:t>
    </dgm:pt>
    <dgm:pt modelId="{F8EDC070-9A2E-489B-822D-FA3375B6FD5F}" type="sibTrans" cxnId="{582BAEC9-8F06-4C64-97DD-029FC82C0D26}">
      <dgm:prSet/>
      <dgm:spPr/>
      <dgm:t>
        <a:bodyPr/>
        <a:lstStyle/>
        <a:p>
          <a:endParaRPr lang="en-US"/>
        </a:p>
      </dgm:t>
    </dgm:pt>
    <dgm:pt modelId="{83F96580-D395-441F-8B1B-E42DA76661A0}" type="pres">
      <dgm:prSet presAssocID="{D98AA2EA-DDBF-4AA2-9718-23DF4FE4BA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C80DEBA-DA25-4BBC-B5D1-70A00A7856B3}" type="pres">
      <dgm:prSet presAssocID="{B01E5B1C-B65B-4653-BBAE-DF55FBD7C19B}" presName="node" presStyleLbl="node1" presStyleIdx="0" presStyleCnt="4" custScaleX="8846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6EE4CD1-5872-48C4-B72A-A1FE97E5CFCB}" type="pres">
      <dgm:prSet presAssocID="{B02908BD-A13A-4E29-A380-912B73F73E0C}" presName="sibTrans" presStyleLbl="sibTrans1D1" presStyleIdx="0" presStyleCnt="3"/>
      <dgm:spPr/>
      <dgm:t>
        <a:bodyPr/>
        <a:lstStyle/>
        <a:p>
          <a:endParaRPr lang="en-ZA"/>
        </a:p>
      </dgm:t>
    </dgm:pt>
    <dgm:pt modelId="{5DF7DC21-987F-4F7C-A8C9-4409ABAD9B05}" type="pres">
      <dgm:prSet presAssocID="{B02908BD-A13A-4E29-A380-912B73F73E0C}" presName="connectorText" presStyleLbl="sibTrans1D1" presStyleIdx="0" presStyleCnt="3"/>
      <dgm:spPr/>
      <dgm:t>
        <a:bodyPr/>
        <a:lstStyle/>
        <a:p>
          <a:endParaRPr lang="en-ZA"/>
        </a:p>
      </dgm:t>
    </dgm:pt>
    <dgm:pt modelId="{FB8A536D-9C20-4025-BFD6-F0A726304CA5}" type="pres">
      <dgm:prSet presAssocID="{2CD14827-F4C2-4035-B104-58E9E295256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40F5E60-28AF-4987-9461-DF4FFD28298F}" type="pres">
      <dgm:prSet presAssocID="{D75BD53B-A39F-4704-B55F-F8AEF27F23FA}" presName="sibTrans" presStyleLbl="sibTrans1D1" presStyleIdx="1" presStyleCnt="3"/>
      <dgm:spPr/>
      <dgm:t>
        <a:bodyPr/>
        <a:lstStyle/>
        <a:p>
          <a:endParaRPr lang="en-ZA"/>
        </a:p>
      </dgm:t>
    </dgm:pt>
    <dgm:pt modelId="{053691B1-D0DE-431F-BA74-88E30C17CBFA}" type="pres">
      <dgm:prSet presAssocID="{D75BD53B-A39F-4704-B55F-F8AEF27F23FA}" presName="connectorText" presStyleLbl="sibTrans1D1" presStyleIdx="1" presStyleCnt="3"/>
      <dgm:spPr/>
      <dgm:t>
        <a:bodyPr/>
        <a:lstStyle/>
        <a:p>
          <a:endParaRPr lang="en-ZA"/>
        </a:p>
      </dgm:t>
    </dgm:pt>
    <dgm:pt modelId="{8153DAAE-0E85-4A50-A375-493738819C4D}" type="pres">
      <dgm:prSet presAssocID="{2FCF4C76-BCBE-4355-A96D-E4FAD9D92F0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5D6D895-63EF-46AA-9068-E6BB06B74068}" type="pres">
      <dgm:prSet presAssocID="{1B1255D0-E56A-4389-A0EA-B3F2CA1B447D}" presName="sibTrans" presStyleLbl="sibTrans1D1" presStyleIdx="2" presStyleCnt="3"/>
      <dgm:spPr/>
      <dgm:t>
        <a:bodyPr/>
        <a:lstStyle/>
        <a:p>
          <a:endParaRPr lang="en-ZA"/>
        </a:p>
      </dgm:t>
    </dgm:pt>
    <dgm:pt modelId="{D7F618B0-8909-4F77-A2B9-4C24B12A9B81}" type="pres">
      <dgm:prSet presAssocID="{1B1255D0-E56A-4389-A0EA-B3F2CA1B447D}" presName="connectorText" presStyleLbl="sibTrans1D1" presStyleIdx="2" presStyleCnt="3"/>
      <dgm:spPr/>
      <dgm:t>
        <a:bodyPr/>
        <a:lstStyle/>
        <a:p>
          <a:endParaRPr lang="en-ZA"/>
        </a:p>
      </dgm:t>
    </dgm:pt>
    <dgm:pt modelId="{6E3D5DDF-ECE0-4C4B-A212-D4DB9B8D8C74}" type="pres">
      <dgm:prSet presAssocID="{E91174AB-4ADB-4CAD-9FA9-C8FDFCFD25A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F15AA90A-D7B2-49F9-8B05-8155FDB261A3}" srcId="{B01E5B1C-B65B-4653-BBAE-DF55FBD7C19B}" destId="{FDE02F43-2D36-4F4E-A65B-AAB52BDF1174}" srcOrd="0" destOrd="0" parTransId="{09DD3A41-69F9-44D7-B065-D3493D3640C0}" sibTransId="{DE8787FE-CDE6-400B-A3E6-8F91F293CA17}"/>
    <dgm:cxn modelId="{58EB9012-3006-4135-A132-0DBCD063733B}" type="presOf" srcId="{E91174AB-4ADB-4CAD-9FA9-C8FDFCFD25AD}" destId="{6E3D5DDF-ECE0-4C4B-A212-D4DB9B8D8C74}" srcOrd="0" destOrd="0" presId="urn:microsoft.com/office/officeart/2005/8/layout/bProcess3"/>
    <dgm:cxn modelId="{2C538FC0-6A33-4707-A223-1636161F40DB}" type="presOf" srcId="{5EF718A7-CB53-4F3D-A131-DCC355339464}" destId="{FB8A536D-9C20-4025-BFD6-F0A726304CA5}" srcOrd="0" destOrd="1" presId="urn:microsoft.com/office/officeart/2005/8/layout/bProcess3"/>
    <dgm:cxn modelId="{BB344EDB-8E58-4BCC-9C5D-05C0BA5D28F1}" srcId="{D98AA2EA-DDBF-4AA2-9718-23DF4FE4BA97}" destId="{B01E5B1C-B65B-4653-BBAE-DF55FBD7C19B}" srcOrd="0" destOrd="0" parTransId="{D9363328-9CB6-4677-8DB2-88D21C50C620}" sibTransId="{B02908BD-A13A-4E29-A380-912B73F73E0C}"/>
    <dgm:cxn modelId="{26A3E928-7BE1-48A0-9104-82F9F080836F}" type="presOf" srcId="{FE074C61-76E3-4D61-868D-8D230B6C8416}" destId="{6E3D5DDF-ECE0-4C4B-A212-D4DB9B8D8C74}" srcOrd="0" destOrd="1" presId="urn:microsoft.com/office/officeart/2005/8/layout/bProcess3"/>
    <dgm:cxn modelId="{A53117EB-7A23-4E43-BA1F-B0184CBB374A}" type="presOf" srcId="{D75BD53B-A39F-4704-B55F-F8AEF27F23FA}" destId="{040F5E60-28AF-4987-9461-DF4FFD28298F}" srcOrd="0" destOrd="0" presId="urn:microsoft.com/office/officeart/2005/8/layout/bProcess3"/>
    <dgm:cxn modelId="{DFB91A6E-6B8E-4E82-97D8-7EDE62657400}" srcId="{2FCF4C76-BCBE-4355-A96D-E4FAD9D92F05}" destId="{46C758E9-8154-4F29-BEEA-C2406D0309A3}" srcOrd="0" destOrd="0" parTransId="{D5F24623-3A95-489F-82FC-4F12F1C81B21}" sibTransId="{EE38EC3C-2F1E-4347-B3F0-A31AC5DBA643}"/>
    <dgm:cxn modelId="{85E1C1BC-FE21-4B23-A9DB-826958E4FC97}" srcId="{D98AA2EA-DDBF-4AA2-9718-23DF4FE4BA97}" destId="{2CD14827-F4C2-4035-B104-58E9E2952569}" srcOrd="1" destOrd="0" parTransId="{F40DA7FA-7955-447C-90EB-A7658B7DF45C}" sibTransId="{D75BD53B-A39F-4704-B55F-F8AEF27F23FA}"/>
    <dgm:cxn modelId="{F9501D29-9D41-4D23-8EB1-0D84A7808CC3}" type="presOf" srcId="{1B1255D0-E56A-4389-A0EA-B3F2CA1B447D}" destId="{D7F618B0-8909-4F77-A2B9-4C24B12A9B81}" srcOrd="1" destOrd="0" presId="urn:microsoft.com/office/officeart/2005/8/layout/bProcess3"/>
    <dgm:cxn modelId="{E6DEF8E8-7470-4704-A6D9-543828FC027C}" type="presOf" srcId="{FDE02F43-2D36-4F4E-A65B-AAB52BDF1174}" destId="{FC80DEBA-DA25-4BBC-B5D1-70A00A7856B3}" srcOrd="0" destOrd="1" presId="urn:microsoft.com/office/officeart/2005/8/layout/bProcess3"/>
    <dgm:cxn modelId="{B5343556-A027-49EB-B3F3-C8272ACF4C9E}" srcId="{D98AA2EA-DDBF-4AA2-9718-23DF4FE4BA97}" destId="{E91174AB-4ADB-4CAD-9FA9-C8FDFCFD25AD}" srcOrd="3" destOrd="0" parTransId="{FF4931C1-3AA1-4B2D-988A-C6C104B6DAD1}" sibTransId="{A776C749-0A1F-419D-9777-A1BB752C448E}"/>
    <dgm:cxn modelId="{2BA72A31-C943-40DA-A34F-4A37BE56CF59}" type="presOf" srcId="{B02908BD-A13A-4E29-A380-912B73F73E0C}" destId="{36EE4CD1-5872-48C4-B72A-A1FE97E5CFCB}" srcOrd="0" destOrd="0" presId="urn:microsoft.com/office/officeart/2005/8/layout/bProcess3"/>
    <dgm:cxn modelId="{582BAEC9-8F06-4C64-97DD-029FC82C0D26}" srcId="{E91174AB-4ADB-4CAD-9FA9-C8FDFCFD25AD}" destId="{FE074C61-76E3-4D61-868D-8D230B6C8416}" srcOrd="0" destOrd="0" parTransId="{1C2D6C2E-49AD-44AA-A978-D83DD5603BD5}" sibTransId="{F8EDC070-9A2E-489B-822D-FA3375B6FD5F}"/>
    <dgm:cxn modelId="{83381B63-28EC-45F9-911A-B97D41F8DD91}" type="presOf" srcId="{D75BD53B-A39F-4704-B55F-F8AEF27F23FA}" destId="{053691B1-D0DE-431F-BA74-88E30C17CBFA}" srcOrd="1" destOrd="0" presId="urn:microsoft.com/office/officeart/2005/8/layout/bProcess3"/>
    <dgm:cxn modelId="{C81B71AF-CAFC-4AD4-9EDC-7C24AA15437B}" type="presOf" srcId="{2CD14827-F4C2-4035-B104-58E9E2952569}" destId="{FB8A536D-9C20-4025-BFD6-F0A726304CA5}" srcOrd="0" destOrd="0" presId="urn:microsoft.com/office/officeart/2005/8/layout/bProcess3"/>
    <dgm:cxn modelId="{4FE0E9ED-3137-49C5-BE01-2CB47EB13646}" srcId="{2CD14827-F4C2-4035-B104-58E9E2952569}" destId="{5EF718A7-CB53-4F3D-A131-DCC355339464}" srcOrd="0" destOrd="0" parTransId="{7E90C912-00F3-47EE-90FC-B179A57D0D75}" sibTransId="{9E2A19E5-67A9-4AA3-AFFB-4A1EFE9D0D2A}"/>
    <dgm:cxn modelId="{5BB5BE3E-EBD4-484F-A8D1-55688AD079E7}" type="presOf" srcId="{2FCF4C76-BCBE-4355-A96D-E4FAD9D92F05}" destId="{8153DAAE-0E85-4A50-A375-493738819C4D}" srcOrd="0" destOrd="0" presId="urn:microsoft.com/office/officeart/2005/8/layout/bProcess3"/>
    <dgm:cxn modelId="{58DF7E9E-9CB7-4CF1-8913-1A2DD5B76F85}" srcId="{D98AA2EA-DDBF-4AA2-9718-23DF4FE4BA97}" destId="{2FCF4C76-BCBE-4355-A96D-E4FAD9D92F05}" srcOrd="2" destOrd="0" parTransId="{33143780-C4DF-4D6B-AC70-7BDAC6DB622A}" sibTransId="{1B1255D0-E56A-4389-A0EA-B3F2CA1B447D}"/>
    <dgm:cxn modelId="{C4DD353A-22F9-4A5C-A3B7-2EF44DB685FE}" type="presOf" srcId="{B02908BD-A13A-4E29-A380-912B73F73E0C}" destId="{5DF7DC21-987F-4F7C-A8C9-4409ABAD9B05}" srcOrd="1" destOrd="0" presId="urn:microsoft.com/office/officeart/2005/8/layout/bProcess3"/>
    <dgm:cxn modelId="{8C83EBB7-FFCF-4B0E-9B10-6FF958DF541E}" type="presOf" srcId="{1B1255D0-E56A-4389-A0EA-B3F2CA1B447D}" destId="{B5D6D895-63EF-46AA-9068-E6BB06B74068}" srcOrd="0" destOrd="0" presId="urn:microsoft.com/office/officeart/2005/8/layout/bProcess3"/>
    <dgm:cxn modelId="{034F5537-4763-4187-B944-1BF4F8F6001D}" type="presOf" srcId="{D98AA2EA-DDBF-4AA2-9718-23DF4FE4BA97}" destId="{83F96580-D395-441F-8B1B-E42DA76661A0}" srcOrd="0" destOrd="0" presId="urn:microsoft.com/office/officeart/2005/8/layout/bProcess3"/>
    <dgm:cxn modelId="{E4993F64-DE7E-43F1-9BF3-296762B589A0}" type="presOf" srcId="{46C758E9-8154-4F29-BEEA-C2406D0309A3}" destId="{8153DAAE-0E85-4A50-A375-493738819C4D}" srcOrd="0" destOrd="1" presId="urn:microsoft.com/office/officeart/2005/8/layout/bProcess3"/>
    <dgm:cxn modelId="{C617D238-CEA4-42F8-BEFA-D36C40DC2187}" type="presOf" srcId="{B01E5B1C-B65B-4653-BBAE-DF55FBD7C19B}" destId="{FC80DEBA-DA25-4BBC-B5D1-70A00A7856B3}" srcOrd="0" destOrd="0" presId="urn:microsoft.com/office/officeart/2005/8/layout/bProcess3"/>
    <dgm:cxn modelId="{633B2803-0888-4C84-95B2-BB758270CE67}" type="presParOf" srcId="{83F96580-D395-441F-8B1B-E42DA76661A0}" destId="{FC80DEBA-DA25-4BBC-B5D1-70A00A7856B3}" srcOrd="0" destOrd="0" presId="urn:microsoft.com/office/officeart/2005/8/layout/bProcess3"/>
    <dgm:cxn modelId="{21F8CE1B-1E0A-43ED-931A-E68DD1413137}" type="presParOf" srcId="{83F96580-D395-441F-8B1B-E42DA76661A0}" destId="{36EE4CD1-5872-48C4-B72A-A1FE97E5CFCB}" srcOrd="1" destOrd="0" presId="urn:microsoft.com/office/officeart/2005/8/layout/bProcess3"/>
    <dgm:cxn modelId="{6A693719-88C5-40D6-A055-1F2E5AE6D926}" type="presParOf" srcId="{36EE4CD1-5872-48C4-B72A-A1FE97E5CFCB}" destId="{5DF7DC21-987F-4F7C-A8C9-4409ABAD9B05}" srcOrd="0" destOrd="0" presId="urn:microsoft.com/office/officeart/2005/8/layout/bProcess3"/>
    <dgm:cxn modelId="{4A996987-2CEB-42CD-9492-59B2D89D115B}" type="presParOf" srcId="{83F96580-D395-441F-8B1B-E42DA76661A0}" destId="{FB8A536D-9C20-4025-BFD6-F0A726304CA5}" srcOrd="2" destOrd="0" presId="urn:microsoft.com/office/officeart/2005/8/layout/bProcess3"/>
    <dgm:cxn modelId="{9AF320A5-5552-4A9C-8E8E-A5D2E65A798B}" type="presParOf" srcId="{83F96580-D395-441F-8B1B-E42DA76661A0}" destId="{040F5E60-28AF-4987-9461-DF4FFD28298F}" srcOrd="3" destOrd="0" presId="urn:microsoft.com/office/officeart/2005/8/layout/bProcess3"/>
    <dgm:cxn modelId="{921EC313-6074-452E-9433-26E2B2D7ED36}" type="presParOf" srcId="{040F5E60-28AF-4987-9461-DF4FFD28298F}" destId="{053691B1-D0DE-431F-BA74-88E30C17CBFA}" srcOrd="0" destOrd="0" presId="urn:microsoft.com/office/officeart/2005/8/layout/bProcess3"/>
    <dgm:cxn modelId="{82386F4A-AA39-44DE-876C-B73A92F535F3}" type="presParOf" srcId="{83F96580-D395-441F-8B1B-E42DA76661A0}" destId="{8153DAAE-0E85-4A50-A375-493738819C4D}" srcOrd="4" destOrd="0" presId="urn:microsoft.com/office/officeart/2005/8/layout/bProcess3"/>
    <dgm:cxn modelId="{A095E739-6252-47D5-A169-0A58E21F50F4}" type="presParOf" srcId="{83F96580-D395-441F-8B1B-E42DA76661A0}" destId="{B5D6D895-63EF-46AA-9068-E6BB06B74068}" srcOrd="5" destOrd="0" presId="urn:microsoft.com/office/officeart/2005/8/layout/bProcess3"/>
    <dgm:cxn modelId="{5E950C6D-DFE4-4C3C-BF3B-392FFCD1C7DB}" type="presParOf" srcId="{B5D6D895-63EF-46AA-9068-E6BB06B74068}" destId="{D7F618B0-8909-4F77-A2B9-4C24B12A9B81}" srcOrd="0" destOrd="0" presId="urn:microsoft.com/office/officeart/2005/8/layout/bProcess3"/>
    <dgm:cxn modelId="{5770618A-D97D-4BBA-8DC4-3469D4BCEDBF}" type="presParOf" srcId="{83F96580-D395-441F-8B1B-E42DA76661A0}" destId="{6E3D5DDF-ECE0-4C4B-A212-D4DB9B8D8C74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AC3357-79FA-4C32-A0DF-B833E258DF5B}" type="doc">
      <dgm:prSet loTypeId="urn:microsoft.com/office/officeart/2005/8/layout/venn2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B383F9-9023-48AD-860F-59B4DE6B1482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Predicted Daily Vaccine Throughput</a:t>
          </a:r>
        </a:p>
      </dgm:t>
    </dgm:pt>
    <dgm:pt modelId="{0B52B3D5-1C43-462C-85BF-CF8F7C235CB6}" type="parTrans" cxnId="{44E043B3-14F8-48E9-A877-2EE192EB9CBA}">
      <dgm:prSet/>
      <dgm:spPr/>
      <dgm:t>
        <a:bodyPr/>
        <a:lstStyle/>
        <a:p>
          <a:endParaRPr lang="en-US"/>
        </a:p>
      </dgm:t>
    </dgm:pt>
    <dgm:pt modelId="{88354F8A-8CD4-4ABE-B757-108B8342624F}" type="sibTrans" cxnId="{44E043B3-14F8-48E9-A877-2EE192EB9CBA}">
      <dgm:prSet/>
      <dgm:spPr/>
      <dgm:t>
        <a:bodyPr/>
        <a:lstStyle/>
        <a:p>
          <a:endParaRPr lang="en-US"/>
        </a:p>
      </dgm:t>
    </dgm:pt>
    <dgm:pt modelId="{58BBBF96-80D6-42F6-9A7E-9280FD442B3B}">
      <dgm:prSet custT="1"/>
      <dgm:spPr/>
      <dgm:t>
        <a:bodyPr/>
        <a:lstStyle/>
        <a:p>
          <a:r>
            <a:rPr lang="en-US" sz="1050">
              <a:solidFill>
                <a:schemeClr val="tx1"/>
              </a:solidFill>
            </a:rPr>
            <a:t>Total Vaccine Stations</a:t>
          </a:r>
          <a:endParaRPr lang="en-US" sz="1050" dirty="0">
            <a:solidFill>
              <a:schemeClr val="tx1"/>
            </a:solidFill>
          </a:endParaRPr>
        </a:p>
      </dgm:t>
    </dgm:pt>
    <dgm:pt modelId="{9415D631-026C-44FB-ABA4-F8A59D1E8691}" type="parTrans" cxnId="{41E2B85E-0744-4E2D-A02D-A17FD89CEFDB}">
      <dgm:prSet/>
      <dgm:spPr/>
      <dgm:t>
        <a:bodyPr/>
        <a:lstStyle/>
        <a:p>
          <a:endParaRPr lang="en-US"/>
        </a:p>
      </dgm:t>
    </dgm:pt>
    <dgm:pt modelId="{88CB99AA-FBF2-417C-A767-F4E1555C97E9}" type="sibTrans" cxnId="{41E2B85E-0744-4E2D-A02D-A17FD89CEFDB}">
      <dgm:prSet/>
      <dgm:spPr/>
      <dgm:t>
        <a:bodyPr/>
        <a:lstStyle/>
        <a:p>
          <a:endParaRPr lang="en-US"/>
        </a:p>
      </dgm:t>
    </dgm:pt>
    <dgm:pt modelId="{422D595B-561F-4112-9EF1-930A7E26718A}">
      <dgm:prSet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Total Sites</a:t>
          </a:r>
        </a:p>
      </dgm:t>
    </dgm:pt>
    <dgm:pt modelId="{2FC0BEFF-F5C9-42AA-B9E2-055DF0EE9EEA}" type="parTrans" cxnId="{2A454DCA-E9B9-46C1-8EFD-30993C3807CD}">
      <dgm:prSet/>
      <dgm:spPr/>
      <dgm:t>
        <a:bodyPr/>
        <a:lstStyle/>
        <a:p>
          <a:endParaRPr lang="en-US"/>
        </a:p>
      </dgm:t>
    </dgm:pt>
    <dgm:pt modelId="{C5E66232-95E2-4F3C-916C-E3D95D8D78DD}" type="sibTrans" cxnId="{2A454DCA-E9B9-46C1-8EFD-30993C3807CD}">
      <dgm:prSet/>
      <dgm:spPr/>
      <dgm:t>
        <a:bodyPr/>
        <a:lstStyle/>
        <a:p>
          <a:endParaRPr lang="en-US"/>
        </a:p>
      </dgm:t>
    </dgm:pt>
    <dgm:pt modelId="{304D622D-B2B1-4F82-A620-C2778734E123}" type="pres">
      <dgm:prSet presAssocID="{3CAC3357-79FA-4C32-A0DF-B833E258DF5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E273905-3DD7-4B91-9419-19C70C261345}" type="pres">
      <dgm:prSet presAssocID="{3CAC3357-79FA-4C32-A0DF-B833E258DF5B}" presName="comp1" presStyleCnt="0"/>
      <dgm:spPr/>
    </dgm:pt>
    <dgm:pt modelId="{372952B9-070F-4D80-A832-5045C3BB50E0}" type="pres">
      <dgm:prSet presAssocID="{3CAC3357-79FA-4C32-A0DF-B833E258DF5B}" presName="circle1" presStyleLbl="node1" presStyleIdx="0" presStyleCnt="3"/>
      <dgm:spPr/>
      <dgm:t>
        <a:bodyPr/>
        <a:lstStyle/>
        <a:p>
          <a:endParaRPr lang="en-ZA"/>
        </a:p>
      </dgm:t>
    </dgm:pt>
    <dgm:pt modelId="{4C4F4B4F-DDF5-4FF1-8CE3-107F0C64BBEF}" type="pres">
      <dgm:prSet presAssocID="{3CAC3357-79FA-4C32-A0DF-B833E258DF5B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EB891B-B79A-4D29-891F-B96653666F2E}" type="pres">
      <dgm:prSet presAssocID="{3CAC3357-79FA-4C32-A0DF-B833E258DF5B}" presName="comp2" presStyleCnt="0"/>
      <dgm:spPr/>
    </dgm:pt>
    <dgm:pt modelId="{C980C3EE-8CF3-4BF8-9A25-F04B15FE3102}" type="pres">
      <dgm:prSet presAssocID="{3CAC3357-79FA-4C32-A0DF-B833E258DF5B}" presName="circle2" presStyleLbl="node1" presStyleIdx="1" presStyleCnt="3"/>
      <dgm:spPr/>
      <dgm:t>
        <a:bodyPr/>
        <a:lstStyle/>
        <a:p>
          <a:endParaRPr lang="en-ZA"/>
        </a:p>
      </dgm:t>
    </dgm:pt>
    <dgm:pt modelId="{5A781CBB-B151-4ABE-A991-C6795C1F339C}" type="pres">
      <dgm:prSet presAssocID="{3CAC3357-79FA-4C32-A0DF-B833E258DF5B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CBABFD-1BE4-430B-8329-0FFD03D2E0E9}" type="pres">
      <dgm:prSet presAssocID="{3CAC3357-79FA-4C32-A0DF-B833E258DF5B}" presName="comp3" presStyleCnt="0"/>
      <dgm:spPr/>
    </dgm:pt>
    <dgm:pt modelId="{2BD15D81-737F-4D85-9C72-8211ED07347E}" type="pres">
      <dgm:prSet presAssocID="{3CAC3357-79FA-4C32-A0DF-B833E258DF5B}" presName="circle3" presStyleLbl="node1" presStyleIdx="2" presStyleCnt="3"/>
      <dgm:spPr/>
      <dgm:t>
        <a:bodyPr/>
        <a:lstStyle/>
        <a:p>
          <a:endParaRPr lang="en-ZA"/>
        </a:p>
      </dgm:t>
    </dgm:pt>
    <dgm:pt modelId="{8DA6F198-A079-415E-8828-527168BD8318}" type="pres">
      <dgm:prSet presAssocID="{3CAC3357-79FA-4C32-A0DF-B833E258DF5B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4E043B3-14F8-48E9-A877-2EE192EB9CBA}" srcId="{3CAC3357-79FA-4C32-A0DF-B833E258DF5B}" destId="{EDB383F9-9023-48AD-860F-59B4DE6B1482}" srcOrd="0" destOrd="0" parTransId="{0B52B3D5-1C43-462C-85BF-CF8F7C235CB6}" sibTransId="{88354F8A-8CD4-4ABE-B757-108B8342624F}"/>
    <dgm:cxn modelId="{2A454DCA-E9B9-46C1-8EFD-30993C3807CD}" srcId="{3CAC3357-79FA-4C32-A0DF-B833E258DF5B}" destId="{422D595B-561F-4112-9EF1-930A7E26718A}" srcOrd="2" destOrd="0" parTransId="{2FC0BEFF-F5C9-42AA-B9E2-055DF0EE9EEA}" sibTransId="{C5E66232-95E2-4F3C-916C-E3D95D8D78DD}"/>
    <dgm:cxn modelId="{C45907BF-023C-4357-95CD-EF6078315A59}" type="presOf" srcId="{58BBBF96-80D6-42F6-9A7E-9280FD442B3B}" destId="{5A781CBB-B151-4ABE-A991-C6795C1F339C}" srcOrd="1" destOrd="0" presId="urn:microsoft.com/office/officeart/2005/8/layout/venn2"/>
    <dgm:cxn modelId="{EC041CEA-AAD9-44FA-8A2D-5D089823A297}" type="presOf" srcId="{EDB383F9-9023-48AD-860F-59B4DE6B1482}" destId="{4C4F4B4F-DDF5-4FF1-8CE3-107F0C64BBEF}" srcOrd="1" destOrd="0" presId="urn:microsoft.com/office/officeart/2005/8/layout/venn2"/>
    <dgm:cxn modelId="{4D72E8EB-104C-443B-83FE-174CD42F4212}" type="presOf" srcId="{58BBBF96-80D6-42F6-9A7E-9280FD442B3B}" destId="{C980C3EE-8CF3-4BF8-9A25-F04B15FE3102}" srcOrd="0" destOrd="0" presId="urn:microsoft.com/office/officeart/2005/8/layout/venn2"/>
    <dgm:cxn modelId="{54656E04-7297-431A-B0C9-3CB1ACEB057A}" type="presOf" srcId="{422D595B-561F-4112-9EF1-930A7E26718A}" destId="{2BD15D81-737F-4D85-9C72-8211ED07347E}" srcOrd="0" destOrd="0" presId="urn:microsoft.com/office/officeart/2005/8/layout/venn2"/>
    <dgm:cxn modelId="{43146F86-16AF-4D34-9B1B-B91BD809641A}" type="presOf" srcId="{422D595B-561F-4112-9EF1-930A7E26718A}" destId="{8DA6F198-A079-415E-8828-527168BD8318}" srcOrd="1" destOrd="0" presId="urn:microsoft.com/office/officeart/2005/8/layout/venn2"/>
    <dgm:cxn modelId="{3C7B76F9-7E5E-45D4-99BC-36A462BFC24F}" type="presOf" srcId="{EDB383F9-9023-48AD-860F-59B4DE6B1482}" destId="{372952B9-070F-4D80-A832-5045C3BB50E0}" srcOrd="0" destOrd="0" presId="urn:microsoft.com/office/officeart/2005/8/layout/venn2"/>
    <dgm:cxn modelId="{41E2B85E-0744-4E2D-A02D-A17FD89CEFDB}" srcId="{3CAC3357-79FA-4C32-A0DF-B833E258DF5B}" destId="{58BBBF96-80D6-42F6-9A7E-9280FD442B3B}" srcOrd="1" destOrd="0" parTransId="{9415D631-026C-44FB-ABA4-F8A59D1E8691}" sibTransId="{88CB99AA-FBF2-417C-A767-F4E1555C97E9}"/>
    <dgm:cxn modelId="{149ACCDA-09F1-4325-86FF-CB44D00CAE62}" type="presOf" srcId="{3CAC3357-79FA-4C32-A0DF-B833E258DF5B}" destId="{304D622D-B2B1-4F82-A620-C2778734E123}" srcOrd="0" destOrd="0" presId="urn:microsoft.com/office/officeart/2005/8/layout/venn2"/>
    <dgm:cxn modelId="{5C4C0D4C-B088-4438-938B-E0745BE3C3B3}" type="presParOf" srcId="{304D622D-B2B1-4F82-A620-C2778734E123}" destId="{FE273905-3DD7-4B91-9419-19C70C261345}" srcOrd="0" destOrd="0" presId="urn:microsoft.com/office/officeart/2005/8/layout/venn2"/>
    <dgm:cxn modelId="{7CBDAA4C-9C78-40DF-94ED-8EA413DA6EBE}" type="presParOf" srcId="{FE273905-3DD7-4B91-9419-19C70C261345}" destId="{372952B9-070F-4D80-A832-5045C3BB50E0}" srcOrd="0" destOrd="0" presId="urn:microsoft.com/office/officeart/2005/8/layout/venn2"/>
    <dgm:cxn modelId="{82C549A2-7DF3-49A8-8508-568549391184}" type="presParOf" srcId="{FE273905-3DD7-4B91-9419-19C70C261345}" destId="{4C4F4B4F-DDF5-4FF1-8CE3-107F0C64BBEF}" srcOrd="1" destOrd="0" presId="urn:microsoft.com/office/officeart/2005/8/layout/venn2"/>
    <dgm:cxn modelId="{983C17AB-6E51-4461-BC18-98EDFA8217E7}" type="presParOf" srcId="{304D622D-B2B1-4F82-A620-C2778734E123}" destId="{FCEB891B-B79A-4D29-891F-B96653666F2E}" srcOrd="1" destOrd="0" presId="urn:microsoft.com/office/officeart/2005/8/layout/venn2"/>
    <dgm:cxn modelId="{6C557CE0-12E2-4C7F-93A1-4579F284974E}" type="presParOf" srcId="{FCEB891B-B79A-4D29-891F-B96653666F2E}" destId="{C980C3EE-8CF3-4BF8-9A25-F04B15FE3102}" srcOrd="0" destOrd="0" presId="urn:microsoft.com/office/officeart/2005/8/layout/venn2"/>
    <dgm:cxn modelId="{75AC09D6-1A5B-4C65-BB32-9C9559740BCB}" type="presParOf" srcId="{FCEB891B-B79A-4D29-891F-B96653666F2E}" destId="{5A781CBB-B151-4ABE-A991-C6795C1F339C}" srcOrd="1" destOrd="0" presId="urn:microsoft.com/office/officeart/2005/8/layout/venn2"/>
    <dgm:cxn modelId="{2EC77394-9690-432F-8F95-D0B1E5B6DFD3}" type="presParOf" srcId="{304D622D-B2B1-4F82-A620-C2778734E123}" destId="{48CBABFD-1BE4-430B-8329-0FFD03D2E0E9}" srcOrd="2" destOrd="0" presId="urn:microsoft.com/office/officeart/2005/8/layout/venn2"/>
    <dgm:cxn modelId="{9132E0EC-69B3-4CE6-9854-68C8BA29944D}" type="presParOf" srcId="{48CBABFD-1BE4-430B-8329-0FFD03D2E0E9}" destId="{2BD15D81-737F-4D85-9C72-8211ED07347E}" srcOrd="0" destOrd="0" presId="urn:microsoft.com/office/officeart/2005/8/layout/venn2"/>
    <dgm:cxn modelId="{0A3B4AD1-526F-4ACE-82DE-C83CDA9F4CE9}" type="presParOf" srcId="{48CBABFD-1BE4-430B-8329-0FFD03D2E0E9}" destId="{8DA6F198-A079-415E-8828-527168BD831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AC3357-79FA-4C32-A0DF-B833E258DF5B}" type="doc">
      <dgm:prSet loTypeId="urn:microsoft.com/office/officeart/2009/layout/CircleArrowProcess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B383F9-9023-48AD-860F-59B4DE6B1482}">
      <dgm:prSet phldrT="[Text]"/>
      <dgm:spPr/>
      <dgm:t>
        <a:bodyPr/>
        <a:lstStyle/>
        <a:p>
          <a:r>
            <a:rPr lang="en-US"/>
            <a:t>Vaccines Ordered</a:t>
          </a:r>
          <a:endParaRPr lang="en-US" dirty="0"/>
        </a:p>
      </dgm:t>
    </dgm:pt>
    <dgm:pt modelId="{0B52B3D5-1C43-462C-85BF-CF8F7C235CB6}" type="parTrans" cxnId="{44E043B3-14F8-48E9-A877-2EE192EB9CBA}">
      <dgm:prSet/>
      <dgm:spPr/>
      <dgm:t>
        <a:bodyPr/>
        <a:lstStyle/>
        <a:p>
          <a:endParaRPr lang="en-US"/>
        </a:p>
      </dgm:t>
    </dgm:pt>
    <dgm:pt modelId="{88354F8A-8CD4-4ABE-B757-108B8342624F}" type="sibTrans" cxnId="{44E043B3-14F8-48E9-A877-2EE192EB9CBA}">
      <dgm:prSet/>
      <dgm:spPr/>
      <dgm:t>
        <a:bodyPr/>
        <a:lstStyle/>
        <a:p>
          <a:endParaRPr lang="en-US"/>
        </a:p>
      </dgm:t>
    </dgm:pt>
    <dgm:pt modelId="{58BBBF96-80D6-42F6-9A7E-9280FD442B3B}">
      <dgm:prSet/>
      <dgm:spPr/>
      <dgm:t>
        <a:bodyPr/>
        <a:lstStyle/>
        <a:p>
          <a:r>
            <a:rPr lang="en-US"/>
            <a:t>Vaccines Received</a:t>
          </a:r>
          <a:endParaRPr lang="en-US" dirty="0"/>
        </a:p>
      </dgm:t>
    </dgm:pt>
    <dgm:pt modelId="{9415D631-026C-44FB-ABA4-F8A59D1E8691}" type="parTrans" cxnId="{41E2B85E-0744-4E2D-A02D-A17FD89CEFDB}">
      <dgm:prSet/>
      <dgm:spPr/>
      <dgm:t>
        <a:bodyPr/>
        <a:lstStyle/>
        <a:p>
          <a:endParaRPr lang="en-US"/>
        </a:p>
      </dgm:t>
    </dgm:pt>
    <dgm:pt modelId="{88CB99AA-FBF2-417C-A767-F4E1555C97E9}" type="sibTrans" cxnId="{41E2B85E-0744-4E2D-A02D-A17FD89CEFDB}">
      <dgm:prSet/>
      <dgm:spPr/>
      <dgm:t>
        <a:bodyPr/>
        <a:lstStyle/>
        <a:p>
          <a:endParaRPr lang="en-US"/>
        </a:p>
      </dgm:t>
    </dgm:pt>
    <dgm:pt modelId="{422D595B-561F-4112-9EF1-930A7E26718A}">
      <dgm:prSet/>
      <dgm:spPr/>
      <dgm:t>
        <a:bodyPr/>
        <a:lstStyle/>
        <a:p>
          <a:r>
            <a:rPr lang="en-US"/>
            <a:t>Vaccines Issued</a:t>
          </a:r>
          <a:endParaRPr lang="en-US" dirty="0"/>
        </a:p>
      </dgm:t>
    </dgm:pt>
    <dgm:pt modelId="{2FC0BEFF-F5C9-42AA-B9E2-055DF0EE9EEA}" type="parTrans" cxnId="{2A454DCA-E9B9-46C1-8EFD-30993C3807CD}">
      <dgm:prSet/>
      <dgm:spPr/>
      <dgm:t>
        <a:bodyPr/>
        <a:lstStyle/>
        <a:p>
          <a:endParaRPr lang="en-US"/>
        </a:p>
      </dgm:t>
    </dgm:pt>
    <dgm:pt modelId="{C5E66232-95E2-4F3C-916C-E3D95D8D78DD}" type="sibTrans" cxnId="{2A454DCA-E9B9-46C1-8EFD-30993C3807CD}">
      <dgm:prSet/>
      <dgm:spPr/>
      <dgm:t>
        <a:bodyPr/>
        <a:lstStyle/>
        <a:p>
          <a:endParaRPr lang="en-US"/>
        </a:p>
      </dgm:t>
    </dgm:pt>
    <dgm:pt modelId="{2D7C03CD-F0E9-4C43-8FBA-4433093F2AE2}" type="pres">
      <dgm:prSet presAssocID="{3CAC3357-79FA-4C32-A0DF-B833E258DF5B}" presName="Name0" presStyleCnt="0">
        <dgm:presLayoutVars>
          <dgm:chMax val="7"/>
          <dgm:chPref val="7"/>
          <dgm:dir val="rev"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C9B290AF-AE80-4491-AE95-04A558B057C8}" type="pres">
      <dgm:prSet presAssocID="{EDB383F9-9023-48AD-860F-59B4DE6B1482}" presName="Accent1" presStyleCnt="0"/>
      <dgm:spPr/>
    </dgm:pt>
    <dgm:pt modelId="{BF289885-7846-4148-BFC9-F0C158AC2433}" type="pres">
      <dgm:prSet presAssocID="{EDB383F9-9023-48AD-860F-59B4DE6B1482}" presName="Accent" presStyleLbl="node1" presStyleIdx="0" presStyleCnt="3"/>
      <dgm:spPr/>
    </dgm:pt>
    <dgm:pt modelId="{C787441F-FA94-4D22-9983-826F9761823F}" type="pres">
      <dgm:prSet presAssocID="{EDB383F9-9023-48AD-860F-59B4DE6B148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3741FD-DC9C-4ABA-AC09-BE61B3FD336C}" type="pres">
      <dgm:prSet presAssocID="{58BBBF96-80D6-42F6-9A7E-9280FD442B3B}" presName="Accent2" presStyleCnt="0"/>
      <dgm:spPr/>
    </dgm:pt>
    <dgm:pt modelId="{B2F47EC1-ABE4-422C-B727-3CED64DDB598}" type="pres">
      <dgm:prSet presAssocID="{58BBBF96-80D6-42F6-9A7E-9280FD442B3B}" presName="Accent" presStyleLbl="node1" presStyleIdx="1" presStyleCnt="3"/>
      <dgm:spPr/>
    </dgm:pt>
    <dgm:pt modelId="{257485D2-C159-4BEF-B9D8-8D28B9097996}" type="pres">
      <dgm:prSet presAssocID="{58BBBF96-80D6-42F6-9A7E-9280FD442B3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534E843-88CB-4DCC-9D0C-F1D4BB25807B}" type="pres">
      <dgm:prSet presAssocID="{422D595B-561F-4112-9EF1-930A7E26718A}" presName="Accent3" presStyleCnt="0"/>
      <dgm:spPr/>
    </dgm:pt>
    <dgm:pt modelId="{9D8DBEBB-DBBD-47ED-A5AC-F46B9C297990}" type="pres">
      <dgm:prSet presAssocID="{422D595B-561F-4112-9EF1-930A7E26718A}" presName="Accent" presStyleLbl="node1" presStyleIdx="2" presStyleCnt="3"/>
      <dgm:spPr/>
    </dgm:pt>
    <dgm:pt modelId="{8B43D582-BF31-4971-A038-66DC6649D7C7}" type="pres">
      <dgm:prSet presAssocID="{422D595B-561F-4112-9EF1-930A7E26718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4E043B3-14F8-48E9-A877-2EE192EB9CBA}" srcId="{3CAC3357-79FA-4C32-A0DF-B833E258DF5B}" destId="{EDB383F9-9023-48AD-860F-59B4DE6B1482}" srcOrd="0" destOrd="0" parTransId="{0B52B3D5-1C43-462C-85BF-CF8F7C235CB6}" sibTransId="{88354F8A-8CD4-4ABE-B757-108B8342624F}"/>
    <dgm:cxn modelId="{2A454DCA-E9B9-46C1-8EFD-30993C3807CD}" srcId="{3CAC3357-79FA-4C32-A0DF-B833E258DF5B}" destId="{422D595B-561F-4112-9EF1-930A7E26718A}" srcOrd="2" destOrd="0" parTransId="{2FC0BEFF-F5C9-42AA-B9E2-055DF0EE9EEA}" sibTransId="{C5E66232-95E2-4F3C-916C-E3D95D8D78DD}"/>
    <dgm:cxn modelId="{2CEDF628-1DE2-49C7-BB6F-3A489BDD156F}" type="presOf" srcId="{3CAC3357-79FA-4C32-A0DF-B833E258DF5B}" destId="{2D7C03CD-F0E9-4C43-8FBA-4433093F2AE2}" srcOrd="0" destOrd="0" presId="urn:microsoft.com/office/officeart/2009/layout/CircleArrowProcess"/>
    <dgm:cxn modelId="{C743D31C-511C-4A79-97F6-2005D16D684E}" type="presOf" srcId="{EDB383F9-9023-48AD-860F-59B4DE6B1482}" destId="{C787441F-FA94-4D22-9983-826F9761823F}" srcOrd="0" destOrd="0" presId="urn:microsoft.com/office/officeart/2009/layout/CircleArrowProcess"/>
    <dgm:cxn modelId="{C7F89176-FE81-43E3-BE25-D16009E96D1F}" type="presOf" srcId="{422D595B-561F-4112-9EF1-930A7E26718A}" destId="{8B43D582-BF31-4971-A038-66DC6649D7C7}" srcOrd="0" destOrd="0" presId="urn:microsoft.com/office/officeart/2009/layout/CircleArrowProcess"/>
    <dgm:cxn modelId="{41E2B85E-0744-4E2D-A02D-A17FD89CEFDB}" srcId="{3CAC3357-79FA-4C32-A0DF-B833E258DF5B}" destId="{58BBBF96-80D6-42F6-9A7E-9280FD442B3B}" srcOrd="1" destOrd="0" parTransId="{9415D631-026C-44FB-ABA4-F8A59D1E8691}" sibTransId="{88CB99AA-FBF2-417C-A767-F4E1555C97E9}"/>
    <dgm:cxn modelId="{967AD26D-E789-4C60-9326-C023FC204BDE}" type="presOf" srcId="{58BBBF96-80D6-42F6-9A7E-9280FD442B3B}" destId="{257485D2-C159-4BEF-B9D8-8D28B9097996}" srcOrd="0" destOrd="0" presId="urn:microsoft.com/office/officeart/2009/layout/CircleArrowProcess"/>
    <dgm:cxn modelId="{6A2383E6-FABF-4BC1-95BA-50D31E38F8EF}" type="presParOf" srcId="{2D7C03CD-F0E9-4C43-8FBA-4433093F2AE2}" destId="{C9B290AF-AE80-4491-AE95-04A558B057C8}" srcOrd="0" destOrd="0" presId="urn:microsoft.com/office/officeart/2009/layout/CircleArrowProcess"/>
    <dgm:cxn modelId="{49C8EE0D-81B4-424A-BE10-B7B9511A53CB}" type="presParOf" srcId="{C9B290AF-AE80-4491-AE95-04A558B057C8}" destId="{BF289885-7846-4148-BFC9-F0C158AC2433}" srcOrd="0" destOrd="0" presId="urn:microsoft.com/office/officeart/2009/layout/CircleArrowProcess"/>
    <dgm:cxn modelId="{76903D70-24E3-4D8E-85CE-F0ABD9244A5F}" type="presParOf" srcId="{2D7C03CD-F0E9-4C43-8FBA-4433093F2AE2}" destId="{C787441F-FA94-4D22-9983-826F9761823F}" srcOrd="1" destOrd="0" presId="urn:microsoft.com/office/officeart/2009/layout/CircleArrowProcess"/>
    <dgm:cxn modelId="{1537A23D-A84D-4201-BF29-CBC32C1FEC13}" type="presParOf" srcId="{2D7C03CD-F0E9-4C43-8FBA-4433093F2AE2}" destId="{793741FD-DC9C-4ABA-AC09-BE61B3FD336C}" srcOrd="2" destOrd="0" presId="urn:microsoft.com/office/officeart/2009/layout/CircleArrowProcess"/>
    <dgm:cxn modelId="{81DC65C2-128E-4609-A989-4AFDAE9F98E4}" type="presParOf" srcId="{793741FD-DC9C-4ABA-AC09-BE61B3FD336C}" destId="{B2F47EC1-ABE4-422C-B727-3CED64DDB598}" srcOrd="0" destOrd="0" presId="urn:microsoft.com/office/officeart/2009/layout/CircleArrowProcess"/>
    <dgm:cxn modelId="{68B6D1E4-CF58-4101-A7BB-6658172D4B85}" type="presParOf" srcId="{2D7C03CD-F0E9-4C43-8FBA-4433093F2AE2}" destId="{257485D2-C159-4BEF-B9D8-8D28B9097996}" srcOrd="3" destOrd="0" presId="urn:microsoft.com/office/officeart/2009/layout/CircleArrowProcess"/>
    <dgm:cxn modelId="{F5CE395E-DF80-4DC7-84FB-D4C43276F736}" type="presParOf" srcId="{2D7C03CD-F0E9-4C43-8FBA-4433093F2AE2}" destId="{7534E843-88CB-4DCC-9D0C-F1D4BB25807B}" srcOrd="4" destOrd="0" presId="urn:microsoft.com/office/officeart/2009/layout/CircleArrowProcess"/>
    <dgm:cxn modelId="{19639D41-AAD1-4473-8AB4-EE102655A7DA}" type="presParOf" srcId="{7534E843-88CB-4DCC-9D0C-F1D4BB25807B}" destId="{9D8DBEBB-DBBD-47ED-A5AC-F46B9C297990}" srcOrd="0" destOrd="0" presId="urn:microsoft.com/office/officeart/2009/layout/CircleArrowProcess"/>
    <dgm:cxn modelId="{46FBD656-D81D-4FE9-8047-F0227E2FA8D2}" type="presParOf" srcId="{2D7C03CD-F0E9-4C43-8FBA-4433093F2AE2}" destId="{8B43D582-BF31-4971-A038-66DC6649D7C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AC3357-79FA-4C32-A0DF-B833E258DF5B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B383F9-9023-48AD-860F-59B4DE6B1482}">
      <dgm:prSet phldrT="[Text]"/>
      <dgm:spPr/>
      <dgm:t>
        <a:bodyPr/>
        <a:lstStyle/>
        <a:p>
          <a:r>
            <a:rPr lang="en-US"/>
            <a:t>Vaccines Ordered</a:t>
          </a:r>
          <a:endParaRPr lang="en-US" dirty="0"/>
        </a:p>
      </dgm:t>
    </dgm:pt>
    <dgm:pt modelId="{0B52B3D5-1C43-462C-85BF-CF8F7C235CB6}" type="parTrans" cxnId="{44E043B3-14F8-48E9-A877-2EE192EB9CBA}">
      <dgm:prSet/>
      <dgm:spPr/>
      <dgm:t>
        <a:bodyPr/>
        <a:lstStyle/>
        <a:p>
          <a:endParaRPr lang="en-US"/>
        </a:p>
      </dgm:t>
    </dgm:pt>
    <dgm:pt modelId="{88354F8A-8CD4-4ABE-B757-108B8342624F}" type="sibTrans" cxnId="{44E043B3-14F8-48E9-A877-2EE192EB9CBA}">
      <dgm:prSet/>
      <dgm:spPr/>
      <dgm:t>
        <a:bodyPr/>
        <a:lstStyle/>
        <a:p>
          <a:endParaRPr lang="en-US"/>
        </a:p>
      </dgm:t>
    </dgm:pt>
    <dgm:pt modelId="{58BBBF96-80D6-42F6-9A7E-9280FD442B3B}">
      <dgm:prSet/>
      <dgm:spPr/>
      <dgm:t>
        <a:bodyPr/>
        <a:lstStyle/>
        <a:p>
          <a:r>
            <a:rPr lang="en-US"/>
            <a:t>Vaccines Received</a:t>
          </a:r>
          <a:endParaRPr lang="en-US" dirty="0"/>
        </a:p>
      </dgm:t>
    </dgm:pt>
    <dgm:pt modelId="{9415D631-026C-44FB-ABA4-F8A59D1E8691}" type="parTrans" cxnId="{41E2B85E-0744-4E2D-A02D-A17FD89CEFDB}">
      <dgm:prSet/>
      <dgm:spPr/>
      <dgm:t>
        <a:bodyPr/>
        <a:lstStyle/>
        <a:p>
          <a:endParaRPr lang="en-US"/>
        </a:p>
      </dgm:t>
    </dgm:pt>
    <dgm:pt modelId="{88CB99AA-FBF2-417C-A767-F4E1555C97E9}" type="sibTrans" cxnId="{41E2B85E-0744-4E2D-A02D-A17FD89CEFDB}">
      <dgm:prSet/>
      <dgm:spPr/>
      <dgm:t>
        <a:bodyPr/>
        <a:lstStyle/>
        <a:p>
          <a:endParaRPr lang="en-US"/>
        </a:p>
      </dgm:t>
    </dgm:pt>
    <dgm:pt modelId="{422D595B-561F-4112-9EF1-930A7E26718A}">
      <dgm:prSet/>
      <dgm:spPr/>
      <dgm:t>
        <a:bodyPr/>
        <a:lstStyle/>
        <a:p>
          <a:r>
            <a:rPr lang="en-US"/>
            <a:t>Vaccines Issued</a:t>
          </a:r>
          <a:endParaRPr lang="en-US" dirty="0"/>
        </a:p>
      </dgm:t>
    </dgm:pt>
    <dgm:pt modelId="{2FC0BEFF-F5C9-42AA-B9E2-055DF0EE9EEA}" type="parTrans" cxnId="{2A454DCA-E9B9-46C1-8EFD-30993C3807CD}">
      <dgm:prSet/>
      <dgm:spPr/>
      <dgm:t>
        <a:bodyPr/>
        <a:lstStyle/>
        <a:p>
          <a:endParaRPr lang="en-US"/>
        </a:p>
      </dgm:t>
    </dgm:pt>
    <dgm:pt modelId="{C5E66232-95E2-4F3C-916C-E3D95D8D78DD}" type="sibTrans" cxnId="{2A454DCA-E9B9-46C1-8EFD-30993C3807CD}">
      <dgm:prSet/>
      <dgm:spPr/>
      <dgm:t>
        <a:bodyPr/>
        <a:lstStyle/>
        <a:p>
          <a:endParaRPr lang="en-US"/>
        </a:p>
      </dgm:t>
    </dgm:pt>
    <dgm:pt modelId="{2D7C03CD-F0E9-4C43-8FBA-4433093F2AE2}" type="pres">
      <dgm:prSet presAssocID="{3CAC3357-79FA-4C32-A0DF-B833E258DF5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C9B290AF-AE80-4491-AE95-04A558B057C8}" type="pres">
      <dgm:prSet presAssocID="{EDB383F9-9023-48AD-860F-59B4DE6B1482}" presName="Accent1" presStyleCnt="0"/>
      <dgm:spPr/>
    </dgm:pt>
    <dgm:pt modelId="{BF289885-7846-4148-BFC9-F0C158AC2433}" type="pres">
      <dgm:prSet presAssocID="{EDB383F9-9023-48AD-860F-59B4DE6B1482}" presName="Accent" presStyleLbl="node1" presStyleIdx="0" presStyleCnt="3"/>
      <dgm:spPr/>
    </dgm:pt>
    <dgm:pt modelId="{C787441F-FA94-4D22-9983-826F9761823F}" type="pres">
      <dgm:prSet presAssocID="{EDB383F9-9023-48AD-860F-59B4DE6B148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3741FD-DC9C-4ABA-AC09-BE61B3FD336C}" type="pres">
      <dgm:prSet presAssocID="{58BBBF96-80D6-42F6-9A7E-9280FD442B3B}" presName="Accent2" presStyleCnt="0"/>
      <dgm:spPr/>
    </dgm:pt>
    <dgm:pt modelId="{B2F47EC1-ABE4-422C-B727-3CED64DDB598}" type="pres">
      <dgm:prSet presAssocID="{58BBBF96-80D6-42F6-9A7E-9280FD442B3B}" presName="Accent" presStyleLbl="node1" presStyleIdx="1" presStyleCnt="3"/>
      <dgm:spPr/>
    </dgm:pt>
    <dgm:pt modelId="{257485D2-C159-4BEF-B9D8-8D28B9097996}" type="pres">
      <dgm:prSet presAssocID="{58BBBF96-80D6-42F6-9A7E-9280FD442B3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534E843-88CB-4DCC-9D0C-F1D4BB25807B}" type="pres">
      <dgm:prSet presAssocID="{422D595B-561F-4112-9EF1-930A7E26718A}" presName="Accent3" presStyleCnt="0"/>
      <dgm:spPr/>
    </dgm:pt>
    <dgm:pt modelId="{9D8DBEBB-DBBD-47ED-A5AC-F46B9C297990}" type="pres">
      <dgm:prSet presAssocID="{422D595B-561F-4112-9EF1-930A7E26718A}" presName="Accent" presStyleLbl="node1" presStyleIdx="2" presStyleCnt="3"/>
      <dgm:spPr/>
    </dgm:pt>
    <dgm:pt modelId="{8B43D582-BF31-4971-A038-66DC6649D7C7}" type="pres">
      <dgm:prSet presAssocID="{422D595B-561F-4112-9EF1-930A7E26718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4E043B3-14F8-48E9-A877-2EE192EB9CBA}" srcId="{3CAC3357-79FA-4C32-A0DF-B833E258DF5B}" destId="{EDB383F9-9023-48AD-860F-59B4DE6B1482}" srcOrd="0" destOrd="0" parTransId="{0B52B3D5-1C43-462C-85BF-CF8F7C235CB6}" sibTransId="{88354F8A-8CD4-4ABE-B757-108B8342624F}"/>
    <dgm:cxn modelId="{2A454DCA-E9B9-46C1-8EFD-30993C3807CD}" srcId="{3CAC3357-79FA-4C32-A0DF-B833E258DF5B}" destId="{422D595B-561F-4112-9EF1-930A7E26718A}" srcOrd="2" destOrd="0" parTransId="{2FC0BEFF-F5C9-42AA-B9E2-055DF0EE9EEA}" sibTransId="{C5E66232-95E2-4F3C-916C-E3D95D8D78DD}"/>
    <dgm:cxn modelId="{2CEDF628-1DE2-49C7-BB6F-3A489BDD156F}" type="presOf" srcId="{3CAC3357-79FA-4C32-A0DF-B833E258DF5B}" destId="{2D7C03CD-F0E9-4C43-8FBA-4433093F2AE2}" srcOrd="0" destOrd="0" presId="urn:microsoft.com/office/officeart/2009/layout/CircleArrowProcess"/>
    <dgm:cxn modelId="{C743D31C-511C-4A79-97F6-2005D16D684E}" type="presOf" srcId="{EDB383F9-9023-48AD-860F-59B4DE6B1482}" destId="{C787441F-FA94-4D22-9983-826F9761823F}" srcOrd="0" destOrd="0" presId="urn:microsoft.com/office/officeart/2009/layout/CircleArrowProcess"/>
    <dgm:cxn modelId="{C7F89176-FE81-43E3-BE25-D16009E96D1F}" type="presOf" srcId="{422D595B-561F-4112-9EF1-930A7E26718A}" destId="{8B43D582-BF31-4971-A038-66DC6649D7C7}" srcOrd="0" destOrd="0" presId="urn:microsoft.com/office/officeart/2009/layout/CircleArrowProcess"/>
    <dgm:cxn modelId="{41E2B85E-0744-4E2D-A02D-A17FD89CEFDB}" srcId="{3CAC3357-79FA-4C32-A0DF-B833E258DF5B}" destId="{58BBBF96-80D6-42F6-9A7E-9280FD442B3B}" srcOrd="1" destOrd="0" parTransId="{9415D631-026C-44FB-ABA4-F8A59D1E8691}" sibTransId="{88CB99AA-FBF2-417C-A767-F4E1555C97E9}"/>
    <dgm:cxn modelId="{967AD26D-E789-4C60-9326-C023FC204BDE}" type="presOf" srcId="{58BBBF96-80D6-42F6-9A7E-9280FD442B3B}" destId="{257485D2-C159-4BEF-B9D8-8D28B9097996}" srcOrd="0" destOrd="0" presId="urn:microsoft.com/office/officeart/2009/layout/CircleArrowProcess"/>
    <dgm:cxn modelId="{6A2383E6-FABF-4BC1-95BA-50D31E38F8EF}" type="presParOf" srcId="{2D7C03CD-F0E9-4C43-8FBA-4433093F2AE2}" destId="{C9B290AF-AE80-4491-AE95-04A558B057C8}" srcOrd="0" destOrd="0" presId="urn:microsoft.com/office/officeart/2009/layout/CircleArrowProcess"/>
    <dgm:cxn modelId="{49C8EE0D-81B4-424A-BE10-B7B9511A53CB}" type="presParOf" srcId="{C9B290AF-AE80-4491-AE95-04A558B057C8}" destId="{BF289885-7846-4148-BFC9-F0C158AC2433}" srcOrd="0" destOrd="0" presId="urn:microsoft.com/office/officeart/2009/layout/CircleArrowProcess"/>
    <dgm:cxn modelId="{76903D70-24E3-4D8E-85CE-F0ABD9244A5F}" type="presParOf" srcId="{2D7C03CD-F0E9-4C43-8FBA-4433093F2AE2}" destId="{C787441F-FA94-4D22-9983-826F9761823F}" srcOrd="1" destOrd="0" presId="urn:microsoft.com/office/officeart/2009/layout/CircleArrowProcess"/>
    <dgm:cxn modelId="{1537A23D-A84D-4201-BF29-CBC32C1FEC13}" type="presParOf" srcId="{2D7C03CD-F0E9-4C43-8FBA-4433093F2AE2}" destId="{793741FD-DC9C-4ABA-AC09-BE61B3FD336C}" srcOrd="2" destOrd="0" presId="urn:microsoft.com/office/officeart/2009/layout/CircleArrowProcess"/>
    <dgm:cxn modelId="{81DC65C2-128E-4609-A989-4AFDAE9F98E4}" type="presParOf" srcId="{793741FD-DC9C-4ABA-AC09-BE61B3FD336C}" destId="{B2F47EC1-ABE4-422C-B727-3CED64DDB598}" srcOrd="0" destOrd="0" presId="urn:microsoft.com/office/officeart/2009/layout/CircleArrowProcess"/>
    <dgm:cxn modelId="{68B6D1E4-CF58-4101-A7BB-6658172D4B85}" type="presParOf" srcId="{2D7C03CD-F0E9-4C43-8FBA-4433093F2AE2}" destId="{257485D2-C159-4BEF-B9D8-8D28B9097996}" srcOrd="3" destOrd="0" presId="urn:microsoft.com/office/officeart/2009/layout/CircleArrowProcess"/>
    <dgm:cxn modelId="{F5CE395E-DF80-4DC7-84FB-D4C43276F736}" type="presParOf" srcId="{2D7C03CD-F0E9-4C43-8FBA-4433093F2AE2}" destId="{7534E843-88CB-4DCC-9D0C-F1D4BB25807B}" srcOrd="4" destOrd="0" presId="urn:microsoft.com/office/officeart/2009/layout/CircleArrowProcess"/>
    <dgm:cxn modelId="{19639D41-AAD1-4473-8AB4-EE102655A7DA}" type="presParOf" srcId="{7534E843-88CB-4DCC-9D0C-F1D4BB25807B}" destId="{9D8DBEBB-DBBD-47ED-A5AC-F46B9C297990}" srcOrd="0" destOrd="0" presId="urn:microsoft.com/office/officeart/2009/layout/CircleArrowProcess"/>
    <dgm:cxn modelId="{46FBD656-D81D-4FE9-8047-F0227E2FA8D2}" type="presParOf" srcId="{2D7C03CD-F0E9-4C43-8FBA-4433093F2AE2}" destId="{8B43D582-BF31-4971-A038-66DC6649D7C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AC3357-79FA-4C32-A0DF-B833E258DF5B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B383F9-9023-48AD-860F-59B4DE6B1482}">
      <dgm:prSet phldrT="[Text]"/>
      <dgm:spPr/>
      <dgm:t>
        <a:bodyPr/>
        <a:lstStyle/>
        <a:p>
          <a:r>
            <a:rPr lang="en-US" dirty="0"/>
            <a:t>Total Sites</a:t>
          </a:r>
        </a:p>
      </dgm:t>
    </dgm:pt>
    <dgm:pt modelId="{0B52B3D5-1C43-462C-85BF-CF8F7C235CB6}" type="parTrans" cxnId="{44E043B3-14F8-48E9-A877-2EE192EB9CBA}">
      <dgm:prSet/>
      <dgm:spPr/>
      <dgm:t>
        <a:bodyPr/>
        <a:lstStyle/>
        <a:p>
          <a:endParaRPr lang="en-US"/>
        </a:p>
      </dgm:t>
    </dgm:pt>
    <dgm:pt modelId="{88354F8A-8CD4-4ABE-B757-108B8342624F}" type="sibTrans" cxnId="{44E043B3-14F8-48E9-A877-2EE192EB9CBA}">
      <dgm:prSet/>
      <dgm:spPr/>
      <dgm:t>
        <a:bodyPr/>
        <a:lstStyle/>
        <a:p>
          <a:endParaRPr lang="en-US"/>
        </a:p>
      </dgm:t>
    </dgm:pt>
    <dgm:pt modelId="{8F851BCB-D4AB-41D6-90A1-C6366B090DD1}">
      <dgm:prSet phldrT="[Text]"/>
      <dgm:spPr/>
      <dgm:t>
        <a:bodyPr/>
        <a:lstStyle/>
        <a:p>
          <a:r>
            <a:rPr lang="en-US" dirty="0"/>
            <a:t>Active</a:t>
          </a:r>
        </a:p>
      </dgm:t>
    </dgm:pt>
    <dgm:pt modelId="{AECBDCE2-DB6F-4094-832C-CA75911294CA}" type="parTrans" cxnId="{2CB3EC1B-3D70-4FE8-9832-29332837297B}">
      <dgm:prSet/>
      <dgm:spPr/>
      <dgm:t>
        <a:bodyPr/>
        <a:lstStyle/>
        <a:p>
          <a:endParaRPr lang="en-US"/>
        </a:p>
      </dgm:t>
    </dgm:pt>
    <dgm:pt modelId="{8A8DEDD9-3D3A-4B20-8D0C-BCD063BB168F}" type="sibTrans" cxnId="{2CB3EC1B-3D70-4FE8-9832-29332837297B}">
      <dgm:prSet/>
      <dgm:spPr/>
      <dgm:t>
        <a:bodyPr/>
        <a:lstStyle/>
        <a:p>
          <a:endParaRPr lang="en-US"/>
        </a:p>
      </dgm:t>
    </dgm:pt>
    <dgm:pt modelId="{888442DB-3437-4ED4-B40A-404C606B2479}">
      <dgm:prSet phldrT="[Text]"/>
      <dgm:spPr/>
      <dgm:t>
        <a:bodyPr/>
        <a:lstStyle/>
        <a:p>
          <a:r>
            <a:rPr lang="en-US" dirty="0"/>
            <a:t>Inactive</a:t>
          </a:r>
        </a:p>
      </dgm:t>
    </dgm:pt>
    <dgm:pt modelId="{CACC97EB-25D4-4306-8683-7C36B3B45AE3}" type="parTrans" cxnId="{722A8617-0F3C-4CCF-946B-7D391393517A}">
      <dgm:prSet/>
      <dgm:spPr/>
      <dgm:t>
        <a:bodyPr/>
        <a:lstStyle/>
        <a:p>
          <a:endParaRPr lang="en-US"/>
        </a:p>
      </dgm:t>
    </dgm:pt>
    <dgm:pt modelId="{F0E55468-2178-4129-AD06-CEEEAE18898A}" type="sibTrans" cxnId="{722A8617-0F3C-4CCF-946B-7D391393517A}">
      <dgm:prSet/>
      <dgm:spPr/>
      <dgm:t>
        <a:bodyPr/>
        <a:lstStyle/>
        <a:p>
          <a:endParaRPr lang="en-US"/>
        </a:p>
      </dgm:t>
    </dgm:pt>
    <dgm:pt modelId="{4E79CF0C-9582-4641-9F60-3C39C8D984C6}" type="pres">
      <dgm:prSet presAssocID="{3CAC3357-79FA-4C32-A0DF-B833E258DF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1909A0CD-0F73-42DE-8232-06DC14DFE44A}" type="pres">
      <dgm:prSet presAssocID="{EDB383F9-9023-48AD-860F-59B4DE6B1482}" presName="boxAndChildren" presStyleCnt="0"/>
      <dgm:spPr/>
    </dgm:pt>
    <dgm:pt modelId="{B0EBF679-234F-45E0-B367-055A5E1921FF}" type="pres">
      <dgm:prSet presAssocID="{EDB383F9-9023-48AD-860F-59B4DE6B1482}" presName="parentTextBox" presStyleLbl="node1" presStyleIdx="0" presStyleCnt="1"/>
      <dgm:spPr/>
      <dgm:t>
        <a:bodyPr/>
        <a:lstStyle/>
        <a:p>
          <a:endParaRPr lang="en-ZA"/>
        </a:p>
      </dgm:t>
    </dgm:pt>
    <dgm:pt modelId="{3FB3C6C7-B288-4938-BF83-B1C61EE979C3}" type="pres">
      <dgm:prSet presAssocID="{EDB383F9-9023-48AD-860F-59B4DE6B1482}" presName="entireBox" presStyleLbl="node1" presStyleIdx="0" presStyleCnt="1" custLinFactNeighborX="407" custLinFactNeighborY="-38884"/>
      <dgm:spPr/>
      <dgm:t>
        <a:bodyPr/>
        <a:lstStyle/>
        <a:p>
          <a:endParaRPr lang="en-ZA"/>
        </a:p>
      </dgm:t>
    </dgm:pt>
    <dgm:pt modelId="{30FEB1B6-D2EA-43E1-B40F-4DE0204D7F84}" type="pres">
      <dgm:prSet presAssocID="{EDB383F9-9023-48AD-860F-59B4DE6B1482}" presName="descendantBox" presStyleCnt="0"/>
      <dgm:spPr/>
    </dgm:pt>
    <dgm:pt modelId="{12655F44-C2CB-4319-98C9-76E3B7E4BCEB}" type="pres">
      <dgm:prSet presAssocID="{8F851BCB-D4AB-41D6-90A1-C6366B090DD1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6995133-FB9F-44BE-81F1-EDB41ED7AD88}" type="pres">
      <dgm:prSet presAssocID="{888442DB-3437-4ED4-B40A-404C606B2479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4E043B3-14F8-48E9-A877-2EE192EB9CBA}" srcId="{3CAC3357-79FA-4C32-A0DF-B833E258DF5B}" destId="{EDB383F9-9023-48AD-860F-59B4DE6B1482}" srcOrd="0" destOrd="0" parTransId="{0B52B3D5-1C43-462C-85BF-CF8F7C235CB6}" sibTransId="{88354F8A-8CD4-4ABE-B757-108B8342624F}"/>
    <dgm:cxn modelId="{1FDCE8DA-F5A0-455B-B84D-F2A7EC3DB30A}" type="presOf" srcId="{EDB383F9-9023-48AD-860F-59B4DE6B1482}" destId="{3FB3C6C7-B288-4938-BF83-B1C61EE979C3}" srcOrd="1" destOrd="0" presId="urn:microsoft.com/office/officeart/2005/8/layout/process4"/>
    <dgm:cxn modelId="{F36CD449-4456-4D50-BA54-EDE7D516B3AF}" type="presOf" srcId="{8F851BCB-D4AB-41D6-90A1-C6366B090DD1}" destId="{12655F44-C2CB-4319-98C9-76E3B7E4BCEB}" srcOrd="0" destOrd="0" presId="urn:microsoft.com/office/officeart/2005/8/layout/process4"/>
    <dgm:cxn modelId="{FCF839D6-3A56-43DA-94BC-EFB101D5DAE9}" type="presOf" srcId="{888442DB-3437-4ED4-B40A-404C606B2479}" destId="{96995133-FB9F-44BE-81F1-EDB41ED7AD88}" srcOrd="0" destOrd="0" presId="urn:microsoft.com/office/officeart/2005/8/layout/process4"/>
    <dgm:cxn modelId="{2CB3EC1B-3D70-4FE8-9832-29332837297B}" srcId="{EDB383F9-9023-48AD-860F-59B4DE6B1482}" destId="{8F851BCB-D4AB-41D6-90A1-C6366B090DD1}" srcOrd="0" destOrd="0" parTransId="{AECBDCE2-DB6F-4094-832C-CA75911294CA}" sibTransId="{8A8DEDD9-3D3A-4B20-8D0C-BCD063BB168F}"/>
    <dgm:cxn modelId="{523D941C-3275-4499-9FA8-0AC62FF67DB4}" type="presOf" srcId="{EDB383F9-9023-48AD-860F-59B4DE6B1482}" destId="{B0EBF679-234F-45E0-B367-055A5E1921FF}" srcOrd="0" destOrd="0" presId="urn:microsoft.com/office/officeart/2005/8/layout/process4"/>
    <dgm:cxn modelId="{722A8617-0F3C-4CCF-946B-7D391393517A}" srcId="{EDB383F9-9023-48AD-860F-59B4DE6B1482}" destId="{888442DB-3437-4ED4-B40A-404C606B2479}" srcOrd="1" destOrd="0" parTransId="{CACC97EB-25D4-4306-8683-7C36B3B45AE3}" sibTransId="{F0E55468-2178-4129-AD06-CEEEAE18898A}"/>
    <dgm:cxn modelId="{94A66740-A174-41E2-8D48-FA89AED99379}" type="presOf" srcId="{3CAC3357-79FA-4C32-A0DF-B833E258DF5B}" destId="{4E79CF0C-9582-4641-9F60-3C39C8D984C6}" srcOrd="0" destOrd="0" presId="urn:microsoft.com/office/officeart/2005/8/layout/process4"/>
    <dgm:cxn modelId="{1D3BBA2E-0644-4354-BE88-210C277A2316}" type="presParOf" srcId="{4E79CF0C-9582-4641-9F60-3C39C8D984C6}" destId="{1909A0CD-0F73-42DE-8232-06DC14DFE44A}" srcOrd="0" destOrd="0" presId="urn:microsoft.com/office/officeart/2005/8/layout/process4"/>
    <dgm:cxn modelId="{C329BE97-EF0B-49E2-94B0-7A7A3C6338A7}" type="presParOf" srcId="{1909A0CD-0F73-42DE-8232-06DC14DFE44A}" destId="{B0EBF679-234F-45E0-B367-055A5E1921FF}" srcOrd="0" destOrd="0" presId="urn:microsoft.com/office/officeart/2005/8/layout/process4"/>
    <dgm:cxn modelId="{049607D4-B702-46BE-BD89-AA4E1A6D16F6}" type="presParOf" srcId="{1909A0CD-0F73-42DE-8232-06DC14DFE44A}" destId="{3FB3C6C7-B288-4938-BF83-B1C61EE979C3}" srcOrd="1" destOrd="0" presId="urn:microsoft.com/office/officeart/2005/8/layout/process4"/>
    <dgm:cxn modelId="{8B1E342C-2959-4036-803A-79E2CFB695F9}" type="presParOf" srcId="{1909A0CD-0F73-42DE-8232-06DC14DFE44A}" destId="{30FEB1B6-D2EA-43E1-B40F-4DE0204D7F84}" srcOrd="2" destOrd="0" presId="urn:microsoft.com/office/officeart/2005/8/layout/process4"/>
    <dgm:cxn modelId="{1471AEB2-8A13-46A8-A206-471E0E5E6167}" type="presParOf" srcId="{30FEB1B6-D2EA-43E1-B40F-4DE0204D7F84}" destId="{12655F44-C2CB-4319-98C9-76E3B7E4BCEB}" srcOrd="0" destOrd="0" presId="urn:microsoft.com/office/officeart/2005/8/layout/process4"/>
    <dgm:cxn modelId="{D7D100C1-186F-4C31-910D-E28026BD321E}" type="presParOf" srcId="{30FEB1B6-D2EA-43E1-B40F-4DE0204D7F84}" destId="{96995133-FB9F-44BE-81F1-EDB41ED7AD8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9C73CA-40DA-4498-828E-92856BB8BCF4}">
      <dsp:nvSpPr>
        <dsp:cNvPr id="0" name=""/>
        <dsp:cNvSpPr/>
      </dsp:nvSpPr>
      <dsp:spPr>
        <a:xfrm>
          <a:off x="0" y="1324172"/>
          <a:ext cx="2740518" cy="2614139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26670" rIns="222065" bIns="26670" numCol="1" spcCol="1270" anchor="ctr" anchorCtr="1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/>
            <a:t>Wave 1</a:t>
          </a:r>
          <a:r>
            <a:rPr lang="en-US" sz="2100" kern="1200" dirty="0"/>
            <a:t>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1681 (acute and intermediate care beds)</a:t>
          </a:r>
        </a:p>
      </dsp:txBody>
      <dsp:txXfrm>
        <a:off x="0" y="1324172"/>
        <a:ext cx="2740518" cy="2614139"/>
      </dsp:txXfrm>
    </dsp:sp>
    <dsp:sp modelId="{C51B9CA8-53BF-4618-A8BF-1ECF57FCCBC9}">
      <dsp:nvSpPr>
        <dsp:cNvPr id="0" name=""/>
        <dsp:cNvSpPr/>
      </dsp:nvSpPr>
      <dsp:spPr>
        <a:xfrm>
          <a:off x="1936127" y="867741"/>
          <a:ext cx="3504605" cy="3545642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35560" rIns="222065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Wave 2</a:t>
          </a:r>
          <a:r>
            <a:rPr lang="en-US" sz="2800" kern="1200" dirty="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2330    </a:t>
          </a:r>
          <a:r>
            <a:rPr lang="en-US" sz="2000" kern="1200" dirty="0"/>
            <a:t>(acute and intermediate care beds)</a:t>
          </a:r>
          <a:endParaRPr lang="en-US" sz="2400" kern="1200" dirty="0"/>
        </a:p>
      </dsp:txBody>
      <dsp:txXfrm>
        <a:off x="1936127" y="867741"/>
        <a:ext cx="3504605" cy="3545642"/>
      </dsp:txXfrm>
    </dsp:sp>
    <dsp:sp modelId="{D2F54D84-90F5-4F72-91E2-C692E2BAD9EF}">
      <dsp:nvSpPr>
        <dsp:cNvPr id="0" name=""/>
        <dsp:cNvSpPr/>
      </dsp:nvSpPr>
      <dsp:spPr>
        <a:xfrm>
          <a:off x="4633713" y="623013"/>
          <a:ext cx="4035099" cy="4035099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40640" rIns="222065" bIns="40640" numCol="1" spcCol="1270" anchor="ctr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Wave 3</a:t>
          </a:r>
          <a:r>
            <a:rPr lang="en-US" sz="3200" kern="1200" dirty="0"/>
            <a:t>: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2690 (+/-90) </a:t>
          </a:r>
          <a:r>
            <a:rPr lang="en-US" sz="2400" kern="1200" dirty="0"/>
            <a:t>(acute and intermediate care beds)</a:t>
          </a:r>
          <a:endParaRPr lang="en-US" sz="2800" kern="1200" dirty="0"/>
        </a:p>
      </dsp:txBody>
      <dsp:txXfrm>
        <a:off x="4633713" y="623013"/>
        <a:ext cx="4035099" cy="40350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9C73CA-40DA-4498-828E-92856BB8BCF4}">
      <dsp:nvSpPr>
        <dsp:cNvPr id="0" name=""/>
        <dsp:cNvSpPr/>
      </dsp:nvSpPr>
      <dsp:spPr>
        <a:xfrm>
          <a:off x="2629" y="1333493"/>
          <a:ext cx="2740518" cy="2614139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29210" rIns="222065" bIns="29210" numCol="1" spcCol="1270" anchor="ctr" anchorCtr="1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Wave 1</a:t>
          </a:r>
          <a:r>
            <a:rPr lang="en-US" sz="2300" kern="1200" dirty="0"/>
            <a:t>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266 (Ventilation + HFNO)</a:t>
          </a:r>
        </a:p>
      </dsp:txBody>
      <dsp:txXfrm>
        <a:off x="2629" y="1333493"/>
        <a:ext cx="2740518" cy="2614139"/>
      </dsp:txXfrm>
    </dsp:sp>
    <dsp:sp modelId="{C51B9CA8-53BF-4618-A8BF-1ECF57FCCBC9}">
      <dsp:nvSpPr>
        <dsp:cNvPr id="0" name=""/>
        <dsp:cNvSpPr/>
      </dsp:nvSpPr>
      <dsp:spPr>
        <a:xfrm>
          <a:off x="1936127" y="867741"/>
          <a:ext cx="3504605" cy="3545642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35560" rIns="222065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Wave 2</a:t>
          </a:r>
          <a:r>
            <a:rPr lang="en-US" sz="2800" kern="1200" dirty="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378 (Ventilation + HFNO)</a:t>
          </a:r>
        </a:p>
      </dsp:txBody>
      <dsp:txXfrm>
        <a:off x="1936127" y="867741"/>
        <a:ext cx="3504605" cy="3545642"/>
      </dsp:txXfrm>
    </dsp:sp>
    <dsp:sp modelId="{D2F54D84-90F5-4F72-91E2-C692E2BAD9EF}">
      <dsp:nvSpPr>
        <dsp:cNvPr id="0" name=""/>
        <dsp:cNvSpPr/>
      </dsp:nvSpPr>
      <dsp:spPr>
        <a:xfrm>
          <a:off x="4633713" y="623013"/>
          <a:ext cx="4035099" cy="4035099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40640" rIns="222065" bIns="40640" numCol="1" spcCol="1270" anchor="ctr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Wave 3</a:t>
          </a:r>
          <a:r>
            <a:rPr lang="en-US" sz="3200" kern="1200" dirty="0"/>
            <a:t>: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420 (Ventilation + HFNO)</a:t>
          </a:r>
        </a:p>
      </dsp:txBody>
      <dsp:txXfrm>
        <a:off x="4633713" y="623013"/>
        <a:ext cx="4035099" cy="40350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9C73CA-40DA-4498-828E-92856BB8BCF4}">
      <dsp:nvSpPr>
        <dsp:cNvPr id="0" name=""/>
        <dsp:cNvSpPr/>
      </dsp:nvSpPr>
      <dsp:spPr>
        <a:xfrm>
          <a:off x="2629" y="1333493"/>
          <a:ext cx="2740518" cy="2614139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30480" rIns="222065" bIns="3048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Wave 1</a:t>
          </a:r>
          <a:r>
            <a:rPr lang="en-US" sz="2400" kern="1200" dirty="0"/>
            <a:t>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844 (Additional staff capacity)</a:t>
          </a:r>
        </a:p>
      </dsp:txBody>
      <dsp:txXfrm>
        <a:off x="2629" y="1333493"/>
        <a:ext cx="2740518" cy="2614139"/>
      </dsp:txXfrm>
    </dsp:sp>
    <dsp:sp modelId="{C51B9CA8-53BF-4618-A8BF-1ECF57FCCBC9}">
      <dsp:nvSpPr>
        <dsp:cNvPr id="0" name=""/>
        <dsp:cNvSpPr/>
      </dsp:nvSpPr>
      <dsp:spPr>
        <a:xfrm>
          <a:off x="1936127" y="867741"/>
          <a:ext cx="3504605" cy="3545642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35560" rIns="222065" bIns="35560" numCol="1" spcCol="1270" anchor="ctr" anchorCtr="1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Wave 2</a:t>
          </a:r>
          <a:r>
            <a:rPr lang="en-US" sz="2800" kern="1200" dirty="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1117  (Additional staff capacity)</a:t>
          </a:r>
        </a:p>
      </dsp:txBody>
      <dsp:txXfrm>
        <a:off x="1936127" y="867741"/>
        <a:ext cx="3504605" cy="3545642"/>
      </dsp:txXfrm>
    </dsp:sp>
    <dsp:sp modelId="{D2F54D84-90F5-4F72-91E2-C692E2BAD9EF}">
      <dsp:nvSpPr>
        <dsp:cNvPr id="0" name=""/>
        <dsp:cNvSpPr/>
      </dsp:nvSpPr>
      <dsp:spPr>
        <a:xfrm>
          <a:off x="4633713" y="623013"/>
          <a:ext cx="4035099" cy="4035099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065" tIns="40640" rIns="222065" bIns="40640" numCol="1" spcCol="1270" anchor="ctr" anchorCtr="1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Wave 3</a:t>
          </a:r>
          <a:r>
            <a:rPr lang="en-US" sz="3200" kern="1200" dirty="0"/>
            <a:t>: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Wave 2 capacity retained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775 added, with 765 still  available for appointment if required) </a:t>
          </a:r>
        </a:p>
      </dsp:txBody>
      <dsp:txXfrm>
        <a:off x="4633713" y="623013"/>
        <a:ext cx="4035099" cy="403509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F573CA-CD81-4C67-BEFB-89245C9AAE9C}">
      <dsp:nvSpPr>
        <dsp:cNvPr id="0" name=""/>
        <dsp:cNvSpPr/>
      </dsp:nvSpPr>
      <dsp:spPr>
        <a:xfrm>
          <a:off x="0" y="590465"/>
          <a:ext cx="2664295" cy="2131436"/>
        </a:xfrm>
        <a:prstGeom prst="homePlate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90" tIns="35560" rIns="375962" bIns="3556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Phase 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b="1" kern="1200" dirty="0"/>
            <a:t>Health Care Workers :</a:t>
          </a:r>
          <a:endParaRPr lang="en-US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Public &amp; Private Health Sectors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Care Workers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CHWs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Health Science students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kern="1200" dirty="0"/>
            <a:t>Traditional Healers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b="1" kern="1200">
              <a:solidFill>
                <a:schemeClr val="tx1"/>
              </a:solidFill>
            </a:rPr>
            <a:t>Estimated target:</a:t>
          </a:r>
          <a:endParaRPr lang="en-GB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100" b="1" kern="1200">
              <a:solidFill>
                <a:schemeClr val="tx1"/>
              </a:solidFill>
            </a:rPr>
            <a:t> 132 000</a:t>
          </a:r>
          <a:endParaRPr lang="en-GB" sz="1100" kern="1200" dirty="0"/>
        </a:p>
      </dsp:txBody>
      <dsp:txXfrm>
        <a:off x="0" y="590465"/>
        <a:ext cx="2664295" cy="21314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F027-379E-4D32-9199-1B8938F68AAE}" type="datetimeFigureOut">
              <a:rPr lang="en-GB" smtClean="0"/>
              <a:pPr/>
              <a:t>23/07/2021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378823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3FB82-2445-4031-8D77-475052559E5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762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E7989-31F3-4EB9-8547-909D99F43AE5}" type="datetimeFigureOut">
              <a:rPr lang="en-ZA" smtClean="0"/>
              <a:pPr/>
              <a:t>2021/07/23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690269"/>
            <a:ext cx="548640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378823"/>
            <a:ext cx="29718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2897E-B052-44CE-92A6-D4B2AB10F3F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6656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350032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71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428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% Recovered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% Died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% Active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Doctors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Nurse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Radiographers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Pharmacists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Other categories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Gender Distribution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Cumulative Infections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image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Active Cases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003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74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74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165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278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988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69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5:notes"/>
          <p:cNvSpPr txBox="1">
            <a:spLocks noGrp="1"/>
          </p:cNvSpPr>
          <p:nvPr>
            <p:ph type="body" idx="1"/>
          </p:nvPr>
        </p:nvSpPr>
        <p:spPr>
          <a:xfrm>
            <a:off x="678971" y="4779880"/>
            <a:ext cx="5436560" cy="390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p5:notes"/>
          <p:cNvSpPr txBox="1">
            <a:spLocks noGrp="1"/>
          </p:cNvSpPr>
          <p:nvPr>
            <p:ph type="sldNum" idx="12"/>
          </p:nvPr>
        </p:nvSpPr>
        <p:spPr>
          <a:xfrm>
            <a:off x="3848029" y="9434266"/>
            <a:ext cx="2944870" cy="49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E2897E-B052-44CE-92A6-D4B2AB10F3F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51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1D994-7E51-44C9-9E90-4030A13D82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35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Suggest omitting – there is really not much new data and remains predominantly delta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pPr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58914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A1D994-7E51-44C9-9E90-4030A13D82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968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349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2855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795 </a:t>
            </a:r>
            <a:r>
              <a:rPr lang="en-US" dirty="0"/>
              <a:t>beds are included in the IC and Acute care </a:t>
            </a:r>
            <a:r>
              <a:rPr lang="en-US"/>
              <a:t>bed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AF98F-2F33-4C62-AD3D-4006E07D21AA}" type="slidenum">
              <a:rPr kumimoji="0" lang="en-Z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43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0.xml"/><Relationship Id="rId1" Type="http://schemas.openxmlformats.org/officeDocument/2006/relationships/tags" Target="../tags/tag20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49.xml"/><Relationship Id="rId1" Type="http://schemas.openxmlformats.org/officeDocument/2006/relationships/tags" Target="../tags/tag24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3.xml"/><Relationship Id="rId1" Type="http://schemas.openxmlformats.org/officeDocument/2006/relationships/tags" Target="../tags/tag25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59.xml"/><Relationship Id="rId1" Type="http://schemas.openxmlformats.org/officeDocument/2006/relationships/tags" Target="../tags/tag25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7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8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9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7.xml"/><Relationship Id="rId1" Type="http://schemas.openxmlformats.org/officeDocument/2006/relationships/tags" Target="../tags/tag30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1.xml"/><Relationship Id="rId1" Type="http://schemas.openxmlformats.org/officeDocument/2006/relationships/tags" Target="../tags/tag310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3.xml"/><Relationship Id="rId1" Type="http://schemas.openxmlformats.org/officeDocument/2006/relationships/tags" Target="../tags/tag312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7.xml"/><Relationship Id="rId1" Type="http://schemas.openxmlformats.org/officeDocument/2006/relationships/tags" Target="../tags/tag3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19.xml"/><Relationship Id="rId1" Type="http://schemas.openxmlformats.org/officeDocument/2006/relationships/tags" Target="../tags/tag31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3.xml"/><Relationship Id="rId1" Type="http://schemas.openxmlformats.org/officeDocument/2006/relationships/tags" Target="../tags/tag32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29.xml"/><Relationship Id="rId1" Type="http://schemas.openxmlformats.org/officeDocument/2006/relationships/tags" Target="../tags/tag328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1.xml"/><Relationship Id="rId1" Type="http://schemas.openxmlformats.org/officeDocument/2006/relationships/tags" Target="../tags/tag33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5.xml"/><Relationship Id="rId1" Type="http://schemas.openxmlformats.org/officeDocument/2006/relationships/tags" Target="../tags/tag33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39.xml"/><Relationship Id="rId1" Type="http://schemas.openxmlformats.org/officeDocument/2006/relationships/tags" Target="../tags/tag338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41.xml"/><Relationship Id="rId1" Type="http://schemas.openxmlformats.org/officeDocument/2006/relationships/tags" Target="../tags/tag34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34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4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49.xml"/><Relationship Id="rId1" Type="http://schemas.openxmlformats.org/officeDocument/2006/relationships/tags" Target="../tags/tag34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1.xml"/><Relationship Id="rId1" Type="http://schemas.openxmlformats.org/officeDocument/2006/relationships/tags" Target="../tags/tag350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3.xml"/><Relationship Id="rId1" Type="http://schemas.openxmlformats.org/officeDocument/2006/relationships/tags" Target="../tags/tag36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5.xml"/><Relationship Id="rId1" Type="http://schemas.openxmlformats.org/officeDocument/2006/relationships/tags" Target="../tags/tag36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7.xml"/><Relationship Id="rId1" Type="http://schemas.openxmlformats.org/officeDocument/2006/relationships/tags" Target="../tags/tag36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9.xml"/><Relationship Id="rId1" Type="http://schemas.openxmlformats.org/officeDocument/2006/relationships/tags" Target="../tags/tag368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1.xml"/><Relationship Id="rId1" Type="http://schemas.openxmlformats.org/officeDocument/2006/relationships/tags" Target="../tags/tag370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3.xml"/><Relationship Id="rId1" Type="http://schemas.openxmlformats.org/officeDocument/2006/relationships/tags" Target="../tags/tag37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5.xml"/><Relationship Id="rId1" Type="http://schemas.openxmlformats.org/officeDocument/2006/relationships/tags" Target="../tags/tag37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9.xml"/><Relationship Id="rId1" Type="http://schemas.openxmlformats.org/officeDocument/2006/relationships/tags" Target="../tags/tag37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81.xml"/><Relationship Id="rId1" Type="http://schemas.openxmlformats.org/officeDocument/2006/relationships/tags" Target="../tags/tag380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83.xml"/><Relationship Id="rId1" Type="http://schemas.openxmlformats.org/officeDocument/2006/relationships/tags" Target="../tags/tag38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6.xml"/><Relationship Id="rId4" Type="http://schemas.openxmlformats.org/officeDocument/2006/relationships/image" Target="../media/image20.png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396.xml"/><Relationship Id="rId1" Type="http://schemas.openxmlformats.org/officeDocument/2006/relationships/tags" Target="../tags/tag395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398.xml"/><Relationship Id="rId1" Type="http://schemas.openxmlformats.org/officeDocument/2006/relationships/tags" Target="../tags/tag397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0.xml"/><Relationship Id="rId1" Type="http://schemas.openxmlformats.org/officeDocument/2006/relationships/tags" Target="../tags/tag39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2.xml"/><Relationship Id="rId1" Type="http://schemas.openxmlformats.org/officeDocument/2006/relationships/tags" Target="../tags/tag401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4.xml"/><Relationship Id="rId1" Type="http://schemas.openxmlformats.org/officeDocument/2006/relationships/tags" Target="../tags/tag40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6.xml"/><Relationship Id="rId1" Type="http://schemas.openxmlformats.org/officeDocument/2006/relationships/tags" Target="../tags/tag40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2.xml"/><Relationship Id="rId1" Type="http://schemas.openxmlformats.org/officeDocument/2006/relationships/tags" Target="../tags/tag411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8.xml"/><Relationship Id="rId1" Type="http://schemas.openxmlformats.org/officeDocument/2006/relationships/tags" Target="../tags/tag417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4.xml"/><Relationship Id="rId1" Type="http://schemas.openxmlformats.org/officeDocument/2006/relationships/tags" Target="../tags/tag42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6.xml"/><Relationship Id="rId1" Type="http://schemas.openxmlformats.org/officeDocument/2006/relationships/tags" Target="../tags/tag42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28.xml"/><Relationship Id="rId1" Type="http://schemas.openxmlformats.org/officeDocument/2006/relationships/tags" Target="../tags/tag42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32.xml"/><Relationship Id="rId1" Type="http://schemas.openxmlformats.org/officeDocument/2006/relationships/tags" Target="../tags/tag431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33.xml"/><Relationship Id="rId4" Type="http://schemas.openxmlformats.org/officeDocument/2006/relationships/image" Target="../media/image23.png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0.xml"/><Relationship Id="rId1" Type="http://schemas.openxmlformats.org/officeDocument/2006/relationships/tags" Target="../tags/tag43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2.xml"/><Relationship Id="rId1" Type="http://schemas.openxmlformats.org/officeDocument/2006/relationships/tags" Target="../tags/tag441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4.xml"/><Relationship Id="rId1" Type="http://schemas.openxmlformats.org/officeDocument/2006/relationships/tags" Target="../tags/tag443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8.xml"/><Relationship Id="rId1" Type="http://schemas.openxmlformats.org/officeDocument/2006/relationships/tags" Target="../tags/tag447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0.xml"/><Relationship Id="rId1" Type="http://schemas.openxmlformats.org/officeDocument/2006/relationships/tags" Target="../tags/tag449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4.xml"/><Relationship Id="rId1" Type="http://schemas.openxmlformats.org/officeDocument/2006/relationships/tags" Target="../tags/tag453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6.xml"/><Relationship Id="rId1" Type="http://schemas.openxmlformats.org/officeDocument/2006/relationships/tags" Target="../tags/tag455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8.xml"/><Relationship Id="rId1" Type="http://schemas.openxmlformats.org/officeDocument/2006/relationships/tags" Target="../tags/tag45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0.xml"/><Relationship Id="rId1" Type="http://schemas.openxmlformats.org/officeDocument/2006/relationships/tags" Target="../tags/tag45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2.xml"/><Relationship Id="rId1" Type="http://schemas.openxmlformats.org/officeDocument/2006/relationships/tags" Target="../tags/tag461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6.xml"/><Relationship Id="rId1" Type="http://schemas.openxmlformats.org/officeDocument/2006/relationships/tags" Target="../tags/tag465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8.xml"/><Relationship Id="rId1" Type="http://schemas.openxmlformats.org/officeDocument/2006/relationships/tags" Target="../tags/tag46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2.xml"/><Relationship Id="rId1" Type="http://schemas.openxmlformats.org/officeDocument/2006/relationships/tags" Target="../tags/tag471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4.xml"/><Relationship Id="rId1" Type="http://schemas.openxmlformats.org/officeDocument/2006/relationships/tags" Target="../tags/tag473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6.xml"/><Relationship Id="rId1" Type="http://schemas.openxmlformats.org/officeDocument/2006/relationships/tags" Target="../tags/tag475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8.xml"/><Relationship Id="rId1" Type="http://schemas.openxmlformats.org/officeDocument/2006/relationships/tags" Target="../tags/tag47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85.xml"/><Relationship Id="rId1" Type="http://schemas.openxmlformats.org/officeDocument/2006/relationships/tags" Target="../tags/tag48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87.xml"/><Relationship Id="rId1" Type="http://schemas.openxmlformats.org/officeDocument/2006/relationships/tags" Target="../tags/tag486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89.xml"/><Relationship Id="rId1" Type="http://schemas.openxmlformats.org/officeDocument/2006/relationships/tags" Target="../tags/tag488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91.xml"/><Relationship Id="rId1" Type="http://schemas.openxmlformats.org/officeDocument/2006/relationships/tags" Target="../tags/tag490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93.xml"/><Relationship Id="rId1" Type="http://schemas.openxmlformats.org/officeDocument/2006/relationships/tags" Target="../tags/tag49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95.xml"/><Relationship Id="rId1" Type="http://schemas.openxmlformats.org/officeDocument/2006/relationships/tags" Target="../tags/tag494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97.xml"/><Relationship Id="rId1" Type="http://schemas.openxmlformats.org/officeDocument/2006/relationships/tags" Target="../tags/tag496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99.xml"/><Relationship Id="rId1" Type="http://schemas.openxmlformats.org/officeDocument/2006/relationships/tags" Target="../tags/tag498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01.xml"/><Relationship Id="rId1" Type="http://schemas.openxmlformats.org/officeDocument/2006/relationships/tags" Target="../tags/tag500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03.xml"/><Relationship Id="rId1" Type="http://schemas.openxmlformats.org/officeDocument/2006/relationships/tags" Target="../tags/tag502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05.xml"/><Relationship Id="rId1" Type="http://schemas.openxmlformats.org/officeDocument/2006/relationships/tags" Target="../tags/tag504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07.xml"/><Relationship Id="rId1" Type="http://schemas.openxmlformats.org/officeDocument/2006/relationships/tags" Target="../tags/tag506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09.xml"/><Relationship Id="rId1" Type="http://schemas.openxmlformats.org/officeDocument/2006/relationships/tags" Target="../tags/tag508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11.xml"/><Relationship Id="rId1" Type="http://schemas.openxmlformats.org/officeDocument/2006/relationships/tags" Target="../tags/tag51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13.xml"/><Relationship Id="rId1" Type="http://schemas.openxmlformats.org/officeDocument/2006/relationships/tags" Target="../tags/tag512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15.xml"/><Relationship Id="rId1" Type="http://schemas.openxmlformats.org/officeDocument/2006/relationships/tags" Target="../tags/tag514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19.xml"/><Relationship Id="rId1" Type="http://schemas.openxmlformats.org/officeDocument/2006/relationships/tags" Target="../tags/tag518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23.xml"/><Relationship Id="rId1" Type="http://schemas.openxmlformats.org/officeDocument/2006/relationships/tags" Target="../tags/tag52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30.xml"/><Relationship Id="rId1" Type="http://schemas.openxmlformats.org/officeDocument/2006/relationships/tags" Target="../tags/tag529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32.xml"/><Relationship Id="rId1" Type="http://schemas.openxmlformats.org/officeDocument/2006/relationships/tags" Target="../tags/tag531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34.xml"/><Relationship Id="rId1" Type="http://schemas.openxmlformats.org/officeDocument/2006/relationships/tags" Target="../tags/tag533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36.xml"/><Relationship Id="rId1" Type="http://schemas.openxmlformats.org/officeDocument/2006/relationships/tags" Target="../tags/tag535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40.xml"/><Relationship Id="rId1" Type="http://schemas.openxmlformats.org/officeDocument/2006/relationships/tags" Target="../tags/tag539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42.xml"/><Relationship Id="rId1" Type="http://schemas.openxmlformats.org/officeDocument/2006/relationships/tags" Target="../tags/tag541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44.xml"/><Relationship Id="rId1" Type="http://schemas.openxmlformats.org/officeDocument/2006/relationships/tags" Target="../tags/tag54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46.xml"/><Relationship Id="rId1" Type="http://schemas.openxmlformats.org/officeDocument/2006/relationships/tags" Target="../tags/tag545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48.xml"/><Relationship Id="rId1" Type="http://schemas.openxmlformats.org/officeDocument/2006/relationships/tags" Target="../tags/tag547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52.xml"/><Relationship Id="rId1" Type="http://schemas.openxmlformats.org/officeDocument/2006/relationships/tags" Target="../tags/tag55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54.xml"/><Relationship Id="rId1" Type="http://schemas.openxmlformats.org/officeDocument/2006/relationships/tags" Target="../tags/tag553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56.xml"/><Relationship Id="rId1" Type="http://schemas.openxmlformats.org/officeDocument/2006/relationships/tags" Target="../tags/tag555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58.xml"/><Relationship Id="rId1" Type="http://schemas.openxmlformats.org/officeDocument/2006/relationships/tags" Target="../tags/tag557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60.xml"/><Relationship Id="rId1" Type="http://schemas.openxmlformats.org/officeDocument/2006/relationships/tags" Target="../tags/tag559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62.xml"/><Relationship Id="rId1" Type="http://schemas.openxmlformats.org/officeDocument/2006/relationships/tags" Target="../tags/tag56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64.xml"/><Relationship Id="rId1" Type="http://schemas.openxmlformats.org/officeDocument/2006/relationships/tags" Target="../tags/tag563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66.xml"/><Relationship Id="rId1" Type="http://schemas.openxmlformats.org/officeDocument/2006/relationships/tags" Target="../tags/tag565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568.xml"/><Relationship Id="rId1" Type="http://schemas.openxmlformats.org/officeDocument/2006/relationships/tags" Target="../tags/tag567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75.xml"/><Relationship Id="rId1" Type="http://schemas.openxmlformats.org/officeDocument/2006/relationships/tags" Target="../tags/tag574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77.xml"/><Relationship Id="rId1" Type="http://schemas.openxmlformats.org/officeDocument/2006/relationships/tags" Target="../tags/tag576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79.xml"/><Relationship Id="rId1" Type="http://schemas.openxmlformats.org/officeDocument/2006/relationships/tags" Target="../tags/tag578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81.xml"/><Relationship Id="rId1" Type="http://schemas.openxmlformats.org/officeDocument/2006/relationships/tags" Target="../tags/tag580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83.xml"/><Relationship Id="rId1" Type="http://schemas.openxmlformats.org/officeDocument/2006/relationships/tags" Target="../tags/tag582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85.xml"/><Relationship Id="rId1" Type="http://schemas.openxmlformats.org/officeDocument/2006/relationships/tags" Target="../tags/tag584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87.xml"/><Relationship Id="rId1" Type="http://schemas.openxmlformats.org/officeDocument/2006/relationships/tags" Target="../tags/tag586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89.xml"/><Relationship Id="rId1" Type="http://schemas.openxmlformats.org/officeDocument/2006/relationships/tags" Target="../tags/tag58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1.xml"/><Relationship Id="rId1" Type="http://schemas.openxmlformats.org/officeDocument/2006/relationships/tags" Target="../tags/tag590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3.xml"/><Relationship Id="rId1" Type="http://schemas.openxmlformats.org/officeDocument/2006/relationships/tags" Target="../tags/tag592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5.xml"/><Relationship Id="rId1" Type="http://schemas.openxmlformats.org/officeDocument/2006/relationships/tags" Target="../tags/tag594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7.xml"/><Relationship Id="rId1" Type="http://schemas.openxmlformats.org/officeDocument/2006/relationships/tags" Target="../tags/tag596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599.xml"/><Relationship Id="rId1" Type="http://schemas.openxmlformats.org/officeDocument/2006/relationships/tags" Target="../tags/tag598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01.xml"/><Relationship Id="rId1" Type="http://schemas.openxmlformats.org/officeDocument/2006/relationships/tags" Target="../tags/tag600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03.xml"/><Relationship Id="rId1" Type="http://schemas.openxmlformats.org/officeDocument/2006/relationships/tags" Target="../tags/tag602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05.xml"/><Relationship Id="rId1" Type="http://schemas.openxmlformats.org/officeDocument/2006/relationships/tags" Target="../tags/tag604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07.xml"/><Relationship Id="rId1" Type="http://schemas.openxmlformats.org/officeDocument/2006/relationships/tags" Target="../tags/tag60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09.xml"/><Relationship Id="rId1" Type="http://schemas.openxmlformats.org/officeDocument/2006/relationships/tags" Target="../tags/tag608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11.xml"/><Relationship Id="rId1" Type="http://schemas.openxmlformats.org/officeDocument/2006/relationships/tags" Target="../tags/tag610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13.xml"/><Relationship Id="rId1" Type="http://schemas.openxmlformats.org/officeDocument/2006/relationships/tags" Target="../tags/tag61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1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21.xml"/><Relationship Id="rId1" Type="http://schemas.openxmlformats.org/officeDocument/2006/relationships/tags" Target="../tags/tag620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23.xml"/><Relationship Id="rId1" Type="http://schemas.openxmlformats.org/officeDocument/2006/relationships/tags" Target="../tags/tag622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25.xml"/><Relationship Id="rId1" Type="http://schemas.openxmlformats.org/officeDocument/2006/relationships/tags" Target="../tags/tag62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27.xml"/><Relationship Id="rId1" Type="http://schemas.openxmlformats.org/officeDocument/2006/relationships/tags" Target="../tags/tag626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29.xml"/><Relationship Id="rId1" Type="http://schemas.openxmlformats.org/officeDocument/2006/relationships/tags" Target="../tags/tag628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31.xml"/><Relationship Id="rId1" Type="http://schemas.openxmlformats.org/officeDocument/2006/relationships/tags" Target="../tags/tag630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33.xml"/><Relationship Id="rId1" Type="http://schemas.openxmlformats.org/officeDocument/2006/relationships/tags" Target="../tags/tag63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35.xml"/><Relationship Id="rId1" Type="http://schemas.openxmlformats.org/officeDocument/2006/relationships/tags" Target="../tags/tag634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37.xml"/><Relationship Id="rId1" Type="http://schemas.openxmlformats.org/officeDocument/2006/relationships/tags" Target="../tags/tag636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39.xml"/><Relationship Id="rId1" Type="http://schemas.openxmlformats.org/officeDocument/2006/relationships/tags" Target="../tags/tag638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41.xml"/><Relationship Id="rId1" Type="http://schemas.openxmlformats.org/officeDocument/2006/relationships/tags" Target="../tags/tag640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43.xml"/><Relationship Id="rId1" Type="http://schemas.openxmlformats.org/officeDocument/2006/relationships/tags" Target="../tags/tag642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45.xml"/><Relationship Id="rId1" Type="http://schemas.openxmlformats.org/officeDocument/2006/relationships/tags" Target="../tags/tag644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47.xml"/><Relationship Id="rId1" Type="http://schemas.openxmlformats.org/officeDocument/2006/relationships/tags" Target="../tags/tag646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49.xml"/><Relationship Id="rId1" Type="http://schemas.openxmlformats.org/officeDocument/2006/relationships/tags" Target="../tags/tag648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51.xml"/><Relationship Id="rId1" Type="http://schemas.openxmlformats.org/officeDocument/2006/relationships/tags" Target="../tags/tag650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53.xml"/><Relationship Id="rId1" Type="http://schemas.openxmlformats.org/officeDocument/2006/relationships/tags" Target="../tags/tag652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55.xml"/><Relationship Id="rId1" Type="http://schemas.openxmlformats.org/officeDocument/2006/relationships/tags" Target="../tags/tag654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57.xml"/><Relationship Id="rId1" Type="http://schemas.openxmlformats.org/officeDocument/2006/relationships/tags" Target="../tags/tag656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659.xml"/><Relationship Id="rId1" Type="http://schemas.openxmlformats.org/officeDocument/2006/relationships/tags" Target="../tags/tag658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Master" Target="../slideMasters/slideMaster21.xml"/><Relationship Id="rId1" Type="http://schemas.openxmlformats.org/officeDocument/2006/relationships/tags" Target="../tags/tag660.xml"/><Relationship Id="rId4" Type="http://schemas.openxmlformats.org/officeDocument/2006/relationships/image" Target="../media/image31.png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3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68.xml"/><Relationship Id="rId1" Type="http://schemas.openxmlformats.org/officeDocument/2006/relationships/tags" Target="../tags/tag667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70.xml"/><Relationship Id="rId1" Type="http://schemas.openxmlformats.org/officeDocument/2006/relationships/tags" Target="../tags/tag669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72.xml"/><Relationship Id="rId1" Type="http://schemas.openxmlformats.org/officeDocument/2006/relationships/tags" Target="../tags/tag671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74.xml"/><Relationship Id="rId1" Type="http://schemas.openxmlformats.org/officeDocument/2006/relationships/tags" Target="../tags/tag673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76.xml"/><Relationship Id="rId1" Type="http://schemas.openxmlformats.org/officeDocument/2006/relationships/tags" Target="../tags/tag675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78.xml"/><Relationship Id="rId1" Type="http://schemas.openxmlformats.org/officeDocument/2006/relationships/tags" Target="../tags/tag677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80.xml"/><Relationship Id="rId1" Type="http://schemas.openxmlformats.org/officeDocument/2006/relationships/tags" Target="../tags/tag679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82.xml"/><Relationship Id="rId1" Type="http://schemas.openxmlformats.org/officeDocument/2006/relationships/tags" Target="../tags/tag68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84.xml"/><Relationship Id="rId1" Type="http://schemas.openxmlformats.org/officeDocument/2006/relationships/tags" Target="../tags/tag683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86.xml"/><Relationship Id="rId1" Type="http://schemas.openxmlformats.org/officeDocument/2006/relationships/tags" Target="../tags/tag685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88.xml"/><Relationship Id="rId1" Type="http://schemas.openxmlformats.org/officeDocument/2006/relationships/tags" Target="../tags/tag687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90.xml"/><Relationship Id="rId1" Type="http://schemas.openxmlformats.org/officeDocument/2006/relationships/tags" Target="../tags/tag689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3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92.xml"/><Relationship Id="rId1" Type="http://schemas.openxmlformats.org/officeDocument/2006/relationships/tags" Target="../tags/tag691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94.xml"/><Relationship Id="rId1" Type="http://schemas.openxmlformats.org/officeDocument/2006/relationships/tags" Target="../tags/tag693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96.xml"/><Relationship Id="rId1" Type="http://schemas.openxmlformats.org/officeDocument/2006/relationships/tags" Target="../tags/tag695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698.xml"/><Relationship Id="rId1" Type="http://schemas.openxmlformats.org/officeDocument/2006/relationships/tags" Target="../tags/tag697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700.xml"/><Relationship Id="rId1" Type="http://schemas.openxmlformats.org/officeDocument/2006/relationships/tags" Target="../tags/tag69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702.xml"/><Relationship Id="rId1" Type="http://schemas.openxmlformats.org/officeDocument/2006/relationships/tags" Target="../tags/tag701.xml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704.xml"/><Relationship Id="rId1" Type="http://schemas.openxmlformats.org/officeDocument/2006/relationships/tags" Target="../tags/tag703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3.xml"/><Relationship Id="rId2" Type="http://schemas.openxmlformats.org/officeDocument/2006/relationships/tags" Target="../tags/tag706.xml"/><Relationship Id="rId1" Type="http://schemas.openxmlformats.org/officeDocument/2006/relationships/tags" Target="../tags/tag705.xml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Master" Target="../slideMasters/slideMaster23.xml"/><Relationship Id="rId1" Type="http://schemas.openxmlformats.org/officeDocument/2006/relationships/tags" Target="../tags/tag707.xml"/><Relationship Id="rId4" Type="http://schemas.openxmlformats.org/officeDocument/2006/relationships/image" Target="../media/image23.png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9.xml"/><Relationship Id="rId1" Type="http://schemas.openxmlformats.org/officeDocument/2006/relationships/tags" Target="../tags/tag16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83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8320155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035129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379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576018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44995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4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26488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4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1" y="1196754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689111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18410231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4502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47638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3521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414796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90" y="2276874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3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5" y="5805265"/>
            <a:ext cx="8388425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13981996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7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578232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7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287760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62740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992900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394692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911873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5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553656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0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835129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7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60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7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6" y="565702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825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7" y="3284985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272281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637700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70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10557422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1C14C-A143-42F5-B247-D0E8001310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3D32D-F1BC-4E9C-97E1-36CFF5B22341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1620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11759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471442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478824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7401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326824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6211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1659789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13695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7478282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717580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3779931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081159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804744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632220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3409232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484619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85180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990092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2528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9695456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844708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996656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107518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70341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11753078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65010444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7" y="180976"/>
            <a:ext cx="8505825" cy="876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277" y="1266826"/>
            <a:ext cx="8505825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entury Gothic" pitchFamily="34" charset="0"/>
              </a:defRPr>
            </a:lvl1pPr>
            <a:lvl2pPr marL="180975" indent="-180975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9144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xmlns="" val="35486661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580" y="306896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91580" y="4172487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488324" y="5038006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D467E4ED-A27C-4B6F-A48D-EBE8938796EA}" type="datetimeFigureOut">
              <a:rPr lang="en-ZA" smtClean="0"/>
              <a:pPr/>
              <a:t>2021/07/23</a:t>
            </a:fld>
            <a:endParaRPr lang="en-ZA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959584" y="5038006"/>
            <a:ext cx="1584176" cy="365125"/>
          </a:xfrm>
        </p:spPr>
        <p:txBody>
          <a:bodyPr>
            <a:normAutofit/>
          </a:bodyPr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544108" y="5038006"/>
            <a:ext cx="1944216" cy="365125"/>
          </a:xfrm>
        </p:spPr>
        <p:txBody>
          <a:bodyPr>
            <a:normAutofit/>
          </a:bodyPr>
          <a:lstStyle>
            <a:lvl1pPr algn="r"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3893263" cy="15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59344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088295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BB3E30-D5CC-4AC8-BB3A-53543C14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50977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6493850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770586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664961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150" y="5516882"/>
            <a:ext cx="9086850" cy="170799"/>
          </a:xfrm>
          <a:prstGeom prst="rect">
            <a:avLst/>
          </a:prstGeom>
        </p:spPr>
      </p:pic>
      <p:pic>
        <p:nvPicPr>
          <p:cNvPr id="12" name="Picture 107" descr="C:\Users\Conny\Desktop\WCG\WCG - Logo\PNG\Logos blue\WCG - Logo - General - Blu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849" y="6149080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78751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23802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39641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03557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7727168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59208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5053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84434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72258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840323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6038779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822595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576368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7069719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486284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231912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5444887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365697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926333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32593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731791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87039937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85973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302173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206254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94801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072765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475767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041676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052337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1019081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189382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6226305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23 July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0460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3396462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3400106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1941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4590238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16890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74214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388094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8008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9070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10581289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9447257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72343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229319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4457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718282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049620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6242652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777510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368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60836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45450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834961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572494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045625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30898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9414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7" y="180976"/>
            <a:ext cx="8505825" cy="876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277" y="1266826"/>
            <a:ext cx="8505825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entury Gothic" pitchFamily="34" charset="0"/>
              </a:defRPr>
            </a:lvl1pPr>
            <a:lvl2pPr marL="180975" indent="-180975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9144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xmlns="" val="5726672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/>
        </p:nvGraphicFramePr>
        <p:xfrm>
          <a:off x="1191" y="1588"/>
          <a:ext cx="1191" cy="1588"/>
        </p:xfrm>
        <a:graphic>
          <a:graphicData uri="http://schemas.openxmlformats.org/presentationml/2006/ole">
            <p:oleObj spid="_x0000_s10246" name="think-cell Slide" r:id="rId4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8590" y="0"/>
            <a:ext cx="8555868" cy="1052736"/>
          </a:xfrm>
          <a:prstGeom prst="rect">
            <a:avLst/>
          </a:prstGeom>
        </p:spPr>
        <p:txBody>
          <a:bodyPr anchor="ctr"/>
          <a:lstStyle>
            <a:lvl1pPr algn="l">
              <a:defRPr sz="24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8292" y="1277840"/>
            <a:ext cx="8634487" cy="467211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925241" y="6026664"/>
            <a:ext cx="6211155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863112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83413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5989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3412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260802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4529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170565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86778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42583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8232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41289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3442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658835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494046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29332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668631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082153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186544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217050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668074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662045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076685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6698643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4754250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626241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2552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99106676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943257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12" name="Picture 107" descr="C:\Users\Conny\Desktop\WCG\WCG - Logo\PNG\Logos blue\WCG - Logo - General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513287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377245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092902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36968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905794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2629130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7860286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779657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42209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29254666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5026" y="1734838"/>
            <a:ext cx="2842836" cy="108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</p:spTree>
    <p:extLst>
      <p:ext uri="{BB962C8B-B14F-4D97-AF65-F5344CB8AC3E}">
        <p14:creationId xmlns:p14="http://schemas.microsoft.com/office/powerpoint/2010/main" xmlns="" val="39981561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86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D50C29E4-ACB6-4F2A-A135-8C3038DD6103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Provincial Government\WCG - Logo - Provincial Treasury - Tagline -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517" y="420713"/>
            <a:ext cx="5424968" cy="153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49279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292767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07743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572041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6986015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85486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4157941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45633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4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8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23242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856431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140319232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1507660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982817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2526410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8" name="Picture 116" descr="C:\Users\Conny\Desktop\WCG\WCG - Logo\PNG\Logos blue\Provincial Government\WCG - Logo - Provincial Government - Blu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223832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1362958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3570630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3432283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65934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4940088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9775544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2439052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280399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1328205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Provincial Government\WCG - Logo - Provincial Treasury - Tagline - Blu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86794" y="1912199"/>
            <a:ext cx="2492468" cy="7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528824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8366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7" y="180976"/>
            <a:ext cx="8505825" cy="876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277" y="1266826"/>
            <a:ext cx="8505825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entury Gothic" pitchFamily="34" charset="0"/>
              </a:defRPr>
            </a:lvl1pPr>
            <a:lvl2pPr marL="180975" indent="-180975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9144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xmlns="" val="154695828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20C35F-67B2-4974-81DC-6FD7DB6B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445B5-55A3-4392-872E-4C813CFF060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A4E7F06-E5EC-474C-9832-6876B0AD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3DD146-8B82-42D6-9627-F71C03134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4651A-E738-4EAD-A6C6-5F741B81723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87411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5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169"/>
              </a:spcBef>
              <a:defRPr sz="1463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5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125" b="0">
                <a:solidFill>
                  <a:schemeClr val="bg1"/>
                </a:solidFill>
              </a:defRPr>
            </a:lvl1pPr>
            <a:lvl2pPr marL="2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9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9"/>
            <a:ext cx="1584176" cy="365125"/>
          </a:xfrm>
        </p:spPr>
        <p:txBody>
          <a:bodyPr>
            <a:normAutofit/>
          </a:bodyPr>
          <a:lstStyle>
            <a:lvl1pPr algn="r">
              <a:defRPr sz="67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9"/>
            <a:ext cx="1944216" cy="365125"/>
          </a:xfrm>
        </p:spPr>
        <p:txBody>
          <a:bodyPr>
            <a:normAutofit/>
          </a:bodyPr>
          <a:lstStyle>
            <a:lvl1pPr algn="r">
              <a:defRPr sz="675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6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675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8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832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02147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608767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4060701" cy="4896073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1" y="1196755"/>
            <a:ext cx="4060701" cy="4896073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93493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4706454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412780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9451342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0"/>
            <a:ext cx="4060701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0"/>
            <a:ext cx="4060701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213806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8331665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7" y="1196756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594124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7" y="1196756"/>
            <a:ext cx="4060701" cy="448707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1" y="1196756"/>
            <a:ext cx="4060701" cy="448707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02965554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1496524666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8759324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0"/>
            <a:ext cx="4060701" cy="4281441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0"/>
            <a:ext cx="4060701" cy="4281441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6882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76854365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1731766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91" y="2276876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4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5"/>
            <a:ext cx="8388425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675" dirty="0"/>
          </a:p>
        </p:txBody>
      </p:sp>
    </p:spTree>
    <p:extLst>
      <p:ext uri="{BB962C8B-B14F-4D97-AF65-F5344CB8AC3E}">
        <p14:creationId xmlns:p14="http://schemas.microsoft.com/office/powerpoint/2010/main" xmlns="" val="362880011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2" y="1412779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80"/>
            <a:ext cx="5472608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8349828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8" y="1412777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2" y="1412777"/>
            <a:ext cx="6004917" cy="4680048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9480641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9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3532181"/>
            <a:ext cx="8597205" cy="2551450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3421467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9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0790188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045262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3703287"/>
            <a:ext cx="8597205" cy="238034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8308088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2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2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2" y="4537585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1781329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4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4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4" y="4540292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1412781"/>
            <a:ext cx="5553983" cy="466590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41302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19349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7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18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9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78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9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60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8" y="4043102"/>
            <a:ext cx="3734060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9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6" y="565703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135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619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7" y="3284987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675" dirty="0"/>
          </a:p>
        </p:txBody>
      </p:sp>
    </p:spTree>
    <p:extLst>
      <p:ext uri="{BB962C8B-B14F-4D97-AF65-F5344CB8AC3E}">
        <p14:creationId xmlns:p14="http://schemas.microsoft.com/office/powerpoint/2010/main" xmlns="" val="365140338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2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350"/>
              </a:spcAft>
            </a:pPr>
            <a:r>
              <a:rPr lang="en-US" sz="18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675" dirty="0"/>
          </a:p>
        </p:txBody>
      </p:sp>
    </p:spTree>
    <p:extLst>
      <p:ext uri="{BB962C8B-B14F-4D97-AF65-F5344CB8AC3E}">
        <p14:creationId xmlns:p14="http://schemas.microsoft.com/office/powerpoint/2010/main" xmlns="" val="79980761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D1C14C-A143-42F5-B247-D0E800131009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7/23/2021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998F8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D32D-F1BC-4E9C-97E1-36CFF5B22341}" type="slidenum">
              <a:rPr lang="en-US" smtClean="0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7174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096612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548084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99032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163402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38560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558998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70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61740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147374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637583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93751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71541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72666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>
                <a:solidFill>
                  <a:prstClr val="white"/>
                </a:solidFill>
              </a:rPr>
              <a:pPr/>
              <a:t>23 July 2021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4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8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261286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945640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0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5175075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4100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412778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536351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4642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275941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93537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0115903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0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1230004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7068215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592318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482507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538543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3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7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28595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4206183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25782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6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7841798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009144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5300059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9177419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4079766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0258140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1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7268676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59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rgbClr val="003399"/>
                </a:solidFill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7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6" y="56570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825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6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93849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70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53823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748645"/>
            <a:ext cx="3394308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7" y="1925233"/>
            <a:ext cx="3104295" cy="28479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189" indent="0">
              <a:buNone/>
              <a:defRPr sz="2775"/>
            </a:lvl2pPr>
            <a:lvl3pPr marL="914378" indent="0">
              <a:buNone/>
              <a:defRPr sz="2400"/>
            </a:lvl3pPr>
            <a:lvl4pPr marL="1371566" indent="0">
              <a:buNone/>
              <a:defRPr sz="2025"/>
            </a:lvl4pPr>
            <a:lvl5pPr marL="1828754" indent="0">
              <a:buNone/>
              <a:defRPr sz="2025"/>
            </a:lvl5pPr>
            <a:lvl6pPr marL="2285943" indent="0">
              <a:buNone/>
              <a:defRPr sz="2025"/>
            </a:lvl6pPr>
            <a:lvl7pPr marL="2743132" indent="0">
              <a:buNone/>
              <a:defRPr sz="2025"/>
            </a:lvl7pPr>
            <a:lvl8pPr marL="3200320" indent="0">
              <a:buNone/>
              <a:defRPr sz="2025"/>
            </a:lvl8pPr>
            <a:lvl9pPr marL="3657509" indent="0">
              <a:buNone/>
              <a:defRPr sz="20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8861804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553A7-B597-47B7-A4FD-17F7F3EB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14EE2B-D204-412F-8327-02860EBD7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61CCF9-7935-4174-B90E-5829410D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D3BE6E-E208-4D02-BF69-6AE24A03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C9B712-C68C-4E68-95CE-B83C65F7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160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6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0" y="1196752"/>
            <a:ext cx="4060701" cy="448707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5134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73D32-A829-4FA2-BB0D-371DF32F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92524-4085-4BD1-A487-1A0BF51D0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9F834-868A-4E76-B549-948AC2E9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7C8DA-32A9-48FB-AC04-EC7E5E37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FE885A-A56F-4DD3-A65A-56AA3CBE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92400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E8C52-0B47-4981-B0AE-9B04344C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6ED98D-12D3-47D3-A9D9-1454EA4E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2812A1-276E-4D86-93EF-01A3840C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166424-1153-479B-AB23-C6E35DCC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005A1-97BD-46A0-BF37-7D481EF6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08966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E7C75-32DB-4DA2-89D8-018BEE74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9534F-2C39-40C2-AA30-B2171FE93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7FD145-63DC-46DE-928F-C0E01CF6E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136FAF-967D-4062-BC94-A3F14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0034F5-2D62-4F62-92D9-1B261846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2957D0-D88F-4CE5-9490-491985D7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20236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5349D-ECED-4CD0-8FD3-E05D7B35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EC8AC6-0DC7-4181-ADB9-3F9DA4FA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69D608-E188-40C5-A582-C2D1E8CC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AF67D4-FB07-4C6F-B419-E9EFDE767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679916-F460-4DF1-9E53-848928ABA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CBBFEB-5BF6-4B23-8D57-0C849154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FA1E04-B0AC-4AE7-A39D-36D854ACC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C06039-B5D2-4BAF-B916-78B342CC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00119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53740-0EF2-4D44-A46F-7740ACA0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CD8BCD-CA49-4A03-AAFE-431CE1DB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9D0D7B-40B7-4473-809E-A8C95E85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852D9F-2002-4A9A-81A0-5E7DB4A5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19215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93E917-4179-4C4B-A2F5-BED49D2F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A3BA9F-5CD5-4356-9932-2BF5309C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02771-A479-4C85-92D8-C8783842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61686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9D7C9-827B-4A37-A5B1-DB21C8C58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A6788-657E-4335-A1B9-4393686F8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FA36E-3108-4566-82F9-9D35222AF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6A6F5F-51C3-4A78-AAEB-2BBE2724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0894F5-BC25-4136-A848-22A52FB7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921D54-0860-4E02-9DAA-94054ACE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761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971CE-D3C7-44DC-B607-ADD26173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69D804-2D10-40AD-9F27-28ABEE3BD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614441-09D9-4E9E-B9D7-DA9504C93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93F14A-7B26-40BA-B6E6-9A5D9A32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675880-D2E8-48E9-9631-93B3EAB7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657CBB-401C-4035-89BA-12A08B36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66228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A568E-9FEE-41E3-AED6-7BB6CBC7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16387C-CD27-4FAB-BBE9-87EBC21D7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449B5-5561-4B5B-BE0B-795FBD6F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690D62-B407-49D3-B859-5940A476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C450C-A1C2-4028-B70F-9C1B99BF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66215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1F7757-D68B-4C6F-86B4-44D1D1EB6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CFCB17-D469-4F73-88CD-7C9CFFB46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F9878-AC4A-4839-A8FB-69212DC0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64DB4-90E2-41FE-BF03-9EC6F529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913AB-9D0B-49DA-98EB-613B1A99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4356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425973402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3804499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832883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2456572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2117787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142089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9372558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27767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866041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3197892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64232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7839398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59178979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1995340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437182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4634531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96175510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6061681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796825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1295140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032689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02646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6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0" y="1412778"/>
            <a:ext cx="4060701" cy="4281441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3092578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2952477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6730376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8434722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283056317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216731794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7" y="180976"/>
            <a:ext cx="8505825" cy="876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277" y="1266826"/>
            <a:ext cx="8505825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entury Gothic" pitchFamily="34" charset="0"/>
              </a:defRPr>
            </a:lvl1pPr>
            <a:lvl2pPr marL="180975" indent="-180975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9144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xmlns="" val="124612120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2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7" name="Google Shape;247;p2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8" name="Google Shape;248;p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216195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1" name="Google Shape;251;p2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2" name="Google Shape;252;p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61064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693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677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508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7" name="Google Shape;257;p4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8" name="Google Shape;258;p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990399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1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693"/>
              <a:buFont typeface="Calibri"/>
              <a:buNone/>
              <a:defRPr sz="44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8796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4677"/>
              <a:buNone/>
              <a:defRPr sz="1800">
                <a:solidFill>
                  <a:srgbClr val="888888"/>
                </a:solidFill>
              </a:defRPr>
            </a:lvl1pPr>
            <a:lvl2pPr marL="351861" lvl="1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898"/>
              <a:buNone/>
              <a:defRPr sz="1500">
                <a:solidFill>
                  <a:srgbClr val="888888"/>
                </a:solidFill>
              </a:defRPr>
            </a:lvl2pPr>
            <a:lvl3pPr marL="527792" lvl="2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508"/>
              <a:buNone/>
              <a:defRPr sz="1350">
                <a:solidFill>
                  <a:srgbClr val="888888"/>
                </a:solidFill>
              </a:defRPr>
            </a:lvl3pPr>
            <a:lvl4pPr marL="703722" lvl="3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4pPr>
            <a:lvl5pPr marL="879653" lvl="4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5pPr>
            <a:lvl6pPr marL="1055583" lvl="5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6pPr>
            <a:lvl7pPr marL="1231514" lvl="6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7pPr>
            <a:lvl8pPr marL="1407444" lvl="7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8pPr>
            <a:lvl9pPr marL="1583375" lvl="8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3118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3" name="Google Shape;263;p4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40854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6" y="5681850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6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9225705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0" name="Google Shape;270;p4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1" name="Google Shape;271;p4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019986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75931" lvl="0" indent="-8796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677"/>
              <a:buNone/>
              <a:defRPr sz="1800" b="1"/>
            </a:lvl1pPr>
            <a:lvl2pPr marL="351861" lvl="1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None/>
              <a:defRPr sz="1500" b="1"/>
            </a:lvl2pPr>
            <a:lvl3pPr marL="527792" lvl="2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508"/>
              <a:buNone/>
              <a:defRPr sz="1350" b="1"/>
            </a:lvl3pPr>
            <a:lvl4pPr marL="703722" lvl="3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4pPr>
            <a:lvl5pPr marL="879653" lvl="4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5pPr>
            <a:lvl6pPr marL="1055583" lvl="5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6pPr>
            <a:lvl7pPr marL="1231514" lvl="6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7pPr>
            <a:lvl8pPr marL="1407444" lvl="7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8pPr>
            <a:lvl9pPr marL="1583375" lvl="8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9pPr>
          </a:lstStyle>
          <a:p>
            <a:endParaRPr/>
          </a:p>
        </p:txBody>
      </p:sp>
      <p:sp>
        <p:nvSpPr>
          <p:cNvPr id="275" name="Google Shape;275;p4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175931" lvl="0" indent="-8796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677"/>
              <a:buNone/>
              <a:defRPr sz="1800" b="1"/>
            </a:lvl1pPr>
            <a:lvl2pPr marL="351861" lvl="1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None/>
              <a:defRPr sz="1500" b="1"/>
            </a:lvl2pPr>
            <a:lvl3pPr marL="527792" lvl="2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508"/>
              <a:buNone/>
              <a:defRPr sz="1350" b="1"/>
            </a:lvl3pPr>
            <a:lvl4pPr marL="703722" lvl="3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4pPr>
            <a:lvl5pPr marL="879653" lvl="4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5pPr>
            <a:lvl6pPr marL="1055583" lvl="5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6pPr>
            <a:lvl7pPr marL="1231514" lvl="6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7pPr>
            <a:lvl8pPr marL="1407444" lvl="7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8pPr>
            <a:lvl9pPr marL="1583375" lvl="8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 b="1"/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9" name="Google Shape;279;p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345658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4" name="Google Shape;284;p4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5" name="Google Shape;285;p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00561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36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24034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236"/>
              <a:buChar char="•"/>
              <a:defRPr sz="2400"/>
            </a:lvl1pPr>
            <a:lvl2pPr marL="351861" lvl="1" indent="-22130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457"/>
              <a:buChar char="•"/>
              <a:defRPr sz="2100"/>
            </a:lvl2pPr>
            <a:lvl3pPr marL="527792" lvl="2" indent="-202247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677"/>
              <a:buChar char="•"/>
              <a:defRPr sz="1800"/>
            </a:lvl3pPr>
            <a:lvl4pPr marL="703722" lvl="3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4pPr>
            <a:lvl5pPr marL="879653" lvl="4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5pPr>
            <a:lvl6pPr marL="1055583" lvl="5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6pPr>
            <a:lvl7pPr marL="1231514" lvl="6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7pPr>
            <a:lvl8pPr marL="1407444" lvl="7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8pPr>
            <a:lvl9pPr marL="1583375" lvl="8" indent="-18321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Char char="•"/>
              <a:defRPr sz="1500"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8796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1pPr>
            <a:lvl2pPr marL="351861" lvl="1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28"/>
              <a:buNone/>
              <a:defRPr sz="1050"/>
            </a:lvl2pPr>
            <a:lvl3pPr marL="527792" lvl="2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339"/>
              <a:buNone/>
              <a:defRPr sz="900"/>
            </a:lvl3pPr>
            <a:lvl4pPr marL="703722" lvl="3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4pPr>
            <a:lvl5pPr marL="879653" lvl="4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5pPr>
            <a:lvl6pPr marL="1055583" lvl="5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6pPr>
            <a:lvl7pPr marL="1231514" lvl="6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7pPr>
            <a:lvl8pPr marL="1407444" lvl="7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8pPr>
            <a:lvl9pPr marL="1583375" lvl="8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9pPr>
          </a:lstStyle>
          <a:p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1" name="Google Shape;291;p4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2" name="Google Shape;292;p4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7754813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36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6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236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5457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677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6" name="Google Shape;296;p46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8796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118"/>
              <a:buNone/>
              <a:defRPr sz="1200"/>
            </a:lvl1pPr>
            <a:lvl2pPr marL="351861" lvl="1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728"/>
              <a:buNone/>
              <a:defRPr sz="1050"/>
            </a:lvl2pPr>
            <a:lvl3pPr marL="527792" lvl="2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339"/>
              <a:buNone/>
              <a:defRPr sz="900"/>
            </a:lvl3pPr>
            <a:lvl4pPr marL="703722" lvl="3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4pPr>
            <a:lvl5pPr marL="879653" lvl="4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5pPr>
            <a:lvl6pPr marL="1055583" lvl="5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6pPr>
            <a:lvl7pPr marL="1231514" lvl="6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7pPr>
            <a:lvl8pPr marL="1407444" lvl="7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8pPr>
            <a:lvl9pPr marL="1583375" lvl="8" indent="-8796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49"/>
              <a:buNone/>
              <a:defRPr sz="750"/>
            </a:lvl9pPr>
          </a:lstStyle>
          <a:p>
            <a:endParaRPr/>
          </a:p>
        </p:txBody>
      </p:sp>
      <p:sp>
        <p:nvSpPr>
          <p:cNvPr id="297" name="Google Shape;297;p4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8" name="Google Shape;298;p4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9" name="Google Shape;299;p4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898291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4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5" name="Google Shape;305;p4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771358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title"/>
          </p:nvPr>
        </p:nvSpPr>
        <p:spPr>
          <a:xfrm rot="5400000">
            <a:off x="4623593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175931" lvl="0" indent="-13194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351861" lvl="1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527792" lvl="2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703722" lvl="3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879653" lvl="4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055583" lvl="5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231514" lvl="6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407444" lvl="7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583375" lvl="8" indent="-13194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0" name="Google Shape;310;p4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1" name="Google Shape;311;p4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011106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4473862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212033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80ADB-3831-4C05-8AE0-AB4CE3D4F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06C888F-9F38-488F-A06C-5B8289612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C83A96-B972-481D-A899-62073582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6249D-1C8B-4875-A862-C6ABC052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694346-C964-472E-873F-D5239468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418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9" y="2276874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3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7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2578322173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3F644-C7F0-4D2C-A95A-677D1B43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B6B322-FFF5-47B6-AE4D-3D9AC2DCA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CA9CC-08E8-4F8B-B8F3-C56383FB4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FC6C38-C894-437F-88A0-379189ED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F99C29-F956-44E3-82EE-A4F72A218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7909004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1BC33F-29BE-4B3B-8564-B9742929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AD266A-F952-4255-8D28-F00E4D6EA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074B64-6D49-4DB8-B1A9-DB65B23F3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4D311-BA3C-40DD-BDF5-FCBFB197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9B2802-43D2-4CE3-AE65-1CF073F6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6891738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74278-4C6E-49E7-8781-998A43CE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F4258E-2D10-4F0C-8081-AB65405E4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E719F3-1DB2-41EA-950B-FE02F3BA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E460AC-496B-4346-B779-61659CAF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281CA8-D979-4516-BFC7-2524CCC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972D74-9C93-4F2D-B3A4-F487949E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6747547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4BF72-413C-4836-8ACD-8351907C9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4D5E3F-8C3C-4530-82E2-00417966B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EF55BD-2321-4580-AD83-D75C7969A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CB6F77-4334-4CD4-97BE-E03710E94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A7819E-817A-4CD0-95BE-968CC9A67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B69AB9-CDF8-4740-806B-52F30009B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76CA4B6-809C-4182-8692-9DFBD554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398227-913A-4FA1-9820-C9A909701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5246446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F69EB-8E63-482F-B952-8DE14601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3F14AB-0199-4390-9933-B2C0D15B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9FBB4-3540-4D3C-8F62-46E998902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95F64C-9B77-4CA3-9776-8D104215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4510832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01F5D5-D906-4266-BFE0-2BB80FD2A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0CFC32-5733-4605-96FE-5A4DD09D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32BCFA-2F03-4258-BEB8-337A9A95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731382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14B5E-6CFE-4A99-9CEA-DA7F96A2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F8C32E-BB87-4052-839B-141E48CBA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3ABD6-BDE2-45AD-80D4-0F2888796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494B36-A8C1-49E2-8499-E1319F91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76DED-1B6A-4D56-8D3D-EF57DC5D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A7E8F4-55F0-4A19-B0D8-165F5DA3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8167804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745CE-555A-41C1-AAD8-DAF7C8E2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EF3DAF-E146-48F0-B500-DA9FDDE57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573002-D326-4EE3-AAD0-555CC4418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EBA765-DA6C-40A1-88AD-95CCA76C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4CC66A-6046-45D6-B55F-EE192BC4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6C5BB7-4E49-4942-B946-B5B119CF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5057414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1B06D-848F-4791-9E4A-901C110A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209163-8B5D-4B06-88AC-33AA465C5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566984-7874-412D-B14D-BE4681FD3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461CEF-6AA8-473C-B181-BFA3B331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E0BA76-A754-4174-9AAD-A655051E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0092527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0089479-21B7-47B6-893C-DA26010A1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B8EC8F-BB43-447E-9651-A629454AA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755210-F621-45D5-BB9E-9BAFB730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ECF30-3319-4C3F-BEF5-1FC4C43E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0F0DE-66AF-4E90-ADF1-F51EAD5C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0566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8"/>
            <a:ext cx="5472608" cy="4680049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8761841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4703999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5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127"/>
              </a:spcBef>
              <a:defRPr sz="1097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5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844" b="0">
                <a:solidFill>
                  <a:schemeClr val="bg1"/>
                </a:solidFill>
              </a:defRPr>
            </a:lvl1pPr>
            <a:lvl2pPr marL="19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51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51"/>
            <a:ext cx="1584176" cy="365125"/>
          </a:xfrm>
        </p:spPr>
        <p:txBody>
          <a:bodyPr>
            <a:normAutofit/>
          </a:bodyPr>
          <a:lstStyle>
            <a:lvl1pPr algn="r">
              <a:defRPr sz="50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51"/>
            <a:ext cx="1944216" cy="365125"/>
          </a:xfrm>
        </p:spPr>
        <p:txBody>
          <a:bodyPr>
            <a:normAutofit/>
          </a:bodyPr>
          <a:lstStyle>
            <a:lvl1pPr algn="r">
              <a:defRPr sz="506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6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8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61439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8721402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4060701" cy="4896073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1" y="1196755"/>
            <a:ext cx="4060701" cy="4896073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8193449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7451216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412782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4097424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2"/>
            <a:ext cx="4060701" cy="4680049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2"/>
            <a:ext cx="4060701" cy="4680049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4271175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806304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7" y="1196758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175071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7" y="1196758"/>
            <a:ext cx="4060701" cy="4487075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1" y="1196758"/>
            <a:ext cx="4060701" cy="4487075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7903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42719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7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1" y="1412777"/>
            <a:ext cx="6004917" cy="4680048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699751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330942385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9432322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1"/>
            <a:ext cx="4060701" cy="4281441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1"/>
            <a:ext cx="4060701" cy="4281441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4153322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4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338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7996388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92" y="2276878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135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5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7" y="5805265"/>
            <a:ext cx="8388425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6" dirty="0"/>
          </a:p>
        </p:txBody>
      </p:sp>
    </p:spTree>
    <p:extLst>
      <p:ext uri="{BB962C8B-B14F-4D97-AF65-F5344CB8AC3E}">
        <p14:creationId xmlns:p14="http://schemas.microsoft.com/office/powerpoint/2010/main" xmlns="" val="376157146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3" y="1412781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82"/>
            <a:ext cx="5472608" cy="4680049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9828340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9" y="1412777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2" y="1412777"/>
            <a:ext cx="6004917" cy="4680048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2275906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90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7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3532181"/>
            <a:ext cx="8597205" cy="2551450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4363411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90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1567201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3645024"/>
            <a:ext cx="2625530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60527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3532181"/>
            <a:ext cx="8597205" cy="2551450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8779682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1412776"/>
            <a:ext cx="2625530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3703287"/>
            <a:ext cx="8597205" cy="2380344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7782720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3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3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3" y="4537585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6177501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5" y="1412777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5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5" y="4540294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591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3" y="1412782"/>
            <a:ext cx="5553983" cy="4665905"/>
          </a:xfrm>
        </p:spPr>
        <p:txBody>
          <a:bodyPr>
            <a:normAutofit/>
          </a:bodyPr>
          <a:lstStyle>
            <a:lvl1pPr>
              <a:defRPr sz="591"/>
            </a:lvl1pPr>
            <a:lvl2pPr>
              <a:defRPr sz="591"/>
            </a:lvl2pPr>
            <a:lvl3pPr>
              <a:defRPr sz="591"/>
            </a:lvl3pPr>
            <a:lvl4pPr>
              <a:defRPr sz="591"/>
            </a:lvl4pPr>
            <a:lvl5pPr>
              <a:defRPr sz="591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4"/>
            <a:ext cx="8597205" cy="288925"/>
          </a:xfrm>
        </p:spPr>
        <p:txBody>
          <a:bodyPr anchor="ctr">
            <a:noAutofit/>
          </a:bodyPr>
          <a:lstStyle>
            <a:lvl1pPr>
              <a:defRPr sz="76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82651338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7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64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9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59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9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464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464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15188" tIns="30375" rIns="15188" bIns="30375" rtlCol="0" anchor="ctr">
            <a:noAutofit/>
          </a:bodyPr>
          <a:lstStyle/>
          <a:p>
            <a:pPr lvl="0" indent="0">
              <a:spcBef>
                <a:spcPts val="127"/>
              </a:spcBef>
              <a:buFont typeface="Arial" pitchFamily="34" charset="0"/>
              <a:buNone/>
            </a:pPr>
            <a:r>
              <a:rPr lang="en-GB" sz="464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464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8" y="3497483"/>
            <a:ext cx="402674" cy="261610"/>
          </a:xfrm>
          <a:prstGeom prst="rect">
            <a:avLst/>
          </a:prstGeom>
        </p:spPr>
        <p:txBody>
          <a:bodyPr vert="horz" lIns="15188" tIns="30375" rIns="15188" bIns="30375" rtlCol="0" anchor="ctr">
            <a:noAutofit/>
          </a:bodyPr>
          <a:lstStyle/>
          <a:p>
            <a:pPr lvl="0" indent="0">
              <a:spcBef>
                <a:spcPts val="127"/>
              </a:spcBef>
              <a:buFont typeface="Arial" pitchFamily="34" charset="0"/>
              <a:buNone/>
            </a:pPr>
            <a:r>
              <a:rPr lang="en-GB" sz="464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60" cy="266322"/>
          </a:xfrm>
        </p:spPr>
        <p:txBody>
          <a:bodyPr lIns="36000" rIns="36000" anchor="ctr">
            <a:noAutofit/>
          </a:bodyPr>
          <a:lstStyle>
            <a:lvl1pPr>
              <a:defRPr sz="464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8" y="4043102"/>
            <a:ext cx="3734060" cy="261610"/>
          </a:xfrm>
          <a:prstGeom prst="rect">
            <a:avLst/>
          </a:prstGeom>
        </p:spPr>
        <p:txBody>
          <a:bodyPr vert="horz" lIns="15188" tIns="30375" rIns="15188" bIns="30375" rtlCol="0" anchor="ctr">
            <a:noAutofit/>
          </a:bodyPr>
          <a:lstStyle/>
          <a:p>
            <a:pPr lvl="0" indent="0">
              <a:spcBef>
                <a:spcPts val="127"/>
              </a:spcBef>
              <a:buFont typeface="Arial" pitchFamily="34" charset="0"/>
              <a:buNone/>
            </a:pPr>
            <a:r>
              <a:rPr lang="en-GB" sz="464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31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6" y="565703"/>
            <a:ext cx="1124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1013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464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7" y="3284989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6" dirty="0"/>
          </a:p>
        </p:txBody>
      </p:sp>
    </p:spTree>
    <p:extLst>
      <p:ext uri="{BB962C8B-B14F-4D97-AF65-F5344CB8AC3E}">
        <p14:creationId xmlns:p14="http://schemas.microsoft.com/office/powerpoint/2010/main" xmlns="" val="283823122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4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013"/>
              </a:spcAft>
            </a:pPr>
            <a:r>
              <a:rPr lang="en-US" sz="135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74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6" dirty="0"/>
          </a:p>
        </p:txBody>
      </p:sp>
    </p:spTree>
    <p:extLst>
      <p:ext uri="{BB962C8B-B14F-4D97-AF65-F5344CB8AC3E}">
        <p14:creationId xmlns:p14="http://schemas.microsoft.com/office/powerpoint/2010/main" xmlns="" val="170012644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D1C14C-A143-42F5-B247-D0E800131009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7/23/2021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998F86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D32D-F1BC-4E9C-97E1-36CFF5B22341}" type="slidenum">
              <a:rPr lang="en-US" smtClean="0">
                <a:solidFill>
                  <a:srgbClr val="00339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969129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169"/>
              </a:spcBef>
              <a:defRPr sz="1463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125" b="0">
                <a:solidFill>
                  <a:schemeClr val="bg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9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9"/>
            <a:ext cx="1584176" cy="365125"/>
          </a:xfrm>
        </p:spPr>
        <p:txBody>
          <a:bodyPr>
            <a:normAutofit/>
          </a:bodyPr>
          <a:lstStyle>
            <a:lvl1pPr algn="r">
              <a:defRPr sz="619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9"/>
            <a:ext cx="1944216" cy="365125"/>
          </a:xfrm>
        </p:spPr>
        <p:txBody>
          <a:bodyPr>
            <a:normAutofit/>
          </a:bodyPr>
          <a:lstStyle>
            <a:lvl1pPr algn="r">
              <a:defRPr sz="619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Health\WCG - Logo - Health - Tagline -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652" y="382532"/>
            <a:ext cx="5739912" cy="162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434084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8597205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5207223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196755"/>
            <a:ext cx="4060701" cy="4896073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1" y="1196755"/>
            <a:ext cx="4060701" cy="4896073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708364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29759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0879782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7" y="1412780"/>
            <a:ext cx="8597205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09345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0"/>
            <a:ext cx="4060701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0"/>
            <a:ext cx="4060701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12976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4890734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7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5004549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7" y="1196752"/>
            <a:ext cx="4060701" cy="448707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81" y="1196752"/>
            <a:ext cx="4060701" cy="448707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386521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22358397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9466028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7" y="1412780"/>
            <a:ext cx="4060701" cy="4281441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81" y="1412780"/>
            <a:ext cx="4060701" cy="4281441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3844551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7" y="5681852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45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07750059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90" y="2276876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150" y="5516884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Health\WCG - Logo - Health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2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2290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6"/>
            <a:ext cx="8597205" cy="214322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555742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2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80"/>
            <a:ext cx="5472608" cy="4680049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8196978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8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2" y="1412777"/>
            <a:ext cx="6004917" cy="4680048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6208541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3532181"/>
            <a:ext cx="8597205" cy="2551450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9513248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0143138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9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9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1412776"/>
            <a:ext cx="8597205" cy="214322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004436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9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9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3703287"/>
            <a:ext cx="8597205" cy="2380344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5775435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2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2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297174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7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4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4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4" y="4540293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788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2" y="1412781"/>
            <a:ext cx="5553983" cy="4665905"/>
          </a:xfrm>
        </p:spPr>
        <p:txBody>
          <a:bodyPr>
            <a:normAutofit/>
          </a:bodyPr>
          <a:lstStyle>
            <a:lvl1pPr>
              <a:defRPr sz="788"/>
            </a:lvl1pPr>
            <a:lvl2pPr>
              <a:defRPr sz="788"/>
            </a:lvl2pPr>
            <a:lvl3pPr>
              <a:defRPr sz="788"/>
            </a:lvl3pPr>
            <a:lvl4pPr>
              <a:defRPr sz="788"/>
            </a:lvl4pPr>
            <a:lvl5pPr>
              <a:defRPr sz="78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7" y="1039982"/>
            <a:ext cx="8597205" cy="288925"/>
          </a:xfrm>
        </p:spPr>
        <p:txBody>
          <a:bodyPr anchor="ctr">
            <a:noAutofit/>
          </a:bodyPr>
          <a:lstStyle>
            <a:lvl1pPr>
              <a:defRPr sz="1013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4574335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9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78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9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8" y="3497483"/>
            <a:ext cx="402674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9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619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8" y="4043102"/>
            <a:ext cx="3734059" cy="261610"/>
          </a:xfrm>
          <a:prstGeom prst="rect">
            <a:avLst/>
          </a:prstGeom>
        </p:spPr>
        <p:txBody>
          <a:bodyPr vert="horz" lIns="20250" tIns="40500" rIns="20250" bIns="40500" rtlCol="0" anchor="ctr">
            <a:noAutofit/>
          </a:bodyPr>
          <a:lstStyle/>
          <a:p>
            <a:pPr lvl="0" indent="0">
              <a:spcBef>
                <a:spcPts val="169"/>
              </a:spcBef>
              <a:buFont typeface="Arial" pitchFamily="34" charset="0"/>
              <a:buNone/>
            </a:pPr>
            <a:r>
              <a:rPr lang="en-GB" sz="619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95276" y="565704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135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619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Health\WCG - Logo - Health - Tagline - Blu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002" y="1911739"/>
            <a:ext cx="2414658" cy="68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866679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2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350"/>
              </a:spcAft>
            </a:pPr>
            <a:r>
              <a:rPr lang="en-US" sz="18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3223804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4647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8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3703287"/>
            <a:ext cx="8597205" cy="2380344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642900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553A7-B597-47B7-A4FD-17F7F3EBF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14EE2B-D204-412F-8327-02860EBD7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61CCF9-7935-4174-B90E-5829410D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D3BE6E-E208-4D02-BF69-6AE24A03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C9B712-C68C-4E68-95CE-B83C65F71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27523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273D32-A829-4FA2-BB0D-371DF32F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92524-4085-4BD1-A487-1A0BF51D0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9F834-868A-4E76-B549-948AC2E9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7C8DA-32A9-48FB-AC04-EC7E5E373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FE885A-A56F-4DD3-A65A-56AA3CBE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3871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E8C52-0B47-4981-B0AE-9B04344C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6ED98D-12D3-47D3-A9D9-1454EA4E7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2812A1-276E-4D86-93EF-01A3840C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166424-1153-479B-AB23-C6E35DCC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005A1-97BD-46A0-BF37-7D481EF6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5544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2E7C75-32DB-4DA2-89D8-018BEE74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49534F-2C39-40C2-AA30-B2171FE934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7FD145-63DC-46DE-928F-C0E01CF6E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136FAF-967D-4062-BC94-A3F14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0034F5-2D62-4F62-92D9-1B261846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2957D0-D88F-4CE5-9490-491985D7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14495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5349D-ECED-4CD0-8FD3-E05D7B35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EC8AC6-0DC7-4181-ADB9-3F9DA4FA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69D608-E188-40C5-A582-C2D1E8CCD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AF67D4-FB07-4C6F-B419-E9EFDE767C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679916-F460-4DF1-9E53-848928ABA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CBBFEB-5BF6-4B23-8D57-0C849154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FA1E04-B0AC-4AE7-A39D-36D854ACC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C06039-B5D2-4BAF-B916-78B342CC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77361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53740-0EF2-4D44-A46F-7740ACA0B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CD8BCD-CA49-4A03-AAFE-431CE1DB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9D0D7B-40B7-4473-809E-A8C95E85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9852D9F-2002-4A9A-81A0-5E7DB4A5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5990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93E917-4179-4C4B-A2F5-BED49D2F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A3BA9F-5CD5-4356-9932-2BF5309C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02771-A479-4C85-92D8-C8783842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07652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9D7C9-827B-4A37-A5B1-DB21C8C58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A6788-657E-4335-A1B9-4393686F8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FA36E-3108-4566-82F9-9D35222AF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6A6F5F-51C3-4A78-AAEB-2BBE2724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0894F5-BC25-4136-A848-22A52FB7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921D54-0860-4E02-9DAA-94054ACE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177293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7971CE-D3C7-44DC-B607-ADD26173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169D804-2D10-40AD-9F27-28ABEE3BD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614441-09D9-4E9E-B9D7-DA9504C93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93F14A-7B26-40BA-B6E6-9A5D9A32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675880-D2E8-48E9-9631-93B3EAB7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657CBB-401C-4035-89BA-12A08B36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64981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A568E-9FEE-41E3-AED6-7BB6CBC74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16387C-CD27-4FAB-BBE9-87EBC21D7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449B5-5561-4B5B-BE0B-795FBD6F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690D62-B407-49D3-B859-5940A476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C450C-A1C2-4028-B70F-9C1B99BF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7269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1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1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1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39334641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21F7757-D68B-4C6F-86B4-44D1D1EB67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CFCB17-D469-4F73-88CD-7C9CFFB46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F9878-AC4A-4839-A8FB-69212DC0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D64DB4-90E2-41FE-BF03-9EC6F529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0913AB-9D0B-49DA-98EB-613B1A99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166092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D50C29E4-ACB6-4F2A-A135-8C3038DD6103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9" name="Picture 2" descr="C:\Users\Conny\Desktop\WCG\WCG - Logo\PNG\Logos blue\Provincial Government\WCG - Logo - Provincial Treasury - Tagline - Transparent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17" y="420713"/>
            <a:ext cx="5424968" cy="153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54378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1379151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4837906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49606724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061714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2807373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9325592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7747783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12927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3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3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3" y="4540291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05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1" y="1412779"/>
            <a:ext cx="5553983" cy="466590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6" y="1039980"/>
            <a:ext cx="8597205" cy="288925"/>
          </a:xfrm>
        </p:spPr>
        <p:txBody>
          <a:bodyPr anchor="ctr">
            <a:noAutofit/>
          </a:bodyPr>
          <a:lstStyle>
            <a:lvl1pPr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7743155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340526581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15700695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0674350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775370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8" name="Picture 116" descr="C:\Users\Conny\Desktop\WCG\WCG - Logo\PNG\Logos blue\Provincial Government\WCG - Logo - Provincial Government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8137955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1459300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00478850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3272487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814835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13164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8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8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8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2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7" y="3497483"/>
            <a:ext cx="402674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8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825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7" y="4043102"/>
            <a:ext cx="3734059" cy="261610"/>
          </a:xfrm>
          <a:prstGeom prst="rect">
            <a:avLst/>
          </a:prstGeom>
        </p:spPr>
        <p:txBody>
          <a:bodyPr vert="horz" lIns="27000" tIns="54000" rIns="27000" bIns="54000" rtlCol="0" anchor="ctr">
            <a:noAutofit/>
          </a:bodyPr>
          <a:lstStyle/>
          <a:p>
            <a:pPr lvl="0" indent="0">
              <a:spcBef>
                <a:spcPts val="225"/>
              </a:spcBef>
              <a:buFont typeface="Arial" pitchFamily="34" charset="0"/>
              <a:buNone/>
            </a:pPr>
            <a:r>
              <a:rPr lang="en-GB" sz="825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7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6" y="56570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18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7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825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6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123325974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1402583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60326477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87404419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 descr="C:\Users\Conny\Desktop\WCG\WCG - Logo\PNG\Logos blue\Provincial Government\WCG - Logo - Provincial Treasury - Tagline - Blu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794" y="1912199"/>
            <a:ext cx="2492468" cy="7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008199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401020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5277" y="180976"/>
            <a:ext cx="8505825" cy="876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800" b="1">
                <a:solidFill>
                  <a:srgbClr val="003399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Heading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5277" y="1266826"/>
            <a:ext cx="8505825" cy="45243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entury Gothic" pitchFamily="34" charset="0"/>
              </a:defRPr>
            </a:lvl1pPr>
            <a:lvl2pPr marL="180975" indent="-180975" algn="l"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entury Gothic" pitchFamily="34" charset="0"/>
              </a:defRPr>
            </a:lvl2pPr>
            <a:lvl3pPr marL="9144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Sub-heading</a:t>
            </a:r>
          </a:p>
          <a:p>
            <a:pPr lvl="1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xmlns="" val="1374677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9" y="3861050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800"/>
              </a:spcAft>
            </a:pPr>
            <a:r>
              <a:rPr lang="en-US" sz="24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70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xmlns="" val="105062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15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6858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99663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93702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7813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86950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5950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11869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099419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490748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1619334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448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532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93252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29789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49634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99234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39741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00778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46823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33236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5354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2917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85709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6623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2903947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Slide &quot;Thank You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3915341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2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7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584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34179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52336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707119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47902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743616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4705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578319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66427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720489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xmlns="" val="531516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402823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68044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64247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179512" y="6102308"/>
            <a:ext cx="136815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755576" y="5805264"/>
            <a:ext cx="8388424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4218485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0395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275386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6035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04808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360968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8241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494547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483632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806336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85076" y="1790072"/>
            <a:ext cx="4752528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2196838" y="1835225"/>
            <a:ext cx="1871106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2834996" y="3284984"/>
            <a:ext cx="4102608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13753044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3140968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xmlns="" val="16908944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5" y="3429001"/>
            <a:ext cx="8208912" cy="10081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225"/>
              </a:spcBef>
              <a:defRPr sz="195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5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1500" b="0">
                <a:solidFill>
                  <a:schemeClr val="bg1"/>
                </a:solidFill>
              </a:defRPr>
            </a:lvl1pPr>
            <a:lvl2pPr marL="342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7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44DF0C3E-4E99-4E2E-BA98-3D852DE6B51F}" type="datetime3">
              <a:rPr lang="en-US" smtClean="0"/>
              <a:pPr/>
              <a:t>23 July 2021</a:t>
            </a:fld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7"/>
            <a:ext cx="1584176" cy="365125"/>
          </a:xfrm>
        </p:spPr>
        <p:txBody>
          <a:bodyPr>
            <a:normAutofit/>
          </a:bodyPr>
          <a:lstStyle>
            <a:lvl1pPr algn="r"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7"/>
            <a:ext cx="1944216" cy="365125"/>
          </a:xfrm>
        </p:spPr>
        <p:txBody>
          <a:bodyPr>
            <a:normAutofit/>
          </a:bodyPr>
          <a:lstStyle>
            <a:lvl1pPr algn="r"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1547664" y="2276874"/>
            <a:ext cx="7596336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488" y="620688"/>
            <a:ext cx="324631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9927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8597205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04201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6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6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81" y="1196754"/>
            <a:ext cx="4060701" cy="4896073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05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vmlDrawing" Target="../drawings/vmlDrawing11.v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theme" Target="../theme/theme11.xml"/><Relationship Id="rId33" Type="http://schemas.openxmlformats.org/officeDocument/2006/relationships/image" Target="../media/image16.png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tags" Target="../tags/tag345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image" Target="../media/image11.jpeg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tags" Target="../tags/tag344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oleObject" Target="../embeddings/oleObject11.bin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tags" Target="../tags/tag343.xml"/><Relationship Id="rId30" Type="http://schemas.openxmlformats.org/officeDocument/2006/relationships/tags" Target="../tags/tag3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62.xml"/><Relationship Id="rId34" Type="http://schemas.openxmlformats.org/officeDocument/2006/relationships/tags" Target="../tags/tag39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tags" Target="../tags/tag391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tags" Target="../tags/tag387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tags" Target="../tags/tag390.xml"/><Relationship Id="rId37" Type="http://schemas.openxmlformats.org/officeDocument/2006/relationships/image" Target="../media/image21.png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vmlDrawing" Target="../drawings/vmlDrawing12.vml"/><Relationship Id="rId36" Type="http://schemas.openxmlformats.org/officeDocument/2006/relationships/image" Target="../media/image11.jpeg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31" Type="http://schemas.openxmlformats.org/officeDocument/2006/relationships/tags" Target="../tags/tag389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theme" Target="../theme/theme12.xml"/><Relationship Id="rId30" Type="http://schemas.openxmlformats.org/officeDocument/2006/relationships/tags" Target="../tags/tag388.xml"/><Relationship Id="rId35" Type="http://schemas.openxmlformats.org/officeDocument/2006/relationships/oleObject" Target="../embeddings/oleObject12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13" Type="http://schemas.openxmlformats.org/officeDocument/2006/relationships/slideLayout" Target="../slideLayouts/slideLayout280.xml"/><Relationship Id="rId18" Type="http://schemas.openxmlformats.org/officeDocument/2006/relationships/slideLayout" Target="../slideLayouts/slideLayout285.xml"/><Relationship Id="rId26" Type="http://schemas.openxmlformats.org/officeDocument/2006/relationships/theme" Target="../theme/theme13.xml"/><Relationship Id="rId3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88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274.xml"/><Relationship Id="rId12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284.xml"/><Relationship Id="rId25" Type="http://schemas.openxmlformats.org/officeDocument/2006/relationships/slideLayout" Target="../slideLayouts/slideLayout292.xml"/><Relationship Id="rId33" Type="http://schemas.openxmlformats.org/officeDocument/2006/relationships/oleObject" Target="../embeddings/oleObject13.bin"/><Relationship Id="rId2" Type="http://schemas.openxmlformats.org/officeDocument/2006/relationships/slideLayout" Target="../slideLayouts/slideLayout269.xml"/><Relationship Id="rId16" Type="http://schemas.openxmlformats.org/officeDocument/2006/relationships/slideLayout" Target="../slideLayouts/slideLayout283.xml"/><Relationship Id="rId20" Type="http://schemas.openxmlformats.org/officeDocument/2006/relationships/slideLayout" Target="../slideLayouts/slideLayout287.xml"/><Relationship Id="rId29" Type="http://schemas.openxmlformats.org/officeDocument/2006/relationships/tags" Target="../tags/tag435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24" Type="http://schemas.openxmlformats.org/officeDocument/2006/relationships/slideLayout" Target="../slideLayouts/slideLayout291.xml"/><Relationship Id="rId32" Type="http://schemas.openxmlformats.org/officeDocument/2006/relationships/tags" Target="../tags/tag438.xml"/><Relationship Id="rId5" Type="http://schemas.openxmlformats.org/officeDocument/2006/relationships/slideLayout" Target="../slideLayouts/slideLayout272.xml"/><Relationship Id="rId15" Type="http://schemas.openxmlformats.org/officeDocument/2006/relationships/slideLayout" Target="../slideLayouts/slideLayout282.xml"/><Relationship Id="rId23" Type="http://schemas.openxmlformats.org/officeDocument/2006/relationships/slideLayout" Target="../slideLayouts/slideLayout290.xml"/><Relationship Id="rId28" Type="http://schemas.openxmlformats.org/officeDocument/2006/relationships/tags" Target="../tags/tag434.xml"/><Relationship Id="rId10" Type="http://schemas.openxmlformats.org/officeDocument/2006/relationships/slideLayout" Target="../slideLayouts/slideLayout277.xml"/><Relationship Id="rId19" Type="http://schemas.openxmlformats.org/officeDocument/2006/relationships/slideLayout" Target="../slideLayouts/slideLayout286.xml"/><Relationship Id="rId31" Type="http://schemas.openxmlformats.org/officeDocument/2006/relationships/tags" Target="../tags/tag43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81.xml"/><Relationship Id="rId22" Type="http://schemas.openxmlformats.org/officeDocument/2006/relationships/slideLayout" Target="../slideLayouts/slideLayout289.xml"/><Relationship Id="rId27" Type="http://schemas.openxmlformats.org/officeDocument/2006/relationships/vmlDrawing" Target="../drawings/vmlDrawing13.vml"/><Relationship Id="rId30" Type="http://schemas.openxmlformats.org/officeDocument/2006/relationships/tags" Target="../tags/tag436.xml"/><Relationship Id="rId35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94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slideLayout" Target="../slideLayouts/slideLayout321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306.xml"/><Relationship Id="rId21" Type="http://schemas.openxmlformats.org/officeDocument/2006/relationships/slideLayout" Target="../slideLayouts/slideLayout32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5" Type="http://schemas.openxmlformats.org/officeDocument/2006/relationships/slideLayout" Target="../slideLayouts/slideLayout328.xml"/><Relationship Id="rId33" Type="http://schemas.openxmlformats.org/officeDocument/2006/relationships/oleObject" Target="../embeddings/oleObject14.bin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slideLayout" Target="../slideLayouts/slideLayout323.xml"/><Relationship Id="rId29" Type="http://schemas.openxmlformats.org/officeDocument/2006/relationships/tags" Target="../tags/tag480.xml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24" Type="http://schemas.openxmlformats.org/officeDocument/2006/relationships/slideLayout" Target="../slideLayouts/slideLayout327.xml"/><Relationship Id="rId32" Type="http://schemas.openxmlformats.org/officeDocument/2006/relationships/tags" Target="../tags/tag483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23" Type="http://schemas.openxmlformats.org/officeDocument/2006/relationships/slideLayout" Target="../slideLayouts/slideLayout326.xml"/><Relationship Id="rId28" Type="http://schemas.openxmlformats.org/officeDocument/2006/relationships/tags" Target="../tags/tag479.xml"/><Relationship Id="rId10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322.xml"/><Relationship Id="rId31" Type="http://schemas.openxmlformats.org/officeDocument/2006/relationships/tags" Target="../tags/tag482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Relationship Id="rId22" Type="http://schemas.openxmlformats.org/officeDocument/2006/relationships/slideLayout" Target="../slideLayouts/slideLayout325.xml"/><Relationship Id="rId27" Type="http://schemas.openxmlformats.org/officeDocument/2006/relationships/vmlDrawing" Target="../drawings/vmlDrawing14.vml"/><Relationship Id="rId30" Type="http://schemas.openxmlformats.org/officeDocument/2006/relationships/tags" Target="../tags/tag481.xml"/><Relationship Id="rId35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331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30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26" Type="http://schemas.openxmlformats.org/officeDocument/2006/relationships/theme" Target="../theme/theme17.xml"/><Relationship Id="rId3" Type="http://schemas.openxmlformats.org/officeDocument/2006/relationships/slideLayout" Target="../slideLayouts/slideLayout343.xml"/><Relationship Id="rId21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6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60.xml"/><Relationship Id="rId29" Type="http://schemas.openxmlformats.org/officeDocument/2006/relationships/tags" Target="../tags/tag527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24" Type="http://schemas.openxmlformats.org/officeDocument/2006/relationships/slideLayout" Target="../slideLayouts/slideLayout36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tags" Target="../tags/tag526.xml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31" Type="http://schemas.openxmlformats.org/officeDocument/2006/relationships/oleObject" Target="../embeddings/oleObject15.bin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slideLayout" Target="../slideLayouts/slideLayout362.xml"/><Relationship Id="rId27" Type="http://schemas.openxmlformats.org/officeDocument/2006/relationships/vmlDrawing" Target="../drawings/vmlDrawing15.vml"/><Relationship Id="rId30" Type="http://schemas.openxmlformats.org/officeDocument/2006/relationships/tags" Target="../tags/tag52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vmlDrawing" Target="../drawings/vmlDrawing2.v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4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oleObject" Target="../embeddings/oleObject2.bin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ags" Target="../tags/tag48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ags" Target="../tags/tag51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ags" Target="../tags/tag47.xml"/><Relationship Id="rId30" Type="http://schemas.openxmlformats.org/officeDocument/2006/relationships/tags" Target="../tags/tag5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13" Type="http://schemas.openxmlformats.org/officeDocument/2006/relationships/slideLayout" Target="../slideLayouts/slideLayout403.xml"/><Relationship Id="rId18" Type="http://schemas.openxmlformats.org/officeDocument/2006/relationships/slideLayout" Target="../slideLayouts/slideLayout408.xml"/><Relationship Id="rId26" Type="http://schemas.openxmlformats.org/officeDocument/2006/relationships/theme" Target="../theme/theme20.xml"/><Relationship Id="rId3" Type="http://schemas.openxmlformats.org/officeDocument/2006/relationships/slideLayout" Target="../slideLayouts/slideLayout393.xml"/><Relationship Id="rId21" Type="http://schemas.openxmlformats.org/officeDocument/2006/relationships/slideLayout" Target="../slideLayouts/slideLayout411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397.xml"/><Relationship Id="rId12" Type="http://schemas.openxmlformats.org/officeDocument/2006/relationships/slideLayout" Target="../slideLayouts/slideLayout402.xml"/><Relationship Id="rId17" Type="http://schemas.openxmlformats.org/officeDocument/2006/relationships/slideLayout" Target="../slideLayouts/slideLayout407.xml"/><Relationship Id="rId25" Type="http://schemas.openxmlformats.org/officeDocument/2006/relationships/slideLayout" Target="../slideLayouts/slideLayout415.xml"/><Relationship Id="rId33" Type="http://schemas.openxmlformats.org/officeDocument/2006/relationships/oleObject" Target="../embeddings/oleObject16.bin"/><Relationship Id="rId2" Type="http://schemas.openxmlformats.org/officeDocument/2006/relationships/slideLayout" Target="../slideLayouts/slideLayout392.xml"/><Relationship Id="rId16" Type="http://schemas.openxmlformats.org/officeDocument/2006/relationships/slideLayout" Target="../slideLayouts/slideLayout406.xml"/><Relationship Id="rId20" Type="http://schemas.openxmlformats.org/officeDocument/2006/relationships/slideLayout" Target="../slideLayouts/slideLayout410.xml"/><Relationship Id="rId29" Type="http://schemas.openxmlformats.org/officeDocument/2006/relationships/tags" Target="../tags/tag570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slideLayout" Target="../slideLayouts/slideLayout401.xml"/><Relationship Id="rId24" Type="http://schemas.openxmlformats.org/officeDocument/2006/relationships/slideLayout" Target="../slideLayouts/slideLayout414.xml"/><Relationship Id="rId32" Type="http://schemas.openxmlformats.org/officeDocument/2006/relationships/tags" Target="../tags/tag573.xml"/><Relationship Id="rId5" Type="http://schemas.openxmlformats.org/officeDocument/2006/relationships/slideLayout" Target="../slideLayouts/slideLayout395.xml"/><Relationship Id="rId15" Type="http://schemas.openxmlformats.org/officeDocument/2006/relationships/slideLayout" Target="../slideLayouts/slideLayout405.xml"/><Relationship Id="rId23" Type="http://schemas.openxmlformats.org/officeDocument/2006/relationships/slideLayout" Target="../slideLayouts/slideLayout413.xml"/><Relationship Id="rId28" Type="http://schemas.openxmlformats.org/officeDocument/2006/relationships/tags" Target="../tags/tag569.xml"/><Relationship Id="rId10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409.xml"/><Relationship Id="rId31" Type="http://schemas.openxmlformats.org/officeDocument/2006/relationships/tags" Target="../tags/tag572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Relationship Id="rId14" Type="http://schemas.openxmlformats.org/officeDocument/2006/relationships/slideLayout" Target="../slideLayouts/slideLayout404.xml"/><Relationship Id="rId22" Type="http://schemas.openxmlformats.org/officeDocument/2006/relationships/slideLayout" Target="../slideLayouts/slideLayout412.xml"/><Relationship Id="rId27" Type="http://schemas.openxmlformats.org/officeDocument/2006/relationships/vmlDrawing" Target="../drawings/vmlDrawing16.vml"/><Relationship Id="rId30" Type="http://schemas.openxmlformats.org/officeDocument/2006/relationships/tags" Target="../tags/tag571.xml"/><Relationship Id="rId35" Type="http://schemas.openxmlformats.org/officeDocument/2006/relationships/image" Target="../media/image3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vmlDrawing" Target="../drawings/vmlDrawing17.vml"/><Relationship Id="rId3" Type="http://schemas.openxmlformats.org/officeDocument/2006/relationships/slideLayout" Target="../slideLayouts/slideLayout418.xml"/><Relationship Id="rId21" Type="http://schemas.openxmlformats.org/officeDocument/2006/relationships/slideLayout" Target="../slideLayouts/slideLayout436.xml"/><Relationship Id="rId34" Type="http://schemas.openxmlformats.org/officeDocument/2006/relationships/image" Target="../media/image25.jpeg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theme" Target="../theme/theme21.xml"/><Relationship Id="rId33" Type="http://schemas.openxmlformats.org/officeDocument/2006/relationships/oleObject" Target="../embeddings/oleObject17.bin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29" Type="http://schemas.openxmlformats.org/officeDocument/2006/relationships/tags" Target="../tags/tag616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32" Type="http://schemas.openxmlformats.org/officeDocument/2006/relationships/tags" Target="../tags/tag619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28" Type="http://schemas.openxmlformats.org/officeDocument/2006/relationships/tags" Target="../tags/tag615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31" Type="http://schemas.openxmlformats.org/officeDocument/2006/relationships/tags" Target="../tags/tag618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tags" Target="../tags/tag614.xml"/><Relationship Id="rId30" Type="http://schemas.openxmlformats.org/officeDocument/2006/relationships/tags" Target="../tags/tag617.xml"/><Relationship Id="rId35" Type="http://schemas.openxmlformats.org/officeDocument/2006/relationships/image" Target="../media/image26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41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8.xml"/><Relationship Id="rId13" Type="http://schemas.openxmlformats.org/officeDocument/2006/relationships/slideLayout" Target="../slideLayouts/slideLayout463.xml"/><Relationship Id="rId18" Type="http://schemas.openxmlformats.org/officeDocument/2006/relationships/slideLayout" Target="../slideLayouts/slideLayout468.xml"/><Relationship Id="rId26" Type="http://schemas.openxmlformats.org/officeDocument/2006/relationships/theme" Target="../theme/theme23.xml"/><Relationship Id="rId3" Type="http://schemas.openxmlformats.org/officeDocument/2006/relationships/slideLayout" Target="../slideLayouts/slideLayout453.xml"/><Relationship Id="rId21" Type="http://schemas.openxmlformats.org/officeDocument/2006/relationships/slideLayout" Target="../slideLayouts/slideLayout471.xml"/><Relationship Id="rId34" Type="http://schemas.openxmlformats.org/officeDocument/2006/relationships/oleObject" Target="../embeddings/oleObject18.bin"/><Relationship Id="rId7" Type="http://schemas.openxmlformats.org/officeDocument/2006/relationships/slideLayout" Target="../slideLayouts/slideLayout457.xml"/><Relationship Id="rId12" Type="http://schemas.openxmlformats.org/officeDocument/2006/relationships/slideLayout" Target="../slideLayouts/slideLayout462.xml"/><Relationship Id="rId17" Type="http://schemas.openxmlformats.org/officeDocument/2006/relationships/slideLayout" Target="../slideLayouts/slideLayout467.xml"/><Relationship Id="rId25" Type="http://schemas.openxmlformats.org/officeDocument/2006/relationships/slideLayout" Target="../slideLayouts/slideLayout475.xml"/><Relationship Id="rId33" Type="http://schemas.openxmlformats.org/officeDocument/2006/relationships/tags" Target="../tags/tag666.xml"/><Relationship Id="rId2" Type="http://schemas.openxmlformats.org/officeDocument/2006/relationships/slideLayout" Target="../slideLayouts/slideLayout452.xml"/><Relationship Id="rId16" Type="http://schemas.openxmlformats.org/officeDocument/2006/relationships/slideLayout" Target="../slideLayouts/slideLayout466.xml"/><Relationship Id="rId20" Type="http://schemas.openxmlformats.org/officeDocument/2006/relationships/slideLayout" Target="../slideLayouts/slideLayout470.xml"/><Relationship Id="rId29" Type="http://schemas.openxmlformats.org/officeDocument/2006/relationships/tags" Target="../tags/tag662.xml"/><Relationship Id="rId1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6.xml"/><Relationship Id="rId11" Type="http://schemas.openxmlformats.org/officeDocument/2006/relationships/slideLayout" Target="../slideLayouts/slideLayout461.xml"/><Relationship Id="rId24" Type="http://schemas.openxmlformats.org/officeDocument/2006/relationships/slideLayout" Target="../slideLayouts/slideLayout474.xml"/><Relationship Id="rId32" Type="http://schemas.openxmlformats.org/officeDocument/2006/relationships/tags" Target="../tags/tag665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455.xml"/><Relationship Id="rId15" Type="http://schemas.openxmlformats.org/officeDocument/2006/relationships/slideLayout" Target="../slideLayouts/slideLayout465.xml"/><Relationship Id="rId23" Type="http://schemas.openxmlformats.org/officeDocument/2006/relationships/slideLayout" Target="../slideLayouts/slideLayout473.xml"/><Relationship Id="rId28" Type="http://schemas.openxmlformats.org/officeDocument/2006/relationships/tags" Target="../tags/tag661.xml"/><Relationship Id="rId36" Type="http://schemas.openxmlformats.org/officeDocument/2006/relationships/image" Target="../media/image32.png"/><Relationship Id="rId10" Type="http://schemas.openxmlformats.org/officeDocument/2006/relationships/slideLayout" Target="../slideLayouts/slideLayout460.xml"/><Relationship Id="rId19" Type="http://schemas.openxmlformats.org/officeDocument/2006/relationships/slideLayout" Target="../slideLayouts/slideLayout469.xml"/><Relationship Id="rId31" Type="http://schemas.openxmlformats.org/officeDocument/2006/relationships/tags" Target="../tags/tag664.xml"/><Relationship Id="rId4" Type="http://schemas.openxmlformats.org/officeDocument/2006/relationships/slideLayout" Target="../slideLayouts/slideLayout454.xml"/><Relationship Id="rId9" Type="http://schemas.openxmlformats.org/officeDocument/2006/relationships/slideLayout" Target="../slideLayouts/slideLayout459.xml"/><Relationship Id="rId14" Type="http://schemas.openxmlformats.org/officeDocument/2006/relationships/slideLayout" Target="../slideLayouts/slideLayout464.xml"/><Relationship Id="rId22" Type="http://schemas.openxmlformats.org/officeDocument/2006/relationships/slideLayout" Target="../slideLayouts/slideLayout472.xml"/><Relationship Id="rId27" Type="http://schemas.openxmlformats.org/officeDocument/2006/relationships/vmlDrawing" Target="../drawings/vmlDrawing18.vml"/><Relationship Id="rId30" Type="http://schemas.openxmlformats.org/officeDocument/2006/relationships/tags" Target="../tags/tag663.xml"/><Relationship Id="rId35" Type="http://schemas.openxmlformats.org/officeDocument/2006/relationships/image" Target="../media/image2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vmlDrawing" Target="../drawings/vmlDrawing3.v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heme" Target="../theme/theme3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tags" Target="../tags/tag9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oleObject" Target="../embeddings/oleObject3.bin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tags" Target="../tags/tag9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tags" Target="../tags/tag9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tags" Target="../tags/tag92.xml"/><Relationship Id="rId30" Type="http://schemas.openxmlformats.org/officeDocument/2006/relationships/tags" Target="../tags/tag9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vmlDrawing" Target="../drawings/vmlDrawing4.v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theme" Target="../theme/theme4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tags" Target="../tags/tag139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oleObject" Target="../embeddings/oleObject4.bin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tags" Target="../tags/tag13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tags" Target="../tags/tag14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tags" Target="../tags/tag137.xml"/><Relationship Id="rId30" Type="http://schemas.openxmlformats.org/officeDocument/2006/relationships/tags" Target="../tags/tag1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34" Type="http://schemas.openxmlformats.org/officeDocument/2006/relationships/image" Target="../media/image7.png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oleObject" Target="../embeddings/oleObject5.bin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29" Type="http://schemas.openxmlformats.org/officeDocument/2006/relationships/tags" Target="../tags/tag183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tags" Target="../tags/tag186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tags" Target="../tags/tag182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tags" Target="../tags/tag18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vmlDrawing" Target="../drawings/vmlDrawing5.vml"/><Relationship Id="rId30" Type="http://schemas.openxmlformats.org/officeDocument/2006/relationships/tags" Target="../tags/tag184.xml"/><Relationship Id="rId35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tags" Target="../tags/tag228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tags" Target="../tags/tag227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oleObject" Target="../embeddings/oleObject6.bin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vmlDrawing" Target="../drawings/vmlDrawing6.vml"/><Relationship Id="rId30" Type="http://schemas.openxmlformats.org/officeDocument/2006/relationships/tags" Target="../tags/tag2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ags" Target="../tags/tag270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vmlDrawing" Target="../drawings/vmlDrawing7.v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148.xml"/><Relationship Id="rId16" Type="http://schemas.openxmlformats.org/officeDocument/2006/relationships/oleObject" Target="../embeddings/oleObject7.bin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51.xml"/><Relationship Id="rId15" Type="http://schemas.openxmlformats.org/officeDocument/2006/relationships/tags" Target="../tags/tag272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ags" Target="../tags/tag2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vmlDrawing" Target="../drawings/vmlDrawing8.v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tags" Target="../tags/tag275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tags" Target="../tags/tag274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tags" Target="../tags/tag273.xml"/><Relationship Id="rId30" Type="http://schemas.openxmlformats.org/officeDocument/2006/relationships/oleObject" Target="../embeddings/oleObject8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34" Type="http://schemas.openxmlformats.org/officeDocument/2006/relationships/oleObject" Target="../embeddings/oleObject9.bin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tags" Target="../tags/tag301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tags" Target="../tags/tag297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tags" Target="../tags/tag300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vmlDrawing" Target="../drawings/vmlDrawing9.v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tags" Target="../tags/tag2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theme" Target="../theme/theme9.xml"/><Relationship Id="rId30" Type="http://schemas.openxmlformats.org/officeDocument/2006/relationships/tags" Target="../tags/tag298.xml"/><Relationship Id="rId35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24740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030" name="think-cell Slide" r:id="rId32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1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2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8" r:id="rId3"/>
    <p:sldLayoutId id="2147483686" r:id="rId4"/>
    <p:sldLayoutId id="2147483674" r:id="rId5"/>
    <p:sldLayoutId id="2147483689" r:id="rId6"/>
    <p:sldLayoutId id="2147483685" r:id="rId7"/>
    <p:sldLayoutId id="2147483679" r:id="rId8"/>
    <p:sldLayoutId id="2147483690" r:id="rId9"/>
    <p:sldLayoutId id="2147483684" r:id="rId10"/>
    <p:sldLayoutId id="2147483680" r:id="rId11"/>
    <p:sldLayoutId id="2147483691" r:id="rId12"/>
    <p:sldLayoutId id="2147483683" r:id="rId13"/>
    <p:sldLayoutId id="214748368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682" r:id="rId23"/>
    <p:sldLayoutId id="2147483670" r:id="rId2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582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61" r:id="rId1"/>
    <p:sldLayoutId id="2147485962" r:id="rId2"/>
    <p:sldLayoutId id="2147485963" r:id="rId3"/>
    <p:sldLayoutId id="2147485964" r:id="rId4"/>
    <p:sldLayoutId id="2147485965" r:id="rId5"/>
    <p:sldLayoutId id="2147485966" r:id="rId6"/>
    <p:sldLayoutId id="2147485967" r:id="rId7"/>
    <p:sldLayoutId id="2147485968" r:id="rId8"/>
    <p:sldLayoutId id="2147485969" r:id="rId9"/>
    <p:sldLayoutId id="2147485970" r:id="rId10"/>
    <p:sldLayoutId id="21474859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0163546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1270" name="think-cell Slide" r:id="rId31" imgW="360" imgH="36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3" name="Picture 107" descr="C:\Users\Conny\Desktop\WCG\WCG - Logo\PNG\Logos blue\WCG - Logo - General - Blue.png"/>
          <p:cNvPicPr>
            <a:picLocks noChangeAspect="1" noChangeArrowheads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132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9" r:id="rId1"/>
    <p:sldLayoutId id="2147486620" r:id="rId2"/>
    <p:sldLayoutId id="2147486621" r:id="rId3"/>
    <p:sldLayoutId id="2147486622" r:id="rId4"/>
    <p:sldLayoutId id="2147486623" r:id="rId5"/>
    <p:sldLayoutId id="2147486624" r:id="rId6"/>
    <p:sldLayoutId id="2147486625" r:id="rId7"/>
    <p:sldLayoutId id="2147486626" r:id="rId8"/>
    <p:sldLayoutId id="2147486627" r:id="rId9"/>
    <p:sldLayoutId id="2147486628" r:id="rId10"/>
    <p:sldLayoutId id="2147486629" r:id="rId11"/>
    <p:sldLayoutId id="2147486630" r:id="rId12"/>
    <p:sldLayoutId id="2147486631" r:id="rId13"/>
    <p:sldLayoutId id="2147486632" r:id="rId14"/>
    <p:sldLayoutId id="2147486633" r:id="rId15"/>
    <p:sldLayoutId id="2147486634" r:id="rId16"/>
    <p:sldLayoutId id="2147486635" r:id="rId17"/>
    <p:sldLayoutId id="2147486636" r:id="rId18"/>
    <p:sldLayoutId id="2147486637" r:id="rId19"/>
    <p:sldLayoutId id="2147486638" r:id="rId20"/>
    <p:sldLayoutId id="2147486639" r:id="rId21"/>
    <p:sldLayoutId id="2147486640" r:id="rId22"/>
    <p:sldLayoutId id="2147486641" r:id="rId23"/>
    <p:sldLayoutId id="2147486642" r:id="rId2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816968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2294" name="think-cell Slide" r:id="rId35" imgW="360" imgH="36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4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1" name="Picture 116" descr="C:\Users\Conny\Desktop\WCG\WCG - Logo\PNG\Logos blue\Provincial Government\WCG - Logo - Provincial Government - Blue.png"/>
          <p:cNvPicPr>
            <a:picLocks noChangeAspect="1" noChangeArrowheads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312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5" r:id="rId1"/>
    <p:sldLayoutId id="2147486646" r:id="rId2"/>
    <p:sldLayoutId id="2147486647" r:id="rId3"/>
    <p:sldLayoutId id="2147486648" r:id="rId4"/>
    <p:sldLayoutId id="2147486649" r:id="rId5"/>
    <p:sldLayoutId id="2147486650" r:id="rId6"/>
    <p:sldLayoutId id="2147486651" r:id="rId7"/>
    <p:sldLayoutId id="2147486652" r:id="rId8"/>
    <p:sldLayoutId id="2147486653" r:id="rId9"/>
    <p:sldLayoutId id="2147486654" r:id="rId10"/>
    <p:sldLayoutId id="2147486655" r:id="rId11"/>
    <p:sldLayoutId id="2147486656" r:id="rId12"/>
    <p:sldLayoutId id="2147486657" r:id="rId13"/>
    <p:sldLayoutId id="2147486658" r:id="rId14"/>
    <p:sldLayoutId id="2147486659" r:id="rId15"/>
    <p:sldLayoutId id="2147486660" r:id="rId16"/>
    <p:sldLayoutId id="2147486661" r:id="rId17"/>
    <p:sldLayoutId id="2147486662" r:id="rId18"/>
    <p:sldLayoutId id="2147486663" r:id="rId19"/>
    <p:sldLayoutId id="2147486664" r:id="rId20"/>
    <p:sldLayoutId id="2147486665" r:id="rId21"/>
    <p:sldLayoutId id="2147486666" r:id="rId22"/>
    <p:sldLayoutId id="2147486667" r:id="rId23"/>
    <p:sldLayoutId id="2147486668" r:id="rId24"/>
    <p:sldLayoutId id="2147486669" r:id="rId25"/>
    <p:sldLayoutId id="2147487349" r:id="rId2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13318" name="think-cell Slide" r:id="rId33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7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7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40500" tIns="40500" rIns="0" bIns="0" rtlCol="0" anchor="b"/>
          <a:lstStyle/>
          <a:p>
            <a:pPr lvl="0"/>
            <a:r>
              <a:rPr lang="en-US" sz="450" dirty="0">
                <a:solidFill>
                  <a:schemeClr val="accent3"/>
                </a:solidFill>
              </a:rPr>
              <a:t>© Western Cape Government 2012  |</a:t>
            </a:r>
            <a:endParaRPr lang="en-GB" sz="45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3" y="898357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675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6381330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013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72" r:id="rId1"/>
    <p:sldLayoutId id="2147486673" r:id="rId2"/>
    <p:sldLayoutId id="2147486674" r:id="rId3"/>
    <p:sldLayoutId id="2147486675" r:id="rId4"/>
    <p:sldLayoutId id="2147486676" r:id="rId5"/>
    <p:sldLayoutId id="2147486677" r:id="rId6"/>
    <p:sldLayoutId id="2147486678" r:id="rId7"/>
    <p:sldLayoutId id="2147486679" r:id="rId8"/>
    <p:sldLayoutId id="2147486680" r:id="rId9"/>
    <p:sldLayoutId id="2147486681" r:id="rId10"/>
    <p:sldLayoutId id="2147486682" r:id="rId11"/>
    <p:sldLayoutId id="2147486683" r:id="rId12"/>
    <p:sldLayoutId id="2147486684" r:id="rId13"/>
    <p:sldLayoutId id="2147486685" r:id="rId14"/>
    <p:sldLayoutId id="2147486686" r:id="rId15"/>
    <p:sldLayoutId id="2147486687" r:id="rId16"/>
    <p:sldLayoutId id="2147486688" r:id="rId17"/>
    <p:sldLayoutId id="2147486689" r:id="rId18"/>
    <p:sldLayoutId id="2147486690" r:id="rId19"/>
    <p:sldLayoutId id="2147486691" r:id="rId20"/>
    <p:sldLayoutId id="2147486692" r:id="rId21"/>
    <p:sldLayoutId id="2147486693" r:id="rId22"/>
    <p:sldLayoutId id="2147486694" r:id="rId23"/>
    <p:sldLayoutId id="2147486695" r:id="rId24"/>
    <p:sldLayoutId id="2147486696" r:id="rId25"/>
  </p:sldLayoutIdLst>
  <p:hf hdr="0"/>
  <p:txStyles>
    <p:titleStyle>
      <a:lvl1pPr algn="l" defTabSz="514361" rtl="0" eaLnBrk="1" latinLnBrk="0" hangingPunct="1">
        <a:spcBef>
          <a:spcPct val="0"/>
        </a:spcBef>
        <a:buNone/>
        <a:defRPr sz="135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514361" rtl="0" eaLnBrk="1" latinLnBrk="0" hangingPunct="1">
        <a:spcBef>
          <a:spcPts val="169"/>
        </a:spcBef>
        <a:buFont typeface="Arial" pitchFamily="34" charset="0"/>
        <a:buNone/>
        <a:defRPr sz="9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01252" indent="-101252" algn="l" defTabSz="514361" rtl="0" eaLnBrk="1" latinLnBrk="0" hangingPunct="1">
        <a:spcBef>
          <a:spcPts val="169"/>
        </a:spcBef>
        <a:buClr>
          <a:srgbClr val="002060"/>
        </a:buClr>
        <a:buFontTx/>
        <a:buBlip>
          <a:blip r:embed="rId35"/>
        </a:buBlip>
        <a:defRPr sz="9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02504" indent="-101252" algn="l" defTabSz="514361" rtl="0" eaLnBrk="1" latinLnBrk="0" hangingPunct="1">
        <a:spcBef>
          <a:spcPts val="169"/>
        </a:spcBef>
        <a:buClr>
          <a:schemeClr val="accent3"/>
        </a:buClr>
        <a:buFont typeface="Arial" pitchFamily="34" charset="0"/>
        <a:buChar char="•"/>
        <a:defRPr lang="en-US" sz="9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303756" indent="-101252" algn="l" defTabSz="514361" rtl="0" eaLnBrk="1" latinLnBrk="0" hangingPunct="1">
        <a:spcBef>
          <a:spcPts val="169"/>
        </a:spcBef>
        <a:buClr>
          <a:schemeClr val="accent3"/>
        </a:buClr>
        <a:buFont typeface="Arial" pitchFamily="34" charset="0"/>
        <a:buChar char="–"/>
        <a:defRPr sz="9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012520" indent="-1012520" algn="l" defTabSz="514361" rtl="0" eaLnBrk="1" latinLnBrk="0" hangingPunct="1">
        <a:spcBef>
          <a:spcPts val="169"/>
        </a:spcBef>
        <a:buFont typeface="Arial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14491" indent="-128591" algn="l" defTabSz="514361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71" indent="-128591" algn="l" defTabSz="514361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52" indent="-128591" algn="l" defTabSz="514361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6032" indent="-128591" algn="l" defTabSz="514361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80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6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40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2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90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8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6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41" algn="l" defTabSz="514361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E8ED-AD7A-4DB7-8F2B-9BB7F137F011}" type="datetimeFigureOut">
              <a:rPr lang="en-US" smtClean="0"/>
              <a:pPr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CACA5-7811-4549-9A8B-A502C9AD3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95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85" r:id="rId1"/>
    <p:sldLayoutId id="2147486786" r:id="rId2"/>
    <p:sldLayoutId id="2147486787" r:id="rId3"/>
    <p:sldLayoutId id="2147486788" r:id="rId4"/>
    <p:sldLayoutId id="2147486789" r:id="rId5"/>
    <p:sldLayoutId id="2147486790" r:id="rId6"/>
    <p:sldLayoutId id="2147486791" r:id="rId7"/>
    <p:sldLayoutId id="2147486792" r:id="rId8"/>
    <p:sldLayoutId id="2147486793" r:id="rId9"/>
    <p:sldLayoutId id="2147486794" r:id="rId10"/>
    <p:sldLayoutId id="2147486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14342" name="think-cell Slide" r:id="rId33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54000" tIns="54000" rIns="0" bIns="0" rtlCol="0" anchor="b"/>
          <a:lstStyle/>
          <a:p>
            <a:r>
              <a:rPr lang="en-US" sz="600" dirty="0">
                <a:solidFill>
                  <a:srgbClr val="998F86"/>
                </a:solidFill>
              </a:rPr>
              <a:t>© Western Cape Government 2012  |</a:t>
            </a:r>
            <a:endParaRPr lang="en-GB" sz="600" dirty="0">
              <a:solidFill>
                <a:srgbClr val="998F86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3" y="898355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71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58" r:id="rId1"/>
    <p:sldLayoutId id="2147486959" r:id="rId2"/>
    <p:sldLayoutId id="2147486960" r:id="rId3"/>
    <p:sldLayoutId id="2147486961" r:id="rId4"/>
    <p:sldLayoutId id="2147486962" r:id="rId5"/>
    <p:sldLayoutId id="2147486963" r:id="rId6"/>
    <p:sldLayoutId id="2147486964" r:id="rId7"/>
    <p:sldLayoutId id="2147486965" r:id="rId8"/>
    <p:sldLayoutId id="2147486966" r:id="rId9"/>
    <p:sldLayoutId id="2147486967" r:id="rId10"/>
    <p:sldLayoutId id="2147486968" r:id="rId11"/>
    <p:sldLayoutId id="2147486969" r:id="rId12"/>
    <p:sldLayoutId id="2147486970" r:id="rId13"/>
    <p:sldLayoutId id="2147486971" r:id="rId14"/>
    <p:sldLayoutId id="2147486972" r:id="rId15"/>
    <p:sldLayoutId id="2147486973" r:id="rId16"/>
    <p:sldLayoutId id="2147486974" r:id="rId17"/>
    <p:sldLayoutId id="2147486975" r:id="rId18"/>
    <p:sldLayoutId id="2147486976" r:id="rId19"/>
    <p:sldLayoutId id="2147486977" r:id="rId20"/>
    <p:sldLayoutId id="2147486978" r:id="rId21"/>
    <p:sldLayoutId id="2147486979" r:id="rId22"/>
    <p:sldLayoutId id="2147486980" r:id="rId23"/>
    <p:sldLayoutId id="2147486981" r:id="rId24"/>
    <p:sldLayoutId id="2147486983" r:id="rId25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2060"/>
        </a:buClr>
        <a:buFontTx/>
        <a:buBlip>
          <a:blip r:embed="rId35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00" indent="-1350000" algn="l" defTabSz="685800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7EAB90-2883-4BF5-B9FC-7001720F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711034-53B6-47BB-BAFD-125024A4F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1DD9C-D1A7-49A1-87F3-EB1AA20FB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7C389D-6F08-467C-B0A2-88BCBD8D3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3A95D0-E2A5-481B-82D4-75710AECA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60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89" r:id="rId1"/>
    <p:sldLayoutId id="2147487090" r:id="rId2"/>
    <p:sldLayoutId id="2147487091" r:id="rId3"/>
    <p:sldLayoutId id="2147487092" r:id="rId4"/>
    <p:sldLayoutId id="2147487093" r:id="rId5"/>
    <p:sldLayoutId id="2147487094" r:id="rId6"/>
    <p:sldLayoutId id="2147487095" r:id="rId7"/>
    <p:sldLayoutId id="2147487096" r:id="rId8"/>
    <p:sldLayoutId id="2147487097" r:id="rId9"/>
    <p:sldLayoutId id="2147487098" r:id="rId10"/>
    <p:sldLayoutId id="2147487099" r:id="rId11"/>
    <p:sldLayoutId id="214748721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5366" name="think-cell Slide" r:id="rId31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183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1" r:id="rId1"/>
    <p:sldLayoutId id="2147487102" r:id="rId2"/>
    <p:sldLayoutId id="2147487103" r:id="rId3"/>
    <p:sldLayoutId id="2147487104" r:id="rId4"/>
    <p:sldLayoutId id="2147487105" r:id="rId5"/>
    <p:sldLayoutId id="2147487106" r:id="rId6"/>
    <p:sldLayoutId id="2147487107" r:id="rId7"/>
    <p:sldLayoutId id="2147487108" r:id="rId8"/>
    <p:sldLayoutId id="2147487109" r:id="rId9"/>
    <p:sldLayoutId id="2147487110" r:id="rId10"/>
    <p:sldLayoutId id="2147487111" r:id="rId11"/>
    <p:sldLayoutId id="2147487112" r:id="rId12"/>
    <p:sldLayoutId id="2147487113" r:id="rId13"/>
    <p:sldLayoutId id="2147487114" r:id="rId14"/>
    <p:sldLayoutId id="2147487115" r:id="rId15"/>
    <p:sldLayoutId id="2147487116" r:id="rId16"/>
    <p:sldLayoutId id="2147487117" r:id="rId17"/>
    <p:sldLayoutId id="2147487118" r:id="rId18"/>
    <p:sldLayoutId id="2147487119" r:id="rId19"/>
    <p:sldLayoutId id="2147487120" r:id="rId20"/>
    <p:sldLayoutId id="2147487121" r:id="rId21"/>
    <p:sldLayoutId id="2147487122" r:id="rId22"/>
    <p:sldLayoutId id="2147487123" r:id="rId23"/>
    <p:sldLayoutId id="2147487124" r:id="rId24"/>
    <p:sldLayoutId id="2147487125" r:id="rId2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3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75"/>
              <a:buFont typeface="Calibri"/>
              <a:buNone/>
              <a:defRPr sz="8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75119" algn="l" rtl="0">
              <a:lnSpc>
                <a:spcPct val="90000"/>
              </a:lnSpc>
              <a:spcBef>
                <a:spcPts val="1949"/>
              </a:spcBef>
              <a:spcAft>
                <a:spcPts val="0"/>
              </a:spcAft>
              <a:buClr>
                <a:schemeClr val="dk1"/>
              </a:buClr>
              <a:buSzPts val="5457"/>
              <a:buFont typeface="Arial"/>
              <a:buChar char="•"/>
              <a:defRPr sz="545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25589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4677"/>
              <a:buFont typeface="Arial"/>
              <a:buChar char="•"/>
              <a:defRPr sz="467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76122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898"/>
              <a:buFont typeface="Arial"/>
              <a:buChar char="•"/>
              <a:defRPr sz="38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1358" algn="l" rtl="0">
              <a:lnSpc>
                <a:spcPct val="90000"/>
              </a:lnSpc>
              <a:spcBef>
                <a:spcPts val="974"/>
              </a:spcBef>
              <a:spcAft>
                <a:spcPts val="0"/>
              </a:spcAft>
              <a:buClr>
                <a:schemeClr val="dk1"/>
              </a:buClr>
              <a:buSzPts val="3508"/>
              <a:buFont typeface="Arial"/>
              <a:buChar char="•"/>
              <a:defRPr sz="35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1" name="Google Shape;241;p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9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2" name="Google Shape;242;p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2029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7132" r:id="rId1"/>
    <p:sldLayoutId id="2147487133" r:id="rId2"/>
    <p:sldLayoutId id="2147487134" r:id="rId3"/>
    <p:sldLayoutId id="2147487135" r:id="rId4"/>
    <p:sldLayoutId id="2147487136" r:id="rId5"/>
    <p:sldLayoutId id="2147487137" r:id="rId6"/>
    <p:sldLayoutId id="2147487138" r:id="rId7"/>
    <p:sldLayoutId id="2147487139" r:id="rId8"/>
    <p:sldLayoutId id="2147487140" r:id="rId9"/>
    <p:sldLayoutId id="2147487141" r:id="rId10"/>
    <p:sldLayoutId id="2147487142" r:id="rId11"/>
    <p:sldLayoutId id="2147487143" r:id="rId12"/>
    <p:sldLayoutId id="214748714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3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8D2D2F6-6091-4810-9EA4-E12530E6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49FE42-E5CD-4D76-A461-D20148B3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17F722-8C4E-4A6A-970B-9663FB11E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76750-8B97-477A-A0FA-8B3E9097D1FF}" type="datetimeFigureOut">
              <a:rPr lang="en-GB" smtClean="0"/>
              <a:pPr/>
              <a:t>23/07/2021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5D77E5-07FE-4650-87D3-1D79F4D49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367D1C-B52F-48C6-8589-D4FA35064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FB554-ADE8-461A-8086-CD970E16AE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7634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3" r:id="rId1"/>
    <p:sldLayoutId id="2147487274" r:id="rId2"/>
    <p:sldLayoutId id="2147487275" r:id="rId3"/>
    <p:sldLayoutId id="2147487276" r:id="rId4"/>
    <p:sldLayoutId id="2147487277" r:id="rId5"/>
    <p:sldLayoutId id="2147487278" r:id="rId6"/>
    <p:sldLayoutId id="2147487279" r:id="rId7"/>
    <p:sldLayoutId id="2147487280" r:id="rId8"/>
    <p:sldLayoutId id="2147487281" r:id="rId9"/>
    <p:sldLayoutId id="2147487282" r:id="rId10"/>
    <p:sldLayoutId id="2147487283" r:id="rId11"/>
    <p:sldLayoutId id="21474872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2054" name="think-cell Slide" r:id="rId32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1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54000" tIns="54000" rIns="0" bIns="0" rtlCol="0" anchor="b"/>
          <a:lstStyle/>
          <a:p>
            <a:pPr lvl="0"/>
            <a:r>
              <a:rPr lang="en-US" sz="600" dirty="0">
                <a:solidFill>
                  <a:schemeClr val="accent3"/>
                </a:solidFill>
              </a:rPr>
              <a:t>© Western Cape Government 2012  |</a:t>
            </a:r>
            <a:endParaRPr lang="en-GB" sz="60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3" y="898355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1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2060"/>
        </a:buClr>
        <a:buFontTx/>
        <a:buBlip>
          <a:blip r:embed="rId34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00" indent="-1350000" algn="l" defTabSz="685800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16390" name="think-cell Slide" r:id="rId33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7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7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38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3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338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30375" tIns="30375" rIns="0" bIns="0" rtlCol="0" anchor="b"/>
          <a:lstStyle/>
          <a:p>
            <a:pPr lvl="0"/>
            <a:r>
              <a:rPr lang="en-US" sz="338" dirty="0">
                <a:solidFill>
                  <a:schemeClr val="accent3"/>
                </a:solidFill>
              </a:rPr>
              <a:t>© Western Cape Government 2012  |</a:t>
            </a:r>
            <a:endParaRPr lang="en-GB" sz="338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3" y="898358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506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6381330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37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9" r:id="rId1"/>
    <p:sldLayoutId id="2147487300" r:id="rId2"/>
    <p:sldLayoutId id="2147487301" r:id="rId3"/>
    <p:sldLayoutId id="2147487302" r:id="rId4"/>
    <p:sldLayoutId id="2147487303" r:id="rId5"/>
    <p:sldLayoutId id="2147487304" r:id="rId6"/>
    <p:sldLayoutId id="2147487305" r:id="rId7"/>
    <p:sldLayoutId id="2147487306" r:id="rId8"/>
    <p:sldLayoutId id="2147487307" r:id="rId9"/>
    <p:sldLayoutId id="2147487308" r:id="rId10"/>
    <p:sldLayoutId id="2147487309" r:id="rId11"/>
    <p:sldLayoutId id="2147487310" r:id="rId12"/>
    <p:sldLayoutId id="2147487311" r:id="rId13"/>
    <p:sldLayoutId id="2147487312" r:id="rId14"/>
    <p:sldLayoutId id="2147487313" r:id="rId15"/>
    <p:sldLayoutId id="2147487314" r:id="rId16"/>
    <p:sldLayoutId id="2147487315" r:id="rId17"/>
    <p:sldLayoutId id="2147487316" r:id="rId18"/>
    <p:sldLayoutId id="2147487317" r:id="rId19"/>
    <p:sldLayoutId id="2147487318" r:id="rId20"/>
    <p:sldLayoutId id="2147487319" r:id="rId21"/>
    <p:sldLayoutId id="2147487320" r:id="rId22"/>
    <p:sldLayoutId id="2147487321" r:id="rId23"/>
    <p:sldLayoutId id="2147487322" r:id="rId24"/>
    <p:sldLayoutId id="2147487323" r:id="rId25"/>
  </p:sldLayoutIdLst>
  <p:hf hdr="0"/>
  <p:txStyles>
    <p:titleStyle>
      <a:lvl1pPr algn="l" defTabSz="385771" rtl="0" eaLnBrk="1" latinLnBrk="0" hangingPunct="1">
        <a:spcBef>
          <a:spcPct val="0"/>
        </a:spcBef>
        <a:buNone/>
        <a:defRPr sz="1013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385771" rtl="0" eaLnBrk="1" latinLnBrk="0" hangingPunct="1">
        <a:spcBef>
          <a:spcPts val="127"/>
        </a:spcBef>
        <a:buFont typeface="Arial" pitchFamily="34" charset="0"/>
        <a:buNone/>
        <a:defRPr sz="675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5939" indent="-75939" algn="l" defTabSz="385771" rtl="0" eaLnBrk="1" latinLnBrk="0" hangingPunct="1">
        <a:spcBef>
          <a:spcPts val="127"/>
        </a:spcBef>
        <a:buClr>
          <a:srgbClr val="002060"/>
        </a:buClr>
        <a:buFontTx/>
        <a:buBlip>
          <a:blip r:embed="rId35"/>
        </a:buBlip>
        <a:defRPr sz="675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51878" indent="-75939" algn="l" defTabSz="385771" rtl="0" eaLnBrk="1" latinLnBrk="0" hangingPunct="1">
        <a:spcBef>
          <a:spcPts val="127"/>
        </a:spcBef>
        <a:buClr>
          <a:schemeClr val="accent3"/>
        </a:buClr>
        <a:buFont typeface="Arial" pitchFamily="34" charset="0"/>
        <a:buChar char="•"/>
        <a:defRPr lang="en-US" sz="675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227817" indent="-75939" algn="l" defTabSz="385771" rtl="0" eaLnBrk="1" latinLnBrk="0" hangingPunct="1">
        <a:spcBef>
          <a:spcPts val="127"/>
        </a:spcBef>
        <a:buClr>
          <a:schemeClr val="accent3"/>
        </a:buClr>
        <a:buFont typeface="Arial" pitchFamily="34" charset="0"/>
        <a:buChar char="–"/>
        <a:defRPr sz="675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759390" indent="-759390" algn="l" defTabSz="385771" rtl="0" eaLnBrk="1" latinLnBrk="0" hangingPunct="1">
        <a:spcBef>
          <a:spcPts val="127"/>
        </a:spcBef>
        <a:buFont typeface="Arial" pitchFamily="34" charset="0"/>
        <a:buNone/>
        <a:defRPr sz="675" kern="1200">
          <a:solidFill>
            <a:schemeClr val="tx2"/>
          </a:solidFill>
          <a:latin typeface="+mn-lt"/>
          <a:ea typeface="+mn-ea"/>
          <a:cs typeface="+mn-cs"/>
        </a:defRPr>
      </a:lvl5pPr>
      <a:lvl6pPr marL="1060868" indent="-96443" algn="l" defTabSz="385771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53" indent="-96443" algn="l" defTabSz="385771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39" indent="-96443" algn="l" defTabSz="385771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524" indent="-96443" algn="l" defTabSz="385771" rtl="0" eaLnBrk="1" latinLnBrk="0" hangingPunct="1">
        <a:spcBef>
          <a:spcPct val="20000"/>
        </a:spcBef>
        <a:buFont typeface="Arial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5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71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55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41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26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311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96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81" algn="l" defTabSz="385771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36174698"/>
              </p:ext>
            </p:extLst>
          </p:nvPr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17414" name="think-cell Slide" r:id="rId33" imgW="360" imgH="36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740233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7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7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506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2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450">
                <a:solidFill>
                  <a:schemeClr val="accent3"/>
                </a:solidFill>
              </a:defRPr>
            </a:lvl1pPr>
          </a:lstStyle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40500" tIns="40500" rIns="0" bIns="0" rtlCol="0" anchor="b"/>
          <a:lstStyle/>
          <a:p>
            <a:pPr lvl="0"/>
            <a:r>
              <a:rPr lang="en-US" sz="450" dirty="0">
                <a:solidFill>
                  <a:schemeClr val="accent3"/>
                </a:solidFill>
              </a:rPr>
              <a:t>© Western Cape Government 2012  |</a:t>
            </a:r>
            <a:endParaRPr lang="en-GB" sz="450" dirty="0">
              <a:solidFill>
                <a:schemeClr val="accent3"/>
              </a:solidFill>
            </a:endParaRPr>
          </a:p>
        </p:txBody>
      </p:sp>
      <p:pic>
        <p:nvPicPr>
          <p:cNvPr id="11" name="Picture 115" descr="C:\Users\Conny\Desktop\WCG\WCG - Logo\PNG\Logos blue\Health\WCG - Logo - Health - Blue.png"/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82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58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5" r:id="rId1"/>
    <p:sldLayoutId id="2147487326" r:id="rId2"/>
    <p:sldLayoutId id="2147487327" r:id="rId3"/>
    <p:sldLayoutId id="2147487328" r:id="rId4"/>
    <p:sldLayoutId id="2147487329" r:id="rId5"/>
    <p:sldLayoutId id="2147487330" r:id="rId6"/>
    <p:sldLayoutId id="2147487331" r:id="rId7"/>
    <p:sldLayoutId id="2147487332" r:id="rId8"/>
    <p:sldLayoutId id="2147487333" r:id="rId9"/>
    <p:sldLayoutId id="2147487334" r:id="rId10"/>
    <p:sldLayoutId id="2147487335" r:id="rId11"/>
    <p:sldLayoutId id="2147487336" r:id="rId12"/>
    <p:sldLayoutId id="2147487337" r:id="rId13"/>
    <p:sldLayoutId id="2147487338" r:id="rId14"/>
    <p:sldLayoutId id="2147487339" r:id="rId15"/>
    <p:sldLayoutId id="2147487340" r:id="rId16"/>
    <p:sldLayoutId id="2147487341" r:id="rId17"/>
    <p:sldLayoutId id="2147487342" r:id="rId18"/>
    <p:sldLayoutId id="2147487343" r:id="rId19"/>
    <p:sldLayoutId id="2147487344" r:id="rId20"/>
    <p:sldLayoutId id="2147487345" r:id="rId21"/>
    <p:sldLayoutId id="2147487346" r:id="rId22"/>
    <p:sldLayoutId id="2147487347" r:id="rId23"/>
    <p:sldLayoutId id="2147487348" r:id="rId24"/>
  </p:sldLayoutIdLst>
  <p:hf hdr="0"/>
  <p:txStyles>
    <p:titleStyle>
      <a:lvl1pPr algn="l" defTabSz="514350" rtl="0" eaLnBrk="1" latinLnBrk="0" hangingPunct="1">
        <a:spcBef>
          <a:spcPct val="0"/>
        </a:spcBef>
        <a:buNone/>
        <a:defRPr sz="135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spcBef>
          <a:spcPts val="169"/>
        </a:spcBef>
        <a:buFont typeface="Arial" pitchFamily="34" charset="0"/>
        <a:buNone/>
        <a:defRPr sz="9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01250" indent="-101250" algn="l" defTabSz="514350" rtl="0" eaLnBrk="1" latinLnBrk="0" hangingPunct="1">
        <a:spcBef>
          <a:spcPts val="169"/>
        </a:spcBef>
        <a:buClr>
          <a:srgbClr val="002060"/>
        </a:buClr>
        <a:buFontTx/>
        <a:buBlip>
          <a:blip r:embed="rId36"/>
        </a:buBlip>
        <a:defRPr sz="9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02500" indent="-101250" algn="l" defTabSz="514350" rtl="0" eaLnBrk="1" latinLnBrk="0" hangingPunct="1">
        <a:spcBef>
          <a:spcPts val="169"/>
        </a:spcBef>
        <a:buClr>
          <a:schemeClr val="accent3"/>
        </a:buClr>
        <a:buFont typeface="Arial" pitchFamily="34" charset="0"/>
        <a:buChar char="•"/>
        <a:defRPr lang="en-US" sz="9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303750" indent="-101250" algn="l" defTabSz="514350" rtl="0" eaLnBrk="1" latinLnBrk="0" hangingPunct="1">
        <a:spcBef>
          <a:spcPts val="169"/>
        </a:spcBef>
        <a:buClr>
          <a:schemeClr val="accent3"/>
        </a:buClr>
        <a:buFont typeface="Arial" pitchFamily="34" charset="0"/>
        <a:buChar char="–"/>
        <a:defRPr sz="9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012500" indent="-1012500" algn="l" defTabSz="514350" rtl="0" eaLnBrk="1" latinLnBrk="0" hangingPunct="1">
        <a:spcBef>
          <a:spcPts val="169"/>
        </a:spcBef>
        <a:buFont typeface="Arial" pitchFamily="34" charset="0"/>
        <a:buNone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17EAB90-2883-4BF5-B9FC-7001720F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711034-53B6-47BB-BAFD-125024A4F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A1DD9C-D1A7-49A1-87F3-EB1AA20FB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0988C-77FE-486A-9A1A-093B26723D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7C389D-6F08-467C-B0A2-88BCBD8D3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3A95D0-E2A5-481B-82D4-75710AECA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59059-0FB8-44D9-B59D-F3BB29F483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77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51" r:id="rId1"/>
    <p:sldLayoutId id="2147487352" r:id="rId2"/>
    <p:sldLayoutId id="2147487353" r:id="rId3"/>
    <p:sldLayoutId id="2147487354" r:id="rId4"/>
    <p:sldLayoutId id="2147487355" r:id="rId5"/>
    <p:sldLayoutId id="2147487356" r:id="rId6"/>
    <p:sldLayoutId id="2147487357" r:id="rId7"/>
    <p:sldLayoutId id="2147487358" r:id="rId8"/>
    <p:sldLayoutId id="2147487359" r:id="rId9"/>
    <p:sldLayoutId id="2147487360" r:id="rId10"/>
    <p:sldLayoutId id="21474873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9703312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18437" name="think-cell Slide" r:id="rId34" imgW="360" imgH="36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GB"/>
              <a:t>WCG-PPT Slide Gallery-01112012.pptx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1" name="Picture 116" descr="C:\Users\Conny\Desktop\WCG\WCG - Logo\PNG\Logos blue\Provincial Government\WCG - Logo - Provincial Government - Blue.png"/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797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3" r:id="rId1"/>
    <p:sldLayoutId id="2147487364" r:id="rId2"/>
    <p:sldLayoutId id="2147487365" r:id="rId3"/>
    <p:sldLayoutId id="2147487366" r:id="rId4"/>
    <p:sldLayoutId id="2147487367" r:id="rId5"/>
    <p:sldLayoutId id="2147487368" r:id="rId6"/>
    <p:sldLayoutId id="2147487369" r:id="rId7"/>
    <p:sldLayoutId id="2147487370" r:id="rId8"/>
    <p:sldLayoutId id="2147487371" r:id="rId9"/>
    <p:sldLayoutId id="2147487372" r:id="rId10"/>
    <p:sldLayoutId id="2147487373" r:id="rId11"/>
    <p:sldLayoutId id="2147487374" r:id="rId12"/>
    <p:sldLayoutId id="2147487375" r:id="rId13"/>
    <p:sldLayoutId id="2147487376" r:id="rId14"/>
    <p:sldLayoutId id="2147487377" r:id="rId15"/>
    <p:sldLayoutId id="2147487378" r:id="rId16"/>
    <p:sldLayoutId id="2147487379" r:id="rId17"/>
    <p:sldLayoutId id="2147487380" r:id="rId18"/>
    <p:sldLayoutId id="2147487381" r:id="rId19"/>
    <p:sldLayoutId id="2147487382" r:id="rId20"/>
    <p:sldLayoutId id="2147487383" r:id="rId21"/>
    <p:sldLayoutId id="2147487384" r:id="rId22"/>
    <p:sldLayoutId id="2147487385" r:id="rId23"/>
    <p:sldLayoutId id="2147487386" r:id="rId24"/>
    <p:sldLayoutId id="2147487387" r:id="rId2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7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3078" name="think-cell Slide" r:id="rId32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1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73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4102" name="think-cell Slide" r:id="rId32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1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00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  <p:sldLayoutId id="2147484433" r:id="rId17"/>
    <p:sldLayoutId id="2147484434" r:id="rId18"/>
    <p:sldLayoutId id="2147484435" r:id="rId19"/>
    <p:sldLayoutId id="2147484436" r:id="rId20"/>
    <p:sldLayoutId id="2147484437" r:id="rId21"/>
    <p:sldLayoutId id="2147484438" r:id="rId22"/>
    <p:sldLayoutId id="2147484439" r:id="rId23"/>
    <p:sldLayoutId id="2147484440" r:id="rId2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5126" name="think-cell Slide" r:id="rId33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675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043081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600">
                <a:solidFill>
                  <a:schemeClr val="accent3"/>
                </a:solidFill>
              </a:defRPr>
            </a:lvl1pPr>
          </a:lstStyle>
          <a:p>
            <a:r>
              <a:rPr lang="en-ZA" dirty="0"/>
              <a:t>Go to Insert &gt; Header &amp; Footer &gt; Enter presentation name into footer field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2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54000" tIns="54000" rIns="0" bIns="0" rtlCol="0" anchor="b"/>
          <a:lstStyle/>
          <a:p>
            <a:pPr lvl="0"/>
            <a:r>
              <a:rPr lang="en-US" sz="600" dirty="0">
                <a:solidFill>
                  <a:schemeClr val="accent3"/>
                </a:solidFill>
              </a:rPr>
              <a:t>© Western Cape Government 2012  |</a:t>
            </a:r>
            <a:endParaRPr lang="en-GB" sz="600" dirty="0">
              <a:solidFill>
                <a:schemeClr val="accent3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3" y="898355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9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1" y="6381330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63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  <p:sldLayoutId id="2147484584" r:id="rId13"/>
    <p:sldLayoutId id="2147484585" r:id="rId14"/>
    <p:sldLayoutId id="2147484586" r:id="rId15"/>
    <p:sldLayoutId id="2147484587" r:id="rId16"/>
    <p:sldLayoutId id="2147484588" r:id="rId17"/>
    <p:sldLayoutId id="2147484589" r:id="rId18"/>
    <p:sldLayoutId id="2147484590" r:id="rId19"/>
    <p:sldLayoutId id="2147484591" r:id="rId20"/>
    <p:sldLayoutId id="2147484592" r:id="rId21"/>
    <p:sldLayoutId id="2147484593" r:id="rId22"/>
    <p:sldLayoutId id="2147484594" r:id="rId23"/>
    <p:sldLayoutId id="2147484595" r:id="rId24"/>
    <p:sldLayoutId id="2147485491" r:id="rId25"/>
  </p:sldLayoutIdLst>
  <p:hf hdr="0"/>
  <p:txStyles>
    <p:titleStyle>
      <a:lvl1pPr algn="l" defTabSz="685814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14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3" indent="-135003" algn="l" defTabSz="685814" rtl="0" eaLnBrk="1" latinLnBrk="0" hangingPunct="1">
        <a:spcBef>
          <a:spcPts val="225"/>
        </a:spcBef>
        <a:buClr>
          <a:srgbClr val="002060"/>
        </a:buClr>
        <a:buFontTx/>
        <a:buBlip>
          <a:blip r:embed="rId35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5" indent="-135003" algn="l" defTabSz="685814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8" indent="-135003" algn="l" defTabSz="685814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27" indent="-1350027" algn="l" defTabSz="685814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88" indent="-171454" algn="l" defTabSz="68581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94" indent="-171454" algn="l" defTabSz="68581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2" indent="-171454" algn="l" defTabSz="68581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09" indent="-171454" algn="l" defTabSz="68581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7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4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8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55" algn="l" defTabSz="68581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6150" name="think-cell Slide" r:id="rId31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79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8" r:id="rId1"/>
    <p:sldLayoutId id="2147484889" r:id="rId2"/>
    <p:sldLayoutId id="2147484890" r:id="rId3"/>
    <p:sldLayoutId id="2147484891" r:id="rId4"/>
    <p:sldLayoutId id="2147484892" r:id="rId5"/>
    <p:sldLayoutId id="2147484893" r:id="rId6"/>
    <p:sldLayoutId id="2147484894" r:id="rId7"/>
    <p:sldLayoutId id="2147484895" r:id="rId8"/>
    <p:sldLayoutId id="2147484896" r:id="rId9"/>
    <p:sldLayoutId id="2147484897" r:id="rId10"/>
    <p:sldLayoutId id="2147484898" r:id="rId11"/>
    <p:sldLayoutId id="2147484899" r:id="rId12"/>
    <p:sldLayoutId id="2147484900" r:id="rId13"/>
    <p:sldLayoutId id="2147484901" r:id="rId14"/>
    <p:sldLayoutId id="2147484902" r:id="rId15"/>
    <p:sldLayoutId id="2147484903" r:id="rId16"/>
    <p:sldLayoutId id="2147484904" r:id="rId17"/>
    <p:sldLayoutId id="2147484905" r:id="rId18"/>
    <p:sldLayoutId id="2147484906" r:id="rId19"/>
    <p:sldLayoutId id="2147484907" r:id="rId20"/>
    <p:sldLayoutId id="2147484908" r:id="rId21"/>
    <p:sldLayoutId id="2147484909" r:id="rId22"/>
    <p:sldLayoutId id="2147484910" r:id="rId23"/>
    <p:sldLayoutId id="2147484911" r:id="rId24"/>
    <p:sldLayoutId id="2147484912" r:id="rId2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3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1" y="0"/>
          <a:ext cx="158750" cy="158750"/>
        </p:xfrm>
        <a:graphic>
          <a:graphicData uri="http://schemas.openxmlformats.org/presentationml/2006/ole">
            <p:oleObj spid="_x0000_s7174" name="think-cell Slide" r:id="rId16" imgW="360" imgH="360" progId="">
              <p:embed/>
            </p:oleObj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740233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295276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295276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pic>
        <p:nvPicPr>
          <p:cNvPr id="13" name="Picture 107" descr="C:\Users\Conny\Desktop\WCG\WCG - Logo\PNG\Logos blue\WCG - Logo - General - Blue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869" y="6424383"/>
            <a:ext cx="913396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125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</p:sldLayoutIdLst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225"/>
        </a:spcBef>
        <a:buFont typeface="Arial" pitchFamily="34" charset="0"/>
        <a:buNone/>
        <a:defRPr sz="12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35000" indent="-135000" algn="l" defTabSz="685800" rtl="0" eaLnBrk="1" latinLnBrk="0" hangingPunct="1">
        <a:spcBef>
          <a:spcPts val="225"/>
        </a:spcBef>
        <a:buClr>
          <a:srgbClr val="002060"/>
        </a:buClr>
        <a:buFontTx/>
        <a:buBlip>
          <a:blip r:embed="rId19"/>
        </a:buBlip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270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•"/>
        <a:defRPr lang="en-US" sz="12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05000" indent="-135000" algn="l" defTabSz="685800" rtl="0" eaLnBrk="1" latinLnBrk="0" hangingPunct="1">
        <a:spcBef>
          <a:spcPts val="225"/>
        </a:spcBef>
        <a:buClr>
          <a:schemeClr val="accent3"/>
        </a:buClr>
        <a:buFont typeface="Arial" pitchFamily="34" charset="0"/>
        <a:buChar char="–"/>
        <a:defRPr sz="1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350000" indent="-1350000" algn="l" defTabSz="685800" rtl="0" eaLnBrk="1" latinLnBrk="0" hangingPunct="1">
        <a:spcBef>
          <a:spcPts val="225"/>
        </a:spcBef>
        <a:buFont typeface="Arial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8198" name="think-cell Slide" r:id="rId30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54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  <p:sldLayoutId id="2147485052" r:id="rId13"/>
    <p:sldLayoutId id="2147485053" r:id="rId14"/>
    <p:sldLayoutId id="2147485054" r:id="rId15"/>
    <p:sldLayoutId id="2147485055" r:id="rId16"/>
    <p:sldLayoutId id="2147485056" r:id="rId17"/>
    <p:sldLayoutId id="2147485057" r:id="rId18"/>
    <p:sldLayoutId id="2147485058" r:id="rId19"/>
    <p:sldLayoutId id="2147485059" r:id="rId20"/>
    <p:sldLayoutId id="2147485060" r:id="rId21"/>
    <p:sldLayoutId id="2147485061" r:id="rId22"/>
    <p:sldLayoutId id="2147485062" r:id="rId23"/>
    <p:sldLayoutId id="2147485063" r:id="rId24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2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p:oleObj spid="_x0000_s9222" name="think-cell Slide" r:id="rId34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>
                <a:solidFill>
                  <a:srgbClr val="998F86"/>
                </a:solidFill>
              </a:rPr>
              <a:t>Go to Insert &gt; Header &amp; Footer &gt; Enter presentation name into footer field</a:t>
            </a:r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r>
              <a:rPr lang="en-US" sz="800" dirty="0">
                <a:solidFill>
                  <a:srgbClr val="998F86"/>
                </a:solidFill>
              </a:rPr>
              <a:t>© Western Cape Government 2012  |</a:t>
            </a:r>
            <a:endParaRPr lang="en-GB" sz="800" dirty="0">
              <a:solidFill>
                <a:srgbClr val="998F86"/>
              </a:solidFill>
            </a:endParaRPr>
          </a:p>
        </p:txBody>
      </p:sp>
      <p:sp>
        <p:nvSpPr>
          <p:cNvPr id="11" name="Right Triangle 10"/>
          <p:cNvSpPr/>
          <p:nvPr userDrawn="1"/>
        </p:nvSpPr>
        <p:spPr>
          <a:xfrm flipH="1">
            <a:off x="539552" y="898353"/>
            <a:ext cx="8604448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6381329"/>
            <a:ext cx="92751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7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5165" r:id="rId6"/>
    <p:sldLayoutId id="2147485166" r:id="rId7"/>
    <p:sldLayoutId id="2147485167" r:id="rId8"/>
    <p:sldLayoutId id="2147485168" r:id="rId9"/>
    <p:sldLayoutId id="2147485169" r:id="rId10"/>
    <p:sldLayoutId id="2147485170" r:id="rId11"/>
    <p:sldLayoutId id="2147485171" r:id="rId12"/>
    <p:sldLayoutId id="2147485172" r:id="rId13"/>
    <p:sldLayoutId id="2147485173" r:id="rId14"/>
    <p:sldLayoutId id="2147485174" r:id="rId15"/>
    <p:sldLayoutId id="2147485175" r:id="rId16"/>
    <p:sldLayoutId id="2147485176" r:id="rId17"/>
    <p:sldLayoutId id="2147485177" r:id="rId18"/>
    <p:sldLayoutId id="2147485178" r:id="rId19"/>
    <p:sldLayoutId id="2147485179" r:id="rId20"/>
    <p:sldLayoutId id="2147485180" r:id="rId21"/>
    <p:sldLayoutId id="2147485181" r:id="rId22"/>
    <p:sldLayoutId id="2147485182" r:id="rId23"/>
    <p:sldLayoutId id="2147485183" r:id="rId24"/>
    <p:sldLayoutId id="2147485661" r:id="rId25"/>
    <p:sldLayoutId id="2147487245" r:id="rId2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40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0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8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1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69.png"/><Relationship Id="rId5" Type="http://schemas.openxmlformats.org/officeDocument/2006/relationships/hyperlink" Target="http://en.wikipedia.org/wiki/file:oxygen_symbol.svg" TargetMode="Externa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2.jpe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9.xml"/><Relationship Id="rId5" Type="http://schemas.openxmlformats.org/officeDocument/2006/relationships/image" Target="../media/image98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ffe8e4c2-ef7e-4882-8491-0bc55d070938/reports/30e69f85-9223-48ac-99d7-9e8c18f5a938/ReportSection663dd4febeb941ff8886?pbi_source=PowerPoi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4.xml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app.powerbi.com/view?r=eyJrIjoiMDNlNTMyZWUtYjkyYS00NGE1LTliZTktZDI4MDU0ZTU0OTk1IiwidCI6ImE1MTczNzFjLWYzMTYtNDg0Yy1hYzVjLTk4Yjc2MTI3NzkwYSIsImMiOjl9" TargetMode="External"/><Relationship Id="rId1" Type="http://schemas.openxmlformats.org/officeDocument/2006/relationships/slideLayout" Target="../slideLayouts/slideLayout182.xml"/><Relationship Id="rId4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view?r=eyJrIjoiMDNlNTMyZWUtYjkyYS00NGE1LTliZTktZDI4MDU0ZTU0OTk1IiwidCI6ImE1MTczNzFjLWYzMTYtNDg0Yy1hYzVjLTk4Yjc2MTI3NzkwYSIsImMiOjl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2.xml"/><Relationship Id="rId4" Type="http://schemas.openxmlformats.org/officeDocument/2006/relationships/chart" Target="../charts/char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26" Type="http://schemas.openxmlformats.org/officeDocument/2006/relationships/diagramColors" Target="../diagrams/colors9.xml"/><Relationship Id="rId3" Type="http://schemas.openxmlformats.org/officeDocument/2006/relationships/diagramData" Target="../diagrams/data5.xml"/><Relationship Id="rId21" Type="http://schemas.openxmlformats.org/officeDocument/2006/relationships/diagramColors" Target="../diagrams/colors8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5" Type="http://schemas.openxmlformats.org/officeDocument/2006/relationships/diagramQuickStyle" Target="../diagrams/quickStyle9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8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Layout" Target="../diagrams/layout9.xml"/><Relationship Id="rId32" Type="http://schemas.openxmlformats.org/officeDocument/2006/relationships/image" Target="../media/image110.png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23" Type="http://schemas.openxmlformats.org/officeDocument/2006/relationships/diagramData" Target="../diagrams/data9.xml"/><Relationship Id="rId28" Type="http://schemas.openxmlformats.org/officeDocument/2006/relationships/image" Target="../media/image106.png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31" Type="http://schemas.openxmlformats.org/officeDocument/2006/relationships/image" Target="../media/image109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Relationship Id="rId27" Type="http://schemas.microsoft.com/office/2007/relationships/diagramDrawing" Target="../diagrams/drawing9.xml"/><Relationship Id="rId30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9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24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17.xml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19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19.xml"/><Relationship Id="rId4" Type="http://schemas.openxmlformats.org/officeDocument/2006/relationships/image" Target="../media/image13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3038" y="3089296"/>
            <a:ext cx="7776864" cy="679407"/>
          </a:xfrm>
        </p:spPr>
        <p:txBody>
          <a:bodyPr>
            <a:normAutofit/>
          </a:bodyPr>
          <a:lstStyle/>
          <a:p>
            <a:r>
              <a:rPr lang="en-GB" b="1" dirty="0"/>
              <a:t> </a:t>
            </a:r>
            <a:r>
              <a:rPr lang="en-GB" b="1" dirty="0" err="1"/>
              <a:t>Adhoc</a:t>
            </a:r>
            <a:r>
              <a:rPr lang="en-GB" b="1" dirty="0"/>
              <a:t> Committee on </a:t>
            </a:r>
            <a:r>
              <a:rPr lang="en-GB" b="1" dirty="0" err="1"/>
              <a:t>Covid</a:t>
            </a:r>
            <a:r>
              <a:rPr lang="en-GB" b="1" dirty="0"/>
              <a:t> - 19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663475" y="3861048"/>
            <a:ext cx="3960440" cy="1296144"/>
          </a:xfrm>
        </p:spPr>
        <p:txBody>
          <a:bodyPr>
            <a:normAutofit/>
          </a:bodyPr>
          <a:lstStyle/>
          <a:p>
            <a:pPr marL="0" indent="0" defTabSz="914400" rtl="0" eaLnBrk="1" latinLnBrk="0" hangingPunct="1">
              <a:spcBef>
                <a:spcPts val="300"/>
              </a:spcBef>
              <a:buFont typeface="Arial" pitchFamily="34" charset="0"/>
              <a:buNone/>
            </a:pPr>
            <a:r>
              <a:rPr lang="en-GB" sz="1600" dirty="0"/>
              <a:t>Health Update  </a:t>
            </a:r>
          </a:p>
          <a:p>
            <a:pPr marL="0" indent="0" defTabSz="914400" rtl="0" eaLnBrk="1" latinLnBrk="0" hangingPunct="1">
              <a:spcBef>
                <a:spcPts val="300"/>
              </a:spcBef>
              <a:buFont typeface="Arial" pitchFamily="34" charset="0"/>
              <a:buNone/>
            </a:pPr>
            <a:endParaRPr lang="en-GB" sz="1600" dirty="0"/>
          </a:p>
          <a:p>
            <a:pPr marL="0" indent="0" defTabSz="914400" rtl="0" eaLnBrk="1" latinLnBrk="0" hangingPunct="1">
              <a:spcBef>
                <a:spcPts val="300"/>
              </a:spcBef>
              <a:buFont typeface="Arial" pitchFamily="34" charset="0"/>
              <a:buNone/>
            </a:pPr>
            <a:r>
              <a:rPr lang="en-GB" sz="1600" dirty="0"/>
              <a:t>Dr K Cloete  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6872273" y="5415022"/>
            <a:ext cx="1800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lang="en-US" dirty="0">
                <a:solidFill>
                  <a:prstClr val="white"/>
                </a:solidFill>
                <a:latin typeface="Century Gothic"/>
              </a:rPr>
              <a:t> 23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July 2021  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857474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F13178E-6671-4542-8C8A-1522BFF01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6416" y="6581129"/>
            <a:ext cx="514400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9F247F-EEFA-4291-88E3-1659BE8BBA5A}"/>
              </a:ext>
            </a:extLst>
          </p:cNvPr>
          <p:cNvSpPr txBox="1"/>
          <p:nvPr/>
        </p:nvSpPr>
        <p:spPr>
          <a:xfrm>
            <a:off x="395536" y="593479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are currently 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32 730 active infectious cases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b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is </a:t>
            </a:r>
            <a:r>
              <a:rPr lang="en-ZA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1 358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more active cases (4.3%)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last week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0E79A5-BE52-4035-9A64-289A1286B2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5" y="78710"/>
            <a:ext cx="82867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029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xmlns="" id="{06EC7DFA-AC8F-4349-B77F-69A75628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300" b="1" dirty="0">
                <a:solidFill>
                  <a:schemeClr val="bg1"/>
                </a:solidFill>
              </a:rPr>
              <a:t>Currently admitted patients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9C89D7-C86C-4E32-BCE8-D5B1E5C0B2A3}"/>
              </a:ext>
            </a:extLst>
          </p:cNvPr>
          <p:cNvSpPr txBox="1"/>
          <p:nvPr/>
        </p:nvSpPr>
        <p:spPr>
          <a:xfrm>
            <a:off x="2996948" y="5006407"/>
            <a:ext cx="5953885" cy="1497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Hospitalisations continue to increase in both the public and private sectors but the percent increases are smaller.</a:t>
            </a:r>
          </a:p>
          <a:p>
            <a:pPr marL="22860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Currently 3 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010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patients are admitted with COVID-19.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90BC6ED5-0B54-4C88-9173-0183D4795D97}"/>
              </a:ext>
            </a:extLst>
          </p:cNvPr>
          <p:cNvCxnSpPr/>
          <p:nvPr/>
        </p:nvCxnSpPr>
        <p:spPr>
          <a:xfrm>
            <a:off x="7668344" y="1628800"/>
            <a:ext cx="0" cy="36004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120C735-6590-45BD-9031-3C73D8C3247E}"/>
              </a:ext>
            </a:extLst>
          </p:cNvPr>
          <p:cNvCxnSpPr/>
          <p:nvPr/>
        </p:nvCxnSpPr>
        <p:spPr>
          <a:xfrm>
            <a:off x="4499992" y="1628800"/>
            <a:ext cx="0" cy="36004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6DC4E5D3-5932-487A-A518-8EF2451EC47A}"/>
              </a:ext>
            </a:extLst>
          </p:cNvPr>
          <p:cNvCxnSpPr/>
          <p:nvPr/>
        </p:nvCxnSpPr>
        <p:spPr>
          <a:xfrm>
            <a:off x="7812360" y="1484784"/>
            <a:ext cx="0" cy="432048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FCC9AA-D2BC-428F-B18D-AC2C6D04D6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166" y="-143172"/>
            <a:ext cx="7502782" cy="52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626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BC3ABF-24D7-49C0-AB72-E9679CD1A16C}"/>
              </a:ext>
            </a:extLst>
          </p:cNvPr>
          <p:cNvSpPr txBox="1"/>
          <p:nvPr/>
        </p:nvSpPr>
        <p:spPr>
          <a:xfrm>
            <a:off x="6804248" y="2367464"/>
            <a:ext cx="2016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Western Cape and Cape Town Metro excess deaths continue increasing steeply and have exceeded first wave peak.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84542D7-D56C-4496-BA25-EE53CDCC55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094" y="6093296"/>
            <a:ext cx="2732906" cy="6949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1BA2F-D99E-405F-A077-31132B047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41917"/>
            <a:ext cx="6699160" cy="28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7CF508-AB67-49E9-B671-4F1F0077CD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2954738"/>
            <a:ext cx="6696743" cy="27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69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CA7FDBE-A53C-461E-B43A-BB8FDD139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92" y="188640"/>
            <a:ext cx="2396492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rgbClr val="001489"/>
                </a:solidFill>
              </a:rPr>
              <a:t>20 July 2021</a:t>
            </a:r>
          </a:p>
          <a:p>
            <a:pPr marL="0" indent="0" defTabSz="914400"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rgbClr val="001489"/>
                </a:solidFill>
              </a:rPr>
              <a:t>Surveillance Huddle Notes</a:t>
            </a:r>
          </a:p>
          <a:p>
            <a:pPr marL="0" indent="0" defTabSz="914400">
              <a:spcAft>
                <a:spcPts val="600"/>
              </a:spcAft>
              <a:buNone/>
              <a:defRPr/>
            </a:pPr>
            <a:endParaRPr lang="en-US" sz="1700" dirty="0"/>
          </a:p>
          <a:p>
            <a:pPr marL="0" indent="0" defTabSz="914400">
              <a:spcAft>
                <a:spcPts val="600"/>
              </a:spcAft>
              <a:buNone/>
              <a:defRPr/>
            </a:pPr>
            <a:endParaRPr lang="en-US" sz="17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CB6BA5-800F-420E-9D93-95760DFCD280}"/>
              </a:ext>
            </a:extLst>
          </p:cNvPr>
          <p:cNvSpPr/>
          <p:nvPr/>
        </p:nvSpPr>
        <p:spPr>
          <a:xfrm>
            <a:off x="2699792" y="0"/>
            <a:ext cx="644420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D4F2CF-1493-4FE7-A2DE-8C99E200B5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9592" y="1556792"/>
            <a:ext cx="732799" cy="702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D03866-449F-47B6-84FE-AEDF7B372536}"/>
              </a:ext>
            </a:extLst>
          </p:cNvPr>
          <p:cNvSpPr txBox="1"/>
          <p:nvPr/>
        </p:nvSpPr>
        <p:spPr>
          <a:xfrm>
            <a:off x="231292" y="2564904"/>
            <a:ext cx="23964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case numbers, and now admissions and deaths across the province.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Remain in the phase of widespread community transmission and mitigation.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Household, workplace and LTCF / congregate residential clusters.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BDF269-16EC-49B5-822E-6B17B5806A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8671" y="304800"/>
            <a:ext cx="58864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53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00AE9-0856-484D-BE05-54F2CE8A07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40" y="1772816"/>
            <a:ext cx="8954750" cy="5072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B6473-AF18-4483-BCB2-6083E077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59977"/>
            <a:ext cx="5328592" cy="559256"/>
          </a:xfrm>
        </p:spPr>
        <p:txBody>
          <a:bodyPr/>
          <a:lstStyle/>
          <a:p>
            <a:r>
              <a:rPr lang="en-US" dirty="0"/>
              <a:t>Comparing the 3 waves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EE75A5E-C574-4E7A-824D-E8F1D9F37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53F478-2FD6-4495-A27D-B77689BE9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427" y="33869"/>
            <a:ext cx="4680520" cy="38628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3rd wave appears to be plateauing slightly lower than 2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wave but could still be due to limited testing.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Northern case incidence same as 2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wave peak.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Klipfontein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, Mitchells Plain similar to 2</a:t>
            </a:r>
            <a:r>
              <a:rPr 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wave.</a:t>
            </a:r>
          </a:p>
        </p:txBody>
      </p:sp>
    </p:spTree>
    <p:extLst>
      <p:ext uri="{BB962C8B-B14F-4D97-AF65-F5344CB8AC3E}">
        <p14:creationId xmlns:p14="http://schemas.microsoft.com/office/powerpoint/2010/main" xmlns="" val="111977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00377" y="85738"/>
            <a:ext cx="638087" cy="347152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32024" y="1007112"/>
          <a:ext cx="5622800" cy="295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2800">
                  <a:extLst>
                    <a:ext uri="{9D8B030D-6E8A-4147-A177-3AD203B41FA5}">
                      <a16:colId xmlns:a16="http://schemas.microsoft.com/office/drawing/2014/main" xmlns="" val="999700848"/>
                    </a:ext>
                  </a:extLst>
                </a:gridCol>
              </a:tblGrid>
              <a:tr h="21145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City of Cape Town,</a:t>
                      </a:r>
                      <a:r>
                        <a:rPr lang="en-GB" sz="1600" baseline="0" dirty="0"/>
                        <a:t> Breede Valley AND Overberg</a:t>
                      </a:r>
                      <a:endParaRPr lang="en-GB" sz="16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xmlns="" val="118132948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1855" y="596914"/>
            <a:ext cx="88826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SAMRC COVID- 19 AND WASTEWATER EARLY WARNING SYSTEM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24831" y="130874"/>
            <a:ext cx="826225" cy="262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7632" y="573831"/>
            <a:ext cx="9126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 29 2021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AFBAFD6-9E1F-4A16-8A65-634153362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855" y="21122"/>
            <a:ext cx="5915025" cy="637838"/>
          </a:xfrm>
          <a:prstGeom prst="rect">
            <a:avLst/>
          </a:prstGeom>
        </p:spPr>
        <p:txBody>
          <a:bodyPr wrap="none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ZA" sz="2100" dirty="0">
                <a:solidFill>
                  <a:srgbClr val="003399"/>
                </a:solidFill>
              </a:rPr>
              <a:t>Triangulating with wastewater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1B1CCE-F93C-49B4-A1D2-B1F32D4167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86405" y="106776"/>
            <a:ext cx="893826" cy="2628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B5B8DC-04DA-4400-A154-46A230D9B8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"/>
          <a:stretch/>
        </p:blipFill>
        <p:spPr>
          <a:xfrm>
            <a:off x="8415580" y="38078"/>
            <a:ext cx="623941" cy="40792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FA20291-EBA4-4D78-B5AB-1C8D9F756658}"/>
              </a:ext>
            </a:extLst>
          </p:cNvPr>
          <p:cNvSpPr txBox="1"/>
          <p:nvPr/>
        </p:nvSpPr>
        <p:spPr>
          <a:xfrm>
            <a:off x="49987" y="4974638"/>
            <a:ext cx="4464348" cy="138499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Metro: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 &gt;2500 copies/ml (category 3 or higher) at 82% of treatment plants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category 5 at 45% of plants (↓ from 68% in previous week)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Notable increase from category 3 to 5 at Gordon’s Bay.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05D4701-2B83-4E22-8C91-8108070E65D0}"/>
              </a:ext>
            </a:extLst>
          </p:cNvPr>
          <p:cNvSpPr txBox="1"/>
          <p:nvPr/>
        </p:nvSpPr>
        <p:spPr>
          <a:xfrm>
            <a:off x="4884849" y="5950423"/>
            <a:ext cx="39325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Theewaterskloof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Botrivier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Villiersdorp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remain in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category 5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↑ to category 2 at Caledon &amp;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Grabouw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563475D-02CA-46B1-94ED-A3B686EC275E}"/>
              </a:ext>
            </a:extLst>
          </p:cNvPr>
          <p:cNvSpPr txBox="1"/>
          <p:nvPr/>
        </p:nvSpPr>
        <p:spPr>
          <a:xfrm>
            <a:off x="4780892" y="3205060"/>
            <a:ext cx="43631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Breede Valley: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SARS-CoV-2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↓ at all treatment plants except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Touwsriver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Large ↓ in Rawsonville.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9B9D44-66AF-4B59-88DF-D2FF6BC3A7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50000"/>
          <a:stretch/>
        </p:blipFill>
        <p:spPr>
          <a:xfrm>
            <a:off x="1832241" y="1302388"/>
            <a:ext cx="2711184" cy="38193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D83588A-EFC5-4461-9DFB-D94539CF5B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9801"/>
          <a:stretch/>
        </p:blipFill>
        <p:spPr>
          <a:xfrm>
            <a:off x="59971" y="1313374"/>
            <a:ext cx="1772269" cy="24867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AD92165-C836-4FFE-8505-1AD141887E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69449" y="3396795"/>
            <a:ext cx="912684" cy="1278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122FFA-A8B7-442F-8B35-A9A999A564A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5785" y="1336608"/>
            <a:ext cx="4325123" cy="194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E03775-9219-472B-8BD3-C87BA86297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b="13674"/>
          <a:stretch/>
        </p:blipFill>
        <p:spPr>
          <a:xfrm>
            <a:off x="4785785" y="4187014"/>
            <a:ext cx="3305357" cy="17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89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B6473-AF18-4483-BCB2-6083E077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018"/>
            <a:ext cx="5328592" cy="559256"/>
          </a:xfrm>
        </p:spPr>
        <p:txBody>
          <a:bodyPr/>
          <a:lstStyle/>
          <a:p>
            <a:r>
              <a:rPr lang="en-US" dirty="0"/>
              <a:t>Update on delta variant in WC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EE75A5E-C574-4E7A-824D-E8F1D9F37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53F478-2FD6-4495-A27D-B77689BE98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1124744"/>
            <a:ext cx="8496944" cy="38628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Delta remains overwhelmingly dominant variant in WC from mid-June onwards.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596EF1-A9ED-4C4F-9341-4FBFDDBD23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9831"/>
            <a:ext cx="9144000" cy="1862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9AE60C-7963-444C-9DD7-44A7D1DE52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3836" y="2014168"/>
            <a:ext cx="2438400" cy="790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AFB5FA-1840-4A0B-9D05-6ED0317784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17" y="4719011"/>
            <a:ext cx="5563095" cy="3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2697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9592" y="2780928"/>
            <a:ext cx="7133875" cy="1080120"/>
          </a:xfrm>
        </p:spPr>
        <p:txBody>
          <a:bodyPr>
            <a:noAutofit/>
          </a:bodyPr>
          <a:lstStyle/>
          <a:p>
            <a:r>
              <a:rPr lang="en-ZA" b="1" dirty="0"/>
              <a:t>Expectations for the Third Wave</a:t>
            </a:r>
          </a:p>
        </p:txBody>
      </p:sp>
    </p:spTree>
    <p:extLst>
      <p:ext uri="{BB962C8B-B14F-4D97-AF65-F5344CB8AC3E}">
        <p14:creationId xmlns:p14="http://schemas.microsoft.com/office/powerpoint/2010/main" xmlns="" val="257553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57DE7E-FAB3-4FB6-9F92-F3C382C100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419"/>
          <a:stretch/>
        </p:blipFill>
        <p:spPr>
          <a:xfrm>
            <a:off x="0" y="2204864"/>
            <a:ext cx="9144000" cy="394925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94D0616-2ACB-4FC0-8154-5FD41B773C96}"/>
              </a:ext>
            </a:extLst>
          </p:cNvPr>
          <p:cNvSpPr txBox="1">
            <a:spLocks/>
          </p:cNvSpPr>
          <p:nvPr/>
        </p:nvSpPr>
        <p:spPr>
          <a:xfrm>
            <a:off x="-12159" y="908720"/>
            <a:ext cx="5328592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SA COVID-19 Modelling consortium scenarios for new admissions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b="0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 bars represent actual admissions (2</a:t>
            </a:r>
            <a:r>
              <a:rPr lang="en-US" sz="2000" b="0" baseline="30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wave and current);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 curves are model projections for different speed and strength of NPI response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Third wave in WC could peak with similar or fewer admissions than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wave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timing of peak: mid-July to early August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8BA33E-E14E-47C1-874C-473F643E4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924675" y="5849030"/>
            <a:ext cx="2219325" cy="10089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1C947CE-DE98-4E16-B946-126214E7574B}"/>
              </a:ext>
            </a:extLst>
          </p:cNvPr>
          <p:cNvSpPr/>
          <p:nvPr/>
        </p:nvSpPr>
        <p:spPr>
          <a:xfrm>
            <a:off x="6084168" y="3789040"/>
            <a:ext cx="2952328" cy="1656184"/>
          </a:xfrm>
          <a:prstGeom prst="rect">
            <a:avLst/>
          </a:prstGeom>
          <a:noFill/>
          <a:ln w="28575">
            <a:solidFill>
              <a:srgbClr val="B512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191180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B344577-6250-4F6B-B96F-67EDD84F5285}"/>
              </a:ext>
            </a:extLst>
          </p:cNvPr>
          <p:cNvSpPr txBox="1">
            <a:spLocks/>
          </p:cNvSpPr>
          <p:nvPr/>
        </p:nvSpPr>
        <p:spPr>
          <a:xfrm>
            <a:off x="107504" y="332656"/>
            <a:ext cx="5328592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Short term predictions from SACMC – new cases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805CED-848C-46C9-96D3-C5D8110BD23A}"/>
              </a:ext>
            </a:extLst>
          </p:cNvPr>
          <p:cNvSpPr txBox="1"/>
          <p:nvPr/>
        </p:nvSpPr>
        <p:spPr>
          <a:xfrm>
            <a:off x="6300192" y="2204864"/>
            <a:ext cx="26834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line:</a:t>
            </a:r>
            <a:b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Grey line:</a:t>
            </a:r>
            <a:b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 for this week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line:</a:t>
            </a:r>
            <a:b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Prediction for next week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83E8A2-6BDD-4EB7-B7A9-5C86AD7C2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32240" y="5733256"/>
            <a:ext cx="2219325" cy="1008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2F9FC8-A71D-430A-9A2A-E97891C8A438}"/>
              </a:ext>
            </a:extLst>
          </p:cNvPr>
          <p:cNvSpPr txBox="1"/>
          <p:nvPr/>
        </p:nvSpPr>
        <p:spPr>
          <a:xfrm>
            <a:off x="0" y="135730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Forecasting similar numbers of cases for the next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7A1FDE-7A14-45E9-B80B-509D998FA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40"/>
          <a:stretch/>
        </p:blipFill>
        <p:spPr>
          <a:xfrm>
            <a:off x="467544" y="1908642"/>
            <a:ext cx="5176119" cy="390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278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1DD435-47C4-4DB3-8F52-9AA72C58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Overview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CCC681-7A68-4B33-9F04-9315DEDF2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397" y="1268760"/>
            <a:ext cx="8597205" cy="42484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2000" b="0" dirty="0"/>
              <a:t>Surveillance &amp; Response Update</a:t>
            </a:r>
          </a:p>
          <a:p>
            <a:pPr marL="457200" indent="-457200">
              <a:buFont typeface="+mj-lt"/>
              <a:buAutoNum type="arabicPeriod"/>
            </a:pPr>
            <a:endParaRPr lang="en-ZA" sz="2000" b="0" dirty="0"/>
          </a:p>
          <a:p>
            <a:pPr marL="457200" indent="-457200">
              <a:buFont typeface="+mj-lt"/>
              <a:buAutoNum type="arabicPeriod"/>
            </a:pPr>
            <a:r>
              <a:rPr lang="en-ZA" sz="2000" b="0" dirty="0"/>
              <a:t>Expectations for the 3</a:t>
            </a:r>
            <a:r>
              <a:rPr lang="en-ZA" sz="2000" b="0" baseline="30000" dirty="0"/>
              <a:t>rd</a:t>
            </a:r>
            <a:r>
              <a:rPr lang="en-ZA" sz="2000" b="0" dirty="0"/>
              <a:t> wave</a:t>
            </a:r>
          </a:p>
          <a:p>
            <a:pPr marL="452438" indent="-452438">
              <a:buAutoNum type="arabicPeriod"/>
            </a:pPr>
            <a:endParaRPr lang="en-ZA" sz="2000" b="0" dirty="0"/>
          </a:p>
          <a:p>
            <a:pPr marL="452438" indent="-452438">
              <a:buAutoNum type="arabicPeriod"/>
            </a:pPr>
            <a:r>
              <a:rPr lang="en-ZA" sz="2000" b="0" dirty="0"/>
              <a:t>The triggered third wave response</a:t>
            </a:r>
          </a:p>
          <a:p>
            <a:pPr marL="452438" indent="-452438">
              <a:buAutoNum type="arabicPeriod"/>
            </a:pPr>
            <a:endParaRPr lang="en-ZA" sz="2000" b="0" dirty="0"/>
          </a:p>
          <a:p>
            <a:pPr marL="452438" indent="-452438">
              <a:buAutoNum type="arabicPeriod"/>
            </a:pPr>
            <a:r>
              <a:rPr lang="en-ZA" sz="2000" b="0" dirty="0"/>
              <a:t>Vaccine Implementation update</a:t>
            </a:r>
          </a:p>
          <a:p>
            <a:pPr marL="452438" indent="-452438">
              <a:buAutoNum type="arabicPeriod"/>
            </a:pPr>
            <a:endParaRPr lang="en-ZA" sz="2000" b="0" dirty="0"/>
          </a:p>
          <a:p>
            <a:pPr marL="452438" indent="-452438">
              <a:buAutoNum type="arabicPeriod"/>
            </a:pPr>
            <a:r>
              <a:rPr lang="en-ZA" sz="2000" b="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xmlns="" val="34906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B344577-6250-4F6B-B96F-67EDD84F5285}"/>
              </a:ext>
            </a:extLst>
          </p:cNvPr>
          <p:cNvSpPr txBox="1">
            <a:spLocks/>
          </p:cNvSpPr>
          <p:nvPr/>
        </p:nvSpPr>
        <p:spPr>
          <a:xfrm>
            <a:off x="177800" y="260648"/>
            <a:ext cx="5328592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Probability that provinces in 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wave have passed peak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by 17 July 2021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EAE015-9294-4596-BD3E-A64C9191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32240" y="5733256"/>
            <a:ext cx="2219325" cy="10089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1E153AF-DEBB-44E9-8919-9F28679DB299}"/>
              </a:ext>
            </a:extLst>
          </p:cNvPr>
          <p:cNvSpPr/>
          <p:nvPr/>
        </p:nvSpPr>
        <p:spPr>
          <a:xfrm>
            <a:off x="251520" y="5733256"/>
            <a:ext cx="50405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1B6C8B0-3118-44E1-940D-697597102200}"/>
              </a:ext>
            </a:extLst>
          </p:cNvPr>
          <p:cNvGrpSpPr/>
          <p:nvPr/>
        </p:nvGrpSpPr>
        <p:grpSpPr>
          <a:xfrm>
            <a:off x="251520" y="1324038"/>
            <a:ext cx="4914292" cy="4209923"/>
            <a:chOff x="3528392" y="2348879"/>
            <a:chExt cx="1979712" cy="20376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2CDA7FB-91E1-4D53-85AA-DB6059F47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61025" r="28738"/>
            <a:stretch/>
          </p:blipFill>
          <p:spPr>
            <a:xfrm>
              <a:off x="4572000" y="2348879"/>
              <a:ext cx="936104" cy="20376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CFFC627-4B37-45AB-ADD5-5EC4483A0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88587"/>
            <a:stretch/>
          </p:blipFill>
          <p:spPr>
            <a:xfrm>
              <a:off x="3528392" y="2348880"/>
              <a:ext cx="1043608" cy="203768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A1018B-D9A6-425D-9941-65E72E2F12BF}"/>
              </a:ext>
            </a:extLst>
          </p:cNvPr>
          <p:cNvSpPr txBox="1"/>
          <p:nvPr/>
        </p:nvSpPr>
        <p:spPr>
          <a:xfrm>
            <a:off x="5571113" y="2151725"/>
            <a:ext cx="32994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All provinces in 3</a:t>
            </a:r>
            <a:r>
              <a:rPr lang="en-ZA" sz="2000" baseline="30000" dirty="0"/>
              <a:t>rd</a:t>
            </a:r>
            <a:r>
              <a:rPr lang="en-ZA" sz="2000" dirty="0"/>
              <a:t> wave have &gt;50% probability of having passed peak </a:t>
            </a:r>
          </a:p>
          <a:p>
            <a:r>
              <a:rPr lang="en-ZA" sz="2000" dirty="0"/>
              <a:t/>
            </a:r>
            <a:br>
              <a:rPr lang="en-ZA" sz="2000" dirty="0"/>
            </a:br>
            <a:r>
              <a:rPr lang="en-ZA" sz="2000" dirty="0"/>
              <a:t>BUT uncertainty as civil unrest and related service disruptions may impact testing and data integrity, as well as transmission.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176199-D4DD-4E96-A2CF-158DF5E160C2}"/>
              </a:ext>
            </a:extLst>
          </p:cNvPr>
          <p:cNvSpPr/>
          <p:nvPr/>
        </p:nvSpPr>
        <p:spPr>
          <a:xfrm>
            <a:off x="395536" y="4725144"/>
            <a:ext cx="4824536" cy="55925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311259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9592" y="2780928"/>
            <a:ext cx="7133875" cy="1080120"/>
          </a:xfrm>
        </p:spPr>
        <p:txBody>
          <a:bodyPr>
            <a:noAutofit/>
          </a:bodyPr>
          <a:lstStyle/>
          <a:p>
            <a:r>
              <a:rPr lang="en-ZA" b="1" dirty="0"/>
              <a:t>The triggered Third Wave Response</a:t>
            </a:r>
          </a:p>
        </p:txBody>
      </p:sp>
    </p:spTree>
    <p:extLst>
      <p:ext uri="{BB962C8B-B14F-4D97-AF65-F5344CB8AC3E}">
        <p14:creationId xmlns:p14="http://schemas.microsoft.com/office/powerpoint/2010/main" xmlns="" val="1521509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4E2102-9156-4FBF-9404-15C790077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75" y="64627"/>
            <a:ext cx="8597205" cy="559256"/>
          </a:xfrm>
        </p:spPr>
        <p:txBody>
          <a:bodyPr/>
          <a:lstStyle/>
          <a:p>
            <a:r>
              <a:rPr lang="en-ZA" dirty="0"/>
              <a:t>Western Cape 3</a:t>
            </a:r>
            <a:r>
              <a:rPr lang="en-ZA" baseline="30000" dirty="0"/>
              <a:t>rd</a:t>
            </a:r>
            <a:r>
              <a:rPr lang="en-ZA" dirty="0"/>
              <a:t> wave advisory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F3EF330-BED5-41E1-8359-0553BFC4A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533A2DB8-461B-4E02-86B8-476F131CCA34}"/>
              </a:ext>
            </a:extLst>
          </p:cNvPr>
          <p:cNvGraphicFramePr>
            <a:graphicFrameLocks noGrp="1"/>
          </p:cNvGraphicFramePr>
          <p:nvPr/>
        </p:nvGraphicFramePr>
        <p:xfrm>
          <a:off x="150612" y="1196752"/>
          <a:ext cx="8967979" cy="56072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7092">
                  <a:extLst>
                    <a:ext uri="{9D8B030D-6E8A-4147-A177-3AD203B41FA5}">
                      <a16:colId xmlns:a16="http://schemas.microsoft.com/office/drawing/2014/main" xmlns="" val="2344954350"/>
                    </a:ext>
                  </a:extLst>
                </a:gridCol>
                <a:gridCol w="7210887">
                  <a:extLst>
                    <a:ext uri="{9D8B030D-6E8A-4147-A177-3AD203B41FA5}">
                      <a16:colId xmlns:a16="http://schemas.microsoft.com/office/drawing/2014/main" xmlns="" val="1466059263"/>
                    </a:ext>
                  </a:extLst>
                </a:gridCol>
              </a:tblGrid>
              <a:tr h="3201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Indicator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 of Resurgence Metric </a:t>
                      </a:r>
                      <a:endParaRPr lang="en-ZA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118370"/>
                  </a:ext>
                </a:extLst>
              </a:tr>
              <a:tr h="13514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First warning:</a:t>
                      </a:r>
                      <a:b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health service demand in 14-21d</a:t>
                      </a:r>
                      <a:endParaRPr lang="en-ZA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 ↑ daily cases (increase for ≥ 1 week of ≥ 20%)</a:t>
                      </a:r>
                    </a:p>
                    <a:p>
                      <a:pPr marL="377825" lvl="0" indent="342900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Overall test positivity &gt;7% for ≥1 week</a:t>
                      </a:r>
                    </a:p>
                    <a:p>
                      <a:pPr marL="720725" lvl="0" indent="0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&gt;15% of hospitals have &gt;10% of beds occupied by COVID-19 patients</a:t>
                      </a:r>
                    </a:p>
                    <a:p>
                      <a:pPr marL="720725" marR="0" lvl="0" indent="0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ZA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&gt;50% ↑ in pre-COVID-19 hospital O</a:t>
                      </a:r>
                      <a:r>
                        <a:rPr lang="en-ZA" sz="1600" b="1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use</a:t>
                      </a:r>
                      <a:endParaRPr lang="en-ZA" sz="16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839586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 warning: </a:t>
                      </a:r>
                      <a:b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Z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health service demand in 7-14d</a:t>
                      </a:r>
                      <a:endParaRPr lang="en-ZA" sz="16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720725" algn="l" defTabSz="914400" rtl="0" eaLnBrk="1" latinLnBrk="0" hangingPunct="1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Overall test positivity 10-15% for ≥1 week</a:t>
                      </a:r>
                    </a:p>
                    <a:p>
                      <a:pPr marL="720725" lvl="0" indent="0" algn="l" defTabSz="914400" rtl="0" eaLnBrk="1" latinLnBrk="0" hangingPunct="1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&gt;15% week-on-week increase in 7dma of current admissions</a:t>
                      </a:r>
                    </a:p>
                    <a:p>
                      <a:pPr marL="0" marR="0" lvl="0" indent="720725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&gt;40% of hospitals have &gt;10% of beds occupied by COVID-19 patients</a:t>
                      </a:r>
                    </a:p>
                    <a:p>
                      <a:pPr marL="0" marR="0" lvl="0" indent="720725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&gt;75% ↑ in pre-COVID-19 hospital O</a:t>
                      </a:r>
                      <a:r>
                        <a:rPr lang="en-ZA" sz="1600" b="1" kern="1200" baseline="-25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use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3085285"/>
                  </a:ext>
                </a:extLst>
              </a:tr>
              <a:tr h="1156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Third warning: </a:t>
                      </a:r>
                      <a:b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↑ health service demand in 2-7d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</a:pP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720725" algn="l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ZA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&gt;20% week-on-week increase in 7dma of current admissions (</a:t>
                      </a:r>
                      <a:r>
                        <a:rPr lang="en-ZA" sz="1200" b="1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20.6%</a:t>
                      </a:r>
                      <a:r>
                        <a:rPr lang="en-ZA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ZA" sz="1200" b="1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↓ to 8.8%</a:t>
                      </a:r>
                      <a:r>
                        <a:rPr lang="en-ZA" sz="16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&gt;50% of hospitals have &gt;20% of beds occupied by COVID-19 patients (</a:t>
                      </a:r>
                      <a:r>
                        <a:rPr lang="en-ZA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&gt;50% of high care, intensive care &amp; HFNO</a:t>
                      </a:r>
                      <a:r>
                        <a:rPr lang="en-ZA" sz="1600" b="1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COVID-19 beds occupied (</a:t>
                      </a:r>
                      <a:r>
                        <a:rPr lang="en-ZA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101%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&gt;100% ↑ in pre-COVID-19 hospital O</a:t>
                      </a:r>
                      <a:r>
                        <a:rPr lang="en-ZA" sz="1600" b="1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use (</a:t>
                      </a:r>
                      <a:r>
                        <a:rPr lang="en-ZA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currently at &gt;25T/day or &gt;100%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5047162"/>
                  </a:ext>
                </a:extLst>
              </a:tr>
              <a:tr h="110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Health service capacity threatened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&gt;2800 current COVID-19 inpatients (currently at 3402 admissions)</a:t>
                      </a:r>
                    </a:p>
                    <a:p>
                      <a:pPr marL="457200" lvl="1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 This is across both public and private sector.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&gt;80% of high care, intensive care &amp; HFNO</a:t>
                      </a:r>
                      <a:r>
                        <a:rPr lang="en-ZA" sz="1600" b="1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COVID-19 beds occupied (101%)</a:t>
                      </a:r>
                    </a:p>
                    <a:p>
                      <a:pPr marL="0" lvl="0" indent="720725" algn="l">
                        <a:lnSpc>
                          <a:spcPct val="125000"/>
                        </a:lnSpc>
                        <a:spcAft>
                          <a:spcPts val="3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&gt;200% ↑ in pre-COVID-19 hospital O</a:t>
                      </a:r>
                      <a:r>
                        <a:rPr lang="en-ZA" sz="160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ZA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use (currently &lt;200%)</a:t>
                      </a:r>
                      <a:endParaRPr lang="en-ZA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53369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E9FA03-6E5A-44DA-963A-E985BE201F1E}"/>
              </a:ext>
            </a:extLst>
          </p:cNvPr>
          <p:cNvSpPr txBox="1"/>
          <p:nvPr/>
        </p:nvSpPr>
        <p:spPr>
          <a:xfrm>
            <a:off x="25408" y="600659"/>
            <a:ext cx="885698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Principle</a:t>
            </a:r>
            <a:r>
              <a:rPr kumimoji="0" lang="en-ZA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Transparent pre-defined triggers for whole of society response to reduce transmission and prepare health services. </a:t>
            </a: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srgbClr val="3377FF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Note: Metrics in bold met</a:t>
            </a:r>
            <a:endParaRPr kumimoji="0" lang="en-ZA" sz="1700" b="1" i="0" u="none" strike="noStrike" kern="1200" cap="none" spc="0" normalizeH="0" baseline="0" noProof="0" dirty="0">
              <a:ln>
                <a:noFill/>
              </a:ln>
              <a:solidFill>
                <a:srgbClr val="3377F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Graphic 8" descr="Inpatient with solid fill">
            <a:extLst>
              <a:ext uri="{FF2B5EF4-FFF2-40B4-BE49-F238E27FC236}">
                <a16:creationId xmlns:a16="http://schemas.microsoft.com/office/drawing/2014/main" xmlns="" id="{F21D13E7-7B6F-4C73-B2E3-3D8B69981C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9713" y="1961758"/>
            <a:ext cx="527303" cy="52730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2DD3878D-C8BF-4658-ADE7-F8BA4A86B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108853" y="2460103"/>
            <a:ext cx="272189" cy="272189"/>
          </a:xfrm>
          <a:prstGeom prst="rect">
            <a:avLst/>
          </a:prstGeom>
        </p:spPr>
      </p:pic>
      <p:pic>
        <p:nvPicPr>
          <p:cNvPr id="15" name="Graphic 14" descr="Inpatient with solid fill">
            <a:extLst>
              <a:ext uri="{FF2B5EF4-FFF2-40B4-BE49-F238E27FC236}">
                <a16:creationId xmlns:a16="http://schemas.microsoft.com/office/drawing/2014/main" xmlns="" id="{0C08C44F-33F7-448F-AF67-038F2F7B0E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9713" y="3279520"/>
            <a:ext cx="517963" cy="517963"/>
          </a:xfrm>
          <a:prstGeom prst="rect">
            <a:avLst/>
          </a:prstGeom>
        </p:spPr>
      </p:pic>
      <p:pic>
        <p:nvPicPr>
          <p:cNvPr id="16" name="Graphic 15" descr="Cough with solid fill">
            <a:extLst>
              <a:ext uri="{FF2B5EF4-FFF2-40B4-BE49-F238E27FC236}">
                <a16:creationId xmlns:a16="http://schemas.microsoft.com/office/drawing/2014/main" xmlns="" id="{F6507EDF-95DC-4FA3-9F76-AE722C87C3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08853" y="2977355"/>
            <a:ext cx="305650" cy="30565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2342EA63-E14D-400A-BAAE-BCBE4DF6B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142314" y="3807562"/>
            <a:ext cx="272189" cy="272189"/>
          </a:xfrm>
          <a:prstGeom prst="rect">
            <a:avLst/>
          </a:prstGeom>
        </p:spPr>
      </p:pic>
      <p:pic>
        <p:nvPicPr>
          <p:cNvPr id="18" name="Graphic 17" descr="Cough with solid fill">
            <a:extLst>
              <a:ext uri="{FF2B5EF4-FFF2-40B4-BE49-F238E27FC236}">
                <a16:creationId xmlns:a16="http://schemas.microsoft.com/office/drawing/2014/main" xmlns="" id="{246F05FF-AA4B-4003-B7EA-7553D5026D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08853" y="1568166"/>
            <a:ext cx="305650" cy="30565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xmlns="" id="{48E2D575-FA82-4F93-9636-B7AB686606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142314" y="5096760"/>
            <a:ext cx="272189" cy="272189"/>
          </a:xfrm>
          <a:prstGeom prst="rect">
            <a:avLst/>
          </a:prstGeom>
        </p:spPr>
      </p:pic>
      <p:pic>
        <p:nvPicPr>
          <p:cNvPr id="22" name="Graphic 21" descr="Inpatient with solid fill">
            <a:extLst>
              <a:ext uri="{FF2B5EF4-FFF2-40B4-BE49-F238E27FC236}">
                <a16:creationId xmlns:a16="http://schemas.microsoft.com/office/drawing/2014/main" xmlns="" id="{42B3CA57-9441-42AC-9BEA-1900B1FBEF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89053" y="5567733"/>
            <a:ext cx="517963" cy="51796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338A9426-AA7D-4C9B-AF49-663597A7EC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142314" y="6195503"/>
            <a:ext cx="272189" cy="272189"/>
          </a:xfrm>
          <a:prstGeom prst="rect">
            <a:avLst/>
          </a:prstGeom>
        </p:spPr>
      </p:pic>
      <p:pic>
        <p:nvPicPr>
          <p:cNvPr id="20" name="Graphic 19" descr="Inpatient with solid fill">
            <a:extLst>
              <a:ext uri="{FF2B5EF4-FFF2-40B4-BE49-F238E27FC236}">
                <a16:creationId xmlns:a16="http://schemas.microsoft.com/office/drawing/2014/main" xmlns="" id="{5DE00D34-CA26-4DAE-B830-B13E9F9BE0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79712" y="4395035"/>
            <a:ext cx="517963" cy="5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17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52C8D-39A6-4AF1-9B99-8C72D5AB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48415"/>
            <a:ext cx="8597205" cy="559256"/>
          </a:xfrm>
        </p:spPr>
        <p:txBody>
          <a:bodyPr/>
          <a:lstStyle/>
          <a:p>
            <a:r>
              <a:rPr lang="en-ZA" dirty="0"/>
              <a:t>3rd warning indicator </a:t>
            </a:r>
            <a:endParaRPr lang="en-ZA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0B7413D-DBB9-48E7-81A5-1D57FA259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DE2BBC5-52EE-44C0-9F06-9886F93A2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0815781"/>
              </p:ext>
            </p:extLst>
          </p:nvPr>
        </p:nvGraphicFramePr>
        <p:xfrm>
          <a:off x="135780" y="874601"/>
          <a:ext cx="8928992" cy="58449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4138409391"/>
                    </a:ext>
                  </a:extLst>
                </a:gridCol>
                <a:gridCol w="7272808">
                  <a:extLst>
                    <a:ext uri="{9D8B030D-6E8A-4147-A177-3AD203B41FA5}">
                      <a16:colId xmlns:a16="http://schemas.microsoft.com/office/drawing/2014/main" xmlns="" val="1089302037"/>
                    </a:ext>
                  </a:extLst>
                </a:gridCol>
              </a:tblGrid>
              <a:tr h="327844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ZA" sz="2000" b="1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Indicator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ZA" sz="20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Recommended action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6693088"/>
                  </a:ext>
                </a:extLst>
              </a:tr>
              <a:tr h="22822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First warning indicator.</a:t>
                      </a:r>
                      <a:b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  in health service demand in 14-21 days.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Strong public messaging about ↑ cases and need for stricter NPI adherence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Publish ceilings of 2nd warning indicators with restriction expectations 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 testing capacity, contact tracing, isolation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Prepare to mobilize resources for a substantial surge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 vaccination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Targeted sequencing of virus</a:t>
                      </a:r>
                    </a:p>
                    <a:p>
                      <a:pPr marL="0" lvl="0" indent="534988" algn="l" defTabSz="914400" rtl="0" eaLnBrk="1" latinLnBrk="0" hangingPunct="1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highlight>
                            <a:srgbClr val="FFFF99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Recommend restrictions: gatherings, travel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6191473"/>
                  </a:ext>
                </a:extLst>
              </a:tr>
              <a:tr h="16731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Second warning indicator. </a:t>
                      </a:r>
                      <a:br>
                        <a:rPr lang="en-ZA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ZA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  in health service demand in 7-14 days.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Continue public messaging, vaccination, viral sequencing as above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Publish ceilings of 3rd warning indicators with restriction expectations  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Limit testing not absolutely necessary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Mobilize resources to support a substantial surge within 7 to 14 days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Recommend further restrictions: gatherings, curfew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3398473"/>
                  </a:ext>
                </a:extLst>
              </a:tr>
              <a:tr h="1538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Third warning indicator. </a:t>
                      </a:r>
                      <a:b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en-ZA" sz="16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↑  in health service demand in 2-7 days.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Continue public messaging, vaccination, viral sequencing, testing limits as above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Publish potential increase of restriction expectations if systems overwhelmed 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Further mobilize resources to support a substantial surge within 2-7 days</a:t>
                      </a:r>
                    </a:p>
                    <a:p>
                      <a:pPr marL="0" lvl="0" indent="534988" algn="l">
                        <a:lnSpc>
                          <a:spcPct val="12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ZA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Recommend restrictions: gatherings, curfew, alcohol</a:t>
                      </a:r>
                    </a:p>
                  </a:txBody>
                  <a:tcPr marL="64252" marR="642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649350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D074C9E-95DC-4130-8533-21DF15C7E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24169" y="1631911"/>
            <a:ext cx="330685" cy="293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819A2B-2710-48C5-9F14-C8DA93B16C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19035" y="1963715"/>
            <a:ext cx="362529" cy="293942"/>
          </a:xfrm>
          <a:prstGeom prst="rect">
            <a:avLst/>
          </a:prstGeom>
        </p:spPr>
      </p:pic>
      <p:pic>
        <p:nvPicPr>
          <p:cNvPr id="15" name="Graphic 14" descr="Inpatient with solid fill">
            <a:extLst>
              <a:ext uri="{FF2B5EF4-FFF2-40B4-BE49-F238E27FC236}">
                <a16:creationId xmlns:a16="http://schemas.microsoft.com/office/drawing/2014/main" xmlns="" id="{1C00AEBE-B3B7-4D22-BD01-6497C6F29C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55651" y="2257657"/>
            <a:ext cx="325914" cy="343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9D1EDF3-C660-49EE-91CE-CFB0C74A70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66821" y="2588552"/>
            <a:ext cx="288033" cy="2880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5285B65-6267-48BA-99EB-2A38CD6D61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66821" y="2923467"/>
            <a:ext cx="288032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9D61880-CEC8-4B49-B517-42C457E55F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44136" y="3273575"/>
            <a:ext cx="305630" cy="2320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127D723-3BE6-45A5-AA94-EB07CFDF0F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19034" y="1350510"/>
            <a:ext cx="362530" cy="2435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EEFD8A-1ED5-485F-B007-3B8EC52E3A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19034" y="3633373"/>
            <a:ext cx="362530" cy="2435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EA5F9AF-76F7-4756-A1E6-C4925133E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19034" y="3925132"/>
            <a:ext cx="330685" cy="293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2AEC0D5-9726-43EC-B32F-4DA49075DC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93128" y="3633373"/>
            <a:ext cx="288033" cy="2880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4A8B31-B0D3-4F76-AEF9-9C949409C8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34064" y="3633374"/>
            <a:ext cx="288032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623BDB8-F067-4522-B2EA-3E315D63E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15686" y="4250068"/>
            <a:ext cx="362529" cy="293942"/>
          </a:xfrm>
          <a:prstGeom prst="rect">
            <a:avLst/>
          </a:prstGeom>
        </p:spPr>
      </p:pic>
      <p:pic>
        <p:nvPicPr>
          <p:cNvPr id="29" name="Graphic 28" descr="Inpatient with solid fill">
            <a:extLst>
              <a:ext uri="{FF2B5EF4-FFF2-40B4-BE49-F238E27FC236}">
                <a16:creationId xmlns:a16="http://schemas.microsoft.com/office/drawing/2014/main" xmlns="" id="{74685C1B-8D85-4B0F-9EE2-0121181DE8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22489" y="4531383"/>
            <a:ext cx="325914" cy="3435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C6C520F-B9E4-4CCD-8921-31247A4104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2489" y="4891414"/>
            <a:ext cx="305630" cy="23209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424D12B-F641-4778-B1F5-E12DB9AAD4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23755" y="5301455"/>
            <a:ext cx="362530" cy="2435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C6FCF8-1736-4AC9-A588-20822B059D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23755" y="5593214"/>
            <a:ext cx="330685" cy="293942"/>
          </a:xfrm>
          <a:prstGeom prst="rect">
            <a:avLst/>
          </a:prstGeom>
        </p:spPr>
      </p:pic>
      <p:pic>
        <p:nvPicPr>
          <p:cNvPr id="34" name="Graphic 33" descr="Inpatient with solid fill">
            <a:extLst>
              <a:ext uri="{FF2B5EF4-FFF2-40B4-BE49-F238E27FC236}">
                <a16:creationId xmlns:a16="http://schemas.microsoft.com/office/drawing/2014/main" xmlns="" id="{09B469CC-6567-45E2-8911-454B8F0493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22489" y="5867518"/>
            <a:ext cx="325914" cy="34355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2CC4768-801F-42C0-97EA-B30932CE49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22489" y="6227549"/>
            <a:ext cx="305630" cy="2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02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0BCB89-60D9-4F4F-963F-6F31306B54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9971" y="4157908"/>
            <a:ext cx="3535206" cy="2447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376415-9DC8-496F-8F72-1AFF82EA78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7148" y="4151631"/>
            <a:ext cx="3544274" cy="24533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44435-81E7-488B-AEBB-5491B842C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6" y="222042"/>
            <a:ext cx="8405283" cy="41195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/>
          <a:p>
            <a:pPr defTabSz="914400"/>
            <a:r>
              <a:rPr lang="en-ZA" sz="2400" b="1" dirty="0">
                <a:solidFill>
                  <a:schemeClr val="tx2"/>
                </a:solidFill>
                <a:latin typeface="Century Gothic" pitchFamily="34" charset="0"/>
              </a:rPr>
              <a:t>Google mobility data </a:t>
            </a:r>
            <a:br>
              <a:rPr lang="en-ZA" sz="2400" b="1" dirty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en-ZA" sz="2400" b="1" dirty="0">
                <a:solidFill>
                  <a:schemeClr val="tx2"/>
                </a:solidFill>
                <a:latin typeface="Century Gothic" pitchFamily="34" charset="0"/>
              </a:rPr>
              <a:t>– percentage change in mobility in relation to restrictions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B11D0BD-E5E2-4D7D-B27A-DB0DD48889C2}"/>
              </a:ext>
            </a:extLst>
          </p:cNvPr>
          <p:cNvCxnSpPr/>
          <p:nvPr/>
        </p:nvCxnSpPr>
        <p:spPr>
          <a:xfrm>
            <a:off x="5178630" y="6110326"/>
            <a:ext cx="0" cy="36004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6D450A7F-3D91-46CD-B18E-CC17F4CD1F01}"/>
              </a:ext>
            </a:extLst>
          </p:cNvPr>
          <p:cNvCxnSpPr>
            <a:cxnSpLocks/>
          </p:cNvCxnSpPr>
          <p:nvPr/>
        </p:nvCxnSpPr>
        <p:spPr>
          <a:xfrm flipV="1">
            <a:off x="8650292" y="4026658"/>
            <a:ext cx="0" cy="36004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983DC3-55AB-4B67-8B31-3D570E8AD376}"/>
              </a:ext>
            </a:extLst>
          </p:cNvPr>
          <p:cNvSpPr txBox="1"/>
          <p:nvPr/>
        </p:nvSpPr>
        <p:spPr>
          <a:xfrm>
            <a:off x="15213" y="801542"/>
            <a:ext cx="908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clear evidence of  change in mobility patterns in response to L4.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civil disruption in KZN in last week on mobility patterns.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1DA97B-83A7-4821-945E-3B0454B621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11" y="2636912"/>
            <a:ext cx="1583361" cy="2641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7F9BBB-CC1C-42E8-80BE-382BC9B8278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1476491"/>
            <a:ext cx="3544274" cy="2456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31782D-29B9-4FAB-82FC-5D2B590A716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79970" y="1479682"/>
            <a:ext cx="3544274" cy="245337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BCEC6BE-1FDB-4A7C-A9FF-DEE9D58D61C4}"/>
              </a:ext>
            </a:extLst>
          </p:cNvPr>
          <p:cNvCxnSpPr>
            <a:cxnSpLocks/>
          </p:cNvCxnSpPr>
          <p:nvPr/>
        </p:nvCxnSpPr>
        <p:spPr>
          <a:xfrm>
            <a:off x="8671385" y="3501008"/>
            <a:ext cx="0" cy="36004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EAADBE35-55A3-4115-80A1-DE1366209C57}"/>
              </a:ext>
            </a:extLst>
          </p:cNvPr>
          <p:cNvCxnSpPr>
            <a:cxnSpLocks/>
          </p:cNvCxnSpPr>
          <p:nvPr/>
        </p:nvCxnSpPr>
        <p:spPr>
          <a:xfrm>
            <a:off x="5142122" y="3444861"/>
            <a:ext cx="0" cy="360040"/>
          </a:xfrm>
          <a:prstGeom prst="straightConnector1">
            <a:avLst/>
          </a:prstGeom>
          <a:ln w="28575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003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xmlns="" id="{9820D777-8B19-4F7D-ACEB-4FF95A45E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9080" y="5139283"/>
            <a:ext cx="5860004" cy="1320289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xmlns="" id="{6D288A74-6F43-4974-910E-DC0D1D341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45705" y="1761617"/>
            <a:ext cx="5706010" cy="13202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6918796-2918-40D6-BE3A-4600C47FCD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8D51BCA6-0557-42B5-A83A-EC17D5BE2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6661" y="196513"/>
            <a:ext cx="1942393" cy="1767139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849348DB-9BFA-4A13-B18E-000AE4331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6405" y="1525317"/>
            <a:ext cx="2436746" cy="2111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7BDD6-E31C-4EDD-9AC7-893F7B69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96" y="658042"/>
            <a:ext cx="7886700" cy="71555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 the midst of the Mitigation Paradigm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AA79B8-FFF2-48BF-A4B9-533D0C6201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2473940" y="1639138"/>
            <a:ext cx="5099746" cy="509974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xmlns="" id="{388967A3-8511-4F41-B07D-CECB21A4B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61932" y="2904874"/>
            <a:ext cx="1736035" cy="162793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B608DEF-1FE0-4414-BF79-FD603511DE0A}"/>
              </a:ext>
            </a:extLst>
          </p:cNvPr>
          <p:cNvCxnSpPr>
            <a:cxnSpLocks/>
          </p:cNvCxnSpPr>
          <p:nvPr/>
        </p:nvCxnSpPr>
        <p:spPr>
          <a:xfrm>
            <a:off x="2623151" y="3068654"/>
            <a:ext cx="2374816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957CA750-DEEF-49D0-BEAD-5D1A0BA95E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46242" y="3624537"/>
            <a:ext cx="1627143" cy="157609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xmlns="" id="{A1D83397-EC5E-4820-BD82-5B7B0A149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865" y="4740857"/>
            <a:ext cx="2314286" cy="211714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3CE0BB9A-4153-4CEE-A453-15BE58B2E2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91711" y="2848926"/>
            <a:ext cx="2391429" cy="2125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D19448-96A4-4F87-AB50-4C27CE466F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 amt="3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26798"/>
          <a:stretch/>
        </p:blipFill>
        <p:spPr>
          <a:xfrm>
            <a:off x="1878023" y="3957389"/>
            <a:ext cx="943377" cy="690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0EEDBD-FDC5-40B1-9A24-DD373C13E753}"/>
              </a:ext>
            </a:extLst>
          </p:cNvPr>
          <p:cNvSpPr txBox="1"/>
          <p:nvPr/>
        </p:nvSpPr>
        <p:spPr>
          <a:xfrm>
            <a:off x="1934880" y="2874550"/>
            <a:ext cx="329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 Points for titrating response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DEE2474-9AE6-4262-B2E2-DDA61AE9060F}"/>
              </a:ext>
            </a:extLst>
          </p:cNvPr>
          <p:cNvSpPr txBox="1"/>
          <p:nvPr/>
        </p:nvSpPr>
        <p:spPr>
          <a:xfrm>
            <a:off x="2305878" y="1794398"/>
            <a:ext cx="4633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at this point, becomes even more important as individual risk increases.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will inevitably translate into how the wave progresses and whether we, as a collective, can flatten the height of it.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942E8C0-D074-47F1-B1AA-722BD9BC4A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81462" y="2585488"/>
            <a:ext cx="1643269" cy="21630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248C52-8A79-4BD2-A798-F6495DACFBED}"/>
              </a:ext>
            </a:extLst>
          </p:cNvPr>
          <p:cNvSpPr txBox="1"/>
          <p:nvPr/>
        </p:nvSpPr>
        <p:spPr>
          <a:xfrm>
            <a:off x="2623151" y="5524753"/>
            <a:ext cx="4265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wave 3 period we will be asking of our staff to manage increasing COVID-19 cases and a Phase 2 vaccine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over and above their normal clinical duties. This additional burden will stretch our staff.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F508FBA1-2744-40D6-8105-029029C624D0}"/>
              </a:ext>
            </a:extLst>
          </p:cNvPr>
          <p:cNvCxnSpPr>
            <a:cxnSpLocks/>
          </p:cNvCxnSpPr>
          <p:nvPr/>
        </p:nvCxnSpPr>
        <p:spPr>
          <a:xfrm flipV="1">
            <a:off x="1742360" y="2874411"/>
            <a:ext cx="27235" cy="61330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6678FBCE-C5EB-471E-8CA1-C49F17A24B12}"/>
              </a:ext>
            </a:extLst>
          </p:cNvPr>
          <p:cNvCxnSpPr>
            <a:cxnSpLocks/>
          </p:cNvCxnSpPr>
          <p:nvPr/>
        </p:nvCxnSpPr>
        <p:spPr>
          <a:xfrm>
            <a:off x="1510445" y="2907543"/>
            <a:ext cx="27235" cy="613301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C4B07A8-744F-4F46-92F9-EC5486EE4487}"/>
              </a:ext>
            </a:extLst>
          </p:cNvPr>
          <p:cNvSpPr txBox="1"/>
          <p:nvPr/>
        </p:nvSpPr>
        <p:spPr>
          <a:xfrm>
            <a:off x="16021" y="3345259"/>
            <a:ext cx="1301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Outbreak response shifts focus to protecting high risk COVID-19 patients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362681B-2475-4D71-96FF-12343B63D18B}"/>
              </a:ext>
            </a:extLst>
          </p:cNvPr>
          <p:cNvSpPr txBox="1"/>
          <p:nvPr/>
        </p:nvSpPr>
        <p:spPr>
          <a:xfrm>
            <a:off x="7190017" y="4806501"/>
            <a:ext cx="18918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Note: Trigger Points are actively monitored in order to titrate the response to the COVID-19 wave and achieve balance for COVID-19 and comprehensive service capacity.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795296B-9286-4499-AAC1-70FF68E427FB}"/>
              </a:ext>
            </a:extLst>
          </p:cNvPr>
          <p:cNvSpPr/>
          <p:nvPr/>
        </p:nvSpPr>
        <p:spPr>
          <a:xfrm>
            <a:off x="7314326" y="2585489"/>
            <a:ext cx="1643269" cy="216300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6D20C95-2EA6-4602-8F8A-5EEE941B8C4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79166" y="3879936"/>
            <a:ext cx="998853" cy="9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880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0" y="188640"/>
            <a:ext cx="8597205" cy="559256"/>
          </a:xfrm>
        </p:spPr>
        <p:txBody>
          <a:bodyPr/>
          <a:lstStyle/>
          <a:p>
            <a:r>
              <a:rPr lang="en-ZA" sz="2400" dirty="0"/>
              <a:t>Acute service platform – scaling up COVID capacity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961901"/>
            <a:ext cx="8784976" cy="5688632"/>
          </a:xfrm>
        </p:spPr>
        <p:txBody>
          <a:bodyPr>
            <a:noAutofit/>
          </a:bodyPr>
          <a:lstStyle/>
          <a:p>
            <a:pPr marL="37693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latin typeface="+mn-lt"/>
              </a:rPr>
              <a:t>De-escalation of non-COVID services </a:t>
            </a:r>
            <a:r>
              <a:rPr lang="en-ZA" sz="1600" b="0" dirty="0">
                <a:latin typeface="+mn-lt"/>
              </a:rPr>
              <a:t>– in both PHC and hospitals, to maintain only essential care.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latin typeface="+mn-lt"/>
              </a:rPr>
              <a:t>Acute Hospitals </a:t>
            </a:r>
            <a:r>
              <a:rPr lang="en-ZA" sz="1600" b="0" dirty="0">
                <a:latin typeface="+mn-lt"/>
              </a:rPr>
              <a:t>– progressive demarcation of PUI, COVID ward and COVID critical care capacity, to a full planned capacity of 2 300 Public Sector COVID beds (inclusive of a proportion of the field hospital capacity). </a:t>
            </a:r>
            <a:endParaRPr lang="en-ZA" sz="1600" dirty="0">
              <a:latin typeface="+mn-lt"/>
            </a:endParaRP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latin typeface="+mn-lt"/>
              </a:rPr>
              <a:t>Field Hospital capacity – </a:t>
            </a:r>
            <a:r>
              <a:rPr lang="en-ZA" sz="1600" b="0" dirty="0">
                <a:latin typeface="+mn-lt"/>
              </a:rPr>
              <a:t>stepwise full commissioning of field hospital capacity in Brackengate (336 beds), Mitchells Plain Hospital of Hope (200 beds), Freesia &amp; Ward 99 (75 beds), WCRC (26 beds), </a:t>
            </a:r>
            <a:r>
              <a:rPr lang="en-ZA" sz="1600" b="0" dirty="0" err="1">
                <a:latin typeface="+mn-lt"/>
              </a:rPr>
              <a:t>Sonstraal</a:t>
            </a:r>
            <a:r>
              <a:rPr lang="en-ZA" sz="1600" b="0" dirty="0">
                <a:latin typeface="+mn-lt"/>
              </a:rPr>
              <a:t> Hospital (68 beds) and at rural hospitals.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latin typeface="+mn-lt"/>
              </a:rPr>
              <a:t>Co-ordinated platform response – </a:t>
            </a:r>
            <a:r>
              <a:rPr lang="en-ZA" sz="1600" b="0" dirty="0">
                <a:latin typeface="+mn-lt"/>
              </a:rPr>
              <a:t>co-ordinated movement of patients from ECs to acute and critical care beds to field hospital beds, and streamlined discharges.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>
                <a:latin typeface="+mn-lt"/>
              </a:rPr>
              <a:t>Staffing – </a:t>
            </a:r>
            <a:r>
              <a:rPr lang="en-ZA" sz="1600" b="0" dirty="0">
                <a:latin typeface="+mn-lt"/>
              </a:rPr>
              <a:t>additional staff employed and retained from the 2</a:t>
            </a:r>
            <a:r>
              <a:rPr lang="en-ZA" sz="1600" b="0" baseline="30000" dirty="0">
                <a:latin typeface="+mn-lt"/>
              </a:rPr>
              <a:t>nd</a:t>
            </a:r>
            <a:r>
              <a:rPr lang="en-ZA" sz="1600" b="0" dirty="0">
                <a:latin typeface="+mn-lt"/>
              </a:rPr>
              <a:t> wave, with flexible deployment. 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dirty="0"/>
              <a:t>Oxygen capacity </a:t>
            </a:r>
            <a:r>
              <a:rPr lang="en-ZA" sz="1600" b="0" dirty="0"/>
              <a:t>– daily huddles for co-ordinated of uninterrupted oxygen supply and distribution, in line with oxygen utilisation needs.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b="0" dirty="0">
              <a:latin typeface="+mn-lt"/>
            </a:endParaRPr>
          </a:p>
          <a:p>
            <a:pPr marL="10715" algn="just">
              <a:lnSpc>
                <a:spcPct val="150000"/>
              </a:lnSpc>
            </a:pPr>
            <a:r>
              <a:rPr lang="en-ZA" sz="1800" dirty="0">
                <a:latin typeface="+mn-lt"/>
              </a:rPr>
              <a:t> </a:t>
            </a: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215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0" y="188640"/>
            <a:ext cx="8597205" cy="559256"/>
          </a:xfrm>
        </p:spPr>
        <p:txBody>
          <a:bodyPr/>
          <a:lstStyle/>
          <a:p>
            <a:r>
              <a:rPr lang="en-ZA" sz="2400" dirty="0"/>
              <a:t>Acute service platform – current picture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961901"/>
            <a:ext cx="8784976" cy="5688632"/>
          </a:xfrm>
        </p:spPr>
        <p:txBody>
          <a:bodyPr>
            <a:noAutofit/>
          </a:bodyPr>
          <a:lstStyle/>
          <a:p>
            <a:pPr marL="37693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400" b="0" dirty="0">
                <a:latin typeface="+mn-lt"/>
              </a:rPr>
              <a:t>Currently</a:t>
            </a:r>
            <a:r>
              <a:rPr lang="en-ZA" sz="1400" dirty="0">
                <a:latin typeface="+mn-lt"/>
              </a:rPr>
              <a:t> 3 010 COVID patients </a:t>
            </a:r>
            <a:r>
              <a:rPr lang="en-ZA" sz="1400" b="0" dirty="0">
                <a:latin typeface="+mn-lt"/>
              </a:rPr>
              <a:t>in our acute hospitals (</a:t>
            </a:r>
            <a:r>
              <a:rPr lang="en-ZA" sz="1400" dirty="0">
                <a:latin typeface="+mn-lt"/>
              </a:rPr>
              <a:t>1 517</a:t>
            </a:r>
            <a:r>
              <a:rPr lang="en-ZA" sz="1400" b="0" dirty="0">
                <a:latin typeface="+mn-lt"/>
              </a:rPr>
              <a:t> in </a:t>
            </a:r>
            <a:r>
              <a:rPr lang="en-ZA" sz="1400" dirty="0">
                <a:latin typeface="+mn-lt"/>
              </a:rPr>
              <a:t>public </a:t>
            </a:r>
            <a:r>
              <a:rPr lang="en-ZA" sz="1400" b="0" dirty="0">
                <a:latin typeface="+mn-lt"/>
              </a:rPr>
              <a:t>hospitals &amp; </a:t>
            </a:r>
            <a:r>
              <a:rPr lang="en-ZA" sz="1400" dirty="0">
                <a:latin typeface="+mn-lt"/>
              </a:rPr>
              <a:t>1 493) </a:t>
            </a:r>
            <a:r>
              <a:rPr lang="en-ZA" sz="1400" b="0" dirty="0">
                <a:latin typeface="+mn-lt"/>
              </a:rPr>
              <a:t>in </a:t>
            </a:r>
            <a:r>
              <a:rPr lang="en-ZA" sz="1400" dirty="0">
                <a:latin typeface="+mn-lt"/>
              </a:rPr>
              <a:t>private</a:t>
            </a:r>
            <a:r>
              <a:rPr lang="en-ZA" sz="1400" b="0" dirty="0">
                <a:latin typeface="+mn-lt"/>
              </a:rPr>
              <a:t> hospitals). This </a:t>
            </a:r>
            <a:r>
              <a:rPr lang="en-ZA" sz="1400" dirty="0">
                <a:latin typeface="+mn-lt"/>
              </a:rPr>
              <a:t>excludes PUIs </a:t>
            </a:r>
            <a:r>
              <a:rPr lang="en-ZA" sz="1400" b="0" dirty="0">
                <a:latin typeface="+mn-lt"/>
              </a:rPr>
              <a:t>and </a:t>
            </a:r>
            <a:r>
              <a:rPr lang="en-ZA" sz="1400" dirty="0">
                <a:latin typeface="+mn-lt"/>
              </a:rPr>
              <a:t>cases in specialised hospital </a:t>
            </a:r>
            <a:r>
              <a:rPr lang="en-ZA" sz="1400" b="0" dirty="0">
                <a:latin typeface="+mn-lt"/>
              </a:rPr>
              <a:t>settings.</a:t>
            </a:r>
          </a:p>
          <a:p>
            <a:pPr marL="37693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b="0" dirty="0">
              <a:latin typeface="+mn-lt"/>
            </a:endParaRP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400" b="0" dirty="0">
                <a:latin typeface="+mn-lt"/>
              </a:rPr>
              <a:t>The </a:t>
            </a:r>
            <a:r>
              <a:rPr lang="en-ZA" sz="1400" dirty="0">
                <a:latin typeface="+mn-lt"/>
              </a:rPr>
              <a:t>Metro hospitals </a:t>
            </a:r>
            <a:r>
              <a:rPr lang="en-ZA" sz="1400" b="0" dirty="0">
                <a:latin typeface="+mn-lt"/>
              </a:rPr>
              <a:t>have an average </a:t>
            </a:r>
            <a:r>
              <a:rPr lang="en-ZA" sz="1400" dirty="0">
                <a:latin typeface="+mn-lt"/>
              </a:rPr>
              <a:t>occupancy rate </a:t>
            </a:r>
            <a:r>
              <a:rPr lang="en-ZA" sz="1400" b="0" dirty="0">
                <a:latin typeface="+mn-lt"/>
              </a:rPr>
              <a:t>of</a:t>
            </a:r>
            <a:r>
              <a:rPr lang="en-ZA" sz="1400" dirty="0">
                <a:latin typeface="+mn-lt"/>
              </a:rPr>
              <a:t> 91%; George </a:t>
            </a:r>
            <a:r>
              <a:rPr lang="en-ZA" sz="1400" b="0" dirty="0">
                <a:latin typeface="+mn-lt"/>
              </a:rPr>
              <a:t>drainage area hospitals at</a:t>
            </a:r>
            <a:r>
              <a:rPr lang="en-ZA" sz="1400" dirty="0">
                <a:latin typeface="+mn-lt"/>
              </a:rPr>
              <a:t> 70%; Paarl </a:t>
            </a:r>
            <a:r>
              <a:rPr lang="en-ZA" sz="1400" b="0" dirty="0">
                <a:latin typeface="+mn-lt"/>
              </a:rPr>
              <a:t>drainage area hospitals at </a:t>
            </a:r>
            <a:r>
              <a:rPr lang="en-ZA" sz="1400" dirty="0">
                <a:latin typeface="+mn-lt"/>
              </a:rPr>
              <a:t>78% </a:t>
            </a:r>
            <a:r>
              <a:rPr lang="en-ZA" sz="1400" b="0" dirty="0">
                <a:latin typeface="+mn-lt"/>
              </a:rPr>
              <a:t>&amp; </a:t>
            </a:r>
            <a:r>
              <a:rPr lang="en-ZA" sz="1400" dirty="0">
                <a:latin typeface="+mn-lt"/>
              </a:rPr>
              <a:t>Worcester </a:t>
            </a:r>
            <a:r>
              <a:rPr lang="en-ZA" sz="1400" b="0" dirty="0">
                <a:latin typeface="+mn-lt"/>
              </a:rPr>
              <a:t>drainage area hospitals at </a:t>
            </a:r>
            <a:r>
              <a:rPr lang="en-ZA" sz="1400" dirty="0">
                <a:latin typeface="+mn-lt"/>
              </a:rPr>
              <a:t>68%.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dirty="0">
              <a:latin typeface="+mn-lt"/>
            </a:endParaRP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400" dirty="0">
                <a:latin typeface="+mn-lt"/>
              </a:rPr>
              <a:t>COVID &amp; PUI cases</a:t>
            </a:r>
            <a:r>
              <a:rPr lang="en-ZA" sz="1400" b="0" dirty="0">
                <a:latin typeface="+mn-lt"/>
              </a:rPr>
              <a:t> currently</a:t>
            </a:r>
            <a:r>
              <a:rPr lang="en-ZA" sz="1400" dirty="0">
                <a:latin typeface="+mn-lt"/>
              </a:rPr>
              <a:t> </a:t>
            </a:r>
            <a:r>
              <a:rPr lang="en-ZA" sz="1400" b="0" dirty="0">
                <a:latin typeface="+mn-lt"/>
              </a:rPr>
              <a:t>make up </a:t>
            </a:r>
            <a:r>
              <a:rPr lang="en-ZA" sz="1400" dirty="0">
                <a:latin typeface="+mn-lt"/>
              </a:rPr>
              <a:t>24% </a:t>
            </a:r>
            <a:r>
              <a:rPr lang="en-ZA" sz="1400" b="0" dirty="0">
                <a:latin typeface="+mn-lt"/>
              </a:rPr>
              <a:t>of all available acute general hospital capacity in both Metro and Rural Regional Hospital drainage areas.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b="0" dirty="0">
              <a:latin typeface="+mn-lt"/>
            </a:endParaRP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400" dirty="0">
                <a:latin typeface="+mn-lt"/>
              </a:rPr>
              <a:t>COVID inter-mediate care </a:t>
            </a:r>
            <a:r>
              <a:rPr lang="en-ZA" sz="1400" b="0" dirty="0">
                <a:latin typeface="+mn-lt"/>
              </a:rPr>
              <a:t>– the </a:t>
            </a:r>
            <a:r>
              <a:rPr lang="en-ZA" sz="1400" dirty="0">
                <a:latin typeface="+mn-lt"/>
              </a:rPr>
              <a:t>Brackengate Hospital of Hope </a:t>
            </a:r>
            <a:r>
              <a:rPr lang="en-ZA" sz="1400" b="0" dirty="0">
                <a:latin typeface="+mn-lt"/>
              </a:rPr>
              <a:t>currently has </a:t>
            </a:r>
            <a:r>
              <a:rPr lang="en-ZA" sz="1400" dirty="0">
                <a:latin typeface="+mn-lt"/>
              </a:rPr>
              <a:t>253 </a:t>
            </a:r>
            <a:r>
              <a:rPr lang="en-ZA" sz="1400" b="0" dirty="0">
                <a:latin typeface="+mn-lt"/>
              </a:rPr>
              <a:t>patients </a:t>
            </a:r>
            <a:r>
              <a:rPr lang="en-ZA" sz="1400" dirty="0">
                <a:latin typeface="+mn-lt"/>
              </a:rPr>
              <a:t>(4 441 </a:t>
            </a:r>
            <a:r>
              <a:rPr lang="en-ZA" sz="1400" b="0" dirty="0">
                <a:latin typeface="+mn-lt"/>
              </a:rPr>
              <a:t>cumulative patients), </a:t>
            </a:r>
            <a:r>
              <a:rPr lang="en-ZA" sz="1400" dirty="0">
                <a:latin typeface="+mn-lt"/>
              </a:rPr>
              <a:t>Freesia &amp; Ward 99 </a:t>
            </a:r>
            <a:r>
              <a:rPr lang="en-ZA" sz="1400" b="0" dirty="0">
                <a:latin typeface="+mn-lt"/>
              </a:rPr>
              <a:t>have </a:t>
            </a:r>
            <a:r>
              <a:rPr lang="en-ZA" sz="1400" dirty="0">
                <a:latin typeface="+mn-lt"/>
              </a:rPr>
              <a:t>0  patients</a:t>
            </a:r>
            <a:r>
              <a:rPr lang="en-ZA" sz="1400" b="0" dirty="0">
                <a:latin typeface="+mn-lt"/>
              </a:rPr>
              <a:t>, </a:t>
            </a:r>
            <a:r>
              <a:rPr lang="en-ZA" sz="1400" dirty="0">
                <a:latin typeface="+mn-lt"/>
              </a:rPr>
              <a:t>Mitchell Plain Hospital of Hope </a:t>
            </a:r>
            <a:r>
              <a:rPr lang="en-ZA" sz="1400" b="0" dirty="0">
                <a:latin typeface="+mn-lt"/>
              </a:rPr>
              <a:t>has </a:t>
            </a:r>
            <a:r>
              <a:rPr lang="en-ZA" sz="1400" dirty="0">
                <a:latin typeface="+mn-lt"/>
              </a:rPr>
              <a:t>40 patients (an additional ward had been opened) </a:t>
            </a:r>
            <a:r>
              <a:rPr lang="en-ZA" sz="1400" b="0" dirty="0">
                <a:latin typeface="+mn-lt"/>
              </a:rPr>
              <a:t>and </a:t>
            </a:r>
            <a:r>
              <a:rPr lang="en-ZA" sz="1400" dirty="0" err="1">
                <a:latin typeface="+mn-lt"/>
              </a:rPr>
              <a:t>Sonstraal</a:t>
            </a:r>
            <a:r>
              <a:rPr lang="en-ZA" sz="1400" dirty="0">
                <a:latin typeface="+mn-lt"/>
              </a:rPr>
              <a:t> </a:t>
            </a:r>
            <a:r>
              <a:rPr lang="en-ZA" sz="1400" b="0" dirty="0">
                <a:latin typeface="+mn-lt"/>
              </a:rPr>
              <a:t>currently has </a:t>
            </a:r>
            <a:r>
              <a:rPr lang="en-ZA" sz="1400" dirty="0">
                <a:latin typeface="+mn-lt"/>
              </a:rPr>
              <a:t>59</a:t>
            </a:r>
            <a:r>
              <a:rPr lang="en-ZA" sz="1400" b="0" dirty="0">
                <a:latin typeface="+mn-lt"/>
              </a:rPr>
              <a:t> </a:t>
            </a:r>
            <a:r>
              <a:rPr lang="en-ZA" sz="1400" dirty="0">
                <a:latin typeface="+mn-lt"/>
              </a:rPr>
              <a:t>patients.</a:t>
            </a:r>
            <a:r>
              <a:rPr lang="en-ZA" sz="1400" b="0" dirty="0">
                <a:latin typeface="+mn-lt"/>
              </a:rPr>
              <a:t> 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b="0" dirty="0">
              <a:latin typeface="+mn-lt"/>
            </a:endParaRP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r>
              <a:rPr lang="en-ZA" sz="1400" b="0" dirty="0"/>
              <a:t>The Metro </a:t>
            </a:r>
            <a:r>
              <a:rPr lang="en-ZA" sz="1400" dirty="0"/>
              <a:t>mass</a:t>
            </a:r>
            <a:r>
              <a:rPr lang="en-ZA" sz="1400" b="0" dirty="0"/>
              <a:t> </a:t>
            </a:r>
            <a:r>
              <a:rPr lang="en-ZA" sz="1400" dirty="0"/>
              <a:t>fatality centre </a:t>
            </a:r>
            <a:r>
              <a:rPr lang="en-ZA" sz="1400" b="0" dirty="0"/>
              <a:t>has capacity for </a:t>
            </a:r>
            <a:r>
              <a:rPr lang="en-ZA" sz="1400" dirty="0"/>
              <a:t>240 bodies; </a:t>
            </a:r>
            <a:r>
              <a:rPr lang="en-ZA" sz="1400" b="0" dirty="0"/>
              <a:t>currently</a:t>
            </a:r>
            <a:r>
              <a:rPr lang="en-ZA" sz="1400" dirty="0"/>
              <a:t> 36 decedents (cumulative total of 1 635 bodies) </a:t>
            </a:r>
            <a:r>
              <a:rPr lang="en-ZA" sz="1400" b="0" dirty="0"/>
              <a:t>admitted. The overall capacity has been successfully managed across the province. </a:t>
            </a:r>
          </a:p>
          <a:p>
            <a:pPr marL="378123" indent="-367407" algn="just">
              <a:lnSpc>
                <a:spcPct val="150000"/>
              </a:lnSpc>
              <a:buFont typeface="+mj-lt"/>
              <a:buAutoNum type="arabicPeriod"/>
            </a:pPr>
            <a:endParaRPr lang="en-ZA" sz="1400" b="0" dirty="0">
              <a:latin typeface="+mn-lt"/>
            </a:endParaRPr>
          </a:p>
          <a:p>
            <a:pPr marL="10715" algn="just">
              <a:lnSpc>
                <a:spcPct val="150000"/>
              </a:lnSpc>
            </a:pPr>
            <a:r>
              <a:rPr lang="en-ZA" sz="1800" dirty="0">
                <a:latin typeface="+mn-lt"/>
              </a:rPr>
              <a:t> </a:t>
            </a: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924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4000DA90-6AC0-4FB2-B140-5796FC5D8CDF}"/>
              </a:ext>
            </a:extLst>
          </p:cNvPr>
          <p:cNvSpPr txBox="1">
            <a:spLocks/>
          </p:cNvSpPr>
          <p:nvPr/>
        </p:nvSpPr>
        <p:spPr>
          <a:xfrm>
            <a:off x="387135" y="254645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b">
            <a:noAutofit/>
          </a:bodyPr>
          <a:lstStyle>
            <a:lvl1pPr algn="ctr" defTabSz="685814" rtl="0" eaLnBrk="1" latinLnBrk="0" hangingPunct="1">
              <a:spcBef>
                <a:spcPct val="0"/>
              </a:spcBef>
              <a:buNone/>
              <a:defRPr sz="45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Current Public Sector Acute Bed Utilisation per </a:t>
            </a:r>
          </a:p>
          <a:p>
            <a:pPr marL="0" marR="0" lvl="0" indent="0" algn="l" defTabSz="68581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Drainage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9F81B9-1BFE-4922-849B-77450D79E127}"/>
              </a:ext>
            </a:extLst>
          </p:cNvPr>
          <p:cNvSpPr txBox="1"/>
          <p:nvPr/>
        </p:nvSpPr>
        <p:spPr>
          <a:xfrm>
            <a:off x="-108520" y="5736322"/>
            <a:ext cx="8758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Operational Bed = an inpatient bed available for inpatient use that is staffed and equipped.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7A34CA-BB2D-4540-AA87-8B0801F401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797" y="1484784"/>
            <a:ext cx="787440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0210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09E4D-5765-4AD5-B4BF-C2481B1C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COVID-19 Bed Capacity (Public Sector)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0F951A0-924A-4A47-8614-60F4F4ACD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675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ZA" sz="675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103A0D-24D6-4E04-AA0E-64AC848F4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60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5E176B8-7799-4D82-93C6-B6C92D163832}"/>
              </a:ext>
            </a:extLst>
          </p:cNvPr>
          <p:cNvGraphicFramePr/>
          <p:nvPr/>
        </p:nvGraphicFramePr>
        <p:xfrm>
          <a:off x="295276" y="1054360"/>
          <a:ext cx="8671442" cy="52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7ED572-5616-4A5A-8EDF-9917BE6DDC58}"/>
              </a:ext>
            </a:extLst>
          </p:cNvPr>
          <p:cNvPicPr/>
          <p:nvPr/>
        </p:nvPicPr>
        <p:blipFill rotWithShape="1"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552"/>
          <a:stretch/>
        </p:blipFill>
        <p:spPr bwMode="auto">
          <a:xfrm>
            <a:off x="7485477" y="5430416"/>
            <a:ext cx="1785205" cy="1427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3190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560" y="2348880"/>
            <a:ext cx="8281291" cy="1440160"/>
          </a:xfrm>
        </p:spPr>
        <p:txBody>
          <a:bodyPr>
            <a:noAutofit/>
          </a:bodyPr>
          <a:lstStyle/>
          <a:p>
            <a:r>
              <a:rPr lang="en-ZA" b="1" dirty="0"/>
              <a:t>Surveillance &amp; Response Update</a:t>
            </a:r>
          </a:p>
        </p:txBody>
      </p:sp>
    </p:spTree>
    <p:extLst>
      <p:ext uri="{BB962C8B-B14F-4D97-AF65-F5344CB8AC3E}">
        <p14:creationId xmlns:p14="http://schemas.microsoft.com/office/powerpoint/2010/main" xmlns="" val="3392798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C09E4D-5765-4AD5-B4BF-C2481B1C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Oxygen Delivery Capacity (Public Sector)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0F951A0-924A-4A47-8614-60F4F4ACD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675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ZA" sz="675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103A0D-24D6-4E04-AA0E-64AC848F4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60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5E176B8-7799-4D82-93C6-B6C92D163832}"/>
              </a:ext>
            </a:extLst>
          </p:cNvPr>
          <p:cNvGraphicFramePr/>
          <p:nvPr/>
        </p:nvGraphicFramePr>
        <p:xfrm>
          <a:off x="295276" y="1054360"/>
          <a:ext cx="8671442" cy="52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8028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39" y="188640"/>
            <a:ext cx="8597205" cy="559256"/>
          </a:xfrm>
        </p:spPr>
        <p:txBody>
          <a:bodyPr/>
          <a:lstStyle/>
          <a:p>
            <a:r>
              <a:rPr lang="en-ZA" sz="2400" dirty="0"/>
              <a:t>Oxygen utilisation – general comments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405" y="991617"/>
            <a:ext cx="8453190" cy="5688632"/>
          </a:xfrm>
        </p:spPr>
        <p:txBody>
          <a:bodyPr>
            <a:noAutofit/>
          </a:bodyPr>
          <a:lstStyle/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The </a:t>
            </a:r>
            <a:r>
              <a:rPr lang="en-ZA" sz="1600" dirty="0">
                <a:latin typeface="+mn-lt"/>
              </a:rPr>
              <a:t>combined public-private </a:t>
            </a:r>
            <a:r>
              <a:rPr lang="en-ZA" sz="1600" b="0" dirty="0">
                <a:latin typeface="+mn-lt"/>
              </a:rPr>
              <a:t>utilisation is now </a:t>
            </a:r>
            <a:r>
              <a:rPr lang="en-ZA" sz="1600" dirty="0">
                <a:latin typeface="+mn-lt"/>
              </a:rPr>
              <a:t>63.43</a:t>
            </a:r>
            <a:r>
              <a:rPr lang="en-ZA" sz="1600" b="0" dirty="0">
                <a:latin typeface="+mn-lt"/>
              </a:rPr>
              <a:t> </a:t>
            </a:r>
            <a:r>
              <a:rPr lang="en-ZA" sz="1600" dirty="0">
                <a:latin typeface="+mn-lt"/>
              </a:rPr>
              <a:t>tons/day or 90.6 % of the maximal production capacity</a:t>
            </a:r>
            <a:r>
              <a:rPr lang="en-ZA" sz="1600" b="0" dirty="0">
                <a:latin typeface="+mn-lt"/>
              </a:rPr>
              <a:t> (</a:t>
            </a:r>
            <a:r>
              <a:rPr lang="en-ZA" sz="1600" dirty="0">
                <a:latin typeface="+mn-lt"/>
              </a:rPr>
              <a:t>70 tons/day) </a:t>
            </a:r>
            <a:r>
              <a:rPr lang="en-ZA" sz="1600" b="0" dirty="0">
                <a:latin typeface="+mn-lt"/>
              </a:rPr>
              <a:t>at the Afrox Western Cape plant. </a:t>
            </a: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endParaRPr lang="en-ZA" sz="1600" b="0" dirty="0">
              <a:latin typeface="+mn-lt"/>
            </a:endParaRP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The </a:t>
            </a:r>
            <a:r>
              <a:rPr lang="en-ZA" sz="1600" dirty="0">
                <a:latin typeface="+mn-lt"/>
              </a:rPr>
              <a:t>public sector total average bulk oxygen </a:t>
            </a:r>
            <a:r>
              <a:rPr lang="en-ZA" sz="1600" b="0" dirty="0">
                <a:latin typeface="+mn-lt"/>
              </a:rPr>
              <a:t>consumption is </a:t>
            </a:r>
            <a:r>
              <a:rPr lang="en-ZA" sz="1600" dirty="0">
                <a:latin typeface="+mn-lt"/>
              </a:rPr>
              <a:t>33.95</a:t>
            </a:r>
            <a:r>
              <a:rPr lang="en-ZA" sz="1600" b="0" dirty="0">
                <a:latin typeface="+mn-lt"/>
              </a:rPr>
              <a:t> </a:t>
            </a:r>
            <a:r>
              <a:rPr lang="en-ZA" sz="1600" dirty="0">
                <a:latin typeface="+mn-lt"/>
              </a:rPr>
              <a:t>tons/day. This equates to around 48.95 % of the daily bulk consumption </a:t>
            </a:r>
            <a:r>
              <a:rPr lang="en-ZA" sz="1600" b="0" dirty="0">
                <a:latin typeface="+mn-lt"/>
              </a:rPr>
              <a:t>of the Afrox WC plant</a:t>
            </a:r>
            <a:r>
              <a:rPr lang="en-ZA" sz="1600" dirty="0">
                <a:latin typeface="+mn-lt"/>
              </a:rPr>
              <a:t> </a:t>
            </a:r>
            <a:r>
              <a:rPr lang="en-ZA" sz="1600" b="0" dirty="0">
                <a:latin typeface="+mn-lt"/>
              </a:rPr>
              <a:t>for the 7-day period </a:t>
            </a:r>
            <a:r>
              <a:rPr lang="en-ZA" sz="1600" dirty="0">
                <a:latin typeface="+mn-lt"/>
              </a:rPr>
              <a:t>ending 16 July 2021</a:t>
            </a:r>
            <a:r>
              <a:rPr lang="en-ZA" sz="1600" b="0" dirty="0">
                <a:latin typeface="+mn-lt"/>
              </a:rPr>
              <a:t>. This is compared to </a:t>
            </a:r>
            <a:r>
              <a:rPr lang="en-ZA" sz="1600" dirty="0">
                <a:latin typeface="+mn-lt"/>
              </a:rPr>
              <a:t>51 tons/day </a:t>
            </a:r>
            <a:r>
              <a:rPr lang="en-ZA" sz="1600" b="0" dirty="0">
                <a:latin typeface="+mn-lt"/>
              </a:rPr>
              <a:t>in the first week of January.</a:t>
            </a: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endParaRPr lang="en-ZA" sz="1600" b="0" dirty="0">
              <a:latin typeface="+mn-lt"/>
            </a:endParaRP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Both </a:t>
            </a:r>
            <a:r>
              <a:rPr lang="en-ZA" sz="1600" dirty="0">
                <a:latin typeface="+mn-lt"/>
              </a:rPr>
              <a:t>public and private sectors </a:t>
            </a:r>
            <a:r>
              <a:rPr lang="en-ZA" sz="1600" b="0" dirty="0">
                <a:latin typeface="+mn-lt"/>
              </a:rPr>
              <a:t>are </a:t>
            </a:r>
            <a:r>
              <a:rPr lang="en-ZA" sz="1600" dirty="0">
                <a:latin typeface="+mn-lt"/>
              </a:rPr>
              <a:t>addressing some of the capacity challenges </a:t>
            </a:r>
            <a:r>
              <a:rPr lang="en-ZA" sz="1600" b="0" dirty="0">
                <a:latin typeface="+mn-lt"/>
              </a:rPr>
              <a:t>at facility level, as identified during the 2</a:t>
            </a:r>
            <a:r>
              <a:rPr lang="en-ZA" sz="1600" b="0" baseline="30000" dirty="0">
                <a:latin typeface="+mn-lt"/>
              </a:rPr>
              <a:t>nd</a:t>
            </a:r>
            <a:r>
              <a:rPr lang="en-ZA" sz="1600" b="0" dirty="0">
                <a:latin typeface="+mn-lt"/>
              </a:rPr>
              <a:t> wave, in preparation for the 3</a:t>
            </a:r>
            <a:r>
              <a:rPr lang="en-ZA" sz="1600" b="0" baseline="30000" dirty="0">
                <a:latin typeface="+mn-lt"/>
              </a:rPr>
              <a:t>rd</a:t>
            </a:r>
            <a:r>
              <a:rPr lang="en-ZA" sz="1600" b="0" dirty="0">
                <a:latin typeface="+mn-lt"/>
              </a:rPr>
              <a:t> wave.</a:t>
            </a: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endParaRPr lang="en-ZA" sz="1600" b="0" dirty="0">
              <a:latin typeface="+mn-lt"/>
            </a:endParaRPr>
          </a:p>
          <a:p>
            <a:pPr marL="376925" indent="-367400" algn="just">
              <a:lnSpc>
                <a:spcPct val="150000"/>
              </a:lnSpc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We will </a:t>
            </a:r>
            <a:r>
              <a:rPr lang="en-ZA" sz="1600" dirty="0">
                <a:latin typeface="+mn-lt"/>
              </a:rPr>
              <a:t>continue to monitor the utilisation of oxygen </a:t>
            </a:r>
            <a:r>
              <a:rPr lang="en-ZA" sz="1600" b="0" dirty="0">
                <a:latin typeface="+mn-lt"/>
              </a:rPr>
              <a:t>over the coming weeks and have </a:t>
            </a:r>
            <a:r>
              <a:rPr lang="en-ZA" sz="1600" dirty="0">
                <a:latin typeface="+mn-lt"/>
              </a:rPr>
              <a:t>started the regular oxygen huddles with Afrox </a:t>
            </a:r>
            <a:r>
              <a:rPr lang="en-ZA" sz="1600" b="0" dirty="0">
                <a:latin typeface="+mn-lt"/>
              </a:rPr>
              <a:t>to be </a:t>
            </a:r>
            <a:r>
              <a:rPr lang="en-ZA" sz="1600" dirty="0">
                <a:latin typeface="+mn-lt"/>
              </a:rPr>
              <a:t>able to scale up the provision as required </a:t>
            </a:r>
            <a:r>
              <a:rPr lang="en-ZA" sz="1600" b="0" dirty="0">
                <a:latin typeface="+mn-lt"/>
              </a:rPr>
              <a:t>for a </a:t>
            </a:r>
            <a:r>
              <a:rPr lang="en-ZA" sz="1600" dirty="0">
                <a:latin typeface="+mn-lt"/>
              </a:rPr>
              <a:t>3</a:t>
            </a:r>
            <a:r>
              <a:rPr lang="en-ZA" sz="1600" baseline="30000" dirty="0">
                <a:latin typeface="+mn-lt"/>
              </a:rPr>
              <a:t>rd</a:t>
            </a:r>
            <a:r>
              <a:rPr lang="en-ZA" sz="1600" dirty="0">
                <a:latin typeface="+mn-lt"/>
              </a:rPr>
              <a:t> wave</a:t>
            </a:r>
            <a:r>
              <a:rPr lang="en-ZA" sz="1600" b="0" dirty="0"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523933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xmlns="" id="{9D18BE6E-2F7B-4D5B-8566-B4E9FC1DB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81" b="7962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E0FBFB-3061-49B6-8C51-50C414E42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980" y="0"/>
            <a:ext cx="9016039" cy="65719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B2C3B3-2D3F-4B6D-B904-E666CA7E7A2A}"/>
              </a:ext>
            </a:extLst>
          </p:cNvPr>
          <p:cNvSpPr txBox="1"/>
          <p:nvPr/>
        </p:nvSpPr>
        <p:spPr>
          <a:xfrm>
            <a:off x="35511" y="4897334"/>
            <a:ext cx="3302493" cy="186204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second week following the complete alcohol ban from a partial alcohol ban we see trauma presentations decrease by ~25.8% and weekend trauma burden decrease by ~33.9% (relative to 2 weeks prior to the ban).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in the context of a baseline restricted alcohol availability, initial remaining stock on hand and expected end-of-month increase in trauma presentations.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8B1D781-B391-4A7B-99CD-F92266B8B9F1}"/>
              </a:ext>
            </a:extLst>
          </p:cNvPr>
          <p:cNvSpPr/>
          <p:nvPr/>
        </p:nvSpPr>
        <p:spPr>
          <a:xfrm>
            <a:off x="6826928" y="1341125"/>
            <a:ext cx="2240469" cy="896048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D4F8DA-ADA6-4852-A67B-A41E28648B3C}"/>
              </a:ext>
            </a:extLst>
          </p:cNvPr>
          <p:cNvSpPr/>
          <p:nvPr/>
        </p:nvSpPr>
        <p:spPr>
          <a:xfrm>
            <a:off x="6826928" y="2237173"/>
            <a:ext cx="2240470" cy="549847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C467D85-E714-4A18-9D60-0D5F6590AB1C}"/>
              </a:ext>
            </a:extLst>
          </p:cNvPr>
          <p:cNvGraphicFramePr>
            <a:graphicFrameLocks noGrp="1"/>
          </p:cNvGraphicFramePr>
          <p:nvPr/>
        </p:nvGraphicFramePr>
        <p:xfrm>
          <a:off x="6747029" y="1025212"/>
          <a:ext cx="2320370" cy="1761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149">
                  <a:extLst>
                    <a:ext uri="{9D8B030D-6E8A-4147-A177-3AD203B41FA5}">
                      <a16:colId xmlns:a16="http://schemas.microsoft.com/office/drawing/2014/main" xmlns="" val="3616437462"/>
                    </a:ext>
                  </a:extLst>
                </a:gridCol>
                <a:gridCol w="433054">
                  <a:extLst>
                    <a:ext uri="{9D8B030D-6E8A-4147-A177-3AD203B41FA5}">
                      <a16:colId xmlns:a16="http://schemas.microsoft.com/office/drawing/2014/main" xmlns="" val="4172717350"/>
                    </a:ext>
                  </a:extLst>
                </a:gridCol>
                <a:gridCol w="631761">
                  <a:extLst>
                    <a:ext uri="{9D8B030D-6E8A-4147-A177-3AD203B41FA5}">
                      <a16:colId xmlns:a16="http://schemas.microsoft.com/office/drawing/2014/main" xmlns="" val="877168467"/>
                    </a:ext>
                  </a:extLst>
                </a:gridCol>
                <a:gridCol w="689673">
                  <a:extLst>
                    <a:ext uri="{9D8B030D-6E8A-4147-A177-3AD203B41FA5}">
                      <a16:colId xmlns:a16="http://schemas.microsoft.com/office/drawing/2014/main" xmlns="" val="2321084789"/>
                    </a:ext>
                  </a:extLst>
                </a:gridCol>
                <a:gridCol w="477733">
                  <a:extLst>
                    <a:ext uri="{9D8B030D-6E8A-4147-A177-3AD203B41FA5}">
                      <a16:colId xmlns:a16="http://schemas.microsoft.com/office/drawing/2014/main" xmlns="" val="1556560244"/>
                    </a:ext>
                  </a:extLst>
                </a:gridCol>
              </a:tblGrid>
              <a:tr h="356130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Date Period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Lockdown Level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Alcohol Regulation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Curfew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27978368"/>
                  </a:ext>
                </a:extLst>
              </a:tr>
              <a:tr h="704346"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u="none" strike="noStrike">
                          <a:effectLst/>
                        </a:rPr>
                        <a:t>16 June -27 June 2021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Adjusted Level 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Offsite sale restriction Mon-Thurs 10-00-18:00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22:00-04:00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68126026"/>
                  </a:ext>
                </a:extLst>
              </a:tr>
              <a:tr h="55985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&gt;28 June 2021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Adjusted Level 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Complete prohibition of sale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21:00-04:00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6148176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3A7DD697-14FF-461B-9B87-5934554C06E0}"/>
              </a:ext>
            </a:extLst>
          </p:cNvPr>
          <p:cNvSpPr/>
          <p:nvPr/>
        </p:nvSpPr>
        <p:spPr>
          <a:xfrm>
            <a:off x="5452031" y="5413265"/>
            <a:ext cx="905522" cy="372862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B355F69F-A3E3-4C85-AB0A-F4FB28F11663}"/>
              </a:ext>
            </a:extLst>
          </p:cNvPr>
          <p:cNvSpPr/>
          <p:nvPr/>
        </p:nvSpPr>
        <p:spPr>
          <a:xfrm>
            <a:off x="5452031" y="6013083"/>
            <a:ext cx="905522" cy="372862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96C923-2EEB-49C3-AA1C-7F5AF251D457}"/>
              </a:ext>
            </a:extLst>
          </p:cNvPr>
          <p:cNvSpPr txBox="1"/>
          <p:nvPr/>
        </p:nvSpPr>
        <p:spPr>
          <a:xfrm>
            <a:off x="3195961" y="6571982"/>
            <a:ext cx="2149537" cy="2693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14-06-2021 to 27-06-2021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1C31FB-38A3-428B-AC8C-7166327DFF12}"/>
              </a:ext>
            </a:extLst>
          </p:cNvPr>
          <p:cNvSpPr txBox="1"/>
          <p:nvPr/>
        </p:nvSpPr>
        <p:spPr>
          <a:xfrm>
            <a:off x="6498454" y="6571982"/>
            <a:ext cx="2149537" cy="2693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28-06-2021 to 11-07-2021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3D88FB-42EA-43E5-96D2-69A54E4470A0}"/>
              </a:ext>
            </a:extLst>
          </p:cNvPr>
          <p:cNvSpPr txBox="1"/>
          <p:nvPr/>
        </p:nvSpPr>
        <p:spPr>
          <a:xfrm>
            <a:off x="5075175" y="5049085"/>
            <a:ext cx="165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-25.8%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04317B-E0AE-4512-BA8C-8FE5DC1EC503}"/>
              </a:ext>
            </a:extLst>
          </p:cNvPr>
          <p:cNvSpPr txBox="1"/>
          <p:nvPr/>
        </p:nvSpPr>
        <p:spPr>
          <a:xfrm>
            <a:off x="5075175" y="5698304"/>
            <a:ext cx="165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-33.9%</a:t>
            </a:r>
          </a:p>
        </p:txBody>
      </p:sp>
    </p:spTree>
    <p:extLst>
      <p:ext uri="{BB962C8B-B14F-4D97-AF65-F5344CB8AC3E}">
        <p14:creationId xmlns:p14="http://schemas.microsoft.com/office/powerpoint/2010/main" xmlns="" val="2339444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, table&#10;&#10;Description automatically generated">
            <a:extLst>
              <a:ext uri="{FF2B5EF4-FFF2-40B4-BE49-F238E27FC236}">
                <a16:creationId xmlns:a16="http://schemas.microsoft.com/office/drawing/2014/main" xmlns="" id="{9D18BE6E-2F7B-4D5B-8566-B4E9FC1DB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81" b="7962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B9A056-2BBC-4C01-9B69-B469F295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953"/>
          <a:stretch/>
        </p:blipFill>
        <p:spPr>
          <a:xfrm>
            <a:off x="-1" y="16714"/>
            <a:ext cx="9144001" cy="65697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7B2C3B3-2D3F-4B6D-B904-E666CA7E7A2A}"/>
              </a:ext>
            </a:extLst>
          </p:cNvPr>
          <p:cNvSpPr txBox="1"/>
          <p:nvPr/>
        </p:nvSpPr>
        <p:spPr>
          <a:xfrm>
            <a:off x="35511" y="4897334"/>
            <a:ext cx="3302493" cy="16850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recent civil unrest and taxi violence, within the context of a baseline restricted alcohol availability and level 4 lockdown, has resulted in a 9.1% increase in total trauma presentations (week on week) to our hospital emergency </a:t>
            </a:r>
            <a:r>
              <a:rPr kumimoji="0" 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centres</a:t>
            </a: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Baseline weekend trauma presentations were small but also saw an increase of 17.1% week on week post the recent civil unrest and taxi violence.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3A7DD697-14FF-461B-9B87-5934554C06E0}"/>
              </a:ext>
            </a:extLst>
          </p:cNvPr>
          <p:cNvSpPr/>
          <p:nvPr/>
        </p:nvSpPr>
        <p:spPr>
          <a:xfrm>
            <a:off x="5452031" y="5413265"/>
            <a:ext cx="905522" cy="372862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B355F69F-A3E3-4C85-AB0A-F4FB28F11663}"/>
              </a:ext>
            </a:extLst>
          </p:cNvPr>
          <p:cNvSpPr/>
          <p:nvPr/>
        </p:nvSpPr>
        <p:spPr>
          <a:xfrm>
            <a:off x="5452031" y="6013083"/>
            <a:ext cx="905522" cy="372862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96C923-2EEB-49C3-AA1C-7F5AF251D457}"/>
              </a:ext>
            </a:extLst>
          </p:cNvPr>
          <p:cNvSpPr txBox="1"/>
          <p:nvPr/>
        </p:nvSpPr>
        <p:spPr>
          <a:xfrm>
            <a:off x="3195961" y="6571982"/>
            <a:ext cx="2149537" cy="2693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05-07-2021 to 11-07-2021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21C31FB-38A3-428B-AC8C-7166327DFF12}"/>
              </a:ext>
            </a:extLst>
          </p:cNvPr>
          <p:cNvSpPr txBox="1"/>
          <p:nvPr/>
        </p:nvSpPr>
        <p:spPr>
          <a:xfrm>
            <a:off x="6498454" y="6571982"/>
            <a:ext cx="2149537" cy="2693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12-07-2021 to 18-07-2021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3D88FB-42EA-43E5-96D2-69A54E4470A0}"/>
              </a:ext>
            </a:extLst>
          </p:cNvPr>
          <p:cNvSpPr txBox="1"/>
          <p:nvPr/>
        </p:nvSpPr>
        <p:spPr>
          <a:xfrm>
            <a:off x="5075175" y="5049085"/>
            <a:ext cx="165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04317B-E0AE-4512-BA8C-8FE5DC1EC503}"/>
              </a:ext>
            </a:extLst>
          </p:cNvPr>
          <p:cNvSpPr txBox="1"/>
          <p:nvPr/>
        </p:nvSpPr>
        <p:spPr>
          <a:xfrm>
            <a:off x="5075175" y="5698304"/>
            <a:ext cx="165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+17.1%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744FCDF-A9B3-418D-B75F-FDAE182ED65A}"/>
              </a:ext>
            </a:extLst>
          </p:cNvPr>
          <p:cNvSpPr/>
          <p:nvPr/>
        </p:nvSpPr>
        <p:spPr>
          <a:xfrm>
            <a:off x="3415495" y="2255003"/>
            <a:ext cx="2105150" cy="658270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D00790-2017-4491-B8E4-E2084B45962F}"/>
              </a:ext>
            </a:extLst>
          </p:cNvPr>
          <p:cNvSpPr/>
          <p:nvPr/>
        </p:nvSpPr>
        <p:spPr>
          <a:xfrm>
            <a:off x="3415495" y="1668694"/>
            <a:ext cx="2105150" cy="586309"/>
          </a:xfrm>
          <a:prstGeom prst="rect">
            <a:avLst/>
          </a:prstGeom>
          <a:solidFill>
            <a:schemeClr val="bg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xmlns="" id="{D6AFA95F-8873-4D2D-8ACA-A0722E447446}"/>
              </a:ext>
            </a:extLst>
          </p:cNvPr>
          <p:cNvGraphicFramePr>
            <a:graphicFrameLocks noGrp="1"/>
          </p:cNvGraphicFramePr>
          <p:nvPr/>
        </p:nvGraphicFramePr>
        <p:xfrm>
          <a:off x="3415495" y="1347250"/>
          <a:ext cx="2114027" cy="1566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311">
                  <a:extLst>
                    <a:ext uri="{9D8B030D-6E8A-4147-A177-3AD203B41FA5}">
                      <a16:colId xmlns:a16="http://schemas.microsoft.com/office/drawing/2014/main" xmlns="" val="3616437462"/>
                    </a:ext>
                  </a:extLst>
                </a:gridCol>
                <a:gridCol w="394543">
                  <a:extLst>
                    <a:ext uri="{9D8B030D-6E8A-4147-A177-3AD203B41FA5}">
                      <a16:colId xmlns:a16="http://schemas.microsoft.com/office/drawing/2014/main" xmlns="" val="4172717350"/>
                    </a:ext>
                  </a:extLst>
                </a:gridCol>
                <a:gridCol w="575581">
                  <a:extLst>
                    <a:ext uri="{9D8B030D-6E8A-4147-A177-3AD203B41FA5}">
                      <a16:colId xmlns:a16="http://schemas.microsoft.com/office/drawing/2014/main" xmlns="" val="877168467"/>
                    </a:ext>
                  </a:extLst>
                </a:gridCol>
                <a:gridCol w="628342">
                  <a:extLst>
                    <a:ext uri="{9D8B030D-6E8A-4147-A177-3AD203B41FA5}">
                      <a16:colId xmlns:a16="http://schemas.microsoft.com/office/drawing/2014/main" xmlns="" val="2321084789"/>
                    </a:ext>
                  </a:extLst>
                </a:gridCol>
                <a:gridCol w="435250">
                  <a:extLst>
                    <a:ext uri="{9D8B030D-6E8A-4147-A177-3AD203B41FA5}">
                      <a16:colId xmlns:a16="http://schemas.microsoft.com/office/drawing/2014/main" xmlns="" val="1556560244"/>
                    </a:ext>
                  </a:extLst>
                </a:gridCol>
              </a:tblGrid>
              <a:tr h="334139">
                <a:tc>
                  <a:txBody>
                    <a:bodyPr/>
                    <a:lstStyle/>
                    <a:p>
                      <a:pPr algn="l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Date Period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effectLst/>
                        </a:rPr>
                        <a:t>Lockdown Level</a:t>
                      </a:r>
                      <a:endParaRPr lang="en-US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Alcohol Regulation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Curfew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27978368"/>
                  </a:ext>
                </a:extLst>
              </a:tr>
              <a:tr h="58418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&gt;28 June 2021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Adjusted Level 4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Complete prohibition of sale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</a:rPr>
                        <a:t>21:00-04:00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26148176"/>
                  </a:ext>
                </a:extLst>
              </a:tr>
              <a:tr h="584184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July 2021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Civil Unrest and Taxi Violence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 above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 above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633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6884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3592;p95">
            <a:extLst>
              <a:ext uri="{FF2B5EF4-FFF2-40B4-BE49-F238E27FC236}">
                <a16:creationId xmlns:a16="http://schemas.microsoft.com/office/drawing/2014/main" xmlns="" id="{72032437-B9BD-4337-89BA-5B5B73798275}"/>
              </a:ext>
            </a:extLst>
          </p:cNvPr>
          <p:cNvSpPr/>
          <p:nvPr/>
        </p:nvSpPr>
        <p:spPr>
          <a:xfrm>
            <a:off x="2621265" y="2903921"/>
            <a:ext cx="4233287" cy="9097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Vaccination Training: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601266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6 063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registered vaccinators on health platform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406004" algn="l"/>
              </a:tabLst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4 013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trained vaccinators to date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Google Shape;3592;p95">
            <a:extLst>
              <a:ext uri="{FF2B5EF4-FFF2-40B4-BE49-F238E27FC236}">
                <a16:creationId xmlns:a16="http://schemas.microsoft.com/office/drawing/2014/main" xmlns="" id="{CA938EE5-C86F-49B9-9336-725C6EF22DAC}"/>
              </a:ext>
            </a:extLst>
          </p:cNvPr>
          <p:cNvSpPr/>
          <p:nvPr/>
        </p:nvSpPr>
        <p:spPr>
          <a:xfrm>
            <a:off x="2621265" y="5339962"/>
            <a:ext cx="5469380" cy="120024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Resilience and Hope: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69106" marR="0" lvl="0" indent="-2667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406004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Stories of Hope and engagements to encourage vaccine uptake amongst HCWs</a:t>
            </a:r>
          </a:p>
          <a:p>
            <a:pPr marL="469106" marR="0" lvl="0" indent="-2667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406004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Internal Health Comms Series to motivate staff during 3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rd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wave(mitigate anxiety)</a:t>
            </a:r>
          </a:p>
          <a:p>
            <a:pPr marL="469106" marR="0" lvl="0" indent="-26670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406004" algn="l"/>
              </a:tabLst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Fostering a Culture of Healing (Story of Hope) &amp; Collaborative Learning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Google Shape;3592;p95">
            <a:extLst>
              <a:ext uri="{FF2B5EF4-FFF2-40B4-BE49-F238E27FC236}">
                <a16:creationId xmlns:a16="http://schemas.microsoft.com/office/drawing/2014/main" xmlns="" id="{180C95A6-5F8B-4BA3-8643-BB21E44B90F7}"/>
              </a:ext>
            </a:extLst>
          </p:cNvPr>
          <p:cNvSpPr/>
          <p:nvPr/>
        </p:nvSpPr>
        <p:spPr>
          <a:xfrm>
            <a:off x="2639025" y="3960113"/>
            <a:ext cx="4233287" cy="120024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Well-being and Safety: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Increased advocacy and activation of Onsite Counselling Clinics (Employee Wellbeing Programme) 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PPE provision and improving OHS Practices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Communicating practical ways for our staff to be safe at work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3592;p95">
            <a:extLst>
              <a:ext uri="{FF2B5EF4-FFF2-40B4-BE49-F238E27FC236}">
                <a16:creationId xmlns:a16="http://schemas.microsoft.com/office/drawing/2014/main" xmlns="" id="{0AA0A2D2-9FF1-41FB-979D-47A003EA90ED}"/>
              </a:ext>
            </a:extLst>
          </p:cNvPr>
          <p:cNvSpPr/>
          <p:nvPr/>
        </p:nvSpPr>
        <p:spPr>
          <a:xfrm>
            <a:off x="251520" y="1068265"/>
            <a:ext cx="4176464" cy="16584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Workforce Planning: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539354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date, appointed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777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staff additional for COVID 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539354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Appointed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827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HCW and support staff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 well as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359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interns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the Vaccination Drive 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539354" algn="l"/>
              </a:tabLst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Contract extensions until end of Sept </a:t>
            </a: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539354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CTICC appointments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finalised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469106" marR="0" lvl="0" indent="-203597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539354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765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applicants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can still be appointed, if needed</a:t>
            </a:r>
          </a:p>
          <a:p>
            <a:pPr marL="265509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9354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6551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06004" algn="l"/>
              </a:tabLst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7" y="259032"/>
            <a:ext cx="6447904" cy="419442"/>
          </a:xfrm>
        </p:spPr>
        <p:txBody>
          <a:bodyPr/>
          <a:lstStyle/>
          <a:p>
            <a:r>
              <a:rPr lang="en-ZA" sz="2400" dirty="0"/>
              <a:t>Preparing and Caring for our People – 3</a:t>
            </a:r>
            <a:r>
              <a:rPr lang="en-ZA" sz="2400" baseline="30000" dirty="0"/>
              <a:t>rd</a:t>
            </a:r>
            <a:r>
              <a:rPr lang="en-ZA" sz="2400" dirty="0"/>
              <a:t> Wave</a:t>
            </a:r>
            <a:endParaRPr lang="en-US" sz="24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B6977F34-571C-4498-B0B9-7210CD937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988600"/>
            <a:ext cx="2621264" cy="2404120"/>
          </a:xfrm>
          <a:prstGeom prst="rect">
            <a:avLst/>
          </a:prstGeom>
        </p:spPr>
      </p:pic>
      <p:sp>
        <p:nvSpPr>
          <p:cNvPr id="54" name="Google Shape;3616;p95">
            <a:extLst>
              <a:ext uri="{FF2B5EF4-FFF2-40B4-BE49-F238E27FC236}">
                <a16:creationId xmlns:a16="http://schemas.microsoft.com/office/drawing/2014/main" xmlns="" id="{6718C338-2FEF-41B5-96E9-55519EDA5CAA}"/>
              </a:ext>
            </a:extLst>
          </p:cNvPr>
          <p:cNvSpPr/>
          <p:nvPr/>
        </p:nvSpPr>
        <p:spPr>
          <a:xfrm>
            <a:off x="7437444" y="5284551"/>
            <a:ext cx="1216422" cy="58805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68.13% vaccine coverage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3405C00D-150F-49EC-9573-713987703B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300" r="68263"/>
          <a:stretch/>
        </p:blipFill>
        <p:spPr>
          <a:xfrm>
            <a:off x="7590812" y="6023038"/>
            <a:ext cx="909686" cy="848128"/>
          </a:xfrm>
          <a:prstGeom prst="rect">
            <a:avLst/>
          </a:prstGeom>
        </p:spPr>
      </p:pic>
      <p:sp>
        <p:nvSpPr>
          <p:cNvPr id="13" name="Google Shape;3616;p95">
            <a:extLst>
              <a:ext uri="{FF2B5EF4-FFF2-40B4-BE49-F238E27FC236}">
                <a16:creationId xmlns:a16="http://schemas.microsoft.com/office/drawing/2014/main" xmlns="" id="{AA44A450-C5D6-4F4D-A635-70152A9E5891}"/>
              </a:ext>
            </a:extLst>
          </p:cNvPr>
          <p:cNvSpPr/>
          <p:nvPr/>
        </p:nvSpPr>
        <p:spPr>
          <a:xfrm>
            <a:off x="6156176" y="3066893"/>
            <a:ext cx="2274811" cy="322053"/>
          </a:xfrm>
          <a:prstGeom prst="roundRect">
            <a:avLst/>
          </a:prstGeom>
          <a:solidFill>
            <a:schemeClr val="accent6"/>
          </a:solidFill>
          <a:ln w="22225">
            <a:solidFill>
              <a:schemeClr val="bg1"/>
            </a:solidFill>
          </a:ln>
        </p:spPr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13 new registered vaccinators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Google Shape;3616;p95">
            <a:extLst>
              <a:ext uri="{FF2B5EF4-FFF2-40B4-BE49-F238E27FC236}">
                <a16:creationId xmlns:a16="http://schemas.microsoft.com/office/drawing/2014/main" xmlns="" id="{82563D19-1E74-47D8-BF0E-62ACF51FB5C8}"/>
              </a:ext>
            </a:extLst>
          </p:cNvPr>
          <p:cNvSpPr/>
          <p:nvPr/>
        </p:nvSpPr>
        <p:spPr>
          <a:xfrm>
            <a:off x="6186226" y="3419970"/>
            <a:ext cx="2244761" cy="322053"/>
          </a:xfrm>
          <a:prstGeom prst="roundRect">
            <a:avLst/>
          </a:prstGeom>
          <a:solidFill>
            <a:schemeClr val="accent6"/>
          </a:solidFill>
          <a:ln w="22225">
            <a:solidFill>
              <a:schemeClr val="bg1"/>
            </a:solidFill>
          </a:ln>
        </p:spPr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9 additionally trained vaccinators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430196DA-0234-46F8-ABE9-0490B52F30E1}"/>
              </a:ext>
            </a:extLst>
          </p:cNvPr>
          <p:cNvGraphicFramePr>
            <a:graphicFrameLocks noGrp="1"/>
          </p:cNvGraphicFramePr>
          <p:nvPr/>
        </p:nvGraphicFramePr>
        <p:xfrm>
          <a:off x="4211960" y="1497593"/>
          <a:ext cx="4641119" cy="111356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7536">
                  <a:extLst>
                    <a:ext uri="{9D8B030D-6E8A-4147-A177-3AD203B41FA5}">
                      <a16:colId xmlns:a16="http://schemas.microsoft.com/office/drawing/2014/main" xmlns="" val="2819939195"/>
                    </a:ext>
                  </a:extLst>
                </a:gridCol>
                <a:gridCol w="387668">
                  <a:extLst>
                    <a:ext uri="{9D8B030D-6E8A-4147-A177-3AD203B41FA5}">
                      <a16:colId xmlns:a16="http://schemas.microsoft.com/office/drawing/2014/main" xmlns="" val="1632584149"/>
                    </a:ext>
                  </a:extLst>
                </a:gridCol>
                <a:gridCol w="382905">
                  <a:extLst>
                    <a:ext uri="{9D8B030D-6E8A-4147-A177-3AD203B41FA5}">
                      <a16:colId xmlns:a16="http://schemas.microsoft.com/office/drawing/2014/main" xmlns="" val="2571918640"/>
                    </a:ext>
                  </a:extLst>
                </a:gridCol>
                <a:gridCol w="405130">
                  <a:extLst>
                    <a:ext uri="{9D8B030D-6E8A-4147-A177-3AD203B41FA5}">
                      <a16:colId xmlns:a16="http://schemas.microsoft.com/office/drawing/2014/main" xmlns="" val="42093660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xmlns="" val="1786674813"/>
                    </a:ext>
                  </a:extLst>
                </a:gridCol>
                <a:gridCol w="506181">
                  <a:extLst>
                    <a:ext uri="{9D8B030D-6E8A-4147-A177-3AD203B41FA5}">
                      <a16:colId xmlns:a16="http://schemas.microsoft.com/office/drawing/2014/main" xmlns="" val="3967220381"/>
                    </a:ext>
                  </a:extLst>
                </a:gridCol>
                <a:gridCol w="575998">
                  <a:extLst>
                    <a:ext uri="{9D8B030D-6E8A-4147-A177-3AD203B41FA5}">
                      <a16:colId xmlns:a16="http://schemas.microsoft.com/office/drawing/2014/main" xmlns="" val="3233559998"/>
                    </a:ext>
                  </a:extLst>
                </a:gridCol>
                <a:gridCol w="575998">
                  <a:extLst>
                    <a:ext uri="{9D8B030D-6E8A-4147-A177-3AD203B41FA5}">
                      <a16:colId xmlns:a16="http://schemas.microsoft.com/office/drawing/2014/main" xmlns="" val="4245009465"/>
                    </a:ext>
                  </a:extLst>
                </a:gridCol>
                <a:gridCol w="575998">
                  <a:extLst>
                    <a:ext uri="{9D8B030D-6E8A-4147-A177-3AD203B41FA5}">
                      <a16:colId xmlns:a16="http://schemas.microsoft.com/office/drawing/2014/main" xmlns="" val="604239022"/>
                    </a:ext>
                  </a:extLst>
                </a:gridCol>
              </a:tblGrid>
              <a:tr h="263274">
                <a:tc>
                  <a:txBody>
                    <a:bodyPr/>
                    <a:lstStyle/>
                    <a:p>
                      <a:r>
                        <a:rPr lang="en-US" sz="800" dirty="0"/>
                        <a:t>Status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PNs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SNs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NAs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MOs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Pharm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Pharm Assist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Admin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Interns</a:t>
                      </a:r>
                      <a:endParaRPr lang="en-Z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8124759"/>
                  </a:ext>
                </a:extLst>
              </a:tr>
              <a:tr h="282463">
                <a:tc rowSpan="3">
                  <a:txBody>
                    <a:bodyPr/>
                    <a:lstStyle/>
                    <a:p>
                      <a:r>
                        <a:rPr lang="en-US" sz="800" dirty="0"/>
                        <a:t>In progress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21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6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42</a:t>
                      </a:r>
                      <a:endParaRPr lang="en-ZA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94</a:t>
                      </a:r>
                      <a:endParaRPr lang="en-Z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77980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solidFill>
                            <a:schemeClr val="bg1"/>
                          </a:solidFill>
                        </a:rPr>
                        <a:t>General Workers</a:t>
                      </a:r>
                      <a:endParaRPr lang="en-ZA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9110075"/>
                  </a:ext>
                </a:extLst>
              </a:tr>
              <a:tr h="282463">
                <a:tc v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</a:t>
                      </a:r>
                      <a:endParaRPr lang="en-ZA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ZA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2018602"/>
                  </a:ext>
                </a:extLst>
              </a:tr>
            </a:tbl>
          </a:graphicData>
        </a:graphic>
      </p:graphicFrame>
      <p:sp>
        <p:nvSpPr>
          <p:cNvPr id="15" name="Google Shape;3616;p95">
            <a:extLst>
              <a:ext uri="{FF2B5EF4-FFF2-40B4-BE49-F238E27FC236}">
                <a16:creationId xmlns:a16="http://schemas.microsoft.com/office/drawing/2014/main" xmlns="" id="{B4489AFC-F43D-4D68-A4F4-EDD8D609F241}"/>
              </a:ext>
            </a:extLst>
          </p:cNvPr>
          <p:cNvSpPr/>
          <p:nvPr/>
        </p:nvSpPr>
        <p:spPr>
          <a:xfrm>
            <a:off x="3760968" y="1152162"/>
            <a:ext cx="3168353" cy="371584"/>
          </a:xfrm>
          <a:prstGeom prst="roundRect">
            <a:avLst/>
          </a:prstGeom>
          <a:solidFill>
            <a:schemeClr val="accent3"/>
          </a:solidFill>
          <a:ln w="15875">
            <a:solidFill>
              <a:schemeClr val="bg1"/>
            </a:solidFill>
          </a:ln>
        </p:spPr>
        <p:txBody>
          <a:bodyPr spcFirstLastPara="1" wrap="square" lIns="137156" tIns="137156" rIns="137156" bIns="137156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Staffing for Athlone Mass Vaccine Site: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50E11DE4-CDC9-4589-8ABD-E461CDD2926E}"/>
              </a:ext>
            </a:extLst>
          </p:cNvPr>
          <p:cNvSpPr/>
          <p:nvPr/>
        </p:nvSpPr>
        <p:spPr>
          <a:xfrm>
            <a:off x="6363235" y="4055497"/>
            <a:ext cx="2148417" cy="34128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509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Continued training on PPE use </a:t>
            </a:r>
          </a:p>
        </p:txBody>
      </p:sp>
    </p:spTree>
    <p:extLst>
      <p:ext uri="{BB962C8B-B14F-4D97-AF65-F5344CB8AC3E}">
        <p14:creationId xmlns:p14="http://schemas.microsoft.com/office/powerpoint/2010/main" xmlns="" val="3376391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0F951A0-924A-4A47-8614-60F4F4ACD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675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ZA" sz="675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7103A0D-24D6-4E04-AA0E-64AC848F4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60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75E176B8-7799-4D82-93C6-B6C92D163832}"/>
              </a:ext>
            </a:extLst>
          </p:cNvPr>
          <p:cNvGraphicFramePr/>
          <p:nvPr/>
        </p:nvGraphicFramePr>
        <p:xfrm>
          <a:off x="295276" y="1054360"/>
          <a:ext cx="8671442" cy="528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13C5E259-896C-4476-AE05-1282665D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180975"/>
            <a:ext cx="8597900" cy="558800"/>
          </a:xfrm>
        </p:spPr>
        <p:txBody>
          <a:bodyPr/>
          <a:lstStyle/>
          <a:p>
            <a:r>
              <a:rPr lang="en-US" sz="2400" dirty="0"/>
              <a:t>Additional Staff Capacity (Public Sector)</a:t>
            </a:r>
          </a:p>
        </p:txBody>
      </p:sp>
    </p:spTree>
    <p:extLst>
      <p:ext uri="{BB962C8B-B14F-4D97-AF65-F5344CB8AC3E}">
        <p14:creationId xmlns:p14="http://schemas.microsoft.com/office/powerpoint/2010/main" xmlns="" val="2437352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" y="857250"/>
            <a:ext cx="9015413" cy="51435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Departmental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568" y="2492375"/>
            <a:ext cx="8209283" cy="1152649"/>
          </a:xfrm>
        </p:spPr>
        <p:txBody>
          <a:bodyPr>
            <a:noAutofit/>
          </a:bodyPr>
          <a:lstStyle/>
          <a:p>
            <a:r>
              <a:rPr lang="en-ZA" b="1" dirty="0"/>
              <a:t>Vaccine Implementation update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AD3792-1FE1-0641-880E-3295B514014C}"/>
              </a:ext>
            </a:extLst>
          </p:cNvPr>
          <p:cNvSpPr txBox="1"/>
          <p:nvPr/>
        </p:nvSpPr>
        <p:spPr>
          <a:xfrm>
            <a:off x="7210269" y="307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403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0EC4F6B-AF9F-40AE-972E-4ECDF01C3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8080" y="6446192"/>
            <a:ext cx="514400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46701F-50CC-4C74-A7D0-CFE155B29B91}"/>
              </a:ext>
            </a:extLst>
          </p:cNvPr>
          <p:cNvSpPr/>
          <p:nvPr/>
        </p:nvSpPr>
        <p:spPr>
          <a:xfrm>
            <a:off x="466919" y="2479675"/>
            <a:ext cx="8353553" cy="545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78EA6B1-2C4D-4C20-97F6-DF4A709F547C}"/>
              </a:ext>
            </a:extLst>
          </p:cNvPr>
          <p:cNvSpPr/>
          <p:nvPr/>
        </p:nvSpPr>
        <p:spPr>
          <a:xfrm>
            <a:off x="466918" y="2837994"/>
            <a:ext cx="8353554" cy="685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xmlns="" id="{27956342-EADC-487A-AD4F-7C4727B551DD}"/>
              </a:ext>
            </a:extLst>
          </p:cNvPr>
          <p:cNvSpPr/>
          <p:nvPr/>
        </p:nvSpPr>
        <p:spPr>
          <a:xfrm>
            <a:off x="4195021" y="2539078"/>
            <a:ext cx="288000" cy="288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xmlns="" id="{78DBC374-A6B5-46E4-A46D-48BBF5C1521F}"/>
              </a:ext>
            </a:extLst>
          </p:cNvPr>
          <p:cNvSpPr/>
          <p:nvPr/>
        </p:nvSpPr>
        <p:spPr>
          <a:xfrm>
            <a:off x="5571152" y="2539078"/>
            <a:ext cx="288000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xmlns="" id="{A8F9E14A-27A3-4A89-824A-FFC7BC3B2207}"/>
              </a:ext>
            </a:extLst>
          </p:cNvPr>
          <p:cNvSpPr/>
          <p:nvPr/>
        </p:nvSpPr>
        <p:spPr>
          <a:xfrm>
            <a:off x="7147349" y="2539078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12">
            <a:extLst>
              <a:ext uri="{FF2B5EF4-FFF2-40B4-BE49-F238E27FC236}">
                <a16:creationId xmlns:a16="http://schemas.microsoft.com/office/drawing/2014/main" xmlns="" id="{0768DAB9-FC57-40EF-86F7-46E4273BA584}"/>
              </a:ext>
            </a:extLst>
          </p:cNvPr>
          <p:cNvSpPr/>
          <p:nvPr/>
        </p:nvSpPr>
        <p:spPr>
          <a:xfrm>
            <a:off x="1746749" y="2539078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xmlns="" id="{B111346C-8CD6-4FA0-B229-9CDBB109FC0B}"/>
              </a:ext>
            </a:extLst>
          </p:cNvPr>
          <p:cNvSpPr/>
          <p:nvPr/>
        </p:nvSpPr>
        <p:spPr>
          <a:xfrm>
            <a:off x="2898880" y="2539078"/>
            <a:ext cx="288000" cy="2880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Oval 113">
            <a:extLst>
              <a:ext uri="{FF2B5EF4-FFF2-40B4-BE49-F238E27FC236}">
                <a16:creationId xmlns:a16="http://schemas.microsoft.com/office/drawing/2014/main" xmlns="" id="{1D7B07CE-5AC8-4202-8FB1-E691F6F78F88}"/>
              </a:ext>
            </a:extLst>
          </p:cNvPr>
          <p:cNvSpPr/>
          <p:nvPr/>
        </p:nvSpPr>
        <p:spPr>
          <a:xfrm>
            <a:off x="2700880" y="3235606"/>
            <a:ext cx="684000" cy="68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1" name="Group 5">
            <a:extLst>
              <a:ext uri="{FF2B5EF4-FFF2-40B4-BE49-F238E27FC236}">
                <a16:creationId xmlns:a16="http://schemas.microsoft.com/office/drawing/2014/main" xmlns="" id="{37F1B6CD-B5FC-4533-992A-AF3396B7E6F9}"/>
              </a:ext>
            </a:extLst>
          </p:cNvPr>
          <p:cNvGrpSpPr/>
          <p:nvPr/>
        </p:nvGrpSpPr>
        <p:grpSpPr>
          <a:xfrm>
            <a:off x="2267744" y="3851528"/>
            <a:ext cx="1550270" cy="1214720"/>
            <a:chOff x="2676930" y="3237180"/>
            <a:chExt cx="1550270" cy="12147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6950CB9-F754-4923-8E57-5ED1370F7D94}"/>
                </a:ext>
              </a:extLst>
            </p:cNvPr>
            <p:cNvSpPr txBox="1"/>
            <p:nvPr/>
          </p:nvSpPr>
          <p:spPr>
            <a:xfrm>
              <a:off x="2676933" y="3237180"/>
              <a:ext cx="1550267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Sisonke </a:t>
              </a:r>
              <a:r>
                <a:rPr kumimoji="0" lang="en-US" altLang="ko-K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Programme</a:t>
              </a: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 Concludes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C51F18D-5180-4CB1-9420-6584E65FFD9E}"/>
                </a:ext>
              </a:extLst>
            </p:cNvPr>
            <p:cNvSpPr txBox="1"/>
            <p:nvPr/>
          </p:nvSpPr>
          <p:spPr>
            <a:xfrm>
              <a:off x="2676930" y="3990235"/>
              <a:ext cx="1550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91 732 HWCs vaccinated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24" name="Straight Arrow Connector 115">
            <a:extLst>
              <a:ext uri="{FF2B5EF4-FFF2-40B4-BE49-F238E27FC236}">
                <a16:creationId xmlns:a16="http://schemas.microsoft.com/office/drawing/2014/main" xmlns="" id="{56D8C749-3B44-45F5-8CA8-66327B3EA7FA}"/>
              </a:ext>
            </a:extLst>
          </p:cNvPr>
          <p:cNvCxnSpPr>
            <a:cxnSpLocks/>
          </p:cNvCxnSpPr>
          <p:nvPr/>
        </p:nvCxnSpPr>
        <p:spPr>
          <a:xfrm flipV="1">
            <a:off x="3042880" y="2941709"/>
            <a:ext cx="0" cy="293898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19">
            <a:extLst>
              <a:ext uri="{FF2B5EF4-FFF2-40B4-BE49-F238E27FC236}">
                <a16:creationId xmlns:a16="http://schemas.microsoft.com/office/drawing/2014/main" xmlns="" id="{106A2400-AAB8-4679-A005-57BACFE01509}"/>
              </a:ext>
            </a:extLst>
          </p:cNvPr>
          <p:cNvSpPr/>
          <p:nvPr/>
        </p:nvSpPr>
        <p:spPr>
          <a:xfrm>
            <a:off x="5373152" y="3236765"/>
            <a:ext cx="684000" cy="68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xmlns="" id="{6F374947-75F6-413E-AD43-B74A52CE0E8D}"/>
              </a:ext>
            </a:extLst>
          </p:cNvPr>
          <p:cNvGrpSpPr/>
          <p:nvPr/>
        </p:nvGrpSpPr>
        <p:grpSpPr>
          <a:xfrm>
            <a:off x="4932040" y="3875595"/>
            <a:ext cx="1558246" cy="1793439"/>
            <a:chOff x="4890157" y="3026110"/>
            <a:chExt cx="1558246" cy="179343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3E02D0A-C093-4DBB-9C5F-5F9E41EDE457}"/>
                </a:ext>
              </a:extLst>
            </p:cNvPr>
            <p:cNvSpPr txBox="1"/>
            <p:nvPr/>
          </p:nvSpPr>
          <p:spPr>
            <a:xfrm>
              <a:off x="4898136" y="3026110"/>
              <a:ext cx="1550267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Rollout of Educator Vaccination </a:t>
              </a:r>
              <a:r>
                <a:rPr kumimoji="0" lang="en-US" altLang="ko-K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Programme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AA6ACF4-2EA6-4890-B365-28F6A8BEB499}"/>
                </a:ext>
              </a:extLst>
            </p:cNvPr>
            <p:cNvSpPr txBox="1"/>
            <p:nvPr/>
          </p:nvSpPr>
          <p:spPr>
            <a:xfrm>
              <a:off x="4890157" y="3988552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Educators offered vaccination at designated sites in the province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29" name="Straight Arrow Connector 121">
            <a:extLst>
              <a:ext uri="{FF2B5EF4-FFF2-40B4-BE49-F238E27FC236}">
                <a16:creationId xmlns:a16="http://schemas.microsoft.com/office/drawing/2014/main" xmlns="" id="{108A39A8-01F1-4D50-A2D8-39F4106D5DC0}"/>
              </a:ext>
            </a:extLst>
          </p:cNvPr>
          <p:cNvCxnSpPr>
            <a:cxnSpLocks/>
          </p:cNvCxnSpPr>
          <p:nvPr/>
        </p:nvCxnSpPr>
        <p:spPr>
          <a:xfrm flipV="1">
            <a:off x="5715152" y="2884260"/>
            <a:ext cx="0" cy="352505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125">
            <a:extLst>
              <a:ext uri="{FF2B5EF4-FFF2-40B4-BE49-F238E27FC236}">
                <a16:creationId xmlns:a16="http://schemas.microsoft.com/office/drawing/2014/main" xmlns="" id="{9A4DD3B0-C7E5-4713-A1BA-35D7AC5D8F5C}"/>
              </a:ext>
            </a:extLst>
          </p:cNvPr>
          <p:cNvSpPr/>
          <p:nvPr/>
        </p:nvSpPr>
        <p:spPr>
          <a:xfrm>
            <a:off x="8317500" y="3237923"/>
            <a:ext cx="684000" cy="68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xmlns="" id="{5592742D-18F7-4E85-880C-A26E1748137E}"/>
              </a:ext>
            </a:extLst>
          </p:cNvPr>
          <p:cNvGrpSpPr/>
          <p:nvPr/>
        </p:nvGrpSpPr>
        <p:grpSpPr>
          <a:xfrm>
            <a:off x="7884368" y="4011527"/>
            <a:ext cx="1187624" cy="1001649"/>
            <a:chOff x="7119339" y="3181155"/>
            <a:chExt cx="1550267" cy="100164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AC9B6C33-2B30-426C-B25D-6ECC5D73EB6C}"/>
                </a:ext>
              </a:extLst>
            </p:cNvPr>
            <p:cNvSpPr txBox="1"/>
            <p:nvPr/>
          </p:nvSpPr>
          <p:spPr>
            <a:xfrm>
              <a:off x="7119339" y="3181155"/>
              <a:ext cx="1550267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Vaccinations up to 14 July 2021</a:t>
              </a:r>
              <a:endPara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7F45132-FAB7-4E86-B426-7476BF45A287}"/>
                </a:ext>
              </a:extLst>
            </p:cNvPr>
            <p:cNvSpPr txBox="1"/>
            <p:nvPr/>
          </p:nvSpPr>
          <p:spPr>
            <a:xfrm>
              <a:off x="7119339" y="3905805"/>
              <a:ext cx="1550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708 258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34" name="Straight Arrow Connector 127">
            <a:extLst>
              <a:ext uri="{FF2B5EF4-FFF2-40B4-BE49-F238E27FC236}">
                <a16:creationId xmlns:a16="http://schemas.microsoft.com/office/drawing/2014/main" xmlns="" id="{5CB193BC-0739-443F-96BB-B3B1FFF76E9B}"/>
              </a:ext>
            </a:extLst>
          </p:cNvPr>
          <p:cNvCxnSpPr>
            <a:cxnSpLocks/>
          </p:cNvCxnSpPr>
          <p:nvPr/>
        </p:nvCxnSpPr>
        <p:spPr>
          <a:xfrm flipH="1" flipV="1">
            <a:off x="8657210" y="2956813"/>
            <a:ext cx="4580" cy="281110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131">
            <a:extLst>
              <a:ext uri="{FF2B5EF4-FFF2-40B4-BE49-F238E27FC236}">
                <a16:creationId xmlns:a16="http://schemas.microsoft.com/office/drawing/2014/main" xmlns="" id="{896B6BDB-50E6-4F8D-881E-5335A2EEF231}"/>
              </a:ext>
            </a:extLst>
          </p:cNvPr>
          <p:cNvSpPr/>
          <p:nvPr/>
        </p:nvSpPr>
        <p:spPr>
          <a:xfrm>
            <a:off x="1548749" y="4245472"/>
            <a:ext cx="684000" cy="68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36" name="Group 4">
            <a:extLst>
              <a:ext uri="{FF2B5EF4-FFF2-40B4-BE49-F238E27FC236}">
                <a16:creationId xmlns:a16="http://schemas.microsoft.com/office/drawing/2014/main" xmlns="" id="{D1601AFB-4A4D-4933-A764-20BC8528F28E}"/>
              </a:ext>
            </a:extLst>
          </p:cNvPr>
          <p:cNvGrpSpPr/>
          <p:nvPr/>
        </p:nvGrpSpPr>
        <p:grpSpPr>
          <a:xfrm>
            <a:off x="1115616" y="4941535"/>
            <a:ext cx="1550267" cy="1167717"/>
            <a:chOff x="1570525" y="4647365"/>
            <a:chExt cx="1550267" cy="116771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A636C4B-C95B-4B23-A9EA-FB813DB55DD7}"/>
                </a:ext>
              </a:extLst>
            </p:cNvPr>
            <p:cNvSpPr txBox="1"/>
            <p:nvPr/>
          </p:nvSpPr>
          <p:spPr>
            <a:xfrm>
              <a:off x="1570525" y="4647365"/>
              <a:ext cx="1550267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EVDS Registration Opens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08AA5505-15BE-4FE8-9F66-4784AE208EBC}"/>
                </a:ext>
              </a:extLst>
            </p:cNvPr>
            <p:cNvSpPr txBox="1"/>
            <p:nvPr/>
          </p:nvSpPr>
          <p:spPr>
            <a:xfrm>
              <a:off x="1570525" y="5353417"/>
              <a:ext cx="1550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Registration opens for &gt;60 years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39" name="Straight Arrow Connector 133">
            <a:extLst>
              <a:ext uri="{FF2B5EF4-FFF2-40B4-BE49-F238E27FC236}">
                <a16:creationId xmlns:a16="http://schemas.microsoft.com/office/drawing/2014/main" xmlns="" id="{1F253C1C-939E-4CC9-9705-CC19337BB6C2}"/>
              </a:ext>
            </a:extLst>
          </p:cNvPr>
          <p:cNvCxnSpPr>
            <a:cxnSpLocks/>
          </p:cNvCxnSpPr>
          <p:nvPr/>
        </p:nvCxnSpPr>
        <p:spPr>
          <a:xfrm flipV="1">
            <a:off x="1890749" y="2941709"/>
            <a:ext cx="0" cy="137160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150">
            <a:extLst>
              <a:ext uri="{FF2B5EF4-FFF2-40B4-BE49-F238E27FC236}">
                <a16:creationId xmlns:a16="http://schemas.microsoft.com/office/drawing/2014/main" xmlns="" id="{47321BEA-4CBE-4A07-A1E1-0F26DA007340}"/>
              </a:ext>
            </a:extLst>
          </p:cNvPr>
          <p:cNvSpPr/>
          <p:nvPr/>
        </p:nvSpPr>
        <p:spPr>
          <a:xfrm>
            <a:off x="3997021" y="4241996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0E39881-AB61-45A7-B2A2-08E1337672B1}"/>
              </a:ext>
            </a:extLst>
          </p:cNvPr>
          <p:cNvSpPr txBox="1"/>
          <p:nvPr/>
        </p:nvSpPr>
        <p:spPr>
          <a:xfrm>
            <a:off x="3563888" y="4981859"/>
            <a:ext cx="155026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Rollout of National Vaccination </a:t>
            </a:r>
            <a:r>
              <a:rPr kumimoji="0" lang="en-US" altLang="ko-K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Programme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cxnSp>
        <p:nvCxnSpPr>
          <p:cNvPr id="42" name="Straight Arrow Connector 152">
            <a:extLst>
              <a:ext uri="{FF2B5EF4-FFF2-40B4-BE49-F238E27FC236}">
                <a16:creationId xmlns:a16="http://schemas.microsoft.com/office/drawing/2014/main" xmlns="" id="{835959B7-1A1B-4492-83F6-4C465D6D0FD7}"/>
              </a:ext>
            </a:extLst>
          </p:cNvPr>
          <p:cNvCxnSpPr>
            <a:cxnSpLocks/>
          </p:cNvCxnSpPr>
          <p:nvPr/>
        </p:nvCxnSpPr>
        <p:spPr>
          <a:xfrm flipV="1">
            <a:off x="4261762" y="2916599"/>
            <a:ext cx="10503" cy="137160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156">
            <a:extLst>
              <a:ext uri="{FF2B5EF4-FFF2-40B4-BE49-F238E27FC236}">
                <a16:creationId xmlns:a16="http://schemas.microsoft.com/office/drawing/2014/main" xmlns="" id="{AA9733B1-FE6F-4C7D-AEA6-E9825D762648}"/>
              </a:ext>
            </a:extLst>
          </p:cNvPr>
          <p:cNvSpPr/>
          <p:nvPr/>
        </p:nvSpPr>
        <p:spPr>
          <a:xfrm>
            <a:off x="6949349" y="4238520"/>
            <a:ext cx="684000" cy="68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4" name="Group 16">
            <a:extLst>
              <a:ext uri="{FF2B5EF4-FFF2-40B4-BE49-F238E27FC236}">
                <a16:creationId xmlns:a16="http://schemas.microsoft.com/office/drawing/2014/main" xmlns="" id="{3B4B89B9-C79A-4357-ADCD-80A19E45B1A1}"/>
              </a:ext>
            </a:extLst>
          </p:cNvPr>
          <p:cNvGrpSpPr/>
          <p:nvPr/>
        </p:nvGrpSpPr>
        <p:grpSpPr>
          <a:xfrm>
            <a:off x="6516216" y="4857659"/>
            <a:ext cx="1550267" cy="938077"/>
            <a:chOff x="6011399" y="4748135"/>
            <a:chExt cx="1550267" cy="93807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446AB1B3-BE09-4349-B7EB-59C1F61E5269}"/>
                </a:ext>
              </a:extLst>
            </p:cNvPr>
            <p:cNvSpPr txBox="1"/>
            <p:nvPr/>
          </p:nvSpPr>
          <p:spPr>
            <a:xfrm>
              <a:off x="6011399" y="4748135"/>
              <a:ext cx="155026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EVDS Registration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B94FE94-934C-4A3B-8199-B39CFC6466D4}"/>
                </a:ext>
              </a:extLst>
            </p:cNvPr>
            <p:cNvSpPr txBox="1"/>
            <p:nvPr/>
          </p:nvSpPr>
          <p:spPr>
            <a:xfrm>
              <a:off x="6011399" y="5224547"/>
              <a:ext cx="1550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Registration opens for &gt;50 years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47" name="Straight Arrow Connector 158">
            <a:extLst>
              <a:ext uri="{FF2B5EF4-FFF2-40B4-BE49-F238E27FC236}">
                <a16:creationId xmlns:a16="http://schemas.microsoft.com/office/drawing/2014/main" xmlns="" id="{45A1475C-4B61-41CF-93D4-BA8EABDD1719}"/>
              </a:ext>
            </a:extLst>
          </p:cNvPr>
          <p:cNvCxnSpPr>
            <a:cxnSpLocks/>
          </p:cNvCxnSpPr>
          <p:nvPr/>
        </p:nvCxnSpPr>
        <p:spPr>
          <a:xfrm flipH="1" flipV="1">
            <a:off x="7290205" y="2941709"/>
            <a:ext cx="2288" cy="137160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13D44CC-99FC-4A46-951C-1DC82F95368F}"/>
              </a:ext>
            </a:extLst>
          </p:cNvPr>
          <p:cNvSpPr txBox="1"/>
          <p:nvPr/>
        </p:nvSpPr>
        <p:spPr>
          <a:xfrm>
            <a:off x="8193161" y="1894900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14 July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B1A51A1-7F04-414E-A9B9-B9E94D199149}"/>
              </a:ext>
            </a:extLst>
          </p:cNvPr>
          <p:cNvSpPr txBox="1"/>
          <p:nvPr/>
        </p:nvSpPr>
        <p:spPr>
          <a:xfrm>
            <a:off x="6825010" y="1894900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01 July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D52A24E-8F0B-4937-A1FD-5F4BC2597BE8}"/>
              </a:ext>
            </a:extLst>
          </p:cNvPr>
          <p:cNvSpPr txBox="1"/>
          <p:nvPr/>
        </p:nvSpPr>
        <p:spPr>
          <a:xfrm>
            <a:off x="5248812" y="1894900"/>
            <a:ext cx="114075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23 June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F40C62-EBD6-4A07-A614-91ED63ADD8EA}"/>
              </a:ext>
            </a:extLst>
          </p:cNvPr>
          <p:cNvSpPr txBox="1"/>
          <p:nvPr/>
        </p:nvSpPr>
        <p:spPr>
          <a:xfrm>
            <a:off x="3872682" y="1894900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17 May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28DB542-7360-46E1-A735-AA93FF8B246C}"/>
              </a:ext>
            </a:extLst>
          </p:cNvPr>
          <p:cNvSpPr txBox="1"/>
          <p:nvPr/>
        </p:nvSpPr>
        <p:spPr>
          <a:xfrm>
            <a:off x="2576541" y="1894900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16 May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885818B-5FA5-46AC-9687-B7859DFFAD47}"/>
              </a:ext>
            </a:extLst>
          </p:cNvPr>
          <p:cNvSpPr txBox="1"/>
          <p:nvPr/>
        </p:nvSpPr>
        <p:spPr>
          <a:xfrm>
            <a:off x="1424410" y="1894900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16 April 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4" name="Block Arc 25">
            <a:extLst>
              <a:ext uri="{FF2B5EF4-FFF2-40B4-BE49-F238E27FC236}">
                <a16:creationId xmlns:a16="http://schemas.microsoft.com/office/drawing/2014/main" xmlns="" id="{8E722BA0-0A79-48D3-8B68-776C0E1B944D}"/>
              </a:ext>
            </a:extLst>
          </p:cNvPr>
          <p:cNvSpPr/>
          <p:nvPr/>
        </p:nvSpPr>
        <p:spPr>
          <a:xfrm>
            <a:off x="2920183" y="3389859"/>
            <a:ext cx="245394" cy="354521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Oval 113">
            <a:extLst>
              <a:ext uri="{FF2B5EF4-FFF2-40B4-BE49-F238E27FC236}">
                <a16:creationId xmlns:a16="http://schemas.microsoft.com/office/drawing/2014/main" xmlns="" id="{327B9F25-C2A7-4729-83E7-1628194FF638}"/>
              </a:ext>
            </a:extLst>
          </p:cNvPr>
          <p:cNvSpPr/>
          <p:nvPr/>
        </p:nvSpPr>
        <p:spPr>
          <a:xfrm>
            <a:off x="358521" y="3235606"/>
            <a:ext cx="684000" cy="68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56" name="Group 5">
            <a:extLst>
              <a:ext uri="{FF2B5EF4-FFF2-40B4-BE49-F238E27FC236}">
                <a16:creationId xmlns:a16="http://schemas.microsoft.com/office/drawing/2014/main" xmlns="" id="{322DD412-63E4-404B-ADFA-5AE2BA99B1AD}"/>
              </a:ext>
            </a:extLst>
          </p:cNvPr>
          <p:cNvGrpSpPr/>
          <p:nvPr/>
        </p:nvGrpSpPr>
        <p:grpSpPr>
          <a:xfrm>
            <a:off x="-74611" y="3854742"/>
            <a:ext cx="1550267" cy="1131452"/>
            <a:chOff x="2676933" y="3240394"/>
            <a:chExt cx="1550267" cy="113145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EDD0CB7-1D18-4900-BC39-46F541D9E7A6}"/>
                </a:ext>
              </a:extLst>
            </p:cNvPr>
            <p:cNvSpPr txBox="1"/>
            <p:nvPr/>
          </p:nvSpPr>
          <p:spPr>
            <a:xfrm>
              <a:off x="2676933" y="3240394"/>
              <a:ext cx="155026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Sisonke </a:t>
              </a:r>
              <a:r>
                <a:rPr kumimoji="0" lang="en-US" altLang="ko-K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Programme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8EEC69C-2721-4396-A788-94C4FF0DE965}"/>
                </a:ext>
              </a:extLst>
            </p:cNvPr>
            <p:cNvSpPr txBox="1"/>
            <p:nvPr/>
          </p:nvSpPr>
          <p:spPr>
            <a:xfrm>
              <a:off x="2676933" y="3725515"/>
              <a:ext cx="1550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Rollout for Healthcare Workers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59" name="Straight Arrow Connector 115">
            <a:extLst>
              <a:ext uri="{FF2B5EF4-FFF2-40B4-BE49-F238E27FC236}">
                <a16:creationId xmlns:a16="http://schemas.microsoft.com/office/drawing/2014/main" xmlns="" id="{9320265B-3249-4264-8E8E-BADAFE4D158F}"/>
              </a:ext>
            </a:extLst>
          </p:cNvPr>
          <p:cNvCxnSpPr>
            <a:cxnSpLocks/>
          </p:cNvCxnSpPr>
          <p:nvPr/>
        </p:nvCxnSpPr>
        <p:spPr>
          <a:xfrm flipV="1">
            <a:off x="700521" y="2941709"/>
            <a:ext cx="0" cy="293898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EA9919A-CB6D-4517-B286-38D40C83CA34}"/>
              </a:ext>
            </a:extLst>
          </p:cNvPr>
          <p:cNvSpPr txBox="1"/>
          <p:nvPr/>
        </p:nvSpPr>
        <p:spPr>
          <a:xfrm>
            <a:off x="254127" y="1894901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17 Feb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61" name="Rounded Rectangle 7">
            <a:extLst>
              <a:ext uri="{FF2B5EF4-FFF2-40B4-BE49-F238E27FC236}">
                <a16:creationId xmlns:a16="http://schemas.microsoft.com/office/drawing/2014/main" xmlns="" id="{3C9E734D-0B08-491A-B0CC-BE5303030F7C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12762" y="3271887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Rounded Rectangle 7">
            <a:extLst>
              <a:ext uri="{FF2B5EF4-FFF2-40B4-BE49-F238E27FC236}">
                <a16:creationId xmlns:a16="http://schemas.microsoft.com/office/drawing/2014/main" xmlns="" id="{F56E1E4B-4DAF-4812-9E9E-1B12EF4478A5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4277337" y="4261942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3" name="Rectangle 30">
            <a:extLst>
              <a:ext uri="{FF2B5EF4-FFF2-40B4-BE49-F238E27FC236}">
                <a16:creationId xmlns:a16="http://schemas.microsoft.com/office/drawing/2014/main" xmlns="" id="{6E46AF56-3B66-4DDD-B505-1B2AC8F71098}"/>
              </a:ext>
            </a:extLst>
          </p:cNvPr>
          <p:cNvSpPr/>
          <p:nvPr/>
        </p:nvSpPr>
        <p:spPr>
          <a:xfrm>
            <a:off x="1650528" y="4348261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4" name="Rectangle 30">
            <a:extLst>
              <a:ext uri="{FF2B5EF4-FFF2-40B4-BE49-F238E27FC236}">
                <a16:creationId xmlns:a16="http://schemas.microsoft.com/office/drawing/2014/main" xmlns="" id="{809222C3-3810-4E24-9ACC-AD058170B6BC}"/>
              </a:ext>
            </a:extLst>
          </p:cNvPr>
          <p:cNvSpPr/>
          <p:nvPr/>
        </p:nvSpPr>
        <p:spPr>
          <a:xfrm>
            <a:off x="7074364" y="4345207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Parallelogram 15">
            <a:extLst>
              <a:ext uri="{FF2B5EF4-FFF2-40B4-BE49-F238E27FC236}">
                <a16:creationId xmlns:a16="http://schemas.microsoft.com/office/drawing/2014/main" xmlns="" id="{87A0E9D3-4A3C-4EB6-B901-E21F0E3C1417}"/>
              </a:ext>
            </a:extLst>
          </p:cNvPr>
          <p:cNvSpPr/>
          <p:nvPr/>
        </p:nvSpPr>
        <p:spPr>
          <a:xfrm rot="16200000">
            <a:off x="5397840" y="3231289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6" name="Rounded Rectangle 7">
            <a:extLst>
              <a:ext uri="{FF2B5EF4-FFF2-40B4-BE49-F238E27FC236}">
                <a16:creationId xmlns:a16="http://schemas.microsoft.com/office/drawing/2014/main" xmlns="" id="{6F68CFC4-478A-42D8-BA3C-13E4420682EC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8595644" y="3238543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Title 66">
            <a:extLst>
              <a:ext uri="{FF2B5EF4-FFF2-40B4-BE49-F238E27FC236}">
                <a16:creationId xmlns:a16="http://schemas.microsoft.com/office/drawing/2014/main" xmlns="" id="{F7382EFD-71C8-4966-A09D-B4B26AD2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Cape Timeline to date</a:t>
            </a:r>
          </a:p>
        </p:txBody>
      </p:sp>
      <p:sp>
        <p:nvSpPr>
          <p:cNvPr id="68" name="Oval 12">
            <a:extLst>
              <a:ext uri="{FF2B5EF4-FFF2-40B4-BE49-F238E27FC236}">
                <a16:creationId xmlns:a16="http://schemas.microsoft.com/office/drawing/2014/main" xmlns="" id="{0768DAB9-FC57-40EF-86F7-46E4273BA584}"/>
              </a:ext>
            </a:extLst>
          </p:cNvPr>
          <p:cNvSpPr/>
          <p:nvPr/>
        </p:nvSpPr>
        <p:spPr>
          <a:xfrm>
            <a:off x="539552" y="2555960"/>
            <a:ext cx="288000" cy="2880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Oval 12">
            <a:extLst>
              <a:ext uri="{FF2B5EF4-FFF2-40B4-BE49-F238E27FC236}">
                <a16:creationId xmlns:a16="http://schemas.microsoft.com/office/drawing/2014/main" xmlns="" id="{0768DAB9-FC57-40EF-86F7-46E4273BA584}"/>
              </a:ext>
            </a:extLst>
          </p:cNvPr>
          <p:cNvSpPr/>
          <p:nvPr/>
        </p:nvSpPr>
        <p:spPr>
          <a:xfrm>
            <a:off x="8478560" y="2549961"/>
            <a:ext cx="288000" cy="2880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8953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0EC4F6B-AF9F-40AE-972E-4ECDF01C3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5240" y="6381328"/>
            <a:ext cx="514400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46701F-50CC-4C74-A7D0-CFE155B29B91}"/>
              </a:ext>
            </a:extLst>
          </p:cNvPr>
          <p:cNvSpPr/>
          <p:nvPr/>
        </p:nvSpPr>
        <p:spPr>
          <a:xfrm>
            <a:off x="625315" y="2078361"/>
            <a:ext cx="8031895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78EA6B1-2C4D-4C20-97F6-DF4A709F547C}"/>
              </a:ext>
            </a:extLst>
          </p:cNvPr>
          <p:cNvSpPr/>
          <p:nvPr/>
        </p:nvSpPr>
        <p:spPr>
          <a:xfrm>
            <a:off x="625315" y="2450685"/>
            <a:ext cx="8008193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xmlns="" id="{27956342-EADC-487A-AD4F-7C4727B551DD}"/>
              </a:ext>
            </a:extLst>
          </p:cNvPr>
          <p:cNvSpPr/>
          <p:nvPr/>
        </p:nvSpPr>
        <p:spPr>
          <a:xfrm>
            <a:off x="3092966" y="2144728"/>
            <a:ext cx="288000" cy="288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9">
            <a:extLst>
              <a:ext uri="{FF2B5EF4-FFF2-40B4-BE49-F238E27FC236}">
                <a16:creationId xmlns:a16="http://schemas.microsoft.com/office/drawing/2014/main" xmlns="" id="{A8F9E14A-27A3-4A89-824A-FFC7BC3B2207}"/>
              </a:ext>
            </a:extLst>
          </p:cNvPr>
          <p:cNvSpPr/>
          <p:nvPr/>
        </p:nvSpPr>
        <p:spPr>
          <a:xfrm>
            <a:off x="7613306" y="2128963"/>
            <a:ext cx="288000" cy="2880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xmlns="" id="{B111346C-8CD6-4FA0-B229-9CDBB109FC0B}"/>
              </a:ext>
            </a:extLst>
          </p:cNvPr>
          <p:cNvSpPr/>
          <p:nvPr/>
        </p:nvSpPr>
        <p:spPr>
          <a:xfrm>
            <a:off x="5490765" y="2139786"/>
            <a:ext cx="288000" cy="2880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Oval 113">
            <a:extLst>
              <a:ext uri="{FF2B5EF4-FFF2-40B4-BE49-F238E27FC236}">
                <a16:creationId xmlns:a16="http://schemas.microsoft.com/office/drawing/2014/main" xmlns="" id="{1D7B07CE-5AC8-4202-8FB1-E691F6F78F88}"/>
              </a:ext>
            </a:extLst>
          </p:cNvPr>
          <p:cNvSpPr/>
          <p:nvPr/>
        </p:nvSpPr>
        <p:spPr>
          <a:xfrm>
            <a:off x="5310821" y="2836314"/>
            <a:ext cx="684000" cy="68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21" name="Group 5">
            <a:extLst>
              <a:ext uri="{FF2B5EF4-FFF2-40B4-BE49-F238E27FC236}">
                <a16:creationId xmlns:a16="http://schemas.microsoft.com/office/drawing/2014/main" xmlns="" id="{37F1B6CD-B5FC-4533-992A-AF3396B7E6F9}"/>
              </a:ext>
            </a:extLst>
          </p:cNvPr>
          <p:cNvGrpSpPr/>
          <p:nvPr/>
        </p:nvGrpSpPr>
        <p:grpSpPr>
          <a:xfrm>
            <a:off x="4914701" y="3452232"/>
            <a:ext cx="1550270" cy="2258614"/>
            <a:chOff x="2676930" y="3237180"/>
            <a:chExt cx="1550270" cy="16594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6950CB9-F754-4923-8E57-5ED1370F7D94}"/>
                </a:ext>
              </a:extLst>
            </p:cNvPr>
            <p:cNvSpPr txBox="1"/>
            <p:nvPr/>
          </p:nvSpPr>
          <p:spPr>
            <a:xfrm>
              <a:off x="2676933" y="3237180"/>
              <a:ext cx="1550267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Social Development Sector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C51F18D-5180-4CB1-9420-6584E65FFD9E}"/>
                </a:ext>
              </a:extLst>
            </p:cNvPr>
            <p:cNvSpPr txBox="1"/>
            <p:nvPr/>
          </p:nvSpPr>
          <p:spPr>
            <a:xfrm>
              <a:off x="2676930" y="3879028"/>
              <a:ext cx="1550267" cy="101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NDoH</a:t>
              </a: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 to confirm implementation arrangements for vaccination of workers in Social Development Sector 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24" name="Straight Arrow Connector 115">
            <a:extLst>
              <a:ext uri="{FF2B5EF4-FFF2-40B4-BE49-F238E27FC236}">
                <a16:creationId xmlns:a16="http://schemas.microsoft.com/office/drawing/2014/main" xmlns="" id="{56D8C749-3B44-45F5-8CA8-66327B3EA7FA}"/>
              </a:ext>
            </a:extLst>
          </p:cNvPr>
          <p:cNvCxnSpPr>
            <a:cxnSpLocks/>
          </p:cNvCxnSpPr>
          <p:nvPr/>
        </p:nvCxnSpPr>
        <p:spPr>
          <a:xfrm flipV="1">
            <a:off x="5634781" y="2519786"/>
            <a:ext cx="0" cy="293898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150">
            <a:extLst>
              <a:ext uri="{FF2B5EF4-FFF2-40B4-BE49-F238E27FC236}">
                <a16:creationId xmlns:a16="http://schemas.microsoft.com/office/drawing/2014/main" xmlns="" id="{47321BEA-4CBE-4A07-A1E1-0F26DA007340}"/>
              </a:ext>
            </a:extLst>
          </p:cNvPr>
          <p:cNvSpPr/>
          <p:nvPr/>
        </p:nvSpPr>
        <p:spPr>
          <a:xfrm>
            <a:off x="2916902" y="3831880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42" name="Straight Arrow Connector 152">
            <a:extLst>
              <a:ext uri="{FF2B5EF4-FFF2-40B4-BE49-F238E27FC236}">
                <a16:creationId xmlns:a16="http://schemas.microsoft.com/office/drawing/2014/main" xmlns="" id="{835959B7-1A1B-4492-83F6-4C465D6D0FD7}"/>
              </a:ext>
            </a:extLst>
          </p:cNvPr>
          <p:cNvCxnSpPr>
            <a:cxnSpLocks/>
          </p:cNvCxnSpPr>
          <p:nvPr/>
        </p:nvCxnSpPr>
        <p:spPr>
          <a:xfrm flipV="1">
            <a:off x="3232888" y="2506483"/>
            <a:ext cx="10503" cy="137160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156">
            <a:extLst>
              <a:ext uri="{FF2B5EF4-FFF2-40B4-BE49-F238E27FC236}">
                <a16:creationId xmlns:a16="http://schemas.microsoft.com/office/drawing/2014/main" xmlns="" id="{AA9733B1-FE6F-4C7D-AEA6-E9825D762648}"/>
              </a:ext>
            </a:extLst>
          </p:cNvPr>
          <p:cNvSpPr/>
          <p:nvPr/>
        </p:nvSpPr>
        <p:spPr>
          <a:xfrm>
            <a:off x="7415306" y="3828405"/>
            <a:ext cx="684000" cy="68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44" name="Group 16">
            <a:extLst>
              <a:ext uri="{FF2B5EF4-FFF2-40B4-BE49-F238E27FC236}">
                <a16:creationId xmlns:a16="http://schemas.microsoft.com/office/drawing/2014/main" xmlns="" id="{3B4B89B9-C79A-4357-ADCD-80A19E45B1A1}"/>
              </a:ext>
            </a:extLst>
          </p:cNvPr>
          <p:cNvGrpSpPr/>
          <p:nvPr/>
        </p:nvGrpSpPr>
        <p:grpSpPr>
          <a:xfrm>
            <a:off x="6982173" y="4447544"/>
            <a:ext cx="1550267" cy="938077"/>
            <a:chOff x="6011399" y="4748135"/>
            <a:chExt cx="1550267" cy="93807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446AB1B3-BE09-4349-B7EB-59C1F61E5269}"/>
                </a:ext>
              </a:extLst>
            </p:cNvPr>
            <p:cNvSpPr txBox="1"/>
            <p:nvPr/>
          </p:nvSpPr>
          <p:spPr>
            <a:xfrm>
              <a:off x="6011399" y="4748135"/>
              <a:ext cx="155026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EVDS Registration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B94FE94-934C-4A3B-8199-B39CFC6466D4}"/>
                </a:ext>
              </a:extLst>
            </p:cNvPr>
            <p:cNvSpPr txBox="1"/>
            <p:nvPr/>
          </p:nvSpPr>
          <p:spPr>
            <a:xfrm>
              <a:off x="6011399" y="5224547"/>
              <a:ext cx="15502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Registration opens for &gt;18 years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47" name="Straight Arrow Connector 158">
            <a:extLst>
              <a:ext uri="{FF2B5EF4-FFF2-40B4-BE49-F238E27FC236}">
                <a16:creationId xmlns:a16="http://schemas.microsoft.com/office/drawing/2014/main" xmlns="" id="{45A1475C-4B61-41CF-93D4-BA8EABDD1719}"/>
              </a:ext>
            </a:extLst>
          </p:cNvPr>
          <p:cNvCxnSpPr>
            <a:cxnSpLocks/>
          </p:cNvCxnSpPr>
          <p:nvPr/>
        </p:nvCxnSpPr>
        <p:spPr>
          <a:xfrm flipH="1" flipV="1">
            <a:off x="7756162" y="2531594"/>
            <a:ext cx="2288" cy="137160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B1A51A1-7F04-414E-A9B9-B9E94D199149}"/>
              </a:ext>
            </a:extLst>
          </p:cNvPr>
          <p:cNvSpPr txBox="1"/>
          <p:nvPr/>
        </p:nvSpPr>
        <p:spPr>
          <a:xfrm>
            <a:off x="7290967" y="1607895"/>
            <a:ext cx="93267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tbc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F40C62-EBD6-4A07-A614-91ED63ADD8EA}"/>
              </a:ext>
            </a:extLst>
          </p:cNvPr>
          <p:cNvSpPr txBox="1"/>
          <p:nvPr/>
        </p:nvSpPr>
        <p:spPr>
          <a:xfrm>
            <a:off x="2843808" y="1484784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15 July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28DB542-7360-46E1-A735-AA93FF8B246C}"/>
              </a:ext>
            </a:extLst>
          </p:cNvPr>
          <p:cNvSpPr txBox="1"/>
          <p:nvPr/>
        </p:nvSpPr>
        <p:spPr>
          <a:xfrm>
            <a:off x="4889771" y="1495609"/>
            <a:ext cx="162644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19 July – 10 Aug 2021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(tbc)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55" name="Oval 113">
            <a:extLst>
              <a:ext uri="{FF2B5EF4-FFF2-40B4-BE49-F238E27FC236}">
                <a16:creationId xmlns:a16="http://schemas.microsoft.com/office/drawing/2014/main" xmlns="" id="{327B9F25-C2A7-4729-83E7-1628194FF638}"/>
              </a:ext>
            </a:extLst>
          </p:cNvPr>
          <p:cNvSpPr/>
          <p:nvPr/>
        </p:nvSpPr>
        <p:spPr>
          <a:xfrm>
            <a:off x="502537" y="2825491"/>
            <a:ext cx="684000" cy="68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56" name="Group 5">
            <a:extLst>
              <a:ext uri="{FF2B5EF4-FFF2-40B4-BE49-F238E27FC236}">
                <a16:creationId xmlns:a16="http://schemas.microsoft.com/office/drawing/2014/main" xmlns="" id="{322DD412-63E4-404B-ADFA-5AE2BA99B1AD}"/>
              </a:ext>
            </a:extLst>
          </p:cNvPr>
          <p:cNvGrpSpPr/>
          <p:nvPr/>
        </p:nvGrpSpPr>
        <p:grpSpPr>
          <a:xfrm>
            <a:off x="141413" y="3523522"/>
            <a:ext cx="1550267" cy="2375683"/>
            <a:chOff x="2676933" y="2917229"/>
            <a:chExt cx="1550267" cy="237568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EDD0CB7-1D18-4900-BC39-46F541D9E7A6}"/>
                </a:ext>
              </a:extLst>
            </p:cNvPr>
            <p:cNvSpPr txBox="1"/>
            <p:nvPr/>
          </p:nvSpPr>
          <p:spPr>
            <a:xfrm>
              <a:off x="2676933" y="2917229"/>
              <a:ext cx="1550267" cy="11695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Registration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Of DCS Staff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On EVDS via bulk upload by </a:t>
              </a:r>
              <a:r>
                <a:rPr kumimoji="0" lang="en-US" altLang="ko-K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NDoH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8EEC69C-2721-4396-A788-94C4FF0DE965}"/>
                </a:ext>
              </a:extLst>
            </p:cNvPr>
            <p:cNvSpPr txBox="1"/>
            <p:nvPr/>
          </p:nvSpPr>
          <p:spPr>
            <a:xfrm>
              <a:off x="2676933" y="4092583"/>
              <a:ext cx="15502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DCS Staff to access vaccination at public or private sites (regardless of age)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cxnSp>
        <p:nvCxnSpPr>
          <p:cNvPr id="59" name="Straight Arrow Connector 115">
            <a:extLst>
              <a:ext uri="{FF2B5EF4-FFF2-40B4-BE49-F238E27FC236}">
                <a16:creationId xmlns:a16="http://schemas.microsoft.com/office/drawing/2014/main" xmlns="" id="{9320265B-3249-4264-8E8E-BADAFE4D158F}"/>
              </a:ext>
            </a:extLst>
          </p:cNvPr>
          <p:cNvCxnSpPr>
            <a:cxnSpLocks/>
          </p:cNvCxnSpPr>
          <p:nvPr/>
        </p:nvCxnSpPr>
        <p:spPr>
          <a:xfrm flipV="1">
            <a:off x="844537" y="2531594"/>
            <a:ext cx="0" cy="293898"/>
          </a:xfrm>
          <a:prstGeom prst="straightConnector1">
            <a:avLst/>
          </a:prstGeom>
          <a:ln w="254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EA9919A-CB6D-4517-B286-38D40C83CA34}"/>
              </a:ext>
            </a:extLst>
          </p:cNvPr>
          <p:cNvSpPr txBox="1"/>
          <p:nvPr/>
        </p:nvSpPr>
        <p:spPr>
          <a:xfrm>
            <a:off x="398143" y="1484786"/>
            <a:ext cx="93267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rPr>
              <a:t>12 July 2021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Arial" pitchFamily="34" charset="0"/>
            </a:endParaRPr>
          </a:p>
        </p:txBody>
      </p:sp>
      <p:sp>
        <p:nvSpPr>
          <p:cNvPr id="64" name="Rectangle 30">
            <a:extLst>
              <a:ext uri="{FF2B5EF4-FFF2-40B4-BE49-F238E27FC236}">
                <a16:creationId xmlns:a16="http://schemas.microsoft.com/office/drawing/2014/main" xmlns="" id="{809222C3-3810-4E24-9ACC-AD058170B6BC}"/>
              </a:ext>
            </a:extLst>
          </p:cNvPr>
          <p:cNvSpPr/>
          <p:nvPr/>
        </p:nvSpPr>
        <p:spPr>
          <a:xfrm>
            <a:off x="7540321" y="3935092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7" name="Title 66">
            <a:extLst>
              <a:ext uri="{FF2B5EF4-FFF2-40B4-BE49-F238E27FC236}">
                <a16:creationId xmlns:a16="http://schemas.microsoft.com/office/drawing/2014/main" xmlns="" id="{F7382EFD-71C8-4966-A09D-B4B26AD2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Cape Timeline going forward</a:t>
            </a:r>
          </a:p>
        </p:txBody>
      </p:sp>
      <p:sp>
        <p:nvSpPr>
          <p:cNvPr id="68" name="Rectangle 30">
            <a:extLst>
              <a:ext uri="{FF2B5EF4-FFF2-40B4-BE49-F238E27FC236}">
                <a16:creationId xmlns:a16="http://schemas.microsoft.com/office/drawing/2014/main" xmlns="" id="{809222C3-3810-4E24-9ACC-AD058170B6BC}"/>
              </a:ext>
            </a:extLst>
          </p:cNvPr>
          <p:cNvSpPr/>
          <p:nvPr/>
        </p:nvSpPr>
        <p:spPr>
          <a:xfrm>
            <a:off x="611560" y="290882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AutoShape 2" descr="Government to launch Mandela Rules for treatment of prisoners – Department  of Correctional Servi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5461115" y="2987686"/>
            <a:ext cx="383412" cy="381256"/>
            <a:chOff x="5468938" y="1920875"/>
            <a:chExt cx="282575" cy="280988"/>
          </a:xfrm>
          <a:solidFill>
            <a:schemeClr val="bg1"/>
          </a:solidFill>
        </p:grpSpPr>
        <p:sp>
          <p:nvSpPr>
            <p:cNvPr id="73" name="Freeform 87"/>
            <p:cNvSpPr>
              <a:spLocks noEditPoints="1"/>
            </p:cNvSpPr>
            <p:nvPr/>
          </p:nvSpPr>
          <p:spPr bwMode="auto">
            <a:xfrm>
              <a:off x="5468938" y="1920875"/>
              <a:ext cx="130175" cy="128588"/>
            </a:xfrm>
            <a:custGeom>
              <a:avLst/>
              <a:gdLst>
                <a:gd name="T0" fmla="*/ 32 w 407"/>
                <a:gd name="T1" fmla="*/ 364 h 406"/>
                <a:gd name="T2" fmla="*/ 46 w 407"/>
                <a:gd name="T3" fmla="*/ 346 h 406"/>
                <a:gd name="T4" fmla="*/ 166 w 407"/>
                <a:gd name="T5" fmla="*/ 271 h 406"/>
                <a:gd name="T6" fmla="*/ 205 w 407"/>
                <a:gd name="T7" fmla="*/ 278 h 406"/>
                <a:gd name="T8" fmla="*/ 241 w 407"/>
                <a:gd name="T9" fmla="*/ 272 h 406"/>
                <a:gd name="T10" fmla="*/ 363 w 407"/>
                <a:gd name="T11" fmla="*/ 346 h 406"/>
                <a:gd name="T12" fmla="*/ 374 w 407"/>
                <a:gd name="T13" fmla="*/ 364 h 406"/>
                <a:gd name="T14" fmla="*/ 202 w 407"/>
                <a:gd name="T15" fmla="*/ 376 h 406"/>
                <a:gd name="T16" fmla="*/ 106 w 407"/>
                <a:gd name="T17" fmla="*/ 136 h 406"/>
                <a:gd name="T18" fmla="*/ 164 w 407"/>
                <a:gd name="T19" fmla="*/ 141 h 406"/>
                <a:gd name="T20" fmla="*/ 221 w 407"/>
                <a:gd name="T21" fmla="*/ 119 h 406"/>
                <a:gd name="T22" fmla="*/ 243 w 407"/>
                <a:gd name="T23" fmla="*/ 135 h 406"/>
                <a:gd name="T24" fmla="*/ 269 w 407"/>
                <a:gd name="T25" fmla="*/ 143 h 406"/>
                <a:gd name="T26" fmla="*/ 304 w 407"/>
                <a:gd name="T27" fmla="*/ 141 h 406"/>
                <a:gd name="T28" fmla="*/ 296 w 407"/>
                <a:gd name="T29" fmla="*/ 183 h 406"/>
                <a:gd name="T30" fmla="*/ 275 w 407"/>
                <a:gd name="T31" fmla="*/ 216 h 406"/>
                <a:gd name="T32" fmla="*/ 244 w 407"/>
                <a:gd name="T33" fmla="*/ 240 h 406"/>
                <a:gd name="T34" fmla="*/ 205 w 407"/>
                <a:gd name="T35" fmla="*/ 248 h 406"/>
                <a:gd name="T36" fmla="*/ 166 w 407"/>
                <a:gd name="T37" fmla="*/ 240 h 406"/>
                <a:gd name="T38" fmla="*/ 135 w 407"/>
                <a:gd name="T39" fmla="*/ 216 h 406"/>
                <a:gd name="T40" fmla="*/ 114 w 407"/>
                <a:gd name="T41" fmla="*/ 181 h 406"/>
                <a:gd name="T42" fmla="*/ 106 w 407"/>
                <a:gd name="T43" fmla="*/ 139 h 406"/>
                <a:gd name="T44" fmla="*/ 230 w 407"/>
                <a:gd name="T45" fmla="*/ 33 h 406"/>
                <a:gd name="T46" fmla="*/ 260 w 407"/>
                <a:gd name="T47" fmla="*/ 48 h 406"/>
                <a:gd name="T48" fmla="*/ 282 w 407"/>
                <a:gd name="T49" fmla="*/ 71 h 406"/>
                <a:gd name="T50" fmla="*/ 298 w 407"/>
                <a:gd name="T51" fmla="*/ 102 h 406"/>
                <a:gd name="T52" fmla="*/ 281 w 407"/>
                <a:gd name="T53" fmla="*/ 114 h 406"/>
                <a:gd name="T54" fmla="*/ 250 w 407"/>
                <a:gd name="T55" fmla="*/ 105 h 406"/>
                <a:gd name="T56" fmla="*/ 235 w 407"/>
                <a:gd name="T57" fmla="*/ 87 h 406"/>
                <a:gd name="T58" fmla="*/ 223 w 407"/>
                <a:gd name="T59" fmla="*/ 82 h 406"/>
                <a:gd name="T60" fmla="*/ 208 w 407"/>
                <a:gd name="T61" fmla="*/ 92 h 406"/>
                <a:gd name="T62" fmla="*/ 181 w 407"/>
                <a:gd name="T63" fmla="*/ 107 h 406"/>
                <a:gd name="T64" fmla="*/ 147 w 407"/>
                <a:gd name="T65" fmla="*/ 113 h 406"/>
                <a:gd name="T66" fmla="*/ 114 w 407"/>
                <a:gd name="T67" fmla="*/ 97 h 406"/>
                <a:gd name="T68" fmla="*/ 130 w 407"/>
                <a:gd name="T69" fmla="*/ 68 h 406"/>
                <a:gd name="T70" fmla="*/ 152 w 407"/>
                <a:gd name="T71" fmla="*/ 47 h 406"/>
                <a:gd name="T72" fmla="*/ 181 w 407"/>
                <a:gd name="T73" fmla="*/ 33 h 406"/>
                <a:gd name="T74" fmla="*/ 239 w 407"/>
                <a:gd name="T75" fmla="*/ 406 h 406"/>
                <a:gd name="T76" fmla="*/ 403 w 407"/>
                <a:gd name="T77" fmla="*/ 354 h 406"/>
                <a:gd name="T78" fmla="*/ 380 w 407"/>
                <a:gd name="T79" fmla="*/ 321 h 406"/>
                <a:gd name="T80" fmla="*/ 271 w 407"/>
                <a:gd name="T81" fmla="*/ 258 h 406"/>
                <a:gd name="T82" fmla="*/ 297 w 407"/>
                <a:gd name="T83" fmla="*/ 236 h 406"/>
                <a:gd name="T84" fmla="*/ 324 w 407"/>
                <a:gd name="T85" fmla="*/ 192 h 406"/>
                <a:gd name="T86" fmla="*/ 333 w 407"/>
                <a:gd name="T87" fmla="*/ 157 h 406"/>
                <a:gd name="T88" fmla="*/ 332 w 407"/>
                <a:gd name="T89" fmla="*/ 111 h 406"/>
                <a:gd name="T90" fmla="*/ 312 w 407"/>
                <a:gd name="T91" fmla="*/ 61 h 406"/>
                <a:gd name="T92" fmla="*/ 277 w 407"/>
                <a:gd name="T93" fmla="*/ 23 h 406"/>
                <a:gd name="T94" fmla="*/ 231 w 407"/>
                <a:gd name="T95" fmla="*/ 3 h 406"/>
                <a:gd name="T96" fmla="*/ 179 w 407"/>
                <a:gd name="T97" fmla="*/ 3 h 406"/>
                <a:gd name="T98" fmla="*/ 133 w 407"/>
                <a:gd name="T99" fmla="*/ 23 h 406"/>
                <a:gd name="T100" fmla="*/ 99 w 407"/>
                <a:gd name="T101" fmla="*/ 61 h 406"/>
                <a:gd name="T102" fmla="*/ 80 w 407"/>
                <a:gd name="T103" fmla="*/ 111 h 406"/>
                <a:gd name="T104" fmla="*/ 77 w 407"/>
                <a:gd name="T105" fmla="*/ 157 h 406"/>
                <a:gd name="T106" fmla="*/ 92 w 407"/>
                <a:gd name="T107" fmla="*/ 206 h 406"/>
                <a:gd name="T108" fmla="*/ 136 w 407"/>
                <a:gd name="T109" fmla="*/ 256 h 406"/>
                <a:gd name="T110" fmla="*/ 29 w 407"/>
                <a:gd name="T111" fmla="*/ 321 h 406"/>
                <a:gd name="T112" fmla="*/ 5 w 407"/>
                <a:gd name="T113" fmla="*/ 354 h 406"/>
                <a:gd name="T114" fmla="*/ 202 w 407"/>
                <a:gd name="T115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7" h="406">
                  <a:moveTo>
                    <a:pt x="30" y="376"/>
                  </a:moveTo>
                  <a:lnTo>
                    <a:pt x="30" y="375"/>
                  </a:lnTo>
                  <a:lnTo>
                    <a:pt x="31" y="369"/>
                  </a:lnTo>
                  <a:lnTo>
                    <a:pt x="32" y="364"/>
                  </a:lnTo>
                  <a:lnTo>
                    <a:pt x="36" y="359"/>
                  </a:lnTo>
                  <a:lnTo>
                    <a:pt x="39" y="354"/>
                  </a:lnTo>
                  <a:lnTo>
                    <a:pt x="42" y="350"/>
                  </a:lnTo>
                  <a:lnTo>
                    <a:pt x="46" y="346"/>
                  </a:lnTo>
                  <a:lnTo>
                    <a:pt x="51" y="343"/>
                  </a:lnTo>
                  <a:lnTo>
                    <a:pt x="56" y="342"/>
                  </a:lnTo>
                  <a:lnTo>
                    <a:pt x="166" y="311"/>
                  </a:lnTo>
                  <a:lnTo>
                    <a:pt x="166" y="271"/>
                  </a:lnTo>
                  <a:lnTo>
                    <a:pt x="175" y="274"/>
                  </a:lnTo>
                  <a:lnTo>
                    <a:pt x="186" y="276"/>
                  </a:lnTo>
                  <a:lnTo>
                    <a:pt x="195" y="277"/>
                  </a:lnTo>
                  <a:lnTo>
                    <a:pt x="205" y="278"/>
                  </a:lnTo>
                  <a:lnTo>
                    <a:pt x="215" y="277"/>
                  </a:lnTo>
                  <a:lnTo>
                    <a:pt x="223" y="276"/>
                  </a:lnTo>
                  <a:lnTo>
                    <a:pt x="233" y="275"/>
                  </a:lnTo>
                  <a:lnTo>
                    <a:pt x="241" y="272"/>
                  </a:lnTo>
                  <a:lnTo>
                    <a:pt x="241" y="311"/>
                  </a:lnTo>
                  <a:lnTo>
                    <a:pt x="354" y="340"/>
                  </a:lnTo>
                  <a:lnTo>
                    <a:pt x="358" y="343"/>
                  </a:lnTo>
                  <a:lnTo>
                    <a:pt x="363" y="346"/>
                  </a:lnTo>
                  <a:lnTo>
                    <a:pt x="367" y="349"/>
                  </a:lnTo>
                  <a:lnTo>
                    <a:pt x="370" y="353"/>
                  </a:lnTo>
                  <a:lnTo>
                    <a:pt x="373" y="359"/>
                  </a:lnTo>
                  <a:lnTo>
                    <a:pt x="374" y="364"/>
                  </a:lnTo>
                  <a:lnTo>
                    <a:pt x="377" y="369"/>
                  </a:lnTo>
                  <a:lnTo>
                    <a:pt x="377" y="376"/>
                  </a:lnTo>
                  <a:lnTo>
                    <a:pt x="239" y="376"/>
                  </a:lnTo>
                  <a:lnTo>
                    <a:pt x="202" y="376"/>
                  </a:lnTo>
                  <a:lnTo>
                    <a:pt x="30" y="376"/>
                  </a:lnTo>
                  <a:close/>
                  <a:moveTo>
                    <a:pt x="106" y="139"/>
                  </a:moveTo>
                  <a:lnTo>
                    <a:pt x="106" y="138"/>
                  </a:lnTo>
                  <a:lnTo>
                    <a:pt x="106" y="136"/>
                  </a:lnTo>
                  <a:lnTo>
                    <a:pt x="120" y="140"/>
                  </a:lnTo>
                  <a:lnTo>
                    <a:pt x="134" y="142"/>
                  </a:lnTo>
                  <a:lnTo>
                    <a:pt x="149" y="142"/>
                  </a:lnTo>
                  <a:lnTo>
                    <a:pt x="164" y="141"/>
                  </a:lnTo>
                  <a:lnTo>
                    <a:pt x="179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4"/>
                  </a:lnTo>
                  <a:lnTo>
                    <a:pt x="232" y="128"/>
                  </a:lnTo>
                  <a:lnTo>
                    <a:pt x="237" y="131"/>
                  </a:lnTo>
                  <a:lnTo>
                    <a:pt x="243" y="135"/>
                  </a:lnTo>
                  <a:lnTo>
                    <a:pt x="249" y="138"/>
                  </a:lnTo>
                  <a:lnTo>
                    <a:pt x="255" y="140"/>
                  </a:lnTo>
                  <a:lnTo>
                    <a:pt x="262" y="142"/>
                  </a:lnTo>
                  <a:lnTo>
                    <a:pt x="269" y="143"/>
                  </a:lnTo>
                  <a:lnTo>
                    <a:pt x="276" y="144"/>
                  </a:lnTo>
                  <a:lnTo>
                    <a:pt x="282" y="144"/>
                  </a:lnTo>
                  <a:lnTo>
                    <a:pt x="293" y="143"/>
                  </a:lnTo>
                  <a:lnTo>
                    <a:pt x="304" y="141"/>
                  </a:lnTo>
                  <a:lnTo>
                    <a:pt x="304" y="152"/>
                  </a:lnTo>
                  <a:lnTo>
                    <a:pt x="302" y="162"/>
                  </a:lnTo>
                  <a:lnTo>
                    <a:pt x="299" y="173"/>
                  </a:lnTo>
                  <a:lnTo>
                    <a:pt x="296" y="183"/>
                  </a:lnTo>
                  <a:lnTo>
                    <a:pt x="292" y="191"/>
                  </a:lnTo>
                  <a:lnTo>
                    <a:pt x="287" y="201"/>
                  </a:lnTo>
                  <a:lnTo>
                    <a:pt x="281" y="209"/>
                  </a:lnTo>
                  <a:lnTo>
                    <a:pt x="275" y="216"/>
                  </a:lnTo>
                  <a:lnTo>
                    <a:pt x="267" y="224"/>
                  </a:lnTo>
                  <a:lnTo>
                    <a:pt x="260" y="230"/>
                  </a:lnTo>
                  <a:lnTo>
                    <a:pt x="252" y="235"/>
                  </a:lnTo>
                  <a:lnTo>
                    <a:pt x="244" y="240"/>
                  </a:lnTo>
                  <a:lnTo>
                    <a:pt x="234" y="243"/>
                  </a:lnTo>
                  <a:lnTo>
                    <a:pt x="225" y="246"/>
                  </a:lnTo>
                  <a:lnTo>
                    <a:pt x="216" y="247"/>
                  </a:lnTo>
                  <a:lnTo>
                    <a:pt x="205" y="248"/>
                  </a:lnTo>
                  <a:lnTo>
                    <a:pt x="195" y="247"/>
                  </a:lnTo>
                  <a:lnTo>
                    <a:pt x="186" y="245"/>
                  </a:lnTo>
                  <a:lnTo>
                    <a:pt x="176" y="243"/>
                  </a:lnTo>
                  <a:lnTo>
                    <a:pt x="166" y="240"/>
                  </a:lnTo>
                  <a:lnTo>
                    <a:pt x="158" y="234"/>
                  </a:lnTo>
                  <a:lnTo>
                    <a:pt x="150" y="229"/>
                  </a:lnTo>
                  <a:lnTo>
                    <a:pt x="143" y="223"/>
                  </a:lnTo>
                  <a:lnTo>
                    <a:pt x="135" y="216"/>
                  </a:lnTo>
                  <a:lnTo>
                    <a:pt x="129" y="208"/>
                  </a:lnTo>
                  <a:lnTo>
                    <a:pt x="124" y="200"/>
                  </a:lnTo>
                  <a:lnTo>
                    <a:pt x="118" y="190"/>
                  </a:lnTo>
                  <a:lnTo>
                    <a:pt x="114" y="181"/>
                  </a:lnTo>
                  <a:lnTo>
                    <a:pt x="111" y="171"/>
                  </a:lnTo>
                  <a:lnTo>
                    <a:pt x="109" y="160"/>
                  </a:lnTo>
                  <a:lnTo>
                    <a:pt x="107" y="150"/>
                  </a:lnTo>
                  <a:lnTo>
                    <a:pt x="106" y="139"/>
                  </a:lnTo>
                  <a:close/>
                  <a:moveTo>
                    <a:pt x="205" y="30"/>
                  </a:moveTo>
                  <a:lnTo>
                    <a:pt x="214" y="30"/>
                  </a:lnTo>
                  <a:lnTo>
                    <a:pt x="222" y="32"/>
                  </a:lnTo>
                  <a:lnTo>
                    <a:pt x="230" y="33"/>
                  </a:lnTo>
                  <a:lnTo>
                    <a:pt x="238" y="36"/>
                  </a:lnTo>
                  <a:lnTo>
                    <a:pt x="246" y="39"/>
                  </a:lnTo>
                  <a:lnTo>
                    <a:pt x="252" y="43"/>
                  </a:lnTo>
                  <a:lnTo>
                    <a:pt x="260" y="48"/>
                  </a:lnTo>
                  <a:lnTo>
                    <a:pt x="266" y="53"/>
                  </a:lnTo>
                  <a:lnTo>
                    <a:pt x="271" y="58"/>
                  </a:lnTo>
                  <a:lnTo>
                    <a:pt x="278" y="65"/>
                  </a:lnTo>
                  <a:lnTo>
                    <a:pt x="282" y="71"/>
                  </a:lnTo>
                  <a:lnTo>
                    <a:pt x="288" y="78"/>
                  </a:lnTo>
                  <a:lnTo>
                    <a:pt x="292" y="85"/>
                  </a:lnTo>
                  <a:lnTo>
                    <a:pt x="295" y="94"/>
                  </a:lnTo>
                  <a:lnTo>
                    <a:pt x="298" y="102"/>
                  </a:lnTo>
                  <a:lnTo>
                    <a:pt x="300" y="110"/>
                  </a:lnTo>
                  <a:lnTo>
                    <a:pt x="295" y="112"/>
                  </a:lnTo>
                  <a:lnTo>
                    <a:pt x="289" y="113"/>
                  </a:lnTo>
                  <a:lnTo>
                    <a:pt x="281" y="114"/>
                  </a:lnTo>
                  <a:lnTo>
                    <a:pt x="274" y="113"/>
                  </a:lnTo>
                  <a:lnTo>
                    <a:pt x="265" y="112"/>
                  </a:lnTo>
                  <a:lnTo>
                    <a:pt x="255" y="108"/>
                  </a:lnTo>
                  <a:lnTo>
                    <a:pt x="250" y="105"/>
                  </a:lnTo>
                  <a:lnTo>
                    <a:pt x="246" y="100"/>
                  </a:lnTo>
                  <a:lnTo>
                    <a:pt x="241" y="96"/>
                  </a:lnTo>
                  <a:lnTo>
                    <a:pt x="237" y="90"/>
                  </a:lnTo>
                  <a:lnTo>
                    <a:pt x="235" y="87"/>
                  </a:lnTo>
                  <a:lnTo>
                    <a:pt x="233" y="84"/>
                  </a:lnTo>
                  <a:lnTo>
                    <a:pt x="230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20" y="83"/>
                  </a:lnTo>
                  <a:lnTo>
                    <a:pt x="217" y="84"/>
                  </a:lnTo>
                  <a:lnTo>
                    <a:pt x="214" y="86"/>
                  </a:lnTo>
                  <a:lnTo>
                    <a:pt x="208" y="92"/>
                  </a:lnTo>
                  <a:lnTo>
                    <a:pt x="202" y="96"/>
                  </a:lnTo>
                  <a:lnTo>
                    <a:pt x="195" y="100"/>
                  </a:lnTo>
                  <a:lnTo>
                    <a:pt x="189" y="104"/>
                  </a:lnTo>
                  <a:lnTo>
                    <a:pt x="181" y="107"/>
                  </a:lnTo>
                  <a:lnTo>
                    <a:pt x="175" y="109"/>
                  </a:lnTo>
                  <a:lnTo>
                    <a:pt x="167" y="111"/>
                  </a:lnTo>
                  <a:lnTo>
                    <a:pt x="161" y="112"/>
                  </a:lnTo>
                  <a:lnTo>
                    <a:pt x="147" y="113"/>
                  </a:lnTo>
                  <a:lnTo>
                    <a:pt x="134" y="112"/>
                  </a:lnTo>
                  <a:lnTo>
                    <a:pt x="121" y="110"/>
                  </a:lnTo>
                  <a:lnTo>
                    <a:pt x="111" y="106"/>
                  </a:lnTo>
                  <a:lnTo>
                    <a:pt x="114" y="97"/>
                  </a:lnTo>
                  <a:lnTo>
                    <a:pt x="117" y="90"/>
                  </a:lnTo>
                  <a:lnTo>
                    <a:pt x="121" y="82"/>
                  </a:lnTo>
                  <a:lnTo>
                    <a:pt x="125" y="76"/>
                  </a:lnTo>
                  <a:lnTo>
                    <a:pt x="130" y="68"/>
                  </a:lnTo>
                  <a:lnTo>
                    <a:pt x="135" y="63"/>
                  </a:lnTo>
                  <a:lnTo>
                    <a:pt x="141" y="56"/>
                  </a:lnTo>
                  <a:lnTo>
                    <a:pt x="146" y="51"/>
                  </a:lnTo>
                  <a:lnTo>
                    <a:pt x="152" y="47"/>
                  </a:lnTo>
                  <a:lnTo>
                    <a:pt x="160" y="42"/>
                  </a:lnTo>
                  <a:lnTo>
                    <a:pt x="166" y="38"/>
                  </a:lnTo>
                  <a:lnTo>
                    <a:pt x="174" y="35"/>
                  </a:lnTo>
                  <a:lnTo>
                    <a:pt x="181" y="33"/>
                  </a:lnTo>
                  <a:lnTo>
                    <a:pt x="189" y="31"/>
                  </a:lnTo>
                  <a:lnTo>
                    <a:pt x="198" y="30"/>
                  </a:lnTo>
                  <a:lnTo>
                    <a:pt x="205" y="30"/>
                  </a:lnTo>
                  <a:close/>
                  <a:moveTo>
                    <a:pt x="239" y="406"/>
                  </a:moveTo>
                  <a:lnTo>
                    <a:pt x="407" y="406"/>
                  </a:lnTo>
                  <a:lnTo>
                    <a:pt x="407" y="376"/>
                  </a:lnTo>
                  <a:lnTo>
                    <a:pt x="406" y="365"/>
                  </a:lnTo>
                  <a:lnTo>
                    <a:pt x="403" y="354"/>
                  </a:lnTo>
                  <a:lnTo>
                    <a:pt x="399" y="345"/>
                  </a:lnTo>
                  <a:lnTo>
                    <a:pt x="394" y="336"/>
                  </a:lnTo>
                  <a:lnTo>
                    <a:pt x="387" y="328"/>
                  </a:lnTo>
                  <a:lnTo>
                    <a:pt x="380" y="321"/>
                  </a:lnTo>
                  <a:lnTo>
                    <a:pt x="371" y="316"/>
                  </a:lnTo>
                  <a:lnTo>
                    <a:pt x="363" y="311"/>
                  </a:lnTo>
                  <a:lnTo>
                    <a:pt x="271" y="289"/>
                  </a:lnTo>
                  <a:lnTo>
                    <a:pt x="271" y="258"/>
                  </a:lnTo>
                  <a:lnTo>
                    <a:pt x="278" y="253"/>
                  </a:lnTo>
                  <a:lnTo>
                    <a:pt x="284" y="248"/>
                  </a:lnTo>
                  <a:lnTo>
                    <a:pt x="291" y="242"/>
                  </a:lnTo>
                  <a:lnTo>
                    <a:pt x="297" y="236"/>
                  </a:lnTo>
                  <a:lnTo>
                    <a:pt x="308" y="223"/>
                  </a:lnTo>
                  <a:lnTo>
                    <a:pt x="317" y="209"/>
                  </a:lnTo>
                  <a:lnTo>
                    <a:pt x="321" y="200"/>
                  </a:lnTo>
                  <a:lnTo>
                    <a:pt x="324" y="192"/>
                  </a:lnTo>
                  <a:lnTo>
                    <a:pt x="327" y="184"/>
                  </a:lnTo>
                  <a:lnTo>
                    <a:pt x="329" y="175"/>
                  </a:lnTo>
                  <a:lnTo>
                    <a:pt x="332" y="167"/>
                  </a:lnTo>
                  <a:lnTo>
                    <a:pt x="333" y="157"/>
                  </a:lnTo>
                  <a:lnTo>
                    <a:pt x="334" y="149"/>
                  </a:lnTo>
                  <a:lnTo>
                    <a:pt x="334" y="139"/>
                  </a:lnTo>
                  <a:lnTo>
                    <a:pt x="334" y="125"/>
                  </a:lnTo>
                  <a:lnTo>
                    <a:pt x="332" y="111"/>
                  </a:lnTo>
                  <a:lnTo>
                    <a:pt x="328" y="97"/>
                  </a:lnTo>
                  <a:lnTo>
                    <a:pt x="324" y="84"/>
                  </a:lnTo>
                  <a:lnTo>
                    <a:pt x="319" y="72"/>
                  </a:lnTo>
                  <a:lnTo>
                    <a:pt x="312" y="61"/>
                  </a:lnTo>
                  <a:lnTo>
                    <a:pt x="305" y="50"/>
                  </a:lnTo>
                  <a:lnTo>
                    <a:pt x="296" y="40"/>
                  </a:lnTo>
                  <a:lnTo>
                    <a:pt x="288" y="32"/>
                  </a:lnTo>
                  <a:lnTo>
                    <a:pt x="277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4" y="6"/>
                  </a:lnTo>
                  <a:lnTo>
                    <a:pt x="231" y="3"/>
                  </a:lnTo>
                  <a:lnTo>
                    <a:pt x="219" y="1"/>
                  </a:lnTo>
                  <a:lnTo>
                    <a:pt x="205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7" y="6"/>
                  </a:lnTo>
                  <a:lnTo>
                    <a:pt x="156" y="10"/>
                  </a:lnTo>
                  <a:lnTo>
                    <a:pt x="144" y="17"/>
                  </a:lnTo>
                  <a:lnTo>
                    <a:pt x="133" y="23"/>
                  </a:lnTo>
                  <a:lnTo>
                    <a:pt x="124" y="32"/>
                  </a:lnTo>
                  <a:lnTo>
                    <a:pt x="114" y="40"/>
                  </a:lnTo>
                  <a:lnTo>
                    <a:pt x="106" y="50"/>
                  </a:lnTo>
                  <a:lnTo>
                    <a:pt x="99" y="61"/>
                  </a:lnTo>
                  <a:lnTo>
                    <a:pt x="92" y="72"/>
                  </a:lnTo>
                  <a:lnTo>
                    <a:pt x="87" y="84"/>
                  </a:lnTo>
                  <a:lnTo>
                    <a:pt x="83" y="97"/>
                  </a:lnTo>
                  <a:lnTo>
                    <a:pt x="80" y="111"/>
                  </a:lnTo>
                  <a:lnTo>
                    <a:pt x="77" y="125"/>
                  </a:lnTo>
                  <a:lnTo>
                    <a:pt x="76" y="139"/>
                  </a:lnTo>
                  <a:lnTo>
                    <a:pt x="76" y="147"/>
                  </a:lnTo>
                  <a:lnTo>
                    <a:pt x="77" y="157"/>
                  </a:lnTo>
                  <a:lnTo>
                    <a:pt x="78" y="166"/>
                  </a:lnTo>
                  <a:lnTo>
                    <a:pt x="81" y="174"/>
                  </a:lnTo>
                  <a:lnTo>
                    <a:pt x="86" y="190"/>
                  </a:lnTo>
                  <a:lnTo>
                    <a:pt x="92" y="206"/>
                  </a:lnTo>
                  <a:lnTo>
                    <a:pt x="101" y="220"/>
                  </a:lnTo>
                  <a:lnTo>
                    <a:pt x="112" y="234"/>
                  </a:lnTo>
                  <a:lnTo>
                    <a:pt x="124" y="246"/>
                  </a:lnTo>
                  <a:lnTo>
                    <a:pt x="136" y="256"/>
                  </a:lnTo>
                  <a:lnTo>
                    <a:pt x="136" y="289"/>
                  </a:lnTo>
                  <a:lnTo>
                    <a:pt x="48" y="313"/>
                  </a:lnTo>
                  <a:lnTo>
                    <a:pt x="39" y="316"/>
                  </a:lnTo>
                  <a:lnTo>
                    <a:pt x="29" y="321"/>
                  </a:lnTo>
                  <a:lnTo>
                    <a:pt x="22" y="328"/>
                  </a:lnTo>
                  <a:lnTo>
                    <a:pt x="14" y="336"/>
                  </a:lnTo>
                  <a:lnTo>
                    <a:pt x="9" y="345"/>
                  </a:lnTo>
                  <a:lnTo>
                    <a:pt x="5" y="354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6"/>
                  </a:lnTo>
                  <a:lnTo>
                    <a:pt x="202" y="406"/>
                  </a:lnTo>
                  <a:lnTo>
                    <a:pt x="239" y="40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4" name="Freeform 88"/>
            <p:cNvSpPr>
              <a:spLocks noEditPoints="1"/>
            </p:cNvSpPr>
            <p:nvPr/>
          </p:nvSpPr>
          <p:spPr bwMode="auto">
            <a:xfrm>
              <a:off x="5622925" y="1920875"/>
              <a:ext cx="128588" cy="128588"/>
            </a:xfrm>
            <a:custGeom>
              <a:avLst/>
              <a:gdLst>
                <a:gd name="T0" fmla="*/ 30 w 406"/>
                <a:gd name="T1" fmla="*/ 375 h 406"/>
                <a:gd name="T2" fmla="*/ 37 w 406"/>
                <a:gd name="T3" fmla="*/ 354 h 406"/>
                <a:gd name="T4" fmla="*/ 55 w 406"/>
                <a:gd name="T5" fmla="*/ 342 h 406"/>
                <a:gd name="T6" fmla="*/ 184 w 406"/>
                <a:gd name="T7" fmla="*/ 276 h 406"/>
                <a:gd name="T8" fmla="*/ 223 w 406"/>
                <a:gd name="T9" fmla="*/ 276 h 406"/>
                <a:gd name="T10" fmla="*/ 353 w 406"/>
                <a:gd name="T11" fmla="*/ 340 h 406"/>
                <a:gd name="T12" fmla="*/ 370 w 406"/>
                <a:gd name="T13" fmla="*/ 353 h 406"/>
                <a:gd name="T14" fmla="*/ 376 w 406"/>
                <a:gd name="T15" fmla="*/ 376 h 406"/>
                <a:gd name="T16" fmla="*/ 106 w 406"/>
                <a:gd name="T17" fmla="*/ 136 h 406"/>
                <a:gd name="T18" fmla="*/ 163 w 406"/>
                <a:gd name="T19" fmla="*/ 141 h 406"/>
                <a:gd name="T20" fmla="*/ 221 w 406"/>
                <a:gd name="T21" fmla="*/ 119 h 406"/>
                <a:gd name="T22" fmla="*/ 242 w 406"/>
                <a:gd name="T23" fmla="*/ 135 h 406"/>
                <a:gd name="T24" fmla="*/ 269 w 406"/>
                <a:gd name="T25" fmla="*/ 143 h 406"/>
                <a:gd name="T26" fmla="*/ 303 w 406"/>
                <a:gd name="T27" fmla="*/ 141 h 406"/>
                <a:gd name="T28" fmla="*/ 294 w 406"/>
                <a:gd name="T29" fmla="*/ 183 h 406"/>
                <a:gd name="T30" fmla="*/ 274 w 406"/>
                <a:gd name="T31" fmla="*/ 216 h 406"/>
                <a:gd name="T32" fmla="*/ 243 w 406"/>
                <a:gd name="T33" fmla="*/ 240 h 406"/>
                <a:gd name="T34" fmla="*/ 204 w 406"/>
                <a:gd name="T35" fmla="*/ 248 h 406"/>
                <a:gd name="T36" fmla="*/ 166 w 406"/>
                <a:gd name="T37" fmla="*/ 240 h 406"/>
                <a:gd name="T38" fmla="*/ 135 w 406"/>
                <a:gd name="T39" fmla="*/ 216 h 406"/>
                <a:gd name="T40" fmla="*/ 113 w 406"/>
                <a:gd name="T41" fmla="*/ 181 h 406"/>
                <a:gd name="T42" fmla="*/ 106 w 406"/>
                <a:gd name="T43" fmla="*/ 139 h 406"/>
                <a:gd name="T44" fmla="*/ 229 w 406"/>
                <a:gd name="T45" fmla="*/ 33 h 406"/>
                <a:gd name="T46" fmla="*/ 259 w 406"/>
                <a:gd name="T47" fmla="*/ 48 h 406"/>
                <a:gd name="T48" fmla="*/ 282 w 406"/>
                <a:gd name="T49" fmla="*/ 71 h 406"/>
                <a:gd name="T50" fmla="*/ 298 w 406"/>
                <a:gd name="T51" fmla="*/ 102 h 406"/>
                <a:gd name="T52" fmla="*/ 281 w 406"/>
                <a:gd name="T53" fmla="*/ 114 h 406"/>
                <a:gd name="T54" fmla="*/ 249 w 406"/>
                <a:gd name="T55" fmla="*/ 105 h 406"/>
                <a:gd name="T56" fmla="*/ 234 w 406"/>
                <a:gd name="T57" fmla="*/ 87 h 406"/>
                <a:gd name="T58" fmla="*/ 223 w 406"/>
                <a:gd name="T59" fmla="*/ 82 h 406"/>
                <a:gd name="T60" fmla="*/ 207 w 406"/>
                <a:gd name="T61" fmla="*/ 92 h 406"/>
                <a:gd name="T62" fmla="*/ 181 w 406"/>
                <a:gd name="T63" fmla="*/ 107 h 406"/>
                <a:gd name="T64" fmla="*/ 147 w 406"/>
                <a:gd name="T65" fmla="*/ 113 h 406"/>
                <a:gd name="T66" fmla="*/ 113 w 406"/>
                <a:gd name="T67" fmla="*/ 97 h 406"/>
                <a:gd name="T68" fmla="*/ 129 w 406"/>
                <a:gd name="T69" fmla="*/ 68 h 406"/>
                <a:gd name="T70" fmla="*/ 152 w 406"/>
                <a:gd name="T71" fmla="*/ 47 h 406"/>
                <a:gd name="T72" fmla="*/ 181 w 406"/>
                <a:gd name="T73" fmla="*/ 33 h 406"/>
                <a:gd name="T74" fmla="*/ 361 w 406"/>
                <a:gd name="T75" fmla="*/ 311 h 406"/>
                <a:gd name="T76" fmla="*/ 284 w 406"/>
                <a:gd name="T77" fmla="*/ 248 h 406"/>
                <a:gd name="T78" fmla="*/ 316 w 406"/>
                <a:gd name="T79" fmla="*/ 209 h 406"/>
                <a:gd name="T80" fmla="*/ 329 w 406"/>
                <a:gd name="T81" fmla="*/ 175 h 406"/>
                <a:gd name="T82" fmla="*/ 333 w 406"/>
                <a:gd name="T83" fmla="*/ 139 h 406"/>
                <a:gd name="T84" fmla="*/ 323 w 406"/>
                <a:gd name="T85" fmla="*/ 84 h 406"/>
                <a:gd name="T86" fmla="*/ 296 w 406"/>
                <a:gd name="T87" fmla="*/ 40 h 406"/>
                <a:gd name="T88" fmla="*/ 255 w 406"/>
                <a:gd name="T89" fmla="*/ 10 h 406"/>
                <a:gd name="T90" fmla="*/ 204 w 406"/>
                <a:gd name="T91" fmla="*/ 0 h 406"/>
                <a:gd name="T92" fmla="*/ 154 w 406"/>
                <a:gd name="T93" fmla="*/ 10 h 406"/>
                <a:gd name="T94" fmla="*/ 113 w 406"/>
                <a:gd name="T95" fmla="*/ 40 h 406"/>
                <a:gd name="T96" fmla="*/ 85 w 406"/>
                <a:gd name="T97" fmla="*/ 84 h 406"/>
                <a:gd name="T98" fmla="*/ 76 w 406"/>
                <a:gd name="T99" fmla="*/ 139 h 406"/>
                <a:gd name="T100" fmla="*/ 80 w 406"/>
                <a:gd name="T101" fmla="*/ 174 h 406"/>
                <a:gd name="T102" fmla="*/ 111 w 406"/>
                <a:gd name="T103" fmla="*/ 234 h 406"/>
                <a:gd name="T104" fmla="*/ 47 w 406"/>
                <a:gd name="T105" fmla="*/ 313 h 406"/>
                <a:gd name="T106" fmla="*/ 14 w 406"/>
                <a:gd name="T107" fmla="*/ 336 h 406"/>
                <a:gd name="T108" fmla="*/ 0 w 406"/>
                <a:gd name="T109" fmla="*/ 375 h 406"/>
                <a:gd name="T110" fmla="*/ 406 w 406"/>
                <a:gd name="T111" fmla="*/ 406 h 406"/>
                <a:gd name="T112" fmla="*/ 398 w 406"/>
                <a:gd name="T113" fmla="*/ 345 h 406"/>
                <a:gd name="T114" fmla="*/ 371 w 406"/>
                <a:gd name="T115" fmla="*/ 31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6" h="406">
                  <a:moveTo>
                    <a:pt x="239" y="376"/>
                  </a:moveTo>
                  <a:lnTo>
                    <a:pt x="201" y="376"/>
                  </a:lnTo>
                  <a:lnTo>
                    <a:pt x="30" y="376"/>
                  </a:lnTo>
                  <a:lnTo>
                    <a:pt x="30" y="375"/>
                  </a:lnTo>
                  <a:lnTo>
                    <a:pt x="31" y="369"/>
                  </a:lnTo>
                  <a:lnTo>
                    <a:pt x="32" y="364"/>
                  </a:lnTo>
                  <a:lnTo>
                    <a:pt x="34" y="359"/>
                  </a:lnTo>
                  <a:lnTo>
                    <a:pt x="37" y="354"/>
                  </a:lnTo>
                  <a:lnTo>
                    <a:pt x="41" y="350"/>
                  </a:lnTo>
                  <a:lnTo>
                    <a:pt x="46" y="346"/>
                  </a:lnTo>
                  <a:lnTo>
                    <a:pt x="50" y="343"/>
                  </a:lnTo>
                  <a:lnTo>
                    <a:pt x="55" y="342"/>
                  </a:lnTo>
                  <a:lnTo>
                    <a:pt x="166" y="311"/>
                  </a:lnTo>
                  <a:lnTo>
                    <a:pt x="166" y="271"/>
                  </a:lnTo>
                  <a:lnTo>
                    <a:pt x="174" y="274"/>
                  </a:lnTo>
                  <a:lnTo>
                    <a:pt x="184" y="276"/>
                  </a:lnTo>
                  <a:lnTo>
                    <a:pt x="195" y="277"/>
                  </a:lnTo>
                  <a:lnTo>
                    <a:pt x="204" y="278"/>
                  </a:lnTo>
                  <a:lnTo>
                    <a:pt x="214" y="277"/>
                  </a:lnTo>
                  <a:lnTo>
                    <a:pt x="223" y="276"/>
                  </a:lnTo>
                  <a:lnTo>
                    <a:pt x="232" y="275"/>
                  </a:lnTo>
                  <a:lnTo>
                    <a:pt x="241" y="272"/>
                  </a:lnTo>
                  <a:lnTo>
                    <a:pt x="241" y="311"/>
                  </a:lnTo>
                  <a:lnTo>
                    <a:pt x="353" y="340"/>
                  </a:lnTo>
                  <a:lnTo>
                    <a:pt x="358" y="343"/>
                  </a:lnTo>
                  <a:lnTo>
                    <a:pt x="362" y="346"/>
                  </a:lnTo>
                  <a:lnTo>
                    <a:pt x="366" y="349"/>
                  </a:lnTo>
                  <a:lnTo>
                    <a:pt x="370" y="353"/>
                  </a:lnTo>
                  <a:lnTo>
                    <a:pt x="372" y="359"/>
                  </a:lnTo>
                  <a:lnTo>
                    <a:pt x="374" y="364"/>
                  </a:lnTo>
                  <a:lnTo>
                    <a:pt x="376" y="369"/>
                  </a:lnTo>
                  <a:lnTo>
                    <a:pt x="376" y="376"/>
                  </a:lnTo>
                  <a:lnTo>
                    <a:pt x="239" y="376"/>
                  </a:lnTo>
                  <a:close/>
                  <a:moveTo>
                    <a:pt x="106" y="139"/>
                  </a:moveTo>
                  <a:lnTo>
                    <a:pt x="106" y="138"/>
                  </a:lnTo>
                  <a:lnTo>
                    <a:pt x="106" y="136"/>
                  </a:lnTo>
                  <a:lnTo>
                    <a:pt x="119" y="140"/>
                  </a:lnTo>
                  <a:lnTo>
                    <a:pt x="134" y="142"/>
                  </a:lnTo>
                  <a:lnTo>
                    <a:pt x="148" y="142"/>
                  </a:lnTo>
                  <a:lnTo>
                    <a:pt x="163" y="141"/>
                  </a:lnTo>
                  <a:lnTo>
                    <a:pt x="178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4"/>
                  </a:lnTo>
                  <a:lnTo>
                    <a:pt x="230" y="128"/>
                  </a:lnTo>
                  <a:lnTo>
                    <a:pt x="237" y="131"/>
                  </a:lnTo>
                  <a:lnTo>
                    <a:pt x="242" y="135"/>
                  </a:lnTo>
                  <a:lnTo>
                    <a:pt x="248" y="138"/>
                  </a:lnTo>
                  <a:lnTo>
                    <a:pt x="255" y="140"/>
                  </a:lnTo>
                  <a:lnTo>
                    <a:pt x="261" y="142"/>
                  </a:lnTo>
                  <a:lnTo>
                    <a:pt x="269" y="143"/>
                  </a:lnTo>
                  <a:lnTo>
                    <a:pt x="275" y="144"/>
                  </a:lnTo>
                  <a:lnTo>
                    <a:pt x="282" y="144"/>
                  </a:lnTo>
                  <a:lnTo>
                    <a:pt x="292" y="143"/>
                  </a:lnTo>
                  <a:lnTo>
                    <a:pt x="303" y="141"/>
                  </a:lnTo>
                  <a:lnTo>
                    <a:pt x="303" y="152"/>
                  </a:lnTo>
                  <a:lnTo>
                    <a:pt x="301" y="162"/>
                  </a:lnTo>
                  <a:lnTo>
                    <a:pt x="299" y="173"/>
                  </a:lnTo>
                  <a:lnTo>
                    <a:pt x="294" y="183"/>
                  </a:lnTo>
                  <a:lnTo>
                    <a:pt x="290" y="191"/>
                  </a:lnTo>
                  <a:lnTo>
                    <a:pt x="286" y="201"/>
                  </a:lnTo>
                  <a:lnTo>
                    <a:pt x="279" y="209"/>
                  </a:lnTo>
                  <a:lnTo>
                    <a:pt x="274" y="216"/>
                  </a:lnTo>
                  <a:lnTo>
                    <a:pt x="267" y="224"/>
                  </a:lnTo>
                  <a:lnTo>
                    <a:pt x="259" y="230"/>
                  </a:lnTo>
                  <a:lnTo>
                    <a:pt x="251" y="235"/>
                  </a:lnTo>
                  <a:lnTo>
                    <a:pt x="243" y="240"/>
                  </a:lnTo>
                  <a:lnTo>
                    <a:pt x="233" y="243"/>
                  </a:lnTo>
                  <a:lnTo>
                    <a:pt x="224" y="246"/>
                  </a:lnTo>
                  <a:lnTo>
                    <a:pt x="214" y="247"/>
                  </a:lnTo>
                  <a:lnTo>
                    <a:pt x="204" y="248"/>
                  </a:lnTo>
                  <a:lnTo>
                    <a:pt x="195" y="247"/>
                  </a:lnTo>
                  <a:lnTo>
                    <a:pt x="185" y="245"/>
                  </a:lnTo>
                  <a:lnTo>
                    <a:pt x="175" y="243"/>
                  </a:lnTo>
                  <a:lnTo>
                    <a:pt x="166" y="240"/>
                  </a:lnTo>
                  <a:lnTo>
                    <a:pt x="157" y="234"/>
                  </a:lnTo>
                  <a:lnTo>
                    <a:pt x="150" y="229"/>
                  </a:lnTo>
                  <a:lnTo>
                    <a:pt x="142" y="223"/>
                  </a:lnTo>
                  <a:lnTo>
                    <a:pt x="135" y="216"/>
                  </a:lnTo>
                  <a:lnTo>
                    <a:pt x="128" y="208"/>
                  </a:lnTo>
                  <a:lnTo>
                    <a:pt x="123" y="200"/>
                  </a:lnTo>
                  <a:lnTo>
                    <a:pt x="118" y="190"/>
                  </a:lnTo>
                  <a:lnTo>
                    <a:pt x="113" y="181"/>
                  </a:lnTo>
                  <a:lnTo>
                    <a:pt x="110" y="171"/>
                  </a:lnTo>
                  <a:lnTo>
                    <a:pt x="108" y="160"/>
                  </a:lnTo>
                  <a:lnTo>
                    <a:pt x="106" y="150"/>
                  </a:lnTo>
                  <a:lnTo>
                    <a:pt x="106" y="139"/>
                  </a:lnTo>
                  <a:close/>
                  <a:moveTo>
                    <a:pt x="204" y="30"/>
                  </a:moveTo>
                  <a:lnTo>
                    <a:pt x="213" y="30"/>
                  </a:lnTo>
                  <a:lnTo>
                    <a:pt x="222" y="32"/>
                  </a:lnTo>
                  <a:lnTo>
                    <a:pt x="229" y="33"/>
                  </a:lnTo>
                  <a:lnTo>
                    <a:pt x="238" y="36"/>
                  </a:lnTo>
                  <a:lnTo>
                    <a:pt x="244" y="39"/>
                  </a:lnTo>
                  <a:lnTo>
                    <a:pt x="252" y="43"/>
                  </a:lnTo>
                  <a:lnTo>
                    <a:pt x="259" y="48"/>
                  </a:lnTo>
                  <a:lnTo>
                    <a:pt x="266" y="53"/>
                  </a:lnTo>
                  <a:lnTo>
                    <a:pt x="271" y="58"/>
                  </a:lnTo>
                  <a:lnTo>
                    <a:pt x="276" y="65"/>
                  </a:lnTo>
                  <a:lnTo>
                    <a:pt x="282" y="71"/>
                  </a:lnTo>
                  <a:lnTo>
                    <a:pt x="287" y="78"/>
                  </a:lnTo>
                  <a:lnTo>
                    <a:pt x="291" y="85"/>
                  </a:lnTo>
                  <a:lnTo>
                    <a:pt x="294" y="94"/>
                  </a:lnTo>
                  <a:lnTo>
                    <a:pt x="298" y="102"/>
                  </a:lnTo>
                  <a:lnTo>
                    <a:pt x="300" y="110"/>
                  </a:lnTo>
                  <a:lnTo>
                    <a:pt x="294" y="112"/>
                  </a:lnTo>
                  <a:lnTo>
                    <a:pt x="288" y="113"/>
                  </a:lnTo>
                  <a:lnTo>
                    <a:pt x="281" y="114"/>
                  </a:lnTo>
                  <a:lnTo>
                    <a:pt x="273" y="113"/>
                  </a:lnTo>
                  <a:lnTo>
                    <a:pt x="264" y="112"/>
                  </a:lnTo>
                  <a:lnTo>
                    <a:pt x="255" y="108"/>
                  </a:lnTo>
                  <a:lnTo>
                    <a:pt x="249" y="105"/>
                  </a:lnTo>
                  <a:lnTo>
                    <a:pt x="245" y="100"/>
                  </a:lnTo>
                  <a:lnTo>
                    <a:pt x="241" y="96"/>
                  </a:lnTo>
                  <a:lnTo>
                    <a:pt x="237" y="90"/>
                  </a:lnTo>
                  <a:lnTo>
                    <a:pt x="234" y="87"/>
                  </a:lnTo>
                  <a:lnTo>
                    <a:pt x="232" y="84"/>
                  </a:lnTo>
                  <a:lnTo>
                    <a:pt x="229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18" y="83"/>
                  </a:lnTo>
                  <a:lnTo>
                    <a:pt x="216" y="84"/>
                  </a:lnTo>
                  <a:lnTo>
                    <a:pt x="213" y="86"/>
                  </a:lnTo>
                  <a:lnTo>
                    <a:pt x="207" y="92"/>
                  </a:lnTo>
                  <a:lnTo>
                    <a:pt x="201" y="96"/>
                  </a:lnTo>
                  <a:lnTo>
                    <a:pt x="195" y="100"/>
                  </a:lnTo>
                  <a:lnTo>
                    <a:pt x="188" y="104"/>
                  </a:lnTo>
                  <a:lnTo>
                    <a:pt x="181" y="107"/>
                  </a:lnTo>
                  <a:lnTo>
                    <a:pt x="174" y="109"/>
                  </a:lnTo>
                  <a:lnTo>
                    <a:pt x="167" y="111"/>
                  </a:lnTo>
                  <a:lnTo>
                    <a:pt x="160" y="112"/>
                  </a:lnTo>
                  <a:lnTo>
                    <a:pt x="147" y="113"/>
                  </a:lnTo>
                  <a:lnTo>
                    <a:pt x="134" y="112"/>
                  </a:lnTo>
                  <a:lnTo>
                    <a:pt x="121" y="110"/>
                  </a:lnTo>
                  <a:lnTo>
                    <a:pt x="110" y="106"/>
                  </a:lnTo>
                  <a:lnTo>
                    <a:pt x="113" y="97"/>
                  </a:lnTo>
                  <a:lnTo>
                    <a:pt x="117" y="90"/>
                  </a:lnTo>
                  <a:lnTo>
                    <a:pt x="120" y="82"/>
                  </a:lnTo>
                  <a:lnTo>
                    <a:pt x="124" y="76"/>
                  </a:lnTo>
                  <a:lnTo>
                    <a:pt x="129" y="68"/>
                  </a:lnTo>
                  <a:lnTo>
                    <a:pt x="135" y="63"/>
                  </a:lnTo>
                  <a:lnTo>
                    <a:pt x="140" y="56"/>
                  </a:lnTo>
                  <a:lnTo>
                    <a:pt x="145" y="51"/>
                  </a:lnTo>
                  <a:lnTo>
                    <a:pt x="152" y="47"/>
                  </a:lnTo>
                  <a:lnTo>
                    <a:pt x="158" y="42"/>
                  </a:lnTo>
                  <a:lnTo>
                    <a:pt x="166" y="38"/>
                  </a:lnTo>
                  <a:lnTo>
                    <a:pt x="173" y="35"/>
                  </a:lnTo>
                  <a:lnTo>
                    <a:pt x="181" y="33"/>
                  </a:lnTo>
                  <a:lnTo>
                    <a:pt x="188" y="31"/>
                  </a:lnTo>
                  <a:lnTo>
                    <a:pt x="197" y="30"/>
                  </a:lnTo>
                  <a:lnTo>
                    <a:pt x="204" y="30"/>
                  </a:lnTo>
                  <a:close/>
                  <a:moveTo>
                    <a:pt x="361" y="311"/>
                  </a:moveTo>
                  <a:lnTo>
                    <a:pt x="271" y="289"/>
                  </a:lnTo>
                  <a:lnTo>
                    <a:pt x="271" y="258"/>
                  </a:lnTo>
                  <a:lnTo>
                    <a:pt x="277" y="253"/>
                  </a:lnTo>
                  <a:lnTo>
                    <a:pt x="284" y="248"/>
                  </a:lnTo>
                  <a:lnTo>
                    <a:pt x="290" y="242"/>
                  </a:lnTo>
                  <a:lnTo>
                    <a:pt x="297" y="236"/>
                  </a:lnTo>
                  <a:lnTo>
                    <a:pt x="307" y="223"/>
                  </a:lnTo>
                  <a:lnTo>
                    <a:pt x="316" y="209"/>
                  </a:lnTo>
                  <a:lnTo>
                    <a:pt x="320" y="200"/>
                  </a:lnTo>
                  <a:lnTo>
                    <a:pt x="323" y="192"/>
                  </a:lnTo>
                  <a:lnTo>
                    <a:pt x="327" y="184"/>
                  </a:lnTo>
                  <a:lnTo>
                    <a:pt x="329" y="175"/>
                  </a:lnTo>
                  <a:lnTo>
                    <a:pt x="331" y="167"/>
                  </a:lnTo>
                  <a:lnTo>
                    <a:pt x="332" y="157"/>
                  </a:lnTo>
                  <a:lnTo>
                    <a:pt x="333" y="149"/>
                  </a:lnTo>
                  <a:lnTo>
                    <a:pt x="333" y="139"/>
                  </a:lnTo>
                  <a:lnTo>
                    <a:pt x="333" y="125"/>
                  </a:lnTo>
                  <a:lnTo>
                    <a:pt x="331" y="111"/>
                  </a:lnTo>
                  <a:lnTo>
                    <a:pt x="328" y="97"/>
                  </a:lnTo>
                  <a:lnTo>
                    <a:pt x="323" y="84"/>
                  </a:lnTo>
                  <a:lnTo>
                    <a:pt x="318" y="72"/>
                  </a:lnTo>
                  <a:lnTo>
                    <a:pt x="312" y="61"/>
                  </a:lnTo>
                  <a:lnTo>
                    <a:pt x="304" y="50"/>
                  </a:lnTo>
                  <a:lnTo>
                    <a:pt x="296" y="40"/>
                  </a:lnTo>
                  <a:lnTo>
                    <a:pt x="287" y="32"/>
                  </a:lnTo>
                  <a:lnTo>
                    <a:pt x="276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3" y="6"/>
                  </a:lnTo>
                  <a:lnTo>
                    <a:pt x="230" y="3"/>
                  </a:lnTo>
                  <a:lnTo>
                    <a:pt x="217" y="1"/>
                  </a:lnTo>
                  <a:lnTo>
                    <a:pt x="204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6" y="6"/>
                  </a:lnTo>
                  <a:lnTo>
                    <a:pt x="154" y="10"/>
                  </a:lnTo>
                  <a:lnTo>
                    <a:pt x="143" y="17"/>
                  </a:lnTo>
                  <a:lnTo>
                    <a:pt x="133" y="23"/>
                  </a:lnTo>
                  <a:lnTo>
                    <a:pt x="123" y="32"/>
                  </a:lnTo>
                  <a:lnTo>
                    <a:pt x="113" y="40"/>
                  </a:lnTo>
                  <a:lnTo>
                    <a:pt x="105" y="50"/>
                  </a:lnTo>
                  <a:lnTo>
                    <a:pt x="98" y="61"/>
                  </a:lnTo>
                  <a:lnTo>
                    <a:pt x="92" y="72"/>
                  </a:lnTo>
                  <a:lnTo>
                    <a:pt x="85" y="84"/>
                  </a:lnTo>
                  <a:lnTo>
                    <a:pt x="81" y="97"/>
                  </a:lnTo>
                  <a:lnTo>
                    <a:pt x="78" y="111"/>
                  </a:lnTo>
                  <a:lnTo>
                    <a:pt x="77" y="125"/>
                  </a:lnTo>
                  <a:lnTo>
                    <a:pt x="76" y="139"/>
                  </a:lnTo>
                  <a:lnTo>
                    <a:pt x="76" y="147"/>
                  </a:lnTo>
                  <a:lnTo>
                    <a:pt x="77" y="157"/>
                  </a:lnTo>
                  <a:lnTo>
                    <a:pt x="78" y="166"/>
                  </a:lnTo>
                  <a:lnTo>
                    <a:pt x="80" y="174"/>
                  </a:lnTo>
                  <a:lnTo>
                    <a:pt x="85" y="190"/>
                  </a:lnTo>
                  <a:lnTo>
                    <a:pt x="92" y="206"/>
                  </a:lnTo>
                  <a:lnTo>
                    <a:pt x="100" y="220"/>
                  </a:lnTo>
                  <a:lnTo>
                    <a:pt x="111" y="234"/>
                  </a:lnTo>
                  <a:lnTo>
                    <a:pt x="123" y="246"/>
                  </a:lnTo>
                  <a:lnTo>
                    <a:pt x="136" y="256"/>
                  </a:lnTo>
                  <a:lnTo>
                    <a:pt x="136" y="289"/>
                  </a:lnTo>
                  <a:lnTo>
                    <a:pt x="47" y="313"/>
                  </a:lnTo>
                  <a:lnTo>
                    <a:pt x="37" y="316"/>
                  </a:lnTo>
                  <a:lnTo>
                    <a:pt x="29" y="321"/>
                  </a:lnTo>
                  <a:lnTo>
                    <a:pt x="21" y="328"/>
                  </a:lnTo>
                  <a:lnTo>
                    <a:pt x="14" y="336"/>
                  </a:lnTo>
                  <a:lnTo>
                    <a:pt x="8" y="345"/>
                  </a:lnTo>
                  <a:lnTo>
                    <a:pt x="4" y="354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6"/>
                  </a:lnTo>
                  <a:lnTo>
                    <a:pt x="201" y="406"/>
                  </a:lnTo>
                  <a:lnTo>
                    <a:pt x="239" y="406"/>
                  </a:lnTo>
                  <a:lnTo>
                    <a:pt x="406" y="406"/>
                  </a:lnTo>
                  <a:lnTo>
                    <a:pt x="406" y="376"/>
                  </a:lnTo>
                  <a:lnTo>
                    <a:pt x="405" y="365"/>
                  </a:lnTo>
                  <a:lnTo>
                    <a:pt x="403" y="354"/>
                  </a:lnTo>
                  <a:lnTo>
                    <a:pt x="398" y="345"/>
                  </a:lnTo>
                  <a:lnTo>
                    <a:pt x="393" y="336"/>
                  </a:lnTo>
                  <a:lnTo>
                    <a:pt x="387" y="328"/>
                  </a:lnTo>
                  <a:lnTo>
                    <a:pt x="379" y="321"/>
                  </a:lnTo>
                  <a:lnTo>
                    <a:pt x="371" y="316"/>
                  </a:lnTo>
                  <a:lnTo>
                    <a:pt x="361" y="31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5" name="Freeform 89"/>
            <p:cNvSpPr>
              <a:spLocks noEditPoints="1"/>
            </p:cNvSpPr>
            <p:nvPr/>
          </p:nvSpPr>
          <p:spPr bwMode="auto">
            <a:xfrm>
              <a:off x="5543550" y="2073275"/>
              <a:ext cx="130175" cy="128588"/>
            </a:xfrm>
            <a:custGeom>
              <a:avLst/>
              <a:gdLst>
                <a:gd name="T0" fmla="*/ 30 w 409"/>
                <a:gd name="T1" fmla="*/ 379 h 409"/>
                <a:gd name="T2" fmla="*/ 35 w 409"/>
                <a:gd name="T3" fmla="*/ 359 h 409"/>
                <a:gd name="T4" fmla="*/ 50 w 409"/>
                <a:gd name="T5" fmla="*/ 343 h 409"/>
                <a:gd name="T6" fmla="*/ 172 w 409"/>
                <a:gd name="T7" fmla="*/ 273 h 409"/>
                <a:gd name="T8" fmla="*/ 215 w 409"/>
                <a:gd name="T9" fmla="*/ 277 h 409"/>
                <a:gd name="T10" fmla="*/ 246 w 409"/>
                <a:gd name="T11" fmla="*/ 311 h 409"/>
                <a:gd name="T12" fmla="*/ 368 w 409"/>
                <a:gd name="T13" fmla="*/ 349 h 409"/>
                <a:gd name="T14" fmla="*/ 379 w 409"/>
                <a:gd name="T15" fmla="*/ 370 h 409"/>
                <a:gd name="T16" fmla="*/ 106 w 409"/>
                <a:gd name="T17" fmla="*/ 137 h 409"/>
                <a:gd name="T18" fmla="*/ 148 w 409"/>
                <a:gd name="T19" fmla="*/ 142 h 409"/>
                <a:gd name="T20" fmla="*/ 208 w 409"/>
                <a:gd name="T21" fmla="*/ 127 h 409"/>
                <a:gd name="T22" fmla="*/ 236 w 409"/>
                <a:gd name="T23" fmla="*/ 132 h 409"/>
                <a:gd name="T24" fmla="*/ 260 w 409"/>
                <a:gd name="T25" fmla="*/ 141 h 409"/>
                <a:gd name="T26" fmla="*/ 293 w 409"/>
                <a:gd name="T27" fmla="*/ 142 h 409"/>
                <a:gd name="T28" fmla="*/ 299 w 409"/>
                <a:gd name="T29" fmla="*/ 172 h 409"/>
                <a:gd name="T30" fmla="*/ 281 w 409"/>
                <a:gd name="T31" fmla="*/ 209 h 409"/>
                <a:gd name="T32" fmla="*/ 252 w 409"/>
                <a:gd name="T33" fmla="*/ 234 h 409"/>
                <a:gd name="T34" fmla="*/ 215 w 409"/>
                <a:gd name="T35" fmla="*/ 247 h 409"/>
                <a:gd name="T36" fmla="*/ 176 w 409"/>
                <a:gd name="T37" fmla="*/ 243 h 409"/>
                <a:gd name="T38" fmla="*/ 142 w 409"/>
                <a:gd name="T39" fmla="*/ 223 h 409"/>
                <a:gd name="T40" fmla="*/ 118 w 409"/>
                <a:gd name="T41" fmla="*/ 191 h 409"/>
                <a:gd name="T42" fmla="*/ 107 w 409"/>
                <a:gd name="T43" fmla="*/ 150 h 409"/>
                <a:gd name="T44" fmla="*/ 222 w 409"/>
                <a:gd name="T45" fmla="*/ 31 h 409"/>
                <a:gd name="T46" fmla="*/ 252 w 409"/>
                <a:gd name="T47" fmla="*/ 43 h 409"/>
                <a:gd name="T48" fmla="*/ 276 w 409"/>
                <a:gd name="T49" fmla="*/ 64 h 409"/>
                <a:gd name="T50" fmla="*/ 295 w 409"/>
                <a:gd name="T51" fmla="*/ 93 h 409"/>
                <a:gd name="T52" fmla="*/ 287 w 409"/>
                <a:gd name="T53" fmla="*/ 113 h 409"/>
                <a:gd name="T54" fmla="*/ 254 w 409"/>
                <a:gd name="T55" fmla="*/ 107 h 409"/>
                <a:gd name="T56" fmla="*/ 237 w 409"/>
                <a:gd name="T57" fmla="*/ 90 h 409"/>
                <a:gd name="T58" fmla="*/ 226 w 409"/>
                <a:gd name="T59" fmla="*/ 82 h 409"/>
                <a:gd name="T60" fmla="*/ 213 w 409"/>
                <a:gd name="T61" fmla="*/ 87 h 409"/>
                <a:gd name="T62" fmla="*/ 189 w 409"/>
                <a:gd name="T63" fmla="*/ 104 h 409"/>
                <a:gd name="T64" fmla="*/ 161 w 409"/>
                <a:gd name="T65" fmla="*/ 112 h 409"/>
                <a:gd name="T66" fmla="*/ 111 w 409"/>
                <a:gd name="T67" fmla="*/ 106 h 409"/>
                <a:gd name="T68" fmla="*/ 124 w 409"/>
                <a:gd name="T69" fmla="*/ 75 h 409"/>
                <a:gd name="T70" fmla="*/ 146 w 409"/>
                <a:gd name="T71" fmla="*/ 51 h 409"/>
                <a:gd name="T72" fmla="*/ 174 w 409"/>
                <a:gd name="T73" fmla="*/ 35 h 409"/>
                <a:gd name="T74" fmla="*/ 205 w 409"/>
                <a:gd name="T75" fmla="*/ 30 h 409"/>
                <a:gd name="T76" fmla="*/ 289 w 409"/>
                <a:gd name="T77" fmla="*/ 244 h 409"/>
                <a:gd name="T78" fmla="*/ 325 w 409"/>
                <a:gd name="T79" fmla="*/ 189 h 409"/>
                <a:gd name="T80" fmla="*/ 333 w 409"/>
                <a:gd name="T81" fmla="*/ 124 h 409"/>
                <a:gd name="T82" fmla="*/ 318 w 409"/>
                <a:gd name="T83" fmla="*/ 73 h 409"/>
                <a:gd name="T84" fmla="*/ 287 w 409"/>
                <a:gd name="T85" fmla="*/ 32 h 409"/>
                <a:gd name="T86" fmla="*/ 243 w 409"/>
                <a:gd name="T87" fmla="*/ 6 h 409"/>
                <a:gd name="T88" fmla="*/ 192 w 409"/>
                <a:gd name="T89" fmla="*/ 1 h 409"/>
                <a:gd name="T90" fmla="*/ 143 w 409"/>
                <a:gd name="T91" fmla="*/ 17 h 409"/>
                <a:gd name="T92" fmla="*/ 105 w 409"/>
                <a:gd name="T93" fmla="*/ 50 h 409"/>
                <a:gd name="T94" fmla="*/ 81 w 409"/>
                <a:gd name="T95" fmla="*/ 97 h 409"/>
                <a:gd name="T96" fmla="*/ 77 w 409"/>
                <a:gd name="T97" fmla="*/ 156 h 409"/>
                <a:gd name="T98" fmla="*/ 100 w 409"/>
                <a:gd name="T99" fmla="*/ 219 h 409"/>
                <a:gd name="T100" fmla="*/ 133 w 409"/>
                <a:gd name="T101" fmla="*/ 288 h 409"/>
                <a:gd name="T102" fmla="*/ 21 w 409"/>
                <a:gd name="T103" fmla="*/ 328 h 409"/>
                <a:gd name="T104" fmla="*/ 1 w 409"/>
                <a:gd name="T105" fmla="*/ 364 h 409"/>
                <a:gd name="T106" fmla="*/ 224 w 409"/>
                <a:gd name="T107" fmla="*/ 409 h 409"/>
                <a:gd name="T108" fmla="*/ 406 w 409"/>
                <a:gd name="T109" fmla="*/ 355 h 409"/>
                <a:gd name="T110" fmla="*/ 380 w 409"/>
                <a:gd name="T111" fmla="*/ 32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9" h="409">
                  <a:moveTo>
                    <a:pt x="379" y="379"/>
                  </a:moveTo>
                  <a:lnTo>
                    <a:pt x="224" y="379"/>
                  </a:lnTo>
                  <a:lnTo>
                    <a:pt x="186" y="379"/>
                  </a:lnTo>
                  <a:lnTo>
                    <a:pt x="30" y="379"/>
                  </a:lnTo>
                  <a:lnTo>
                    <a:pt x="30" y="375"/>
                  </a:lnTo>
                  <a:lnTo>
                    <a:pt x="31" y="370"/>
                  </a:lnTo>
                  <a:lnTo>
                    <a:pt x="32" y="364"/>
                  </a:lnTo>
                  <a:lnTo>
                    <a:pt x="35" y="359"/>
                  </a:lnTo>
                  <a:lnTo>
                    <a:pt x="37" y="355"/>
                  </a:lnTo>
                  <a:lnTo>
                    <a:pt x="42" y="349"/>
                  </a:lnTo>
                  <a:lnTo>
                    <a:pt x="46" y="346"/>
                  </a:lnTo>
                  <a:lnTo>
                    <a:pt x="50" y="343"/>
                  </a:lnTo>
                  <a:lnTo>
                    <a:pt x="56" y="341"/>
                  </a:lnTo>
                  <a:lnTo>
                    <a:pt x="163" y="311"/>
                  </a:lnTo>
                  <a:lnTo>
                    <a:pt x="163" y="270"/>
                  </a:lnTo>
                  <a:lnTo>
                    <a:pt x="172" y="273"/>
                  </a:lnTo>
                  <a:lnTo>
                    <a:pt x="183" y="275"/>
                  </a:lnTo>
                  <a:lnTo>
                    <a:pt x="194" y="277"/>
                  </a:lnTo>
                  <a:lnTo>
                    <a:pt x="205" y="277"/>
                  </a:lnTo>
                  <a:lnTo>
                    <a:pt x="215" y="277"/>
                  </a:lnTo>
                  <a:lnTo>
                    <a:pt x="226" y="275"/>
                  </a:lnTo>
                  <a:lnTo>
                    <a:pt x="237" y="273"/>
                  </a:lnTo>
                  <a:lnTo>
                    <a:pt x="246" y="270"/>
                  </a:lnTo>
                  <a:lnTo>
                    <a:pt x="246" y="311"/>
                  </a:lnTo>
                  <a:lnTo>
                    <a:pt x="354" y="341"/>
                  </a:lnTo>
                  <a:lnTo>
                    <a:pt x="359" y="343"/>
                  </a:lnTo>
                  <a:lnTo>
                    <a:pt x="363" y="346"/>
                  </a:lnTo>
                  <a:lnTo>
                    <a:pt x="368" y="349"/>
                  </a:lnTo>
                  <a:lnTo>
                    <a:pt x="372" y="355"/>
                  </a:lnTo>
                  <a:lnTo>
                    <a:pt x="375" y="359"/>
                  </a:lnTo>
                  <a:lnTo>
                    <a:pt x="377" y="364"/>
                  </a:lnTo>
                  <a:lnTo>
                    <a:pt x="379" y="370"/>
                  </a:lnTo>
                  <a:lnTo>
                    <a:pt x="379" y="375"/>
                  </a:lnTo>
                  <a:lnTo>
                    <a:pt x="379" y="379"/>
                  </a:lnTo>
                  <a:close/>
                  <a:moveTo>
                    <a:pt x="106" y="139"/>
                  </a:moveTo>
                  <a:lnTo>
                    <a:pt x="106" y="137"/>
                  </a:lnTo>
                  <a:lnTo>
                    <a:pt x="106" y="136"/>
                  </a:lnTo>
                  <a:lnTo>
                    <a:pt x="120" y="140"/>
                  </a:lnTo>
                  <a:lnTo>
                    <a:pt x="134" y="142"/>
                  </a:lnTo>
                  <a:lnTo>
                    <a:pt x="148" y="142"/>
                  </a:lnTo>
                  <a:lnTo>
                    <a:pt x="163" y="141"/>
                  </a:lnTo>
                  <a:lnTo>
                    <a:pt x="179" y="139"/>
                  </a:lnTo>
                  <a:lnTo>
                    <a:pt x="193" y="134"/>
                  </a:lnTo>
                  <a:lnTo>
                    <a:pt x="208" y="127"/>
                  </a:lnTo>
                  <a:lnTo>
                    <a:pt x="221" y="119"/>
                  </a:lnTo>
                  <a:lnTo>
                    <a:pt x="226" y="123"/>
                  </a:lnTo>
                  <a:lnTo>
                    <a:pt x="230" y="127"/>
                  </a:lnTo>
                  <a:lnTo>
                    <a:pt x="236" y="132"/>
                  </a:lnTo>
                  <a:lnTo>
                    <a:pt x="242" y="135"/>
                  </a:lnTo>
                  <a:lnTo>
                    <a:pt x="247" y="137"/>
                  </a:lnTo>
                  <a:lnTo>
                    <a:pt x="254" y="139"/>
                  </a:lnTo>
                  <a:lnTo>
                    <a:pt x="260" y="141"/>
                  </a:lnTo>
                  <a:lnTo>
                    <a:pt x="268" y="142"/>
                  </a:lnTo>
                  <a:lnTo>
                    <a:pt x="273" y="143"/>
                  </a:lnTo>
                  <a:lnTo>
                    <a:pt x="280" y="143"/>
                  </a:lnTo>
                  <a:lnTo>
                    <a:pt x="293" y="142"/>
                  </a:lnTo>
                  <a:lnTo>
                    <a:pt x="303" y="140"/>
                  </a:lnTo>
                  <a:lnTo>
                    <a:pt x="303" y="151"/>
                  </a:lnTo>
                  <a:lnTo>
                    <a:pt x="301" y="162"/>
                  </a:lnTo>
                  <a:lnTo>
                    <a:pt x="299" y="172"/>
                  </a:lnTo>
                  <a:lnTo>
                    <a:pt x="296" y="182"/>
                  </a:lnTo>
                  <a:lnTo>
                    <a:pt x="291" y="192"/>
                  </a:lnTo>
                  <a:lnTo>
                    <a:pt x="286" y="200"/>
                  </a:lnTo>
                  <a:lnTo>
                    <a:pt x="281" y="209"/>
                  </a:lnTo>
                  <a:lnTo>
                    <a:pt x="274" y="216"/>
                  </a:lnTo>
                  <a:lnTo>
                    <a:pt x="267" y="223"/>
                  </a:lnTo>
                  <a:lnTo>
                    <a:pt x="259" y="229"/>
                  </a:lnTo>
                  <a:lnTo>
                    <a:pt x="252" y="234"/>
                  </a:lnTo>
                  <a:lnTo>
                    <a:pt x="243" y="239"/>
                  </a:lnTo>
                  <a:lnTo>
                    <a:pt x="234" y="243"/>
                  </a:lnTo>
                  <a:lnTo>
                    <a:pt x="225" y="245"/>
                  </a:lnTo>
                  <a:lnTo>
                    <a:pt x="215" y="247"/>
                  </a:lnTo>
                  <a:lnTo>
                    <a:pt x="205" y="247"/>
                  </a:lnTo>
                  <a:lnTo>
                    <a:pt x="195" y="247"/>
                  </a:lnTo>
                  <a:lnTo>
                    <a:pt x="185" y="245"/>
                  </a:lnTo>
                  <a:lnTo>
                    <a:pt x="176" y="243"/>
                  </a:lnTo>
                  <a:lnTo>
                    <a:pt x="166" y="239"/>
                  </a:lnTo>
                  <a:lnTo>
                    <a:pt x="157" y="234"/>
                  </a:lnTo>
                  <a:lnTo>
                    <a:pt x="150" y="229"/>
                  </a:lnTo>
                  <a:lnTo>
                    <a:pt x="142" y="223"/>
                  </a:lnTo>
                  <a:lnTo>
                    <a:pt x="135" y="216"/>
                  </a:lnTo>
                  <a:lnTo>
                    <a:pt x="128" y="208"/>
                  </a:lnTo>
                  <a:lnTo>
                    <a:pt x="123" y="199"/>
                  </a:lnTo>
                  <a:lnTo>
                    <a:pt x="118" y="191"/>
                  </a:lnTo>
                  <a:lnTo>
                    <a:pt x="113" y="181"/>
                  </a:lnTo>
                  <a:lnTo>
                    <a:pt x="110" y="171"/>
                  </a:lnTo>
                  <a:lnTo>
                    <a:pt x="108" y="160"/>
                  </a:lnTo>
                  <a:lnTo>
                    <a:pt x="107" y="150"/>
                  </a:lnTo>
                  <a:lnTo>
                    <a:pt x="106" y="139"/>
                  </a:lnTo>
                  <a:close/>
                  <a:moveTo>
                    <a:pt x="205" y="30"/>
                  </a:moveTo>
                  <a:lnTo>
                    <a:pt x="213" y="30"/>
                  </a:lnTo>
                  <a:lnTo>
                    <a:pt x="222" y="31"/>
                  </a:lnTo>
                  <a:lnTo>
                    <a:pt x="229" y="33"/>
                  </a:lnTo>
                  <a:lnTo>
                    <a:pt x="237" y="36"/>
                  </a:lnTo>
                  <a:lnTo>
                    <a:pt x="244" y="39"/>
                  </a:lnTo>
                  <a:lnTo>
                    <a:pt x="252" y="43"/>
                  </a:lnTo>
                  <a:lnTo>
                    <a:pt x="258" y="47"/>
                  </a:lnTo>
                  <a:lnTo>
                    <a:pt x="265" y="52"/>
                  </a:lnTo>
                  <a:lnTo>
                    <a:pt x="271" y="58"/>
                  </a:lnTo>
                  <a:lnTo>
                    <a:pt x="276" y="64"/>
                  </a:lnTo>
                  <a:lnTo>
                    <a:pt x="282" y="70"/>
                  </a:lnTo>
                  <a:lnTo>
                    <a:pt x="286" y="78"/>
                  </a:lnTo>
                  <a:lnTo>
                    <a:pt x="290" y="85"/>
                  </a:lnTo>
                  <a:lnTo>
                    <a:pt x="295" y="93"/>
                  </a:lnTo>
                  <a:lnTo>
                    <a:pt x="297" y="100"/>
                  </a:lnTo>
                  <a:lnTo>
                    <a:pt x="300" y="109"/>
                  </a:lnTo>
                  <a:lnTo>
                    <a:pt x="294" y="111"/>
                  </a:lnTo>
                  <a:lnTo>
                    <a:pt x="287" y="113"/>
                  </a:lnTo>
                  <a:lnTo>
                    <a:pt x="280" y="113"/>
                  </a:lnTo>
                  <a:lnTo>
                    <a:pt x="272" y="112"/>
                  </a:lnTo>
                  <a:lnTo>
                    <a:pt x="264" y="111"/>
                  </a:lnTo>
                  <a:lnTo>
                    <a:pt x="254" y="107"/>
                  </a:lnTo>
                  <a:lnTo>
                    <a:pt x="250" y="104"/>
                  </a:lnTo>
                  <a:lnTo>
                    <a:pt x="245" y="100"/>
                  </a:lnTo>
                  <a:lnTo>
                    <a:pt x="241" y="95"/>
                  </a:lnTo>
                  <a:lnTo>
                    <a:pt x="237" y="90"/>
                  </a:lnTo>
                  <a:lnTo>
                    <a:pt x="235" y="87"/>
                  </a:lnTo>
                  <a:lnTo>
                    <a:pt x="232" y="84"/>
                  </a:lnTo>
                  <a:lnTo>
                    <a:pt x="229" y="83"/>
                  </a:lnTo>
                  <a:lnTo>
                    <a:pt x="226" y="82"/>
                  </a:lnTo>
                  <a:lnTo>
                    <a:pt x="223" y="82"/>
                  </a:lnTo>
                  <a:lnTo>
                    <a:pt x="219" y="82"/>
                  </a:lnTo>
                  <a:lnTo>
                    <a:pt x="216" y="84"/>
                  </a:lnTo>
                  <a:lnTo>
                    <a:pt x="213" y="87"/>
                  </a:lnTo>
                  <a:lnTo>
                    <a:pt x="207" y="92"/>
                  </a:lnTo>
                  <a:lnTo>
                    <a:pt x="201" y="96"/>
                  </a:lnTo>
                  <a:lnTo>
                    <a:pt x="195" y="100"/>
                  </a:lnTo>
                  <a:lnTo>
                    <a:pt x="189" y="104"/>
                  </a:lnTo>
                  <a:lnTo>
                    <a:pt x="181" y="107"/>
                  </a:lnTo>
                  <a:lnTo>
                    <a:pt x="175" y="109"/>
                  </a:lnTo>
                  <a:lnTo>
                    <a:pt x="167" y="110"/>
                  </a:lnTo>
                  <a:lnTo>
                    <a:pt x="161" y="112"/>
                  </a:lnTo>
                  <a:lnTo>
                    <a:pt x="147" y="112"/>
                  </a:lnTo>
                  <a:lnTo>
                    <a:pt x="134" y="112"/>
                  </a:lnTo>
                  <a:lnTo>
                    <a:pt x="121" y="109"/>
                  </a:lnTo>
                  <a:lnTo>
                    <a:pt x="111" y="106"/>
                  </a:lnTo>
                  <a:lnTo>
                    <a:pt x="113" y="97"/>
                  </a:lnTo>
                  <a:lnTo>
                    <a:pt x="117" y="90"/>
                  </a:lnTo>
                  <a:lnTo>
                    <a:pt x="120" y="82"/>
                  </a:lnTo>
                  <a:lnTo>
                    <a:pt x="124" y="75"/>
                  </a:lnTo>
                  <a:lnTo>
                    <a:pt x="130" y="68"/>
                  </a:lnTo>
                  <a:lnTo>
                    <a:pt x="135" y="62"/>
                  </a:lnTo>
                  <a:lnTo>
                    <a:pt x="140" y="56"/>
                  </a:lnTo>
                  <a:lnTo>
                    <a:pt x="146" y="51"/>
                  </a:lnTo>
                  <a:lnTo>
                    <a:pt x="152" y="47"/>
                  </a:lnTo>
                  <a:lnTo>
                    <a:pt x="159" y="43"/>
                  </a:lnTo>
                  <a:lnTo>
                    <a:pt x="166" y="38"/>
                  </a:lnTo>
                  <a:lnTo>
                    <a:pt x="174" y="35"/>
                  </a:lnTo>
                  <a:lnTo>
                    <a:pt x="181" y="33"/>
                  </a:lnTo>
                  <a:lnTo>
                    <a:pt x="189" y="31"/>
                  </a:lnTo>
                  <a:lnTo>
                    <a:pt x="197" y="30"/>
                  </a:lnTo>
                  <a:lnTo>
                    <a:pt x="205" y="30"/>
                  </a:lnTo>
                  <a:close/>
                  <a:moveTo>
                    <a:pt x="362" y="312"/>
                  </a:moveTo>
                  <a:lnTo>
                    <a:pt x="276" y="288"/>
                  </a:lnTo>
                  <a:lnTo>
                    <a:pt x="276" y="254"/>
                  </a:lnTo>
                  <a:lnTo>
                    <a:pt x="289" y="244"/>
                  </a:lnTo>
                  <a:lnTo>
                    <a:pt x="300" y="232"/>
                  </a:lnTo>
                  <a:lnTo>
                    <a:pt x="310" y="219"/>
                  </a:lnTo>
                  <a:lnTo>
                    <a:pt x="318" y="204"/>
                  </a:lnTo>
                  <a:lnTo>
                    <a:pt x="325" y="189"/>
                  </a:lnTo>
                  <a:lnTo>
                    <a:pt x="329" y="173"/>
                  </a:lnTo>
                  <a:lnTo>
                    <a:pt x="332" y="156"/>
                  </a:lnTo>
                  <a:lnTo>
                    <a:pt x="333" y="139"/>
                  </a:lnTo>
                  <a:lnTo>
                    <a:pt x="333" y="124"/>
                  </a:lnTo>
                  <a:lnTo>
                    <a:pt x="331" y="111"/>
                  </a:lnTo>
                  <a:lnTo>
                    <a:pt x="328" y="97"/>
                  </a:lnTo>
                  <a:lnTo>
                    <a:pt x="324" y="84"/>
                  </a:lnTo>
                  <a:lnTo>
                    <a:pt x="318" y="73"/>
                  </a:lnTo>
                  <a:lnTo>
                    <a:pt x="312" y="61"/>
                  </a:lnTo>
                  <a:lnTo>
                    <a:pt x="304" y="50"/>
                  </a:lnTo>
                  <a:lnTo>
                    <a:pt x="296" y="40"/>
                  </a:lnTo>
                  <a:lnTo>
                    <a:pt x="287" y="32"/>
                  </a:lnTo>
                  <a:lnTo>
                    <a:pt x="276" y="23"/>
                  </a:lnTo>
                  <a:lnTo>
                    <a:pt x="266" y="17"/>
                  </a:lnTo>
                  <a:lnTo>
                    <a:pt x="255" y="10"/>
                  </a:lnTo>
                  <a:lnTo>
                    <a:pt x="243" y="6"/>
                  </a:lnTo>
                  <a:lnTo>
                    <a:pt x="230" y="3"/>
                  </a:lnTo>
                  <a:lnTo>
                    <a:pt x="217" y="1"/>
                  </a:lnTo>
                  <a:lnTo>
                    <a:pt x="205" y="0"/>
                  </a:lnTo>
                  <a:lnTo>
                    <a:pt x="192" y="1"/>
                  </a:lnTo>
                  <a:lnTo>
                    <a:pt x="179" y="3"/>
                  </a:lnTo>
                  <a:lnTo>
                    <a:pt x="167" y="6"/>
                  </a:lnTo>
                  <a:lnTo>
                    <a:pt x="154" y="10"/>
                  </a:lnTo>
                  <a:lnTo>
                    <a:pt x="143" y="17"/>
                  </a:lnTo>
                  <a:lnTo>
                    <a:pt x="133" y="23"/>
                  </a:lnTo>
                  <a:lnTo>
                    <a:pt x="123" y="32"/>
                  </a:lnTo>
                  <a:lnTo>
                    <a:pt x="113" y="40"/>
                  </a:lnTo>
                  <a:lnTo>
                    <a:pt x="105" y="50"/>
                  </a:lnTo>
                  <a:lnTo>
                    <a:pt x="98" y="61"/>
                  </a:lnTo>
                  <a:lnTo>
                    <a:pt x="92" y="73"/>
                  </a:lnTo>
                  <a:lnTo>
                    <a:pt x="86" y="84"/>
                  </a:lnTo>
                  <a:lnTo>
                    <a:pt x="81" y="97"/>
                  </a:lnTo>
                  <a:lnTo>
                    <a:pt x="78" y="111"/>
                  </a:lnTo>
                  <a:lnTo>
                    <a:pt x="77" y="124"/>
                  </a:lnTo>
                  <a:lnTo>
                    <a:pt x="76" y="139"/>
                  </a:lnTo>
                  <a:lnTo>
                    <a:pt x="77" y="156"/>
                  </a:lnTo>
                  <a:lnTo>
                    <a:pt x="80" y="173"/>
                  </a:lnTo>
                  <a:lnTo>
                    <a:pt x="85" y="189"/>
                  </a:lnTo>
                  <a:lnTo>
                    <a:pt x="92" y="204"/>
                  </a:lnTo>
                  <a:lnTo>
                    <a:pt x="100" y="219"/>
                  </a:lnTo>
                  <a:lnTo>
                    <a:pt x="109" y="232"/>
                  </a:lnTo>
                  <a:lnTo>
                    <a:pt x="121" y="244"/>
                  </a:lnTo>
                  <a:lnTo>
                    <a:pt x="133" y="254"/>
                  </a:lnTo>
                  <a:lnTo>
                    <a:pt x="133" y="288"/>
                  </a:lnTo>
                  <a:lnTo>
                    <a:pt x="47" y="312"/>
                  </a:lnTo>
                  <a:lnTo>
                    <a:pt x="37" y="316"/>
                  </a:lnTo>
                  <a:lnTo>
                    <a:pt x="29" y="321"/>
                  </a:lnTo>
                  <a:lnTo>
                    <a:pt x="21" y="328"/>
                  </a:lnTo>
                  <a:lnTo>
                    <a:pt x="14" y="336"/>
                  </a:lnTo>
                  <a:lnTo>
                    <a:pt x="8" y="345"/>
                  </a:lnTo>
                  <a:lnTo>
                    <a:pt x="4" y="355"/>
                  </a:lnTo>
                  <a:lnTo>
                    <a:pt x="1" y="364"/>
                  </a:lnTo>
                  <a:lnTo>
                    <a:pt x="0" y="375"/>
                  </a:lnTo>
                  <a:lnTo>
                    <a:pt x="0" y="409"/>
                  </a:lnTo>
                  <a:lnTo>
                    <a:pt x="186" y="409"/>
                  </a:lnTo>
                  <a:lnTo>
                    <a:pt x="224" y="409"/>
                  </a:lnTo>
                  <a:lnTo>
                    <a:pt x="409" y="409"/>
                  </a:lnTo>
                  <a:lnTo>
                    <a:pt x="409" y="375"/>
                  </a:lnTo>
                  <a:lnTo>
                    <a:pt x="408" y="364"/>
                  </a:lnTo>
                  <a:lnTo>
                    <a:pt x="406" y="355"/>
                  </a:lnTo>
                  <a:lnTo>
                    <a:pt x="402" y="345"/>
                  </a:lnTo>
                  <a:lnTo>
                    <a:pt x="395" y="336"/>
                  </a:lnTo>
                  <a:lnTo>
                    <a:pt x="389" y="328"/>
                  </a:lnTo>
                  <a:lnTo>
                    <a:pt x="380" y="321"/>
                  </a:lnTo>
                  <a:lnTo>
                    <a:pt x="372" y="316"/>
                  </a:lnTo>
                  <a:lnTo>
                    <a:pt x="362" y="3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6" name="Freeform 90"/>
            <p:cNvSpPr>
              <a:spLocks/>
            </p:cNvSpPr>
            <p:nvPr/>
          </p:nvSpPr>
          <p:spPr bwMode="auto">
            <a:xfrm>
              <a:off x="5507038" y="2060575"/>
              <a:ext cx="39688" cy="39688"/>
            </a:xfrm>
            <a:custGeom>
              <a:avLst/>
              <a:gdLst>
                <a:gd name="T0" fmla="*/ 121 w 126"/>
                <a:gd name="T1" fmla="*/ 99 h 125"/>
                <a:gd name="T2" fmla="*/ 26 w 126"/>
                <a:gd name="T3" fmla="*/ 4 h 125"/>
                <a:gd name="T4" fmla="*/ 24 w 126"/>
                <a:gd name="T5" fmla="*/ 2 h 125"/>
                <a:gd name="T6" fmla="*/ 21 w 126"/>
                <a:gd name="T7" fmla="*/ 1 h 125"/>
                <a:gd name="T8" fmla="*/ 18 w 126"/>
                <a:gd name="T9" fmla="*/ 0 h 125"/>
                <a:gd name="T10" fmla="*/ 15 w 126"/>
                <a:gd name="T11" fmla="*/ 0 h 125"/>
                <a:gd name="T12" fmla="*/ 13 w 126"/>
                <a:gd name="T13" fmla="*/ 0 h 125"/>
                <a:gd name="T14" fmla="*/ 10 w 126"/>
                <a:gd name="T15" fmla="*/ 1 h 125"/>
                <a:gd name="T16" fmla="*/ 7 w 126"/>
                <a:gd name="T17" fmla="*/ 2 h 125"/>
                <a:gd name="T18" fmla="*/ 4 w 126"/>
                <a:gd name="T19" fmla="*/ 4 h 125"/>
                <a:gd name="T20" fmla="*/ 2 w 126"/>
                <a:gd name="T21" fmla="*/ 7 h 125"/>
                <a:gd name="T22" fmla="*/ 1 w 126"/>
                <a:gd name="T23" fmla="*/ 9 h 125"/>
                <a:gd name="T24" fmla="*/ 0 w 126"/>
                <a:gd name="T25" fmla="*/ 12 h 125"/>
                <a:gd name="T26" fmla="*/ 0 w 126"/>
                <a:gd name="T27" fmla="*/ 15 h 125"/>
                <a:gd name="T28" fmla="*/ 0 w 126"/>
                <a:gd name="T29" fmla="*/ 17 h 125"/>
                <a:gd name="T30" fmla="*/ 1 w 126"/>
                <a:gd name="T31" fmla="*/ 21 h 125"/>
                <a:gd name="T32" fmla="*/ 2 w 126"/>
                <a:gd name="T33" fmla="*/ 23 h 125"/>
                <a:gd name="T34" fmla="*/ 4 w 126"/>
                <a:gd name="T35" fmla="*/ 26 h 125"/>
                <a:gd name="T36" fmla="*/ 100 w 126"/>
                <a:gd name="T37" fmla="*/ 120 h 125"/>
                <a:gd name="T38" fmla="*/ 102 w 126"/>
                <a:gd name="T39" fmla="*/ 122 h 125"/>
                <a:gd name="T40" fmla="*/ 104 w 126"/>
                <a:gd name="T41" fmla="*/ 123 h 125"/>
                <a:gd name="T42" fmla="*/ 107 w 126"/>
                <a:gd name="T43" fmla="*/ 125 h 125"/>
                <a:gd name="T44" fmla="*/ 111 w 126"/>
                <a:gd name="T45" fmla="*/ 125 h 125"/>
                <a:gd name="T46" fmla="*/ 113 w 126"/>
                <a:gd name="T47" fmla="*/ 125 h 125"/>
                <a:gd name="T48" fmla="*/ 116 w 126"/>
                <a:gd name="T49" fmla="*/ 123 h 125"/>
                <a:gd name="T50" fmla="*/ 118 w 126"/>
                <a:gd name="T51" fmla="*/ 122 h 125"/>
                <a:gd name="T52" fmla="*/ 121 w 126"/>
                <a:gd name="T53" fmla="*/ 120 h 125"/>
                <a:gd name="T54" fmla="*/ 122 w 126"/>
                <a:gd name="T55" fmla="*/ 118 h 125"/>
                <a:gd name="T56" fmla="*/ 125 w 126"/>
                <a:gd name="T57" fmla="*/ 115 h 125"/>
                <a:gd name="T58" fmla="*/ 125 w 126"/>
                <a:gd name="T59" fmla="*/ 113 h 125"/>
                <a:gd name="T60" fmla="*/ 126 w 126"/>
                <a:gd name="T61" fmla="*/ 110 h 125"/>
                <a:gd name="T62" fmla="*/ 125 w 126"/>
                <a:gd name="T63" fmla="*/ 106 h 125"/>
                <a:gd name="T64" fmla="*/ 125 w 126"/>
                <a:gd name="T65" fmla="*/ 104 h 125"/>
                <a:gd name="T66" fmla="*/ 122 w 126"/>
                <a:gd name="T67" fmla="*/ 101 h 125"/>
                <a:gd name="T68" fmla="*/ 121 w 126"/>
                <a:gd name="T69" fmla="*/ 9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125">
                  <a:moveTo>
                    <a:pt x="121" y="99"/>
                  </a:move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0" y="120"/>
                  </a:lnTo>
                  <a:lnTo>
                    <a:pt x="102" y="122"/>
                  </a:lnTo>
                  <a:lnTo>
                    <a:pt x="104" y="123"/>
                  </a:lnTo>
                  <a:lnTo>
                    <a:pt x="107" y="125"/>
                  </a:lnTo>
                  <a:lnTo>
                    <a:pt x="111" y="125"/>
                  </a:lnTo>
                  <a:lnTo>
                    <a:pt x="113" y="125"/>
                  </a:lnTo>
                  <a:lnTo>
                    <a:pt x="116" y="123"/>
                  </a:lnTo>
                  <a:lnTo>
                    <a:pt x="118" y="122"/>
                  </a:lnTo>
                  <a:lnTo>
                    <a:pt x="121" y="120"/>
                  </a:lnTo>
                  <a:lnTo>
                    <a:pt x="122" y="118"/>
                  </a:lnTo>
                  <a:lnTo>
                    <a:pt x="125" y="115"/>
                  </a:lnTo>
                  <a:lnTo>
                    <a:pt x="125" y="113"/>
                  </a:lnTo>
                  <a:lnTo>
                    <a:pt x="126" y="110"/>
                  </a:lnTo>
                  <a:lnTo>
                    <a:pt x="125" y="106"/>
                  </a:lnTo>
                  <a:lnTo>
                    <a:pt x="125" y="104"/>
                  </a:lnTo>
                  <a:lnTo>
                    <a:pt x="122" y="101"/>
                  </a:lnTo>
                  <a:lnTo>
                    <a:pt x="121" y="9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7" name="Freeform 91"/>
            <p:cNvSpPr>
              <a:spLocks/>
            </p:cNvSpPr>
            <p:nvPr/>
          </p:nvSpPr>
          <p:spPr bwMode="auto">
            <a:xfrm>
              <a:off x="5670550" y="2060575"/>
              <a:ext cx="38100" cy="39688"/>
            </a:xfrm>
            <a:custGeom>
              <a:avLst/>
              <a:gdLst>
                <a:gd name="T0" fmla="*/ 98 w 124"/>
                <a:gd name="T1" fmla="*/ 4 h 125"/>
                <a:gd name="T2" fmla="*/ 4 w 124"/>
                <a:gd name="T3" fmla="*/ 99 h 125"/>
                <a:gd name="T4" fmla="*/ 2 w 124"/>
                <a:gd name="T5" fmla="*/ 101 h 125"/>
                <a:gd name="T6" fmla="*/ 1 w 124"/>
                <a:gd name="T7" fmla="*/ 104 h 125"/>
                <a:gd name="T8" fmla="*/ 0 w 124"/>
                <a:gd name="T9" fmla="*/ 106 h 125"/>
                <a:gd name="T10" fmla="*/ 0 w 124"/>
                <a:gd name="T11" fmla="*/ 110 h 125"/>
                <a:gd name="T12" fmla="*/ 0 w 124"/>
                <a:gd name="T13" fmla="*/ 113 h 125"/>
                <a:gd name="T14" fmla="*/ 1 w 124"/>
                <a:gd name="T15" fmla="*/ 115 h 125"/>
                <a:gd name="T16" fmla="*/ 2 w 124"/>
                <a:gd name="T17" fmla="*/ 118 h 125"/>
                <a:gd name="T18" fmla="*/ 4 w 124"/>
                <a:gd name="T19" fmla="*/ 120 h 125"/>
                <a:gd name="T20" fmla="*/ 6 w 124"/>
                <a:gd name="T21" fmla="*/ 122 h 125"/>
                <a:gd name="T22" fmla="*/ 8 w 124"/>
                <a:gd name="T23" fmla="*/ 123 h 125"/>
                <a:gd name="T24" fmla="*/ 11 w 124"/>
                <a:gd name="T25" fmla="*/ 125 h 125"/>
                <a:gd name="T26" fmla="*/ 15 w 124"/>
                <a:gd name="T27" fmla="*/ 125 h 125"/>
                <a:gd name="T28" fmla="*/ 17 w 124"/>
                <a:gd name="T29" fmla="*/ 125 h 125"/>
                <a:gd name="T30" fmla="*/ 20 w 124"/>
                <a:gd name="T31" fmla="*/ 123 h 125"/>
                <a:gd name="T32" fmla="*/ 22 w 124"/>
                <a:gd name="T33" fmla="*/ 122 h 125"/>
                <a:gd name="T34" fmla="*/ 25 w 124"/>
                <a:gd name="T35" fmla="*/ 120 h 125"/>
                <a:gd name="T36" fmla="*/ 120 w 124"/>
                <a:gd name="T37" fmla="*/ 25 h 125"/>
                <a:gd name="T38" fmla="*/ 122 w 124"/>
                <a:gd name="T39" fmla="*/ 23 h 125"/>
                <a:gd name="T40" fmla="*/ 123 w 124"/>
                <a:gd name="T41" fmla="*/ 21 h 125"/>
                <a:gd name="T42" fmla="*/ 124 w 124"/>
                <a:gd name="T43" fmla="*/ 17 h 125"/>
                <a:gd name="T44" fmla="*/ 124 w 124"/>
                <a:gd name="T45" fmla="*/ 15 h 125"/>
                <a:gd name="T46" fmla="*/ 124 w 124"/>
                <a:gd name="T47" fmla="*/ 12 h 125"/>
                <a:gd name="T48" fmla="*/ 123 w 124"/>
                <a:gd name="T49" fmla="*/ 9 h 125"/>
                <a:gd name="T50" fmla="*/ 122 w 124"/>
                <a:gd name="T51" fmla="*/ 7 h 125"/>
                <a:gd name="T52" fmla="*/ 120 w 124"/>
                <a:gd name="T53" fmla="*/ 4 h 125"/>
                <a:gd name="T54" fmla="*/ 118 w 124"/>
                <a:gd name="T55" fmla="*/ 2 h 125"/>
                <a:gd name="T56" fmla="*/ 114 w 124"/>
                <a:gd name="T57" fmla="*/ 1 h 125"/>
                <a:gd name="T58" fmla="*/ 112 w 124"/>
                <a:gd name="T59" fmla="*/ 0 h 125"/>
                <a:gd name="T60" fmla="*/ 109 w 124"/>
                <a:gd name="T61" fmla="*/ 0 h 125"/>
                <a:gd name="T62" fmla="*/ 107 w 124"/>
                <a:gd name="T63" fmla="*/ 0 h 125"/>
                <a:gd name="T64" fmla="*/ 104 w 124"/>
                <a:gd name="T65" fmla="*/ 1 h 125"/>
                <a:gd name="T66" fmla="*/ 100 w 124"/>
                <a:gd name="T67" fmla="*/ 2 h 125"/>
                <a:gd name="T68" fmla="*/ 98 w 124"/>
                <a:gd name="T69" fmla="*/ 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" h="125">
                  <a:moveTo>
                    <a:pt x="98" y="4"/>
                  </a:moveTo>
                  <a:lnTo>
                    <a:pt x="4" y="99"/>
                  </a:lnTo>
                  <a:lnTo>
                    <a:pt x="2" y="101"/>
                  </a:lnTo>
                  <a:lnTo>
                    <a:pt x="1" y="104"/>
                  </a:lnTo>
                  <a:lnTo>
                    <a:pt x="0" y="106"/>
                  </a:lnTo>
                  <a:lnTo>
                    <a:pt x="0" y="110"/>
                  </a:lnTo>
                  <a:lnTo>
                    <a:pt x="0" y="113"/>
                  </a:lnTo>
                  <a:lnTo>
                    <a:pt x="1" y="115"/>
                  </a:lnTo>
                  <a:lnTo>
                    <a:pt x="2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8" y="123"/>
                  </a:lnTo>
                  <a:lnTo>
                    <a:pt x="11" y="125"/>
                  </a:lnTo>
                  <a:lnTo>
                    <a:pt x="15" y="125"/>
                  </a:lnTo>
                  <a:lnTo>
                    <a:pt x="17" y="125"/>
                  </a:lnTo>
                  <a:lnTo>
                    <a:pt x="20" y="123"/>
                  </a:lnTo>
                  <a:lnTo>
                    <a:pt x="22" y="122"/>
                  </a:lnTo>
                  <a:lnTo>
                    <a:pt x="25" y="120"/>
                  </a:lnTo>
                  <a:lnTo>
                    <a:pt x="120" y="25"/>
                  </a:lnTo>
                  <a:lnTo>
                    <a:pt x="122" y="23"/>
                  </a:lnTo>
                  <a:lnTo>
                    <a:pt x="123" y="21"/>
                  </a:lnTo>
                  <a:lnTo>
                    <a:pt x="124" y="17"/>
                  </a:lnTo>
                  <a:lnTo>
                    <a:pt x="124" y="15"/>
                  </a:lnTo>
                  <a:lnTo>
                    <a:pt x="124" y="12"/>
                  </a:lnTo>
                  <a:lnTo>
                    <a:pt x="123" y="9"/>
                  </a:lnTo>
                  <a:lnTo>
                    <a:pt x="122" y="7"/>
                  </a:lnTo>
                  <a:lnTo>
                    <a:pt x="120" y="4"/>
                  </a:lnTo>
                  <a:lnTo>
                    <a:pt x="118" y="2"/>
                  </a:lnTo>
                  <a:lnTo>
                    <a:pt x="114" y="1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7" y="0"/>
                  </a:lnTo>
                  <a:lnTo>
                    <a:pt x="104" y="1"/>
                  </a:lnTo>
                  <a:lnTo>
                    <a:pt x="100" y="2"/>
                  </a:lnTo>
                  <a:lnTo>
                    <a:pt x="98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grpSp>
        <p:nvGrpSpPr>
          <p:cNvPr id="78" name="Group 16">
            <a:extLst>
              <a:ext uri="{FF2B5EF4-FFF2-40B4-BE49-F238E27FC236}">
                <a16:creationId xmlns:a16="http://schemas.microsoft.com/office/drawing/2014/main" xmlns="" id="{3B4B89B9-C79A-4357-ADCD-80A19E45B1A1}"/>
              </a:ext>
            </a:extLst>
          </p:cNvPr>
          <p:cNvGrpSpPr/>
          <p:nvPr/>
        </p:nvGrpSpPr>
        <p:grpSpPr>
          <a:xfrm>
            <a:off x="2483768" y="4446805"/>
            <a:ext cx="1550267" cy="1307409"/>
            <a:chOff x="6011399" y="4748135"/>
            <a:chExt cx="1550267" cy="1307409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446AB1B3-BE09-4349-B7EB-59C1F61E5269}"/>
                </a:ext>
              </a:extLst>
            </p:cNvPr>
            <p:cNvSpPr txBox="1"/>
            <p:nvPr/>
          </p:nvSpPr>
          <p:spPr>
            <a:xfrm>
              <a:off x="6011399" y="4748135"/>
              <a:ext cx="155026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EVDS Registration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B94FE94-934C-4A3B-8199-B39CFC6466D4}"/>
                </a:ext>
              </a:extLst>
            </p:cNvPr>
            <p:cNvSpPr txBox="1"/>
            <p:nvPr/>
          </p:nvSpPr>
          <p:spPr>
            <a:xfrm>
              <a:off x="6011399" y="5224547"/>
              <a:ext cx="15502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Registration opens for &gt;35 years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entury Gothic"/>
                  <a:ea typeface="+mn-ea"/>
                  <a:cs typeface="Arial" pitchFamily="34" charset="0"/>
                </a:rPr>
                <a:t>Access opened for vaccinations</a:t>
              </a: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Arial" pitchFamily="34" charset="0"/>
              </a:endParaRPr>
            </a:p>
          </p:txBody>
        </p:sp>
      </p:grpSp>
      <p:sp>
        <p:nvSpPr>
          <p:cNvPr id="81" name="Rectangle 30">
            <a:extLst>
              <a:ext uri="{FF2B5EF4-FFF2-40B4-BE49-F238E27FC236}">
                <a16:creationId xmlns:a16="http://schemas.microsoft.com/office/drawing/2014/main" xmlns="" id="{809222C3-3810-4E24-9ACC-AD058170B6BC}"/>
              </a:ext>
            </a:extLst>
          </p:cNvPr>
          <p:cNvSpPr/>
          <p:nvPr/>
        </p:nvSpPr>
        <p:spPr>
          <a:xfrm>
            <a:off x="3041916" y="3934353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371AAAAF-FAB6-4AB8-8DCF-9FF5E77EA510}"/>
              </a:ext>
            </a:extLst>
          </p:cNvPr>
          <p:cNvSpPr/>
          <p:nvPr/>
        </p:nvSpPr>
        <p:spPr>
          <a:xfrm>
            <a:off x="683568" y="2144728"/>
            <a:ext cx="325871" cy="26319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21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3592814-711D-436E-9D7A-34914CC72343}"/>
              </a:ext>
            </a:extLst>
          </p:cNvPr>
          <p:cNvSpPr txBox="1">
            <a:spLocks/>
          </p:cNvSpPr>
          <p:nvPr/>
        </p:nvSpPr>
        <p:spPr>
          <a:xfrm>
            <a:off x="44401" y="108454"/>
            <a:ext cx="9055197" cy="419442"/>
          </a:xfrm>
          <a:prstGeom prst="rect">
            <a:avLst/>
          </a:prstGeom>
        </p:spPr>
        <p:txBody>
          <a:bodyPr wrap="none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Integrated testing, case, hospitalisation and mortality trends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4F11A3-87B7-4F81-A432-32AFC7F7CE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1729"/>
            <a:ext cx="9144000" cy="433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902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236FE9-3CFD-45D4-AAC3-150CB89EC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80976"/>
            <a:ext cx="8477574" cy="876300"/>
          </a:xfrm>
        </p:spPr>
        <p:txBody>
          <a:bodyPr>
            <a:normAutofit/>
          </a:bodyPr>
          <a:lstStyle/>
          <a:p>
            <a:r>
              <a:rPr lang="en-GB" sz="2400" dirty="0"/>
              <a:t>Vaccine update: Phases and Prioritisation Groups 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4D2B2A08-0EDD-4702-A4CE-F8D033C3D567}"/>
              </a:ext>
            </a:extLst>
          </p:cNvPr>
          <p:cNvGraphicFramePr/>
          <p:nvPr/>
        </p:nvGraphicFramePr>
        <p:xfrm>
          <a:off x="467544" y="1376772"/>
          <a:ext cx="266429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491881" y="1412776"/>
          <a:ext cx="5184578" cy="2958465"/>
        </p:xfrm>
        <a:graphic>
          <a:graphicData uri="http://schemas.openxmlformats.org/drawingml/2006/table">
            <a:tbl>
              <a:tblPr/>
              <a:tblGrid>
                <a:gridCol w="1267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9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9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93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93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ZA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Age in years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60+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50 - 59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35 - 49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18 - 34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70+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285 399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to 69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186 971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to 64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247 332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to 59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311 886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to 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370 664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to 49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428 598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to 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481 305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to 39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602 279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90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to 34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2 065 372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719 702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682 550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1 512 182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2 914 434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2 065 372 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716016" y="1700808"/>
            <a:ext cx="2974100" cy="2664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7694" y="1700808"/>
            <a:ext cx="986340" cy="266429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4942926" y="4509120"/>
            <a:ext cx="2520280" cy="1440160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707694" y="4509120"/>
            <a:ext cx="1040770" cy="1440160"/>
          </a:xfrm>
          <a:prstGeom prst="upArrow">
            <a:avLst>
              <a:gd name="adj1" fmla="val 50000"/>
              <a:gd name="adj2" fmla="val 688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1238" y="4921423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Phase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4128" y="489064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xmlns="" val="4152333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F724B-9072-4F3A-B1C4-A74C6ADA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80976"/>
            <a:ext cx="8712968" cy="559256"/>
          </a:xfrm>
        </p:spPr>
        <p:txBody>
          <a:bodyPr/>
          <a:lstStyle/>
          <a:p>
            <a:r>
              <a:rPr lang="en-ZA" dirty="0"/>
              <a:t>Phase 2 and Phase 3: </a:t>
            </a:r>
            <a:r>
              <a:rPr lang="en-ZA" dirty="0" err="1"/>
              <a:t>NDoH</a:t>
            </a:r>
            <a:r>
              <a:rPr lang="en-ZA" dirty="0"/>
              <a:t> Timelines and Target Population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4D6214F-3EEF-4677-9DD3-B60562E37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845141-BE23-48A9-A1FB-76C4E6212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7545" y="1242758"/>
            <a:ext cx="8309172" cy="3348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347864" y="1124744"/>
            <a:ext cx="223224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67F1492-01BD-D64A-A76B-44B83A144FAB}"/>
              </a:ext>
            </a:extLst>
          </p:cNvPr>
          <p:cNvSpPr/>
          <p:nvPr/>
        </p:nvSpPr>
        <p:spPr>
          <a:xfrm>
            <a:off x="3347864" y="2589376"/>
            <a:ext cx="2664296" cy="9836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49927F2-006B-6B46-8ABB-DCFAE9DA4E8D}"/>
              </a:ext>
            </a:extLst>
          </p:cNvPr>
          <p:cNvSpPr/>
          <p:nvPr/>
        </p:nvSpPr>
        <p:spPr>
          <a:xfrm>
            <a:off x="5724128" y="2641425"/>
            <a:ext cx="1440160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9765905-8447-8044-84FA-F4B46F7B72E6}"/>
              </a:ext>
            </a:extLst>
          </p:cNvPr>
          <p:cNvSpPr/>
          <p:nvPr/>
        </p:nvSpPr>
        <p:spPr>
          <a:xfrm>
            <a:off x="5022610" y="1124744"/>
            <a:ext cx="1565613" cy="79208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821" y="4709120"/>
            <a:ext cx="88296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D6272987-64F2-4B82-97B0-ADE9061B8192}"/>
              </a:ext>
            </a:extLst>
          </p:cNvPr>
          <p:cNvCxnSpPr/>
          <p:nvPr/>
        </p:nvCxnSpPr>
        <p:spPr>
          <a:xfrm>
            <a:off x="6113099" y="1916832"/>
            <a:ext cx="720080" cy="288032"/>
          </a:xfrm>
          <a:prstGeom prst="straightConnector1">
            <a:avLst/>
          </a:prstGeom>
          <a:ln w="63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3813C3E-33A9-4711-89D6-4F8D2BC0FF96}"/>
              </a:ext>
            </a:extLst>
          </p:cNvPr>
          <p:cNvCxnSpPr/>
          <p:nvPr/>
        </p:nvCxnSpPr>
        <p:spPr>
          <a:xfrm flipV="1">
            <a:off x="6257115" y="2276872"/>
            <a:ext cx="576064" cy="364553"/>
          </a:xfrm>
          <a:prstGeom prst="straightConnector1">
            <a:avLst/>
          </a:prstGeom>
          <a:ln w="63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0964EEA-7E26-466A-9664-BA1A3DC30740}"/>
              </a:ext>
            </a:extLst>
          </p:cNvPr>
          <p:cNvSpPr/>
          <p:nvPr/>
        </p:nvSpPr>
        <p:spPr>
          <a:xfrm>
            <a:off x="6977195" y="1916832"/>
            <a:ext cx="1987293" cy="6725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Timeframe adjusted due to rapid expansion of age band eligibility</a:t>
            </a:r>
            <a:endParaRPr kumimoji="0" lang="en-ZA" sz="12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483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9F371C-D29D-4C9C-B401-8DAAED98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Strategy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AF95FA5-26CE-42BA-A5D3-53D1741FECC2}"/>
              </a:ext>
            </a:extLst>
          </p:cNvPr>
          <p:cNvSpPr txBox="1">
            <a:spLocks/>
          </p:cNvSpPr>
          <p:nvPr/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u="sng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/>
                <a:ea typeface="Verdana" panose="020B0604030504040204" pitchFamily="34" charset="0"/>
              </a:rPr>
              <a:t>Updated W Cape Public Sector Vaccine Supply Pipeline</a:t>
            </a:r>
            <a:endParaRPr kumimoji="0" lang="en-ZA" sz="1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Verdana" panose="020B060403050404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9512" y="1196752"/>
          <a:ext cx="8784977" cy="5476875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488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8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58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400" b="1" u="none" strike="noStrike" dirty="0">
                          <a:effectLst/>
                        </a:rPr>
                        <a:t>Date Received 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400" b="1" u="none" strike="noStrike" dirty="0">
                          <a:effectLst/>
                        </a:rPr>
                        <a:t>Number of doses Received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400" b="1" u="none" strike="noStrike" dirty="0">
                          <a:effectLst/>
                        </a:rPr>
                        <a:t>Type of Vaccine Received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400" b="1" u="none" strike="noStrike" dirty="0">
                          <a:effectLst/>
                        </a:rPr>
                        <a:t>Provincial Cumulative Total</a:t>
                      </a:r>
                      <a:endParaRPr lang="en-ZA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14-May-21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33 930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33 930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22-May-21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35 100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69 030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24-May-21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29 250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98 280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27-May-21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25 740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124 020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03-Jun-21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72 540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196 560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10-Jun-21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49 140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245 700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18-Jun-21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49 140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294 840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22-Jun-21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26 400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J&amp;J (for educators only)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321 240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25-Jun-21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121 680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442 920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28-Jun-21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70 200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513 120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30-Jun-21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28 800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J&amp;J (for educators only)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541 920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05-Jul-21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58 500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600 420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06-Jul-21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26 400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J&amp;J (for educators and designated groups only)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626 820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08-Jul-21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63 060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689 880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entury Gothic"/>
                        </a:rPr>
                        <a:t>15-Jul-21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entury Gothic"/>
                        </a:rPr>
                        <a:t>16 800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entury Gothic"/>
                        </a:rPr>
                        <a:t>J&amp;J (for designated groups only)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entury Gothic"/>
                        </a:rPr>
                        <a:t>706 680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16-Jul-21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73 650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780 330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23-Jul-21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93 600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Pfizer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ZA" sz="16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873 930</a:t>
                      </a:r>
                      <a:endParaRPr lang="en-ZA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entury Gothic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85707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9FB34A-3D0A-44AD-A0B1-CF3E38AC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Planned Public Sector Sites: Metro &amp; Rural for Phase 2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5AB2066-D897-442D-A68D-6FD62558D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274" y="4365104"/>
            <a:ext cx="8403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Public Sector Sites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have come on line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a phased manner from 17 May onwards.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118 Private sector sites (85 Metro, 33 Rural)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Workplace sites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added sequentially.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There are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weekly updates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on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active sites per geographic area.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Roving teams will visit satellite clinics.  Members of the public to check with local health contacts to confirm days of operation.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DB6D114-1B8B-4CB0-A6BC-DCF707549A0E}"/>
              </a:ext>
            </a:extLst>
          </p:cNvPr>
          <p:cNvGraphicFramePr>
            <a:graphicFrameLocks noGrp="1"/>
          </p:cNvGraphicFramePr>
          <p:nvPr/>
        </p:nvGraphicFramePr>
        <p:xfrm>
          <a:off x="295275" y="1155312"/>
          <a:ext cx="8403058" cy="3086100"/>
        </p:xfrm>
        <a:graphic>
          <a:graphicData uri="http://schemas.openxmlformats.org/drawingml/2006/table">
            <a:tbl>
              <a:tblPr/>
              <a:tblGrid>
                <a:gridCol w="2504758">
                  <a:extLst>
                    <a:ext uri="{9D8B030D-6E8A-4147-A177-3AD203B41FA5}">
                      <a16:colId xmlns:a16="http://schemas.microsoft.com/office/drawing/2014/main" xmlns="" val="860041912"/>
                    </a:ext>
                  </a:extLst>
                </a:gridCol>
                <a:gridCol w="2504758">
                  <a:extLst>
                    <a:ext uri="{9D8B030D-6E8A-4147-A177-3AD203B41FA5}">
                      <a16:colId xmlns:a16="http://schemas.microsoft.com/office/drawing/2014/main" xmlns="" val="2030800358"/>
                    </a:ext>
                  </a:extLst>
                </a:gridCol>
                <a:gridCol w="1777570">
                  <a:extLst>
                    <a:ext uri="{9D8B030D-6E8A-4147-A177-3AD203B41FA5}">
                      <a16:colId xmlns:a16="http://schemas.microsoft.com/office/drawing/2014/main" xmlns="" val="3601744700"/>
                    </a:ext>
                  </a:extLst>
                </a:gridCol>
                <a:gridCol w="1615972">
                  <a:extLst>
                    <a:ext uri="{9D8B030D-6E8A-4147-A177-3AD203B41FA5}">
                      <a16:colId xmlns:a16="http://schemas.microsoft.com/office/drawing/2014/main" xmlns="" val="583568198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District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6E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Sub-structure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6E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# of Planned Vaccination Sites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6E8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# of Active Sites 19 – 23 July 2021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6E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6388899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City of Cape Town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Southern/Western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A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39302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Klipfontein/Mitchell’s Plain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698678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Khayelitsha/Eastern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AD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AD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A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741628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Northern/Tygerberg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4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4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D4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35741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Sub-total: Metro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5923560"/>
                  </a:ext>
                </a:extLst>
              </a:tr>
              <a:tr h="190500">
                <a:tc rowSpan="5">
                  <a:txBody>
                    <a:bodyPr/>
                    <a:lstStyle/>
                    <a:p>
                      <a:pPr algn="l" rtl="0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Rural Districts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F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Overberg District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D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55548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F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Garden Route District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986453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F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West Coast District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5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5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C5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672794"/>
                  </a:ext>
                </a:extLst>
              </a:tr>
              <a:tr h="143516">
                <a:tc vMerge="1"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F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Cape Winelands District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C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C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487430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F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Central Karoo District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17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17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1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74941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Sub-total: Rural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06480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4332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06170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dirty="0"/>
              <a:t>Private Sector Sites as at </a:t>
            </a:r>
            <a:r>
              <a:rPr lang="en-ZA" dirty="0"/>
              <a:t>20</a:t>
            </a:r>
            <a:r>
              <a:rPr lang="en-ZA" sz="2400" dirty="0"/>
              <a:t> July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675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ZA" sz="675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79812" y="2362537"/>
            <a:ext cx="172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Active Sites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(44 in Metro; 14 in Rural)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11960" y="1534011"/>
          <a:ext cx="4619070" cy="374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6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65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District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# of private</a:t>
                      </a:r>
                      <a:r>
                        <a:rPr lang="en-ZA" sz="1800" baseline="0" dirty="0">
                          <a:effectLst/>
                        </a:rPr>
                        <a:t> sector </a:t>
                      </a:r>
                      <a:r>
                        <a:rPr lang="en-ZA" sz="1800" dirty="0">
                          <a:effectLst/>
                        </a:rPr>
                        <a:t>sites</a:t>
                      </a:r>
                      <a:endParaRPr lang="en-ZA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Metro</a:t>
                      </a:r>
                      <a:endParaRPr lang="en-ZA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85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Cape Winelands</a:t>
                      </a:r>
                      <a:endParaRPr lang="en-ZA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Central Karoo</a:t>
                      </a:r>
                      <a:endParaRPr lang="en-ZA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1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</a:rPr>
                        <a:t>Garden Route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Overberg</a:t>
                      </a:r>
                      <a:endParaRPr lang="en-ZA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7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>
                          <a:effectLst/>
                        </a:rPr>
                        <a:t>West Coast</a:t>
                      </a:r>
                      <a:endParaRPr lang="en-ZA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ZA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48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b="1">
                          <a:effectLst/>
                        </a:rPr>
                        <a:t>TOTAL</a:t>
                      </a:r>
                      <a:endParaRPr lang="en-ZA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20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en-ZA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1033909"/>
            <a:ext cx="3816424" cy="3907259"/>
          </a:xfrm>
        </p:spPr>
        <p:txBody>
          <a:bodyPr>
            <a:noAutofit/>
          </a:bodyPr>
          <a:lstStyle/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b="0" dirty="0">
                <a:latin typeface="+mn-lt"/>
              </a:rPr>
              <a:t>Private sector sites are coming on board in a </a:t>
            </a:r>
            <a:r>
              <a:rPr lang="en-ZA" dirty="0">
                <a:latin typeface="+mn-lt"/>
              </a:rPr>
              <a:t>phased manner</a:t>
            </a:r>
            <a:r>
              <a:rPr lang="en-ZA" b="0" dirty="0">
                <a:latin typeface="+mn-lt"/>
              </a:rPr>
              <a:t>.</a:t>
            </a:r>
          </a:p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The majority of private sector sites are </a:t>
            </a:r>
            <a:r>
              <a:rPr lang="en-ZA" sz="1600" dirty="0">
                <a:latin typeface="+mn-lt"/>
              </a:rPr>
              <a:t>Clicks Pharmacies (76).</a:t>
            </a:r>
          </a:p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b="0" dirty="0">
                <a:latin typeface="+mn-lt"/>
              </a:rPr>
              <a:t>As at 20 July 2021, there were </a:t>
            </a:r>
            <a:r>
              <a:rPr lang="en-ZA" dirty="0">
                <a:latin typeface="+mn-lt"/>
              </a:rPr>
              <a:t>85 active private sites in Metro</a:t>
            </a:r>
            <a:r>
              <a:rPr lang="en-ZA" b="0" dirty="0">
                <a:latin typeface="+mn-lt"/>
              </a:rPr>
              <a:t> and </a:t>
            </a:r>
            <a:r>
              <a:rPr lang="en-ZA" dirty="0">
                <a:latin typeface="+mn-lt"/>
              </a:rPr>
              <a:t>33 in rural districts.</a:t>
            </a:r>
            <a:endParaRPr lang="en-ZA" sz="1600" dirty="0">
              <a:latin typeface="+mn-lt"/>
            </a:endParaRPr>
          </a:p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b="0" dirty="0">
                <a:latin typeface="+mn-lt"/>
              </a:rPr>
              <a:t>Private sites also include a limited number of private sector </a:t>
            </a:r>
            <a:r>
              <a:rPr lang="en-ZA" dirty="0">
                <a:latin typeface="+mn-lt"/>
              </a:rPr>
              <a:t>hospitals</a:t>
            </a:r>
            <a:r>
              <a:rPr lang="en-ZA" b="0" dirty="0">
                <a:latin typeface="+mn-lt"/>
              </a:rPr>
              <a:t>, </a:t>
            </a:r>
            <a:r>
              <a:rPr lang="en-ZA" dirty="0">
                <a:latin typeface="+mn-lt"/>
              </a:rPr>
              <a:t>independent pharmacies</a:t>
            </a:r>
            <a:r>
              <a:rPr lang="en-ZA" b="0" dirty="0">
                <a:latin typeface="+mn-lt"/>
              </a:rPr>
              <a:t> and other</a:t>
            </a:r>
            <a:r>
              <a:rPr lang="en-ZA" dirty="0">
                <a:latin typeface="+mn-lt"/>
              </a:rPr>
              <a:t> retail pharmacies, </a:t>
            </a:r>
            <a:r>
              <a:rPr lang="en-ZA" b="0" dirty="0">
                <a:latin typeface="+mn-lt"/>
              </a:rPr>
              <a:t>e.g. Dis-</a:t>
            </a:r>
            <a:r>
              <a:rPr lang="en-ZA" b="0" dirty="0" err="1">
                <a:latin typeface="+mn-lt"/>
              </a:rPr>
              <a:t>Chem</a:t>
            </a:r>
            <a:r>
              <a:rPr lang="en-ZA" b="0" dirty="0">
                <a:latin typeface="+mn-lt"/>
              </a:rPr>
              <a:t>, etc.</a:t>
            </a:r>
            <a:endParaRPr lang="en-ZA" sz="1600" b="0" dirty="0">
              <a:latin typeface="+mn-lt"/>
            </a:endParaRPr>
          </a:p>
          <a:p>
            <a:pPr marL="10715" algn="just">
              <a:lnSpc>
                <a:spcPct val="150000"/>
              </a:lnSpc>
            </a:pPr>
            <a:r>
              <a:rPr lang="en-ZA" sz="1800" dirty="0">
                <a:latin typeface="+mn-lt"/>
              </a:rPr>
              <a:t> </a:t>
            </a: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854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Vaccines Administered: Phase 1b and Phase 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941168"/>
            <a:ext cx="849694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Cumulative Total = </a:t>
            </a:r>
            <a:r>
              <a:rPr kumimoji="0" lang="en-ZA" sz="1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884 917 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(including Sisonke and back-captured data)</a:t>
            </a:r>
            <a:endParaRPr kumimoji="0" lang="en-ZA" sz="17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D4EB89-599C-48CF-8C52-BB44EB765478}"/>
              </a:ext>
            </a:extLst>
          </p:cNvPr>
          <p:cNvSpPr txBox="1"/>
          <p:nvPr/>
        </p:nvSpPr>
        <p:spPr>
          <a:xfrm>
            <a:off x="1403648" y="6125234"/>
            <a:ext cx="756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[Disclaimer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Data displayed in these graphs and tables only contains records captured on EVDS.  Totals will be adjusted as back-capturing and data validation is done.]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01F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A77E6FF2-263B-4D6B-B6B1-10F5868F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5951596"/>
            <a:ext cx="665712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Source: </a:t>
            </a:r>
            <a:r>
              <a:rPr kumimoji="0" lang="en-ZA" alt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NDoH</a:t>
            </a: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Dashboard (</a:t>
            </a:r>
            <a:r>
              <a:rPr kumimoji="0" lang="en-ZA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Times New Roman" pitchFamily="18" charset="0"/>
                <a:hlinkClick r:id="rId2"/>
              </a:rPr>
              <a:t>Microsoft Power BI</a:t>
            </a:r>
            <a:r>
              <a:rPr kumimoji="0" lang="en-ZA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accessed on 21 July 2021 @19:25.</a:t>
            </a:r>
            <a:r>
              <a:rPr kumimoji="0" lang="en-ZA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Z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00000000-0008-0000-0300-000004000000}"/>
              </a:ext>
            </a:extLst>
          </p:cNvPr>
          <p:cNvGraphicFramePr>
            <a:graphicFrameLocks/>
          </p:cNvGraphicFramePr>
          <p:nvPr/>
        </p:nvGraphicFramePr>
        <p:xfrm>
          <a:off x="323528" y="1158066"/>
          <a:ext cx="5780536" cy="360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00000000-0008-0000-0300-000002000000}"/>
              </a:ext>
            </a:extLst>
          </p:cNvPr>
          <p:cNvGraphicFramePr>
            <a:graphicFrameLocks/>
          </p:cNvGraphicFramePr>
          <p:nvPr/>
        </p:nvGraphicFramePr>
        <p:xfrm>
          <a:off x="6104064" y="1113827"/>
          <a:ext cx="2932432" cy="3653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584415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Vaccinations Administered Against Weekly Targets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12EEE3-FEF3-49F6-9CCB-65A21CF65C08}"/>
              </a:ext>
            </a:extLst>
          </p:cNvPr>
          <p:cNvSpPr txBox="1"/>
          <p:nvPr/>
        </p:nvSpPr>
        <p:spPr>
          <a:xfrm>
            <a:off x="1259632" y="6125234"/>
            <a:ext cx="7560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[Disclaimer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Data displayed in all tables, graphs and dashboards only contains records captured on EVDS and excludes vaccination records captured on paper.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Totals will be adjusted as back-capturing and data validation is done.]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01F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539552" y="1340768"/>
          <a:ext cx="80648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7584" y="5517232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Note:  Targets are informed by available vaccine supply.</a:t>
            </a:r>
          </a:p>
        </p:txBody>
      </p:sp>
    </p:spTree>
    <p:extLst>
      <p:ext uri="{BB962C8B-B14F-4D97-AF65-F5344CB8AC3E}">
        <p14:creationId xmlns:p14="http://schemas.microsoft.com/office/powerpoint/2010/main" xmlns="" val="2347494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Fully Vaccinated as at 21 July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55576" y="4370315"/>
          <a:ext cx="7776864" cy="127641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5057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91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Programme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Cumulative total as at 21 July 2021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b="0" dirty="0">
                          <a:effectLst/>
                          <a:latin typeface="+mn-lt"/>
                        </a:rPr>
                        <a:t>Healthcare Workers (Sisonke) (J&amp;J Vaccine)</a:t>
                      </a:r>
                      <a:endParaRPr lang="en-ZA" sz="16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</a:rPr>
                        <a:t>92 167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b="0" dirty="0">
                          <a:effectLst/>
                          <a:latin typeface="+mn-lt"/>
                        </a:rPr>
                        <a:t>National Programme (J&amp;J Vaccine)</a:t>
                      </a:r>
                      <a:endParaRPr lang="en-ZA" sz="16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</a:rPr>
                        <a:t>48 140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b="0" dirty="0">
                          <a:effectLst/>
                          <a:latin typeface="+mn-lt"/>
                        </a:rPr>
                        <a:t>National Programme (2</a:t>
                      </a:r>
                      <a:r>
                        <a:rPr lang="en-ZA" sz="1200" b="0" baseline="30000" dirty="0">
                          <a:effectLst/>
                          <a:latin typeface="+mn-lt"/>
                        </a:rPr>
                        <a:t>nd</a:t>
                      </a:r>
                      <a:r>
                        <a:rPr lang="en-ZA" sz="1200" b="0" dirty="0">
                          <a:effectLst/>
                          <a:latin typeface="+mn-lt"/>
                        </a:rPr>
                        <a:t> dose Pfizer)</a:t>
                      </a:r>
                      <a:endParaRPr lang="en-ZA" sz="16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131 982</a:t>
                      </a:r>
                      <a:endParaRPr lang="en-ZA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+mn-lt"/>
                        </a:rPr>
                        <a:t>TOTAL</a:t>
                      </a:r>
                      <a:endParaRPr lang="en-ZA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272 289</a:t>
                      </a:r>
                      <a:endParaRPr lang="en-ZA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5027" y="6237318"/>
            <a:ext cx="665712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Source: </a:t>
            </a:r>
            <a:r>
              <a:rPr kumimoji="0" lang="en-ZA" alt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NDoH</a:t>
            </a: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Dashboard (</a:t>
            </a:r>
            <a:r>
              <a:rPr kumimoji="0" lang="en-ZA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Times New Roman" pitchFamily="18" charset="0"/>
                <a:hlinkClick r:id="rId3"/>
              </a:rPr>
              <a:t>Microsoft Power BI</a:t>
            </a:r>
            <a:r>
              <a:rPr kumimoji="0" lang="en-ZA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ZA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  <a:ea typeface="Calibri" pitchFamily="34" charset="0"/>
                <a:cs typeface="Times New Roman" pitchFamily="18" charset="0"/>
              </a:rPr>
              <a:t>accessed on 21 July 2021 @19:25.</a:t>
            </a:r>
            <a:r>
              <a:rPr kumimoji="0" lang="en-ZA" alt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ZA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3EB4884C-5D32-4AFC-B3D8-C7A71A477098}"/>
              </a:ext>
            </a:extLst>
          </p:cNvPr>
          <p:cNvGraphicFramePr>
            <a:graphicFrameLocks/>
          </p:cNvGraphicFramePr>
          <p:nvPr/>
        </p:nvGraphicFramePr>
        <p:xfrm>
          <a:off x="578720" y="1151769"/>
          <a:ext cx="8169744" cy="3204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483127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Rollout of Essential Worker Programme in the Public Sector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9512" y="1052736"/>
          <a:ext cx="8856984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5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8890">
                <a:tc>
                  <a:txBody>
                    <a:bodyPr/>
                    <a:lstStyle/>
                    <a:p>
                      <a:r>
                        <a:rPr lang="en-ZA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Process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336">
                <a:tc>
                  <a:txBody>
                    <a:bodyPr/>
                    <a:lstStyle/>
                    <a:p>
                      <a:r>
                        <a:rPr lang="en-ZA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Basic Education Sector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i="0" baseline="0" dirty="0">
                          <a:latin typeface="+mn-lt"/>
                        </a:rPr>
                        <a:t>Process concluded on 15 July 2021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i="0" baseline="0" dirty="0">
                          <a:latin typeface="+mn-lt"/>
                        </a:rPr>
                        <a:t>A total of </a:t>
                      </a:r>
                      <a:r>
                        <a:rPr lang="en-ZA" sz="1200" b="1" i="0" baseline="0" dirty="0">
                          <a:latin typeface="+mn-lt"/>
                        </a:rPr>
                        <a:t>47 536 </a:t>
                      </a:r>
                      <a:r>
                        <a:rPr lang="en-ZA" sz="1200" b="0" i="0" baseline="0" dirty="0">
                          <a:latin typeface="+mn-lt"/>
                        </a:rPr>
                        <a:t>Educators were vaccinated as part of this programme (87% of the target of 54 400).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4076">
                <a:tc>
                  <a:txBody>
                    <a:bodyPr/>
                    <a:lstStyle/>
                    <a:p>
                      <a:r>
                        <a:rPr lang="en-ZA" sz="1600" b="1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Department of Correctional Services (DCS), </a:t>
                      </a:r>
                      <a:r>
                        <a:rPr lang="en-ZA" sz="1600" b="1" i="0" u="none" strike="noStrike" baseline="0" dirty="0">
                          <a:solidFill>
                            <a:srgbClr val="000000"/>
                          </a:solidFill>
                        </a:rPr>
                        <a:t>Department of Home Affairs, Department of Justice and NPA,</a:t>
                      </a:r>
                      <a:endParaRPr lang="en-ZA" sz="1600" b="1" i="0" u="none" strike="noStrike" baseline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latin typeface="+mn-lt"/>
                        </a:rPr>
                        <a:t>Provincial</a:t>
                      </a:r>
                      <a:r>
                        <a:rPr lang="en-ZA" sz="1400" b="1" baseline="0" dirty="0">
                          <a:latin typeface="+mn-lt"/>
                        </a:rPr>
                        <a:t> Department of Health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Bulk registration uploads onto EVDS by </a:t>
                      </a:r>
                      <a:r>
                        <a:rPr lang="en-ZA" sz="1200" b="0" baseline="0" dirty="0" err="1">
                          <a:latin typeface="+mn-lt"/>
                        </a:rPr>
                        <a:t>NDoH</a:t>
                      </a:r>
                      <a:r>
                        <a:rPr lang="en-ZA" sz="1200" b="0" baseline="0" dirty="0">
                          <a:latin typeface="+mn-lt"/>
                        </a:rPr>
                        <a:t> on 12 July 2021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DCS, DHA, NPA &amp; Justice employees to access vaccination at any vaccination site (public or private) as a walk-in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4076">
                <a:tc>
                  <a:txBody>
                    <a:bodyPr/>
                    <a:lstStyle/>
                    <a:p>
                      <a:r>
                        <a:rPr lang="en-ZA" sz="1600" b="1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South African Revenue Service (SARS)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latin typeface="+mn-lt"/>
                        </a:rPr>
                        <a:t>Provincial</a:t>
                      </a:r>
                      <a:r>
                        <a:rPr lang="en-ZA" sz="1400" b="1" baseline="0" dirty="0">
                          <a:latin typeface="+mn-lt"/>
                        </a:rPr>
                        <a:t> Department of Health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Bulk registration uploads onto EVDS by </a:t>
                      </a:r>
                      <a:r>
                        <a:rPr lang="en-ZA" sz="1200" b="0" baseline="0" dirty="0" err="1">
                          <a:latin typeface="+mn-lt"/>
                        </a:rPr>
                        <a:t>NDoH</a:t>
                      </a:r>
                      <a:r>
                        <a:rPr lang="en-ZA" sz="1200" b="0" baseline="0" dirty="0">
                          <a:latin typeface="+mn-lt"/>
                        </a:rPr>
                        <a:t> on 21 July 2021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SARS employees (&gt;35 years) to access vaccination at any vaccination site (public or private) as a walk-in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8520">
                <a:tc>
                  <a:txBody>
                    <a:bodyPr/>
                    <a:lstStyle/>
                    <a:p>
                      <a:r>
                        <a:rPr lang="en-ZA" sz="1400" b="1" i="0" u="none" strike="noStrike" baseline="0" dirty="0">
                          <a:solidFill>
                            <a:srgbClr val="000000"/>
                          </a:solidFill>
                        </a:rPr>
                        <a:t>Social Development Sector (incl. ECD/SASSA), Traffic Officers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b="1" dirty="0">
                          <a:latin typeface="+mn-lt"/>
                        </a:rPr>
                        <a:t>Provincial Department of Health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dirty="0">
                          <a:latin typeface="+mn-lt"/>
                        </a:rPr>
                        <a:t>Bulk</a:t>
                      </a:r>
                      <a:r>
                        <a:rPr lang="en-ZA" sz="1200" b="0" baseline="0" dirty="0">
                          <a:latin typeface="+mn-lt"/>
                        </a:rPr>
                        <a:t> registration uploads onto EVDS by </a:t>
                      </a:r>
                      <a:r>
                        <a:rPr lang="en-ZA" sz="1200" b="0" baseline="0" dirty="0" err="1">
                          <a:latin typeface="+mn-lt"/>
                        </a:rPr>
                        <a:t>NDoH</a:t>
                      </a:r>
                      <a:endParaRPr lang="en-ZA" sz="1200" b="0" baseline="0" dirty="0"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Separate booking/scheduling system to be utilised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Vaccination at designated sites only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ZA" sz="1200" b="0" baseline="0" dirty="0">
                          <a:latin typeface="+mn-lt"/>
                        </a:rPr>
                        <a:t>Will commence from 21July 2021</a:t>
                      </a:r>
                      <a:endParaRPr lang="en-ZA" sz="11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2408">
                <a:tc>
                  <a:txBody>
                    <a:bodyPr/>
                    <a:lstStyle/>
                    <a:p>
                      <a:r>
                        <a:rPr lang="en-ZA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Department of Defence and Military Veterans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latin typeface="+mn-lt"/>
                        </a:rPr>
                        <a:t>South African Military</a:t>
                      </a:r>
                      <a:r>
                        <a:rPr lang="en-ZA" sz="1400" baseline="0" dirty="0">
                          <a:latin typeface="+mn-lt"/>
                        </a:rPr>
                        <a:t> Health Services (SAMHS) will take responsibility </a:t>
                      </a:r>
                      <a:endParaRPr lang="en-ZA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4260">
                <a:tc>
                  <a:txBody>
                    <a:bodyPr/>
                    <a:lstStyle/>
                    <a:p>
                      <a:pPr algn="l"/>
                      <a:r>
                        <a:rPr lang="en-ZA" sz="1600" dirty="0">
                          <a:latin typeface="+mn-lt"/>
                        </a:rPr>
                        <a:t>South </a:t>
                      </a:r>
                      <a:r>
                        <a:rPr lang="en-ZA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African Police Service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>
                          <a:latin typeface="+mn-lt"/>
                        </a:rPr>
                        <a:t>SAPS sites – Service</a:t>
                      </a:r>
                      <a:r>
                        <a:rPr lang="en-ZA" sz="1400" baseline="0" dirty="0">
                          <a:latin typeface="+mn-lt"/>
                        </a:rPr>
                        <a:t> p</a:t>
                      </a:r>
                      <a:r>
                        <a:rPr lang="en-ZA" sz="1400" dirty="0">
                          <a:latin typeface="+mn-lt"/>
                        </a:rPr>
                        <a:t>rovided by Wellness Odyssey on behalf</a:t>
                      </a:r>
                      <a:r>
                        <a:rPr lang="en-ZA" sz="1400" baseline="0" dirty="0">
                          <a:latin typeface="+mn-lt"/>
                        </a:rPr>
                        <a:t> of</a:t>
                      </a:r>
                      <a:r>
                        <a:rPr lang="en-ZA" sz="1400" dirty="0">
                          <a:latin typeface="+mn-lt"/>
                        </a:rPr>
                        <a:t> </a:t>
                      </a:r>
                      <a:r>
                        <a:rPr lang="en-ZA" sz="1400" dirty="0" err="1">
                          <a:latin typeface="+mn-lt"/>
                        </a:rPr>
                        <a:t>Polmed</a:t>
                      </a:r>
                      <a:endParaRPr lang="en-ZA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 gridSpan="2">
                  <a:txBody>
                    <a:bodyPr/>
                    <a:lstStyle/>
                    <a:p>
                      <a:pPr algn="l"/>
                      <a:r>
                        <a:rPr lang="en-ZA" sz="1200" b="1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Remaining public sector employees will be required to access vaccination via the programme for the general public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3388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0" y="188640"/>
            <a:ext cx="8597205" cy="559256"/>
          </a:xfrm>
        </p:spPr>
        <p:txBody>
          <a:bodyPr/>
          <a:lstStyle/>
          <a:p>
            <a:r>
              <a:rPr lang="en-ZA" sz="2400" dirty="0"/>
              <a:t>CTICC Vaccination Centre of Hope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36" y="1196753"/>
            <a:ext cx="4608512" cy="4536504"/>
          </a:xfrm>
        </p:spPr>
        <p:txBody>
          <a:bodyPr>
            <a:noAutofit/>
          </a:bodyPr>
          <a:lstStyle/>
          <a:p>
            <a:pPr marL="352426" indent="-342900" algn="just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ZA" sz="1600" b="0" dirty="0">
                <a:latin typeface="+mn-lt"/>
              </a:rPr>
              <a:t>The </a:t>
            </a:r>
            <a:r>
              <a:rPr lang="en-ZA" sz="1600" dirty="0">
                <a:latin typeface="+mn-lt"/>
              </a:rPr>
              <a:t>Western Cape Government, </a:t>
            </a:r>
            <a:r>
              <a:rPr lang="en-ZA" sz="1600" b="0" dirty="0">
                <a:latin typeface="+mn-lt"/>
              </a:rPr>
              <a:t>in partnership with the </a:t>
            </a:r>
            <a:r>
              <a:rPr lang="en-ZA" sz="1600" dirty="0">
                <a:latin typeface="+mn-lt"/>
              </a:rPr>
              <a:t>City of Cape Town </a:t>
            </a:r>
            <a:r>
              <a:rPr lang="en-ZA" sz="1600" b="0" dirty="0">
                <a:latin typeface="+mn-lt"/>
              </a:rPr>
              <a:t>and </a:t>
            </a:r>
            <a:r>
              <a:rPr lang="en-ZA" sz="1600" dirty="0">
                <a:latin typeface="+mn-lt"/>
              </a:rPr>
              <a:t>Discovery </a:t>
            </a:r>
            <a:r>
              <a:rPr lang="en-ZA" sz="1600" b="0" dirty="0">
                <a:latin typeface="+mn-lt"/>
              </a:rPr>
              <a:t>opened the </a:t>
            </a:r>
            <a:r>
              <a:rPr lang="en-ZA" sz="1600" dirty="0">
                <a:latin typeface="+mn-lt"/>
              </a:rPr>
              <a:t>CTICC</a:t>
            </a:r>
            <a:r>
              <a:rPr lang="en-ZA" sz="1600" b="0" dirty="0">
                <a:latin typeface="+mn-lt"/>
              </a:rPr>
              <a:t> Vaccination Centre of Hope on</a:t>
            </a:r>
            <a:r>
              <a:rPr lang="en-ZA" sz="1600" dirty="0">
                <a:latin typeface="+mn-lt"/>
              </a:rPr>
              <a:t> 07 July 2021.</a:t>
            </a:r>
          </a:p>
          <a:p>
            <a:pPr marL="352426" indent="-342900" algn="just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ZA" sz="1600" b="0" dirty="0">
                <a:latin typeface="+mn-lt"/>
              </a:rPr>
              <a:t>The site is currently operating </a:t>
            </a:r>
            <a:r>
              <a:rPr lang="en-ZA" sz="1600" dirty="0">
                <a:latin typeface="+mn-lt"/>
              </a:rPr>
              <a:t>29 vaccination stations</a:t>
            </a:r>
            <a:r>
              <a:rPr lang="en-ZA" sz="1600" b="0" dirty="0">
                <a:latin typeface="+mn-lt"/>
              </a:rPr>
              <a:t> and will increase as vaccine supply increase.</a:t>
            </a:r>
          </a:p>
          <a:p>
            <a:pPr marL="352426" indent="-342900" algn="just">
              <a:lnSpc>
                <a:spcPct val="150000"/>
              </a:lnSpc>
              <a:spcAft>
                <a:spcPts val="1800"/>
              </a:spcAft>
              <a:buAutoNum type="arabicPeriod"/>
            </a:pPr>
            <a:r>
              <a:rPr lang="en-ZA" sz="1600" b="0" dirty="0">
                <a:latin typeface="+mn-lt"/>
              </a:rPr>
              <a:t>Up to close of business on 21 July 2021, this site had administered </a:t>
            </a:r>
            <a:r>
              <a:rPr lang="en-ZA" sz="1600" dirty="0">
                <a:latin typeface="+mn-lt"/>
              </a:rPr>
              <a:t>12 205 </a:t>
            </a:r>
            <a:r>
              <a:rPr lang="en-ZA" sz="1600" b="0" dirty="0">
                <a:latin typeface="+mn-lt"/>
              </a:rPr>
              <a:t>vaccinations.</a:t>
            </a:r>
          </a:p>
          <a:p>
            <a:pPr marL="781933" lvl="3" indent="-367407" algn="just">
              <a:lnSpc>
                <a:spcPct val="150000"/>
              </a:lnSpc>
              <a:spcAft>
                <a:spcPts val="1800"/>
              </a:spcAft>
            </a:pPr>
            <a:endParaRPr lang="en-ZA" sz="1800" dirty="0">
              <a:latin typeface="+mn-lt"/>
            </a:endParaRPr>
          </a:p>
          <a:p>
            <a:pPr marL="781933" lvl="3" indent="-367407" algn="just">
              <a:lnSpc>
                <a:spcPct val="150000"/>
              </a:lnSpc>
              <a:spcAft>
                <a:spcPts val="1800"/>
              </a:spcAft>
            </a:pPr>
            <a:endParaRPr lang="en-ZA" sz="1800" dirty="0">
              <a:latin typeface="+mn-lt"/>
            </a:endParaRP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  <p:pic>
        <p:nvPicPr>
          <p:cNvPr id="18434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7094"/>
            <a:ext cx="3312368" cy="2207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ICTURES FROM THE FIELD - 6 July 2021 | eN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480856" cy="2393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961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CBF2CA-1BE7-46F3-9E76-BDCD44F7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72" y="180976"/>
            <a:ext cx="8597205" cy="559256"/>
          </a:xfrm>
        </p:spPr>
        <p:txBody>
          <a:bodyPr/>
          <a:lstStyle/>
          <a:p>
            <a:r>
              <a:rPr lang="en-ZA" dirty="0"/>
              <a:t>Current reproduction number (Western Cape)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E35B66-79C7-4FF5-96FF-65A3233E9C04}"/>
              </a:ext>
            </a:extLst>
          </p:cNvPr>
          <p:cNvSpPr txBox="1"/>
          <p:nvPr/>
        </p:nvSpPr>
        <p:spPr>
          <a:xfrm>
            <a:off x="5552952" y="6576996"/>
            <a:ext cx="35910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Approximated based on smoothed doubling times, cases by date of reporting</a:t>
            </a:r>
            <a:endParaRPr kumimoji="0" lang="en-GB" sz="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36C6124-07EA-4D6D-B849-878A53122179}"/>
              </a:ext>
            </a:extLst>
          </p:cNvPr>
          <p:cNvSpPr txBox="1"/>
          <p:nvPr/>
        </p:nvSpPr>
        <p:spPr>
          <a:xfrm>
            <a:off x="525490" y="1080459"/>
            <a:ext cx="7862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Reproduction number based on cases currently ~1.1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DC1EA8-6EB0-4DDC-87F7-2CE2736150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693731"/>
            <a:ext cx="7382905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54212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0" y="188640"/>
            <a:ext cx="8597205" cy="559256"/>
          </a:xfrm>
        </p:spPr>
        <p:txBody>
          <a:bodyPr/>
          <a:lstStyle/>
          <a:p>
            <a:r>
              <a:rPr lang="en-ZA" sz="2400" dirty="0"/>
              <a:t>Mass vaccination at </a:t>
            </a:r>
            <a:r>
              <a:rPr lang="en-ZA" sz="2400" dirty="0" err="1"/>
              <a:t>Athlone</a:t>
            </a:r>
            <a:r>
              <a:rPr lang="en-ZA" sz="2400" dirty="0"/>
              <a:t> Stadium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961901"/>
            <a:ext cx="5040560" cy="3907259"/>
          </a:xfrm>
        </p:spPr>
        <p:txBody>
          <a:bodyPr>
            <a:noAutofit/>
          </a:bodyPr>
          <a:lstStyle/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sz="1600" b="0" dirty="0">
                <a:latin typeface="+mn-lt"/>
              </a:rPr>
              <a:t>The </a:t>
            </a:r>
            <a:r>
              <a:rPr lang="en-ZA" sz="1600" dirty="0">
                <a:latin typeface="+mn-lt"/>
              </a:rPr>
              <a:t>Western Cape Government Health </a:t>
            </a:r>
            <a:r>
              <a:rPr lang="en-ZA" sz="1600" b="0" dirty="0">
                <a:latin typeface="+mn-lt"/>
              </a:rPr>
              <a:t>will partner with the </a:t>
            </a:r>
            <a:r>
              <a:rPr lang="en-ZA" sz="1600" dirty="0">
                <a:latin typeface="+mn-lt"/>
              </a:rPr>
              <a:t>City of Cape Town </a:t>
            </a:r>
            <a:r>
              <a:rPr lang="en-ZA" sz="1600" b="0" dirty="0">
                <a:latin typeface="+mn-lt"/>
              </a:rPr>
              <a:t>to  introduce the first </a:t>
            </a:r>
            <a:r>
              <a:rPr lang="en-ZA" sz="1600" dirty="0">
                <a:latin typeface="+mn-lt"/>
              </a:rPr>
              <a:t>drive-through and walk-through </a:t>
            </a:r>
            <a:r>
              <a:rPr lang="en-ZA" sz="1600" b="0" dirty="0">
                <a:latin typeface="+mn-lt"/>
              </a:rPr>
              <a:t>mass vaccination site at the </a:t>
            </a:r>
            <a:r>
              <a:rPr lang="en-ZA" sz="1600" dirty="0" err="1">
                <a:latin typeface="+mn-lt"/>
              </a:rPr>
              <a:t>Athlone</a:t>
            </a:r>
            <a:r>
              <a:rPr lang="en-ZA" sz="1600" dirty="0">
                <a:latin typeface="+mn-lt"/>
              </a:rPr>
              <a:t> Stadium.</a:t>
            </a:r>
          </a:p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b="0" dirty="0"/>
              <a:t>The aim is for the walk-in facility to be operational </a:t>
            </a:r>
            <a:r>
              <a:rPr lang="en-ZA" dirty="0"/>
              <a:t>mid August </a:t>
            </a:r>
            <a:r>
              <a:rPr lang="en-ZA" b="0" dirty="0"/>
              <a:t>and the drive through facility, </a:t>
            </a:r>
            <a:r>
              <a:rPr lang="en-ZA" dirty="0"/>
              <a:t>two weeks later</a:t>
            </a:r>
            <a:r>
              <a:rPr lang="en-ZA" b="0" dirty="0"/>
              <a:t>.</a:t>
            </a:r>
          </a:p>
          <a:p>
            <a:pPr marL="376933" indent="-367407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ZA" b="0" dirty="0"/>
              <a:t>The drive-through will follow the same steps as a walk-through, where clients are successfully </a:t>
            </a:r>
            <a:r>
              <a:rPr lang="en-ZA" dirty="0"/>
              <a:t>screened, registered and vaccinated</a:t>
            </a:r>
            <a:r>
              <a:rPr lang="en-ZA" b="0" dirty="0"/>
              <a:t>.  </a:t>
            </a:r>
            <a:endParaRPr lang="en-ZA" sz="1600" b="0" dirty="0">
              <a:latin typeface="+mn-lt"/>
            </a:endParaRPr>
          </a:p>
          <a:p>
            <a:pPr marL="10715" algn="just">
              <a:lnSpc>
                <a:spcPct val="150000"/>
              </a:lnSpc>
            </a:pPr>
            <a:r>
              <a:rPr lang="en-ZA" sz="1800" dirty="0">
                <a:latin typeface="+mn-lt"/>
              </a:rPr>
              <a:t> </a:t>
            </a: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  <p:pic>
        <p:nvPicPr>
          <p:cNvPr id="20484" name="Picture 4" descr="https://image-prod.iol.co.za/resize/610x61000/?source=https://xlibris.public.prod.oc.inl.infomaker.io:8443/opencontent/objects/6e7e5eb5-b6b2-52a1-9acf-1b893992dd47&amp;operation=CROP&amp;offset=0x210&amp;resize=4093x23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30780"/>
            <a:ext cx="3650979" cy="2052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Athlone Stadium to become Cape Town&amp;#39;s first drive-through mass vaccination  s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742033"/>
            <a:ext cx="3650979" cy="2279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1267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EF80A16-0E3A-464C-88D7-DAB2E985E3D2}"/>
              </a:ext>
            </a:extLst>
          </p:cNvPr>
          <p:cNvSpPr/>
          <p:nvPr/>
        </p:nvSpPr>
        <p:spPr>
          <a:xfrm>
            <a:off x="3651954" y="-6666"/>
            <a:ext cx="3899524" cy="156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CD067771-EB88-42E0-8E26-675C91995F12}"/>
              </a:ext>
            </a:extLst>
          </p:cNvPr>
          <p:cNvSpPr/>
          <p:nvPr/>
        </p:nvSpPr>
        <p:spPr>
          <a:xfrm rot="16200000">
            <a:off x="4296156" y="162329"/>
            <a:ext cx="719455" cy="821093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BC2FBA60-3BB3-47DD-A0ED-EDF019FF46E2}"/>
              </a:ext>
            </a:extLst>
          </p:cNvPr>
          <p:cNvSpPr/>
          <p:nvPr/>
        </p:nvSpPr>
        <p:spPr>
          <a:xfrm rot="16200000">
            <a:off x="4266792" y="-1174171"/>
            <a:ext cx="719455" cy="821093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5" name="Content Placeholder 3">
            <a:extLst>
              <a:ext uri="{FF2B5EF4-FFF2-40B4-BE49-F238E27FC236}">
                <a16:creationId xmlns:a16="http://schemas.microsoft.com/office/drawing/2014/main" xmlns="" id="{8FF808BD-7B51-4ED7-8178-DF66A305D308}"/>
              </a:ext>
            </a:extLst>
          </p:cNvPr>
          <p:cNvGraphicFramePr>
            <a:graphicFrameLocks/>
          </p:cNvGraphicFramePr>
          <p:nvPr/>
        </p:nvGraphicFramePr>
        <p:xfrm>
          <a:off x="96982" y="2724420"/>
          <a:ext cx="8950036" cy="175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xmlns="" id="{27751F24-27FF-4343-B889-0906DFA0E5E8}"/>
              </a:ext>
            </a:extLst>
          </p:cNvPr>
          <p:cNvGraphicFramePr/>
          <p:nvPr/>
        </p:nvGraphicFramePr>
        <p:xfrm>
          <a:off x="4345093" y="4109477"/>
          <a:ext cx="2549875" cy="2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xmlns="" id="{B917C585-6E6B-4921-AB40-45BA66856FDF}"/>
              </a:ext>
            </a:extLst>
          </p:cNvPr>
          <p:cNvGraphicFramePr/>
          <p:nvPr/>
        </p:nvGraphicFramePr>
        <p:xfrm>
          <a:off x="4894312" y="118551"/>
          <a:ext cx="3213067" cy="2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xmlns="" id="{95ACE587-433C-4B36-A48E-2A2D2C6714A5}"/>
              </a:ext>
            </a:extLst>
          </p:cNvPr>
          <p:cNvGraphicFramePr/>
          <p:nvPr/>
        </p:nvGraphicFramePr>
        <p:xfrm>
          <a:off x="2965466" y="118552"/>
          <a:ext cx="3213067" cy="2848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xmlns="" id="{1EEF253A-0CDD-4B8E-80B2-908AA038BA05}"/>
              </a:ext>
            </a:extLst>
          </p:cNvPr>
          <p:cNvGraphicFramePr/>
          <p:nvPr/>
        </p:nvGraphicFramePr>
        <p:xfrm>
          <a:off x="4760162" y="6241964"/>
          <a:ext cx="1719735" cy="57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E53510-B0FC-4B9E-8E6B-F8D649BD1B85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806"/>
          <a:stretch/>
        </p:blipFill>
        <p:spPr>
          <a:xfrm>
            <a:off x="5262397" y="5548307"/>
            <a:ext cx="667886" cy="535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C737A4E-8CE0-4633-BBDE-6B8691CE782A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56" r="44457" b="34106"/>
          <a:stretch/>
        </p:blipFill>
        <p:spPr>
          <a:xfrm>
            <a:off x="5049351" y="1102427"/>
            <a:ext cx="1001893" cy="8051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83AF49F-55A6-46AC-9C45-8288CF7D31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9397" y="3671154"/>
            <a:ext cx="657619" cy="6576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A94A785-FA27-4CBF-A7E1-D5D272176ACE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896"/>
          <a:stretch/>
        </p:blipFill>
        <p:spPr>
          <a:xfrm>
            <a:off x="6108446" y="3668604"/>
            <a:ext cx="546088" cy="45928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B84D213-3475-4B51-AB6C-2A2D874EE26E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23"/>
          <a:stretch/>
        </p:blipFill>
        <p:spPr>
          <a:xfrm>
            <a:off x="3788593" y="3708878"/>
            <a:ext cx="443149" cy="382778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A8B1B658-4C07-458B-B40F-D6ED440CF17E}"/>
              </a:ext>
            </a:extLst>
          </p:cNvPr>
          <p:cNvSpPr txBox="1">
            <a:spLocks/>
          </p:cNvSpPr>
          <p:nvPr/>
        </p:nvSpPr>
        <p:spPr>
          <a:xfrm>
            <a:off x="3521367" y="2278274"/>
            <a:ext cx="1706434" cy="80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Century Gothic"/>
                <a:ea typeface="+mj-ea"/>
                <a:cs typeface="+mj-cs"/>
              </a:rPr>
              <a:t>Public Sector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3A7EC50B-A2F2-4A15-BF94-4DFAB48EAD6E}"/>
              </a:ext>
            </a:extLst>
          </p:cNvPr>
          <p:cNvSpPr txBox="1">
            <a:spLocks/>
          </p:cNvSpPr>
          <p:nvPr/>
        </p:nvSpPr>
        <p:spPr>
          <a:xfrm>
            <a:off x="6051244" y="2278274"/>
            <a:ext cx="1706434" cy="80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highlight>
                  <a:srgbClr val="C0C0C0"/>
                </a:highlight>
                <a:uLnTx/>
                <a:uFillTx/>
                <a:latin typeface="Century Gothic"/>
                <a:ea typeface="+mj-ea"/>
                <a:cs typeface="+mj-cs"/>
              </a:rPr>
              <a:t>Private Sector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9293CE18-C036-48D6-B40B-802BF01779D5}"/>
              </a:ext>
            </a:extLst>
          </p:cNvPr>
          <p:cNvSpPr txBox="1">
            <a:spLocks/>
          </p:cNvSpPr>
          <p:nvPr/>
        </p:nvSpPr>
        <p:spPr>
          <a:xfrm>
            <a:off x="412013" y="2485848"/>
            <a:ext cx="1706434" cy="80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Insured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EC3D2335-E942-4376-8D9F-60585B8D8112}"/>
              </a:ext>
            </a:extLst>
          </p:cNvPr>
          <p:cNvSpPr txBox="1">
            <a:spLocks/>
          </p:cNvSpPr>
          <p:nvPr/>
        </p:nvSpPr>
        <p:spPr>
          <a:xfrm>
            <a:off x="490954" y="3898246"/>
            <a:ext cx="1706434" cy="80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Uninsured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33C0A7F0-49F1-470D-9845-053ECBE8DDE4}"/>
              </a:ext>
            </a:extLst>
          </p:cNvPr>
          <p:cNvSpPr txBox="1">
            <a:spLocks/>
          </p:cNvSpPr>
          <p:nvPr/>
        </p:nvSpPr>
        <p:spPr>
          <a:xfrm>
            <a:off x="-129265" y="49726"/>
            <a:ext cx="359548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Overall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Vaccine Cascade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516A60E3-2D39-44B8-9C60-678627FEC1F3}"/>
              </a:ext>
            </a:extLst>
          </p:cNvPr>
          <p:cNvSpPr txBox="1">
            <a:spLocks/>
          </p:cNvSpPr>
          <p:nvPr/>
        </p:nvSpPr>
        <p:spPr>
          <a:xfrm>
            <a:off x="4808883" y="1731717"/>
            <a:ext cx="1299563" cy="30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Supply Pipeline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xmlns="" id="{4A41B4B3-9D9F-4612-94FF-59065B1275E4}"/>
              </a:ext>
            </a:extLst>
          </p:cNvPr>
          <p:cNvSpPr txBox="1">
            <a:spLocks/>
          </p:cNvSpPr>
          <p:nvPr/>
        </p:nvSpPr>
        <p:spPr>
          <a:xfrm>
            <a:off x="-203116" y="2528408"/>
            <a:ext cx="2327383" cy="304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Individual Vaccinee Cascade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AB5A6589-190E-4FC1-88AB-A0DCF684FEE8}"/>
              </a:ext>
            </a:extLst>
          </p:cNvPr>
          <p:cNvSpPr txBox="1">
            <a:spLocks/>
          </p:cNvSpPr>
          <p:nvPr/>
        </p:nvSpPr>
        <p:spPr>
          <a:xfrm>
            <a:off x="2335234" y="5093484"/>
            <a:ext cx="2039350" cy="107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Operational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Vaccination 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xmlns="" val="1204758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943A414-A6B0-41FC-BD70-E7E475E6A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983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35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C16B923-9429-41BB-85BD-9DA63A929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31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3836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B59C06F-D051-46BA-ADF7-7CAC1EADB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570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0704B53-8AAC-4157-898E-D09A82089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0656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8B4741B-10DC-4027-B022-5509B1CCB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314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148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Timeline&#10;&#10;Description automatically generated">
            <a:extLst>
              <a:ext uri="{FF2B5EF4-FFF2-40B4-BE49-F238E27FC236}">
                <a16:creationId xmlns:a16="http://schemas.microsoft.com/office/drawing/2014/main" xmlns="" id="{7AF70066-7AC6-47AB-9025-22841C256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15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414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72D76-F979-44D5-BBBE-21F9A7CF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D548AF1-DDD5-40FD-B7FB-D6A529302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58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D252F3-232C-42CE-979D-F045473A1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ZA"/>
              <a:t>Go to Insert &gt; Header &amp; Footer &gt; Enter presentation name into footer field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C8016F-4E21-47B7-89BD-2C5DC872F3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5" y="0"/>
            <a:ext cx="9124589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7998BC-4FA4-4DA2-A6AB-D585BC78A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79968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3AA8C4-6A30-48A6-B70D-42757940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40" y="188640"/>
            <a:ext cx="8597205" cy="559256"/>
          </a:xfrm>
        </p:spPr>
        <p:txBody>
          <a:bodyPr/>
          <a:lstStyle/>
          <a:p>
            <a:r>
              <a:rPr lang="en-ZA" sz="2400" dirty="0"/>
              <a:t>Key Lessons from the first 9 weeks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E1B28F-9785-427C-B7B9-593D31B85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961901"/>
            <a:ext cx="8784976" cy="5688632"/>
          </a:xfrm>
        </p:spPr>
        <p:txBody>
          <a:bodyPr>
            <a:noAutofit/>
          </a:bodyPr>
          <a:lstStyle/>
          <a:p>
            <a:pPr marL="376933" indent="-367407" algn="just">
              <a:spcAft>
                <a:spcPts val="1800"/>
              </a:spcAft>
              <a:buFont typeface="+mj-lt"/>
              <a:buAutoNum type="arabicPeriod"/>
            </a:pPr>
            <a:r>
              <a:rPr lang="en-ZA" sz="1600" dirty="0">
                <a:latin typeface="+mn-lt"/>
              </a:rPr>
              <a:t>The importance of equity</a:t>
            </a:r>
            <a:r>
              <a:rPr lang="en-ZA" sz="1600" b="0" dirty="0">
                <a:latin typeface="+mn-lt"/>
              </a:rPr>
              <a:t>:</a:t>
            </a:r>
            <a:r>
              <a:rPr lang="en-ZA" sz="1600" dirty="0">
                <a:latin typeface="+mn-lt"/>
              </a:rPr>
              <a:t> </a:t>
            </a:r>
          </a:p>
          <a:p>
            <a:pPr marL="757238" lvl="1" indent="-395288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b="0" dirty="0">
                <a:latin typeface="+mn-lt"/>
              </a:rPr>
              <a:t>Access in the Metro versus rural districts and towns</a:t>
            </a:r>
          </a:p>
          <a:p>
            <a:pPr marL="757238" lvl="1" indent="-395288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dirty="0">
                <a:latin typeface="+mn-lt"/>
              </a:rPr>
              <a:t>Public sector versus private sector sites and access</a:t>
            </a:r>
          </a:p>
          <a:p>
            <a:pPr marL="757238" lvl="1" indent="-395288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b="0" dirty="0">
                <a:latin typeface="+mn-lt"/>
              </a:rPr>
              <a:t>Access for insured versus uninsured people</a:t>
            </a:r>
          </a:p>
          <a:p>
            <a:pPr marL="757238" lvl="1" indent="-395288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dirty="0">
                <a:latin typeface="+mn-lt"/>
              </a:rPr>
              <a:t>Access for &gt;60yrs versus other age groups</a:t>
            </a:r>
            <a:endParaRPr lang="en-ZA" sz="1600" b="0" dirty="0">
              <a:latin typeface="+mn-lt"/>
            </a:endParaRPr>
          </a:p>
          <a:p>
            <a:pPr marL="376933" indent="-367407" algn="just">
              <a:spcAft>
                <a:spcPts val="1800"/>
              </a:spcAft>
              <a:buFont typeface="+mj-lt"/>
              <a:buAutoNum type="arabicPeriod" startAt="2"/>
            </a:pPr>
            <a:r>
              <a:rPr lang="en-ZA" sz="1600" dirty="0">
                <a:latin typeface="+mn-lt"/>
              </a:rPr>
              <a:t>The importance of having a differentiated and targeted strategy</a:t>
            </a:r>
            <a:r>
              <a:rPr lang="en-ZA" sz="1600" b="0" dirty="0">
                <a:latin typeface="+mn-lt"/>
              </a:rPr>
              <a:t>:</a:t>
            </a:r>
            <a:r>
              <a:rPr lang="en-ZA" sz="1600" dirty="0">
                <a:latin typeface="+mn-lt"/>
              </a:rPr>
              <a:t> </a:t>
            </a:r>
          </a:p>
          <a:p>
            <a:pPr marL="725488" lvl="1" indent="-412750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dirty="0">
                <a:latin typeface="+mn-lt"/>
              </a:rPr>
              <a:t>Metro – targeted outreach into low uptake areas </a:t>
            </a:r>
          </a:p>
          <a:p>
            <a:pPr marL="725488" lvl="1" indent="-412750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dirty="0">
                <a:latin typeface="+mn-lt"/>
              </a:rPr>
              <a:t>Rural – increase private sites &amp; targeted outreach </a:t>
            </a:r>
          </a:p>
          <a:p>
            <a:pPr marL="376933" indent="-367407" algn="just">
              <a:spcAft>
                <a:spcPts val="1800"/>
              </a:spcAft>
              <a:buFont typeface="+mj-lt"/>
              <a:buAutoNum type="arabicPeriod" startAt="2"/>
            </a:pPr>
            <a:r>
              <a:rPr lang="en-ZA" sz="1600" dirty="0">
                <a:latin typeface="+mn-lt"/>
              </a:rPr>
              <a:t>The importance of communication</a:t>
            </a:r>
            <a:r>
              <a:rPr lang="en-ZA" sz="1600" b="0" dirty="0">
                <a:latin typeface="+mn-lt"/>
              </a:rPr>
              <a:t>: </a:t>
            </a:r>
          </a:p>
          <a:p>
            <a:pPr marL="808038" lvl="1" indent="-495300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b="0" dirty="0">
                <a:latin typeface="+mn-lt"/>
              </a:rPr>
              <a:t>What to expect – simplifying the process</a:t>
            </a:r>
          </a:p>
          <a:p>
            <a:pPr marL="808038" lvl="1" indent="-495300" algn="just">
              <a:spcAft>
                <a:spcPts val="1800"/>
              </a:spcAft>
              <a:buFont typeface="+mj-lt"/>
              <a:buAutoNum type="alphaLcParenR"/>
            </a:pPr>
            <a:r>
              <a:rPr lang="en-ZA" sz="1600" dirty="0">
                <a:latin typeface="+mn-lt"/>
              </a:rPr>
              <a:t>Importance of being vaccinated – counter misinformation &amp; hesitancy</a:t>
            </a:r>
            <a:r>
              <a:rPr lang="en-ZA" sz="1600" b="0" dirty="0">
                <a:latin typeface="+mn-lt"/>
              </a:rPr>
              <a:t> </a:t>
            </a:r>
          </a:p>
          <a:p>
            <a:pPr marL="511933" lvl="1" indent="-367407" algn="just">
              <a:lnSpc>
                <a:spcPct val="150000"/>
              </a:lnSpc>
              <a:spcAft>
                <a:spcPts val="1800"/>
              </a:spcAft>
              <a:buFont typeface="+mj-lt"/>
              <a:buAutoNum type="alphaLcParenR"/>
            </a:pPr>
            <a:endParaRPr lang="en-ZA" sz="1600" b="0" dirty="0">
              <a:latin typeface="+mn-lt"/>
            </a:endParaRPr>
          </a:p>
          <a:p>
            <a:pPr marL="10715" algn="just">
              <a:lnSpc>
                <a:spcPct val="150000"/>
              </a:lnSpc>
            </a:pPr>
            <a:r>
              <a:rPr lang="en-ZA" sz="1800" dirty="0">
                <a:latin typeface="+mn-lt"/>
              </a:rPr>
              <a:t> </a:t>
            </a:r>
          </a:p>
          <a:p>
            <a:pPr marL="342921" indent="-332206" algn="just">
              <a:buFont typeface="+mj-lt"/>
              <a:buAutoNum type="arabicPeriod" startAt="2"/>
            </a:pPr>
            <a:endParaRPr lang="en-ZA" sz="1800" b="0" dirty="0">
              <a:latin typeface="+mn-lt"/>
            </a:endParaRPr>
          </a:p>
          <a:p>
            <a:pPr marL="342921" indent="-332206">
              <a:buFont typeface="+mj-lt"/>
              <a:buAutoNum type="arabicPeriod" startAt="2"/>
            </a:pPr>
            <a:endParaRPr lang="en-ZA" sz="1800" b="0" dirty="0"/>
          </a:p>
          <a:p>
            <a:pPr marL="342921" indent="-332206">
              <a:buFont typeface="+mj-lt"/>
              <a:buAutoNum type="arabicPeriod" startAt="2"/>
            </a:pPr>
            <a:endParaRPr lang="en-ZA" sz="16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025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ADC2C8-1993-42D3-843E-FC2C6981E9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97207"/>
            <a:ext cx="8143265" cy="4160793"/>
          </a:xfrm>
          <a:prstGeom prst="rect">
            <a:avLst/>
          </a:prstGeom>
        </p:spPr>
      </p:pic>
      <p:sp>
        <p:nvSpPr>
          <p:cNvPr id="393" name="Google Shape;393;p5"/>
          <p:cNvSpPr txBox="1">
            <a:spLocks noGrp="1"/>
          </p:cNvSpPr>
          <p:nvPr>
            <p:ph type="body" idx="1"/>
          </p:nvPr>
        </p:nvSpPr>
        <p:spPr>
          <a:xfrm>
            <a:off x="5724128" y="2668885"/>
            <a:ext cx="3923928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185" tIns="17587" rIns="35185" bIns="17587" anchor="t" anchorCtr="0">
            <a:noAutofit/>
          </a:bodyPr>
          <a:lstStyle/>
          <a:p>
            <a:pPr marL="0" indent="0">
              <a:spcBef>
                <a:spcPts val="0"/>
              </a:spcBef>
              <a:buSzPts val="4000"/>
              <a:buNone/>
            </a:pPr>
            <a:r>
              <a:rPr lang="en-US" sz="12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7-day moving average of new cases by province</a:t>
            </a:r>
            <a:endParaRPr sz="12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17ADAB-729B-4B44-B5D2-5F2CFDC5664F}"/>
              </a:ext>
            </a:extLst>
          </p:cNvPr>
          <p:cNvSpPr txBox="1"/>
          <p:nvPr/>
        </p:nvSpPr>
        <p:spPr>
          <a:xfrm>
            <a:off x="44402" y="824758"/>
            <a:ext cx="4170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Several provinces showing early signs of plateauing including WC.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Gauteng: Steep decreases in Gauteng continue.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A0CBBBE-2591-4515-BD10-3A23F24D0AEB}"/>
              </a:ext>
            </a:extLst>
          </p:cNvPr>
          <p:cNvSpPr txBox="1">
            <a:spLocks/>
          </p:cNvSpPr>
          <p:nvPr/>
        </p:nvSpPr>
        <p:spPr>
          <a:xfrm>
            <a:off x="44401" y="108454"/>
            <a:ext cx="2871415" cy="419442"/>
          </a:xfrm>
          <a:prstGeom prst="rect">
            <a:avLst/>
          </a:prstGeom>
        </p:spPr>
        <p:txBody>
          <a:bodyPr wrap="none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National trends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F4F42A-363A-4261-A369-95C496A439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8942" y="6169117"/>
            <a:ext cx="1317961" cy="654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05D780-37AE-41D5-8A85-A542C777D0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143265" y="5301208"/>
            <a:ext cx="1000735" cy="867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CB85A8-D75A-4667-AD7A-035BB8AA99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16719" b="6481"/>
          <a:stretch/>
        </p:blipFill>
        <p:spPr>
          <a:xfrm>
            <a:off x="4214785" y="339164"/>
            <a:ext cx="4930695" cy="23297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E574DE-DF39-4BA5-94A7-7F80215B00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882" t="5542" r="7006" b="82252"/>
          <a:stretch/>
        </p:blipFill>
        <p:spPr>
          <a:xfrm>
            <a:off x="4445800" y="172995"/>
            <a:ext cx="4653799" cy="44656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560" y="2348880"/>
            <a:ext cx="8281291" cy="1440160"/>
          </a:xfrm>
        </p:spPr>
        <p:txBody>
          <a:bodyPr>
            <a:noAutofit/>
          </a:bodyPr>
          <a:lstStyle/>
          <a:p>
            <a:r>
              <a:rPr lang="en-ZA" b="1" dirty="0"/>
              <a:t>EVDS Registrations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4121745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E47C2F-EC75-5E42-93CA-D27E4CDA451C}"/>
              </a:ext>
            </a:extLst>
          </p:cNvPr>
          <p:cNvSpPr/>
          <p:nvPr/>
        </p:nvSpPr>
        <p:spPr>
          <a:xfrm>
            <a:off x="107504" y="6021288"/>
            <a:ext cx="1440160" cy="562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EVDS Registrations: &gt;35 years as at 21 July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3528" y="1018922"/>
            <a:ext cx="8712966" cy="9914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Western Cape: </a:t>
            </a:r>
            <a:r>
              <a:rPr lang="en-ZA" sz="2400" b="1" dirty="0">
                <a:solidFill>
                  <a:prstClr val="white"/>
                </a:solidFill>
                <a:latin typeface="Century Gothic"/>
              </a:rPr>
              <a:t>36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.99% 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</a:t>
            </a:r>
            <a:r>
              <a:rPr lang="en-ZA" sz="2400" dirty="0">
                <a:solidFill>
                  <a:prstClr val="white"/>
                </a:solidFill>
                <a:latin typeface="Century Gothic"/>
              </a:rPr>
              <a:t>1 078 181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</a:t>
            </a: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23.67% </a:t>
            </a:r>
            <a:r>
              <a:rPr kumimoji="0" lang="en-ZA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(35yrs  to 49yrs)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39.38%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(50yrs to 59yrs) and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62.72%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(60yrs+)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2098576"/>
              </p:ext>
            </p:extLst>
          </p:nvPr>
        </p:nvGraphicFramePr>
        <p:xfrm>
          <a:off x="312741" y="2060848"/>
          <a:ext cx="4259264" cy="44518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3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9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37011968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1941704845"/>
                    </a:ext>
                  </a:extLst>
                </a:gridCol>
                <a:gridCol w="648077">
                  <a:extLst>
                    <a:ext uri="{9D8B030D-6E8A-4147-A177-3AD203B41FA5}">
                      <a16:colId xmlns:a16="http://schemas.microsoft.com/office/drawing/2014/main" xmlns="" val="1300093168"/>
                    </a:ext>
                  </a:extLst>
                </a:gridCol>
              </a:tblGrid>
              <a:tr h="426328">
                <a:tc gridSpan="6">
                  <a:txBody>
                    <a:bodyPr/>
                    <a:lstStyle/>
                    <a:p>
                      <a:pPr algn="ctr"/>
                      <a:r>
                        <a:rPr lang="en-ZA" dirty="0"/>
                        <a:t>RURAL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2769">
                <a:tc>
                  <a:txBody>
                    <a:bodyPr/>
                    <a:lstStyle/>
                    <a:p>
                      <a:pPr algn="l"/>
                      <a:r>
                        <a:rPr lang="en-ZA" sz="1200" b="1" dirty="0"/>
                        <a:t>District</a:t>
                      </a:r>
                      <a:endParaRPr lang="en-ZA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/>
                        <a:t>Total</a:t>
                      </a:r>
                      <a:endParaRPr lang="en-ZA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35yrs to 49yrs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50yrs </a:t>
                      </a:r>
                    </a:p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to 59yrs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60yrs+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35yrs+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4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Cape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Winelands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123893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Central Karoo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29,4%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8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Garden Route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110621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71,0%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Overberg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90,6%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8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West Coast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56983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71,1%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94012A0A-2A45-CC4F-BDA1-895196BC5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7462537"/>
              </p:ext>
            </p:extLst>
          </p:nvPr>
        </p:nvGraphicFramePr>
        <p:xfrm>
          <a:off x="4654792" y="2060848"/>
          <a:ext cx="4381702" cy="44720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693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1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5307">
                  <a:extLst>
                    <a:ext uri="{9D8B030D-6E8A-4147-A177-3AD203B41FA5}">
                      <a16:colId xmlns:a16="http://schemas.microsoft.com/office/drawing/2014/main" xmlns="" val="3721274833"/>
                    </a:ext>
                  </a:extLst>
                </a:gridCol>
                <a:gridCol w="6653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307">
                  <a:extLst>
                    <a:ext uri="{9D8B030D-6E8A-4147-A177-3AD203B41FA5}">
                      <a16:colId xmlns:a16="http://schemas.microsoft.com/office/drawing/2014/main" xmlns="" val="1941704845"/>
                    </a:ext>
                  </a:extLst>
                </a:gridCol>
                <a:gridCol w="665307">
                  <a:extLst>
                    <a:ext uri="{9D8B030D-6E8A-4147-A177-3AD203B41FA5}">
                      <a16:colId xmlns:a16="http://schemas.microsoft.com/office/drawing/2014/main" xmlns="" val="1300093168"/>
                    </a:ext>
                  </a:extLst>
                </a:gridCol>
              </a:tblGrid>
              <a:tr h="432048">
                <a:tc gridSpan="6"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METRO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4554">
                <a:tc>
                  <a:txBody>
                    <a:bodyPr/>
                    <a:lstStyle/>
                    <a:p>
                      <a:pPr algn="l"/>
                      <a:r>
                        <a:rPr lang="en-ZA" sz="1200" b="1" dirty="0"/>
                        <a:t>Sub-District</a:t>
                      </a:r>
                      <a:endParaRPr lang="en-ZA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/>
                        <a:t>Total</a:t>
                      </a:r>
                      <a:endParaRPr lang="en-ZA" sz="12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35yrs to 49yrs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50yrs </a:t>
                      </a:r>
                    </a:p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to 59yrs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60yrs+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b="1" dirty="0">
                          <a:latin typeface="+mn-lt"/>
                        </a:rPr>
                        <a:t>35yrs+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7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Eastern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118222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Khayelitsha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7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Klipfontein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60883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71,6%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Mitchells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Plain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51263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38,7%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21,2%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7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Northern</a:t>
                      </a:r>
                      <a:endParaRPr lang="en-ZA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97861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43,5%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Southern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132603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70,4%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44,8%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660611618"/>
                  </a:ext>
                </a:extLst>
              </a:tr>
              <a:tr h="398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Tygerberg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52,8%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3070712"/>
                  </a:ext>
                </a:extLst>
              </a:tr>
              <a:tr h="398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Western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127390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73,9%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3530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44801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5311AB-86FC-F54A-A608-092345A9B71A}"/>
              </a:ext>
            </a:extLst>
          </p:cNvPr>
          <p:cNvSpPr txBox="1"/>
          <p:nvPr/>
        </p:nvSpPr>
        <p:spPr>
          <a:xfrm>
            <a:off x="196315" y="44624"/>
            <a:ext cx="882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3A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Low registration communities in Mitchells Plan and Khayelitsha </a:t>
            </a:r>
            <a:r>
              <a:rPr lang="en-US" sz="2400" b="1" dirty="0">
                <a:solidFill>
                  <a:srgbClr val="243A88"/>
                </a:solidFill>
                <a:latin typeface="Century Gothic" panose="020B0502020202020204" pitchFamily="34" charset="0"/>
              </a:rPr>
              <a:t>21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3A8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July 2021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DB3C8C-B9E3-F74E-8587-021F5BAA9887}"/>
              </a:ext>
            </a:extLst>
          </p:cNvPr>
          <p:cNvSpPr/>
          <p:nvPr/>
        </p:nvSpPr>
        <p:spPr>
          <a:xfrm>
            <a:off x="196315" y="6021288"/>
            <a:ext cx="135134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6AB904C-4CF4-F544-87B1-03406A97A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92670"/>
              </p:ext>
            </p:extLst>
          </p:nvPr>
        </p:nvGraphicFramePr>
        <p:xfrm>
          <a:off x="144959" y="1102272"/>
          <a:ext cx="8852934" cy="210007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3727">
                  <a:extLst>
                    <a:ext uri="{9D8B030D-6E8A-4147-A177-3AD203B41FA5}">
                      <a16:colId xmlns:a16="http://schemas.microsoft.com/office/drawing/2014/main" xmlns="" val="292495605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41496814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351955635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314356813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39063106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3288746827"/>
                    </a:ext>
                  </a:extLst>
                </a:gridCol>
                <a:gridCol w="1148647">
                  <a:extLst>
                    <a:ext uri="{9D8B030D-6E8A-4147-A177-3AD203B41FA5}">
                      <a16:colId xmlns:a16="http://schemas.microsoft.com/office/drawing/2014/main" xmlns="" val="3389061507"/>
                    </a:ext>
                  </a:extLst>
                </a:gridCol>
              </a:tblGrid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b="1" u="none" strike="noStrike" dirty="0">
                          <a:effectLst/>
                        </a:rPr>
                        <a:t>Mitchells Plain Sub-places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35 to 49yrs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>
                          <a:effectLst/>
                        </a:rPr>
                        <a:t>50 to 59yrs</a:t>
                      </a:r>
                      <a:endParaRPr lang="en-ZA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>
                          <a:effectLst/>
                        </a:rPr>
                        <a:t>60yrs+</a:t>
                      </a:r>
                      <a:endParaRPr lang="en-ZA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>
                          <a:effectLst/>
                        </a:rPr>
                        <a:t>35yrs+</a:t>
                      </a:r>
                      <a:endParaRPr lang="en-ZA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>
                          <a:effectLst/>
                        </a:rPr>
                        <a:t>Total registered</a:t>
                      </a:r>
                      <a:endParaRPr lang="en-ZA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Population 35yrs+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2437933488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Browns Farms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7,3%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11,9%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8,5%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2846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33400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1682663289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Tafelsig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18,2%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29,3%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17,0%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4857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28616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3415621840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Philippi East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10,8%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7,3%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1578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21572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3493763677"/>
                  </a:ext>
                </a:extLst>
              </a:tr>
              <a:tr h="260060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 dirty="0" err="1">
                          <a:effectLst/>
                        </a:rPr>
                        <a:t>Weltevreden</a:t>
                      </a:r>
                      <a:r>
                        <a:rPr lang="en-ZA" sz="1300" u="none" strike="noStrike" dirty="0">
                          <a:effectLst/>
                        </a:rPr>
                        <a:t> Valley North 1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1,4%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2,0%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1,8%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287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17905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565328384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 dirty="0">
                          <a:effectLst/>
                        </a:rPr>
                        <a:t>Crossroads SP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10,1%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15,6%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23,9%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13,1%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1231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9366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999530317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 dirty="0">
                          <a:effectLst/>
                        </a:rPr>
                        <a:t>Kosovo Informal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2,1%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127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6113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594442636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 dirty="0">
                          <a:effectLst/>
                        </a:rPr>
                        <a:t>Heinz Park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242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4185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2941377887"/>
                  </a:ext>
                </a:extLst>
              </a:tr>
              <a:tr h="147512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 dirty="0">
                          <a:effectLst/>
                        </a:rPr>
                        <a:t>Sweet Home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2,1%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70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4031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80646216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6EF9056-737F-C24C-8C25-D82E89A41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3118620"/>
              </p:ext>
            </p:extLst>
          </p:nvPr>
        </p:nvGraphicFramePr>
        <p:xfrm>
          <a:off x="144959" y="3428999"/>
          <a:ext cx="8837685" cy="28662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91719">
                  <a:extLst>
                    <a:ext uri="{9D8B030D-6E8A-4147-A177-3AD203B41FA5}">
                      <a16:colId xmlns:a16="http://schemas.microsoft.com/office/drawing/2014/main" xmlns="" val="121629423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359273924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34011612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63741181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4370456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565441050"/>
                    </a:ext>
                  </a:extLst>
                </a:gridCol>
                <a:gridCol w="1133398">
                  <a:extLst>
                    <a:ext uri="{9D8B030D-6E8A-4147-A177-3AD203B41FA5}">
                      <a16:colId xmlns:a16="http://schemas.microsoft.com/office/drawing/2014/main" xmlns="" val="3420906427"/>
                    </a:ext>
                  </a:extLst>
                </a:gridCol>
              </a:tblGrid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b="1" u="none" strike="noStrike" dirty="0">
                          <a:effectLst/>
                        </a:rPr>
                        <a:t>Khayelitsha Sub-places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35 to 49yrs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50 to 59yrs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60yrs+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35yrs+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Total registered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b="1" u="none" strike="noStrike" dirty="0">
                          <a:effectLst/>
                        </a:rPr>
                        <a:t>Population 35yrs+</a:t>
                      </a:r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ctr"/>
                </a:tc>
                <a:extLst>
                  <a:ext uri="{0D108BD9-81ED-4DB2-BD59-A6C34878D82A}">
                    <a16:rowId xmlns:a16="http://schemas.microsoft.com/office/drawing/2014/main" xmlns="" val="2481254774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Ikwezi Park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6,0%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3,0%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660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22323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872221704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Village V3 North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3,0%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17,6%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902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15906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2283255889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Khayelitsha T3-V5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3,1%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410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13221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744418223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Khayelitsha T3-V2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485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11274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4172681371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Victoria Merge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7,3%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260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10202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1671636166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Khayelitsha T2-V2b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4,9%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16,7%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27,0%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10,4%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1053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10144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500996174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Khayelitsha T3-V3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21,3%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19,2%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10,4%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1024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9857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2670643715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Town 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5,4%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7,4%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4,7%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322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6914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68781051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Village V1 South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2,2%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2,9%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173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6712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96897382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Village V2 North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5,5%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2,6%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170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6640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2771313669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Village V1 North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2,2%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5,2%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8,7%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3,7%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244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6542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587404333"/>
                  </a:ext>
                </a:extLst>
              </a:tr>
              <a:tr h="142349">
                <a:tc>
                  <a:txBody>
                    <a:bodyPr/>
                    <a:lstStyle/>
                    <a:p>
                      <a:pPr algn="l" fontAlgn="b"/>
                      <a:r>
                        <a:rPr lang="en-ZA" sz="1300" u="none" strike="noStrike">
                          <a:effectLst/>
                        </a:rPr>
                        <a:t>Village V4 North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1,3%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3,2%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2,8%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1,9%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>
                          <a:effectLst/>
                        </a:rPr>
                        <a:t>89</a:t>
                      </a:r>
                      <a:endParaRPr lang="en-ZA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300" u="none" strike="noStrike" dirty="0">
                          <a:effectLst/>
                        </a:rPr>
                        <a:t>4767</a:t>
                      </a:r>
                      <a:endParaRPr lang="en-ZA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17" marR="7117" marT="7117" marB="0" anchor="b"/>
                </a:tc>
                <a:extLst>
                  <a:ext uri="{0D108BD9-81ED-4DB2-BD59-A6C34878D82A}">
                    <a16:rowId xmlns:a16="http://schemas.microsoft.com/office/drawing/2014/main" xmlns="" val="329568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9103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9592" y="2581089"/>
            <a:ext cx="6210968" cy="864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ZA" sz="3200" b="1" dirty="0"/>
              <a:t>Communications </a:t>
            </a:r>
          </a:p>
        </p:txBody>
      </p:sp>
    </p:spTree>
    <p:extLst>
      <p:ext uri="{BB962C8B-B14F-4D97-AF65-F5344CB8AC3E}">
        <p14:creationId xmlns:p14="http://schemas.microsoft.com/office/powerpoint/2010/main" xmlns="" val="24511228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4C73C-9FAE-45F8-B80C-F7A96587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Keeping Safe Messaging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D3BEC20-BDE8-4F6B-BCF3-ABEB2D854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506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ZA" sz="506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750D8D-3852-4952-8F3C-454A2A663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5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45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5EA02B7-2330-4FB5-B082-3C1B2F14A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496" y="1196752"/>
            <a:ext cx="2332322" cy="3259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F879E5-B72A-4DA8-A00F-3007EDC25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2996952"/>
            <a:ext cx="1954331" cy="2539464"/>
          </a:xfrm>
          <a:prstGeom prst="rect">
            <a:avLst/>
          </a:prstGeom>
        </p:spPr>
      </p:pic>
      <p:pic>
        <p:nvPicPr>
          <p:cNvPr id="8" name="Picture 7" descr="Diagram, venn diagram&#10;&#10;Description automatically generated">
            <a:extLst>
              <a:ext uri="{FF2B5EF4-FFF2-40B4-BE49-F238E27FC236}">
                <a16:creationId xmlns:a16="http://schemas.microsoft.com/office/drawing/2014/main" xmlns="" id="{7594FD05-4CA1-495D-96FC-FF43CCEEC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0968" y="1196752"/>
            <a:ext cx="2589176" cy="2592288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xmlns="" id="{BC80BB60-0FA6-47E8-BB5D-1011DFF49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38942" y="3682135"/>
            <a:ext cx="3237252" cy="1890115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F67C3C3-EEAA-4534-9061-05F0F2E42C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162" y="3068960"/>
            <a:ext cx="3068157" cy="179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423087-E646-4D8B-BACD-BC01C86A79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389" y="1196752"/>
            <a:ext cx="3103930" cy="179534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9AC794D-B118-417A-BBC2-8D6F8ABFB4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0162" y="4941168"/>
            <a:ext cx="3078342" cy="17224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A7A66C9-DAAD-4E41-8A41-7F62A844EB63}"/>
              </a:ext>
            </a:extLst>
          </p:cNvPr>
          <p:cNvCxnSpPr/>
          <p:nvPr/>
        </p:nvCxnSpPr>
        <p:spPr>
          <a:xfrm>
            <a:off x="2738942" y="1196752"/>
            <a:ext cx="0" cy="52713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53C5C56-EA07-486E-8D4E-C7485F9D9E34}"/>
              </a:ext>
            </a:extLst>
          </p:cNvPr>
          <p:cNvCxnSpPr/>
          <p:nvPr/>
        </p:nvCxnSpPr>
        <p:spPr>
          <a:xfrm>
            <a:off x="5940152" y="1196752"/>
            <a:ext cx="0" cy="527139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38025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120B5F-2524-4EE6-8CC2-B189161C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1703"/>
            <a:ext cx="8568952" cy="533001"/>
          </a:xfrm>
        </p:spPr>
        <p:txBody>
          <a:bodyPr/>
          <a:lstStyle/>
          <a:p>
            <a:r>
              <a:rPr lang="en-US" sz="2400" dirty="0"/>
              <a:t>Vaccination messaging: Walk-in priority groups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D3222A1-69FD-4569-B6F9-E561678A1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506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ZA" sz="506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2C7DD0-22B4-469C-8976-8C7C87A85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5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45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6AB043-4D78-40EA-A6F7-9B84AA4A60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083376"/>
            <a:ext cx="6372816" cy="4259199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7C4750-CDD5-44F4-8FC1-511ED4FA5E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21" y="4515714"/>
            <a:ext cx="4389216" cy="218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FF44C3-CD3B-4438-9524-A57366802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720" y="4515714"/>
            <a:ext cx="4389216" cy="21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9445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AE856-2A8D-42A3-8023-A4C5CD4BC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dirty="0"/>
              <a:t>Stories about expanding access</a:t>
            </a:r>
            <a:endParaRPr lang="en-GB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4E0ECA3-C5AE-46B7-9116-6422149E8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506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ZA" sz="506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473288-C847-4898-BB9F-FE04C0E27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5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45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C48886-03AD-40AD-A388-0EFC87692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89" y="1273834"/>
            <a:ext cx="4572003" cy="2361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724037-EEF2-4060-AE6A-7EE3B1395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547838"/>
            <a:ext cx="4138573" cy="3188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3FF9FD-55FA-4A6E-8FFA-0AA9B2442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933056"/>
            <a:ext cx="4572000" cy="2361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1AC82B7-1C80-4BD0-A68D-CAC46E49B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55700"/>
            <a:ext cx="4332996" cy="215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629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29CF0-1D03-4F8F-8F16-F4E5423C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dirty="0"/>
              <a:t>Keeping communities informed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FD040E9-B7A9-4B85-B11D-57556E478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506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ZA" sz="506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D7829EE-C6C7-4CB2-AB04-E5C9EFF23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50" b="0" i="0" u="none" strike="noStrike" kern="1200" cap="none" spc="0" normalizeH="0" baseline="0" noProof="0">
                <a:ln>
                  <a:noFill/>
                </a:ln>
                <a:solidFill>
                  <a:srgbClr val="998F8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Go to Insert &gt; Header &amp; Footer &gt; Enter presentation name into footer field</a:t>
            </a:r>
            <a:endParaRPr kumimoji="0" lang="en-GB" sz="450" b="0" i="0" u="none" strike="noStrike" kern="1200" cap="none" spc="0" normalizeH="0" baseline="0" noProof="0" dirty="0">
              <a:ln>
                <a:noFill/>
              </a:ln>
              <a:solidFill>
                <a:srgbClr val="998F8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DD0EA5-C050-4CBD-B2D6-823A3D1F5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2231" y="3825212"/>
            <a:ext cx="2736304" cy="273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1D8D45-366C-4816-81F1-794E51688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7936" y="1119610"/>
            <a:ext cx="3704894" cy="2612234"/>
          </a:xfrm>
          <a:prstGeom prst="rect">
            <a:avLst/>
          </a:pr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xmlns="" id="{BB749D13-ABB8-4C60-A8DA-2ACB0F934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277" y="1097603"/>
            <a:ext cx="4652529" cy="46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1363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100" dirty="0"/>
              <a:t>Message for 35yr to 49yr olds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3397" y="1089696"/>
            <a:ext cx="8597205" cy="5768304"/>
          </a:xfrm>
        </p:spPr>
        <p:txBody>
          <a:bodyPr>
            <a:noAutofit/>
          </a:bodyPr>
          <a:lstStyle/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The EVDS system is </a:t>
            </a:r>
            <a:r>
              <a:rPr lang="en-ZA" sz="1700" dirty="0"/>
              <a:t>accepting registration of over 35 year old citizens </a:t>
            </a:r>
            <a:r>
              <a:rPr lang="en-ZA" sz="1700" b="0" dirty="0"/>
              <a:t>from </a:t>
            </a:r>
            <a:r>
              <a:rPr lang="en-ZA" sz="1700" dirty="0"/>
              <a:t>15</a:t>
            </a:r>
            <a:r>
              <a:rPr lang="en-ZA" sz="1700" baseline="30000" dirty="0"/>
              <a:t>th</a:t>
            </a:r>
            <a:r>
              <a:rPr lang="en-ZA" sz="1700" dirty="0"/>
              <a:t> July</a:t>
            </a:r>
            <a:r>
              <a:rPr lang="en-ZA" sz="1700" b="0" dirty="0"/>
              <a:t>.</a:t>
            </a:r>
          </a:p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dirty="0"/>
              <a:t>Vaccinations of this age band </a:t>
            </a:r>
            <a:r>
              <a:rPr lang="en-ZA" sz="1700" b="0" dirty="0"/>
              <a:t>are being </a:t>
            </a:r>
            <a:r>
              <a:rPr lang="en-ZA" sz="1700" dirty="0"/>
              <a:t>scheduled on EVDS</a:t>
            </a:r>
            <a:r>
              <a:rPr lang="en-ZA" sz="1700" b="0" dirty="0"/>
              <a:t>.</a:t>
            </a:r>
          </a:p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Should over 35-year-olds present at sites with </a:t>
            </a:r>
            <a:r>
              <a:rPr lang="en-ZA" sz="1700" dirty="0"/>
              <a:t>legitimate EVDS appointments</a:t>
            </a:r>
            <a:r>
              <a:rPr lang="en-ZA" sz="1700" b="0" dirty="0"/>
              <a:t> – these </a:t>
            </a:r>
            <a:r>
              <a:rPr lang="en-ZA" sz="1700" dirty="0"/>
              <a:t>appointments will be honoured</a:t>
            </a:r>
            <a:r>
              <a:rPr lang="en-ZA" sz="1700" b="0" dirty="0"/>
              <a:t>. </a:t>
            </a:r>
          </a:p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</a:t>
            </a:r>
            <a:r>
              <a:rPr lang="en-ZA" sz="1700" dirty="0"/>
              <a:t>discourage 35 – 49 year old citizens </a:t>
            </a:r>
            <a:r>
              <a:rPr lang="en-ZA" sz="1700" b="0" dirty="0"/>
              <a:t>from </a:t>
            </a:r>
            <a:r>
              <a:rPr lang="en-ZA" sz="1700" dirty="0"/>
              <a:t>presenting for walk ins at sites</a:t>
            </a:r>
            <a:r>
              <a:rPr lang="en-ZA" sz="1700" b="0" dirty="0"/>
              <a:t>, but </a:t>
            </a:r>
            <a:r>
              <a:rPr lang="en-ZA" sz="1700" dirty="0"/>
              <a:t>will accept, based on available capacity</a:t>
            </a:r>
            <a:r>
              <a:rPr lang="en-ZA" sz="1700" b="0" dirty="0"/>
              <a:t>.</a:t>
            </a:r>
          </a:p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Our </a:t>
            </a:r>
            <a:r>
              <a:rPr lang="en-ZA" sz="1700" dirty="0"/>
              <a:t>current priority for walk-ins </a:t>
            </a:r>
            <a:r>
              <a:rPr lang="en-ZA" sz="1700" b="0" dirty="0"/>
              <a:t>remains the same :</a:t>
            </a:r>
          </a:p>
          <a:p>
            <a:pPr marL="757238" indent="-439738">
              <a:lnSpc>
                <a:spcPct val="150000"/>
              </a:lnSpc>
              <a:buFont typeface="+mj-lt"/>
              <a:buAutoNum type="alphaLcParenR"/>
            </a:pPr>
            <a:r>
              <a:rPr lang="en-ZA" sz="1700" dirty="0"/>
              <a:t>Priority 1</a:t>
            </a:r>
            <a:r>
              <a:rPr lang="en-ZA" sz="1700" b="0" dirty="0"/>
              <a:t> - people &gt;60 years requiring their 1st dose of Pfizer vaccine </a:t>
            </a:r>
          </a:p>
          <a:p>
            <a:pPr marL="757238" indent="-439738">
              <a:lnSpc>
                <a:spcPct val="150000"/>
              </a:lnSpc>
              <a:buFont typeface="+mj-lt"/>
              <a:buAutoNum type="alphaLcParenR"/>
            </a:pPr>
            <a:r>
              <a:rPr lang="en-ZA" sz="1700" dirty="0"/>
              <a:t>Priority 2</a:t>
            </a:r>
            <a:r>
              <a:rPr lang="en-ZA" sz="1700" b="0" dirty="0"/>
              <a:t> - people &gt;60 years requiring their 2nd dose of Pfizer vaccine </a:t>
            </a:r>
          </a:p>
          <a:p>
            <a:pPr marL="757238" indent="-439738">
              <a:lnSpc>
                <a:spcPct val="150000"/>
              </a:lnSpc>
              <a:buFont typeface="+mj-lt"/>
              <a:buAutoNum type="alphaLcParenR"/>
            </a:pPr>
            <a:r>
              <a:rPr lang="en-ZA" sz="1700" dirty="0"/>
              <a:t>Priority 3</a:t>
            </a:r>
            <a:r>
              <a:rPr lang="en-ZA" sz="1700" b="0" dirty="0"/>
              <a:t> - people aged 50 -59 years requiring their 1st dose of Pfizer vaccine.</a:t>
            </a:r>
          </a:p>
          <a:p>
            <a:pPr marL="757238" indent="-439738">
              <a:lnSpc>
                <a:spcPct val="150000"/>
              </a:lnSpc>
              <a:buFont typeface="+mj-lt"/>
              <a:buAutoNum type="alphaLcParenR"/>
            </a:pPr>
            <a:r>
              <a:rPr lang="en-ZA" sz="1700" dirty="0"/>
              <a:t>Priority 4 </a:t>
            </a:r>
            <a:r>
              <a:rPr lang="en-ZA" sz="1700" b="0" dirty="0"/>
              <a:t>– people aged 35-49 years</a:t>
            </a:r>
            <a:endParaRPr lang="en-ZA" sz="1700" dirty="0"/>
          </a:p>
        </p:txBody>
      </p:sp>
    </p:spTree>
    <p:extLst>
      <p:ext uri="{BB962C8B-B14F-4D97-AF65-F5344CB8AC3E}">
        <p14:creationId xmlns:p14="http://schemas.microsoft.com/office/powerpoint/2010/main" xmlns="" val="2039560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7584" y="2564513"/>
            <a:ext cx="6210968" cy="864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ZA" sz="32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xmlns="" val="241302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E70FEB-2F74-4452-86DA-B4023148E9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3" y="209472"/>
            <a:ext cx="8654117" cy="459537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xmlns="" id="{06EC7DFA-AC8F-4349-B77F-69A75628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300" b="1" dirty="0">
                <a:solidFill>
                  <a:schemeClr val="bg1"/>
                </a:solidFill>
              </a:rPr>
              <a:t>Provincial Overview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941F1C-799E-41F9-B01B-6369CA1A7B31}"/>
              </a:ext>
            </a:extLst>
          </p:cNvPr>
          <p:cNvSpPr txBox="1"/>
          <p:nvPr/>
        </p:nvSpPr>
        <p:spPr>
          <a:xfrm>
            <a:off x="3187827" y="4827379"/>
            <a:ext cx="5748154" cy="1791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numbers appear to </a:t>
            </a:r>
            <a:r>
              <a:rPr lang="en-US" sz="1300" dirty="0">
                <a:solidFill>
                  <a:prstClr val="black"/>
                </a:solidFill>
                <a:latin typeface="Calibri" panose="020F0502020204030204"/>
              </a:rPr>
              <a:t>have flattened; case numbers in last week similar to week before.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 positive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has, however, continued to increase, reaching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39%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last week.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300" dirty="0">
                <a:solidFill>
                  <a:prstClr val="black"/>
                </a:solidFill>
                <a:latin typeface="Calibri" panose="020F0502020204030204"/>
              </a:rPr>
              <a:t>The concern is that testing has decreased, due to a range of factors, including taxi violence, so unclear whether we have reached the peak of this wave.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</a:rPr>
              <a:t>We are currently seeing an </a:t>
            </a:r>
            <a:r>
              <a:rPr lang="en-US" sz="1300" b="1" dirty="0">
                <a:solidFill>
                  <a:prstClr val="black"/>
                </a:solidFill>
              </a:rPr>
              <a:t>average of 2345 new diagnoses </a:t>
            </a:r>
            <a:r>
              <a:rPr lang="en-US" sz="1300" dirty="0">
                <a:solidFill>
                  <a:prstClr val="black"/>
                </a:solidFill>
              </a:rPr>
              <a:t>each day. Admissions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increasing with an average of </a:t>
            </a:r>
            <a:r>
              <a:rPr lang="en-US" sz="1300" b="1" dirty="0">
                <a:solidFill>
                  <a:prstClr val="black"/>
                </a:solidFill>
                <a:latin typeface="Calibri" panose="020F0502020204030204"/>
              </a:rPr>
              <a:t>330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new admissions per day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Deaths have also increased, with around </a:t>
            </a:r>
            <a:r>
              <a:rPr lang="en-US" sz="1300" b="1" dirty="0">
                <a:solidFill>
                  <a:prstClr val="black"/>
                </a:solidFill>
                <a:latin typeface="Calibri" panose="020F0502020204030204"/>
              </a:rPr>
              <a:t>82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deaths each day.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9C89D7-C86C-4E32-BCE8-D5B1E5C0B2A3}"/>
              </a:ext>
            </a:extLst>
          </p:cNvPr>
          <p:cNvSpPr txBox="1"/>
          <p:nvPr/>
        </p:nvSpPr>
        <p:spPr>
          <a:xfrm>
            <a:off x="3218072" y="4811611"/>
            <a:ext cx="5232654" cy="175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8BFF5A2-45DD-4E37-8BF8-10B6FFF883F4}"/>
              </a:ext>
            </a:extLst>
          </p:cNvPr>
          <p:cNvGrpSpPr/>
          <p:nvPr/>
        </p:nvGrpSpPr>
        <p:grpSpPr>
          <a:xfrm>
            <a:off x="3029741" y="1273444"/>
            <a:ext cx="4974542" cy="2688703"/>
            <a:chOff x="738787" y="1142141"/>
            <a:chExt cx="5928471" cy="32141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722ADB4-40CA-4A46-B803-6D6A8B57A80A}"/>
                </a:ext>
              </a:extLst>
            </p:cNvPr>
            <p:cNvSpPr txBox="1"/>
            <p:nvPr/>
          </p:nvSpPr>
          <p:spPr>
            <a:xfrm>
              <a:off x="738787" y="1142141"/>
              <a:ext cx="2482242" cy="625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FF0000"/>
                  </a:solidFill>
                  <a:latin typeface="Calibri" panose="020F0502020204030204"/>
                </a:rPr>
                <a:t>3.2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last wk </a:t>
              </a:r>
              <a:b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(11 July – 18 July 2021)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206570F-F5B8-4D49-9CC0-07E27EA4F060}"/>
                </a:ext>
              </a:extLst>
            </p:cNvPr>
            <p:cNvSpPr txBox="1"/>
            <p:nvPr/>
          </p:nvSpPr>
          <p:spPr>
            <a:xfrm>
              <a:off x="756915" y="3730794"/>
              <a:ext cx="2393756" cy="625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10 %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last </a:t>
              </a:r>
              <a:r>
                <a:rPr kumimoji="0" lang="en-US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wk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b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(11</a:t>
              </a:r>
              <a:r>
                <a:rPr lang="en-US" sz="1400" dirty="0">
                  <a:solidFill>
                    <a:srgbClr val="FF0000"/>
                  </a:solidFill>
                </a:rPr>
                <a:t> July – 18 July 2021)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68B58E9-85BF-4CDF-85C0-FDE6EA3FD158}"/>
                </a:ext>
              </a:extLst>
            </p:cNvPr>
            <p:cNvSpPr txBox="1"/>
            <p:nvPr/>
          </p:nvSpPr>
          <p:spPr>
            <a:xfrm>
              <a:off x="4273502" y="3730794"/>
              <a:ext cx="2393756" cy="625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11 %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last wk </a:t>
              </a:r>
              <a:b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(11</a:t>
              </a:r>
              <a:r>
                <a:rPr lang="en-US" sz="1400" dirty="0">
                  <a:solidFill>
                    <a:srgbClr val="FF0000"/>
                  </a:solidFill>
                </a:rPr>
                <a:t> July – 18 July 2021)</a:t>
              </a:r>
              <a:endPara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24104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100" dirty="0"/>
              <a:t>Concluding remarks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3397" y="1064138"/>
            <a:ext cx="8597205" cy="5768304"/>
          </a:xfrm>
        </p:spPr>
        <p:txBody>
          <a:bodyPr>
            <a:noAutofit/>
          </a:bodyPr>
          <a:lstStyle/>
          <a:p>
            <a:pPr marL="300044" indent="-300044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are experiencing </a:t>
            </a:r>
            <a:r>
              <a:rPr lang="en-ZA" sz="1700" dirty="0"/>
              <a:t>a flattening of the 3</a:t>
            </a:r>
            <a:r>
              <a:rPr lang="en-ZA" sz="1700" baseline="30000" dirty="0"/>
              <a:t>rd</a:t>
            </a:r>
            <a:r>
              <a:rPr lang="en-ZA" sz="1700" dirty="0"/>
              <a:t> wave</a:t>
            </a:r>
            <a:r>
              <a:rPr lang="en-ZA" sz="1700" b="0" dirty="0"/>
              <a:t>, but urge everyone to </a:t>
            </a:r>
            <a:r>
              <a:rPr lang="en-ZA" sz="1700" dirty="0"/>
              <a:t>adhere strictly to protective behaviours</a:t>
            </a:r>
            <a:r>
              <a:rPr lang="en-ZA" sz="1700" b="0" dirty="0"/>
              <a:t>, as a </a:t>
            </a:r>
            <a:r>
              <a:rPr lang="en-ZA" sz="1700" dirty="0"/>
              <a:t>key drive to contain </a:t>
            </a:r>
            <a:r>
              <a:rPr lang="en-ZA" sz="1700" b="0" dirty="0"/>
              <a:t>it. We will </a:t>
            </a:r>
            <a:r>
              <a:rPr lang="en-ZA" sz="1700" dirty="0"/>
              <a:t>monitor the 3</a:t>
            </a:r>
            <a:r>
              <a:rPr lang="en-ZA" sz="1700" baseline="30000" dirty="0"/>
              <a:t>rd</a:t>
            </a:r>
            <a:r>
              <a:rPr lang="en-ZA" sz="1700" dirty="0"/>
              <a:t> wave </a:t>
            </a:r>
            <a:r>
              <a:rPr lang="en-ZA" sz="1700" b="0" dirty="0"/>
              <a:t>over </a:t>
            </a:r>
            <a:r>
              <a:rPr lang="en-ZA" sz="1700" dirty="0"/>
              <a:t>the coming weeks</a:t>
            </a:r>
            <a:r>
              <a:rPr lang="en-ZA" sz="1700" b="0" dirty="0"/>
              <a:t>. </a:t>
            </a:r>
          </a:p>
          <a:p>
            <a:pPr marL="309569" indent="-309569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have </a:t>
            </a:r>
            <a:r>
              <a:rPr lang="en-ZA" sz="1700" dirty="0"/>
              <a:t>revised our response for the 3</a:t>
            </a:r>
            <a:r>
              <a:rPr lang="en-ZA" sz="1700" baseline="30000" dirty="0"/>
              <a:t>rd</a:t>
            </a:r>
            <a:r>
              <a:rPr lang="en-ZA" sz="1700" dirty="0"/>
              <a:t> wave</a:t>
            </a:r>
            <a:r>
              <a:rPr lang="en-ZA" sz="1700" b="0" dirty="0"/>
              <a:t>, with </a:t>
            </a:r>
            <a:r>
              <a:rPr lang="en-ZA" sz="1700" dirty="0"/>
              <a:t>clearly identified trigger points</a:t>
            </a:r>
            <a:r>
              <a:rPr lang="en-ZA" sz="1700" b="0" dirty="0"/>
              <a:t> for an </a:t>
            </a:r>
            <a:r>
              <a:rPr lang="en-ZA" sz="1700" dirty="0"/>
              <a:t>appropriate health platform and societal response</a:t>
            </a:r>
            <a:r>
              <a:rPr lang="en-ZA" sz="1700" b="0" dirty="0"/>
              <a:t>.  </a:t>
            </a:r>
          </a:p>
          <a:p>
            <a:pPr marL="309569" indent="-309569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continue to require a concerted </a:t>
            </a:r>
            <a:r>
              <a:rPr lang="en-ZA" sz="1700" dirty="0"/>
              <a:t>whole of government </a:t>
            </a:r>
            <a:r>
              <a:rPr lang="en-ZA" sz="1700" b="0" dirty="0"/>
              <a:t>and </a:t>
            </a:r>
            <a:r>
              <a:rPr lang="en-ZA" sz="1700" dirty="0"/>
              <a:t>whole of society response </a:t>
            </a:r>
            <a:r>
              <a:rPr lang="en-ZA" sz="1700" b="0" dirty="0"/>
              <a:t>to </a:t>
            </a:r>
            <a:r>
              <a:rPr lang="en-ZA" sz="1700" dirty="0"/>
              <a:t>flatten the</a:t>
            </a:r>
            <a:r>
              <a:rPr lang="en-ZA" sz="1700" b="0" dirty="0"/>
              <a:t> </a:t>
            </a:r>
            <a:r>
              <a:rPr lang="en-ZA" sz="1700" dirty="0"/>
              <a:t>3</a:t>
            </a:r>
            <a:r>
              <a:rPr lang="en-ZA" sz="1700" baseline="30000" dirty="0"/>
              <a:t>rd</a:t>
            </a:r>
            <a:r>
              <a:rPr lang="en-ZA" sz="1700" dirty="0"/>
              <a:t> wave, </a:t>
            </a:r>
            <a:r>
              <a:rPr lang="en-ZA" sz="1700" b="0" dirty="0"/>
              <a:t>to protect the health system.</a:t>
            </a:r>
          </a:p>
          <a:p>
            <a:pPr marL="309569" indent="-309569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have </a:t>
            </a:r>
            <a:r>
              <a:rPr lang="en-ZA" sz="1700" dirty="0"/>
              <a:t>scaled up </a:t>
            </a:r>
            <a:r>
              <a:rPr lang="en-ZA" sz="1700" b="0" dirty="0"/>
              <a:t>our</a:t>
            </a:r>
            <a:r>
              <a:rPr lang="en-ZA" sz="1700" dirty="0"/>
              <a:t> Phase 2 vaccination capacity</a:t>
            </a:r>
            <a:r>
              <a:rPr lang="en-ZA" sz="1700" b="0" dirty="0"/>
              <a:t> to </a:t>
            </a:r>
            <a:r>
              <a:rPr lang="en-ZA" sz="1700" dirty="0"/>
              <a:t>administer vaccines </a:t>
            </a:r>
            <a:r>
              <a:rPr lang="en-ZA" sz="1700" b="0" dirty="0"/>
              <a:t>over the past 9 weeks, in a </a:t>
            </a:r>
            <a:r>
              <a:rPr lang="en-ZA" sz="1700" dirty="0"/>
              <a:t>sequential manner </a:t>
            </a:r>
            <a:r>
              <a:rPr lang="en-ZA" sz="1700" b="0" dirty="0"/>
              <a:t>in </a:t>
            </a:r>
            <a:r>
              <a:rPr lang="en-ZA" sz="1700" dirty="0"/>
              <a:t>each geographic area</a:t>
            </a:r>
            <a:r>
              <a:rPr lang="en-ZA" sz="1700" b="0" dirty="0"/>
              <a:t>. We have the </a:t>
            </a:r>
            <a:r>
              <a:rPr lang="en-ZA" sz="1700" dirty="0"/>
              <a:t>capacity to scale up rapidly, </a:t>
            </a:r>
            <a:r>
              <a:rPr lang="en-ZA" sz="1700" b="0" dirty="0"/>
              <a:t>as we </a:t>
            </a:r>
            <a:r>
              <a:rPr lang="en-ZA" sz="1700" dirty="0"/>
              <a:t>receive more vaccines</a:t>
            </a:r>
            <a:r>
              <a:rPr lang="en-ZA" sz="1700" b="0" dirty="0"/>
              <a:t>. </a:t>
            </a:r>
          </a:p>
          <a:p>
            <a:pPr marL="309569" indent="-309569">
              <a:lnSpc>
                <a:spcPct val="150000"/>
              </a:lnSpc>
              <a:buFont typeface="+mj-lt"/>
              <a:buAutoNum type="arabicPeriod"/>
            </a:pPr>
            <a:r>
              <a:rPr lang="en-ZA" sz="1700" b="0" dirty="0"/>
              <a:t>We need to continue to </a:t>
            </a:r>
            <a:r>
              <a:rPr lang="en-ZA" sz="1700" dirty="0"/>
              <a:t>mobilise and assist everyone &gt;35 years </a:t>
            </a:r>
            <a:r>
              <a:rPr lang="en-ZA" sz="1700" b="0" dirty="0"/>
              <a:t>to be </a:t>
            </a:r>
            <a:r>
              <a:rPr lang="en-ZA" sz="1700" dirty="0"/>
              <a:t>registered on the EVDS for Phase 2, </a:t>
            </a:r>
            <a:r>
              <a:rPr lang="en-ZA" sz="1700" b="0" dirty="0"/>
              <a:t>and </a:t>
            </a:r>
            <a:r>
              <a:rPr lang="en-ZA" sz="1700" dirty="0"/>
              <a:t>to be vaccinated</a:t>
            </a:r>
            <a:r>
              <a:rPr lang="en-ZA" sz="1700" b="0" dirty="0"/>
              <a:t>.</a:t>
            </a:r>
            <a:endParaRPr lang="en-ZA" sz="1700" dirty="0"/>
          </a:p>
        </p:txBody>
      </p:sp>
    </p:spTree>
    <p:extLst>
      <p:ext uri="{BB962C8B-B14F-4D97-AF65-F5344CB8AC3E}">
        <p14:creationId xmlns:p14="http://schemas.microsoft.com/office/powerpoint/2010/main" xmlns="" val="1225463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5BB2699-2CDA-44A8-BE6E-DA302536D4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9592" y="2581089"/>
            <a:ext cx="6210968" cy="864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ZA" sz="32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1223796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F5B75E-F832-4D0D-9020-68DDA145F7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3" y="54423"/>
            <a:ext cx="8679109" cy="470995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xmlns="" id="{06EC7DFA-AC8F-4349-B77F-69A75628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300" b="1" dirty="0">
                <a:solidFill>
                  <a:schemeClr val="bg1"/>
                </a:solidFill>
              </a:rPr>
              <a:t>Metro Overview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9C89D7-C86C-4E32-BCE8-D5B1E5C0B2A3}"/>
              </a:ext>
            </a:extLst>
          </p:cNvPr>
          <p:cNvSpPr txBox="1"/>
          <p:nvPr/>
        </p:nvSpPr>
        <p:spPr>
          <a:xfrm>
            <a:off x="3127059" y="4919070"/>
            <a:ext cx="5732923" cy="1537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Overall, there is a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 week on week increase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cases in the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sub-districts are seeing a plateau in case numbers this last week, which may be artificial, and due to a range of factors including restricted testing criteria and the recent taxi violence.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increasing proportion of cases in Metro are from the public sector.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C799A4A-A5F4-48C5-9FC5-C5FA03887267}"/>
              </a:ext>
            </a:extLst>
          </p:cNvPr>
          <p:cNvSpPr txBox="1"/>
          <p:nvPr/>
        </p:nvSpPr>
        <p:spPr>
          <a:xfrm>
            <a:off x="2798064" y="1932541"/>
            <a:ext cx="2125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4%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last wk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  July – 18 July 2021)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45E1997-98CF-4D22-8637-14FC016F95A2}"/>
              </a:ext>
            </a:extLst>
          </p:cNvPr>
          <p:cNvSpPr txBox="1"/>
          <p:nvPr/>
        </p:nvSpPr>
        <p:spPr>
          <a:xfrm>
            <a:off x="1350566" y="2308126"/>
            <a:ext cx="72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-0.5%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90B6697-EA7B-4192-B1A6-777457011155}"/>
              </a:ext>
            </a:extLst>
          </p:cNvPr>
          <p:cNvSpPr txBox="1"/>
          <p:nvPr/>
        </p:nvSpPr>
        <p:spPr>
          <a:xfrm>
            <a:off x="1503149" y="3748401"/>
            <a:ext cx="72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3%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977ED64-EC35-44E5-9435-0125B5BB8C90}"/>
              </a:ext>
            </a:extLst>
          </p:cNvPr>
          <p:cNvSpPr txBox="1"/>
          <p:nvPr/>
        </p:nvSpPr>
        <p:spPr>
          <a:xfrm>
            <a:off x="1465473" y="874025"/>
            <a:ext cx="72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17%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FFC7CA-2470-4767-A338-BFC01D87C29C}"/>
              </a:ext>
            </a:extLst>
          </p:cNvPr>
          <p:cNvSpPr txBox="1"/>
          <p:nvPr/>
        </p:nvSpPr>
        <p:spPr>
          <a:xfrm>
            <a:off x="3443044" y="3748401"/>
            <a:ext cx="72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/>
              </a:rPr>
              <a:t>-3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08F91C3-C6E3-4F02-8B35-E44FB5291F25}"/>
              </a:ext>
            </a:extLst>
          </p:cNvPr>
          <p:cNvSpPr txBox="1"/>
          <p:nvPr/>
        </p:nvSpPr>
        <p:spPr>
          <a:xfrm>
            <a:off x="5382939" y="3775535"/>
            <a:ext cx="727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/>
              </a:rPr>
              <a:t>-3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41A942-0CA6-4B49-A043-1233F81BC892}"/>
              </a:ext>
            </a:extLst>
          </p:cNvPr>
          <p:cNvSpPr txBox="1"/>
          <p:nvPr/>
        </p:nvSpPr>
        <p:spPr>
          <a:xfrm>
            <a:off x="7342097" y="3775535"/>
            <a:ext cx="57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/>
              </a:rPr>
              <a:t>14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9F3ACD3-F055-45D7-A4E9-730BC2F84759}"/>
              </a:ext>
            </a:extLst>
          </p:cNvPr>
          <p:cNvSpPr txBox="1"/>
          <p:nvPr/>
        </p:nvSpPr>
        <p:spPr>
          <a:xfrm>
            <a:off x="7342097" y="2526679"/>
            <a:ext cx="71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9%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338F701-FCD9-4396-AFF3-0AE460BC36A4}"/>
              </a:ext>
            </a:extLst>
          </p:cNvPr>
          <p:cNvSpPr txBox="1"/>
          <p:nvPr/>
        </p:nvSpPr>
        <p:spPr>
          <a:xfrm>
            <a:off x="7342097" y="1010783"/>
            <a:ext cx="71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xmlns="" val="3734728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8D232A-E221-4DB8-BDAD-CB8B76DDD7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486" y="272115"/>
            <a:ext cx="8582778" cy="454071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xmlns="" id="{06EC7DFA-AC8F-4349-B77F-69A75628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300" b="1" dirty="0">
                <a:solidFill>
                  <a:schemeClr val="bg1"/>
                </a:solidFill>
              </a:rPr>
              <a:t>Rural Overview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9C89D7-C86C-4E32-BCE8-D5B1E5C0B2A3}"/>
              </a:ext>
            </a:extLst>
          </p:cNvPr>
          <p:cNvSpPr txBox="1"/>
          <p:nvPr/>
        </p:nvSpPr>
        <p:spPr>
          <a:xfrm>
            <a:off x="3187826" y="4930755"/>
            <a:ext cx="5560637" cy="1572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lvl="0" indent="-1714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similar plateau in case numbers is being seen in the rural districts as well.</a:t>
            </a:r>
            <a:endParaRPr lang="en-US" sz="1300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exception is Central Karoo, which is having a high percent increase in case numbers, although the absolute numbers there are small.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7263B31-1013-4442-9C8C-0776871D1F4F}"/>
              </a:ext>
            </a:extLst>
          </p:cNvPr>
          <p:cNvSpPr txBox="1"/>
          <p:nvPr/>
        </p:nvSpPr>
        <p:spPr>
          <a:xfrm>
            <a:off x="2798064" y="1833832"/>
            <a:ext cx="2140340" cy="58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1 %  in last wk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(11</a:t>
            </a:r>
            <a:r>
              <a:rPr lang="en-US" sz="1400" dirty="0">
                <a:solidFill>
                  <a:srgbClr val="FF0000"/>
                </a:solidFill>
              </a:rPr>
              <a:t> July – 18 July 2021)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FE0B50-4942-484E-9590-80F42D9E0098}"/>
              </a:ext>
            </a:extLst>
          </p:cNvPr>
          <p:cNvSpPr txBox="1"/>
          <p:nvPr/>
        </p:nvSpPr>
        <p:spPr>
          <a:xfrm>
            <a:off x="1147960" y="2590048"/>
            <a:ext cx="648072" cy="30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0">
                <a:solidFill>
                  <a:srgbClr val="FF0000"/>
                </a:solidFill>
                <a:latin typeface="Calibri" panose="020F0502020204030204"/>
              </a:defRPr>
            </a:lvl1pPr>
          </a:lstStyle>
          <a:p>
            <a:r>
              <a:rPr lang="en-US" dirty="0"/>
              <a:t>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7664266-9D30-4993-BCD5-925272DFAA53}"/>
              </a:ext>
            </a:extLst>
          </p:cNvPr>
          <p:cNvSpPr txBox="1"/>
          <p:nvPr/>
        </p:nvSpPr>
        <p:spPr>
          <a:xfrm>
            <a:off x="1147960" y="1094633"/>
            <a:ext cx="648072" cy="30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kern="0">
                <a:solidFill>
                  <a:srgbClr val="FF0000"/>
                </a:solidFill>
                <a:latin typeface="Calibri" panose="020F0502020204030204"/>
              </a:defRPr>
            </a:lvl1pPr>
          </a:lstStyle>
          <a:p>
            <a:r>
              <a:rPr lang="en-US" dirty="0"/>
              <a:t>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5312E1-93F2-43EC-A154-EF05016D9354}"/>
              </a:ext>
            </a:extLst>
          </p:cNvPr>
          <p:cNvSpPr txBox="1"/>
          <p:nvPr/>
        </p:nvSpPr>
        <p:spPr>
          <a:xfrm>
            <a:off x="1147960" y="3957998"/>
            <a:ext cx="648072" cy="30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149215B-845F-4D20-AC84-94E5D3C597BB}"/>
              </a:ext>
            </a:extLst>
          </p:cNvPr>
          <p:cNvSpPr txBox="1"/>
          <p:nvPr/>
        </p:nvSpPr>
        <p:spPr>
          <a:xfrm>
            <a:off x="3184600" y="3957998"/>
            <a:ext cx="604339" cy="309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Calibri" panose="020F0502020204030204"/>
              </a:rPr>
              <a:t>-10%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CD564E0-5B8C-4633-AA50-797CEE78E4DF}"/>
              </a:ext>
            </a:extLst>
          </p:cNvPr>
          <p:cNvSpPr txBox="1"/>
          <p:nvPr/>
        </p:nvSpPr>
        <p:spPr>
          <a:xfrm>
            <a:off x="4570857" y="3914402"/>
            <a:ext cx="950494" cy="37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Calibri" panose="020F0502020204030204"/>
              </a:rPr>
              <a:t>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95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n/h/r1zNZ+uLfX4pvKHBZZMsZqKpVmQp"/>
  <p:tag name="SMARTBOX_SB2" val="4EA1ZNr7a5lNBMyQCX9x/TKDuKOrxNs8"/>
  <p:tag name="THINKCELLPRESENTATIONDONOTDELETE" val="&lt;?xml version=&quot;1.0&quot; encoding=&quot;UTF-16&quot; standalone=&quot;yes&quot;?&gt;&#10;&lt;root reqver=&quot;17839&quot;&gt;&lt;version val=&quot;2107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2.71000000000000000000E+000&quot;&gt;&lt;m_ppcolschidx val=&quot;0&quot;/&gt;&lt;m_rgb r=&quot;0&quot; g=&quot;32&quot; b=&quot;9b&quot;/&gt;&lt;/elem&gt;&lt;elem m_fUsage=&quot;7.29000000000000090000E-001&quot;&gt;&lt;m_ppcolschidx val=&quot;0&quot;/&gt;&lt;m_rgb r=&quot;0&quot; g=&quot;96&quot; b=&quot;3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68"/>
  <p:tag name="SMARTBOX_SB1" val="yPDc+YGAsVDnrAdBfm5OLomapWE3kVAqh9b2jawd28kRYNSZ2VM9Zq8jLnRQsKd+zm3flYlSQ3N6EyKkSMGAbtXZPDAgzPCqp12cLtaehhktX0tL2QJLqhJXT50rTZFve8mXKum9VLtDf8/Ef4PJE20Wfd9sEmg5jcWpaEZMyas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snTsFZ8Y/CBJMgu9y8Dq8/H4Owf5ZP/3"/>
  <p:tag name="SMARTBOX_SB8" val="0iCA1Z23kaaMiGZOE1yeGg=="/>
  <p:tag name="SMARTBOX_SB7" val="U8/1IBd/oCkOa3RV9JIGzg=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heme/theme1.xml><?xml version="1.0" encoding="utf-8"?>
<a:theme xmlns:a="http://schemas.openxmlformats.org/drawingml/2006/main" name="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9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2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_Western Cape Government Master Template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8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3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WCGH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8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78202CB7ED954397F173524F61860E" ma:contentTypeVersion="13" ma:contentTypeDescription="Create a new document." ma:contentTypeScope="" ma:versionID="7664ec56746ebb9da6aeb8d7e7052e10">
  <xsd:schema xmlns:xsd="http://www.w3.org/2001/XMLSchema" xmlns:xs="http://www.w3.org/2001/XMLSchema" xmlns:p="http://schemas.microsoft.com/office/2006/metadata/properties" xmlns:ns3="f30499d5-6c1a-4749-8333-c9ac3feca137" xmlns:ns4="2b32963d-efbb-428e-a395-a8a697098a5f" targetNamespace="http://schemas.microsoft.com/office/2006/metadata/properties" ma:root="true" ma:fieldsID="af4c0d99727b5354933912092a545ff5" ns3:_="" ns4:_="">
    <xsd:import namespace="f30499d5-6c1a-4749-8333-c9ac3feca137"/>
    <xsd:import namespace="2b32963d-efbb-428e-a395-a8a697098a5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499d5-6c1a-4749-8333-c9ac3feca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32963d-efbb-428e-a395-a8a697098a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44A0B-A16A-4101-A743-87DE5934B4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499d5-6c1a-4749-8333-c9ac3feca137"/>
    <ds:schemaRef ds:uri="2b32963d-efbb-428e-a395-a8a697098a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437E67-15E5-4FC2-A244-11F0BBBF3B26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b32963d-efbb-428e-a395-a8a697098a5f"/>
    <ds:schemaRef ds:uri="http://purl.org/dc/elements/1.1/"/>
    <ds:schemaRef ds:uri="f30499d5-6c1a-4749-8333-c9ac3feca1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D605EAF-797F-43FB-BFA8-D2EF279957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5081</Words>
  <Application>Microsoft Office PowerPoint</Application>
  <PresentationFormat>On-screen Show (4:3)</PresentationFormat>
  <Paragraphs>1105</Paragraphs>
  <Slides>71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95" baseType="lpstr">
      <vt:lpstr>WCG-PPT Master-121022-amc</vt:lpstr>
      <vt:lpstr>2_WCG-PPT Master-121022-amc</vt:lpstr>
      <vt:lpstr>3_WCG-PPT Master-121022-amc</vt:lpstr>
      <vt:lpstr>7_WCG-PPT Master-121022-amc</vt:lpstr>
      <vt:lpstr>8_WCG-PPT Master-121022-amc</vt:lpstr>
      <vt:lpstr>13_WCG-PPT Master-121022-amc</vt:lpstr>
      <vt:lpstr>WCGH</vt:lpstr>
      <vt:lpstr>18_WCG-PPT Master-121022-amc</vt:lpstr>
      <vt:lpstr>11_WCG-PPT Master-121022-amc</vt:lpstr>
      <vt:lpstr>Custom Design</vt:lpstr>
      <vt:lpstr>10_WCG-PPT Master-121022-amc</vt:lpstr>
      <vt:lpstr>4_Western Cape Government Master Template</vt:lpstr>
      <vt:lpstr>9_WCG-PPT Master-121022-amc</vt:lpstr>
      <vt:lpstr>1_Office Theme</vt:lpstr>
      <vt:lpstr>15_WCG-PPT Master-121022-amc</vt:lpstr>
      <vt:lpstr>5_Office Theme</vt:lpstr>
      <vt:lpstr>17_WCG-PPT Master-121022-amc</vt:lpstr>
      <vt:lpstr>8_Office Theme</vt:lpstr>
      <vt:lpstr>2_Office Theme</vt:lpstr>
      <vt:lpstr>12_WCG-PPT Master-121022-amc</vt:lpstr>
      <vt:lpstr>1_WCG-PPT Master-121022-amc</vt:lpstr>
      <vt:lpstr>Office Theme</vt:lpstr>
      <vt:lpstr>1_Western Cape Government Master Template</vt:lpstr>
      <vt:lpstr>think-cell Slide</vt:lpstr>
      <vt:lpstr>Slide 1</vt:lpstr>
      <vt:lpstr>Overview </vt:lpstr>
      <vt:lpstr>Slide 3</vt:lpstr>
      <vt:lpstr>Slide 4</vt:lpstr>
      <vt:lpstr>Current reproduction number (Western Cape)</vt:lpstr>
      <vt:lpstr>Slide 6</vt:lpstr>
      <vt:lpstr>Provincial Overview</vt:lpstr>
      <vt:lpstr>Metro Overview</vt:lpstr>
      <vt:lpstr>Rural Overview</vt:lpstr>
      <vt:lpstr>Slide 10</vt:lpstr>
      <vt:lpstr>Currently admitted patients</vt:lpstr>
      <vt:lpstr>Slide 12</vt:lpstr>
      <vt:lpstr>Slide 13</vt:lpstr>
      <vt:lpstr>Comparing the 3 waves</vt:lpstr>
      <vt:lpstr>Triangulating with wastewater</vt:lpstr>
      <vt:lpstr>Update on delta variant in WC</vt:lpstr>
      <vt:lpstr>Slide 17</vt:lpstr>
      <vt:lpstr>Slide 18</vt:lpstr>
      <vt:lpstr>Slide 19</vt:lpstr>
      <vt:lpstr>Slide 20</vt:lpstr>
      <vt:lpstr>Slide 21</vt:lpstr>
      <vt:lpstr>Western Cape 3rd wave advisory</vt:lpstr>
      <vt:lpstr>3rd warning indicator </vt:lpstr>
      <vt:lpstr>Google mobility data  – percentage change in mobility in relation to restrictions</vt:lpstr>
      <vt:lpstr>In the midst of the Mitigation Paradigm</vt:lpstr>
      <vt:lpstr>Acute service platform – scaling up COVID capacity</vt:lpstr>
      <vt:lpstr>Acute service platform – current picture</vt:lpstr>
      <vt:lpstr>Slide 28</vt:lpstr>
      <vt:lpstr>COVID-19 Bed Capacity (Public Sector)</vt:lpstr>
      <vt:lpstr>Oxygen Delivery Capacity (Public Sector)</vt:lpstr>
      <vt:lpstr>Oxygen utilisation – general comments</vt:lpstr>
      <vt:lpstr>Slide 32</vt:lpstr>
      <vt:lpstr>Slide 33</vt:lpstr>
      <vt:lpstr>Preparing and Caring for our People – 3rd Wave</vt:lpstr>
      <vt:lpstr>Additional Staff Capacity (Public Sector)</vt:lpstr>
      <vt:lpstr>Departmental</vt:lpstr>
      <vt:lpstr>Slide 37</vt:lpstr>
      <vt:lpstr>Western Cape Timeline to date</vt:lpstr>
      <vt:lpstr>Western Cape Timeline going forward</vt:lpstr>
      <vt:lpstr>Vaccine update: Phases and Prioritisation Groups  </vt:lpstr>
      <vt:lpstr>Phase 2 and Phase 3: NDoH Timelines and Target Population</vt:lpstr>
      <vt:lpstr>Strategy</vt:lpstr>
      <vt:lpstr>Planned Public Sector Sites: Metro &amp; Rural for Phase 2 </vt:lpstr>
      <vt:lpstr>Private Sector Sites as at 20 July 2021</vt:lpstr>
      <vt:lpstr>Vaccines Administered: Phase 1b and Phase 2</vt:lpstr>
      <vt:lpstr>Vaccinations Administered Against Weekly Targets</vt:lpstr>
      <vt:lpstr>Fully Vaccinated as at 21 July 2021</vt:lpstr>
      <vt:lpstr>Rollout of Essential Worker Programme in the Public Sector</vt:lpstr>
      <vt:lpstr>CTICC Vaccination Centre of Hope</vt:lpstr>
      <vt:lpstr>Mass vaccination at Athlone Stadium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Key Lessons from the first 9 weeks</vt:lpstr>
      <vt:lpstr>Slide 60</vt:lpstr>
      <vt:lpstr>EVDS Registrations: &gt;35 years as at 21 July 2021</vt:lpstr>
      <vt:lpstr>Slide 62</vt:lpstr>
      <vt:lpstr>Slide 63</vt:lpstr>
      <vt:lpstr>Keeping Safe Messaging</vt:lpstr>
      <vt:lpstr>Vaccination messaging: Walk-in priority groups</vt:lpstr>
      <vt:lpstr>Stories about expanding access</vt:lpstr>
      <vt:lpstr>Keeping communities informed</vt:lpstr>
      <vt:lpstr>Message for 35yr to 49yr olds</vt:lpstr>
      <vt:lpstr>Slide 69</vt:lpstr>
      <vt:lpstr>Concluding remarks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Saadiq Kariem</dc:creator>
  <cp:lastModifiedBy>USER</cp:lastModifiedBy>
  <cp:revision>827</cp:revision>
  <dcterms:created xsi:type="dcterms:W3CDTF">2021-01-18T15:54:07Z</dcterms:created>
  <dcterms:modified xsi:type="dcterms:W3CDTF">2021-07-23T13:40:17Z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0x0101004478202CB7ED954397F173524F61860E</vt:lpwstr>
  </property>
</Properties>
</file>