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9"/>
  </p:notesMasterIdLst>
  <p:sldIdLst>
    <p:sldId id="2145707479" r:id="rId3"/>
    <p:sldId id="551" r:id="rId4"/>
    <p:sldId id="547" r:id="rId5"/>
    <p:sldId id="548" r:id="rId6"/>
    <p:sldId id="549" r:id="rId7"/>
    <p:sldId id="2145707480" r:id="rId8"/>
    <p:sldId id="543" r:id="rId9"/>
    <p:sldId id="544" r:id="rId10"/>
    <p:sldId id="542" r:id="rId11"/>
    <p:sldId id="545" r:id="rId12"/>
    <p:sldId id="546" r:id="rId13"/>
    <p:sldId id="270" r:id="rId14"/>
    <p:sldId id="263" r:id="rId15"/>
    <p:sldId id="262"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0" autoAdjust="0"/>
    <p:restoredTop sz="86410" autoAdjust="0"/>
  </p:normalViewPr>
  <p:slideViewPr>
    <p:cSldViewPr snapToGrid="0" snapToObjects="1">
      <p:cViewPr varScale="1">
        <p:scale>
          <a:sx n="75" d="100"/>
          <a:sy n="75" d="100"/>
        </p:scale>
        <p:origin x="581"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7F543-53DC-43CA-A5E5-E6F91F485BEE}" type="datetimeFigureOut">
              <a:rPr lang="en-ZA" smtClean="0"/>
              <a:t>2021/07/21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ECD94-9FCF-45A5-9FDA-BF88D49A6321}" type="slidenum">
              <a:rPr lang="en-ZA" smtClean="0"/>
              <a:t>‹#›</a:t>
            </a:fld>
            <a:endParaRPr lang="en-ZA"/>
          </a:p>
        </p:txBody>
      </p:sp>
    </p:spTree>
    <p:extLst>
      <p:ext uri="{BB962C8B-B14F-4D97-AF65-F5344CB8AC3E}">
        <p14:creationId xmlns:p14="http://schemas.microsoft.com/office/powerpoint/2010/main" val="238631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2D588E-0AD0-45E4-AFF3-D0EC37403E06}" type="slidenum">
              <a:rPr lang="en-US" smtClean="0"/>
              <a:t>1</a:t>
            </a:fld>
            <a:endParaRPr lang="en-US"/>
          </a:p>
        </p:txBody>
      </p:sp>
    </p:spTree>
    <p:extLst>
      <p:ext uri="{BB962C8B-B14F-4D97-AF65-F5344CB8AC3E}">
        <p14:creationId xmlns:p14="http://schemas.microsoft.com/office/powerpoint/2010/main" val="413380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70000" lnSpcReduction="20000"/>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COVID-19 Vaccinations Daily Totals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Public Health Care Workers (HCW) out of Total Registered Public HCW</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Individuals in Education Sector out of Total Registered Individuals Registered in Education Sector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Individuals in the South African National Defence Force (SANDF) out of Total Registered Individuals Registered in SANDF</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Numbers of Vaccinated Individuals in the South African Police Service (SAPS) out of Total Registered Individuals Registered in SAPS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25000" lnSpcReduction="20000"/>
          </a:bodyPr>
          <a:lstStyle/>
          <a:p>
            <a:r>
              <a:rPr b="1" dirty="0"/>
              <a:t>Date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Number of Pfizer Vaccines Administered</a:t>
            </a:r>
            <a:endParaRPr dirty="0"/>
          </a:p>
          <a:p>
            <a:r>
              <a:rPr b="0" dirty="0"/>
              <a:t>No alt text provided.</a:t>
            </a:r>
            <a:endParaRPr dirty="0"/>
          </a:p>
          <a:p>
            <a:endParaRPr dirty="0"/>
          </a:p>
          <a:p>
            <a:r>
              <a:rPr b="1" dirty="0"/>
              <a:t>Sisonke-Number of J&amp;J Vaccines Administered</a:t>
            </a:r>
            <a:endParaRPr dirty="0"/>
          </a:p>
          <a:p>
            <a:r>
              <a:rPr b="0" dirty="0"/>
              <a:t>No alt text provided.</a:t>
            </a:r>
            <a:endParaRPr dirty="0"/>
          </a:p>
          <a:p>
            <a:endParaRPr dirty="0"/>
          </a:p>
          <a:p>
            <a:r>
              <a:rPr b="1" dirty="0"/>
              <a:t>National-Number of J&amp;J Vaccines Administered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normAutofit fontScale="32500" lnSpcReduction="20000"/>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Date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Individuals Vaccinated</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Daily Number of Individuals Vaccinated</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7" name="Straight Connector 6"/>
          <p:cNvCxnSpPr/>
          <p:nvPr/>
        </p:nvCxnSpPr>
        <p:spPr>
          <a:xfrm>
            <a:off x="0" y="594928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352800" y="2852738"/>
            <a:ext cx="8534400" cy="1223962"/>
          </a:xfrm>
          <a:prstGeom prst="rect">
            <a:avLst/>
          </a:prstGeom>
        </p:spPr>
        <p:txBody>
          <a:bodyPr anchor="ct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Edit Master text styles</a:t>
            </a:r>
            <a:endParaRPr lang="en-ZA" dirty="0"/>
          </a:p>
        </p:txBody>
      </p:sp>
    </p:spTree>
    <p:extLst>
      <p:ext uri="{BB962C8B-B14F-4D97-AF65-F5344CB8AC3E}">
        <p14:creationId xmlns:p14="http://schemas.microsoft.com/office/powerpoint/2010/main" val="22864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7446299" y="5929355"/>
            <a:ext cx="142876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9065560" y="5870484"/>
            <a:ext cx="1411971" cy="1058978"/>
          </a:xfrm>
          <a:prstGeom prst="rect">
            <a:avLst/>
          </a:prstGeom>
        </p:spPr>
      </p:pic>
    </p:spTree>
    <p:extLst>
      <p:ext uri="{BB962C8B-B14F-4D97-AF65-F5344CB8AC3E}">
        <p14:creationId xmlns:p14="http://schemas.microsoft.com/office/powerpoint/2010/main" val="3742563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324"/>
            <a:ext cx="10972800" cy="930276"/>
          </a:xfrm>
          <a:prstGeom prst="rect">
            <a:avLst/>
          </a:prstGeom>
        </p:spPr>
        <p:txBody>
          <a:bodyPr/>
          <a:lstStyle>
            <a:lvl1pPr algn="l">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71603"/>
            <a:ext cx="10972800" cy="44957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7499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31813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image" Target="../media/image2.jpeg" /><Relationship Id="rId5" Type="http://schemas.openxmlformats.org/officeDocument/2006/relationships/image" Target="../media/image1.jpeg" /><Relationship Id="rId4"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NDOH Logo.jpg"/>
          <p:cNvPicPr>
            <a:picLocks noChangeAspect="1"/>
          </p:cNvPicPr>
          <p:nvPr userDrawn="1"/>
        </p:nvPicPr>
        <p:blipFill>
          <a:blip r:embed="rId5" cstate="print"/>
          <a:stretch>
            <a:fillRect/>
          </a:stretch>
        </p:blipFill>
        <p:spPr>
          <a:xfrm>
            <a:off x="203200" y="5867400"/>
            <a:ext cx="3048000" cy="824484"/>
          </a:xfrm>
          <a:prstGeom prst="rect">
            <a:avLst/>
          </a:prstGeom>
        </p:spPr>
      </p:pic>
      <p:pic>
        <p:nvPicPr>
          <p:cNvPr id="9" name="Picture 11"/>
          <p:cNvPicPr>
            <a:picLocks noChangeAspect="1" noChangeArrowheads="1"/>
          </p:cNvPicPr>
          <p:nvPr userDrawn="1"/>
        </p:nvPicPr>
        <p:blipFill>
          <a:blip r:embed="rId6" cstate="print"/>
          <a:srcRect r="26000"/>
          <a:stretch>
            <a:fillRect/>
          </a:stretch>
        </p:blipFill>
        <p:spPr bwMode="auto">
          <a:xfrm>
            <a:off x="9789161" y="2"/>
            <a:ext cx="1578863" cy="1066799"/>
          </a:xfrm>
          <a:prstGeom prst="rect">
            <a:avLst/>
          </a:prstGeom>
          <a:noFill/>
          <a:ln w="9525">
            <a:noFill/>
            <a:miter lim="800000"/>
            <a:headEnd/>
            <a:tailEnd/>
          </a:ln>
          <a:effectLst/>
        </p:spPr>
      </p:pic>
    </p:spTree>
    <p:extLst>
      <p:ext uri="{BB962C8B-B14F-4D97-AF65-F5344CB8AC3E}">
        <p14:creationId xmlns:p14="http://schemas.microsoft.com/office/powerpoint/2010/main" val="12649904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12.xml" /><Relationship Id="rId4" Type="http://schemas.openxmlformats.org/officeDocument/2006/relationships/image" Target="../media/image6.svg" /></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10.xml" /><Relationship Id="rId1" Type="http://schemas.openxmlformats.org/officeDocument/2006/relationships/slideLayout" Target="../slideLayouts/slideLayout15.xml" /><Relationship Id="rId4" Type="http://schemas.openxmlformats.org/officeDocument/2006/relationships/image" Target="../media/image15.png" /></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11.xml" /><Relationship Id="rId1" Type="http://schemas.openxmlformats.org/officeDocument/2006/relationships/slideLayout" Target="../slideLayouts/slideLayout15.xml" /><Relationship Id="rId4" Type="http://schemas.openxmlformats.org/officeDocument/2006/relationships/image" Target="../media/image16.png" /></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645343a7849ede886a3d?pbi_source=PowerPoint" TargetMode="External" /><Relationship Id="rId2" Type="http://schemas.openxmlformats.org/officeDocument/2006/relationships/notesSlide" Target="../notesSlides/notesSlide12.xml" /><Relationship Id="rId1" Type="http://schemas.openxmlformats.org/officeDocument/2006/relationships/slideLayout" Target="../slideLayouts/slideLayout15.xml" /><Relationship Id="rId4" Type="http://schemas.openxmlformats.org/officeDocument/2006/relationships/image" Target="../media/image17.png" /></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b9d974669dd1eead9b3b?pbi_source=PowerPoint" TargetMode="External" /><Relationship Id="rId2" Type="http://schemas.openxmlformats.org/officeDocument/2006/relationships/notesSlide" Target="../notesSlides/notesSlide13.xml" /><Relationship Id="rId1" Type="http://schemas.openxmlformats.org/officeDocument/2006/relationships/slideLayout" Target="../slideLayouts/slideLayout8.xml" /><Relationship Id="rId4" Type="http://schemas.openxmlformats.org/officeDocument/2006/relationships/image" Target="../media/image18.png" /></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5f41d5c4b5694d59edd4?pbi_source=PowerPoint" TargetMode="External" /><Relationship Id="rId2" Type="http://schemas.openxmlformats.org/officeDocument/2006/relationships/notesSlide" Target="../notesSlides/notesSlide14.xml" /><Relationship Id="rId1" Type="http://schemas.openxmlformats.org/officeDocument/2006/relationships/slideLayout" Target="../slideLayouts/slideLayout8.xml" /><Relationship Id="rId4" Type="http://schemas.openxmlformats.org/officeDocument/2006/relationships/image" Target="../media/image19.png" /></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499b0526d481b509455?pbi_source=PowerPoint" TargetMode="External" /><Relationship Id="rId2" Type="http://schemas.openxmlformats.org/officeDocument/2006/relationships/notesSlide" Target="../notesSlides/notesSlide15.xml" /><Relationship Id="rId1" Type="http://schemas.openxmlformats.org/officeDocument/2006/relationships/slideLayout" Target="../slideLayouts/slideLayout8.xml" /><Relationship Id="rId4" Type="http://schemas.openxmlformats.org/officeDocument/2006/relationships/image" Target="../media/image20.png" /></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84c80f524cded21a2fed?pbi_source=PowerPoint" TargetMode="External" /><Relationship Id="rId2" Type="http://schemas.openxmlformats.org/officeDocument/2006/relationships/notesSlide" Target="../notesSlides/notesSlide16.xml" /><Relationship Id="rId1" Type="http://schemas.openxmlformats.org/officeDocument/2006/relationships/slideLayout" Target="../slideLayouts/slideLayout8.xml" /><Relationship Id="rId4" Type="http://schemas.openxmlformats.org/officeDocument/2006/relationships/image" Target="../media/image21.png" /></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6f3c0ecd8e712dc6ed33?pbi_source=PowerPoint" TargetMode="External" /><Relationship Id="rId2" Type="http://schemas.openxmlformats.org/officeDocument/2006/relationships/notesSlide" Target="../notesSlides/notesSlide2.xml" /><Relationship Id="rId1" Type="http://schemas.openxmlformats.org/officeDocument/2006/relationships/slideLayout" Target="../slideLayouts/slideLayout15.xml" /><Relationship Id="rId4" Type="http://schemas.openxmlformats.org/officeDocument/2006/relationships/image" Target="../media/image7.png" /></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3.xml" /><Relationship Id="rId1" Type="http://schemas.openxmlformats.org/officeDocument/2006/relationships/slideLayout" Target="../slideLayouts/slideLayout15.xml" /><Relationship Id="rId4" Type="http://schemas.openxmlformats.org/officeDocument/2006/relationships/image" Target="../media/image8.png" /></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4.xml" /><Relationship Id="rId1" Type="http://schemas.openxmlformats.org/officeDocument/2006/relationships/slideLayout" Target="../slideLayouts/slideLayout15.xml" /><Relationship Id="rId4" Type="http://schemas.openxmlformats.org/officeDocument/2006/relationships/image" Target="../media/image9.png" /></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5.xml" /><Relationship Id="rId1" Type="http://schemas.openxmlformats.org/officeDocument/2006/relationships/slideLayout" Target="../slideLayouts/slideLayout15.xml" /><Relationship Id="rId4" Type="http://schemas.openxmlformats.org/officeDocument/2006/relationships/image" Target="../media/image10.png" /></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6.xml" /><Relationship Id="rId1" Type="http://schemas.openxmlformats.org/officeDocument/2006/relationships/slideLayout" Target="../slideLayouts/slideLayout15.xml" /><Relationship Id="rId4" Type="http://schemas.openxmlformats.org/officeDocument/2006/relationships/image" Target="../media/image11.png" /></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7.xml" /><Relationship Id="rId1" Type="http://schemas.openxmlformats.org/officeDocument/2006/relationships/slideLayout" Target="../slideLayouts/slideLayout15.xml" /><Relationship Id="rId4" Type="http://schemas.openxmlformats.org/officeDocument/2006/relationships/image" Target="../media/image12.png" /></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8.xml" /><Relationship Id="rId1" Type="http://schemas.openxmlformats.org/officeDocument/2006/relationships/slideLayout" Target="../slideLayouts/slideLayout15.xml" /><Relationship Id="rId4" Type="http://schemas.openxmlformats.org/officeDocument/2006/relationships/image" Target="../media/image13.png" /></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5b030003-d726-4f0e-b24e-33d97069e4cc/ReportSectionc633688518f3f2c9cb68?pbi_source=PowerPoint" TargetMode="External" /><Relationship Id="rId2" Type="http://schemas.openxmlformats.org/officeDocument/2006/relationships/notesSlide" Target="../notesSlides/notesSlide9.xml" /><Relationship Id="rId1" Type="http://schemas.openxmlformats.org/officeDocument/2006/relationships/slideLayout" Target="../slideLayouts/slideLayout15.xml"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Covid-19 outline">
            <a:extLst>
              <a:ext uri="{FF2B5EF4-FFF2-40B4-BE49-F238E27FC236}">
                <a16:creationId xmlns:a16="http://schemas.microsoft.com/office/drawing/2014/main" id="{F549E6E1-7F9F-4C2A-AE1B-0E35698E26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1188" y="3485013"/>
            <a:ext cx="722372" cy="722372"/>
          </a:xfrm>
          <a:prstGeom prst="rect">
            <a:avLst/>
          </a:prstGeom>
        </p:spPr>
      </p:pic>
      <p:pic>
        <p:nvPicPr>
          <p:cNvPr id="32" name="Graphic 31" descr="Covid-19 outline">
            <a:extLst>
              <a:ext uri="{FF2B5EF4-FFF2-40B4-BE49-F238E27FC236}">
                <a16:creationId xmlns:a16="http://schemas.microsoft.com/office/drawing/2014/main" id="{AC6C3F7B-FC82-4438-A3DA-33C405738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1827" y="4761615"/>
            <a:ext cx="1662430" cy="1662430"/>
          </a:xfrm>
          <a:prstGeom prst="rect">
            <a:avLst/>
          </a:prstGeom>
        </p:spPr>
      </p:pic>
      <p:sp>
        <p:nvSpPr>
          <p:cNvPr id="5" name="Text Placeholder 4">
            <a:extLst>
              <a:ext uri="{FF2B5EF4-FFF2-40B4-BE49-F238E27FC236}">
                <a16:creationId xmlns:a16="http://schemas.microsoft.com/office/drawing/2014/main" id="{3858A60B-C34C-6A43-9A34-BF458F9BAE35}"/>
              </a:ext>
            </a:extLst>
          </p:cNvPr>
          <p:cNvSpPr>
            <a:spLocks noGrp="1"/>
          </p:cNvSpPr>
          <p:nvPr>
            <p:ph type="body" sz="quarter" idx="10"/>
          </p:nvPr>
        </p:nvSpPr>
        <p:spPr>
          <a:xfrm>
            <a:off x="2108200" y="2876465"/>
            <a:ext cx="8534400" cy="1223962"/>
          </a:xfrm>
          <a:prstGeom prst="rect">
            <a:avLst/>
          </a:prstGeom>
          <a:solidFill>
            <a:srgbClr val="517848"/>
          </a:solidFill>
        </p:spPr>
        <p:txBody>
          <a:bodyPr/>
          <a:lstStyle/>
          <a:p>
            <a:pPr algn="ctr"/>
            <a:r>
              <a:rPr lang="en-US" sz="2800" b="1" dirty="0">
                <a:solidFill>
                  <a:schemeClr val="bg1"/>
                </a:solidFill>
                <a:latin typeface="Arial" panose="020B0604020202020204" pitchFamily="34" charset="0"/>
                <a:cs typeface="Arial" panose="020B0604020202020204" pitchFamily="34" charset="0"/>
              </a:rPr>
              <a:t>COVID-19 VACCINATION UPDATE</a:t>
            </a:r>
            <a:endParaRPr lang="en-US" b="1" dirty="0">
              <a:solidFill>
                <a:schemeClr val="bg1"/>
              </a:solidFill>
              <a:latin typeface="Arial" panose="020B0604020202020204" pitchFamily="34" charset="0"/>
              <a:cs typeface="Arial" panose="020B0604020202020204" pitchFamily="34" charset="0"/>
            </a:endParaRPr>
          </a:p>
        </p:txBody>
      </p:sp>
      <p:pic>
        <p:nvPicPr>
          <p:cNvPr id="6" name="Graphic 5" descr="Covid-19 outline">
            <a:extLst>
              <a:ext uri="{FF2B5EF4-FFF2-40B4-BE49-F238E27FC236}">
                <a16:creationId xmlns:a16="http://schemas.microsoft.com/office/drawing/2014/main" id="{76F0DDC2-7048-433D-8E30-63E8FD3410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1991" y="4720248"/>
            <a:ext cx="914400" cy="914400"/>
          </a:xfrm>
          <a:prstGeom prst="rect">
            <a:avLst/>
          </a:prstGeom>
        </p:spPr>
      </p:pic>
      <p:pic>
        <p:nvPicPr>
          <p:cNvPr id="7" name="Graphic 6" descr="Covid-19 outline">
            <a:extLst>
              <a:ext uri="{FF2B5EF4-FFF2-40B4-BE49-F238E27FC236}">
                <a16:creationId xmlns:a16="http://schemas.microsoft.com/office/drawing/2014/main" id="{2CFC88C7-8255-4BF5-9177-2D94D20735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8815" y="4811215"/>
            <a:ext cx="561353" cy="561353"/>
          </a:xfrm>
          <a:prstGeom prst="rect">
            <a:avLst/>
          </a:prstGeom>
        </p:spPr>
      </p:pic>
      <p:pic>
        <p:nvPicPr>
          <p:cNvPr id="8" name="Graphic 7" descr="Covid-19 outline">
            <a:extLst>
              <a:ext uri="{FF2B5EF4-FFF2-40B4-BE49-F238E27FC236}">
                <a16:creationId xmlns:a16="http://schemas.microsoft.com/office/drawing/2014/main" id="{B9768744-7427-4B7E-889F-0956D918E7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82097" y="3506367"/>
            <a:ext cx="1307541" cy="1307541"/>
          </a:xfrm>
          <a:prstGeom prst="rect">
            <a:avLst/>
          </a:prstGeom>
        </p:spPr>
      </p:pic>
      <p:pic>
        <p:nvPicPr>
          <p:cNvPr id="9" name="Graphic 8" descr="Covid-19 outline">
            <a:extLst>
              <a:ext uri="{FF2B5EF4-FFF2-40B4-BE49-F238E27FC236}">
                <a16:creationId xmlns:a16="http://schemas.microsoft.com/office/drawing/2014/main" id="{72FF5AC0-8CF0-4509-A3CB-3206EEAEEA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5781" y="698960"/>
            <a:ext cx="1195558" cy="1195558"/>
          </a:xfrm>
          <a:prstGeom prst="rect">
            <a:avLst/>
          </a:prstGeom>
        </p:spPr>
      </p:pic>
      <p:pic>
        <p:nvPicPr>
          <p:cNvPr id="10" name="Graphic 9" descr="Covid-19 outline">
            <a:extLst>
              <a:ext uri="{FF2B5EF4-FFF2-40B4-BE49-F238E27FC236}">
                <a16:creationId xmlns:a16="http://schemas.microsoft.com/office/drawing/2014/main" id="{F5C63BDE-F565-4BD5-A742-4BFB5DC743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0475" y="2035524"/>
            <a:ext cx="491855" cy="491855"/>
          </a:xfrm>
          <a:prstGeom prst="rect">
            <a:avLst/>
          </a:prstGeom>
        </p:spPr>
      </p:pic>
      <p:pic>
        <p:nvPicPr>
          <p:cNvPr id="11" name="Graphic 10" descr="Covid-19 outline">
            <a:extLst>
              <a:ext uri="{FF2B5EF4-FFF2-40B4-BE49-F238E27FC236}">
                <a16:creationId xmlns:a16="http://schemas.microsoft.com/office/drawing/2014/main" id="{CB203452-9A95-4D40-9F60-C522BC7901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1699" y="1059836"/>
            <a:ext cx="1210729" cy="1210729"/>
          </a:xfrm>
          <a:prstGeom prst="rect">
            <a:avLst/>
          </a:prstGeom>
        </p:spPr>
      </p:pic>
      <p:pic>
        <p:nvPicPr>
          <p:cNvPr id="12" name="Graphic 11" descr="Covid-19 outline">
            <a:extLst>
              <a:ext uri="{FF2B5EF4-FFF2-40B4-BE49-F238E27FC236}">
                <a16:creationId xmlns:a16="http://schemas.microsoft.com/office/drawing/2014/main" id="{5712F3ED-E3C4-4907-92BE-7F4CB3BB47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4257" y="3670909"/>
            <a:ext cx="914400" cy="914400"/>
          </a:xfrm>
          <a:prstGeom prst="rect">
            <a:avLst/>
          </a:prstGeom>
        </p:spPr>
      </p:pic>
      <p:pic>
        <p:nvPicPr>
          <p:cNvPr id="13" name="Graphic 12" descr="Covid-19 outline">
            <a:extLst>
              <a:ext uri="{FF2B5EF4-FFF2-40B4-BE49-F238E27FC236}">
                <a16:creationId xmlns:a16="http://schemas.microsoft.com/office/drawing/2014/main" id="{0ECCB2D9-3E12-4CDE-8C72-112E99100E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9290" y="1026182"/>
            <a:ext cx="914400" cy="914400"/>
          </a:xfrm>
          <a:prstGeom prst="rect">
            <a:avLst/>
          </a:prstGeom>
        </p:spPr>
      </p:pic>
      <p:pic>
        <p:nvPicPr>
          <p:cNvPr id="14" name="Graphic 13" descr="Covid-19 outline">
            <a:extLst>
              <a:ext uri="{FF2B5EF4-FFF2-40B4-BE49-F238E27FC236}">
                <a16:creationId xmlns:a16="http://schemas.microsoft.com/office/drawing/2014/main" id="{458D62B4-A288-41BD-B54F-D4E5B7D2E9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732" y="2492308"/>
            <a:ext cx="632687" cy="632687"/>
          </a:xfrm>
          <a:prstGeom prst="rect">
            <a:avLst/>
          </a:prstGeom>
        </p:spPr>
      </p:pic>
      <p:pic>
        <p:nvPicPr>
          <p:cNvPr id="15" name="Graphic 14" descr="Covid-19 outline">
            <a:extLst>
              <a:ext uri="{FF2B5EF4-FFF2-40B4-BE49-F238E27FC236}">
                <a16:creationId xmlns:a16="http://schemas.microsoft.com/office/drawing/2014/main" id="{B6D769BF-4586-4276-8ECA-FEAA79670D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063" y="4246083"/>
            <a:ext cx="1223682" cy="1223682"/>
          </a:xfrm>
          <a:prstGeom prst="rect">
            <a:avLst/>
          </a:prstGeom>
        </p:spPr>
      </p:pic>
      <p:pic>
        <p:nvPicPr>
          <p:cNvPr id="16" name="Graphic 15" descr="Covid-19 outline">
            <a:extLst>
              <a:ext uri="{FF2B5EF4-FFF2-40B4-BE49-F238E27FC236}">
                <a16:creationId xmlns:a16="http://schemas.microsoft.com/office/drawing/2014/main" id="{224DD417-6B86-4BBF-9C94-FE32966527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280" y="5173918"/>
            <a:ext cx="806021" cy="806021"/>
          </a:xfrm>
          <a:prstGeom prst="rect">
            <a:avLst/>
          </a:prstGeom>
        </p:spPr>
      </p:pic>
      <p:pic>
        <p:nvPicPr>
          <p:cNvPr id="17" name="Graphic 16" descr="Covid-19 outline">
            <a:extLst>
              <a:ext uri="{FF2B5EF4-FFF2-40B4-BE49-F238E27FC236}">
                <a16:creationId xmlns:a16="http://schemas.microsoft.com/office/drawing/2014/main" id="{09C7BBE1-D4DD-4F9E-B19C-9F5F399197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7925" y="5339699"/>
            <a:ext cx="495789" cy="495789"/>
          </a:xfrm>
          <a:prstGeom prst="rect">
            <a:avLst/>
          </a:prstGeom>
        </p:spPr>
      </p:pic>
      <p:pic>
        <p:nvPicPr>
          <p:cNvPr id="19" name="Graphic 18" descr="Covid-19 outline">
            <a:extLst>
              <a:ext uri="{FF2B5EF4-FFF2-40B4-BE49-F238E27FC236}">
                <a16:creationId xmlns:a16="http://schemas.microsoft.com/office/drawing/2014/main" id="{ACCDBDB7-5A77-4545-9601-4166A6E652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9795" y="1198851"/>
            <a:ext cx="806021" cy="806021"/>
          </a:xfrm>
          <a:prstGeom prst="rect">
            <a:avLst/>
          </a:prstGeom>
        </p:spPr>
      </p:pic>
      <p:pic>
        <p:nvPicPr>
          <p:cNvPr id="20" name="Graphic 19" descr="Covid-19 outline">
            <a:extLst>
              <a:ext uri="{FF2B5EF4-FFF2-40B4-BE49-F238E27FC236}">
                <a16:creationId xmlns:a16="http://schemas.microsoft.com/office/drawing/2014/main" id="{581C2CBA-BF4A-4FC5-AC29-17CAFCDFB1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2195" y="3432320"/>
            <a:ext cx="914400" cy="914400"/>
          </a:xfrm>
          <a:prstGeom prst="rect">
            <a:avLst/>
          </a:prstGeom>
        </p:spPr>
      </p:pic>
      <p:pic>
        <p:nvPicPr>
          <p:cNvPr id="21" name="Graphic 20" descr="Covid-19 outline">
            <a:extLst>
              <a:ext uri="{FF2B5EF4-FFF2-40B4-BE49-F238E27FC236}">
                <a16:creationId xmlns:a16="http://schemas.microsoft.com/office/drawing/2014/main" id="{F8F738E6-D3C8-4D59-8211-51CCF78D14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917" y="3647796"/>
            <a:ext cx="695532" cy="695532"/>
          </a:xfrm>
          <a:prstGeom prst="rect">
            <a:avLst/>
          </a:prstGeom>
        </p:spPr>
      </p:pic>
      <p:pic>
        <p:nvPicPr>
          <p:cNvPr id="22" name="Graphic 21" descr="Covid-19 outline">
            <a:extLst>
              <a:ext uri="{FF2B5EF4-FFF2-40B4-BE49-F238E27FC236}">
                <a16:creationId xmlns:a16="http://schemas.microsoft.com/office/drawing/2014/main" id="{10C0C69A-A871-4D7D-B4EB-E33DFD8157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5520" y="3676721"/>
            <a:ext cx="472419" cy="472419"/>
          </a:xfrm>
          <a:prstGeom prst="rect">
            <a:avLst/>
          </a:prstGeom>
        </p:spPr>
      </p:pic>
      <p:pic>
        <p:nvPicPr>
          <p:cNvPr id="23" name="Graphic 22" descr="Covid-19 outline">
            <a:extLst>
              <a:ext uri="{FF2B5EF4-FFF2-40B4-BE49-F238E27FC236}">
                <a16:creationId xmlns:a16="http://schemas.microsoft.com/office/drawing/2014/main" id="{0ECCE485-C145-4A90-BED4-2AA2D908D1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1" y="1240175"/>
            <a:ext cx="806021" cy="806021"/>
          </a:xfrm>
          <a:prstGeom prst="rect">
            <a:avLst/>
          </a:prstGeom>
        </p:spPr>
      </p:pic>
      <p:pic>
        <p:nvPicPr>
          <p:cNvPr id="24" name="Graphic 23" descr="Covid-19 outline">
            <a:extLst>
              <a:ext uri="{FF2B5EF4-FFF2-40B4-BE49-F238E27FC236}">
                <a16:creationId xmlns:a16="http://schemas.microsoft.com/office/drawing/2014/main" id="{A73E3A38-7B5F-4DEE-A31F-F60725C24A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2362" y="4137618"/>
            <a:ext cx="1158376" cy="1158376"/>
          </a:xfrm>
          <a:prstGeom prst="rect">
            <a:avLst/>
          </a:prstGeom>
        </p:spPr>
      </p:pic>
      <p:pic>
        <p:nvPicPr>
          <p:cNvPr id="25" name="Graphic 24" descr="Covid-19 outline">
            <a:extLst>
              <a:ext uri="{FF2B5EF4-FFF2-40B4-BE49-F238E27FC236}">
                <a16:creationId xmlns:a16="http://schemas.microsoft.com/office/drawing/2014/main" id="{71E4E969-8867-44AB-BDCA-388F3C35D3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29039" y="2366644"/>
            <a:ext cx="574704" cy="574704"/>
          </a:xfrm>
          <a:prstGeom prst="rect">
            <a:avLst/>
          </a:prstGeom>
        </p:spPr>
      </p:pic>
      <p:pic>
        <p:nvPicPr>
          <p:cNvPr id="26" name="Graphic 25" descr="Covid-19 outline">
            <a:extLst>
              <a:ext uri="{FF2B5EF4-FFF2-40B4-BE49-F238E27FC236}">
                <a16:creationId xmlns:a16="http://schemas.microsoft.com/office/drawing/2014/main" id="{02FB2D1D-BF29-4AD9-9A57-A297685444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9450" y="1059836"/>
            <a:ext cx="741026" cy="741026"/>
          </a:xfrm>
          <a:prstGeom prst="rect">
            <a:avLst/>
          </a:prstGeom>
        </p:spPr>
      </p:pic>
      <p:pic>
        <p:nvPicPr>
          <p:cNvPr id="27" name="Graphic 26" descr="Covid-19 outline">
            <a:extLst>
              <a:ext uri="{FF2B5EF4-FFF2-40B4-BE49-F238E27FC236}">
                <a16:creationId xmlns:a16="http://schemas.microsoft.com/office/drawing/2014/main" id="{513CF1A2-7D7F-4934-B578-529214D1B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309" y="2035523"/>
            <a:ext cx="1715457" cy="1715457"/>
          </a:xfrm>
          <a:prstGeom prst="rect">
            <a:avLst/>
          </a:prstGeom>
        </p:spPr>
      </p:pic>
      <p:pic>
        <p:nvPicPr>
          <p:cNvPr id="33" name="Graphic 32" descr="Covid-19 outline">
            <a:extLst>
              <a:ext uri="{FF2B5EF4-FFF2-40B4-BE49-F238E27FC236}">
                <a16:creationId xmlns:a16="http://schemas.microsoft.com/office/drawing/2014/main" id="{6D4F29AD-9D80-48A8-82CE-8E55984322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246" y="2250850"/>
            <a:ext cx="1033064" cy="1033064"/>
          </a:xfrm>
          <a:prstGeom prst="rect">
            <a:avLst/>
          </a:prstGeom>
        </p:spPr>
      </p:pic>
      <p:pic>
        <p:nvPicPr>
          <p:cNvPr id="34" name="Graphic 33" descr="Covid-19 outline">
            <a:extLst>
              <a:ext uri="{FF2B5EF4-FFF2-40B4-BE49-F238E27FC236}">
                <a16:creationId xmlns:a16="http://schemas.microsoft.com/office/drawing/2014/main" id="{9063F1A9-8A58-45AD-AA5B-AD3C9C8F27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39944" y="-298826"/>
            <a:ext cx="927597" cy="927597"/>
          </a:xfrm>
          <a:prstGeom prst="rect">
            <a:avLst/>
          </a:prstGeom>
        </p:spPr>
      </p:pic>
      <p:pic>
        <p:nvPicPr>
          <p:cNvPr id="35" name="Graphic 34" descr="Covid-19 outline">
            <a:extLst>
              <a:ext uri="{FF2B5EF4-FFF2-40B4-BE49-F238E27FC236}">
                <a16:creationId xmlns:a16="http://schemas.microsoft.com/office/drawing/2014/main" id="{BA306A51-1D8D-4DF2-88F8-42AFDDD52A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1685" y="6291176"/>
            <a:ext cx="561353" cy="561353"/>
          </a:xfrm>
          <a:prstGeom prst="rect">
            <a:avLst/>
          </a:prstGeom>
        </p:spPr>
      </p:pic>
      <p:pic>
        <p:nvPicPr>
          <p:cNvPr id="36" name="Graphic 35" descr="Covid-19 outline">
            <a:extLst>
              <a:ext uri="{FF2B5EF4-FFF2-40B4-BE49-F238E27FC236}">
                <a16:creationId xmlns:a16="http://schemas.microsoft.com/office/drawing/2014/main" id="{A3FAFAE9-597D-499D-B3D2-6F6B7387F6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2266" y="5402341"/>
            <a:ext cx="1010387" cy="1010387"/>
          </a:xfrm>
          <a:prstGeom prst="rect">
            <a:avLst/>
          </a:prstGeom>
        </p:spPr>
      </p:pic>
      <p:pic>
        <p:nvPicPr>
          <p:cNvPr id="37" name="Graphic 36" descr="Covid-19 outline">
            <a:extLst>
              <a:ext uri="{FF2B5EF4-FFF2-40B4-BE49-F238E27FC236}">
                <a16:creationId xmlns:a16="http://schemas.microsoft.com/office/drawing/2014/main" id="{E8887C6A-9FF7-4D02-8F17-3D9C31FACA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5520" y="6505565"/>
            <a:ext cx="561353" cy="561353"/>
          </a:xfrm>
          <a:prstGeom prst="rect">
            <a:avLst/>
          </a:prstGeom>
        </p:spPr>
      </p:pic>
      <p:pic>
        <p:nvPicPr>
          <p:cNvPr id="38" name="Graphic 37" descr="Covid-19 outline">
            <a:extLst>
              <a:ext uri="{FF2B5EF4-FFF2-40B4-BE49-F238E27FC236}">
                <a16:creationId xmlns:a16="http://schemas.microsoft.com/office/drawing/2014/main" id="{C2F4FCD1-8E16-4B41-A051-B054EB94A5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4227" y="164972"/>
            <a:ext cx="561353" cy="561353"/>
          </a:xfrm>
          <a:prstGeom prst="rect">
            <a:avLst/>
          </a:prstGeom>
        </p:spPr>
      </p:pic>
      <p:pic>
        <p:nvPicPr>
          <p:cNvPr id="39" name="Graphic 38" descr="Covid-19 outline">
            <a:extLst>
              <a:ext uri="{FF2B5EF4-FFF2-40B4-BE49-F238E27FC236}">
                <a16:creationId xmlns:a16="http://schemas.microsoft.com/office/drawing/2014/main" id="{0362DDC6-F081-4FA2-BDB0-521BECE730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909" y="-234760"/>
            <a:ext cx="1077495" cy="1077495"/>
          </a:xfrm>
          <a:prstGeom prst="rect">
            <a:avLst/>
          </a:prstGeom>
        </p:spPr>
      </p:pic>
      <p:pic>
        <p:nvPicPr>
          <p:cNvPr id="40" name="Graphic 39" descr="Covid-19 outline">
            <a:extLst>
              <a:ext uri="{FF2B5EF4-FFF2-40B4-BE49-F238E27FC236}">
                <a16:creationId xmlns:a16="http://schemas.microsoft.com/office/drawing/2014/main" id="{AE825837-6867-4972-BB57-81217393F0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0744" y="718086"/>
            <a:ext cx="491855" cy="491855"/>
          </a:xfrm>
          <a:prstGeom prst="rect">
            <a:avLst/>
          </a:prstGeom>
        </p:spPr>
      </p:pic>
      <p:pic>
        <p:nvPicPr>
          <p:cNvPr id="41" name="Graphic 40" descr="Covid-19 outline">
            <a:extLst>
              <a:ext uri="{FF2B5EF4-FFF2-40B4-BE49-F238E27FC236}">
                <a16:creationId xmlns:a16="http://schemas.microsoft.com/office/drawing/2014/main" id="{74C01679-3BED-4460-B6C2-9D5390ABAF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2402" y="50815"/>
            <a:ext cx="292362" cy="292362"/>
          </a:xfrm>
          <a:prstGeom prst="rect">
            <a:avLst/>
          </a:prstGeom>
        </p:spPr>
      </p:pic>
      <p:sp>
        <p:nvSpPr>
          <p:cNvPr id="2" name="Rectangle 1"/>
          <p:cNvSpPr/>
          <p:nvPr/>
        </p:nvSpPr>
        <p:spPr>
          <a:xfrm>
            <a:off x="5023627" y="4488592"/>
            <a:ext cx="1608134" cy="369332"/>
          </a:xfrm>
          <a:prstGeom prst="rect">
            <a:avLst/>
          </a:prstGeom>
          <a:solidFill>
            <a:srgbClr val="517848"/>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ZA" b="1" dirty="0">
                <a:solidFill>
                  <a:prstClr val="white"/>
                </a:solidFill>
                <a:latin typeface="Arial" panose="020B0604020202020204" pitchFamily="34" charset="0"/>
                <a:cs typeface="Arial" panose="020B0604020202020204" pitchFamily="34" charset="0"/>
              </a:rPr>
              <a:t>21 </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July 2021</a:t>
            </a:r>
            <a:endParaRPr kumimoji="0" lang="en-ZA"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3096297" y="1499679"/>
            <a:ext cx="6051208" cy="769441"/>
          </a:xfrm>
          <a:prstGeom prst="rect">
            <a:avLst/>
          </a:prstGeom>
          <a:solidFill>
            <a:srgbClr val="517848"/>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prstClr val="white"/>
                </a:solidFill>
                <a:effectLst/>
                <a:uLnTx/>
                <a:uFillTx/>
                <a:latin typeface="Calibri"/>
                <a:ea typeface="+mn-ea"/>
                <a:cs typeface="+mn-cs"/>
              </a:rPr>
              <a:t> PORTFOLIO COMMITTEE</a:t>
            </a:r>
          </a:p>
        </p:txBody>
      </p:sp>
    </p:spTree>
    <p:extLst>
      <p:ext uri="{BB962C8B-B14F-4D97-AF65-F5344CB8AC3E}">
        <p14:creationId xmlns:p14="http://schemas.microsoft.com/office/powerpoint/2010/main" val="293540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200151"/>
            <a:ext cx="9144000" cy="4443413"/>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200151"/>
            <a:ext cx="9144000" cy="4443413"/>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slicer, slicer, COVID-19 Vaccinations Daily Totals, card, textbox, slicer, image, image, image, image. Please refer to the notes on this slide for details.">
            <a:hlinkClick r:id="rId3"/>
          </p:cNvPr>
          <p:cNvPicPr>
            <a:picLocks noChangeAspect="1"/>
          </p:cNvPicPr>
          <p:nvPr/>
        </p:nvPicPr>
        <p:blipFill>
          <a:blip r:embed="rId4"/>
          <a:stretch>
            <a:fillRect/>
          </a:stretch>
        </p:blipFill>
        <p:spPr>
          <a:xfrm>
            <a:off x="1524000" y="1"/>
            <a:ext cx="9144000" cy="5643563"/>
          </a:xfrm>
          <a:prstGeom prst="rect">
            <a:avLst/>
          </a:prstGeom>
          <a:noFill/>
        </p:spPr>
      </p:pic>
      <p:sp>
        <p:nvSpPr>
          <p:cNvPr id="4" name="Title" hidden="1"/>
          <p:cNvSpPr>
            <a:spLocks noGrp="1"/>
          </p:cNvSpPr>
          <p:nvPr>
            <p:ph type="title"/>
          </p:nvPr>
        </p:nvSpPr>
        <p:spPr/>
        <p:txBody>
          <a:bodyPr/>
          <a:lstStyle/>
          <a:p>
            <a:r>
              <a:t>Individuals Vaccinated 6/6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slicer, slicer, slicer, slicer, slicer, slicer, slicer, slicer, slicer, slicer, slicer, card, textbox, slicer, image, image, image, image, textbox, Numbers of Vaccinated Public Health Care Workers (HCW) out of Total Registered Public HCW.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Public Healthcare Workers</a:t>
            </a:r>
          </a:p>
        </p:txBody>
      </p:sp>
      <p:sp>
        <p:nvSpPr>
          <p:cNvPr id="2" name="Rectangle: Rounded Corners 1">
            <a:extLst>
              <a:ext uri="{FF2B5EF4-FFF2-40B4-BE49-F238E27FC236}">
                <a16:creationId xmlns:a16="http://schemas.microsoft.com/office/drawing/2014/main" id="{2E4474FE-D2F5-40C6-8888-A318102109BB}"/>
              </a:ext>
            </a:extLst>
          </p:cNvPr>
          <p:cNvSpPr/>
          <p:nvPr/>
        </p:nvSpPr>
        <p:spPr>
          <a:xfrm>
            <a:off x="4541520" y="508000"/>
            <a:ext cx="1290320" cy="558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slicer, slicer, textbox, slicer, slicer, slicer, slicer, slicer, slicer, slicer, slicer, card, textbox, Numbers of Vaccinated Individuals in Education Sector out of Total Registered Individuals Registered in Education Sector, textbox,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Education Sector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slicer, slicer, slicer, slicer, slicer, slicer, slicer, slicer, slicer, card, textbox, Numbers of Vaccinated Individuals in the South African National Defence Force (SANDF) out of Total Registered Individuals Registered in SANDF,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SANDF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slicer, slicer, slicer, slicer, slicer, slicer, slicer, slicer, slicer, card, textbox, Numbers of Vaccinated Individuals in the South African Police Service (SAPS) out of Total Registered Individuals Registered in SAPS, slicer, image, image, image, image. Please refer to the notes on this slide for details.">
            <a:hlinkClick r:id="rId3"/>
          </p:cNvPr>
          <p:cNvPicPr>
            <a:picLocks noChangeAspect="1"/>
          </p:cNvPicPr>
          <p:nvPr/>
        </p:nvPicPr>
        <p:blipFill>
          <a:blip r:embed="rId4"/>
          <a:stretch>
            <a:fillRect/>
          </a:stretch>
        </p:blipFill>
        <p:spPr>
          <a:xfrm>
            <a:off x="0" y="457200"/>
            <a:ext cx="12192000" cy="5924550"/>
          </a:xfrm>
          <a:prstGeom prst="rect">
            <a:avLst/>
          </a:prstGeom>
          <a:noFill/>
        </p:spPr>
      </p:pic>
      <p:sp>
        <p:nvSpPr>
          <p:cNvPr id="4" name="Title" hidden="1"/>
          <p:cNvSpPr>
            <a:spLocks noGrp="1"/>
          </p:cNvSpPr>
          <p:nvPr>
            <p:ph type="title"/>
          </p:nvPr>
        </p:nvSpPr>
        <p:spPr/>
        <p:txBody>
          <a:bodyPr/>
          <a:lstStyle/>
          <a:p>
            <a:r>
              <a:t>SAPS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e, slicer, slicer, slicer, slicer, slicer, slicer, slicer, slicer, slicer, textbox, textbox, card, card, card, card, card, Number of Pfizer Vaccines Administered, Sisonke-Number of J&amp;J Vaccines Administered, National-Number of J&amp;J Vaccines Administered, card, card, card, textbox, slicer, image, image, image, image. Please refer to the notes on this slide for details.">
            <a:hlinkClick r:id="rId3"/>
          </p:cNvPr>
          <p:cNvPicPr>
            <a:picLocks noChangeAspect="1"/>
          </p:cNvPicPr>
          <p:nvPr/>
        </p:nvPicPr>
        <p:blipFill>
          <a:blip r:embed="rId4"/>
          <a:stretch>
            <a:fillRect/>
          </a:stretch>
        </p:blipFill>
        <p:spPr>
          <a:xfrm>
            <a:off x="1524000" y="1200151"/>
            <a:ext cx="9144000" cy="4443413"/>
          </a:xfrm>
          <a:prstGeom prst="rect">
            <a:avLst/>
          </a:prstGeom>
          <a:noFill/>
        </p:spPr>
      </p:pic>
      <p:sp>
        <p:nvSpPr>
          <p:cNvPr id="4" name="Title" hidden="1"/>
          <p:cNvSpPr>
            <a:spLocks noGrp="1"/>
          </p:cNvSpPr>
          <p:nvPr>
            <p:ph type="title"/>
          </p:nvPr>
        </p:nvSpPr>
        <p:spPr/>
        <p:txBody>
          <a:bodyPr/>
          <a:lstStyle/>
          <a:p>
            <a:r>
              <a:t>Vaccines Administered 1/5</a:t>
            </a:r>
          </a:p>
        </p:txBody>
      </p:sp>
      <p:sp>
        <p:nvSpPr>
          <p:cNvPr id="5" name="Rectangle: Rounded Corners 4">
            <a:extLst>
              <a:ext uri="{FF2B5EF4-FFF2-40B4-BE49-F238E27FC236}">
                <a16:creationId xmlns:a16="http://schemas.microsoft.com/office/drawing/2014/main" id="{C5C146D5-0645-4D21-85A3-D2F51A6C10F7}"/>
              </a:ext>
            </a:extLst>
          </p:cNvPr>
          <p:cNvSpPr/>
          <p:nvPr/>
        </p:nvSpPr>
        <p:spPr>
          <a:xfrm>
            <a:off x="4772025" y="1214436"/>
            <a:ext cx="1290320" cy="4314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124745"/>
            <a:ext cx="9144000" cy="4518819"/>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124745"/>
            <a:ext cx="9144000" cy="4518819"/>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124745"/>
            <a:ext cx="9144000" cy="4518819"/>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196752"/>
            <a:ext cx="9144000" cy="4608512"/>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200151"/>
            <a:ext cx="9144000" cy="4443413"/>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200151"/>
            <a:ext cx="9144000" cy="4443413"/>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textbox, card, slicer, slicer, card, textbox, slicer, slicer, slicer, slicer, slicer, slicer, slicer, image, image, image, image, Date, card, Individuals Vaccinated, pivotTable, Daily Number of Individuals Vaccinated. Please refer to the notes on this slide for details.">
            <a:hlinkClick r:id="rId3"/>
          </p:cNvPr>
          <p:cNvPicPr>
            <a:picLocks noChangeAspect="1"/>
          </p:cNvPicPr>
          <p:nvPr/>
        </p:nvPicPr>
        <p:blipFill>
          <a:blip r:embed="rId4"/>
          <a:stretch>
            <a:fillRect/>
          </a:stretch>
        </p:blipFill>
        <p:spPr>
          <a:xfrm>
            <a:off x="1524000" y="1196752"/>
            <a:ext cx="9144000" cy="4453955"/>
          </a:xfrm>
          <a:prstGeom prst="rect">
            <a:avLst/>
          </a:prstGeom>
          <a:noFill/>
        </p:spPr>
      </p:pic>
      <p:sp>
        <p:nvSpPr>
          <p:cNvPr id="4" name="Title" hidden="1"/>
          <p:cNvSpPr>
            <a:spLocks noGrp="1"/>
          </p:cNvSpPr>
          <p:nvPr>
            <p:ph type="title"/>
          </p:nvPr>
        </p:nvSpPr>
        <p:spPr/>
        <p:txBody>
          <a:bodyPr/>
          <a:lstStyle/>
          <a:p>
            <a:r>
              <a:t>Individuals Vaccinated 1/6</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__powerpoint_presentation_with_slide_number.pptx" id="{5AA5AD89-7584-4D0E-B061-DBAFE6114C3A}" vid="{313D8ABB-B1E1-4E67-B524-664A81E8AD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2238</Words>
  <Application>Microsoft Office PowerPoint</Application>
  <PresentationFormat>Widescreen</PresentationFormat>
  <Paragraphs>1030</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Custom Design</vt:lpstr>
      <vt:lpstr>6_Custom Design</vt:lpstr>
      <vt:lpstr>PowerPoint Presentation</vt:lpstr>
      <vt:lpstr>Vaccines Administered 1/5</vt:lpstr>
      <vt:lpstr>Individuals Vaccinated 1/6</vt:lpstr>
      <vt:lpstr>Individuals Vaccinated 1/6</vt:lpstr>
      <vt:lpstr>Individuals Vaccinated 1/6</vt:lpstr>
      <vt:lpstr>Individuals Vaccinated 1/6</vt:lpstr>
      <vt:lpstr>Individuals Vaccinated 1/6</vt:lpstr>
      <vt:lpstr>Individuals Vaccinated 1/6</vt:lpstr>
      <vt:lpstr>Individuals Vaccinated 1/6</vt:lpstr>
      <vt:lpstr>Individuals Vaccinated 1/6</vt:lpstr>
      <vt:lpstr>Individuals Vaccinated 1/6</vt:lpstr>
      <vt:lpstr>Individuals Vaccinated 6/6</vt:lpstr>
      <vt:lpstr>Public Healthcare Workers</vt:lpstr>
      <vt:lpstr>Education Sector</vt:lpstr>
      <vt:lpstr>SANDF</vt:lpstr>
      <vt:lpstr>SAPS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Nicholas Crisp</cp:lastModifiedBy>
  <cp:revision>11</cp:revision>
  <dcterms:created xsi:type="dcterms:W3CDTF">2016-09-04T11:54:55Z</dcterms:created>
  <dcterms:modified xsi:type="dcterms:W3CDTF">2021-07-21T12:36:37Z</dcterms:modified>
</cp:coreProperties>
</file>