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4" r:id="rId3"/>
    <p:sldId id="304" r:id="rId4"/>
    <p:sldId id="285" r:id="rId5"/>
    <p:sldId id="286" r:id="rId6"/>
    <p:sldId id="287" r:id="rId7"/>
    <p:sldId id="293" r:id="rId8"/>
    <p:sldId id="295" r:id="rId9"/>
    <p:sldId id="317" r:id="rId10"/>
    <p:sldId id="294" r:id="rId11"/>
    <p:sldId id="289" r:id="rId12"/>
    <p:sldId id="290" r:id="rId13"/>
    <p:sldId id="291" r:id="rId14"/>
    <p:sldId id="292" r:id="rId15"/>
    <p:sldId id="296" r:id="rId16"/>
    <p:sldId id="297" r:id="rId17"/>
    <p:sldId id="298" r:id="rId18"/>
    <p:sldId id="300" r:id="rId19"/>
    <p:sldId id="301" r:id="rId20"/>
    <p:sldId id="302" r:id="rId21"/>
    <p:sldId id="303" r:id="rId22"/>
    <p:sldId id="299" r:id="rId23"/>
    <p:sldId id="288" r:id="rId24"/>
    <p:sldId id="306" r:id="rId25"/>
    <p:sldId id="307" r:id="rId26"/>
    <p:sldId id="309" r:id="rId27"/>
    <p:sldId id="312" r:id="rId28"/>
    <p:sldId id="314" r:id="rId29"/>
    <p:sldId id="316" r:id="rId30"/>
    <p:sldId id="315" r:id="rId31"/>
    <p:sldId id="311"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3" autoAdjust="0"/>
  </p:normalViewPr>
  <p:slideViewPr>
    <p:cSldViewPr snapToGrid="0">
      <p:cViewPr varScale="1">
        <p:scale>
          <a:sx n="69" d="100"/>
          <a:sy n="69" d="100"/>
        </p:scale>
        <p:origin x="-78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E2508-6566-47D7-B5B7-000540779651}" type="datetimeFigureOut">
              <a:rPr lang="en-GB" smtClean="0"/>
              <a:pPr/>
              <a:t>21/07/2021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3D5A1-8C7D-4C66-B13E-89326F55BCCE}" type="slidenum">
              <a:rPr lang="en-GB" smtClean="0"/>
              <a:pPr/>
              <a:t>‹#›</a:t>
            </a:fld>
            <a:endParaRPr lang="en-GB"/>
          </a:p>
        </p:txBody>
      </p:sp>
    </p:spTree>
    <p:extLst>
      <p:ext uri="{BB962C8B-B14F-4D97-AF65-F5344CB8AC3E}">
        <p14:creationId xmlns:p14="http://schemas.microsoft.com/office/powerpoint/2010/main" xmlns="" val="217216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13D5A1-8C7D-4C66-B13E-89326F55BCCE}" type="slidenum">
              <a:rPr lang="en-GB" smtClean="0"/>
              <a:pPr/>
              <a:t>4</a:t>
            </a:fld>
            <a:endParaRPr lang="en-GB"/>
          </a:p>
        </p:txBody>
      </p:sp>
    </p:spTree>
    <p:extLst>
      <p:ext uri="{BB962C8B-B14F-4D97-AF65-F5344CB8AC3E}">
        <p14:creationId xmlns:p14="http://schemas.microsoft.com/office/powerpoint/2010/main" xmlns="" val="50598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327912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334939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178039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7590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179645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427814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376891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65450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272097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22027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4889E-B1FA-412E-9288-7D3D0963B2A1}" type="datetimeFigureOut">
              <a:rPr lang="en-GB" smtClean="0"/>
              <a:pPr/>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A5113-A5C2-477F-AF53-B7AEC0C7B630}" type="slidenum">
              <a:rPr lang="en-GB" smtClean="0"/>
              <a:pPr/>
              <a:t>‹#›</a:t>
            </a:fld>
            <a:endParaRPr lang="en-GB"/>
          </a:p>
        </p:txBody>
      </p:sp>
    </p:spTree>
    <p:extLst>
      <p:ext uri="{BB962C8B-B14F-4D97-AF65-F5344CB8AC3E}">
        <p14:creationId xmlns:p14="http://schemas.microsoft.com/office/powerpoint/2010/main" xmlns="" val="2439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4889E-B1FA-412E-9288-7D3D0963B2A1}" type="datetimeFigureOut">
              <a:rPr lang="en-GB" smtClean="0"/>
              <a:pPr/>
              <a:t>21/07/2021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A5113-A5C2-477F-AF53-B7AEC0C7B630}"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1289417" y="122429"/>
            <a:ext cx="787302" cy="1523809"/>
          </a:xfrm>
          <a:prstGeom prst="rect">
            <a:avLst/>
          </a:prstGeom>
        </p:spPr>
      </p:pic>
    </p:spTree>
    <p:extLst>
      <p:ext uri="{BB962C8B-B14F-4D97-AF65-F5344CB8AC3E}">
        <p14:creationId xmlns:p14="http://schemas.microsoft.com/office/powerpoint/2010/main" xmlns="" val="87794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researchgate.net/publication/338717425_NATIONAL_HEALTH_INSURANCE_BILL_REVIE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16236" y="5264571"/>
            <a:ext cx="3747519" cy="1347839"/>
          </a:xfrm>
          <a:prstGeom prst="rect">
            <a:avLst/>
          </a:prstGeom>
        </p:spPr>
      </p:pic>
      <p:sp>
        <p:nvSpPr>
          <p:cNvPr id="7" name="Rectangle 6"/>
          <p:cNvSpPr/>
          <p:nvPr/>
        </p:nvSpPr>
        <p:spPr>
          <a:xfrm>
            <a:off x="11082867" y="50800"/>
            <a:ext cx="1109133" cy="1659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13768" y="460863"/>
            <a:ext cx="7627425" cy="2123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3200" b="1" dirty="0">
                <a:solidFill>
                  <a:srgbClr val="002060"/>
                </a:solidFill>
              </a:rPr>
              <a:t>Review of the National Health Insurance Bill</a:t>
            </a:r>
          </a:p>
          <a:p>
            <a:endParaRPr lang="da-DK" sz="2800" b="1" dirty="0">
              <a:solidFill>
                <a:srgbClr val="002060"/>
              </a:solidFill>
            </a:endParaRPr>
          </a:p>
          <a:p>
            <a:r>
              <a:rPr lang="da-DK" sz="2400" b="1" dirty="0">
                <a:solidFill>
                  <a:srgbClr val="002060"/>
                </a:solidFill>
              </a:rPr>
              <a:t>Presentation to the Health Portfolio Committee</a:t>
            </a:r>
          </a:p>
          <a:p>
            <a:endParaRPr lang="da-DK" sz="2400" b="1" dirty="0">
              <a:solidFill>
                <a:srgbClr val="002060"/>
              </a:solidFill>
            </a:endParaRPr>
          </a:p>
          <a:p>
            <a:r>
              <a:rPr lang="da-DK" sz="2400" b="1" dirty="0">
                <a:solidFill>
                  <a:srgbClr val="002060"/>
                </a:solidFill>
              </a:rPr>
              <a:t>21 July 2021</a:t>
            </a:r>
            <a:endParaRPr lang="en-GB" sz="2400" b="1" dirty="0">
              <a:solidFill>
                <a:srgbClr val="002060"/>
              </a:solidFill>
            </a:endParaRPr>
          </a:p>
        </p:txBody>
      </p:sp>
      <p:sp>
        <p:nvSpPr>
          <p:cNvPr id="10" name="TextBox 9"/>
          <p:cNvSpPr txBox="1"/>
          <p:nvPr/>
        </p:nvSpPr>
        <p:spPr>
          <a:xfrm>
            <a:off x="4336330" y="3487853"/>
            <a:ext cx="6397092" cy="1446550"/>
          </a:xfrm>
          <a:prstGeom prst="rect">
            <a:avLst/>
          </a:prstGeom>
          <a:noFill/>
        </p:spPr>
        <p:txBody>
          <a:bodyPr wrap="square" rtlCol="0">
            <a:spAutoFit/>
          </a:bodyPr>
          <a:lstStyle/>
          <a:p>
            <a:r>
              <a:rPr lang="da-DK" sz="2800" b="1" dirty="0"/>
              <a:t>Prof (adj) Alex van den Heever</a:t>
            </a:r>
          </a:p>
          <a:p>
            <a:r>
              <a:rPr lang="da-DK" sz="2000" i="1" dirty="0"/>
              <a:t>Chair in the Field of Social Security Systems Administration and Management Studies</a:t>
            </a:r>
          </a:p>
          <a:p>
            <a:r>
              <a:rPr lang="da-DK" sz="2000" i="1" dirty="0"/>
              <a:t>Alex.vandenheever@wits.ac.za</a:t>
            </a:r>
            <a:endParaRPr lang="en-GB" sz="2000" i="1" dirty="0"/>
          </a:p>
        </p:txBody>
      </p:sp>
      <p:pic>
        <p:nvPicPr>
          <p:cNvPr id="2" name="Picture 1"/>
          <p:cNvPicPr>
            <a:picLocks noChangeAspect="1"/>
          </p:cNvPicPr>
          <p:nvPr/>
        </p:nvPicPr>
        <p:blipFill>
          <a:blip r:embed="rId3" cstate="print"/>
          <a:stretch>
            <a:fillRect/>
          </a:stretch>
        </p:blipFill>
        <p:spPr>
          <a:xfrm>
            <a:off x="634378" y="357519"/>
            <a:ext cx="3154712" cy="4638687"/>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34378" y="5817969"/>
            <a:ext cx="4633919" cy="584775"/>
          </a:xfrm>
          <a:prstGeom prst="rect">
            <a:avLst/>
          </a:prstGeom>
        </p:spPr>
        <p:txBody>
          <a:bodyPr wrap="square">
            <a:spAutoFit/>
          </a:bodyPr>
          <a:lstStyle/>
          <a:p>
            <a:r>
              <a:rPr lang="en-ZA" sz="1600" dirty="0">
                <a:hlinkClick r:id="rId4"/>
              </a:rPr>
              <a:t>https://www.researchgate.net/publication/338717425_NATIONAL_HEALTH_INSURANCE_BILL_REVIEW</a:t>
            </a:r>
            <a:r>
              <a:rPr lang="en-ZA" sz="1600" dirty="0"/>
              <a:t> </a:t>
            </a:r>
          </a:p>
        </p:txBody>
      </p:sp>
      <p:sp>
        <p:nvSpPr>
          <p:cNvPr id="11" name="TextBox 10"/>
          <p:cNvSpPr txBox="1"/>
          <p:nvPr/>
        </p:nvSpPr>
        <p:spPr>
          <a:xfrm>
            <a:off x="634378" y="5176255"/>
            <a:ext cx="1766381" cy="461665"/>
          </a:xfrm>
          <a:prstGeom prst="rect">
            <a:avLst/>
          </a:prstGeom>
          <a:noFill/>
        </p:spPr>
        <p:txBody>
          <a:bodyPr wrap="none" rtlCol="0">
            <a:spAutoFit/>
          </a:bodyPr>
          <a:lstStyle/>
          <a:p>
            <a:r>
              <a:rPr lang="en-ZA" sz="2400" b="1" dirty="0"/>
              <a:t>Available at:</a:t>
            </a:r>
          </a:p>
        </p:txBody>
      </p:sp>
    </p:spTree>
    <p:extLst>
      <p:ext uri="{BB962C8B-B14F-4D97-AF65-F5344CB8AC3E}">
        <p14:creationId xmlns:p14="http://schemas.microsoft.com/office/powerpoint/2010/main" xmlns="" val="286227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81076" y="1983846"/>
            <a:ext cx="3578225" cy="3448049"/>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t>Institutionalised corruption will continue to drive failures of efficient quality care provision – particularly for major medical and hospital-related services - which will therefore incrementally decline in scope and access relative to the population in need</a:t>
            </a:r>
          </a:p>
        </p:txBody>
      </p:sp>
      <p:sp>
        <p:nvSpPr>
          <p:cNvPr id="5" name="Oval 4"/>
          <p:cNvSpPr/>
          <p:nvPr/>
        </p:nvSpPr>
        <p:spPr>
          <a:xfrm>
            <a:off x="7385339" y="2041388"/>
            <a:ext cx="3578225" cy="3448049"/>
          </a:xfrm>
          <a:prstGeom prst="ellipse">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600" b="1" dirty="0"/>
              <a:t>Systemic de-insurance will continue, resulting in the failure of financial risk protection for poor risks (pensioners and people with pre-existing conditions) and the exit of private hospital beds due to the elimination of lifetime insurance coverage for many</a:t>
            </a:r>
          </a:p>
        </p:txBody>
      </p:sp>
      <p:sp>
        <p:nvSpPr>
          <p:cNvPr id="6" name="Left Arrow 5"/>
          <p:cNvSpPr/>
          <p:nvPr/>
        </p:nvSpPr>
        <p:spPr>
          <a:xfrm>
            <a:off x="4991099" y="3279245"/>
            <a:ext cx="1352551" cy="1095375"/>
          </a:xfrm>
          <a:prstGeom prst="leftArrow">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sz="2400"/>
          </a:p>
        </p:txBody>
      </p:sp>
      <p:sp>
        <p:nvSpPr>
          <p:cNvPr id="7" name="TextBox 6"/>
          <p:cNvSpPr txBox="1"/>
          <p:nvPr/>
        </p:nvSpPr>
        <p:spPr>
          <a:xfrm>
            <a:off x="4692960" y="2110424"/>
            <a:ext cx="2333624" cy="1077218"/>
          </a:xfrm>
          <a:prstGeom prst="rect">
            <a:avLst/>
          </a:prstGeom>
          <a:noFill/>
        </p:spPr>
        <p:txBody>
          <a:bodyPr wrap="square" rtlCol="0">
            <a:spAutoFit/>
          </a:bodyPr>
          <a:lstStyle/>
          <a:p>
            <a:pPr algn="ctr"/>
            <a:r>
              <a:rPr lang="en-ZA" sz="1600" b="1" dirty="0"/>
              <a:t>Poor risks for catastrophic health care will drift incrementally to the state</a:t>
            </a:r>
          </a:p>
        </p:txBody>
      </p:sp>
      <p:sp>
        <p:nvSpPr>
          <p:cNvPr id="8" name="TextBox 7"/>
          <p:cNvSpPr txBox="1"/>
          <p:nvPr/>
        </p:nvSpPr>
        <p:spPr>
          <a:xfrm>
            <a:off x="1403348" y="5471936"/>
            <a:ext cx="2448173" cy="1077218"/>
          </a:xfrm>
          <a:prstGeom prst="rect">
            <a:avLst/>
          </a:prstGeom>
          <a:noFill/>
        </p:spPr>
        <p:txBody>
          <a:bodyPr wrap="square" rtlCol="0">
            <a:spAutoFit/>
          </a:bodyPr>
          <a:lstStyle/>
          <a:p>
            <a:pPr algn="ctr"/>
            <a:r>
              <a:rPr lang="en-ZA" sz="1600" b="1" dirty="0"/>
              <a:t>Fiscal pressures result in budget growth below the growth in the catchment population</a:t>
            </a:r>
          </a:p>
        </p:txBody>
      </p:sp>
      <p:sp>
        <p:nvSpPr>
          <p:cNvPr id="9" name="TextBox 8"/>
          <p:cNvSpPr txBox="1"/>
          <p:nvPr/>
        </p:nvSpPr>
        <p:spPr>
          <a:xfrm>
            <a:off x="1953041" y="1452025"/>
            <a:ext cx="1634294" cy="420564"/>
          </a:xfrm>
          <a:prstGeom prst="rect">
            <a:avLst/>
          </a:prstGeom>
          <a:noFill/>
        </p:spPr>
        <p:txBody>
          <a:bodyPr wrap="none" rtlCol="0">
            <a:spAutoFit/>
          </a:bodyPr>
          <a:lstStyle/>
          <a:p>
            <a:r>
              <a:rPr lang="en-ZA" sz="2133" b="1" dirty="0"/>
              <a:t>Public sector</a:t>
            </a:r>
          </a:p>
        </p:txBody>
      </p:sp>
      <p:sp>
        <p:nvSpPr>
          <p:cNvPr id="10" name="TextBox 9"/>
          <p:cNvSpPr txBox="1"/>
          <p:nvPr/>
        </p:nvSpPr>
        <p:spPr>
          <a:xfrm>
            <a:off x="7712782" y="1452025"/>
            <a:ext cx="2875018" cy="420564"/>
          </a:xfrm>
          <a:prstGeom prst="rect">
            <a:avLst/>
          </a:prstGeom>
          <a:noFill/>
        </p:spPr>
        <p:txBody>
          <a:bodyPr wrap="none" rtlCol="0">
            <a:spAutoFit/>
          </a:bodyPr>
          <a:lstStyle/>
          <a:p>
            <a:r>
              <a:rPr lang="en-ZA" sz="2133" b="1" dirty="0"/>
              <a:t>Medical scheme system</a:t>
            </a:r>
          </a:p>
        </p:txBody>
      </p:sp>
      <p:sp>
        <p:nvSpPr>
          <p:cNvPr id="11" name="Oval 10"/>
          <p:cNvSpPr/>
          <p:nvPr/>
        </p:nvSpPr>
        <p:spPr>
          <a:xfrm>
            <a:off x="3851522" y="5881266"/>
            <a:ext cx="3719457" cy="942975"/>
          </a:xfrm>
          <a:prstGeom prst="ellipse">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b="1" dirty="0">
                <a:solidFill>
                  <a:schemeClr val="bg1"/>
                </a:solidFill>
              </a:rPr>
              <a:t>Out-of-pocket market for primary care continues to expand</a:t>
            </a:r>
          </a:p>
        </p:txBody>
      </p:sp>
      <p:sp>
        <p:nvSpPr>
          <p:cNvPr id="14" name="Right Arrow 13"/>
          <p:cNvSpPr/>
          <p:nvPr/>
        </p:nvSpPr>
        <p:spPr>
          <a:xfrm rot="3322338">
            <a:off x="4037168" y="5126239"/>
            <a:ext cx="619521" cy="691395"/>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sz="2400"/>
          </a:p>
        </p:txBody>
      </p:sp>
      <p:sp>
        <p:nvSpPr>
          <p:cNvPr id="15" name="Right Arrow 14"/>
          <p:cNvSpPr/>
          <p:nvPr/>
        </p:nvSpPr>
        <p:spPr>
          <a:xfrm rot="7989302">
            <a:off x="6938964" y="5237683"/>
            <a:ext cx="619521" cy="691395"/>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sz="2400"/>
          </a:p>
        </p:txBody>
      </p:sp>
      <p:sp>
        <p:nvSpPr>
          <p:cNvPr id="16" name="Rounded Rectangle 15"/>
          <p:cNvSpPr/>
          <p:nvPr/>
        </p:nvSpPr>
        <p:spPr>
          <a:xfrm>
            <a:off x="981076" y="260648"/>
            <a:ext cx="9982488" cy="742006"/>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dirty="0"/>
              <a:t>As a quick diagnostic lets look at a five to ten year scenario?</a:t>
            </a:r>
            <a:endParaRPr lang="en-GB" sz="2800" dirty="0"/>
          </a:p>
        </p:txBody>
      </p:sp>
      <p:sp>
        <p:nvSpPr>
          <p:cNvPr id="2" name="TextBox 1"/>
          <p:cNvSpPr txBox="1"/>
          <p:nvPr/>
        </p:nvSpPr>
        <p:spPr>
          <a:xfrm>
            <a:off x="8264754" y="5568671"/>
            <a:ext cx="3822471"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2400" b="1" dirty="0">
                <a:solidFill>
                  <a:srgbClr val="FF0000"/>
                </a:solidFill>
              </a:rPr>
              <a:t>The question is whether any of the NHI proposals address this scenario</a:t>
            </a:r>
          </a:p>
        </p:txBody>
      </p:sp>
    </p:spTree>
    <p:extLst>
      <p:ext uri="{BB962C8B-B14F-4D97-AF65-F5344CB8AC3E}">
        <p14:creationId xmlns:p14="http://schemas.microsoft.com/office/powerpoint/2010/main" xmlns="" val="189278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animBg="1"/>
      <p:bldP spid="14" grpId="0" animBg="1"/>
      <p:bldP spid="1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81076" y="260648"/>
            <a:ext cx="9982488" cy="742006"/>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200" dirty="0"/>
              <a:t>Three distinct elements to the NHI proposals</a:t>
            </a:r>
          </a:p>
        </p:txBody>
      </p:sp>
      <p:sp>
        <p:nvSpPr>
          <p:cNvPr id="7" name="Rounded Rectangle 6"/>
          <p:cNvSpPr/>
          <p:nvPr/>
        </p:nvSpPr>
        <p:spPr>
          <a:xfrm>
            <a:off x="1272619" y="2290713"/>
            <a:ext cx="5524107" cy="810706"/>
          </a:xfrm>
          <a:prstGeom prst="round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a:t>Pooling</a:t>
            </a:r>
          </a:p>
        </p:txBody>
      </p:sp>
      <p:sp>
        <p:nvSpPr>
          <p:cNvPr id="8" name="Rounded Rectangle 7"/>
          <p:cNvSpPr/>
          <p:nvPr/>
        </p:nvSpPr>
        <p:spPr>
          <a:xfrm>
            <a:off x="1272619" y="3578772"/>
            <a:ext cx="5524107" cy="810706"/>
          </a:xfrm>
          <a:prstGeom prst="round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a:t>Purchaser Provider Split</a:t>
            </a:r>
          </a:p>
        </p:txBody>
      </p:sp>
      <p:sp>
        <p:nvSpPr>
          <p:cNvPr id="9" name="Rounded Rectangle 8"/>
          <p:cNvSpPr/>
          <p:nvPr/>
        </p:nvSpPr>
        <p:spPr>
          <a:xfrm>
            <a:off x="1272618" y="5013217"/>
            <a:ext cx="5524107" cy="810706"/>
          </a:xfrm>
          <a:prstGeom prst="roundRect">
            <a:avLst/>
          </a:prstGeom>
          <a:solidFill>
            <a:schemeClr val="accent4">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a:t>Monopoly purchaser</a:t>
            </a:r>
          </a:p>
        </p:txBody>
      </p:sp>
      <p:sp>
        <p:nvSpPr>
          <p:cNvPr id="10" name="TextBox 9"/>
          <p:cNvSpPr txBox="1"/>
          <p:nvPr/>
        </p:nvSpPr>
        <p:spPr>
          <a:xfrm>
            <a:off x="7268257" y="2214410"/>
            <a:ext cx="4152218"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2800" dirty="0"/>
              <a:t>Each of these aspects should be supported by a diagnostic assessment indicating </a:t>
            </a:r>
            <a:r>
              <a:rPr lang="en-ZA" sz="2800" b="1" i="1" dirty="0">
                <a:solidFill>
                  <a:srgbClr val="FF0000"/>
                </a:solidFill>
              </a:rPr>
              <a:t>why</a:t>
            </a:r>
            <a:r>
              <a:rPr lang="en-ZA" sz="2800" dirty="0"/>
              <a:t> they are necessary and </a:t>
            </a:r>
            <a:r>
              <a:rPr lang="en-ZA" sz="2800" b="1" i="1" dirty="0">
                <a:solidFill>
                  <a:srgbClr val="FF0000"/>
                </a:solidFill>
              </a:rPr>
              <a:t>which rational</a:t>
            </a:r>
            <a:r>
              <a:rPr lang="en-ZA" sz="2800" dirty="0"/>
              <a:t> and </a:t>
            </a:r>
            <a:r>
              <a:rPr lang="en-ZA" sz="2800" b="1" i="1" dirty="0">
                <a:solidFill>
                  <a:srgbClr val="FF0000"/>
                </a:solidFill>
              </a:rPr>
              <a:t>reasonable</a:t>
            </a:r>
            <a:r>
              <a:rPr lang="en-ZA" sz="2800" dirty="0"/>
              <a:t> interventions are required to address any problems</a:t>
            </a:r>
          </a:p>
        </p:txBody>
      </p:sp>
    </p:spTree>
    <p:extLst>
      <p:ext uri="{BB962C8B-B14F-4D97-AF65-F5344CB8AC3E}">
        <p14:creationId xmlns:p14="http://schemas.microsoft.com/office/powerpoint/2010/main" xmlns="" val="2123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038263338"/>
              </p:ext>
            </p:extLst>
          </p:nvPr>
        </p:nvGraphicFramePr>
        <p:xfrm>
          <a:off x="1014138" y="1282044"/>
          <a:ext cx="9690754" cy="4780616"/>
        </p:xfrm>
        <a:graphic>
          <a:graphicData uri="http://schemas.openxmlformats.org/drawingml/2006/table">
            <a:tbl>
              <a:tblPr firstRow="1" firstCol="1" bandRow="1">
                <a:tableStyleId>{2D5ABB26-0587-4C30-8999-92F81FD0307C}</a:tableStyleId>
              </a:tblPr>
              <a:tblGrid>
                <a:gridCol w="3191380">
                  <a:extLst>
                    <a:ext uri="{9D8B030D-6E8A-4147-A177-3AD203B41FA5}">
                      <a16:colId xmlns:a16="http://schemas.microsoft.com/office/drawing/2014/main" xmlns="" val="20000"/>
                    </a:ext>
                  </a:extLst>
                </a:gridCol>
                <a:gridCol w="1294433">
                  <a:extLst>
                    <a:ext uri="{9D8B030D-6E8A-4147-A177-3AD203B41FA5}">
                      <a16:colId xmlns:a16="http://schemas.microsoft.com/office/drawing/2014/main" xmlns="" val="20001"/>
                    </a:ext>
                  </a:extLst>
                </a:gridCol>
                <a:gridCol w="1120157">
                  <a:extLst>
                    <a:ext uri="{9D8B030D-6E8A-4147-A177-3AD203B41FA5}">
                      <a16:colId xmlns:a16="http://schemas.microsoft.com/office/drawing/2014/main" xmlns="" val="20002"/>
                    </a:ext>
                  </a:extLst>
                </a:gridCol>
                <a:gridCol w="1120157">
                  <a:extLst>
                    <a:ext uri="{9D8B030D-6E8A-4147-A177-3AD203B41FA5}">
                      <a16:colId xmlns:a16="http://schemas.microsoft.com/office/drawing/2014/main" xmlns="" val="20003"/>
                    </a:ext>
                  </a:extLst>
                </a:gridCol>
                <a:gridCol w="1120157">
                  <a:extLst>
                    <a:ext uri="{9D8B030D-6E8A-4147-A177-3AD203B41FA5}">
                      <a16:colId xmlns:a16="http://schemas.microsoft.com/office/drawing/2014/main" xmlns="" val="20004"/>
                    </a:ext>
                  </a:extLst>
                </a:gridCol>
                <a:gridCol w="1844470">
                  <a:extLst>
                    <a:ext uri="{9D8B030D-6E8A-4147-A177-3AD203B41FA5}">
                      <a16:colId xmlns:a16="http://schemas.microsoft.com/office/drawing/2014/main" xmlns="" val="20005"/>
                    </a:ext>
                  </a:extLst>
                </a:gridCol>
              </a:tblGrid>
              <a:tr h="266349">
                <a:tc rowSpan="2">
                  <a:txBody>
                    <a:bodyPr/>
                    <a:lstStyle/>
                    <a:p>
                      <a:pPr algn="l">
                        <a:lnSpc>
                          <a:spcPct val="115000"/>
                        </a:lnSpc>
                        <a:spcBef>
                          <a:spcPts val="600"/>
                        </a:spcBef>
                        <a:spcAft>
                          <a:spcPts val="600"/>
                        </a:spcAft>
                      </a:pPr>
                      <a:r>
                        <a:rPr lang="en-ZA" sz="1400" b="1" dirty="0">
                          <a:effectLst/>
                        </a:rPr>
                        <a:t>Problem as specified</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tc rowSpan="2">
                  <a:txBody>
                    <a:bodyPr/>
                    <a:lstStyle/>
                    <a:p>
                      <a:pPr algn="ctr">
                        <a:lnSpc>
                          <a:spcPct val="115000"/>
                        </a:lnSpc>
                        <a:spcBef>
                          <a:spcPts val="600"/>
                        </a:spcBef>
                        <a:spcAft>
                          <a:spcPts val="600"/>
                        </a:spcAft>
                      </a:pPr>
                      <a:r>
                        <a:rPr lang="en-ZA" sz="1600" b="1" dirty="0">
                          <a:effectLst/>
                        </a:rPr>
                        <a:t>Source</a:t>
                      </a:r>
                      <a:endParaRPr lang="en-Z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tc gridSpan="3">
                  <a:txBody>
                    <a:bodyPr/>
                    <a:lstStyle/>
                    <a:p>
                      <a:pPr algn="ctr">
                        <a:lnSpc>
                          <a:spcPct val="115000"/>
                        </a:lnSpc>
                        <a:spcBef>
                          <a:spcPts val="600"/>
                        </a:spcBef>
                        <a:spcAft>
                          <a:spcPts val="600"/>
                        </a:spcAft>
                      </a:pPr>
                      <a:r>
                        <a:rPr lang="en-ZA" sz="1600" b="1" dirty="0">
                          <a:effectLst/>
                        </a:rPr>
                        <a:t>Relationship to reform proposal</a:t>
                      </a:r>
                      <a:endParaRPr lang="en-Z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600"/>
                        </a:spcBef>
                        <a:spcAft>
                          <a:spcPts val="600"/>
                        </a:spcAft>
                      </a:pPr>
                      <a:r>
                        <a:rPr lang="en-ZA" sz="1400" b="1" dirty="0">
                          <a:effectLst/>
                        </a:rPr>
                        <a:t>Evidence provided in the form of research and analysis</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extLst>
                  <a:ext uri="{0D108BD9-81ED-4DB2-BD59-A6C34878D82A}">
                    <a16:rowId xmlns:a16="http://schemas.microsoft.com/office/drawing/2014/main" xmlns="" val="10000"/>
                  </a:ext>
                </a:extLst>
              </a:tr>
              <a:tr h="482213">
                <a:tc vMerge="1">
                  <a:txBody>
                    <a:bodyPr/>
                    <a:lstStyle/>
                    <a:p>
                      <a:endParaRPr lang="en-ZA"/>
                    </a:p>
                  </a:txBody>
                  <a:tcPr/>
                </a:tc>
                <a:tc vMerge="1">
                  <a:txBody>
                    <a:bodyPr/>
                    <a:lstStyle/>
                    <a:p>
                      <a:endParaRPr lang="en-ZA"/>
                    </a:p>
                  </a:txBody>
                  <a:tcPr/>
                </a:tc>
                <a:tc>
                  <a:txBody>
                    <a:bodyPr/>
                    <a:lstStyle/>
                    <a:p>
                      <a:pPr algn="ctr">
                        <a:lnSpc>
                          <a:spcPct val="115000"/>
                        </a:lnSpc>
                        <a:spcBef>
                          <a:spcPts val="600"/>
                        </a:spcBef>
                        <a:spcAft>
                          <a:spcPts val="600"/>
                        </a:spcAft>
                      </a:pPr>
                      <a:r>
                        <a:rPr lang="en-ZA" sz="1400" b="1" dirty="0">
                          <a:effectLst/>
                        </a:rPr>
                        <a:t>Pooling</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a:txBody>
                    <a:bodyPr/>
                    <a:lstStyle/>
                    <a:p>
                      <a:pPr algn="ctr">
                        <a:lnSpc>
                          <a:spcPct val="115000"/>
                        </a:lnSpc>
                        <a:spcBef>
                          <a:spcPts val="600"/>
                        </a:spcBef>
                        <a:spcAft>
                          <a:spcPts val="600"/>
                        </a:spcAft>
                      </a:pPr>
                      <a:r>
                        <a:rPr lang="en-ZA" sz="1400" b="1" dirty="0">
                          <a:effectLst/>
                        </a:rPr>
                        <a:t>Purchaser-provider split</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a:txBody>
                    <a:bodyPr/>
                    <a:lstStyle/>
                    <a:p>
                      <a:pPr algn="ctr">
                        <a:lnSpc>
                          <a:spcPct val="115000"/>
                        </a:lnSpc>
                        <a:spcBef>
                          <a:spcPts val="600"/>
                        </a:spcBef>
                        <a:spcAft>
                          <a:spcPts val="600"/>
                        </a:spcAft>
                      </a:pPr>
                      <a:r>
                        <a:rPr lang="en-ZA" sz="1400" b="1" dirty="0">
                          <a:effectLst/>
                        </a:rPr>
                        <a:t>Monopoly purchaser</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vMerge="1">
                  <a:txBody>
                    <a:bodyPr/>
                    <a:lstStyle/>
                    <a:p>
                      <a:endParaRPr lang="en-ZA"/>
                    </a:p>
                  </a:txBody>
                  <a:tcPr/>
                </a:tc>
                <a:extLst>
                  <a:ext uri="{0D108BD9-81ED-4DB2-BD59-A6C34878D82A}">
                    <a16:rowId xmlns:a16="http://schemas.microsoft.com/office/drawing/2014/main" xmlns="" val="10001"/>
                  </a:ext>
                </a:extLst>
              </a:tr>
              <a:tr h="831347">
                <a:tc>
                  <a:txBody>
                    <a:bodyPr/>
                    <a:lstStyle/>
                    <a:p>
                      <a:pPr algn="l">
                        <a:lnSpc>
                          <a:spcPct val="115000"/>
                        </a:lnSpc>
                        <a:spcBef>
                          <a:spcPts val="600"/>
                        </a:spcBef>
                        <a:spcAft>
                          <a:spcPts val="600"/>
                        </a:spcAft>
                      </a:pPr>
                      <a:r>
                        <a:rPr lang="en-ZA" sz="1400" b="1" dirty="0">
                          <a:effectLst/>
                        </a:rPr>
                        <a:t>Two-tier system generates inequity, inequitable health financing arrangements, financing systems that punish the poor</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l">
                        <a:lnSpc>
                          <a:spcPct val="115000"/>
                        </a:lnSpc>
                        <a:spcBef>
                          <a:spcPts val="0"/>
                        </a:spcBef>
                        <a:spcAft>
                          <a:spcPts val="0"/>
                        </a:spcAft>
                      </a:pPr>
                      <a:r>
                        <a:rPr lang="en-ZA" sz="1200" b="1" dirty="0">
                          <a:effectLst/>
                        </a:rPr>
                        <a:t>Green Paper</a:t>
                      </a:r>
                    </a:p>
                    <a:p>
                      <a:pPr algn="l">
                        <a:lnSpc>
                          <a:spcPct val="115000"/>
                        </a:lnSpc>
                        <a:spcBef>
                          <a:spcPts val="0"/>
                        </a:spcBef>
                        <a:spcAft>
                          <a:spcPts val="0"/>
                        </a:spcAft>
                      </a:pPr>
                      <a:r>
                        <a:rPr lang="en-ZA" sz="1200" b="1" dirty="0">
                          <a:effectLst/>
                        </a:rPr>
                        <a:t>White Paper 1</a:t>
                      </a:r>
                    </a:p>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1">
                        <a:lumMod val="20000"/>
                        <a:lumOff val="80000"/>
                      </a:schemeClr>
                    </a:solidFill>
                  </a:tcPr>
                </a:tc>
                <a:extLst>
                  <a:ext uri="{0D108BD9-81ED-4DB2-BD59-A6C34878D82A}">
                    <a16:rowId xmlns:a16="http://schemas.microsoft.com/office/drawing/2014/main" xmlns="" val="10002"/>
                  </a:ext>
                </a:extLst>
              </a:tr>
              <a:tr h="765044">
                <a:tc>
                  <a:txBody>
                    <a:bodyPr/>
                    <a:lstStyle/>
                    <a:p>
                      <a:pPr algn="l">
                        <a:lnSpc>
                          <a:spcPct val="115000"/>
                        </a:lnSpc>
                        <a:spcBef>
                          <a:spcPts val="600"/>
                        </a:spcBef>
                        <a:spcAft>
                          <a:spcPts val="600"/>
                        </a:spcAft>
                      </a:pPr>
                      <a:r>
                        <a:rPr lang="en-ZA" sz="1400" b="1" dirty="0">
                          <a:effectLst/>
                        </a:rPr>
                        <a:t>Fragmentation in funding pools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l">
                        <a:lnSpc>
                          <a:spcPct val="115000"/>
                        </a:lnSpc>
                        <a:spcBef>
                          <a:spcPts val="0"/>
                        </a:spcBef>
                        <a:spcAft>
                          <a:spcPts val="0"/>
                        </a:spcAft>
                      </a:pPr>
                      <a:r>
                        <a:rPr lang="en-ZA" sz="1200" b="1" dirty="0">
                          <a:effectLst/>
                        </a:rPr>
                        <a:t>White Paper 1</a:t>
                      </a:r>
                    </a:p>
                    <a:p>
                      <a:pPr algn="l">
                        <a:lnSpc>
                          <a:spcPct val="115000"/>
                        </a:lnSpc>
                        <a:spcBef>
                          <a:spcPts val="0"/>
                        </a:spcBef>
                        <a:spcAft>
                          <a:spcPts val="0"/>
                        </a:spcAft>
                      </a:pPr>
                      <a:r>
                        <a:rPr lang="en-ZA" sz="1200" b="1" dirty="0">
                          <a:effectLst/>
                        </a:rPr>
                        <a:t>White Paper 2</a:t>
                      </a:r>
                    </a:p>
                    <a:p>
                      <a:pPr algn="l">
                        <a:lnSpc>
                          <a:spcPct val="115000"/>
                        </a:lnSpc>
                        <a:spcBef>
                          <a:spcPts val="0"/>
                        </a:spcBef>
                        <a:spcAft>
                          <a:spcPts val="0"/>
                        </a:spcAft>
                      </a:pPr>
                      <a:r>
                        <a:rPr lang="en-ZA" sz="1200" b="1" dirty="0">
                          <a:effectLst/>
                        </a:rPr>
                        <a:t> NHI Bill</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1">
                        <a:lumMod val="20000"/>
                        <a:lumOff val="80000"/>
                      </a:schemeClr>
                    </a:solidFill>
                  </a:tcPr>
                </a:tc>
                <a:extLst>
                  <a:ext uri="{0D108BD9-81ED-4DB2-BD59-A6C34878D82A}">
                    <a16:rowId xmlns:a16="http://schemas.microsoft.com/office/drawing/2014/main" xmlns="" val="10003"/>
                  </a:ext>
                </a:extLst>
              </a:tr>
              <a:tr h="504373">
                <a:tc>
                  <a:txBody>
                    <a:bodyPr/>
                    <a:lstStyle/>
                    <a:p>
                      <a:pPr algn="l">
                        <a:lnSpc>
                          <a:spcPct val="115000"/>
                        </a:lnSpc>
                        <a:spcBef>
                          <a:spcPts val="600"/>
                        </a:spcBef>
                        <a:spcAft>
                          <a:spcPts val="600"/>
                        </a:spcAft>
                      </a:pPr>
                      <a:r>
                        <a:rPr lang="en-ZA" sz="1400" b="1" dirty="0">
                          <a:effectLst/>
                        </a:rPr>
                        <a:t>Quadruple burden of disease, social determinants of health</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l">
                        <a:lnSpc>
                          <a:spcPct val="115000"/>
                        </a:lnSpc>
                        <a:spcBef>
                          <a:spcPts val="0"/>
                        </a:spcBef>
                        <a:spcAft>
                          <a:spcPts val="0"/>
                        </a:spcAft>
                      </a:pPr>
                      <a:r>
                        <a:rPr lang="en-ZA" sz="1200" b="1" dirty="0">
                          <a:effectLst/>
                        </a:rPr>
                        <a:t>Green Paper</a:t>
                      </a:r>
                    </a:p>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1">
                        <a:lumMod val="20000"/>
                        <a:lumOff val="80000"/>
                      </a:schemeClr>
                    </a:solidFill>
                  </a:tcPr>
                </a:tc>
                <a:extLst>
                  <a:ext uri="{0D108BD9-81ED-4DB2-BD59-A6C34878D82A}">
                    <a16:rowId xmlns:a16="http://schemas.microsoft.com/office/drawing/2014/main" xmlns="" val="10004"/>
                  </a:ext>
                </a:extLst>
              </a:tr>
              <a:tr h="626896">
                <a:tc>
                  <a:txBody>
                    <a:bodyPr/>
                    <a:lstStyle/>
                    <a:p>
                      <a:pPr algn="l">
                        <a:lnSpc>
                          <a:spcPct val="115000"/>
                        </a:lnSpc>
                        <a:spcBef>
                          <a:spcPts val="600"/>
                        </a:spcBef>
                        <a:spcAft>
                          <a:spcPts val="600"/>
                        </a:spcAft>
                      </a:pPr>
                      <a:r>
                        <a:rPr lang="en-ZA" sz="1400" b="1" dirty="0">
                          <a:effectLst/>
                        </a:rPr>
                        <a:t>Under-performing institutions in the public sector attributed to poor management, underfunding and deteriorating infrastructure</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l">
                        <a:lnSpc>
                          <a:spcPct val="115000"/>
                        </a:lnSpc>
                        <a:spcBef>
                          <a:spcPts val="0"/>
                        </a:spcBef>
                        <a:spcAft>
                          <a:spcPts val="0"/>
                        </a:spcAft>
                      </a:pPr>
                      <a:r>
                        <a:rPr lang="en-ZA" sz="1200" b="1" dirty="0">
                          <a:effectLst/>
                        </a:rPr>
                        <a:t>Green Paper</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1">
                        <a:lumMod val="20000"/>
                        <a:lumOff val="80000"/>
                      </a:schemeClr>
                    </a:solidFill>
                  </a:tcPr>
                </a:tc>
                <a:extLst>
                  <a:ext uri="{0D108BD9-81ED-4DB2-BD59-A6C34878D82A}">
                    <a16:rowId xmlns:a16="http://schemas.microsoft.com/office/drawing/2014/main" xmlns="" val="10005"/>
                  </a:ext>
                </a:extLst>
              </a:tr>
              <a:tr h="831347">
                <a:tc>
                  <a:txBody>
                    <a:bodyPr/>
                    <a:lstStyle/>
                    <a:p>
                      <a:pPr algn="l">
                        <a:lnSpc>
                          <a:spcPct val="115000"/>
                        </a:lnSpc>
                        <a:spcBef>
                          <a:spcPts val="600"/>
                        </a:spcBef>
                        <a:spcAft>
                          <a:spcPts val="600"/>
                        </a:spcAft>
                      </a:pPr>
                      <a:r>
                        <a:rPr lang="en-ZA" sz="1400" b="1" dirty="0">
                          <a:effectLst/>
                        </a:rPr>
                        <a:t>Quality of care poor in the public sector which is a barrier to access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l">
                        <a:lnSpc>
                          <a:spcPct val="115000"/>
                        </a:lnSpc>
                        <a:spcBef>
                          <a:spcPts val="0"/>
                        </a:spcBef>
                        <a:spcAft>
                          <a:spcPts val="0"/>
                        </a:spcAft>
                      </a:pPr>
                      <a:r>
                        <a:rPr lang="en-ZA" sz="1200" b="1" dirty="0">
                          <a:effectLst/>
                        </a:rPr>
                        <a:t>Green Paper</a:t>
                      </a:r>
                    </a:p>
                    <a:p>
                      <a:pPr algn="l">
                        <a:lnSpc>
                          <a:spcPct val="115000"/>
                        </a:lnSpc>
                        <a:spcBef>
                          <a:spcPts val="0"/>
                        </a:spcBef>
                        <a:spcAft>
                          <a:spcPts val="0"/>
                        </a:spcAft>
                      </a:pPr>
                      <a:r>
                        <a:rPr lang="en-ZA" sz="1200" b="1" dirty="0">
                          <a:effectLst/>
                        </a:rPr>
                        <a:t>White Paper 1</a:t>
                      </a:r>
                    </a:p>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effectLst/>
                        </a:rPr>
                        <a:t>Unclear, but possible</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effectLst/>
                        </a:rPr>
                        <a:t>Unclear, but possible</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5" name="Rounded Rectangle 4"/>
          <p:cNvSpPr/>
          <p:nvPr/>
        </p:nvSpPr>
        <p:spPr>
          <a:xfrm>
            <a:off x="1014138" y="138099"/>
            <a:ext cx="9690754"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List of “problems” and their relationship to the possible rationale</a:t>
            </a:r>
            <a:endParaRPr lang="en-GB" sz="2400" b="1" dirty="0"/>
          </a:p>
        </p:txBody>
      </p:sp>
      <p:sp>
        <p:nvSpPr>
          <p:cNvPr id="6" name="Rounded Rectangle 5"/>
          <p:cNvSpPr/>
          <p:nvPr/>
        </p:nvSpPr>
        <p:spPr>
          <a:xfrm>
            <a:off x="490194" y="2064470"/>
            <a:ext cx="10821971" cy="9615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le 7"/>
          <p:cNvSpPr/>
          <p:nvPr/>
        </p:nvSpPr>
        <p:spPr>
          <a:xfrm>
            <a:off x="490194" y="3026004"/>
            <a:ext cx="10821971" cy="69758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le 9"/>
          <p:cNvSpPr/>
          <p:nvPr/>
        </p:nvSpPr>
        <p:spPr>
          <a:xfrm>
            <a:off x="490194" y="3723588"/>
            <a:ext cx="10821971" cy="56560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490194" y="4289195"/>
            <a:ext cx="10821971" cy="97096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490193" y="5260156"/>
            <a:ext cx="10821971" cy="80250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584357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173804531"/>
              </p:ext>
            </p:extLst>
          </p:nvPr>
        </p:nvGraphicFramePr>
        <p:xfrm>
          <a:off x="1014139" y="2280118"/>
          <a:ext cx="9690753" cy="4392777"/>
        </p:xfrm>
        <a:graphic>
          <a:graphicData uri="http://schemas.openxmlformats.org/drawingml/2006/table">
            <a:tbl>
              <a:tblPr firstRow="1" firstCol="1" bandRow="1">
                <a:tableStyleId>{2D5ABB26-0587-4C30-8999-92F81FD0307C}</a:tableStyleId>
              </a:tblPr>
              <a:tblGrid>
                <a:gridCol w="3231783">
                  <a:extLst>
                    <a:ext uri="{9D8B030D-6E8A-4147-A177-3AD203B41FA5}">
                      <a16:colId xmlns:a16="http://schemas.microsoft.com/office/drawing/2014/main" xmlns="" val="20000"/>
                    </a:ext>
                  </a:extLst>
                </a:gridCol>
                <a:gridCol w="1319850">
                  <a:extLst>
                    <a:ext uri="{9D8B030D-6E8A-4147-A177-3AD203B41FA5}">
                      <a16:colId xmlns:a16="http://schemas.microsoft.com/office/drawing/2014/main" xmlns="" val="20001"/>
                    </a:ext>
                  </a:extLst>
                </a:gridCol>
                <a:gridCol w="1124932">
                  <a:extLst>
                    <a:ext uri="{9D8B030D-6E8A-4147-A177-3AD203B41FA5}">
                      <a16:colId xmlns:a16="http://schemas.microsoft.com/office/drawing/2014/main" xmlns="" val="20002"/>
                    </a:ext>
                  </a:extLst>
                </a:gridCol>
                <a:gridCol w="1124932">
                  <a:extLst>
                    <a:ext uri="{9D8B030D-6E8A-4147-A177-3AD203B41FA5}">
                      <a16:colId xmlns:a16="http://schemas.microsoft.com/office/drawing/2014/main" xmlns="" val="20003"/>
                    </a:ext>
                  </a:extLst>
                </a:gridCol>
                <a:gridCol w="1124932">
                  <a:extLst>
                    <a:ext uri="{9D8B030D-6E8A-4147-A177-3AD203B41FA5}">
                      <a16:colId xmlns:a16="http://schemas.microsoft.com/office/drawing/2014/main" xmlns="" val="20004"/>
                    </a:ext>
                  </a:extLst>
                </a:gridCol>
                <a:gridCol w="1764324">
                  <a:extLst>
                    <a:ext uri="{9D8B030D-6E8A-4147-A177-3AD203B41FA5}">
                      <a16:colId xmlns:a16="http://schemas.microsoft.com/office/drawing/2014/main" xmlns="" val="20005"/>
                    </a:ext>
                  </a:extLst>
                </a:gridCol>
              </a:tblGrid>
              <a:tr h="533897">
                <a:tc>
                  <a:txBody>
                    <a:bodyPr/>
                    <a:lstStyle/>
                    <a:p>
                      <a:pPr algn="l">
                        <a:lnSpc>
                          <a:spcPct val="115000"/>
                        </a:lnSpc>
                        <a:spcBef>
                          <a:spcPts val="600"/>
                        </a:spcBef>
                        <a:spcAft>
                          <a:spcPts val="600"/>
                        </a:spcAft>
                      </a:pPr>
                      <a:r>
                        <a:rPr lang="en-ZA" sz="1400" b="1" dirty="0">
                          <a:effectLst/>
                        </a:rPr>
                        <a:t>Curative </a:t>
                      </a:r>
                      <a:r>
                        <a:rPr lang="en-ZA" sz="1400" b="1" dirty="0" err="1">
                          <a:effectLst/>
                        </a:rPr>
                        <a:t>hospi</a:t>
                      </a:r>
                      <a:r>
                        <a:rPr lang="en-ZA" sz="1400" b="1" dirty="0">
                          <a:effectLst/>
                        </a:rPr>
                        <a:t>-centric focus of the health system</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tc>
                <a:tc>
                  <a:txBody>
                    <a:bodyPr/>
                    <a:lstStyle/>
                    <a:p>
                      <a:pPr algn="l">
                        <a:lnSpc>
                          <a:spcPct val="115000"/>
                        </a:lnSpc>
                        <a:spcBef>
                          <a:spcPts val="0"/>
                        </a:spcBef>
                        <a:spcAft>
                          <a:spcPts val="0"/>
                        </a:spcAft>
                      </a:pPr>
                      <a:r>
                        <a:rPr lang="en-ZA" sz="1200" b="1" dirty="0">
                          <a:effectLst/>
                        </a:rPr>
                        <a:t>Green Paper</a:t>
                      </a:r>
                    </a:p>
                    <a:p>
                      <a:pPr algn="l">
                        <a:lnSpc>
                          <a:spcPct val="115000"/>
                        </a:lnSpc>
                        <a:spcBef>
                          <a:spcPts val="0"/>
                        </a:spcBef>
                        <a:spcAft>
                          <a:spcPts val="0"/>
                        </a:spcAft>
                      </a:pPr>
                      <a:r>
                        <a:rPr lang="en-ZA" sz="1200" b="1" dirty="0">
                          <a:effectLst/>
                        </a:rPr>
                        <a:t>White Paper 1</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solidFill>
                      <a:schemeClr val="accent1">
                        <a:lumMod val="20000"/>
                        <a:lumOff val="80000"/>
                      </a:schemeClr>
                    </a:solidFill>
                  </a:tcPr>
                </a:tc>
                <a:extLst>
                  <a:ext uri="{0D108BD9-81ED-4DB2-BD59-A6C34878D82A}">
                    <a16:rowId xmlns:a16="http://schemas.microsoft.com/office/drawing/2014/main" xmlns="" val="10000"/>
                  </a:ext>
                </a:extLst>
              </a:tr>
              <a:tr h="876469">
                <a:tc>
                  <a:txBody>
                    <a:bodyPr/>
                    <a:lstStyle/>
                    <a:p>
                      <a:pPr algn="l">
                        <a:lnSpc>
                          <a:spcPct val="115000"/>
                        </a:lnSpc>
                        <a:spcBef>
                          <a:spcPts val="600"/>
                        </a:spcBef>
                        <a:spcAft>
                          <a:spcPts val="600"/>
                        </a:spcAft>
                      </a:pPr>
                      <a:r>
                        <a:rPr lang="en-ZA" sz="1400" b="1" dirty="0">
                          <a:effectLst/>
                        </a:rPr>
                        <a:t>Private health sector costs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l">
                        <a:lnSpc>
                          <a:spcPct val="115000"/>
                        </a:lnSpc>
                        <a:spcBef>
                          <a:spcPts val="0"/>
                        </a:spcBef>
                        <a:spcAft>
                          <a:spcPts val="0"/>
                        </a:spcAft>
                      </a:pPr>
                      <a:r>
                        <a:rPr lang="en-ZA" sz="1200" b="1" dirty="0">
                          <a:effectLst/>
                        </a:rPr>
                        <a:t>Green Paper</a:t>
                      </a:r>
                    </a:p>
                    <a:p>
                      <a:pPr algn="l">
                        <a:lnSpc>
                          <a:spcPct val="115000"/>
                        </a:lnSpc>
                        <a:spcBef>
                          <a:spcPts val="0"/>
                        </a:spcBef>
                        <a:spcAft>
                          <a:spcPts val="0"/>
                        </a:spcAft>
                      </a:pPr>
                      <a:r>
                        <a:rPr lang="en-ZA" sz="1200" b="1" dirty="0">
                          <a:effectLst/>
                        </a:rPr>
                        <a:t>White Paper 1 </a:t>
                      </a:r>
                    </a:p>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effectLst/>
                        </a:rPr>
                        <a:t>Already exists in the private sector</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solidFill>
                      <a:schemeClr val="accent1">
                        <a:lumMod val="20000"/>
                        <a:lumOff val="80000"/>
                      </a:schemeClr>
                    </a:solidFill>
                  </a:tcPr>
                </a:tc>
                <a:extLst>
                  <a:ext uri="{0D108BD9-81ED-4DB2-BD59-A6C34878D82A}">
                    <a16:rowId xmlns:a16="http://schemas.microsoft.com/office/drawing/2014/main" xmlns="" val="10001"/>
                  </a:ext>
                </a:extLst>
              </a:tr>
              <a:tr h="191326">
                <a:tc>
                  <a:txBody>
                    <a:bodyPr/>
                    <a:lstStyle/>
                    <a:p>
                      <a:pPr algn="l">
                        <a:lnSpc>
                          <a:spcPct val="115000"/>
                        </a:lnSpc>
                        <a:spcBef>
                          <a:spcPts val="600"/>
                        </a:spcBef>
                        <a:spcAft>
                          <a:spcPts val="600"/>
                        </a:spcAft>
                      </a:pPr>
                      <a:r>
                        <a:rPr lang="en-ZA" sz="1400" b="1" dirty="0">
                          <a:effectLst/>
                        </a:rPr>
                        <a:t>Cost drivers in the public health sector</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l">
                        <a:lnSpc>
                          <a:spcPct val="115000"/>
                        </a:lnSpc>
                        <a:spcBef>
                          <a:spcPts val="0"/>
                        </a:spcBef>
                        <a:spcAft>
                          <a:spcPts val="0"/>
                        </a:spcAft>
                      </a:pPr>
                      <a:r>
                        <a:rPr lang="en-ZA" sz="1200" b="1" dirty="0">
                          <a:effectLst/>
                        </a:rPr>
                        <a:t>White Paper 1</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solidFill>
                      <a:schemeClr val="accent1">
                        <a:lumMod val="20000"/>
                        <a:lumOff val="80000"/>
                      </a:schemeClr>
                    </a:solidFill>
                  </a:tcPr>
                </a:tc>
                <a:extLst>
                  <a:ext uri="{0D108BD9-81ED-4DB2-BD59-A6C34878D82A}">
                    <a16:rowId xmlns:a16="http://schemas.microsoft.com/office/drawing/2014/main" xmlns="" val="10002"/>
                  </a:ext>
                </a:extLst>
              </a:tr>
              <a:tr h="1213236">
                <a:tc>
                  <a:txBody>
                    <a:bodyPr/>
                    <a:lstStyle/>
                    <a:p>
                      <a:pPr algn="l">
                        <a:lnSpc>
                          <a:spcPct val="115000"/>
                        </a:lnSpc>
                        <a:spcBef>
                          <a:spcPts val="600"/>
                        </a:spcBef>
                        <a:spcAft>
                          <a:spcPts val="600"/>
                        </a:spcAft>
                      </a:pPr>
                      <a:r>
                        <a:rPr lang="en-ZA" sz="1400" b="1" dirty="0">
                          <a:effectLst/>
                        </a:rPr>
                        <a:t>Mal-distribution and inadequate human resources, Health workforce challenges, health professionals concentrated in the private sector</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l">
                        <a:lnSpc>
                          <a:spcPct val="115000"/>
                        </a:lnSpc>
                        <a:spcBef>
                          <a:spcPts val="0"/>
                        </a:spcBef>
                        <a:spcAft>
                          <a:spcPts val="0"/>
                        </a:spcAft>
                      </a:pPr>
                      <a:r>
                        <a:rPr lang="en-ZA" sz="1200" b="1" dirty="0">
                          <a:effectLst/>
                        </a:rPr>
                        <a:t>White Paper 1</a:t>
                      </a:r>
                    </a:p>
                    <a:p>
                      <a:pPr algn="l">
                        <a:lnSpc>
                          <a:spcPct val="115000"/>
                        </a:lnSpc>
                        <a:spcBef>
                          <a:spcPts val="0"/>
                        </a:spcBef>
                        <a:spcAft>
                          <a:spcPts val="0"/>
                        </a:spcAft>
                      </a:pPr>
                      <a:r>
                        <a:rPr lang="en-ZA" sz="1200" b="1" dirty="0">
                          <a:effectLst/>
                        </a:rPr>
                        <a:t>White Paper 2</a:t>
                      </a:r>
                      <a:endParaRPr lang="en-ZA" sz="1200" b="1" dirty="0">
                        <a:solidFill>
                          <a:schemeClr val="tx1"/>
                        </a:solidFill>
                        <a:effectLst/>
                      </a:endParaRPr>
                    </a:p>
                  </a:txBody>
                  <a:tcPr marL="68061" marR="68061"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solidFill>
                      <a:schemeClr val="accent1">
                        <a:lumMod val="20000"/>
                        <a:lumOff val="80000"/>
                      </a:schemeClr>
                    </a:solidFill>
                  </a:tcPr>
                </a:tc>
                <a:extLst>
                  <a:ext uri="{0D108BD9-81ED-4DB2-BD59-A6C34878D82A}">
                    <a16:rowId xmlns:a16="http://schemas.microsoft.com/office/drawing/2014/main" xmlns="" val="10003"/>
                  </a:ext>
                </a:extLst>
              </a:tr>
              <a:tr h="1450446">
                <a:tc>
                  <a:txBody>
                    <a:bodyPr/>
                    <a:lstStyle/>
                    <a:p>
                      <a:pPr algn="l">
                        <a:lnSpc>
                          <a:spcPct val="115000"/>
                        </a:lnSpc>
                        <a:spcBef>
                          <a:spcPts val="600"/>
                        </a:spcBef>
                        <a:spcAft>
                          <a:spcPts val="600"/>
                        </a:spcAft>
                      </a:pPr>
                      <a:r>
                        <a:rPr lang="en-ZA" sz="1400" b="1" dirty="0">
                          <a:effectLst/>
                        </a:rPr>
                        <a:t>Out-of-pocket payments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l">
                        <a:lnSpc>
                          <a:spcPct val="115000"/>
                        </a:lnSpc>
                        <a:spcBef>
                          <a:spcPts val="0"/>
                        </a:spcBef>
                        <a:spcAft>
                          <a:spcPts val="0"/>
                        </a:spcAft>
                      </a:pPr>
                      <a:r>
                        <a:rPr lang="en-ZA" sz="1200" b="1" dirty="0">
                          <a:effectLst/>
                        </a:rPr>
                        <a:t>Mentioned in the Green Paper, but not in its problem statement </a:t>
                      </a:r>
                    </a:p>
                    <a:p>
                      <a:pPr algn="l">
                        <a:lnSpc>
                          <a:spcPct val="115000"/>
                        </a:lnSpc>
                        <a:spcBef>
                          <a:spcPts val="0"/>
                        </a:spcBef>
                        <a:spcAft>
                          <a:spcPts val="0"/>
                        </a:spcAft>
                      </a:pPr>
                      <a:r>
                        <a:rPr lang="en-ZA" sz="1200" b="1" dirty="0">
                          <a:effectLst/>
                        </a:rPr>
                        <a:t>White Paper 1</a:t>
                      </a:r>
                    </a:p>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061" marR="68061" marT="0" marB="0"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717212876"/>
              </p:ext>
            </p:extLst>
          </p:nvPr>
        </p:nvGraphicFramePr>
        <p:xfrm>
          <a:off x="1014140" y="1305077"/>
          <a:ext cx="9690752" cy="975041"/>
        </p:xfrm>
        <a:graphic>
          <a:graphicData uri="http://schemas.openxmlformats.org/drawingml/2006/table">
            <a:tbl>
              <a:tblPr firstRow="1" firstCol="1" bandRow="1">
                <a:tableStyleId>{2D5ABB26-0587-4C30-8999-92F81FD0307C}</a:tableStyleId>
              </a:tblPr>
              <a:tblGrid>
                <a:gridCol w="3220969">
                  <a:extLst>
                    <a:ext uri="{9D8B030D-6E8A-4147-A177-3AD203B41FA5}">
                      <a16:colId xmlns:a16="http://schemas.microsoft.com/office/drawing/2014/main" xmlns="" val="20000"/>
                    </a:ext>
                  </a:extLst>
                </a:gridCol>
                <a:gridCol w="1345937">
                  <a:extLst>
                    <a:ext uri="{9D8B030D-6E8A-4147-A177-3AD203B41FA5}">
                      <a16:colId xmlns:a16="http://schemas.microsoft.com/office/drawing/2014/main" xmlns="" val="20001"/>
                    </a:ext>
                  </a:extLst>
                </a:gridCol>
                <a:gridCol w="1122983">
                  <a:extLst>
                    <a:ext uri="{9D8B030D-6E8A-4147-A177-3AD203B41FA5}">
                      <a16:colId xmlns:a16="http://schemas.microsoft.com/office/drawing/2014/main" xmlns="" val="20002"/>
                    </a:ext>
                  </a:extLst>
                </a:gridCol>
                <a:gridCol w="1122983">
                  <a:extLst>
                    <a:ext uri="{9D8B030D-6E8A-4147-A177-3AD203B41FA5}">
                      <a16:colId xmlns:a16="http://schemas.microsoft.com/office/drawing/2014/main" xmlns="" val="20003"/>
                    </a:ext>
                  </a:extLst>
                </a:gridCol>
                <a:gridCol w="1122983">
                  <a:extLst>
                    <a:ext uri="{9D8B030D-6E8A-4147-A177-3AD203B41FA5}">
                      <a16:colId xmlns:a16="http://schemas.microsoft.com/office/drawing/2014/main" xmlns="" val="20004"/>
                    </a:ext>
                  </a:extLst>
                </a:gridCol>
                <a:gridCol w="1754897">
                  <a:extLst>
                    <a:ext uri="{9D8B030D-6E8A-4147-A177-3AD203B41FA5}">
                      <a16:colId xmlns:a16="http://schemas.microsoft.com/office/drawing/2014/main" xmlns="" val="20005"/>
                    </a:ext>
                  </a:extLst>
                </a:gridCol>
              </a:tblGrid>
              <a:tr h="265380">
                <a:tc rowSpan="2">
                  <a:txBody>
                    <a:bodyPr/>
                    <a:lstStyle/>
                    <a:p>
                      <a:pPr algn="l">
                        <a:lnSpc>
                          <a:spcPct val="115000"/>
                        </a:lnSpc>
                        <a:spcBef>
                          <a:spcPts val="600"/>
                        </a:spcBef>
                        <a:spcAft>
                          <a:spcPts val="600"/>
                        </a:spcAft>
                      </a:pPr>
                      <a:r>
                        <a:rPr lang="en-ZA" sz="1400" b="1">
                          <a:effectLst/>
                        </a:rPr>
                        <a:t>Problem as specified</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tc rowSpan="2">
                  <a:txBody>
                    <a:bodyPr/>
                    <a:lstStyle/>
                    <a:p>
                      <a:pPr algn="ctr">
                        <a:lnSpc>
                          <a:spcPct val="115000"/>
                        </a:lnSpc>
                        <a:spcBef>
                          <a:spcPts val="600"/>
                        </a:spcBef>
                        <a:spcAft>
                          <a:spcPts val="600"/>
                        </a:spcAft>
                      </a:pPr>
                      <a:r>
                        <a:rPr lang="en-ZA" sz="1600" b="1" dirty="0">
                          <a:effectLst/>
                        </a:rPr>
                        <a:t>Source</a:t>
                      </a:r>
                      <a:endParaRPr lang="en-Z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effectLst/>
                        </a:rPr>
                        <a:t>Relationship to reform proposal</a:t>
                      </a:r>
                      <a:endParaRPr lang="en-Z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600"/>
                        </a:spcBef>
                        <a:spcAft>
                          <a:spcPts val="600"/>
                        </a:spcAft>
                      </a:pPr>
                      <a:r>
                        <a:rPr lang="en-ZA" sz="1400" b="1" dirty="0">
                          <a:effectLst/>
                        </a:rPr>
                        <a:t>Evidence provided in the form of research and analysis</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solidFill>
                      <a:schemeClr val="bg2"/>
                    </a:solidFill>
                  </a:tcPr>
                </a:tc>
                <a:extLst>
                  <a:ext uri="{0D108BD9-81ED-4DB2-BD59-A6C34878D82A}">
                    <a16:rowId xmlns:a16="http://schemas.microsoft.com/office/drawing/2014/main" xmlns="" val="10000"/>
                  </a:ext>
                </a:extLst>
              </a:tr>
              <a:tr h="709661">
                <a:tc vMerge="1">
                  <a:txBody>
                    <a:bodyPr/>
                    <a:lstStyle/>
                    <a:p>
                      <a:endParaRPr lang="en-ZA"/>
                    </a:p>
                  </a:txBody>
                  <a:tcPr/>
                </a:tc>
                <a:tc vMerge="1">
                  <a:txBody>
                    <a:bodyPr/>
                    <a:lstStyle/>
                    <a:p>
                      <a:endParaRPr lang="en-ZA"/>
                    </a:p>
                  </a:txBody>
                  <a:tcPr/>
                </a:tc>
                <a:tc>
                  <a:txBody>
                    <a:bodyPr/>
                    <a:lstStyle/>
                    <a:p>
                      <a:pPr algn="ctr">
                        <a:lnSpc>
                          <a:spcPct val="115000"/>
                        </a:lnSpc>
                        <a:spcBef>
                          <a:spcPts val="600"/>
                        </a:spcBef>
                        <a:spcAft>
                          <a:spcPts val="600"/>
                        </a:spcAft>
                      </a:pPr>
                      <a:r>
                        <a:rPr lang="en-ZA" sz="1400" b="1" dirty="0">
                          <a:effectLst/>
                        </a:rPr>
                        <a:t>Pooling</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a:txBody>
                    <a:bodyPr/>
                    <a:lstStyle/>
                    <a:p>
                      <a:pPr algn="ctr">
                        <a:lnSpc>
                          <a:spcPct val="115000"/>
                        </a:lnSpc>
                        <a:spcBef>
                          <a:spcPts val="600"/>
                        </a:spcBef>
                        <a:spcAft>
                          <a:spcPts val="600"/>
                        </a:spcAft>
                      </a:pPr>
                      <a:r>
                        <a:rPr lang="en-ZA" sz="1400" b="1" dirty="0">
                          <a:effectLst/>
                        </a:rPr>
                        <a:t>Purchaser-provider split</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a:txBody>
                    <a:bodyPr/>
                    <a:lstStyle/>
                    <a:p>
                      <a:pPr algn="ctr">
                        <a:lnSpc>
                          <a:spcPct val="115000"/>
                        </a:lnSpc>
                        <a:spcBef>
                          <a:spcPts val="600"/>
                        </a:spcBef>
                        <a:spcAft>
                          <a:spcPts val="600"/>
                        </a:spcAft>
                      </a:pPr>
                      <a:r>
                        <a:rPr lang="en-ZA" sz="1400" b="1" dirty="0">
                          <a:effectLst/>
                        </a:rPr>
                        <a:t>Monopoly purchaser</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vMerge="1">
                  <a:txBody>
                    <a:bodyPr/>
                    <a:lstStyle/>
                    <a:p>
                      <a:endParaRPr lang="en-ZA"/>
                    </a:p>
                  </a:txBody>
                  <a:tcPr/>
                </a:tc>
                <a:extLst>
                  <a:ext uri="{0D108BD9-81ED-4DB2-BD59-A6C34878D82A}">
                    <a16:rowId xmlns:a16="http://schemas.microsoft.com/office/drawing/2014/main" xmlns="" val="10001"/>
                  </a:ext>
                </a:extLst>
              </a:tr>
            </a:tbl>
          </a:graphicData>
        </a:graphic>
      </p:graphicFrame>
      <p:sp>
        <p:nvSpPr>
          <p:cNvPr id="7" name="Rounded Rectangle 6"/>
          <p:cNvSpPr/>
          <p:nvPr/>
        </p:nvSpPr>
        <p:spPr>
          <a:xfrm>
            <a:off x="1014138" y="138099"/>
            <a:ext cx="9690754"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List of “problems” and their relationship to the possible rationale</a:t>
            </a:r>
            <a:endParaRPr lang="en-GB" sz="2400" b="1" dirty="0"/>
          </a:p>
        </p:txBody>
      </p:sp>
      <p:sp>
        <p:nvSpPr>
          <p:cNvPr id="8" name="Rounded Rectangle 7"/>
          <p:cNvSpPr/>
          <p:nvPr/>
        </p:nvSpPr>
        <p:spPr>
          <a:xfrm>
            <a:off x="490194" y="2280118"/>
            <a:ext cx="10821971" cy="51021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le 8"/>
          <p:cNvSpPr/>
          <p:nvPr/>
        </p:nvSpPr>
        <p:spPr>
          <a:xfrm>
            <a:off x="490193" y="2790333"/>
            <a:ext cx="10821971" cy="97504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le 9"/>
          <p:cNvSpPr/>
          <p:nvPr/>
        </p:nvSpPr>
        <p:spPr>
          <a:xfrm>
            <a:off x="490193" y="3765374"/>
            <a:ext cx="10821971" cy="34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490193" y="4108919"/>
            <a:ext cx="10821971" cy="105697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490193" y="5172395"/>
            <a:ext cx="10821971" cy="150049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045302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426245735"/>
              </p:ext>
            </p:extLst>
          </p:nvPr>
        </p:nvGraphicFramePr>
        <p:xfrm>
          <a:off x="1014138" y="2375536"/>
          <a:ext cx="9600447" cy="1907480"/>
        </p:xfrm>
        <a:graphic>
          <a:graphicData uri="http://schemas.openxmlformats.org/drawingml/2006/table">
            <a:tbl>
              <a:tblPr firstRow="1" firstCol="1" bandRow="1">
                <a:tableStyleId>{2D5ABB26-0587-4C30-8999-92F81FD0307C}</a:tableStyleId>
              </a:tblPr>
              <a:tblGrid>
                <a:gridCol w="3268491">
                  <a:extLst>
                    <a:ext uri="{9D8B030D-6E8A-4147-A177-3AD203B41FA5}">
                      <a16:colId xmlns:a16="http://schemas.microsoft.com/office/drawing/2014/main" xmlns="" val="20000"/>
                    </a:ext>
                  </a:extLst>
                </a:gridCol>
                <a:gridCol w="1325710">
                  <a:extLst>
                    <a:ext uri="{9D8B030D-6E8A-4147-A177-3AD203B41FA5}">
                      <a16:colId xmlns:a16="http://schemas.microsoft.com/office/drawing/2014/main" xmlns="" val="20001"/>
                    </a:ext>
                  </a:extLst>
                </a:gridCol>
                <a:gridCol w="1039070">
                  <a:extLst>
                    <a:ext uri="{9D8B030D-6E8A-4147-A177-3AD203B41FA5}">
                      <a16:colId xmlns:a16="http://schemas.microsoft.com/office/drawing/2014/main" xmlns="" val="20002"/>
                    </a:ext>
                  </a:extLst>
                </a:gridCol>
                <a:gridCol w="1039070">
                  <a:extLst>
                    <a:ext uri="{9D8B030D-6E8A-4147-A177-3AD203B41FA5}">
                      <a16:colId xmlns:a16="http://schemas.microsoft.com/office/drawing/2014/main" xmlns="" val="20003"/>
                    </a:ext>
                  </a:extLst>
                </a:gridCol>
                <a:gridCol w="1039070">
                  <a:extLst>
                    <a:ext uri="{9D8B030D-6E8A-4147-A177-3AD203B41FA5}">
                      <a16:colId xmlns:a16="http://schemas.microsoft.com/office/drawing/2014/main" xmlns="" val="20004"/>
                    </a:ext>
                  </a:extLst>
                </a:gridCol>
                <a:gridCol w="1889036">
                  <a:extLst>
                    <a:ext uri="{9D8B030D-6E8A-4147-A177-3AD203B41FA5}">
                      <a16:colId xmlns:a16="http://schemas.microsoft.com/office/drawing/2014/main" xmlns="" val="20005"/>
                    </a:ext>
                  </a:extLst>
                </a:gridCol>
              </a:tblGrid>
              <a:tr h="335544">
                <a:tc>
                  <a:txBody>
                    <a:bodyPr/>
                    <a:lstStyle/>
                    <a:p>
                      <a:pPr algn="l">
                        <a:lnSpc>
                          <a:spcPct val="115000"/>
                        </a:lnSpc>
                        <a:spcBef>
                          <a:spcPts val="600"/>
                        </a:spcBef>
                        <a:spcAft>
                          <a:spcPts val="600"/>
                        </a:spcAft>
                      </a:pPr>
                      <a:r>
                        <a:rPr lang="en-ZA" sz="1400" b="1" dirty="0">
                          <a:effectLst/>
                        </a:rPr>
                        <a:t>Leadership and governance</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0"/>
                  </a:ext>
                </a:extLst>
              </a:tr>
              <a:tr h="335544">
                <a:tc>
                  <a:txBody>
                    <a:bodyPr/>
                    <a:lstStyle/>
                    <a:p>
                      <a:pPr algn="l">
                        <a:lnSpc>
                          <a:spcPct val="115000"/>
                        </a:lnSpc>
                        <a:spcBef>
                          <a:spcPts val="600"/>
                        </a:spcBef>
                        <a:spcAft>
                          <a:spcPts val="600"/>
                        </a:spcAft>
                      </a:pPr>
                      <a:r>
                        <a:rPr lang="en-ZA" sz="1400" b="1" dirty="0">
                          <a:effectLst/>
                        </a:rPr>
                        <a:t>Service delivery challenges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r h="542273">
                <a:tc>
                  <a:txBody>
                    <a:bodyPr/>
                    <a:lstStyle/>
                    <a:p>
                      <a:pPr algn="l">
                        <a:lnSpc>
                          <a:spcPct val="115000"/>
                        </a:lnSpc>
                        <a:spcBef>
                          <a:spcPts val="600"/>
                        </a:spcBef>
                        <a:spcAft>
                          <a:spcPts val="600"/>
                        </a:spcAft>
                      </a:pPr>
                      <a:r>
                        <a:rPr lang="en-ZA" sz="1400" b="1" dirty="0">
                          <a:effectLst/>
                        </a:rPr>
                        <a:t>Availability of medical products and technologies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2"/>
                  </a:ext>
                </a:extLst>
              </a:tr>
              <a:tr h="694119">
                <a:tc>
                  <a:txBody>
                    <a:bodyPr/>
                    <a:lstStyle/>
                    <a:p>
                      <a:pPr algn="l">
                        <a:lnSpc>
                          <a:spcPct val="115000"/>
                        </a:lnSpc>
                        <a:spcBef>
                          <a:spcPts val="600"/>
                        </a:spcBef>
                        <a:spcAft>
                          <a:spcPts val="600"/>
                        </a:spcAft>
                      </a:pPr>
                      <a:r>
                        <a:rPr lang="en-ZA" sz="1400" b="1" dirty="0">
                          <a:effectLst/>
                        </a:rPr>
                        <a:t>Weak purchasing and financing systems that punish the poor</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Bef>
                          <a:spcPts val="0"/>
                        </a:spcBef>
                        <a:spcAft>
                          <a:spcPts val="0"/>
                        </a:spcAft>
                      </a:pPr>
                      <a:r>
                        <a:rPr lang="en-ZA" sz="1200" b="1" dirty="0">
                          <a:effectLst/>
                        </a:rPr>
                        <a:t>White Paper 2</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effectLst/>
                        </a:rPr>
                        <a:t>Yes</a:t>
                      </a:r>
                      <a:endParaRPr lang="en-ZA"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400" b="1" dirty="0">
                          <a:solidFill>
                            <a:srgbClr val="FF0000"/>
                          </a:solidFill>
                          <a:effectLst/>
                        </a:rPr>
                        <a:t>None</a:t>
                      </a:r>
                      <a:endParaRPr lang="en-ZA"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727862032"/>
              </p:ext>
            </p:extLst>
          </p:nvPr>
        </p:nvGraphicFramePr>
        <p:xfrm>
          <a:off x="1018665" y="1441894"/>
          <a:ext cx="9591391" cy="933641"/>
        </p:xfrm>
        <a:graphic>
          <a:graphicData uri="http://schemas.openxmlformats.org/drawingml/2006/table">
            <a:tbl>
              <a:tblPr firstRow="1" firstCol="1" bandRow="1">
                <a:tableStyleId>{2D5ABB26-0587-4C30-8999-92F81FD0307C}</a:tableStyleId>
              </a:tblPr>
              <a:tblGrid>
                <a:gridCol w="3244912">
                  <a:extLst>
                    <a:ext uri="{9D8B030D-6E8A-4147-A177-3AD203B41FA5}">
                      <a16:colId xmlns:a16="http://schemas.microsoft.com/office/drawing/2014/main" xmlns="" val="20000"/>
                    </a:ext>
                  </a:extLst>
                </a:gridCol>
                <a:gridCol w="1321806">
                  <a:extLst>
                    <a:ext uri="{9D8B030D-6E8A-4147-A177-3AD203B41FA5}">
                      <a16:colId xmlns:a16="http://schemas.microsoft.com/office/drawing/2014/main" xmlns="" val="20001"/>
                    </a:ext>
                  </a:extLst>
                </a:gridCol>
                <a:gridCol w="1044166">
                  <a:extLst>
                    <a:ext uri="{9D8B030D-6E8A-4147-A177-3AD203B41FA5}">
                      <a16:colId xmlns:a16="http://schemas.microsoft.com/office/drawing/2014/main" xmlns="" val="20002"/>
                    </a:ext>
                  </a:extLst>
                </a:gridCol>
                <a:gridCol w="1044166">
                  <a:extLst>
                    <a:ext uri="{9D8B030D-6E8A-4147-A177-3AD203B41FA5}">
                      <a16:colId xmlns:a16="http://schemas.microsoft.com/office/drawing/2014/main" xmlns="" val="20003"/>
                    </a:ext>
                  </a:extLst>
                </a:gridCol>
                <a:gridCol w="1044166">
                  <a:extLst>
                    <a:ext uri="{9D8B030D-6E8A-4147-A177-3AD203B41FA5}">
                      <a16:colId xmlns:a16="http://schemas.microsoft.com/office/drawing/2014/main" xmlns="" val="20004"/>
                    </a:ext>
                  </a:extLst>
                </a:gridCol>
                <a:gridCol w="1892175">
                  <a:extLst>
                    <a:ext uri="{9D8B030D-6E8A-4147-A177-3AD203B41FA5}">
                      <a16:colId xmlns:a16="http://schemas.microsoft.com/office/drawing/2014/main" xmlns="" val="20005"/>
                    </a:ext>
                  </a:extLst>
                </a:gridCol>
              </a:tblGrid>
              <a:tr h="174384">
                <a:tc rowSpan="2">
                  <a:txBody>
                    <a:bodyPr/>
                    <a:lstStyle/>
                    <a:p>
                      <a:pPr algn="l">
                        <a:lnSpc>
                          <a:spcPct val="115000"/>
                        </a:lnSpc>
                        <a:spcBef>
                          <a:spcPts val="600"/>
                        </a:spcBef>
                        <a:spcAft>
                          <a:spcPts val="600"/>
                        </a:spcAft>
                      </a:pPr>
                      <a:r>
                        <a:rPr lang="en-ZA" sz="1400" b="1" dirty="0">
                          <a:effectLst/>
                        </a:rPr>
                        <a:t>Problem as specified</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tc rowSpan="2">
                  <a:txBody>
                    <a:bodyPr/>
                    <a:lstStyle/>
                    <a:p>
                      <a:pPr algn="ctr">
                        <a:lnSpc>
                          <a:spcPct val="115000"/>
                        </a:lnSpc>
                        <a:spcBef>
                          <a:spcPts val="600"/>
                        </a:spcBef>
                        <a:spcAft>
                          <a:spcPts val="600"/>
                        </a:spcAft>
                      </a:pPr>
                      <a:r>
                        <a:rPr lang="en-ZA" sz="1600" b="1" dirty="0">
                          <a:effectLst/>
                        </a:rPr>
                        <a:t>Source</a:t>
                      </a:r>
                      <a:endParaRPr lang="en-Z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effectLst/>
                        </a:rPr>
                        <a:t>Relationship to reform proposal</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hMerge="1">
                  <a:txBody>
                    <a:bodyPr/>
                    <a:lstStyle/>
                    <a:p>
                      <a:endParaRPr lang="en-ZA"/>
                    </a:p>
                  </a:txBody>
                  <a:tcPr/>
                </a:tc>
                <a:tc hMerge="1">
                  <a:txBody>
                    <a:bodyPr/>
                    <a:lstStyle/>
                    <a:p>
                      <a:endParaRPr lang="en-ZA"/>
                    </a:p>
                  </a:txBody>
                  <a:tcPr/>
                </a:tc>
                <a:tc rowSpan="2">
                  <a:txBody>
                    <a:bodyPr/>
                    <a:lstStyle/>
                    <a:p>
                      <a:pPr algn="ctr">
                        <a:lnSpc>
                          <a:spcPct val="115000"/>
                        </a:lnSpc>
                        <a:spcBef>
                          <a:spcPts val="600"/>
                        </a:spcBef>
                        <a:spcAft>
                          <a:spcPts val="600"/>
                        </a:spcAft>
                      </a:pPr>
                      <a:r>
                        <a:rPr lang="en-ZA" sz="1400" b="1" dirty="0">
                          <a:effectLst/>
                        </a:rPr>
                        <a:t>Evidence provided in the form of research and analysis</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bg2"/>
                    </a:solidFill>
                  </a:tcPr>
                </a:tc>
                <a:extLst>
                  <a:ext uri="{0D108BD9-81ED-4DB2-BD59-A6C34878D82A}">
                    <a16:rowId xmlns:a16="http://schemas.microsoft.com/office/drawing/2014/main" xmlns="" val="10000"/>
                  </a:ext>
                </a:extLst>
              </a:tr>
              <a:tr h="0">
                <a:tc vMerge="1">
                  <a:txBody>
                    <a:bodyPr/>
                    <a:lstStyle/>
                    <a:p>
                      <a:endParaRPr lang="en-ZA"/>
                    </a:p>
                  </a:txBody>
                  <a:tcPr/>
                </a:tc>
                <a:tc vMerge="1">
                  <a:txBody>
                    <a:bodyPr/>
                    <a:lstStyle/>
                    <a:p>
                      <a:endParaRPr lang="en-ZA"/>
                    </a:p>
                  </a:txBody>
                  <a:tcPr/>
                </a:tc>
                <a:tc>
                  <a:txBody>
                    <a:bodyPr/>
                    <a:lstStyle/>
                    <a:p>
                      <a:pPr algn="ctr">
                        <a:lnSpc>
                          <a:spcPct val="115000"/>
                        </a:lnSpc>
                        <a:spcBef>
                          <a:spcPts val="600"/>
                        </a:spcBef>
                        <a:spcAft>
                          <a:spcPts val="600"/>
                        </a:spcAft>
                      </a:pPr>
                      <a:r>
                        <a:rPr lang="en-ZA" sz="1400" b="1" dirty="0">
                          <a:effectLst/>
                        </a:rPr>
                        <a:t>Pooling</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a:txBody>
                    <a:bodyPr/>
                    <a:lstStyle/>
                    <a:p>
                      <a:pPr algn="ctr">
                        <a:lnSpc>
                          <a:spcPct val="115000"/>
                        </a:lnSpc>
                        <a:spcBef>
                          <a:spcPts val="600"/>
                        </a:spcBef>
                        <a:spcAft>
                          <a:spcPts val="600"/>
                        </a:spcAft>
                      </a:pPr>
                      <a:r>
                        <a:rPr lang="en-ZA" sz="1400" b="1" dirty="0">
                          <a:effectLst/>
                        </a:rPr>
                        <a:t>Purchaser-provider split</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a:txBody>
                    <a:bodyPr/>
                    <a:lstStyle/>
                    <a:p>
                      <a:pPr algn="ctr">
                        <a:lnSpc>
                          <a:spcPct val="115000"/>
                        </a:lnSpc>
                        <a:spcBef>
                          <a:spcPts val="600"/>
                        </a:spcBef>
                        <a:spcAft>
                          <a:spcPts val="600"/>
                        </a:spcAft>
                      </a:pPr>
                      <a:r>
                        <a:rPr lang="en-ZA" sz="1400" b="1" dirty="0">
                          <a:effectLst/>
                        </a:rPr>
                        <a:t>Monopoly purchaser</a:t>
                      </a:r>
                      <a:endParaRPr lang="en-ZA"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34" marR="62034" marT="0" marB="0" anchor="ctr">
                    <a:solidFill>
                      <a:schemeClr val="accent4">
                        <a:lumMod val="20000"/>
                        <a:lumOff val="80000"/>
                      </a:schemeClr>
                    </a:solidFill>
                  </a:tcPr>
                </a:tc>
                <a:tc vMerge="1">
                  <a:txBody>
                    <a:bodyPr/>
                    <a:lstStyle/>
                    <a:p>
                      <a:endParaRPr lang="en-ZA"/>
                    </a:p>
                  </a:txBody>
                  <a:tcPr/>
                </a:tc>
                <a:extLst>
                  <a:ext uri="{0D108BD9-81ED-4DB2-BD59-A6C34878D82A}">
                    <a16:rowId xmlns:a16="http://schemas.microsoft.com/office/drawing/2014/main" xmlns="" val="10001"/>
                  </a:ext>
                </a:extLst>
              </a:tr>
            </a:tbl>
          </a:graphicData>
        </a:graphic>
      </p:graphicFrame>
      <p:sp>
        <p:nvSpPr>
          <p:cNvPr id="7" name="Rounded Rectangle 6"/>
          <p:cNvSpPr/>
          <p:nvPr/>
        </p:nvSpPr>
        <p:spPr>
          <a:xfrm>
            <a:off x="1014138" y="138099"/>
            <a:ext cx="9690754"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List of “problems” and their relationship to the possible rationale</a:t>
            </a:r>
            <a:endParaRPr lang="en-GB" sz="2400" b="1" dirty="0"/>
          </a:p>
        </p:txBody>
      </p:sp>
      <p:sp>
        <p:nvSpPr>
          <p:cNvPr id="8" name="Rounded Rectangle 7"/>
          <p:cNvSpPr/>
          <p:nvPr/>
        </p:nvSpPr>
        <p:spPr>
          <a:xfrm>
            <a:off x="490194" y="2375536"/>
            <a:ext cx="10821971" cy="35823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le 8"/>
          <p:cNvSpPr/>
          <p:nvPr/>
        </p:nvSpPr>
        <p:spPr>
          <a:xfrm>
            <a:off x="490193" y="2733774"/>
            <a:ext cx="10821971" cy="32051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le 9"/>
          <p:cNvSpPr/>
          <p:nvPr/>
        </p:nvSpPr>
        <p:spPr>
          <a:xfrm>
            <a:off x="490193" y="3054286"/>
            <a:ext cx="10821971" cy="60107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490193" y="3655364"/>
            <a:ext cx="10821971" cy="62765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716196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428751" y="4192803"/>
            <a:ext cx="10591800" cy="68952"/>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28751" y="6537335"/>
            <a:ext cx="10591800" cy="7620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591175" y="451327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Organisation and financing of health care</a:t>
            </a:r>
          </a:p>
        </p:txBody>
      </p:sp>
      <p:sp>
        <p:nvSpPr>
          <p:cNvPr id="8" name="Rounded Rectangle 7"/>
          <p:cNvSpPr/>
          <p:nvPr/>
        </p:nvSpPr>
        <p:spPr>
          <a:xfrm>
            <a:off x="5591174" y="5595947"/>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Provision of health care</a:t>
            </a:r>
          </a:p>
        </p:txBody>
      </p:sp>
      <p:sp>
        <p:nvSpPr>
          <p:cNvPr id="9" name="Rounded Rectangle 8"/>
          <p:cNvSpPr/>
          <p:nvPr/>
        </p:nvSpPr>
        <p:spPr>
          <a:xfrm>
            <a:off x="5591171" y="115035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Pooling of health finances</a:t>
            </a:r>
          </a:p>
        </p:txBody>
      </p:sp>
      <p:sp>
        <p:nvSpPr>
          <p:cNvPr id="10" name="Rounded Rectangle 9"/>
          <p:cNvSpPr/>
          <p:nvPr/>
        </p:nvSpPr>
        <p:spPr>
          <a:xfrm>
            <a:off x="5591173" y="168278"/>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General tax revenue appropriated to health</a:t>
            </a:r>
          </a:p>
        </p:txBody>
      </p:sp>
      <p:sp>
        <p:nvSpPr>
          <p:cNvPr id="11" name="Rounded Rectangle 10"/>
          <p:cNvSpPr/>
          <p:nvPr/>
        </p:nvSpPr>
        <p:spPr>
          <a:xfrm>
            <a:off x="7519987" y="2259820"/>
            <a:ext cx="1643061" cy="791365"/>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Provincial equitable share formula</a:t>
            </a:r>
          </a:p>
        </p:txBody>
      </p:sp>
      <p:sp>
        <p:nvSpPr>
          <p:cNvPr id="12" name="Rounded Rectangle 11"/>
          <p:cNvSpPr/>
          <p:nvPr/>
        </p:nvSpPr>
        <p:spPr>
          <a:xfrm>
            <a:off x="5591171" y="2262215"/>
            <a:ext cx="1643061" cy="791365"/>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Conditional grants</a:t>
            </a:r>
          </a:p>
        </p:txBody>
      </p:sp>
      <p:sp>
        <p:nvSpPr>
          <p:cNvPr id="13" name="Rounded Rectangle 12"/>
          <p:cNvSpPr/>
          <p:nvPr/>
        </p:nvSpPr>
        <p:spPr>
          <a:xfrm>
            <a:off x="1635317" y="224632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Medical schemes purchasing of health care</a:t>
            </a:r>
          </a:p>
        </p:txBody>
      </p:sp>
      <p:sp>
        <p:nvSpPr>
          <p:cNvPr id="14" name="Rounded Rectangle 13"/>
          <p:cNvSpPr/>
          <p:nvPr/>
        </p:nvSpPr>
        <p:spPr>
          <a:xfrm>
            <a:off x="1635315" y="3179081"/>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Provision of health care</a:t>
            </a:r>
          </a:p>
        </p:txBody>
      </p:sp>
      <p:sp>
        <p:nvSpPr>
          <p:cNvPr id="15" name="Rounded Rectangle 14"/>
          <p:cNvSpPr/>
          <p:nvPr/>
        </p:nvSpPr>
        <p:spPr>
          <a:xfrm>
            <a:off x="3573262" y="1154720"/>
            <a:ext cx="1643061" cy="791365"/>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Tax credit</a:t>
            </a:r>
          </a:p>
        </p:txBody>
      </p:sp>
      <p:sp>
        <p:nvSpPr>
          <p:cNvPr id="16" name="Rounded Rectangle 15"/>
          <p:cNvSpPr/>
          <p:nvPr/>
        </p:nvSpPr>
        <p:spPr>
          <a:xfrm>
            <a:off x="1644451" y="1150352"/>
            <a:ext cx="1643061" cy="7913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b="1" dirty="0"/>
              <a:t>Contribution</a:t>
            </a:r>
          </a:p>
        </p:txBody>
      </p:sp>
      <p:cxnSp>
        <p:nvCxnSpPr>
          <p:cNvPr id="18" name="Straight Connector 17"/>
          <p:cNvCxnSpPr>
            <a:stCxn id="10" idx="2"/>
            <a:endCxn id="9" idx="0"/>
          </p:cNvCxnSpPr>
          <p:nvPr/>
        </p:nvCxnSpPr>
        <p:spPr>
          <a:xfrm flipH="1">
            <a:off x="7377110" y="968378"/>
            <a:ext cx="1" cy="181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2"/>
            <a:endCxn id="12" idx="0"/>
          </p:cNvCxnSpPr>
          <p:nvPr/>
        </p:nvCxnSpPr>
        <p:spPr>
          <a:xfrm rot="5400000">
            <a:off x="6739024" y="1624129"/>
            <a:ext cx="311763" cy="9644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2"/>
            <a:endCxn id="11" idx="0"/>
          </p:cNvCxnSpPr>
          <p:nvPr/>
        </p:nvCxnSpPr>
        <p:spPr>
          <a:xfrm rot="16200000" flipH="1">
            <a:off x="7704629" y="1622932"/>
            <a:ext cx="309368" cy="9644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5" idx="0"/>
          </p:cNvCxnSpPr>
          <p:nvPr/>
        </p:nvCxnSpPr>
        <p:spPr>
          <a:xfrm rot="10800000">
            <a:off x="4394792" y="1154720"/>
            <a:ext cx="1196379" cy="395683"/>
          </a:xfrm>
          <a:prstGeom prst="bentConnector4">
            <a:avLst>
              <a:gd name="adj1" fmla="val 15666"/>
              <a:gd name="adj2" fmla="val 17703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2"/>
            <a:endCxn id="13" idx="0"/>
          </p:cNvCxnSpPr>
          <p:nvPr/>
        </p:nvCxnSpPr>
        <p:spPr>
          <a:xfrm rot="16200000" flipH="1">
            <a:off x="2791315" y="1616384"/>
            <a:ext cx="304605" cy="955273"/>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5" idx="2"/>
            <a:endCxn id="13" idx="0"/>
          </p:cNvCxnSpPr>
          <p:nvPr/>
        </p:nvCxnSpPr>
        <p:spPr>
          <a:xfrm rot="5400000">
            <a:off x="3757906" y="1609437"/>
            <a:ext cx="300237" cy="97353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2"/>
            <a:endCxn id="14" idx="0"/>
          </p:cNvCxnSpPr>
          <p:nvPr/>
        </p:nvCxnSpPr>
        <p:spPr>
          <a:xfrm flipH="1">
            <a:off x="3421254" y="3046424"/>
            <a:ext cx="1" cy="1326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9829802" y="4537788"/>
            <a:ext cx="1602589" cy="1858259"/>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Provincial Revenue appropriated by provinces to the health function</a:t>
            </a:r>
          </a:p>
        </p:txBody>
      </p:sp>
      <p:cxnSp>
        <p:nvCxnSpPr>
          <p:cNvPr id="37" name="Elbow Connector 36"/>
          <p:cNvCxnSpPr>
            <a:stCxn id="12" idx="2"/>
            <a:endCxn id="33" idx="0"/>
          </p:cNvCxnSpPr>
          <p:nvPr/>
        </p:nvCxnSpPr>
        <p:spPr>
          <a:xfrm rot="16200000" flipH="1">
            <a:off x="7779795" y="1686487"/>
            <a:ext cx="1484208" cy="42183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1" idx="2"/>
            <a:endCxn id="33" idx="0"/>
          </p:cNvCxnSpPr>
          <p:nvPr/>
        </p:nvCxnSpPr>
        <p:spPr>
          <a:xfrm rot="16200000" flipH="1">
            <a:off x="8743005" y="2649697"/>
            <a:ext cx="1486603" cy="2289579"/>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3" idx="1"/>
            <a:endCxn id="7" idx="3"/>
          </p:cNvCxnSpPr>
          <p:nvPr/>
        </p:nvCxnSpPr>
        <p:spPr>
          <a:xfrm rot="10800000">
            <a:off x="9163053" y="4913323"/>
            <a:ext cx="666751" cy="5535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2"/>
            <a:endCxn id="8" idx="0"/>
          </p:cNvCxnSpPr>
          <p:nvPr/>
        </p:nvCxnSpPr>
        <p:spPr>
          <a:xfrm flipH="1">
            <a:off x="7377113" y="5313373"/>
            <a:ext cx="1" cy="282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8275" y="2246325"/>
            <a:ext cx="1428751"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Benefit and access guarantees</a:t>
            </a:r>
          </a:p>
        </p:txBody>
      </p:sp>
      <p:cxnSp>
        <p:nvCxnSpPr>
          <p:cNvPr id="50" name="Straight Connector 49"/>
          <p:cNvCxnSpPr>
            <a:stCxn id="47" idx="3"/>
            <a:endCxn id="13" idx="1"/>
          </p:cNvCxnSpPr>
          <p:nvPr/>
        </p:nvCxnSpPr>
        <p:spPr>
          <a:xfrm flipV="1">
            <a:off x="1457025" y="2646374"/>
            <a:ext cx="17829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404149" y="1783501"/>
            <a:ext cx="2488007" cy="830997"/>
          </a:xfrm>
          <a:prstGeom prst="rect">
            <a:avLst/>
          </a:prstGeom>
          <a:noFill/>
        </p:spPr>
        <p:txBody>
          <a:bodyPr wrap="square" rtlCol="0">
            <a:spAutoFit/>
          </a:bodyPr>
          <a:lstStyle/>
          <a:p>
            <a:pPr algn="ctr"/>
            <a:r>
              <a:rPr lang="en-ZA" sz="2400" b="1" dirty="0"/>
              <a:t>National tier of government</a:t>
            </a:r>
          </a:p>
        </p:txBody>
      </p:sp>
      <p:sp>
        <p:nvSpPr>
          <p:cNvPr id="54" name="TextBox 53"/>
          <p:cNvSpPr txBox="1"/>
          <p:nvPr/>
        </p:nvSpPr>
        <p:spPr>
          <a:xfrm>
            <a:off x="1457026" y="5250212"/>
            <a:ext cx="3906903" cy="461665"/>
          </a:xfrm>
          <a:prstGeom prst="rect">
            <a:avLst/>
          </a:prstGeom>
          <a:noFill/>
        </p:spPr>
        <p:txBody>
          <a:bodyPr wrap="none" rtlCol="0">
            <a:spAutoFit/>
          </a:bodyPr>
          <a:lstStyle/>
          <a:p>
            <a:r>
              <a:rPr lang="en-ZA" sz="2400" b="1" dirty="0"/>
              <a:t>Provincial tier of government</a:t>
            </a:r>
          </a:p>
        </p:txBody>
      </p:sp>
      <p:sp>
        <p:nvSpPr>
          <p:cNvPr id="56" name="TextBox 55"/>
          <p:cNvSpPr txBox="1"/>
          <p:nvPr/>
        </p:nvSpPr>
        <p:spPr>
          <a:xfrm>
            <a:off x="8824828" y="3588453"/>
            <a:ext cx="855555" cy="307777"/>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ZA" sz="1400" b="1" dirty="0"/>
              <a:t>Transfers</a:t>
            </a:r>
          </a:p>
        </p:txBody>
      </p:sp>
      <p:sp>
        <p:nvSpPr>
          <p:cNvPr id="57" name="TextBox 56"/>
          <p:cNvSpPr txBox="1"/>
          <p:nvPr/>
        </p:nvSpPr>
        <p:spPr>
          <a:xfrm>
            <a:off x="9273403" y="3180370"/>
            <a:ext cx="2006804" cy="584775"/>
          </a:xfrm>
          <a:prstGeom prst="rect">
            <a:avLst/>
          </a:prstGeom>
          <a:noFill/>
        </p:spPr>
        <p:txBody>
          <a:bodyPr wrap="square" rtlCol="0">
            <a:spAutoFit/>
          </a:bodyPr>
          <a:lstStyle/>
          <a:p>
            <a:pPr algn="ctr"/>
            <a:r>
              <a:rPr lang="en-ZA" sz="1600" dirty="0"/>
              <a:t>33% of provincial revenue</a:t>
            </a:r>
          </a:p>
        </p:txBody>
      </p:sp>
      <p:sp>
        <p:nvSpPr>
          <p:cNvPr id="34" name="TextBox 33"/>
          <p:cNvSpPr txBox="1"/>
          <p:nvPr/>
        </p:nvSpPr>
        <p:spPr>
          <a:xfrm>
            <a:off x="337410" y="149288"/>
            <a:ext cx="3253327" cy="461665"/>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ZA" sz="2400" b="1" dirty="0">
                <a:solidFill>
                  <a:srgbClr val="C00000"/>
                </a:solidFill>
              </a:rPr>
              <a:t>Current UHC framework</a:t>
            </a:r>
          </a:p>
        </p:txBody>
      </p:sp>
    </p:spTree>
    <p:extLst>
      <p:ext uri="{BB962C8B-B14F-4D97-AF65-F5344CB8AC3E}">
        <p14:creationId xmlns:p14="http://schemas.microsoft.com/office/powerpoint/2010/main" xmlns="" val="4228061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428751" y="4192803"/>
            <a:ext cx="10591800" cy="68952"/>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28751" y="6537335"/>
            <a:ext cx="10591800" cy="7620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591175" y="4513273"/>
            <a:ext cx="3571876" cy="800100"/>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chemeClr val="bg1"/>
                </a:solidFill>
              </a:rPr>
              <a:t>Organisation and financing of health care</a:t>
            </a:r>
          </a:p>
        </p:txBody>
      </p:sp>
      <p:sp>
        <p:nvSpPr>
          <p:cNvPr id="8" name="Rounded Rectangle 7"/>
          <p:cNvSpPr/>
          <p:nvPr/>
        </p:nvSpPr>
        <p:spPr>
          <a:xfrm>
            <a:off x="5591174" y="5595947"/>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t>Provision of health care</a:t>
            </a:r>
          </a:p>
        </p:txBody>
      </p:sp>
      <p:sp>
        <p:nvSpPr>
          <p:cNvPr id="9" name="Rounded Rectangle 8"/>
          <p:cNvSpPr/>
          <p:nvPr/>
        </p:nvSpPr>
        <p:spPr>
          <a:xfrm>
            <a:off x="5591171" y="115035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Pooling of health finances</a:t>
            </a:r>
          </a:p>
        </p:txBody>
      </p:sp>
      <p:sp>
        <p:nvSpPr>
          <p:cNvPr id="10" name="Rounded Rectangle 9"/>
          <p:cNvSpPr/>
          <p:nvPr/>
        </p:nvSpPr>
        <p:spPr>
          <a:xfrm>
            <a:off x="5591173" y="168278"/>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General tax revenue appropriated to health</a:t>
            </a:r>
          </a:p>
        </p:txBody>
      </p:sp>
      <p:sp>
        <p:nvSpPr>
          <p:cNvPr id="11" name="Rounded Rectangle 10"/>
          <p:cNvSpPr/>
          <p:nvPr/>
        </p:nvSpPr>
        <p:spPr>
          <a:xfrm>
            <a:off x="7519987" y="2259820"/>
            <a:ext cx="1643061" cy="791365"/>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chemeClr val="bg1"/>
                </a:solidFill>
              </a:rPr>
              <a:t>Provincial equitable share formula</a:t>
            </a:r>
          </a:p>
        </p:txBody>
      </p:sp>
      <p:sp>
        <p:nvSpPr>
          <p:cNvPr id="12" name="Rounded Rectangle 11"/>
          <p:cNvSpPr/>
          <p:nvPr/>
        </p:nvSpPr>
        <p:spPr>
          <a:xfrm>
            <a:off x="5591171" y="2262215"/>
            <a:ext cx="1643061" cy="791365"/>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chemeClr val="bg1"/>
                </a:solidFill>
              </a:rPr>
              <a:t>Conditional grants</a:t>
            </a:r>
          </a:p>
        </p:txBody>
      </p:sp>
      <p:sp>
        <p:nvSpPr>
          <p:cNvPr id="13" name="Rounded Rectangle 12"/>
          <p:cNvSpPr/>
          <p:nvPr/>
        </p:nvSpPr>
        <p:spPr>
          <a:xfrm>
            <a:off x="1635317" y="2246323"/>
            <a:ext cx="3571876" cy="800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t>Medical schemes purchasing of health care</a:t>
            </a:r>
          </a:p>
        </p:txBody>
      </p:sp>
      <p:sp>
        <p:nvSpPr>
          <p:cNvPr id="14" name="Rounded Rectangle 13"/>
          <p:cNvSpPr/>
          <p:nvPr/>
        </p:nvSpPr>
        <p:spPr>
          <a:xfrm>
            <a:off x="1635315" y="3179081"/>
            <a:ext cx="3571876" cy="800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t>Private sector provision of health care</a:t>
            </a:r>
          </a:p>
        </p:txBody>
      </p:sp>
      <p:sp>
        <p:nvSpPr>
          <p:cNvPr id="15" name="Rounded Rectangle 14"/>
          <p:cNvSpPr/>
          <p:nvPr/>
        </p:nvSpPr>
        <p:spPr>
          <a:xfrm>
            <a:off x="3573262" y="1154720"/>
            <a:ext cx="1643061" cy="791365"/>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chemeClr val="bg1"/>
                </a:solidFill>
              </a:rPr>
              <a:t>Tax credit</a:t>
            </a:r>
          </a:p>
        </p:txBody>
      </p:sp>
      <p:sp>
        <p:nvSpPr>
          <p:cNvPr id="16" name="Rounded Rectangle 15"/>
          <p:cNvSpPr/>
          <p:nvPr/>
        </p:nvSpPr>
        <p:spPr>
          <a:xfrm>
            <a:off x="1644451" y="1150352"/>
            <a:ext cx="1643061" cy="7913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t>Contribution</a:t>
            </a:r>
          </a:p>
        </p:txBody>
      </p:sp>
      <p:cxnSp>
        <p:nvCxnSpPr>
          <p:cNvPr id="18" name="Straight Connector 17"/>
          <p:cNvCxnSpPr>
            <a:stCxn id="10" idx="2"/>
            <a:endCxn id="9" idx="0"/>
          </p:cNvCxnSpPr>
          <p:nvPr/>
        </p:nvCxnSpPr>
        <p:spPr>
          <a:xfrm flipH="1">
            <a:off x="7377110" y="968378"/>
            <a:ext cx="1" cy="181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2"/>
            <a:endCxn id="12" idx="0"/>
          </p:cNvCxnSpPr>
          <p:nvPr/>
        </p:nvCxnSpPr>
        <p:spPr>
          <a:xfrm rot="5400000">
            <a:off x="6739024" y="1624129"/>
            <a:ext cx="311763" cy="9644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2"/>
            <a:endCxn id="11" idx="0"/>
          </p:cNvCxnSpPr>
          <p:nvPr/>
        </p:nvCxnSpPr>
        <p:spPr>
          <a:xfrm rot="16200000" flipH="1">
            <a:off x="7704629" y="1622932"/>
            <a:ext cx="309368" cy="9644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5" idx="0"/>
          </p:cNvCxnSpPr>
          <p:nvPr/>
        </p:nvCxnSpPr>
        <p:spPr>
          <a:xfrm rot="10800000">
            <a:off x="4394792" y="1154720"/>
            <a:ext cx="1196379" cy="395683"/>
          </a:xfrm>
          <a:prstGeom prst="bentConnector4">
            <a:avLst>
              <a:gd name="adj1" fmla="val 15666"/>
              <a:gd name="adj2" fmla="val 17703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2"/>
            <a:endCxn id="13" idx="0"/>
          </p:cNvCxnSpPr>
          <p:nvPr/>
        </p:nvCxnSpPr>
        <p:spPr>
          <a:xfrm rot="16200000" flipH="1">
            <a:off x="2791315" y="1616384"/>
            <a:ext cx="304605" cy="955273"/>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5" idx="2"/>
            <a:endCxn id="13" idx="0"/>
          </p:cNvCxnSpPr>
          <p:nvPr/>
        </p:nvCxnSpPr>
        <p:spPr>
          <a:xfrm rot="5400000">
            <a:off x="3757906" y="1609437"/>
            <a:ext cx="300237" cy="97353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2"/>
            <a:endCxn id="14" idx="0"/>
          </p:cNvCxnSpPr>
          <p:nvPr/>
        </p:nvCxnSpPr>
        <p:spPr>
          <a:xfrm flipH="1">
            <a:off x="3421254" y="3046424"/>
            <a:ext cx="1" cy="1326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9829802" y="4537788"/>
            <a:ext cx="1602589" cy="1858259"/>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chemeClr val="bg1"/>
                </a:solidFill>
              </a:rPr>
              <a:t>Provincial Revenue appropriated by provinces to the health function</a:t>
            </a:r>
          </a:p>
        </p:txBody>
      </p:sp>
      <p:cxnSp>
        <p:nvCxnSpPr>
          <p:cNvPr id="37" name="Elbow Connector 36"/>
          <p:cNvCxnSpPr>
            <a:stCxn id="12" idx="2"/>
            <a:endCxn id="33" idx="0"/>
          </p:cNvCxnSpPr>
          <p:nvPr/>
        </p:nvCxnSpPr>
        <p:spPr>
          <a:xfrm rot="16200000" flipH="1">
            <a:off x="7779795" y="1686487"/>
            <a:ext cx="1484208" cy="42183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1" idx="2"/>
            <a:endCxn id="33" idx="0"/>
          </p:cNvCxnSpPr>
          <p:nvPr/>
        </p:nvCxnSpPr>
        <p:spPr>
          <a:xfrm rot="16200000" flipH="1">
            <a:off x="8743005" y="2649697"/>
            <a:ext cx="1486603" cy="2289579"/>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3" idx="1"/>
            <a:endCxn id="7" idx="3"/>
          </p:cNvCxnSpPr>
          <p:nvPr/>
        </p:nvCxnSpPr>
        <p:spPr>
          <a:xfrm rot="10800000">
            <a:off x="9163053" y="4913323"/>
            <a:ext cx="666751" cy="5535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2"/>
            <a:endCxn id="8" idx="0"/>
          </p:cNvCxnSpPr>
          <p:nvPr/>
        </p:nvCxnSpPr>
        <p:spPr>
          <a:xfrm flipH="1">
            <a:off x="7377113" y="5313373"/>
            <a:ext cx="1" cy="282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8275" y="2246325"/>
            <a:ext cx="1428751" cy="800100"/>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chemeClr val="bg1"/>
                </a:solidFill>
              </a:rPr>
              <a:t>Benefit and access guarantees</a:t>
            </a:r>
          </a:p>
        </p:txBody>
      </p:sp>
      <p:cxnSp>
        <p:nvCxnSpPr>
          <p:cNvPr id="50" name="Straight Connector 49"/>
          <p:cNvCxnSpPr>
            <a:stCxn id="47" idx="3"/>
            <a:endCxn id="13" idx="1"/>
          </p:cNvCxnSpPr>
          <p:nvPr/>
        </p:nvCxnSpPr>
        <p:spPr>
          <a:xfrm flipV="1">
            <a:off x="1457025" y="2646374"/>
            <a:ext cx="17829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7409" y="149288"/>
            <a:ext cx="4048609" cy="52322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ZA" sz="2800" b="1" dirty="0">
                <a:solidFill>
                  <a:schemeClr val="bg1"/>
                </a:solidFill>
              </a:rPr>
              <a:t>Proposed UHC framework</a:t>
            </a:r>
          </a:p>
        </p:txBody>
      </p:sp>
      <p:sp>
        <p:nvSpPr>
          <p:cNvPr id="32" name="TextBox 31"/>
          <p:cNvSpPr txBox="1"/>
          <p:nvPr/>
        </p:nvSpPr>
        <p:spPr>
          <a:xfrm>
            <a:off x="9404149" y="1783501"/>
            <a:ext cx="2488007" cy="830997"/>
          </a:xfrm>
          <a:prstGeom prst="rect">
            <a:avLst/>
          </a:prstGeom>
          <a:noFill/>
        </p:spPr>
        <p:txBody>
          <a:bodyPr wrap="square" rtlCol="0">
            <a:spAutoFit/>
          </a:bodyPr>
          <a:lstStyle/>
          <a:p>
            <a:pPr algn="ctr"/>
            <a:r>
              <a:rPr lang="en-ZA" sz="2400" b="1" dirty="0"/>
              <a:t>National tier of government</a:t>
            </a:r>
          </a:p>
        </p:txBody>
      </p:sp>
      <p:sp>
        <p:nvSpPr>
          <p:cNvPr id="34" name="TextBox 33"/>
          <p:cNvSpPr txBox="1"/>
          <p:nvPr/>
        </p:nvSpPr>
        <p:spPr>
          <a:xfrm>
            <a:off x="1457026" y="5250212"/>
            <a:ext cx="3906903" cy="461665"/>
          </a:xfrm>
          <a:prstGeom prst="rect">
            <a:avLst/>
          </a:prstGeom>
          <a:noFill/>
        </p:spPr>
        <p:txBody>
          <a:bodyPr wrap="none" rtlCol="0">
            <a:spAutoFit/>
          </a:bodyPr>
          <a:lstStyle/>
          <a:p>
            <a:r>
              <a:rPr lang="en-ZA" sz="2400" b="1" dirty="0"/>
              <a:t>Provincial tier of government</a:t>
            </a:r>
          </a:p>
        </p:txBody>
      </p:sp>
      <p:sp>
        <p:nvSpPr>
          <p:cNvPr id="35" name="TextBox 34"/>
          <p:cNvSpPr txBox="1"/>
          <p:nvPr/>
        </p:nvSpPr>
        <p:spPr>
          <a:xfrm>
            <a:off x="8824828" y="3588453"/>
            <a:ext cx="855555" cy="307777"/>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ZA" sz="1400" b="1" dirty="0"/>
              <a:t>Transfers</a:t>
            </a:r>
          </a:p>
        </p:txBody>
      </p:sp>
      <p:sp>
        <p:nvSpPr>
          <p:cNvPr id="2" name="TextBox 1"/>
          <p:cNvSpPr txBox="1"/>
          <p:nvPr/>
        </p:nvSpPr>
        <p:spPr>
          <a:xfrm>
            <a:off x="8953067" y="3253904"/>
            <a:ext cx="599844" cy="995209"/>
          </a:xfrm>
          <a:prstGeom prst="rect">
            <a:avLst/>
          </a:prstGeom>
          <a:noFill/>
        </p:spPr>
        <p:txBody>
          <a:bodyPr wrap="none" rtlCol="0">
            <a:spAutoFit/>
          </a:bodyPr>
          <a:lstStyle/>
          <a:p>
            <a:r>
              <a:rPr lang="en-ZA" sz="5867" b="1" dirty="0">
                <a:solidFill>
                  <a:srgbClr val="C00000"/>
                </a:solidFill>
              </a:rPr>
              <a:t>X</a:t>
            </a:r>
          </a:p>
        </p:txBody>
      </p:sp>
    </p:spTree>
    <p:extLst>
      <p:ext uri="{BB962C8B-B14F-4D97-AF65-F5344CB8AC3E}">
        <p14:creationId xmlns:p14="http://schemas.microsoft.com/office/powerpoint/2010/main" xmlns="" val="4011149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428751" y="4192803"/>
            <a:ext cx="10591800" cy="68952"/>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28751" y="6537335"/>
            <a:ext cx="10591800" cy="7620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591174" y="5595947"/>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400" b="1" dirty="0">
                <a:solidFill>
                  <a:srgbClr val="C00000"/>
                </a:solidFill>
              </a:rPr>
              <a:t>Provision of health care</a:t>
            </a:r>
          </a:p>
        </p:txBody>
      </p:sp>
      <p:sp>
        <p:nvSpPr>
          <p:cNvPr id="9" name="Rounded Rectangle 8"/>
          <p:cNvSpPr/>
          <p:nvPr/>
        </p:nvSpPr>
        <p:spPr>
          <a:xfrm>
            <a:off x="5591171" y="115035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Pooling of health finances</a:t>
            </a:r>
          </a:p>
        </p:txBody>
      </p:sp>
      <p:sp>
        <p:nvSpPr>
          <p:cNvPr id="10" name="Rounded Rectangle 9"/>
          <p:cNvSpPr/>
          <p:nvPr/>
        </p:nvSpPr>
        <p:spPr>
          <a:xfrm>
            <a:off x="5591173" y="168278"/>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General tax revenue appropriated to health</a:t>
            </a:r>
          </a:p>
        </p:txBody>
      </p:sp>
      <p:sp>
        <p:nvSpPr>
          <p:cNvPr id="13" name="Rounded Rectangle 12"/>
          <p:cNvSpPr/>
          <p:nvPr/>
        </p:nvSpPr>
        <p:spPr>
          <a:xfrm>
            <a:off x="1635317" y="2246323"/>
            <a:ext cx="3571876" cy="800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t>Medical schemes purchasing of health care</a:t>
            </a:r>
          </a:p>
        </p:txBody>
      </p:sp>
      <p:sp>
        <p:nvSpPr>
          <p:cNvPr id="14" name="Rounded Rectangle 13"/>
          <p:cNvSpPr/>
          <p:nvPr/>
        </p:nvSpPr>
        <p:spPr>
          <a:xfrm>
            <a:off x="1635315" y="3179081"/>
            <a:ext cx="3571876" cy="800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t>Private sector provision of health care</a:t>
            </a:r>
          </a:p>
        </p:txBody>
      </p:sp>
      <p:sp>
        <p:nvSpPr>
          <p:cNvPr id="16" name="Rounded Rectangle 15"/>
          <p:cNvSpPr/>
          <p:nvPr/>
        </p:nvSpPr>
        <p:spPr>
          <a:xfrm>
            <a:off x="1644451" y="1150352"/>
            <a:ext cx="1643061" cy="7913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t>Contribution</a:t>
            </a:r>
          </a:p>
        </p:txBody>
      </p:sp>
      <p:cxnSp>
        <p:nvCxnSpPr>
          <p:cNvPr id="18" name="Straight Connector 17"/>
          <p:cNvCxnSpPr>
            <a:stCxn id="10" idx="2"/>
            <a:endCxn id="9" idx="0"/>
          </p:cNvCxnSpPr>
          <p:nvPr/>
        </p:nvCxnSpPr>
        <p:spPr>
          <a:xfrm flipH="1">
            <a:off x="7377110" y="968378"/>
            <a:ext cx="1" cy="181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2"/>
            <a:endCxn id="13" idx="0"/>
          </p:cNvCxnSpPr>
          <p:nvPr/>
        </p:nvCxnSpPr>
        <p:spPr>
          <a:xfrm rot="16200000" flipH="1">
            <a:off x="2791315" y="1616384"/>
            <a:ext cx="304605" cy="955273"/>
          </a:xfrm>
          <a:prstGeom prst="bentConnector3">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2"/>
            <a:endCxn id="14" idx="0"/>
          </p:cNvCxnSpPr>
          <p:nvPr/>
        </p:nvCxnSpPr>
        <p:spPr>
          <a:xfrm flipH="1">
            <a:off x="3421254" y="3046424"/>
            <a:ext cx="1" cy="132657"/>
          </a:xfrm>
          <a:prstGeom prst="line">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591174" y="2247075"/>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NHI Fund organises and purchases all healthcare in SA</a:t>
            </a:r>
          </a:p>
        </p:txBody>
      </p:sp>
      <p:cxnSp>
        <p:nvCxnSpPr>
          <p:cNvPr id="3" name="Straight Connector 2"/>
          <p:cNvCxnSpPr>
            <a:stCxn id="9" idx="2"/>
            <a:endCxn id="28" idx="0"/>
          </p:cNvCxnSpPr>
          <p:nvPr/>
        </p:nvCxnSpPr>
        <p:spPr>
          <a:xfrm>
            <a:off x="7377109" y="1950453"/>
            <a:ext cx="3" cy="296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8" idx="2"/>
            <a:endCxn id="8" idx="0"/>
          </p:cNvCxnSpPr>
          <p:nvPr/>
        </p:nvCxnSpPr>
        <p:spPr>
          <a:xfrm>
            <a:off x="7377112" y="3047175"/>
            <a:ext cx="0" cy="2548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8" idx="2"/>
            <a:endCxn id="14" idx="3"/>
          </p:cNvCxnSpPr>
          <p:nvPr/>
        </p:nvCxnSpPr>
        <p:spPr>
          <a:xfrm rot="5400000">
            <a:off x="6026175" y="2228193"/>
            <a:ext cx="531956" cy="216992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39223" y="3125598"/>
            <a:ext cx="1928220" cy="307777"/>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ZA" sz="1400" b="1" dirty="0"/>
              <a:t>Contracts with facilities</a:t>
            </a:r>
          </a:p>
        </p:txBody>
      </p:sp>
      <p:sp>
        <p:nvSpPr>
          <p:cNvPr id="35" name="TextBox 34"/>
          <p:cNvSpPr txBox="1"/>
          <p:nvPr/>
        </p:nvSpPr>
        <p:spPr>
          <a:xfrm>
            <a:off x="7591427" y="4516250"/>
            <a:ext cx="2666999" cy="830997"/>
          </a:xfrm>
          <a:prstGeom prst="rect">
            <a:avLst/>
          </a:prstGeom>
          <a:noFill/>
        </p:spPr>
        <p:txBody>
          <a:bodyPr wrap="square" rtlCol="0">
            <a:spAutoFit/>
          </a:bodyPr>
          <a:lstStyle/>
          <a:p>
            <a:r>
              <a:rPr lang="en-ZA" sz="2400" dirty="0"/>
              <a:t>Provinces lose 33% of their revenue</a:t>
            </a:r>
          </a:p>
        </p:txBody>
      </p:sp>
      <p:sp>
        <p:nvSpPr>
          <p:cNvPr id="43" name="TextBox 42"/>
          <p:cNvSpPr txBox="1"/>
          <p:nvPr/>
        </p:nvSpPr>
        <p:spPr>
          <a:xfrm>
            <a:off x="9404149" y="1783501"/>
            <a:ext cx="2488007" cy="830997"/>
          </a:xfrm>
          <a:prstGeom prst="rect">
            <a:avLst/>
          </a:prstGeom>
          <a:noFill/>
        </p:spPr>
        <p:txBody>
          <a:bodyPr wrap="square" rtlCol="0">
            <a:spAutoFit/>
          </a:bodyPr>
          <a:lstStyle/>
          <a:p>
            <a:pPr algn="ctr"/>
            <a:r>
              <a:rPr lang="en-ZA" sz="2400" b="1" dirty="0"/>
              <a:t>National tier of government</a:t>
            </a:r>
          </a:p>
        </p:txBody>
      </p:sp>
      <p:sp>
        <p:nvSpPr>
          <p:cNvPr id="44" name="TextBox 43"/>
          <p:cNvSpPr txBox="1"/>
          <p:nvPr/>
        </p:nvSpPr>
        <p:spPr>
          <a:xfrm>
            <a:off x="1457026" y="5250212"/>
            <a:ext cx="3906903" cy="461665"/>
          </a:xfrm>
          <a:prstGeom prst="rect">
            <a:avLst/>
          </a:prstGeom>
          <a:noFill/>
        </p:spPr>
        <p:txBody>
          <a:bodyPr wrap="none" rtlCol="0">
            <a:spAutoFit/>
          </a:bodyPr>
          <a:lstStyle/>
          <a:p>
            <a:r>
              <a:rPr lang="en-ZA" sz="2400" b="1" dirty="0"/>
              <a:t>Provincial tier of government</a:t>
            </a:r>
          </a:p>
        </p:txBody>
      </p:sp>
      <p:cxnSp>
        <p:nvCxnSpPr>
          <p:cNvPr id="4" name="Straight Connector 3"/>
          <p:cNvCxnSpPr>
            <a:stCxn id="16" idx="2"/>
          </p:cNvCxnSpPr>
          <p:nvPr/>
        </p:nvCxnSpPr>
        <p:spPr>
          <a:xfrm flipH="1">
            <a:off x="2465981" y="1941717"/>
            <a:ext cx="1" cy="304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2"/>
            <a:endCxn id="14" idx="0"/>
          </p:cNvCxnSpPr>
          <p:nvPr/>
        </p:nvCxnSpPr>
        <p:spPr>
          <a:xfrm flipH="1">
            <a:off x="3421253" y="3046423"/>
            <a:ext cx="2" cy="132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7409" y="149288"/>
            <a:ext cx="4048609" cy="52322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ZA" sz="2800" b="1" dirty="0">
                <a:solidFill>
                  <a:schemeClr val="bg1"/>
                </a:solidFill>
              </a:rPr>
              <a:t>Proposed UHC framework</a:t>
            </a:r>
          </a:p>
        </p:txBody>
      </p:sp>
    </p:spTree>
    <p:extLst>
      <p:ext uri="{BB962C8B-B14F-4D97-AF65-F5344CB8AC3E}">
        <p14:creationId xmlns:p14="http://schemas.microsoft.com/office/powerpoint/2010/main" xmlns="" val="2668375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02081" y="1549187"/>
            <a:ext cx="5157787" cy="823912"/>
          </a:xfrm>
        </p:spPr>
        <p:txBody>
          <a:bodyPr/>
          <a:lstStyle/>
          <a:p>
            <a:pPr algn="ctr"/>
            <a:r>
              <a:rPr lang="en-ZA" dirty="0"/>
              <a:t>Financial feasibility</a:t>
            </a:r>
          </a:p>
        </p:txBody>
      </p:sp>
      <p:sp>
        <p:nvSpPr>
          <p:cNvPr id="7" name="Content Placeholder 6"/>
          <p:cNvSpPr>
            <a:spLocks noGrp="1"/>
          </p:cNvSpPr>
          <p:nvPr>
            <p:ph sz="half" idx="2"/>
          </p:nvPr>
        </p:nvSpPr>
        <p:spPr>
          <a:xfrm>
            <a:off x="1014138" y="2373099"/>
            <a:ext cx="4945730" cy="3684588"/>
          </a:xfrm>
        </p:spPr>
        <p:txBody>
          <a:bodyPr>
            <a:normAutofit/>
          </a:bodyPr>
          <a:lstStyle/>
          <a:p>
            <a:r>
              <a:rPr lang="en-ZA" sz="2600" dirty="0"/>
              <a:t>General tax revenue is behaviourally </a:t>
            </a:r>
            <a:r>
              <a:rPr lang="en-ZA" sz="2600" b="1" i="1" dirty="0">
                <a:solidFill>
                  <a:srgbClr val="FF0000"/>
                </a:solidFill>
              </a:rPr>
              <a:t>not a substitute </a:t>
            </a:r>
            <a:r>
              <a:rPr lang="en-ZA" sz="2600" dirty="0"/>
              <a:t>for medical scheme contributions</a:t>
            </a:r>
          </a:p>
          <a:p>
            <a:r>
              <a:rPr lang="en-ZA" sz="2600" dirty="0"/>
              <a:t>The proposed tax increases </a:t>
            </a:r>
            <a:r>
              <a:rPr lang="en-ZA" sz="2600" b="1" i="1" dirty="0">
                <a:solidFill>
                  <a:srgbClr val="FF0000"/>
                </a:solidFill>
              </a:rPr>
              <a:t>to achieve the policy end-point are not feasible</a:t>
            </a:r>
            <a:r>
              <a:rPr lang="en-ZA" sz="2600" dirty="0"/>
              <a:t> </a:t>
            </a:r>
          </a:p>
        </p:txBody>
      </p:sp>
      <p:sp>
        <p:nvSpPr>
          <p:cNvPr id="8" name="Text Placeholder 7"/>
          <p:cNvSpPr>
            <a:spLocks noGrp="1"/>
          </p:cNvSpPr>
          <p:nvPr>
            <p:ph type="body" sz="quarter" idx="3"/>
          </p:nvPr>
        </p:nvSpPr>
        <p:spPr>
          <a:xfrm>
            <a:off x="6134493" y="1549187"/>
            <a:ext cx="5183188" cy="823912"/>
          </a:xfrm>
        </p:spPr>
        <p:txBody>
          <a:bodyPr/>
          <a:lstStyle/>
          <a:p>
            <a:pPr algn="ctr"/>
            <a:r>
              <a:rPr lang="en-ZA" dirty="0"/>
              <a:t>Institutional feasibility</a:t>
            </a:r>
          </a:p>
        </p:txBody>
      </p:sp>
      <p:sp>
        <p:nvSpPr>
          <p:cNvPr id="9" name="Content Placeholder 8"/>
          <p:cNvSpPr>
            <a:spLocks noGrp="1"/>
          </p:cNvSpPr>
          <p:nvPr>
            <p:ph sz="quarter" idx="4"/>
          </p:nvPr>
        </p:nvSpPr>
        <p:spPr>
          <a:xfrm>
            <a:off x="6134493" y="2373098"/>
            <a:ext cx="4857161" cy="3594069"/>
          </a:xfrm>
        </p:spPr>
        <p:txBody>
          <a:bodyPr>
            <a:normAutofit fontScale="92500" lnSpcReduction="20000"/>
          </a:bodyPr>
          <a:lstStyle/>
          <a:p>
            <a:r>
              <a:rPr lang="en-ZA" dirty="0"/>
              <a:t>Health systems are extremely complex, with the </a:t>
            </a:r>
            <a:r>
              <a:rPr lang="en-ZA" b="1" i="1" dirty="0">
                <a:solidFill>
                  <a:srgbClr val="FF0000"/>
                </a:solidFill>
              </a:rPr>
              <a:t>“purchasing” function decentralised</a:t>
            </a:r>
            <a:r>
              <a:rPr lang="en-ZA" dirty="0"/>
              <a:t>, not centralised to achieve efficiencies</a:t>
            </a:r>
          </a:p>
          <a:p>
            <a:r>
              <a:rPr lang="en-ZA" dirty="0"/>
              <a:t>The proposed involvement of the executive in appointments to all aspects of the proposed system will </a:t>
            </a:r>
            <a:r>
              <a:rPr lang="en-ZA" b="1" i="1" dirty="0">
                <a:solidFill>
                  <a:srgbClr val="FF0000"/>
                </a:solidFill>
              </a:rPr>
              <a:t>reinforce systems of patronage</a:t>
            </a:r>
            <a:r>
              <a:rPr lang="en-ZA" dirty="0"/>
              <a:t> that have harmed performance of the state-run health system to date</a:t>
            </a:r>
          </a:p>
        </p:txBody>
      </p:sp>
      <p:sp>
        <p:nvSpPr>
          <p:cNvPr id="10" name="Rounded Rectangle 9"/>
          <p:cNvSpPr/>
          <p:nvPr/>
        </p:nvSpPr>
        <p:spPr>
          <a:xfrm>
            <a:off x="1014138" y="138099"/>
            <a:ext cx="9817260"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Why will the policy endpoint either not be achieved, or will fail to achieve public value goals?</a:t>
            </a:r>
            <a:endParaRPr lang="en-GB" sz="2400" b="1" dirty="0"/>
          </a:p>
        </p:txBody>
      </p:sp>
    </p:spTree>
    <p:extLst>
      <p:ext uri="{BB962C8B-B14F-4D97-AF65-F5344CB8AC3E}">
        <p14:creationId xmlns:p14="http://schemas.microsoft.com/office/powerpoint/2010/main" xmlns="" val="2274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020" y="791850"/>
            <a:ext cx="9370243" cy="5590095"/>
          </a:xfrm>
        </p:spPr>
        <p:txBody>
          <a:bodyPr>
            <a:normAutofit fontScale="92500" lnSpcReduction="20000"/>
          </a:bodyPr>
          <a:lstStyle/>
          <a:p>
            <a:r>
              <a:rPr lang="en-GB" dirty="0"/>
              <a:t>“The large degree of uncertainty and lack of common understanding of how the NHI will be implemented and operate is of concern, given the magnitude of the proposed reform.” (Davis Tax Commission, 2017, p. 42)</a:t>
            </a:r>
          </a:p>
          <a:p>
            <a:r>
              <a:rPr lang="en-GB" dirty="0"/>
              <a:t>“Given the considerable size of projected funding shortfalls, substantial increases in VAT or PIT and/or the introduction of a new social security tax would be required to fund the NHI.” (Davis Tax Commission, 2017, p. 44)</a:t>
            </a:r>
          </a:p>
          <a:p>
            <a:r>
              <a:rPr lang="en-GB" b="1" dirty="0"/>
              <a:t>“The magnitudes of the proposed NHI fiscal requirement are so large that they might require trade-offs with other laudable NDP programmes such as expansion of access to post school education or social security reform.” </a:t>
            </a:r>
            <a:r>
              <a:rPr lang="en-GB" dirty="0"/>
              <a:t>(Davis Tax Commission, 2017, p. 44)</a:t>
            </a:r>
          </a:p>
          <a:p>
            <a:r>
              <a:rPr lang="en-GB" b="1" dirty="0"/>
              <a:t>“Given the current costing parameters outlined in the White Paper, the proposed NHI, in its current format, is unlikely to be sustainable unless there is sustained economic growth.”</a:t>
            </a:r>
            <a:r>
              <a:rPr lang="en-GB" dirty="0"/>
              <a:t> (Davis Tax Commission, 2017, p. 44)</a:t>
            </a:r>
          </a:p>
          <a:p>
            <a:endParaRPr lang="en-ZA" dirty="0"/>
          </a:p>
        </p:txBody>
      </p:sp>
      <p:sp>
        <p:nvSpPr>
          <p:cNvPr id="5" name="Rounded Rectangle 4"/>
          <p:cNvSpPr/>
          <p:nvPr/>
        </p:nvSpPr>
        <p:spPr>
          <a:xfrm rot="16200000">
            <a:off x="-2056641" y="3209771"/>
            <a:ext cx="5659273" cy="823434"/>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Davis Tax Commission (2017)</a:t>
            </a:r>
            <a:endParaRPr lang="en-GB" sz="2400" b="1" dirty="0"/>
          </a:p>
        </p:txBody>
      </p:sp>
    </p:spTree>
    <p:extLst>
      <p:ext uri="{BB962C8B-B14F-4D97-AF65-F5344CB8AC3E}">
        <p14:creationId xmlns:p14="http://schemas.microsoft.com/office/powerpoint/2010/main" xmlns="" val="1111136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923827" y="1687398"/>
            <a:ext cx="9417377" cy="3791982"/>
          </a:xfrm>
        </p:spPr>
        <p:txBody>
          <a:bodyPr>
            <a:normAutofit fontScale="92500" lnSpcReduction="20000"/>
          </a:bodyPr>
          <a:lstStyle/>
          <a:p>
            <a:r>
              <a:rPr lang="en-ZA" b="1" i="1" u="sng" dirty="0">
                <a:solidFill>
                  <a:srgbClr val="0070C0"/>
                </a:solidFill>
              </a:rPr>
              <a:t>State</a:t>
            </a:r>
            <a:r>
              <a:rPr lang="en-ZA" b="1" i="1" dirty="0">
                <a:solidFill>
                  <a:srgbClr val="0070C0"/>
                </a:solidFill>
              </a:rPr>
              <a:t> health service </a:t>
            </a:r>
            <a:r>
              <a:rPr lang="en-ZA" dirty="0"/>
              <a:t>versus </a:t>
            </a:r>
            <a:r>
              <a:rPr lang="en-ZA" b="1" i="1" u="sng" dirty="0">
                <a:solidFill>
                  <a:srgbClr val="0070C0"/>
                </a:solidFill>
              </a:rPr>
              <a:t>Public</a:t>
            </a:r>
            <a:r>
              <a:rPr lang="en-ZA" b="1" i="1" dirty="0">
                <a:solidFill>
                  <a:srgbClr val="0070C0"/>
                </a:solidFill>
              </a:rPr>
              <a:t> health service</a:t>
            </a:r>
          </a:p>
          <a:p>
            <a:endParaRPr lang="en-ZA" dirty="0"/>
          </a:p>
          <a:p>
            <a:r>
              <a:rPr lang="en-ZA" b="1" i="1" u="sng" dirty="0">
                <a:solidFill>
                  <a:srgbClr val="0070C0"/>
                </a:solidFill>
              </a:rPr>
              <a:t>Service</a:t>
            </a:r>
            <a:r>
              <a:rPr lang="en-ZA" dirty="0"/>
              <a:t> versus </a:t>
            </a:r>
            <a:r>
              <a:rPr lang="en-ZA" b="1" i="1" u="sng" dirty="0">
                <a:solidFill>
                  <a:srgbClr val="0070C0"/>
                </a:solidFill>
              </a:rPr>
              <a:t>System</a:t>
            </a:r>
          </a:p>
          <a:p>
            <a:endParaRPr lang="en-ZA" dirty="0"/>
          </a:p>
          <a:p>
            <a:r>
              <a:rPr lang="en-ZA" b="1" i="1" u="sng" dirty="0">
                <a:solidFill>
                  <a:srgbClr val="0070C0"/>
                </a:solidFill>
              </a:rPr>
              <a:t>National Health Insurance </a:t>
            </a:r>
            <a:r>
              <a:rPr lang="en-ZA" dirty="0"/>
              <a:t>versus </a:t>
            </a:r>
            <a:r>
              <a:rPr lang="en-ZA" b="1" i="1" u="sng" dirty="0">
                <a:solidFill>
                  <a:srgbClr val="0070C0"/>
                </a:solidFill>
              </a:rPr>
              <a:t>Universal Health Coverage</a:t>
            </a:r>
          </a:p>
          <a:p>
            <a:endParaRPr lang="en-ZA" b="1" i="1" u="sng" dirty="0"/>
          </a:p>
          <a:p>
            <a:r>
              <a:rPr lang="en-ZA" b="1" i="1" u="sng" dirty="0">
                <a:solidFill>
                  <a:srgbClr val="0070C0"/>
                </a:solidFill>
              </a:rPr>
              <a:t>National Health Insurance</a:t>
            </a:r>
            <a:r>
              <a:rPr lang="en-ZA" dirty="0">
                <a:solidFill>
                  <a:srgbClr val="0070C0"/>
                </a:solidFill>
              </a:rPr>
              <a:t> </a:t>
            </a:r>
            <a:r>
              <a:rPr lang="en-ZA" dirty="0"/>
              <a:t>versus </a:t>
            </a:r>
            <a:r>
              <a:rPr lang="en-ZA" b="1" i="1" u="sng" dirty="0">
                <a:solidFill>
                  <a:srgbClr val="0070C0"/>
                </a:solidFill>
              </a:rPr>
              <a:t>Social Health Insurance</a:t>
            </a:r>
          </a:p>
          <a:p>
            <a:endParaRPr lang="en-ZA" b="1" i="1" u="sng" dirty="0">
              <a:solidFill>
                <a:srgbClr val="0070C0"/>
              </a:solidFill>
            </a:endParaRPr>
          </a:p>
          <a:p>
            <a:r>
              <a:rPr lang="en-ZA" b="1" i="1" u="sng" dirty="0">
                <a:solidFill>
                  <a:schemeClr val="accent1">
                    <a:lumMod val="75000"/>
                  </a:schemeClr>
                </a:solidFill>
              </a:rPr>
              <a:t>Incremental</a:t>
            </a:r>
            <a:r>
              <a:rPr lang="en-ZA" u="sng" dirty="0">
                <a:solidFill>
                  <a:schemeClr val="accent1">
                    <a:lumMod val="75000"/>
                  </a:schemeClr>
                </a:solidFill>
              </a:rPr>
              <a:t> </a:t>
            </a:r>
            <a:r>
              <a:rPr lang="en-ZA" dirty="0"/>
              <a:t>versus </a:t>
            </a:r>
            <a:r>
              <a:rPr lang="en-ZA" b="1" i="1" u="sng" dirty="0">
                <a:solidFill>
                  <a:schemeClr val="accent1">
                    <a:lumMod val="75000"/>
                  </a:schemeClr>
                </a:solidFill>
              </a:rPr>
              <a:t>non-incremental</a:t>
            </a:r>
            <a:r>
              <a:rPr lang="en-ZA" dirty="0"/>
              <a:t> policy change</a:t>
            </a:r>
          </a:p>
        </p:txBody>
      </p:sp>
      <p:sp>
        <p:nvSpPr>
          <p:cNvPr id="15" name="Rounded Rectangle 14"/>
          <p:cNvSpPr/>
          <p:nvPr/>
        </p:nvSpPr>
        <p:spPr>
          <a:xfrm>
            <a:off x="923827" y="411477"/>
            <a:ext cx="9690754"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200" b="1" dirty="0"/>
              <a:t>Some terminology</a:t>
            </a:r>
            <a:endParaRPr lang="en-GB" sz="3200" b="1" dirty="0"/>
          </a:p>
        </p:txBody>
      </p:sp>
    </p:spTree>
    <p:extLst>
      <p:ext uri="{BB962C8B-B14F-4D97-AF65-F5344CB8AC3E}">
        <p14:creationId xmlns:p14="http://schemas.microsoft.com/office/powerpoint/2010/main" xmlns="" val="8361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fade">
                                      <p:cBhvr>
                                        <p:cTn id="2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447" y="1825625"/>
            <a:ext cx="9040306" cy="4028420"/>
          </a:xfrm>
        </p:spPr>
        <p:txBody>
          <a:bodyPr/>
          <a:lstStyle/>
          <a:p>
            <a:r>
              <a:rPr lang="en-GB" dirty="0"/>
              <a:t>“The National Health Insurance (NHI) option, even with a minimum benefit costed at the lowest level feasible, appears not to be affordable in the medium-term. Overall health expenditure would rise to exceed 11.3% of GDP. </a:t>
            </a:r>
          </a:p>
          <a:p>
            <a:r>
              <a:rPr lang="en-GB" dirty="0"/>
              <a:t>“Were minimum benefits to be more comprehensive, the increases in overall health expenditure would be significantly in excess of this figure.” (Ministerial Task Team on Social Health Insurance, 2005, p. 50)</a:t>
            </a:r>
            <a:endParaRPr lang="en-ZA" dirty="0"/>
          </a:p>
        </p:txBody>
      </p:sp>
      <p:sp>
        <p:nvSpPr>
          <p:cNvPr id="4" name="Rounded Rectangle 3"/>
          <p:cNvSpPr/>
          <p:nvPr/>
        </p:nvSpPr>
        <p:spPr>
          <a:xfrm rot="16200000">
            <a:off x="-2056641" y="3209771"/>
            <a:ext cx="5659273" cy="823434"/>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Ministerial Task team on Social Health Insurance (2005)</a:t>
            </a:r>
            <a:endParaRPr lang="en-GB" sz="2400" b="1" dirty="0"/>
          </a:p>
        </p:txBody>
      </p:sp>
    </p:spTree>
    <p:extLst>
      <p:ext uri="{BB962C8B-B14F-4D97-AF65-F5344CB8AC3E}">
        <p14:creationId xmlns:p14="http://schemas.microsoft.com/office/powerpoint/2010/main" xmlns="" val="1747464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1835052"/>
            <a:ext cx="9352175" cy="2764482"/>
          </a:xfrm>
        </p:spPr>
        <p:txBody>
          <a:bodyPr>
            <a:normAutofit fontScale="92500"/>
          </a:bodyPr>
          <a:lstStyle/>
          <a:p>
            <a:r>
              <a:rPr lang="en-GB" dirty="0"/>
              <a:t>“He added that the budget for the NHI has yet to be confirmed, and that initial estimates of R256 billion were a thumb-suck by a local accounting firm. </a:t>
            </a:r>
          </a:p>
          <a:p>
            <a:r>
              <a:rPr lang="en-GB" dirty="0"/>
              <a:t>“We made a mistake on the figures. I then went to the World Bank and the World Health Organisation and they asked why am I trying to do this, it can’t be quantified by any human being because the costs are so variable.” (Staff reporter, 2018)</a:t>
            </a:r>
            <a:endParaRPr lang="en-ZA" dirty="0"/>
          </a:p>
        </p:txBody>
      </p:sp>
      <p:sp>
        <p:nvSpPr>
          <p:cNvPr id="4" name="Rounded Rectangle 3"/>
          <p:cNvSpPr/>
          <p:nvPr/>
        </p:nvSpPr>
        <p:spPr>
          <a:xfrm rot="16200000">
            <a:off x="-2056641" y="3209771"/>
            <a:ext cx="5659273" cy="823434"/>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Minister of Health (2018)</a:t>
            </a:r>
            <a:endParaRPr lang="en-GB" sz="2400" b="1" dirty="0"/>
          </a:p>
        </p:txBody>
      </p:sp>
    </p:spTree>
    <p:extLst>
      <p:ext uri="{BB962C8B-B14F-4D97-AF65-F5344CB8AC3E}">
        <p14:creationId xmlns:p14="http://schemas.microsoft.com/office/powerpoint/2010/main" xmlns="" val="1923820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4089656" y="4387263"/>
            <a:ext cx="7497459" cy="2151367"/>
          </a:xfrm>
          <a:prstGeom prst="roundRect">
            <a:avLst/>
          </a:prstGeom>
          <a:solidFill>
            <a:schemeClr val="accent4">
              <a:lumMod val="60000"/>
              <a:lumOff val="40000"/>
            </a:schemeClr>
          </a:solid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9444906" y="65988"/>
            <a:ext cx="2244331" cy="1717513"/>
          </a:xfrm>
          <a:prstGeom prst="roundRect">
            <a:avLst/>
          </a:prstGeom>
          <a:solidFill>
            <a:schemeClr val="accent4">
              <a:lumMod val="60000"/>
              <a:lumOff val="40000"/>
            </a:schemeClr>
          </a:solid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6"/>
          <p:cNvSpPr/>
          <p:nvPr/>
        </p:nvSpPr>
        <p:spPr>
          <a:xfrm>
            <a:off x="5505255" y="1048821"/>
            <a:ext cx="3796772" cy="2130260"/>
          </a:xfrm>
          <a:prstGeom prst="roundRect">
            <a:avLst/>
          </a:prstGeom>
          <a:solidFill>
            <a:schemeClr val="accent4">
              <a:lumMod val="60000"/>
              <a:lumOff val="40000"/>
            </a:schemeClr>
          </a:solid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0" y="947163"/>
            <a:ext cx="5362376" cy="3165197"/>
          </a:xfrm>
          <a:prstGeom prst="roundRect">
            <a:avLst/>
          </a:prstGeom>
          <a:solidFill>
            <a:schemeClr val="accent4">
              <a:lumMod val="60000"/>
              <a:lumOff val="40000"/>
            </a:schemeClr>
          </a:solidFill>
          <a:ln w="571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 name="Straight Arrow Connector 4"/>
          <p:cNvCxnSpPr/>
          <p:nvPr/>
        </p:nvCxnSpPr>
        <p:spPr>
          <a:xfrm>
            <a:off x="1428751" y="4192803"/>
            <a:ext cx="10591800" cy="68952"/>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28751" y="6634609"/>
            <a:ext cx="10591800" cy="7620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591175" y="451327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Organisation and financing of health care</a:t>
            </a:r>
          </a:p>
        </p:txBody>
      </p:sp>
      <p:sp>
        <p:nvSpPr>
          <p:cNvPr id="8" name="Rounded Rectangle 7"/>
          <p:cNvSpPr/>
          <p:nvPr/>
        </p:nvSpPr>
        <p:spPr>
          <a:xfrm>
            <a:off x="5591174" y="5595947"/>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400" b="1" dirty="0">
                <a:solidFill>
                  <a:srgbClr val="C00000"/>
                </a:solidFill>
              </a:rPr>
              <a:t>Provision of health care</a:t>
            </a:r>
          </a:p>
        </p:txBody>
      </p:sp>
      <p:sp>
        <p:nvSpPr>
          <p:cNvPr id="9" name="Rounded Rectangle 8"/>
          <p:cNvSpPr/>
          <p:nvPr/>
        </p:nvSpPr>
        <p:spPr>
          <a:xfrm>
            <a:off x="5591171" y="1150353"/>
            <a:ext cx="3571876" cy="800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2000" b="1" dirty="0">
                <a:solidFill>
                  <a:schemeClr val="tx1"/>
                </a:solidFill>
              </a:rPr>
              <a:t>Pooling of health finances raised from taxes</a:t>
            </a:r>
          </a:p>
        </p:txBody>
      </p:sp>
      <p:sp>
        <p:nvSpPr>
          <p:cNvPr id="10" name="Rounded Rectangle 9"/>
          <p:cNvSpPr/>
          <p:nvPr/>
        </p:nvSpPr>
        <p:spPr>
          <a:xfrm>
            <a:off x="5591173" y="168278"/>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General tax revenue appropriated to health</a:t>
            </a:r>
          </a:p>
        </p:txBody>
      </p:sp>
      <p:sp>
        <p:nvSpPr>
          <p:cNvPr id="11" name="Rounded Rectangle 10"/>
          <p:cNvSpPr/>
          <p:nvPr/>
        </p:nvSpPr>
        <p:spPr>
          <a:xfrm>
            <a:off x="7519987" y="2259820"/>
            <a:ext cx="1643061" cy="791365"/>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Provincial equitable share formula</a:t>
            </a:r>
          </a:p>
        </p:txBody>
      </p:sp>
      <p:sp>
        <p:nvSpPr>
          <p:cNvPr id="12" name="Rounded Rectangle 11"/>
          <p:cNvSpPr/>
          <p:nvPr/>
        </p:nvSpPr>
        <p:spPr>
          <a:xfrm>
            <a:off x="5591171" y="2262215"/>
            <a:ext cx="1643061" cy="7913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schemeClr val="tx1"/>
                </a:solidFill>
              </a:rPr>
              <a:t>Specific purpose conditional grants</a:t>
            </a:r>
          </a:p>
        </p:txBody>
      </p:sp>
      <p:sp>
        <p:nvSpPr>
          <p:cNvPr id="13" name="Rounded Rectangle 12"/>
          <p:cNvSpPr/>
          <p:nvPr/>
        </p:nvSpPr>
        <p:spPr>
          <a:xfrm>
            <a:off x="1635317" y="2246323"/>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Medical schemes purchasing of health care</a:t>
            </a:r>
          </a:p>
        </p:txBody>
      </p:sp>
      <p:sp>
        <p:nvSpPr>
          <p:cNvPr id="14" name="Rounded Rectangle 13"/>
          <p:cNvSpPr/>
          <p:nvPr/>
        </p:nvSpPr>
        <p:spPr>
          <a:xfrm>
            <a:off x="1635315" y="3179081"/>
            <a:ext cx="3571876" cy="8001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2000" b="1" dirty="0">
                <a:solidFill>
                  <a:srgbClr val="C00000"/>
                </a:solidFill>
              </a:rPr>
              <a:t>Provision of health care</a:t>
            </a:r>
          </a:p>
        </p:txBody>
      </p:sp>
      <p:sp>
        <p:nvSpPr>
          <p:cNvPr id="15" name="Rounded Rectangle 14"/>
          <p:cNvSpPr/>
          <p:nvPr/>
        </p:nvSpPr>
        <p:spPr>
          <a:xfrm>
            <a:off x="3573262" y="1154720"/>
            <a:ext cx="1643061" cy="7913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schemeClr val="tx1"/>
                </a:solidFill>
              </a:rPr>
              <a:t>Explicit UHC per capita subsidy</a:t>
            </a:r>
          </a:p>
        </p:txBody>
      </p:sp>
      <p:sp>
        <p:nvSpPr>
          <p:cNvPr id="16" name="Rounded Rectangle 15"/>
          <p:cNvSpPr/>
          <p:nvPr/>
        </p:nvSpPr>
        <p:spPr>
          <a:xfrm>
            <a:off x="1644451" y="1150352"/>
            <a:ext cx="1643061" cy="7913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schemeClr val="tx1"/>
                </a:solidFill>
              </a:rPr>
              <a:t>RA + Social reinsurance</a:t>
            </a:r>
          </a:p>
        </p:txBody>
      </p:sp>
      <p:cxnSp>
        <p:nvCxnSpPr>
          <p:cNvPr id="18" name="Straight Connector 17"/>
          <p:cNvCxnSpPr>
            <a:stCxn id="10" idx="2"/>
            <a:endCxn id="9" idx="0"/>
          </p:cNvCxnSpPr>
          <p:nvPr/>
        </p:nvCxnSpPr>
        <p:spPr>
          <a:xfrm flipH="1">
            <a:off x="7377110" y="968378"/>
            <a:ext cx="1" cy="181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2"/>
            <a:endCxn id="12" idx="0"/>
          </p:cNvCxnSpPr>
          <p:nvPr/>
        </p:nvCxnSpPr>
        <p:spPr>
          <a:xfrm rot="5400000">
            <a:off x="6739024" y="1624129"/>
            <a:ext cx="311763" cy="9644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2"/>
            <a:endCxn id="11" idx="0"/>
          </p:cNvCxnSpPr>
          <p:nvPr/>
        </p:nvCxnSpPr>
        <p:spPr>
          <a:xfrm rot="16200000" flipH="1">
            <a:off x="7704629" y="1622932"/>
            <a:ext cx="309368" cy="9644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1"/>
            <a:endCxn id="15" idx="0"/>
          </p:cNvCxnSpPr>
          <p:nvPr/>
        </p:nvCxnSpPr>
        <p:spPr>
          <a:xfrm rot="10800000">
            <a:off x="4394792" y="1154720"/>
            <a:ext cx="1196379" cy="395683"/>
          </a:xfrm>
          <a:prstGeom prst="bentConnector4">
            <a:avLst>
              <a:gd name="adj1" fmla="val 15666"/>
              <a:gd name="adj2" fmla="val 17703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2"/>
            <a:endCxn id="13" idx="0"/>
          </p:cNvCxnSpPr>
          <p:nvPr/>
        </p:nvCxnSpPr>
        <p:spPr>
          <a:xfrm rot="16200000" flipH="1">
            <a:off x="2791315" y="1616384"/>
            <a:ext cx="304605" cy="955273"/>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5" idx="2"/>
            <a:endCxn id="13" idx="0"/>
          </p:cNvCxnSpPr>
          <p:nvPr/>
        </p:nvCxnSpPr>
        <p:spPr>
          <a:xfrm rot="5400000">
            <a:off x="3757906" y="1609437"/>
            <a:ext cx="300237" cy="97353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2"/>
            <a:endCxn id="14" idx="0"/>
          </p:cNvCxnSpPr>
          <p:nvPr/>
        </p:nvCxnSpPr>
        <p:spPr>
          <a:xfrm flipH="1">
            <a:off x="3421254" y="3046424"/>
            <a:ext cx="1" cy="1326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9829802" y="4537788"/>
            <a:ext cx="1602589" cy="1858259"/>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en-ZA" sz="1600" b="1" dirty="0">
                <a:solidFill>
                  <a:srgbClr val="C00000"/>
                </a:solidFill>
              </a:rPr>
              <a:t>Provincial Revenue appropriated by provinces to the health function</a:t>
            </a:r>
          </a:p>
        </p:txBody>
      </p:sp>
      <p:cxnSp>
        <p:nvCxnSpPr>
          <p:cNvPr id="37" name="Elbow Connector 36"/>
          <p:cNvCxnSpPr>
            <a:stCxn id="12" idx="2"/>
            <a:endCxn id="33" idx="0"/>
          </p:cNvCxnSpPr>
          <p:nvPr/>
        </p:nvCxnSpPr>
        <p:spPr>
          <a:xfrm rot="16200000" flipH="1">
            <a:off x="7779795" y="1686487"/>
            <a:ext cx="1484208" cy="42183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1" idx="2"/>
            <a:endCxn id="33" idx="0"/>
          </p:cNvCxnSpPr>
          <p:nvPr/>
        </p:nvCxnSpPr>
        <p:spPr>
          <a:xfrm rot="16200000" flipH="1">
            <a:off x="8743005" y="2649697"/>
            <a:ext cx="1486603" cy="2289579"/>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3" idx="1"/>
            <a:endCxn id="7" idx="3"/>
          </p:cNvCxnSpPr>
          <p:nvPr/>
        </p:nvCxnSpPr>
        <p:spPr>
          <a:xfrm rot="10800000">
            <a:off x="9163053" y="4913323"/>
            <a:ext cx="666751" cy="5535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2"/>
            <a:endCxn id="8" idx="0"/>
          </p:cNvCxnSpPr>
          <p:nvPr/>
        </p:nvCxnSpPr>
        <p:spPr>
          <a:xfrm flipH="1">
            <a:off x="7377113" y="5313373"/>
            <a:ext cx="1" cy="282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8275" y="2246325"/>
            <a:ext cx="1428751" cy="8001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schemeClr val="tx1"/>
                </a:solidFill>
              </a:rPr>
              <a:t>Benefit and access guarantees</a:t>
            </a:r>
          </a:p>
        </p:txBody>
      </p:sp>
      <p:cxnSp>
        <p:nvCxnSpPr>
          <p:cNvPr id="50" name="Straight Connector 49"/>
          <p:cNvCxnSpPr>
            <a:stCxn id="47" idx="3"/>
            <a:endCxn id="13" idx="1"/>
          </p:cNvCxnSpPr>
          <p:nvPr/>
        </p:nvCxnSpPr>
        <p:spPr>
          <a:xfrm flipV="1">
            <a:off x="1457025" y="2646374"/>
            <a:ext cx="17829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37410" y="149288"/>
            <a:ext cx="3752246"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wrap="none" rtlCol="0">
            <a:spAutoFit/>
          </a:bodyPr>
          <a:lstStyle/>
          <a:p>
            <a:r>
              <a:rPr lang="en-ZA" sz="2400" b="1" dirty="0">
                <a:solidFill>
                  <a:schemeClr val="tx1"/>
                </a:solidFill>
              </a:rPr>
              <a:t>Achievable UHC framework</a:t>
            </a:r>
          </a:p>
        </p:txBody>
      </p:sp>
      <p:sp>
        <p:nvSpPr>
          <p:cNvPr id="53" name="TextBox 52"/>
          <p:cNvSpPr txBox="1"/>
          <p:nvPr/>
        </p:nvSpPr>
        <p:spPr>
          <a:xfrm>
            <a:off x="9404149" y="1783501"/>
            <a:ext cx="2488007" cy="830997"/>
          </a:xfrm>
          <a:prstGeom prst="rect">
            <a:avLst/>
          </a:prstGeom>
          <a:noFill/>
        </p:spPr>
        <p:txBody>
          <a:bodyPr wrap="square" rtlCol="0">
            <a:spAutoFit/>
          </a:bodyPr>
          <a:lstStyle/>
          <a:p>
            <a:pPr algn="ctr"/>
            <a:r>
              <a:rPr lang="en-ZA" sz="2400" b="1" dirty="0"/>
              <a:t>National tier of government</a:t>
            </a:r>
          </a:p>
        </p:txBody>
      </p:sp>
      <p:sp>
        <p:nvSpPr>
          <p:cNvPr id="54" name="TextBox 53"/>
          <p:cNvSpPr txBox="1"/>
          <p:nvPr/>
        </p:nvSpPr>
        <p:spPr>
          <a:xfrm>
            <a:off x="182753" y="5152886"/>
            <a:ext cx="3906903" cy="461665"/>
          </a:xfrm>
          <a:prstGeom prst="rect">
            <a:avLst/>
          </a:prstGeom>
          <a:noFill/>
        </p:spPr>
        <p:txBody>
          <a:bodyPr wrap="none" rtlCol="0">
            <a:spAutoFit/>
          </a:bodyPr>
          <a:lstStyle/>
          <a:p>
            <a:r>
              <a:rPr lang="en-ZA" sz="2400" b="1" dirty="0"/>
              <a:t>Provincial tier of government</a:t>
            </a:r>
          </a:p>
        </p:txBody>
      </p:sp>
      <p:sp>
        <p:nvSpPr>
          <p:cNvPr id="56" name="TextBox 55"/>
          <p:cNvSpPr txBox="1"/>
          <p:nvPr/>
        </p:nvSpPr>
        <p:spPr>
          <a:xfrm>
            <a:off x="8824828" y="3588453"/>
            <a:ext cx="855555" cy="307777"/>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ZA" sz="1400" b="1" dirty="0"/>
              <a:t>Transfers</a:t>
            </a:r>
          </a:p>
        </p:txBody>
      </p:sp>
      <p:sp>
        <p:nvSpPr>
          <p:cNvPr id="57" name="TextBox 56"/>
          <p:cNvSpPr txBox="1"/>
          <p:nvPr/>
        </p:nvSpPr>
        <p:spPr>
          <a:xfrm>
            <a:off x="9273403" y="3180370"/>
            <a:ext cx="2006804" cy="584775"/>
          </a:xfrm>
          <a:prstGeom prst="rect">
            <a:avLst/>
          </a:prstGeom>
          <a:noFill/>
        </p:spPr>
        <p:txBody>
          <a:bodyPr wrap="square" rtlCol="0">
            <a:spAutoFit/>
          </a:bodyPr>
          <a:lstStyle/>
          <a:p>
            <a:pPr algn="ctr"/>
            <a:r>
              <a:rPr lang="en-ZA" sz="1600" b="1" dirty="0"/>
              <a:t>33% of provincial revenue</a:t>
            </a:r>
          </a:p>
        </p:txBody>
      </p:sp>
      <p:sp>
        <p:nvSpPr>
          <p:cNvPr id="34" name="Rounded Rectangle 33"/>
          <p:cNvSpPr/>
          <p:nvPr/>
        </p:nvSpPr>
        <p:spPr>
          <a:xfrm rot="16200000">
            <a:off x="3792669" y="4979689"/>
            <a:ext cx="1927472" cy="102693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2000" b="1" dirty="0">
                <a:solidFill>
                  <a:schemeClr val="tx1"/>
                </a:solidFill>
              </a:rPr>
              <a:t>Revised governance framework</a:t>
            </a:r>
          </a:p>
        </p:txBody>
      </p:sp>
      <p:sp>
        <p:nvSpPr>
          <p:cNvPr id="2" name="TextBox 1"/>
          <p:cNvSpPr txBox="1"/>
          <p:nvPr/>
        </p:nvSpPr>
        <p:spPr>
          <a:xfrm>
            <a:off x="28275" y="1076785"/>
            <a:ext cx="1607040" cy="923330"/>
          </a:xfrm>
          <a:prstGeom prst="rect">
            <a:avLst/>
          </a:prstGeom>
          <a:noFill/>
        </p:spPr>
        <p:txBody>
          <a:bodyPr wrap="square" rtlCol="0">
            <a:spAutoFit/>
          </a:bodyPr>
          <a:lstStyle/>
          <a:p>
            <a:r>
              <a:rPr lang="en-ZA" b="1" dirty="0"/>
              <a:t>Pooling of member contributions</a:t>
            </a:r>
          </a:p>
        </p:txBody>
      </p:sp>
      <p:sp>
        <p:nvSpPr>
          <p:cNvPr id="35" name="Rounded Rectangle 34"/>
          <p:cNvSpPr/>
          <p:nvPr/>
        </p:nvSpPr>
        <p:spPr>
          <a:xfrm>
            <a:off x="9547027" y="244426"/>
            <a:ext cx="2040088" cy="136063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schemeClr val="tx1"/>
                </a:solidFill>
              </a:rPr>
              <a:t>Corporate governance reform of regulators to remove interference from the executive</a:t>
            </a:r>
          </a:p>
        </p:txBody>
      </p:sp>
      <p:sp>
        <p:nvSpPr>
          <p:cNvPr id="4" name="Left-Up Arrow 3"/>
          <p:cNvSpPr/>
          <p:nvPr/>
        </p:nvSpPr>
        <p:spPr>
          <a:xfrm rot="5400000">
            <a:off x="2152960" y="4665027"/>
            <a:ext cx="1727268" cy="1385740"/>
          </a:xfrm>
          <a:prstGeom prst="leftUp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Tree>
    <p:extLst>
      <p:ext uri="{BB962C8B-B14F-4D97-AF65-F5344CB8AC3E}">
        <p14:creationId xmlns:p14="http://schemas.microsoft.com/office/powerpoint/2010/main" xmlns="" val="3581547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17" grpId="0" animBg="1"/>
      <p:bldP spid="4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Summary</a:t>
            </a:r>
          </a:p>
        </p:txBody>
      </p:sp>
    </p:spTree>
    <p:extLst>
      <p:ext uri="{BB962C8B-B14F-4D97-AF65-F5344CB8AC3E}">
        <p14:creationId xmlns:p14="http://schemas.microsoft.com/office/powerpoint/2010/main" xmlns="" val="113198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lnSpcReduction="10000"/>
          </a:bodyPr>
          <a:lstStyle/>
          <a:p>
            <a:r>
              <a:rPr lang="en-GB" b="1" i="1" dirty="0"/>
              <a:t>First</a:t>
            </a:r>
            <a:r>
              <a:rPr lang="en-GB" dirty="0"/>
              <a:t>, they have not been thought through</a:t>
            </a:r>
          </a:p>
          <a:p>
            <a:r>
              <a:rPr lang="en-GB" b="1" i="1" dirty="0"/>
              <a:t>Second</a:t>
            </a:r>
            <a:r>
              <a:rPr lang="en-GB" dirty="0"/>
              <a:t>, they are lacking in evidence of their public purpose</a:t>
            </a:r>
          </a:p>
          <a:p>
            <a:r>
              <a:rPr lang="en-GB" b="1" i="1" dirty="0"/>
              <a:t>Third</a:t>
            </a:r>
            <a:r>
              <a:rPr lang="en-GB" dirty="0"/>
              <a:t>, they are not based on a coherent rationale</a:t>
            </a:r>
          </a:p>
          <a:p>
            <a:r>
              <a:rPr lang="en-GB" b="1" i="1" dirty="0"/>
              <a:t>Fourth</a:t>
            </a:r>
            <a:r>
              <a:rPr lang="en-GB" dirty="0"/>
              <a:t>, they have not been evaluated for feasibility despite nearly 11 years of apparent work</a:t>
            </a:r>
          </a:p>
          <a:p>
            <a:r>
              <a:rPr lang="en-GB" b="1" i="1" dirty="0"/>
              <a:t>Fifth</a:t>
            </a:r>
            <a:r>
              <a:rPr lang="en-GB" dirty="0"/>
              <a:t>, they pose significant risks to the public and private health systems without any evidence of advantage to the general public</a:t>
            </a:r>
          </a:p>
          <a:p>
            <a:r>
              <a:rPr lang="en-GB" b="1" i="1" dirty="0"/>
              <a:t>Sixth</a:t>
            </a:r>
            <a:r>
              <a:rPr lang="en-GB" dirty="0"/>
              <a:t>, they do not expressly address the actual problems that exist in the health system</a:t>
            </a:r>
          </a:p>
          <a:p>
            <a:r>
              <a:rPr lang="en-GB" b="1" i="1" dirty="0"/>
              <a:t>Seventh</a:t>
            </a:r>
            <a:r>
              <a:rPr lang="en-GB" dirty="0"/>
              <a:t>, they ignore viable and easier to implement reforms that are already identified, and that relate to actual problems in the health system</a:t>
            </a:r>
            <a:endParaRPr lang="en-ZA" dirty="0"/>
          </a:p>
        </p:txBody>
      </p:sp>
      <p:sp>
        <p:nvSpPr>
          <p:cNvPr id="4" name="Rounded Rectangle 3"/>
          <p:cNvSpPr/>
          <p:nvPr/>
        </p:nvSpPr>
        <p:spPr>
          <a:xfrm rot="16200000">
            <a:off x="-2056641" y="3209771"/>
            <a:ext cx="5659273" cy="823434"/>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General concerns with the proposals</a:t>
            </a:r>
            <a:endParaRPr lang="en-GB" sz="2400" b="1" dirty="0"/>
          </a:p>
        </p:txBody>
      </p:sp>
    </p:spTree>
    <p:extLst>
      <p:ext uri="{BB962C8B-B14F-4D97-AF65-F5344CB8AC3E}">
        <p14:creationId xmlns:p14="http://schemas.microsoft.com/office/powerpoint/2010/main" xmlns="" val="881555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fontScale="92500"/>
          </a:bodyPr>
          <a:lstStyle/>
          <a:p>
            <a:r>
              <a:rPr lang="en-GB" b="1" i="1" dirty="0"/>
              <a:t>First</a:t>
            </a:r>
            <a:r>
              <a:rPr lang="en-GB" dirty="0"/>
              <a:t>, the institutional framework, which implies the complete replacement of the provincial and private sector functions of financing, planning, organising and purchasing health, is plainly too ambitious for the current capabilities of the health system</a:t>
            </a:r>
          </a:p>
          <a:p>
            <a:r>
              <a:rPr lang="en-GB" b="1" i="1" dirty="0"/>
              <a:t>Second</a:t>
            </a:r>
            <a:r>
              <a:rPr lang="en-GB" dirty="0"/>
              <a:t>, the fiscal requirements for the substitution of medical schemes contributions with general tax increases is plainly unachievable. It is quite evident that the failure of the NDOH and National Treasury to produce a financial feasibility study results from this realisation</a:t>
            </a:r>
          </a:p>
          <a:p>
            <a:r>
              <a:rPr lang="en-GB" b="1" i="1" dirty="0"/>
              <a:t>Third</a:t>
            </a:r>
            <a:r>
              <a:rPr lang="en-GB" dirty="0"/>
              <a:t>, the inclusion of a corporate governance model for the NHIF and related organisations, based on political appointments, condemns any version of the proposals to failure. This governance approach has driven institutionalised under-performance throughout the public sector and all state-owned enterprises, which will be no different in this instance</a:t>
            </a:r>
          </a:p>
        </p:txBody>
      </p:sp>
      <p:sp>
        <p:nvSpPr>
          <p:cNvPr id="4" name="Rounded Rectangle 3"/>
          <p:cNvSpPr/>
          <p:nvPr/>
        </p:nvSpPr>
        <p:spPr>
          <a:xfrm rot="16200000">
            <a:off x="-2056641" y="3209771"/>
            <a:ext cx="5659273" cy="823434"/>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Feasibility</a:t>
            </a:r>
            <a:endParaRPr lang="en-GB" sz="2400" b="1" dirty="0"/>
          </a:p>
        </p:txBody>
      </p:sp>
    </p:spTree>
    <p:extLst>
      <p:ext uri="{BB962C8B-B14F-4D97-AF65-F5344CB8AC3E}">
        <p14:creationId xmlns:p14="http://schemas.microsoft.com/office/powerpoint/2010/main" xmlns="" val="865265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lnSpcReduction="10000"/>
          </a:bodyPr>
          <a:lstStyle/>
          <a:p>
            <a:r>
              <a:rPr lang="en-GB" dirty="0"/>
              <a:t>Taking this into account, there are three key features of the NHI proposals that, on review, require substantiation through the elaboration of a clear and reasoned evidence-based rationale:</a:t>
            </a:r>
          </a:p>
          <a:p>
            <a:pPr lvl="1"/>
            <a:r>
              <a:rPr lang="en-GB" b="1" i="1" dirty="0"/>
              <a:t>First</a:t>
            </a:r>
            <a:r>
              <a:rPr lang="en-GB" dirty="0"/>
              <a:t>, the extent of required pooling, together with the institutional mechanisms by which pooling will be achieved</a:t>
            </a:r>
          </a:p>
          <a:p>
            <a:pPr lvl="1"/>
            <a:r>
              <a:rPr lang="en-GB" b="1" i="1" dirty="0"/>
              <a:t>Second</a:t>
            </a:r>
            <a:r>
              <a:rPr lang="en-GB" dirty="0"/>
              <a:t>, the need for the entire health system to be converted into a purchaser-provider split</a:t>
            </a:r>
          </a:p>
          <a:p>
            <a:pPr lvl="1"/>
            <a:r>
              <a:rPr lang="en-GB" b="1" i="1" dirty="0"/>
              <a:t>Third</a:t>
            </a:r>
            <a:r>
              <a:rPr lang="en-GB" dirty="0"/>
              <a:t>, the need for a monopoly purchaser</a:t>
            </a:r>
          </a:p>
          <a:p>
            <a:r>
              <a:rPr lang="en-GB" dirty="0"/>
              <a:t>As things stand, despite over ten years of apparent constant work on the NHI framework, and up to R3.8 billion spent on NHI pilot projects, no evidence has been generated that clarifies what problem the NHI proposals are seeking to solve and why the proposed interventions are the most effective way forward</a:t>
            </a:r>
          </a:p>
        </p:txBody>
      </p:sp>
      <p:sp>
        <p:nvSpPr>
          <p:cNvPr id="4" name="Rounded Rectangle 3"/>
          <p:cNvSpPr/>
          <p:nvPr/>
        </p:nvSpPr>
        <p:spPr>
          <a:xfrm rot="16200000">
            <a:off x="-2056641" y="3209771"/>
            <a:ext cx="5659273" cy="823434"/>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Rationale</a:t>
            </a:r>
            <a:endParaRPr lang="en-GB" sz="2400" b="1" dirty="0"/>
          </a:p>
        </p:txBody>
      </p:sp>
    </p:spTree>
    <p:extLst>
      <p:ext uri="{BB962C8B-B14F-4D97-AF65-F5344CB8AC3E}">
        <p14:creationId xmlns:p14="http://schemas.microsoft.com/office/powerpoint/2010/main" xmlns="" val="2598452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fontScale="85000" lnSpcReduction="20000"/>
          </a:bodyPr>
          <a:lstStyle/>
          <a:p>
            <a:r>
              <a:rPr lang="en-GB" dirty="0"/>
              <a:t>A further feature of the NHI reform framework is that it relies on an apparent misdiagnosis of the current failures of the public and private health systems</a:t>
            </a:r>
          </a:p>
          <a:p>
            <a:pPr lvl="1"/>
            <a:r>
              <a:rPr lang="en-GB" dirty="0"/>
              <a:t>Were these failures properly considered, a coherent set of reforms could feasibly have resulted</a:t>
            </a:r>
          </a:p>
          <a:p>
            <a:pPr lvl="1"/>
            <a:r>
              <a:rPr lang="en-GB" dirty="0"/>
              <a:t>There are, in fact, no diagnostic studies of any form performed by the NDOH on any part of the health system over the past 11 years relating to the NHI process and framework</a:t>
            </a:r>
          </a:p>
          <a:p>
            <a:r>
              <a:rPr lang="en-GB" dirty="0"/>
              <a:t>As the public sector failures are plainly attributable to weaknesses in the governance framework, and the private sector failures attributable to weaknesses of the regulatory framework  (Competition Commission, 2019), there appears to be no imperative to address any actual problems in the health system</a:t>
            </a:r>
          </a:p>
          <a:p>
            <a:r>
              <a:rPr lang="en-GB" dirty="0"/>
              <a:t>The various references made to other country reforms appear deliberately framed to imply that they are in some way equivalent versions of what is proposed in South Africa through the NHIB</a:t>
            </a:r>
          </a:p>
          <a:p>
            <a:pPr lvl="1"/>
            <a:r>
              <a:rPr lang="en-GB" dirty="0"/>
              <a:t>This is not true</a:t>
            </a:r>
          </a:p>
          <a:p>
            <a:pPr lvl="1"/>
            <a:r>
              <a:rPr lang="en-GB" dirty="0"/>
              <a:t>While many countries are pursuing UHC reforms, continuously, there are no proposals equivalent to what is suggested for South Africa</a:t>
            </a:r>
          </a:p>
          <a:p>
            <a:pPr lvl="1"/>
            <a:r>
              <a:rPr lang="en-GB" dirty="0"/>
              <a:t>No support can be drawn from international experience for the specific NHI framework proposed</a:t>
            </a:r>
          </a:p>
          <a:p>
            <a:endParaRPr lang="en-GB" dirty="0"/>
          </a:p>
        </p:txBody>
      </p:sp>
      <p:sp>
        <p:nvSpPr>
          <p:cNvPr id="4" name="Rounded Rectangle 3"/>
          <p:cNvSpPr/>
          <p:nvPr/>
        </p:nvSpPr>
        <p:spPr>
          <a:xfrm rot="16200000">
            <a:off x="-2056641" y="3209771"/>
            <a:ext cx="5659273" cy="823434"/>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Rationale</a:t>
            </a:r>
            <a:endParaRPr lang="en-GB" sz="2400" b="1" dirty="0"/>
          </a:p>
        </p:txBody>
      </p:sp>
    </p:spTree>
    <p:extLst>
      <p:ext uri="{BB962C8B-B14F-4D97-AF65-F5344CB8AC3E}">
        <p14:creationId xmlns:p14="http://schemas.microsoft.com/office/powerpoint/2010/main" xmlns="" val="4255513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7" y="895547"/>
            <a:ext cx="8004142" cy="5703216"/>
          </a:xfrm>
        </p:spPr>
        <p:txBody>
          <a:bodyPr>
            <a:normAutofit fontScale="92500" lnSpcReduction="20000"/>
          </a:bodyPr>
          <a:lstStyle/>
          <a:p>
            <a:pPr lvl="0"/>
            <a:r>
              <a:rPr lang="en-GB" dirty="0"/>
              <a:t>The re-direction of the PES to the national level of government</a:t>
            </a:r>
          </a:p>
          <a:p>
            <a:pPr lvl="0"/>
            <a:r>
              <a:rPr lang="en-GB" dirty="0"/>
              <a:t>The circumvention of the powers of provinces, which reduce the health function to that of an agent for the NHIF</a:t>
            </a:r>
          </a:p>
          <a:p>
            <a:pPr lvl="0"/>
            <a:r>
              <a:rPr lang="en-GB" dirty="0"/>
              <a:t>The establishment of government components without the requisite powers or permissions to do so</a:t>
            </a:r>
          </a:p>
          <a:p>
            <a:pPr lvl="0"/>
            <a:r>
              <a:rPr lang="en-GB" dirty="0"/>
              <a:t>The prohibition of medical scheme and related social insurance coverage for benefits offered through the NHIF</a:t>
            </a:r>
          </a:p>
          <a:p>
            <a:pPr lvl="0"/>
            <a:r>
              <a:rPr lang="en-GB" dirty="0"/>
              <a:t>The elimination of social protections offered to medical scheme members through the Medical Schemes Act</a:t>
            </a:r>
          </a:p>
          <a:p>
            <a:pPr lvl="0"/>
            <a:r>
              <a:rPr lang="en-GB" dirty="0"/>
              <a:t>The removal of the tax credit regime for contributions to medical schemes, which is an existing legitimate entitlement for a population that cannot in any way be accommodated in the public sector</a:t>
            </a:r>
          </a:p>
        </p:txBody>
      </p:sp>
      <p:sp>
        <p:nvSpPr>
          <p:cNvPr id="4" name="Rounded Rectangle 3"/>
          <p:cNvSpPr/>
          <p:nvPr/>
        </p:nvSpPr>
        <p:spPr>
          <a:xfrm rot="16200000">
            <a:off x="-2056641" y="3209771"/>
            <a:ext cx="5659273" cy="823434"/>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Constitutional and legal challenges</a:t>
            </a:r>
            <a:endParaRPr lang="en-GB" sz="2400" b="1" dirty="0"/>
          </a:p>
        </p:txBody>
      </p:sp>
      <p:sp>
        <p:nvSpPr>
          <p:cNvPr id="2" name="TextBox 1"/>
          <p:cNvSpPr txBox="1"/>
          <p:nvPr/>
        </p:nvSpPr>
        <p:spPr>
          <a:xfrm>
            <a:off x="9445659" y="895547"/>
            <a:ext cx="2309566" cy="48013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In an attempt to avoid any arbitrary limitation of any protected right in the Bill of Rights, Section 36 introduces strong qualifications to any restrictions imposed on any protected right in the Bill of Rights </a:t>
            </a:r>
          </a:p>
          <a:p>
            <a:pPr algn="ctr"/>
            <a:endParaRPr lang="en-GB" dirty="0"/>
          </a:p>
          <a:p>
            <a:pPr algn="ctr"/>
            <a:r>
              <a:rPr lang="en-GB" dirty="0"/>
              <a:t>Not only must the restriction be rational, but it must also be reasonable and justifiable in an open democratic society</a:t>
            </a:r>
            <a:endParaRPr lang="en-ZA" dirty="0"/>
          </a:p>
        </p:txBody>
      </p:sp>
    </p:spTree>
    <p:extLst>
      <p:ext uri="{BB962C8B-B14F-4D97-AF65-F5344CB8AC3E}">
        <p14:creationId xmlns:p14="http://schemas.microsoft.com/office/powerpoint/2010/main" xmlns="" val="2862369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fontScale="92500"/>
          </a:bodyPr>
          <a:lstStyle/>
          <a:p>
            <a:pPr lvl="0"/>
            <a:r>
              <a:rPr lang="en-ZA" dirty="0"/>
              <a:t>For noting:</a:t>
            </a:r>
          </a:p>
          <a:p>
            <a:pPr lvl="0"/>
            <a:endParaRPr lang="en-ZA" dirty="0"/>
          </a:p>
          <a:p>
            <a:r>
              <a:rPr lang="en-ZA" dirty="0"/>
              <a:t>The </a:t>
            </a:r>
            <a:r>
              <a:rPr lang="en-ZA" u="sng" dirty="0"/>
              <a:t>effectiveness of the purchasing function is subordinate to the governance framework</a:t>
            </a:r>
            <a:endParaRPr lang="en-ZA" dirty="0"/>
          </a:p>
          <a:p>
            <a:pPr lvl="1"/>
            <a:r>
              <a:rPr lang="en-ZA" dirty="0"/>
              <a:t>Efficient forms of planning, organising, procuring and delivering healthcare invariably arise from the incentives resulting from how decision-makers are held to account within organisational hierarchies and, directly and indirectly, to users</a:t>
            </a:r>
          </a:p>
          <a:p>
            <a:pPr lvl="1"/>
            <a:r>
              <a:rPr lang="en-ZA" dirty="0"/>
              <a:t>All the institutional features that drive incentives to perform therefore arise from the governance framework</a:t>
            </a:r>
          </a:p>
          <a:p>
            <a:r>
              <a:rPr lang="en-GB" dirty="0"/>
              <a:t>Purchaser-provider splits therefore arise organically when they make sense to a particular health authority within their context</a:t>
            </a:r>
          </a:p>
          <a:p>
            <a:pPr lvl="1"/>
            <a:r>
              <a:rPr lang="en-GB" dirty="0"/>
              <a:t>Efficiencies do not occur magically through imposed purchaser-provider splits, particularly when they are configured within bad governance structures (i.e. the current framework proposed in the NHIB)</a:t>
            </a:r>
            <a:endParaRPr lang="en-ZA" dirty="0"/>
          </a:p>
          <a:p>
            <a:pPr lvl="0"/>
            <a:endParaRPr lang="en-GB" dirty="0"/>
          </a:p>
        </p:txBody>
      </p:sp>
      <p:sp>
        <p:nvSpPr>
          <p:cNvPr id="4" name="Rounded Rectangle 3"/>
          <p:cNvSpPr/>
          <p:nvPr/>
        </p:nvSpPr>
        <p:spPr>
          <a:xfrm rot="16200000">
            <a:off x="-2056641" y="3209771"/>
            <a:ext cx="5659273" cy="823434"/>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Less onerous approaches to the achievement of UHC</a:t>
            </a:r>
            <a:endParaRPr lang="en-GB" sz="2400" b="1" dirty="0"/>
          </a:p>
        </p:txBody>
      </p:sp>
    </p:spTree>
    <p:extLst>
      <p:ext uri="{BB962C8B-B14F-4D97-AF65-F5344CB8AC3E}">
        <p14:creationId xmlns:p14="http://schemas.microsoft.com/office/powerpoint/2010/main" xmlns="" val="3028848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rot="16200000">
            <a:off x="-2501728" y="3158156"/>
            <a:ext cx="6191257" cy="823434"/>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b="1" dirty="0"/>
              <a:t>Classification of country health systems</a:t>
            </a:r>
          </a:p>
        </p:txBody>
      </p:sp>
      <p:sp>
        <p:nvSpPr>
          <p:cNvPr id="8" name="Rectangle 7"/>
          <p:cNvSpPr/>
          <p:nvPr/>
        </p:nvSpPr>
        <p:spPr>
          <a:xfrm>
            <a:off x="1165874" y="474245"/>
            <a:ext cx="9605913" cy="5986254"/>
          </a:xfrm>
          <a:prstGeom prst="rect">
            <a:avLst/>
          </a:prstGeom>
        </p:spPr>
        <p:txBody>
          <a:bodyPr wrap="square">
            <a:spAutoFit/>
          </a:bodyPr>
          <a:lstStyle/>
          <a:p>
            <a:pPr algn="just">
              <a:lnSpc>
                <a:spcPct val="150000"/>
              </a:lnSpc>
              <a:spcBef>
                <a:spcPts val="600"/>
              </a:spcBef>
              <a:spcAft>
                <a:spcPts val="600"/>
              </a:spcAft>
            </a:pPr>
            <a:r>
              <a:rPr lang="en-ZA" sz="1600" i="1" dirty="0">
                <a:latin typeface="Arial" panose="020B0604020202020204" pitchFamily="34" charset="0"/>
                <a:ea typeface="Calibri" panose="020F0502020204030204" pitchFamily="34" charset="0"/>
              </a:rPr>
              <a:t>“… while there is a wide consensus among the authors defining the NHI-model as a single fund and single-payer system with universal coverage, several countries name their health insurance schemes, a national public institution or a specific national health program “National Health Insurance”, regardless the health financing system of the country … </a:t>
            </a:r>
          </a:p>
          <a:p>
            <a:pPr algn="just">
              <a:lnSpc>
                <a:spcPct val="150000"/>
              </a:lnSpc>
              <a:spcBef>
                <a:spcPts val="600"/>
              </a:spcBef>
              <a:spcAft>
                <a:spcPts val="600"/>
              </a:spcAft>
            </a:pPr>
            <a:r>
              <a:rPr lang="en-ZA" sz="1600" i="1" dirty="0">
                <a:latin typeface="Arial" panose="020B0604020202020204" pitchFamily="34" charset="0"/>
                <a:ea typeface="Calibri" panose="020F0502020204030204" pitchFamily="34" charset="0"/>
              </a:rPr>
              <a:t>“For example, Israel names “National Health Insurance” their country SHI-model based on a multi-insurance system. </a:t>
            </a:r>
          </a:p>
          <a:p>
            <a:pPr algn="just">
              <a:lnSpc>
                <a:spcPct val="150000"/>
              </a:lnSpc>
              <a:spcBef>
                <a:spcPts val="600"/>
              </a:spcBef>
              <a:spcAft>
                <a:spcPts val="600"/>
              </a:spcAft>
            </a:pPr>
            <a:r>
              <a:rPr lang="en-ZA" sz="1600" i="1" dirty="0">
                <a:latin typeface="Arial" panose="020B0604020202020204" pitchFamily="34" charset="0"/>
                <a:ea typeface="Calibri" panose="020F0502020204030204" pitchFamily="34" charset="0"/>
              </a:rPr>
              <a:t>“Japan uses “National Health Insurance” to refer to one of the two major types of health insurance schemes in the country, which targets the population not eligible for insurance provided by the employee, in the context of a SHI-model. “</a:t>
            </a:r>
          </a:p>
          <a:p>
            <a:pPr algn="just">
              <a:lnSpc>
                <a:spcPct val="150000"/>
              </a:lnSpc>
              <a:spcBef>
                <a:spcPts val="600"/>
              </a:spcBef>
              <a:spcAft>
                <a:spcPts val="600"/>
              </a:spcAft>
            </a:pPr>
            <a:r>
              <a:rPr lang="en-ZA" sz="1600" i="1" dirty="0">
                <a:latin typeface="Arial" panose="020B0604020202020204" pitchFamily="34" charset="0"/>
                <a:ea typeface="Calibri" panose="020F0502020204030204" pitchFamily="34" charset="0"/>
              </a:rPr>
              <a:t>Several African countries such as Ghana, Kenya or Tanzania have insurance schemes denominated “National Health Insurance”. Nevertheless, these schemes are not universal, as they cover only a small percentage of the population (11 - 35%) - mainly formal sector employees … </a:t>
            </a:r>
          </a:p>
          <a:p>
            <a:pPr algn="just">
              <a:lnSpc>
                <a:spcPct val="150000"/>
              </a:lnSpc>
              <a:spcBef>
                <a:spcPts val="600"/>
              </a:spcBef>
              <a:spcAft>
                <a:spcPts val="600"/>
              </a:spcAft>
            </a:pPr>
            <a:r>
              <a:rPr lang="en-ZA" sz="1600" i="1" dirty="0">
                <a:latin typeface="Arial" panose="020B0604020202020204" pitchFamily="34" charset="0"/>
                <a:ea typeface="Calibri" panose="020F0502020204030204" pitchFamily="34" charset="0"/>
              </a:rPr>
              <a:t>“These uses of the term NHI have probably contributed to some confusion in the literature</a:t>
            </a:r>
            <a:r>
              <a:rPr lang="en-ZA" sz="1600" dirty="0">
                <a:latin typeface="Arial" panose="020B0604020202020204" pitchFamily="34" charset="0"/>
                <a:ea typeface="Calibri" panose="020F0502020204030204" pitchFamily="34" charset="0"/>
              </a:rPr>
              <a:t>.” </a:t>
            </a:r>
          </a:p>
          <a:p>
            <a:pPr algn="just">
              <a:lnSpc>
                <a:spcPct val="150000"/>
              </a:lnSpc>
              <a:spcBef>
                <a:spcPts val="600"/>
              </a:spcBef>
              <a:spcAft>
                <a:spcPts val="600"/>
              </a:spcAft>
            </a:pPr>
            <a:r>
              <a:rPr lang="en-ZA" sz="1400" dirty="0">
                <a:latin typeface="Arial" panose="020B0604020202020204" pitchFamily="34" charset="0"/>
                <a:ea typeface="Calibri" panose="020F0502020204030204" pitchFamily="34" charset="0"/>
              </a:rPr>
              <a:t>(</a:t>
            </a:r>
            <a:r>
              <a:rPr lang="en-ZA" sz="1400" dirty="0" err="1">
                <a:latin typeface="Arial" panose="020B0604020202020204" pitchFamily="34" charset="0"/>
                <a:ea typeface="Calibri" panose="020F0502020204030204" pitchFamily="34" charset="0"/>
              </a:rPr>
              <a:t>Cuadrado</a:t>
            </a:r>
            <a:r>
              <a:rPr lang="en-ZA" sz="1400" dirty="0">
                <a:latin typeface="Arial" panose="020B0604020202020204" pitchFamily="34" charset="0"/>
                <a:ea typeface="Calibri" panose="020F0502020204030204" pitchFamily="34" charset="0"/>
              </a:rPr>
              <a:t>, Crispi, </a:t>
            </a:r>
            <a:r>
              <a:rPr lang="en-ZA" sz="1400" dirty="0" err="1">
                <a:latin typeface="Arial" panose="020B0604020202020204" pitchFamily="34" charset="0"/>
                <a:ea typeface="Calibri" panose="020F0502020204030204" pitchFamily="34" charset="0"/>
              </a:rPr>
              <a:t>Libuy</a:t>
            </a:r>
            <a:r>
              <a:rPr lang="en-ZA" sz="1400" dirty="0">
                <a:latin typeface="Arial" panose="020B0604020202020204" pitchFamily="34" charset="0"/>
                <a:ea typeface="Calibri" panose="020F0502020204030204" pitchFamily="34" charset="0"/>
              </a:rPr>
              <a:t>, </a:t>
            </a:r>
            <a:r>
              <a:rPr lang="en-ZA" sz="1400" dirty="0" err="1">
                <a:latin typeface="Arial" panose="020B0604020202020204" pitchFamily="34" charset="0"/>
                <a:ea typeface="Calibri" panose="020F0502020204030204" pitchFamily="34" charset="0"/>
              </a:rPr>
              <a:t>Marchildon</a:t>
            </a:r>
            <a:r>
              <a:rPr lang="en-ZA" sz="1400" dirty="0">
                <a:latin typeface="Arial" panose="020B0604020202020204" pitchFamily="34" charset="0"/>
                <a:ea typeface="Calibri" panose="020F0502020204030204" pitchFamily="34" charset="0"/>
              </a:rPr>
              <a:t>, &amp; Cid, 2019, pp. 624-625)</a:t>
            </a:r>
            <a:endParaRPr lang="en-ZA" sz="1400" dirty="0"/>
          </a:p>
        </p:txBody>
      </p:sp>
    </p:spTree>
    <p:extLst>
      <p:ext uri="{BB962C8B-B14F-4D97-AF65-F5344CB8AC3E}">
        <p14:creationId xmlns:p14="http://schemas.microsoft.com/office/powerpoint/2010/main" xmlns="" val="37008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fontScale="92500" lnSpcReduction="10000"/>
          </a:bodyPr>
          <a:lstStyle/>
          <a:p>
            <a:pPr lvl="0"/>
            <a:r>
              <a:rPr lang="en-GB" dirty="0"/>
              <a:t>The implementation and institutionalisation of a more coherent system of health transfers at the national level of government</a:t>
            </a:r>
          </a:p>
          <a:p>
            <a:pPr lvl="0"/>
            <a:r>
              <a:rPr lang="en-GB" dirty="0"/>
              <a:t>The establishment of a national framework of regional and district authorities to operate at the provincial level of government (This would in fact be a legitimate use of national legislation)</a:t>
            </a:r>
          </a:p>
          <a:p>
            <a:pPr lvl="1"/>
            <a:r>
              <a:rPr lang="en-GB" dirty="0"/>
              <a:t>This framework of decentralised authorities should involve a combination of decentralisation, supportive accountability structures (that, inter alia, separate political appointments from delivery structures) and a supportive framework of national transfers to ensure equity goals are achieved</a:t>
            </a:r>
          </a:p>
          <a:p>
            <a:pPr lvl="1"/>
            <a:r>
              <a:rPr lang="en-GB" dirty="0"/>
              <a:t>As part of the decentralisation approach, all major facilities should become autonomous, but subject to oversight and supervision by independent supervisory boards and related structures</a:t>
            </a:r>
          </a:p>
          <a:p>
            <a:pPr lvl="0"/>
            <a:r>
              <a:rPr lang="en-GB" dirty="0"/>
              <a:t>A unified system of critical care should be implemented to ensure universal equal access to emergency care for all residents of South Africa (The Inter-departmental Task Team on Social Security has assessed this proposal, together with a provisional feasibility analysis)</a:t>
            </a:r>
          </a:p>
          <a:p>
            <a:pPr lvl="0"/>
            <a:endParaRPr lang="en-GB" dirty="0"/>
          </a:p>
        </p:txBody>
      </p:sp>
      <p:sp>
        <p:nvSpPr>
          <p:cNvPr id="4" name="Rounded Rectangle 3"/>
          <p:cNvSpPr/>
          <p:nvPr/>
        </p:nvSpPr>
        <p:spPr>
          <a:xfrm rot="16200000">
            <a:off x="-2056641" y="3209771"/>
            <a:ext cx="5659273" cy="823434"/>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Less onerous approaches to the achievement of UHC</a:t>
            </a:r>
            <a:endParaRPr lang="en-GB" sz="2400" b="1" dirty="0"/>
          </a:p>
        </p:txBody>
      </p:sp>
    </p:spTree>
    <p:extLst>
      <p:ext uri="{BB962C8B-B14F-4D97-AF65-F5344CB8AC3E}">
        <p14:creationId xmlns:p14="http://schemas.microsoft.com/office/powerpoint/2010/main" xmlns="" val="2426918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516" y="895547"/>
            <a:ext cx="9352175" cy="5703216"/>
          </a:xfrm>
        </p:spPr>
        <p:txBody>
          <a:bodyPr>
            <a:normAutofit/>
          </a:bodyPr>
          <a:lstStyle/>
          <a:p>
            <a:pPr lvl="0"/>
            <a:r>
              <a:rPr lang="en-ZA" dirty="0"/>
              <a:t>Two considerations flow from the HMI report:</a:t>
            </a:r>
          </a:p>
          <a:p>
            <a:pPr lvl="1"/>
            <a:endParaRPr lang="en-ZA" dirty="0"/>
          </a:p>
          <a:p>
            <a:pPr lvl="1"/>
            <a:endParaRPr lang="en-ZA" dirty="0"/>
          </a:p>
          <a:p>
            <a:pPr lvl="1"/>
            <a:r>
              <a:rPr lang="en-ZA" b="1" i="1" dirty="0"/>
              <a:t>First</a:t>
            </a:r>
            <a:r>
              <a:rPr lang="en-ZA" dirty="0"/>
              <a:t>, the system of medical schemes can be made to work more efficiently without the need for government to take over the purchasing functions of the private health system</a:t>
            </a:r>
          </a:p>
          <a:p>
            <a:pPr lvl="1"/>
            <a:endParaRPr lang="en-ZA" b="1" i="1" dirty="0"/>
          </a:p>
          <a:p>
            <a:pPr lvl="1"/>
            <a:r>
              <a:rPr lang="en-ZA" b="1" i="1" dirty="0"/>
              <a:t>Second</a:t>
            </a:r>
            <a:r>
              <a:rPr lang="en-ZA" dirty="0"/>
              <a:t>, the fragmentation of the medical scheme system can be addressed through the recommended pooling regimes, i.e. the risk adjustment scheme together with social reinsurance and the mandatory minimum package</a:t>
            </a:r>
            <a:endParaRPr lang="en-GB" dirty="0"/>
          </a:p>
        </p:txBody>
      </p:sp>
      <p:sp>
        <p:nvSpPr>
          <p:cNvPr id="4" name="Rounded Rectangle 3"/>
          <p:cNvSpPr/>
          <p:nvPr/>
        </p:nvSpPr>
        <p:spPr>
          <a:xfrm rot="16200000">
            <a:off x="-2056641" y="3209771"/>
            <a:ext cx="5659273" cy="823434"/>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400" b="1" dirty="0"/>
              <a:t>Reasonable alternatives: Medical schemes</a:t>
            </a:r>
            <a:endParaRPr lang="en-GB" sz="2400" b="1" dirty="0"/>
          </a:p>
        </p:txBody>
      </p:sp>
    </p:spTree>
    <p:extLst>
      <p:ext uri="{BB962C8B-B14F-4D97-AF65-F5344CB8AC3E}">
        <p14:creationId xmlns:p14="http://schemas.microsoft.com/office/powerpoint/2010/main" xmlns="" val="2191775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Thank you</a:t>
            </a:r>
            <a:endParaRPr lang="en-GB" dirty="0"/>
          </a:p>
        </p:txBody>
      </p:sp>
    </p:spTree>
    <p:extLst>
      <p:ext uri="{BB962C8B-B14F-4D97-AF65-F5344CB8AC3E}">
        <p14:creationId xmlns:p14="http://schemas.microsoft.com/office/powerpoint/2010/main" xmlns="" val="3622619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3827" y="411477"/>
            <a:ext cx="9690754"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b="1" dirty="0"/>
              <a:t>In an open  democracy society, how should policy be made?</a:t>
            </a:r>
            <a:endParaRPr lang="en-GB" sz="2800" b="1" dirty="0"/>
          </a:p>
        </p:txBody>
      </p:sp>
      <p:sp>
        <p:nvSpPr>
          <p:cNvPr id="5" name="Rounded Rectangle 4"/>
          <p:cNvSpPr/>
          <p:nvPr/>
        </p:nvSpPr>
        <p:spPr>
          <a:xfrm>
            <a:off x="904973" y="1965490"/>
            <a:ext cx="1927780" cy="1178350"/>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Identification of what needs to change</a:t>
            </a:r>
          </a:p>
        </p:txBody>
      </p:sp>
      <p:sp>
        <p:nvSpPr>
          <p:cNvPr id="6" name="Rounded Rectangle 5"/>
          <p:cNvSpPr/>
          <p:nvPr/>
        </p:nvSpPr>
        <p:spPr>
          <a:xfrm>
            <a:off x="3929802" y="1965490"/>
            <a:ext cx="1927780" cy="1178350"/>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Appraisal of policy change options</a:t>
            </a:r>
          </a:p>
        </p:txBody>
      </p:sp>
      <p:sp>
        <p:nvSpPr>
          <p:cNvPr id="7" name="Rounded Rectangle 6"/>
          <p:cNvSpPr/>
          <p:nvPr/>
        </p:nvSpPr>
        <p:spPr>
          <a:xfrm>
            <a:off x="7107744" y="1965490"/>
            <a:ext cx="1927780" cy="117835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Adoption</a:t>
            </a:r>
          </a:p>
        </p:txBody>
      </p:sp>
      <p:sp>
        <p:nvSpPr>
          <p:cNvPr id="8" name="Rounded Rectangle 7"/>
          <p:cNvSpPr/>
          <p:nvPr/>
        </p:nvSpPr>
        <p:spPr>
          <a:xfrm>
            <a:off x="7121882" y="4633700"/>
            <a:ext cx="1927780" cy="1178350"/>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Implementation/What is</a:t>
            </a:r>
          </a:p>
        </p:txBody>
      </p:sp>
      <p:sp>
        <p:nvSpPr>
          <p:cNvPr id="9" name="Rounded Rectangle 8"/>
          <p:cNvSpPr/>
          <p:nvPr/>
        </p:nvSpPr>
        <p:spPr>
          <a:xfrm>
            <a:off x="3929801" y="4633700"/>
            <a:ext cx="1927780" cy="117835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Evaluation</a:t>
            </a:r>
          </a:p>
        </p:txBody>
      </p:sp>
      <p:cxnSp>
        <p:nvCxnSpPr>
          <p:cNvPr id="11" name="Straight Arrow Connector 10"/>
          <p:cNvCxnSpPr>
            <a:stCxn id="5" idx="3"/>
            <a:endCxn id="6" idx="1"/>
          </p:cNvCxnSpPr>
          <p:nvPr/>
        </p:nvCxnSpPr>
        <p:spPr>
          <a:xfrm>
            <a:off x="2832753" y="2554665"/>
            <a:ext cx="1097049" cy="0"/>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5857582" y="2554665"/>
            <a:ext cx="1250162"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0"/>
          </p:cNvCxnSpPr>
          <p:nvPr/>
        </p:nvCxnSpPr>
        <p:spPr>
          <a:xfrm>
            <a:off x="8074059" y="3143840"/>
            <a:ext cx="11713" cy="148986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9" idx="3"/>
          </p:cNvCxnSpPr>
          <p:nvPr/>
        </p:nvCxnSpPr>
        <p:spPr>
          <a:xfrm flipH="1">
            <a:off x="5857581" y="5213023"/>
            <a:ext cx="1250163" cy="98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1"/>
            <a:endCxn id="5" idx="2"/>
          </p:cNvCxnSpPr>
          <p:nvPr/>
        </p:nvCxnSpPr>
        <p:spPr>
          <a:xfrm rot="10800000">
            <a:off x="1868863" y="3143841"/>
            <a:ext cx="2060938" cy="2079035"/>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64540" y="3343657"/>
            <a:ext cx="1058303"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none" rtlCol="0">
            <a:spAutoFit/>
          </a:bodyPr>
          <a:lstStyle/>
          <a:p>
            <a:r>
              <a:rPr lang="en-ZA" b="1" dirty="0"/>
              <a:t>Learning </a:t>
            </a:r>
          </a:p>
        </p:txBody>
      </p:sp>
      <p:sp>
        <p:nvSpPr>
          <p:cNvPr id="26" name="TextBox 25"/>
          <p:cNvSpPr txBox="1"/>
          <p:nvPr/>
        </p:nvSpPr>
        <p:spPr>
          <a:xfrm>
            <a:off x="1339709" y="4054345"/>
            <a:ext cx="1058303"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none" rtlCol="0">
            <a:spAutoFit/>
          </a:bodyPr>
          <a:lstStyle/>
          <a:p>
            <a:r>
              <a:rPr lang="en-ZA" b="1" dirty="0"/>
              <a:t>Learning </a:t>
            </a:r>
          </a:p>
        </p:txBody>
      </p:sp>
      <p:sp>
        <p:nvSpPr>
          <p:cNvPr id="27" name="TextBox 26"/>
          <p:cNvSpPr txBox="1"/>
          <p:nvPr/>
        </p:nvSpPr>
        <p:spPr>
          <a:xfrm>
            <a:off x="9567101" y="2365276"/>
            <a:ext cx="2249399" cy="3046988"/>
          </a:xfrm>
          <a:prstGeom prst="rect">
            <a:avLst/>
          </a:prstGeom>
          <a:noFill/>
        </p:spPr>
        <p:txBody>
          <a:bodyPr wrap="square" rtlCol="0">
            <a:spAutoFit/>
          </a:bodyPr>
          <a:lstStyle/>
          <a:p>
            <a:pPr algn="ctr"/>
            <a:r>
              <a:rPr lang="en-ZA" sz="2400" b="1" dirty="0">
                <a:solidFill>
                  <a:srgbClr val="C00000"/>
                </a:solidFill>
              </a:rPr>
              <a:t>The more “radical” the proposed policy change, the greater the need for careful appraisal and review</a:t>
            </a:r>
          </a:p>
        </p:txBody>
      </p:sp>
      <p:sp>
        <p:nvSpPr>
          <p:cNvPr id="37" name="Up Arrow 36"/>
          <p:cNvSpPr/>
          <p:nvPr/>
        </p:nvSpPr>
        <p:spPr>
          <a:xfrm>
            <a:off x="4364540" y="5938887"/>
            <a:ext cx="942680" cy="471340"/>
          </a:xfrm>
          <a:prstGeom prst="upArrow">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C00000"/>
              </a:solidFill>
            </a:endParaRPr>
          </a:p>
        </p:txBody>
      </p:sp>
      <p:sp>
        <p:nvSpPr>
          <p:cNvPr id="38" name="Up Arrow 37"/>
          <p:cNvSpPr/>
          <p:nvPr/>
        </p:nvSpPr>
        <p:spPr>
          <a:xfrm>
            <a:off x="790601" y="3234920"/>
            <a:ext cx="942680" cy="471340"/>
          </a:xfrm>
          <a:prstGeom prst="upArrow">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C00000"/>
              </a:solidFill>
            </a:endParaRPr>
          </a:p>
        </p:txBody>
      </p:sp>
      <p:sp>
        <p:nvSpPr>
          <p:cNvPr id="39" name="TextBox 38"/>
          <p:cNvSpPr txBox="1"/>
          <p:nvPr/>
        </p:nvSpPr>
        <p:spPr>
          <a:xfrm>
            <a:off x="329243" y="5671715"/>
            <a:ext cx="2808076"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ZA" b="1" dirty="0"/>
              <a:t>Research</a:t>
            </a:r>
          </a:p>
          <a:p>
            <a:pPr marL="285750" indent="-285750">
              <a:buFont typeface="Arial" panose="020B0604020202020204" pitchFamily="34" charset="0"/>
              <a:buChar char="•"/>
            </a:pPr>
            <a:r>
              <a:rPr lang="en-ZA" b="1" dirty="0"/>
              <a:t>Social engagement</a:t>
            </a:r>
          </a:p>
          <a:p>
            <a:pPr marL="285750" indent="-285750">
              <a:buFont typeface="Arial" panose="020B0604020202020204" pitchFamily="34" charset="0"/>
              <a:buChar char="•"/>
            </a:pPr>
            <a:r>
              <a:rPr lang="en-ZA" b="1" dirty="0"/>
              <a:t>Meaningful consultation</a:t>
            </a:r>
          </a:p>
        </p:txBody>
      </p:sp>
      <p:cxnSp>
        <p:nvCxnSpPr>
          <p:cNvPr id="41" name="Straight Arrow Connector 40"/>
          <p:cNvCxnSpPr/>
          <p:nvPr/>
        </p:nvCxnSpPr>
        <p:spPr>
          <a:xfrm flipV="1">
            <a:off x="2020142" y="3319413"/>
            <a:ext cx="1923797" cy="2092851"/>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189814" y="4316857"/>
            <a:ext cx="18508" cy="1095407"/>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829612" y="5564664"/>
            <a:ext cx="989815" cy="259451"/>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415325" y="5213023"/>
            <a:ext cx="1329179" cy="35164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4" name="Curved Connector 53"/>
          <p:cNvCxnSpPr>
            <a:endCxn id="52" idx="3"/>
          </p:cNvCxnSpPr>
          <p:nvPr/>
        </p:nvCxnSpPr>
        <p:spPr>
          <a:xfrm flipV="1">
            <a:off x="5422843" y="5513167"/>
            <a:ext cx="2187136" cy="746231"/>
          </a:xfrm>
          <a:prstGeom prst="curvedConnector2">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63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5" grpId="0" animBg="1"/>
      <p:bldP spid="26" grpId="0" animBg="1"/>
      <p:bldP spid="27" grpId="0"/>
      <p:bldP spid="37" grpId="0" animBg="1"/>
      <p:bldP spid="38" grpId="0" animBg="1"/>
      <p:bldP spid="39"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3827" y="411477"/>
            <a:ext cx="9690754" cy="823434"/>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200" b="1" dirty="0"/>
              <a:t>The NHI process?</a:t>
            </a:r>
            <a:endParaRPr lang="en-GB" sz="3200" b="1" dirty="0"/>
          </a:p>
        </p:txBody>
      </p:sp>
      <p:sp>
        <p:nvSpPr>
          <p:cNvPr id="5" name="Rounded Rectangle 4"/>
          <p:cNvSpPr/>
          <p:nvPr/>
        </p:nvSpPr>
        <p:spPr>
          <a:xfrm>
            <a:off x="904973" y="1965490"/>
            <a:ext cx="1927780" cy="1178350"/>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Identification of what needs to change</a:t>
            </a:r>
          </a:p>
        </p:txBody>
      </p:sp>
      <p:sp>
        <p:nvSpPr>
          <p:cNvPr id="6" name="Rounded Rectangle 5"/>
          <p:cNvSpPr/>
          <p:nvPr/>
        </p:nvSpPr>
        <p:spPr>
          <a:xfrm>
            <a:off x="3929802" y="1965490"/>
            <a:ext cx="1927780" cy="1178350"/>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Appraisal of policy change options</a:t>
            </a:r>
          </a:p>
        </p:txBody>
      </p:sp>
      <p:sp>
        <p:nvSpPr>
          <p:cNvPr id="7" name="Rounded Rectangle 6"/>
          <p:cNvSpPr/>
          <p:nvPr/>
        </p:nvSpPr>
        <p:spPr>
          <a:xfrm>
            <a:off x="7107744" y="1965490"/>
            <a:ext cx="1927780" cy="117835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Adoption</a:t>
            </a:r>
          </a:p>
        </p:txBody>
      </p:sp>
      <p:sp>
        <p:nvSpPr>
          <p:cNvPr id="8" name="Rounded Rectangle 7"/>
          <p:cNvSpPr/>
          <p:nvPr/>
        </p:nvSpPr>
        <p:spPr>
          <a:xfrm>
            <a:off x="7121882" y="4633700"/>
            <a:ext cx="1927780" cy="1178350"/>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Implementation/What is</a:t>
            </a:r>
          </a:p>
        </p:txBody>
      </p:sp>
      <p:sp>
        <p:nvSpPr>
          <p:cNvPr id="9" name="Rounded Rectangle 8"/>
          <p:cNvSpPr/>
          <p:nvPr/>
        </p:nvSpPr>
        <p:spPr>
          <a:xfrm>
            <a:off x="3929801" y="4633700"/>
            <a:ext cx="1927780" cy="117835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Evaluation</a:t>
            </a:r>
          </a:p>
        </p:txBody>
      </p:sp>
      <p:cxnSp>
        <p:nvCxnSpPr>
          <p:cNvPr id="11" name="Straight Arrow Connector 10"/>
          <p:cNvCxnSpPr>
            <a:stCxn id="5" idx="3"/>
            <a:endCxn id="6" idx="1"/>
          </p:cNvCxnSpPr>
          <p:nvPr/>
        </p:nvCxnSpPr>
        <p:spPr>
          <a:xfrm>
            <a:off x="2832753" y="2554665"/>
            <a:ext cx="1097049" cy="0"/>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5857582" y="2554665"/>
            <a:ext cx="1250162"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0"/>
          </p:cNvCxnSpPr>
          <p:nvPr/>
        </p:nvCxnSpPr>
        <p:spPr>
          <a:xfrm>
            <a:off x="8074059" y="3143840"/>
            <a:ext cx="11713" cy="148986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57581" y="5213023"/>
            <a:ext cx="1250163" cy="98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1"/>
            <a:endCxn id="5" idx="2"/>
          </p:cNvCxnSpPr>
          <p:nvPr/>
        </p:nvCxnSpPr>
        <p:spPr>
          <a:xfrm rot="10800000">
            <a:off x="1868863" y="3143841"/>
            <a:ext cx="2060938" cy="2079035"/>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567101" y="2365276"/>
            <a:ext cx="2249399" cy="2308324"/>
          </a:xfrm>
          <a:prstGeom prst="rect">
            <a:avLst/>
          </a:prstGeom>
          <a:noFill/>
        </p:spPr>
        <p:txBody>
          <a:bodyPr wrap="square" rtlCol="0">
            <a:spAutoFit/>
          </a:bodyPr>
          <a:lstStyle/>
          <a:p>
            <a:pPr algn="ctr"/>
            <a:r>
              <a:rPr lang="en-ZA" sz="2400" b="1" dirty="0">
                <a:solidFill>
                  <a:srgbClr val="C00000"/>
                </a:solidFill>
              </a:rPr>
              <a:t>None of the learning features of a policy reform process were engaged</a:t>
            </a:r>
          </a:p>
        </p:txBody>
      </p:sp>
      <p:sp>
        <p:nvSpPr>
          <p:cNvPr id="12" name="Multiply 11"/>
          <p:cNvSpPr/>
          <p:nvPr/>
        </p:nvSpPr>
        <p:spPr>
          <a:xfrm>
            <a:off x="3796642" y="1586943"/>
            <a:ext cx="2142315" cy="194192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Multiply 27"/>
          <p:cNvSpPr/>
          <p:nvPr/>
        </p:nvSpPr>
        <p:spPr>
          <a:xfrm>
            <a:off x="3752348" y="4251914"/>
            <a:ext cx="2142315" cy="194192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TextBox 19"/>
          <p:cNvSpPr txBox="1"/>
          <p:nvPr/>
        </p:nvSpPr>
        <p:spPr>
          <a:xfrm>
            <a:off x="923827" y="6032985"/>
            <a:ext cx="10812544"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dirty="0"/>
              <a:t>A narrow top-down “political” process </a:t>
            </a:r>
            <a:r>
              <a:rPr lang="en-ZA" b="1" dirty="0">
                <a:solidFill>
                  <a:srgbClr val="FF0000"/>
                </a:solidFill>
              </a:rPr>
              <a:t>framed the policy end-point </a:t>
            </a:r>
            <a:r>
              <a:rPr lang="en-ZA" dirty="0"/>
              <a:t>and sought to pressure role-players and stakeholders to legitimise it and offer technical content to make it feasible </a:t>
            </a:r>
          </a:p>
        </p:txBody>
      </p:sp>
    </p:spTree>
    <p:extLst>
      <p:ext uri="{BB962C8B-B14F-4D97-AF65-F5344CB8AC3E}">
        <p14:creationId xmlns:p14="http://schemas.microsoft.com/office/powerpoint/2010/main" xmlns="" val="42844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animBg="1"/>
      <p:bldP spid="2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541" y="908099"/>
            <a:ext cx="7033181" cy="5426778"/>
          </a:xfrm>
        </p:spPr>
        <p:txBody>
          <a:bodyPr>
            <a:normAutofit/>
          </a:bodyPr>
          <a:lstStyle/>
          <a:p>
            <a:pPr lvl="1"/>
            <a:r>
              <a:rPr lang="en-ZA" dirty="0"/>
              <a:t>You do not </a:t>
            </a:r>
            <a:r>
              <a:rPr lang="en-ZA" b="1" dirty="0">
                <a:solidFill>
                  <a:srgbClr val="FF0000"/>
                </a:solidFill>
              </a:rPr>
              <a:t>diagnose</a:t>
            </a:r>
            <a:r>
              <a:rPr lang="en-ZA" dirty="0"/>
              <a:t> complex problems that require systemic responses</a:t>
            </a:r>
          </a:p>
          <a:p>
            <a:pPr lvl="1"/>
            <a:endParaRPr lang="en-ZA" dirty="0"/>
          </a:p>
          <a:p>
            <a:pPr lvl="1"/>
            <a:r>
              <a:rPr lang="en-ZA" dirty="0"/>
              <a:t>You do not identify and implement </a:t>
            </a:r>
            <a:r>
              <a:rPr lang="en-ZA" b="1" dirty="0">
                <a:solidFill>
                  <a:srgbClr val="FF0000"/>
                </a:solidFill>
              </a:rPr>
              <a:t>needed systemic reforms</a:t>
            </a:r>
            <a:r>
              <a:rPr lang="en-ZA" dirty="0"/>
              <a:t> timeously</a:t>
            </a:r>
          </a:p>
          <a:p>
            <a:pPr lvl="1"/>
            <a:endParaRPr lang="en-ZA" dirty="0"/>
          </a:p>
          <a:p>
            <a:pPr lvl="1"/>
            <a:r>
              <a:rPr lang="en-ZA" dirty="0"/>
              <a:t>The </a:t>
            </a:r>
            <a:r>
              <a:rPr lang="en-ZA" b="1" dirty="0">
                <a:solidFill>
                  <a:srgbClr val="FF0000"/>
                </a:solidFill>
              </a:rPr>
              <a:t>gap</a:t>
            </a:r>
            <a:r>
              <a:rPr lang="en-ZA" dirty="0"/>
              <a:t> between social needs and the required social responses widen</a:t>
            </a:r>
          </a:p>
          <a:p>
            <a:pPr lvl="1"/>
            <a:endParaRPr lang="en-ZA" dirty="0"/>
          </a:p>
          <a:p>
            <a:pPr lvl="1"/>
            <a:r>
              <a:rPr lang="en-ZA" dirty="0"/>
              <a:t>Multi-faceted </a:t>
            </a:r>
            <a:r>
              <a:rPr lang="en-ZA" b="1" dirty="0">
                <a:solidFill>
                  <a:srgbClr val="FF0000"/>
                </a:solidFill>
              </a:rPr>
              <a:t>crises emerge </a:t>
            </a:r>
            <a:r>
              <a:rPr lang="en-ZA" dirty="0"/>
              <a:t>with increased frequency</a:t>
            </a:r>
          </a:p>
          <a:p>
            <a:pPr lvl="1"/>
            <a:endParaRPr lang="en-ZA" dirty="0"/>
          </a:p>
          <a:p>
            <a:pPr lvl="1"/>
            <a:r>
              <a:rPr lang="en-ZA" dirty="0"/>
              <a:t>Policy responses consistently take the form of </a:t>
            </a:r>
            <a:r>
              <a:rPr lang="en-ZA" b="1" dirty="0">
                <a:solidFill>
                  <a:srgbClr val="FF0000"/>
                </a:solidFill>
              </a:rPr>
              <a:t>short-term fixes </a:t>
            </a:r>
            <a:r>
              <a:rPr lang="en-ZA" dirty="0"/>
              <a:t>and drain resources</a:t>
            </a:r>
          </a:p>
        </p:txBody>
      </p:sp>
      <p:sp>
        <p:nvSpPr>
          <p:cNvPr id="4" name="Rounded Rectangle 3"/>
          <p:cNvSpPr/>
          <p:nvPr/>
        </p:nvSpPr>
        <p:spPr>
          <a:xfrm rot="16200000">
            <a:off x="-2056641" y="3209771"/>
            <a:ext cx="5659273" cy="823434"/>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200" b="1" dirty="0"/>
              <a:t>Consequences of poor process?</a:t>
            </a:r>
            <a:endParaRPr lang="en-GB" sz="3200" b="1" dirty="0"/>
          </a:p>
        </p:txBody>
      </p:sp>
      <p:sp>
        <p:nvSpPr>
          <p:cNvPr id="5" name="Curved Up Arrow 4"/>
          <p:cNvSpPr/>
          <p:nvPr/>
        </p:nvSpPr>
        <p:spPr>
          <a:xfrm rot="16200000">
            <a:off x="7070106" y="2262434"/>
            <a:ext cx="5392132" cy="2224725"/>
          </a:xfrm>
          <a:prstGeom prst="curvedUpArrow">
            <a:avLst/>
          </a:prstGeom>
          <a:solidFill>
            <a:schemeClr val="accent4">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0000"/>
              </a:solidFill>
            </a:endParaRPr>
          </a:p>
        </p:txBody>
      </p:sp>
    </p:spTree>
    <p:extLst>
      <p:ext uri="{BB962C8B-B14F-4D97-AF65-F5344CB8AC3E}">
        <p14:creationId xmlns:p14="http://schemas.microsoft.com/office/powerpoint/2010/main" xmlns="" val="406138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799" y="260648"/>
            <a:ext cx="9887527" cy="738593"/>
          </a:xfrm>
          <a:prstGeom prst="round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200" dirty="0"/>
              <a:t>Identifying what needs to change?</a:t>
            </a:r>
            <a:endParaRPr lang="en-GB" sz="3200" dirty="0"/>
          </a:p>
        </p:txBody>
      </p:sp>
      <p:pic>
        <p:nvPicPr>
          <p:cNvPr id="5" name="Picture 4"/>
          <p:cNvPicPr>
            <a:picLocks noChangeAspect="1"/>
          </p:cNvPicPr>
          <p:nvPr/>
        </p:nvPicPr>
        <p:blipFill>
          <a:blip r:embed="rId2" cstate="print"/>
          <a:stretch>
            <a:fillRect/>
          </a:stretch>
        </p:blipFill>
        <p:spPr>
          <a:xfrm>
            <a:off x="1110276" y="1917722"/>
            <a:ext cx="4501629" cy="30146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3" cstate="print"/>
          <a:stretch>
            <a:fillRect/>
          </a:stretch>
        </p:blipFill>
        <p:spPr>
          <a:xfrm>
            <a:off x="6060141" y="1864659"/>
            <a:ext cx="4894185" cy="3067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3722683" y="6025098"/>
            <a:ext cx="4270721" cy="461665"/>
          </a:xfrm>
          <a:prstGeom prst="rect">
            <a:avLst/>
          </a:prstGeom>
          <a:noFill/>
        </p:spPr>
        <p:txBody>
          <a:bodyPr wrap="none" rtlCol="0">
            <a:spAutoFit/>
          </a:bodyPr>
          <a:lstStyle/>
          <a:p>
            <a:r>
              <a:rPr lang="en-ZA" sz="2400" b="1" dirty="0"/>
              <a:t>TWO SIDES OF THE SAME COIN?</a:t>
            </a:r>
            <a:endParaRPr lang="en-GB" sz="2400" b="1" dirty="0"/>
          </a:p>
        </p:txBody>
      </p:sp>
      <p:sp>
        <p:nvSpPr>
          <p:cNvPr id="8" name="TextBox 7"/>
          <p:cNvSpPr txBox="1"/>
          <p:nvPr/>
        </p:nvSpPr>
        <p:spPr>
          <a:xfrm>
            <a:off x="2033243" y="1495327"/>
            <a:ext cx="2097741" cy="369332"/>
          </a:xfrm>
          <a:prstGeom prst="rect">
            <a:avLst/>
          </a:prstGeom>
          <a:noFill/>
        </p:spPr>
        <p:txBody>
          <a:bodyPr wrap="square" rtlCol="0">
            <a:spAutoFit/>
          </a:bodyPr>
          <a:lstStyle/>
          <a:p>
            <a:pPr algn="ctr"/>
            <a:r>
              <a:rPr lang="en-ZA" b="1" dirty="0"/>
              <a:t>Our public sector</a:t>
            </a:r>
            <a:endParaRPr lang="en-GB" b="1" dirty="0"/>
          </a:p>
        </p:txBody>
      </p:sp>
      <p:sp>
        <p:nvSpPr>
          <p:cNvPr id="9" name="TextBox 8"/>
          <p:cNvSpPr txBox="1"/>
          <p:nvPr/>
        </p:nvSpPr>
        <p:spPr>
          <a:xfrm>
            <a:off x="7395882" y="1503393"/>
            <a:ext cx="2142564" cy="369332"/>
          </a:xfrm>
          <a:prstGeom prst="rect">
            <a:avLst/>
          </a:prstGeom>
          <a:noFill/>
        </p:spPr>
        <p:txBody>
          <a:bodyPr wrap="square" rtlCol="0">
            <a:spAutoFit/>
          </a:bodyPr>
          <a:lstStyle/>
          <a:p>
            <a:pPr algn="ctr"/>
            <a:r>
              <a:rPr lang="en-ZA" b="1" dirty="0"/>
              <a:t>Our private sector</a:t>
            </a:r>
            <a:endParaRPr lang="en-GB" b="1" dirty="0"/>
          </a:p>
        </p:txBody>
      </p:sp>
    </p:spTree>
    <p:extLst>
      <p:ext uri="{BB962C8B-B14F-4D97-AF65-F5344CB8AC3E}">
        <p14:creationId xmlns:p14="http://schemas.microsoft.com/office/powerpoint/2010/main" xmlns="" val="38812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23827" y="1597843"/>
            <a:ext cx="9690754" cy="3912124"/>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923827" y="411477"/>
            <a:ext cx="9690754" cy="823434"/>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3200" b="1" dirty="0"/>
              <a:t>COVID-19 admissions in the public and private systems</a:t>
            </a:r>
            <a:endParaRPr lang="en-GB" sz="3200" b="1" dirty="0"/>
          </a:p>
        </p:txBody>
      </p:sp>
      <p:sp>
        <p:nvSpPr>
          <p:cNvPr id="6" name="TextBox 5"/>
          <p:cNvSpPr txBox="1"/>
          <p:nvPr/>
        </p:nvSpPr>
        <p:spPr>
          <a:xfrm>
            <a:off x="923827" y="5759777"/>
            <a:ext cx="2813399"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none" rtlCol="0">
            <a:spAutoFit/>
          </a:bodyPr>
          <a:lstStyle/>
          <a:p>
            <a:r>
              <a:rPr lang="en-ZA" dirty="0"/>
              <a:t>Source: NICD </a:t>
            </a:r>
            <a:r>
              <a:rPr lang="en-ZA" dirty="0" err="1"/>
              <a:t>Datcov</a:t>
            </a:r>
            <a:r>
              <a:rPr lang="en-ZA" dirty="0"/>
              <a:t> system</a:t>
            </a:r>
          </a:p>
        </p:txBody>
      </p:sp>
      <p:sp>
        <p:nvSpPr>
          <p:cNvPr id="7" name="TextBox 6"/>
          <p:cNvSpPr txBox="1"/>
          <p:nvPr/>
        </p:nvSpPr>
        <p:spPr>
          <a:xfrm>
            <a:off x="3148553" y="2356702"/>
            <a:ext cx="5090473" cy="707886"/>
          </a:xfrm>
          <a:prstGeom prst="rect">
            <a:avLst/>
          </a:prstGeom>
          <a:noFill/>
        </p:spPr>
        <p:txBody>
          <a:bodyPr wrap="square" rtlCol="0">
            <a:spAutoFit/>
          </a:bodyPr>
          <a:lstStyle/>
          <a:p>
            <a:pPr algn="ctr"/>
            <a:r>
              <a:rPr lang="en-ZA" sz="2000" b="1" dirty="0">
                <a:solidFill>
                  <a:srgbClr val="FF0000"/>
                </a:solidFill>
              </a:rPr>
              <a:t>What would have happened if we only relied on the public hospital system?</a:t>
            </a:r>
          </a:p>
        </p:txBody>
      </p:sp>
    </p:spTree>
    <p:extLst>
      <p:ext uri="{BB962C8B-B14F-4D97-AF65-F5344CB8AC3E}">
        <p14:creationId xmlns:p14="http://schemas.microsoft.com/office/powerpoint/2010/main" xmlns="" val="38870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18095" y="1536570"/>
            <a:ext cx="9483365" cy="460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ounded Rectangle 4"/>
          <p:cNvSpPr/>
          <p:nvPr/>
        </p:nvSpPr>
        <p:spPr>
          <a:xfrm>
            <a:off x="923827" y="411477"/>
            <a:ext cx="9690754" cy="823434"/>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2800" b="1" dirty="0"/>
              <a:t>COVID-19 tests in the public and private systems to 20 July 2021</a:t>
            </a:r>
            <a:endParaRPr lang="en-GB" sz="2800" b="1" dirty="0"/>
          </a:p>
        </p:txBody>
      </p:sp>
      <p:sp>
        <p:nvSpPr>
          <p:cNvPr id="6" name="TextBox 5"/>
          <p:cNvSpPr txBox="1"/>
          <p:nvPr/>
        </p:nvSpPr>
        <p:spPr>
          <a:xfrm>
            <a:off x="1018095" y="6344239"/>
            <a:ext cx="1412374" cy="369332"/>
          </a:xfrm>
          <a:prstGeom prst="rect">
            <a:avLst/>
          </a:prstGeom>
          <a:noFill/>
        </p:spPr>
        <p:txBody>
          <a:bodyPr wrap="none" rtlCol="0">
            <a:spAutoFit/>
          </a:bodyPr>
          <a:lstStyle/>
          <a:p>
            <a:r>
              <a:rPr lang="en-ZA" dirty="0"/>
              <a:t>Source: NICD</a:t>
            </a:r>
          </a:p>
        </p:txBody>
      </p:sp>
    </p:spTree>
    <p:extLst>
      <p:ext uri="{BB962C8B-B14F-4D97-AF65-F5344CB8AC3E}">
        <p14:creationId xmlns:p14="http://schemas.microsoft.com/office/powerpoint/2010/main" xmlns="" val="121261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2936</Words>
  <Application>Microsoft Office PowerPoint</Application>
  <PresentationFormat>Custom</PresentationFormat>
  <Paragraphs>346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Summary</vt:lpstr>
      <vt:lpstr>Slide 24</vt:lpstr>
      <vt:lpstr>Slide 25</vt:lpstr>
      <vt:lpstr>Slide 26</vt:lpstr>
      <vt:lpstr>Slide 27</vt:lpstr>
      <vt:lpstr>Slide 28</vt:lpstr>
      <vt:lpstr>Slide 29</vt:lpstr>
      <vt:lpstr>Slide 30</vt:lpstr>
      <vt:lpstr>Slide 31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Cairns</dc:creator>
  <cp:lastModifiedBy>USER</cp:lastModifiedBy>
  <cp:revision>522</cp:revision>
  <dcterms:created xsi:type="dcterms:W3CDTF">2019-09-09T10:09:33Z</dcterms:created>
  <dcterms:modified xsi:type="dcterms:W3CDTF">2021-07-21T09:05:36Z</dcterms:modified>
</cp:coreProperties>
</file>