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89" r:id="rId2"/>
    <p:sldId id="290" r:id="rId3"/>
    <p:sldId id="291" r:id="rId4"/>
    <p:sldId id="292" r:id="rId5"/>
    <p:sldId id="293" r:id="rId6"/>
    <p:sldId id="294" r:id="rId7"/>
    <p:sldId id="295" r:id="rId8"/>
    <p:sldId id="276" r:id="rId9"/>
    <p:sldId id="280" r:id="rId10"/>
    <p:sldId id="288" r:id="rId11"/>
    <p:sldId id="287" r:id="rId12"/>
    <p:sldId id="284" r:id="rId13"/>
    <p:sldId id="282" r:id="rId14"/>
    <p:sldId id="296" r:id="rId15"/>
    <p:sldId id="297" r:id="rId16"/>
    <p:sldId id="298" r:id="rId17"/>
    <p:sldId id="311" r:id="rId18"/>
    <p:sldId id="300" r:id="rId19"/>
    <p:sldId id="301" r:id="rId20"/>
    <p:sldId id="308" r:id="rId21"/>
    <p:sldId id="309" r:id="rId22"/>
    <p:sldId id="283" r:id="rId23"/>
    <p:sldId id="285" r:id="rId24"/>
    <p:sldId id="302" r:id="rId25"/>
    <p:sldId id="303" r:id="rId26"/>
    <p:sldId id="304" r:id="rId27"/>
    <p:sldId id="305" r:id="rId28"/>
    <p:sldId id="306" r:id="rId29"/>
    <p:sldId id="307" r:id="rId30"/>
    <p:sldId id="310" r:id="rId31"/>
    <p:sldId id="281" r:id="rId32"/>
    <p:sldId id="31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4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E755F1D-24CA-497C-9F8F-45EFB02B63BE}" type="datetimeFigureOut">
              <a:rPr lang="en-ZA" smtClean="0"/>
              <a:pPr/>
              <a:t>2021/07/21</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BFA9E3-3409-4BA9-A75E-57767D91D3BF}" type="slidenum">
              <a:rPr lang="en-ZA" smtClean="0"/>
              <a:pPr/>
              <a:t>‹#›</a:t>
            </a:fld>
            <a:endParaRPr lang="en-ZA"/>
          </a:p>
        </p:txBody>
      </p:sp>
    </p:spTree>
    <p:extLst>
      <p:ext uri="{BB962C8B-B14F-4D97-AF65-F5344CB8AC3E}">
        <p14:creationId xmlns:p14="http://schemas.microsoft.com/office/powerpoint/2010/main" xmlns="" val="1389209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DBFA9E3-3409-4BA9-A75E-57767D91D3BF}" type="slidenum">
              <a:rPr lang="en-ZA" smtClean="0"/>
              <a:pPr/>
              <a:t>6</a:t>
            </a:fld>
            <a:endParaRPr lang="en-ZA"/>
          </a:p>
        </p:txBody>
      </p:sp>
    </p:spTree>
    <p:extLst>
      <p:ext uri="{BB962C8B-B14F-4D97-AF65-F5344CB8AC3E}">
        <p14:creationId xmlns:p14="http://schemas.microsoft.com/office/powerpoint/2010/main" xmlns="" val="1912128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smtClean="0"/>
              <a:t>Clips of practices to</a:t>
            </a:r>
            <a:r>
              <a:rPr lang="en-ZA" baseline="0" dirty="0" smtClean="0"/>
              <a:t> be added here   - </a:t>
            </a:r>
            <a:endParaRPr lang="en-ZA" dirty="0"/>
          </a:p>
        </p:txBody>
      </p:sp>
      <p:sp>
        <p:nvSpPr>
          <p:cNvPr id="4" name="Slide Number Placeholder 3"/>
          <p:cNvSpPr>
            <a:spLocks noGrp="1"/>
          </p:cNvSpPr>
          <p:nvPr>
            <p:ph type="sldNum" sz="quarter" idx="10"/>
          </p:nvPr>
        </p:nvSpPr>
        <p:spPr/>
        <p:txBody>
          <a:bodyPr/>
          <a:lstStyle/>
          <a:p>
            <a:fld id="{1DBFA9E3-3409-4BA9-A75E-57767D91D3BF}" type="slidenum">
              <a:rPr lang="en-ZA" smtClean="0"/>
              <a:pPr/>
              <a:t>7</a:t>
            </a:fld>
            <a:endParaRPr lang="en-ZA"/>
          </a:p>
        </p:txBody>
      </p:sp>
    </p:spTree>
    <p:extLst>
      <p:ext uri="{BB962C8B-B14F-4D97-AF65-F5344CB8AC3E}">
        <p14:creationId xmlns:p14="http://schemas.microsoft.com/office/powerpoint/2010/main" xmlns="" val="3424688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DBFA9E3-3409-4BA9-A75E-57767D91D3BF}" type="slidenum">
              <a:rPr lang="en-ZA" smtClean="0"/>
              <a:pPr/>
              <a:t>18</a:t>
            </a:fld>
            <a:endParaRPr lang="en-ZA"/>
          </a:p>
        </p:txBody>
      </p:sp>
    </p:spTree>
    <p:extLst>
      <p:ext uri="{BB962C8B-B14F-4D97-AF65-F5344CB8AC3E}">
        <p14:creationId xmlns:p14="http://schemas.microsoft.com/office/powerpoint/2010/main" xmlns="" val="49077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a:p>
        </p:txBody>
      </p:sp>
      <p:sp>
        <p:nvSpPr>
          <p:cNvPr id="6" name="Slide Number Placeholder 5"/>
          <p:cNvSpPr>
            <a:spLocks noGrp="1"/>
          </p:cNvSpPr>
          <p:nvPr>
            <p:ph type="sldNum" sz="quarter" idx="12"/>
          </p:nvPr>
        </p:nvSpPr>
        <p:spPr>
          <a:xfrm>
            <a:off x="8668816" y="6481911"/>
            <a:ext cx="475184" cy="365125"/>
          </a:xfrm>
        </p:spPr>
        <p:txBody>
          <a:bodyPr/>
          <a:lstStyle/>
          <a:p>
            <a:fld id="{450C6EC9-827A-4C2E-BC36-D5F42D53A571}" type="slidenum">
              <a:rPr lang="en-ZA" smtClean="0"/>
              <a:pPr/>
              <a:t>‹#›</a:t>
            </a:fld>
            <a:endParaRPr lang="en-ZA" dirty="0"/>
          </a:p>
        </p:txBody>
      </p:sp>
    </p:spTree>
    <p:extLst>
      <p:ext uri="{BB962C8B-B14F-4D97-AF65-F5344CB8AC3E}">
        <p14:creationId xmlns:p14="http://schemas.microsoft.com/office/powerpoint/2010/main" xmlns="" val="55954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1"/>
          </p:nvPr>
        </p:nvSpPr>
        <p:spPr/>
        <p:txBody>
          <a:bodyPr/>
          <a:lstStyle/>
          <a:p>
            <a:r>
              <a:rPr lang="en-ZA"/>
              <a:t>Society  of Private Nurse Practitioners of South Africa </a:t>
            </a:r>
          </a:p>
        </p:txBody>
      </p:sp>
      <p:sp>
        <p:nvSpPr>
          <p:cNvPr id="6" name="Slide Number Placeholder 5"/>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394605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Footer Placeholder 4"/>
          <p:cNvSpPr>
            <a:spLocks noGrp="1"/>
          </p:cNvSpPr>
          <p:nvPr>
            <p:ph type="ftr" sz="quarter" idx="11"/>
          </p:nvPr>
        </p:nvSpPr>
        <p:spPr/>
        <p:txBody>
          <a:bodyPr/>
          <a:lstStyle/>
          <a:p>
            <a:r>
              <a:rPr lang="en-ZA"/>
              <a:t>Society  of Private Nurse Practitioners of South Africa </a:t>
            </a:r>
          </a:p>
        </p:txBody>
      </p:sp>
      <p:sp>
        <p:nvSpPr>
          <p:cNvPr id="6" name="Slide Number Placeholder 5"/>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276475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11"/>
          </p:nvPr>
        </p:nvSpPr>
        <p:spPr>
          <a:xfrm rot="5400000">
            <a:off x="6073536" y="2863572"/>
            <a:ext cx="5688632" cy="482783"/>
          </a:xfrm>
          <a:gradFill flip="none" rotWithShape="1">
            <a:gsLst>
              <a:gs pos="0">
                <a:srgbClr val="5E9EFF"/>
              </a:gs>
              <a:gs pos="39999">
                <a:srgbClr val="85C2FF"/>
              </a:gs>
              <a:gs pos="70000">
                <a:srgbClr val="C4D6EB"/>
              </a:gs>
              <a:gs pos="100000">
                <a:srgbClr val="FFEBFA"/>
              </a:gs>
            </a:gsLst>
            <a:lin ang="5400000" scaled="0"/>
            <a:tileRect/>
          </a:gradFill>
        </p:spPr>
        <p:txBody>
          <a:bodyPr vert="horz" anchor="ctr" anchorCtr="0"/>
          <a:lstStyle>
            <a:lvl1pPr>
              <a:defRPr sz="2000">
                <a:solidFill>
                  <a:srgbClr val="0070C0"/>
                </a:solidFill>
              </a:defRPr>
            </a:lvl1pPr>
          </a:lstStyle>
          <a:p>
            <a:r>
              <a:rPr lang="en-ZA" dirty="0"/>
              <a:t>Society  of Private Nurse Practitioners of South Africa </a:t>
            </a:r>
          </a:p>
        </p:txBody>
      </p:sp>
      <p:sp>
        <p:nvSpPr>
          <p:cNvPr id="6" name="Slide Number Placeholder 5"/>
          <p:cNvSpPr>
            <a:spLocks noGrp="1"/>
          </p:cNvSpPr>
          <p:nvPr>
            <p:ph type="sldNum" sz="quarter" idx="12"/>
          </p:nvPr>
        </p:nvSpPr>
        <p:spPr>
          <a:xfrm>
            <a:off x="0" y="6484863"/>
            <a:ext cx="467544" cy="365125"/>
          </a:xfrm>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2455620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ZA"/>
          </a:p>
        </p:txBody>
      </p:sp>
      <p:sp>
        <p:nvSpPr>
          <p:cNvPr id="5" name="Footer Placeholder 4"/>
          <p:cNvSpPr>
            <a:spLocks noGrp="1"/>
          </p:cNvSpPr>
          <p:nvPr>
            <p:ph type="ftr" sz="quarter" idx="11"/>
          </p:nvPr>
        </p:nvSpPr>
        <p:spPr/>
        <p:txBody>
          <a:bodyPr/>
          <a:lstStyle/>
          <a:p>
            <a:r>
              <a:rPr lang="en-ZA"/>
              <a:t>Society  of Private Nurse Practitioners of South Africa </a:t>
            </a:r>
          </a:p>
        </p:txBody>
      </p:sp>
      <p:sp>
        <p:nvSpPr>
          <p:cNvPr id="6" name="Slide Number Placeholder 5"/>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2771502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11"/>
          </p:nvPr>
        </p:nvSpPr>
        <p:spPr/>
        <p:txBody>
          <a:bodyPr/>
          <a:lstStyle/>
          <a:p>
            <a:r>
              <a:rPr lang="en-ZA"/>
              <a:t>Society  of Private Nurse Practitioners of South Africa </a:t>
            </a:r>
          </a:p>
        </p:txBody>
      </p:sp>
      <p:sp>
        <p:nvSpPr>
          <p:cNvPr id="7" name="Slide Number Placeholder 6"/>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2692719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8" name="Footer Placeholder 7"/>
          <p:cNvSpPr>
            <a:spLocks noGrp="1"/>
          </p:cNvSpPr>
          <p:nvPr>
            <p:ph type="ftr" sz="quarter" idx="11"/>
          </p:nvPr>
        </p:nvSpPr>
        <p:spPr/>
        <p:txBody>
          <a:bodyPr/>
          <a:lstStyle/>
          <a:p>
            <a:r>
              <a:rPr lang="en-ZA"/>
              <a:t>Society  of Private Nurse Practitioners of South Africa </a:t>
            </a:r>
          </a:p>
        </p:txBody>
      </p:sp>
      <p:sp>
        <p:nvSpPr>
          <p:cNvPr id="9" name="Slide Number Placeholder 8"/>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2760860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4" name="Footer Placeholder 3"/>
          <p:cNvSpPr>
            <a:spLocks noGrp="1"/>
          </p:cNvSpPr>
          <p:nvPr>
            <p:ph type="ftr" sz="quarter" idx="11"/>
          </p:nvPr>
        </p:nvSpPr>
        <p:spPr/>
        <p:txBody>
          <a:bodyPr/>
          <a:lstStyle/>
          <a:p>
            <a:r>
              <a:rPr lang="en-ZA"/>
              <a:t>Society  of Private Nurse Practitioners of South Africa </a:t>
            </a:r>
          </a:p>
        </p:txBody>
      </p:sp>
      <p:sp>
        <p:nvSpPr>
          <p:cNvPr id="5" name="Slide Number Placeholder 4"/>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306828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ZA"/>
              <a:t>Society  of Private Nurse Practitioners of South Africa </a:t>
            </a:r>
          </a:p>
        </p:txBody>
      </p:sp>
      <p:sp>
        <p:nvSpPr>
          <p:cNvPr id="4" name="Slide Number Placeholder 3"/>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3982709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ZA"/>
              <a:t>Society  of Private Nurse Practitioners of South Africa </a:t>
            </a:r>
          </a:p>
        </p:txBody>
      </p:sp>
      <p:sp>
        <p:nvSpPr>
          <p:cNvPr id="7" name="Slide Number Placeholder 6"/>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3627769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ZA"/>
              <a:t>Society  of Private Nurse Practitioners of South Africa </a:t>
            </a:r>
          </a:p>
        </p:txBody>
      </p:sp>
      <p:sp>
        <p:nvSpPr>
          <p:cNvPr id="7" name="Slide Number Placeholder 6"/>
          <p:cNvSpPr>
            <a:spLocks noGrp="1"/>
          </p:cNvSpPr>
          <p:nvPr>
            <p:ph type="sldNum" sz="quarter" idx="12"/>
          </p:nvPr>
        </p:nvSpPr>
        <p:spPr/>
        <p:txBody>
          <a:bodyPr/>
          <a:lstStyle/>
          <a:p>
            <a:fld id="{450C6EC9-827A-4C2E-BC36-D5F42D53A571}" type="slidenum">
              <a:rPr lang="en-ZA" smtClean="0"/>
              <a:pPr/>
              <a:t>‹#›</a:t>
            </a:fld>
            <a:endParaRPr lang="en-ZA"/>
          </a:p>
        </p:txBody>
      </p:sp>
    </p:spTree>
    <p:extLst>
      <p:ext uri="{BB962C8B-B14F-4D97-AF65-F5344CB8AC3E}">
        <p14:creationId xmlns:p14="http://schemas.microsoft.com/office/powerpoint/2010/main" xmlns="" val="219552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blipFill dpi="0" rotWithShape="1">
          <a:blip r:embed="rId13" cstate="print">
            <a:alphaModFix amt="13000"/>
            <a:lum/>
          </a:blip>
          <a:srcRect/>
          <a:stretch>
            <a:fillRect t="-15000" b="-1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147248" cy="1143000"/>
          </a:xfrm>
          <a:prstGeom prst="rect">
            <a:avLst/>
          </a:prstGeom>
        </p:spPr>
        <p:txBody>
          <a:bodyPr vert="horz" lIns="91440" tIns="45720" rIns="91440" bIns="45720" rtlCol="0" anchor="ctr">
            <a:norm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600200"/>
            <a:ext cx="8147248" cy="499715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Footer Placeholder 4"/>
          <p:cNvSpPr>
            <a:spLocks noGrp="1"/>
          </p:cNvSpPr>
          <p:nvPr>
            <p:ph type="ftr" sz="quarter" idx="3"/>
          </p:nvPr>
        </p:nvSpPr>
        <p:spPr>
          <a:xfrm rot="16200000">
            <a:off x="6073536" y="2863572"/>
            <a:ext cx="5688632" cy="4827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ZA"/>
              <a:t>Society  of Private Nurse Practitioners of South Africa </a:t>
            </a:r>
            <a:endParaRPr lang="en-ZA" dirty="0"/>
          </a:p>
        </p:txBody>
      </p:sp>
      <p:sp>
        <p:nvSpPr>
          <p:cNvPr id="6" name="Slide Number Placeholder 5"/>
          <p:cNvSpPr>
            <a:spLocks noGrp="1"/>
          </p:cNvSpPr>
          <p:nvPr>
            <p:ph type="sldNum" sz="quarter" idx="4"/>
          </p:nvPr>
        </p:nvSpPr>
        <p:spPr>
          <a:xfrm>
            <a:off x="-7640" y="6510387"/>
            <a:ext cx="47518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0C6EC9-827A-4C2E-BC36-D5F42D53A571}" type="slidenum">
              <a:rPr lang="en-ZA" smtClean="0"/>
              <a:pPr/>
              <a:t>‹#›</a:t>
            </a:fld>
            <a:endParaRPr lang="en-ZA"/>
          </a:p>
        </p:txBody>
      </p:sp>
      <p:sp>
        <p:nvSpPr>
          <p:cNvPr id="11" name="Footer Placeholder 4"/>
          <p:cNvSpPr txBox="1">
            <a:spLocks/>
          </p:cNvSpPr>
          <p:nvPr userDrawn="1"/>
        </p:nvSpPr>
        <p:spPr>
          <a:xfrm rot="5400000">
            <a:off x="5473605" y="3187609"/>
            <a:ext cx="6858001" cy="482783"/>
          </a:xfrm>
          <a:prstGeom prst="rect">
            <a:avLst/>
          </a:prstGeom>
          <a:gradFill flip="none" rotWithShape="1">
            <a:gsLst>
              <a:gs pos="0">
                <a:srgbClr val="5E9EFF"/>
              </a:gs>
              <a:gs pos="39999">
                <a:srgbClr val="85C2FF"/>
              </a:gs>
              <a:gs pos="70000">
                <a:srgbClr val="C4D6EB"/>
              </a:gs>
              <a:gs pos="100000">
                <a:srgbClr val="FFEBFA"/>
              </a:gs>
            </a:gsLst>
            <a:lin ang="5400000" scaled="0"/>
            <a:tileRect/>
          </a:gradFill>
        </p:spPr>
        <p:txBody>
          <a:bodyPr vert="horz" anchor="ctr" anchorCtr="0"/>
          <a:lstStyle>
            <a:defPPr>
              <a:defRPr lang="en-US"/>
            </a:defPPr>
            <a:lvl1pPr marL="0" algn="l" defTabSz="914400" rtl="0" eaLnBrk="1" latinLnBrk="0" hangingPunct="1">
              <a:defRPr sz="2000" kern="1200">
                <a:solidFill>
                  <a:srgbClr val="0070C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ZA" dirty="0"/>
              <a:t>Society  of Private Nurse Practitioners of South Africa </a:t>
            </a:r>
          </a:p>
        </p:txBody>
      </p:sp>
    </p:spTree>
    <p:extLst>
      <p:ext uri="{BB962C8B-B14F-4D97-AF65-F5344CB8AC3E}">
        <p14:creationId xmlns:p14="http://schemas.microsoft.com/office/powerpoint/2010/main" xmlns="" val="35655940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b="1" kern="1200">
          <a:solidFill>
            <a:srgbClr val="0070C0"/>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92981101-2804-4A9D-9AA5-39CE63889684}"/>
              </a:ext>
            </a:extLst>
          </p:cNvPr>
          <p:cNvSpPr>
            <a:spLocks noGrp="1"/>
          </p:cNvSpPr>
          <p:nvPr>
            <p:ph type="sldNum" sz="quarter" idx="12"/>
          </p:nvPr>
        </p:nvSpPr>
        <p:spPr/>
        <p:txBody>
          <a:bodyPr/>
          <a:lstStyle/>
          <a:p>
            <a:fld id="{450C6EC9-827A-4C2E-BC36-D5F42D53A571}" type="slidenum">
              <a:rPr lang="en-ZA" smtClean="0"/>
              <a:pPr/>
              <a:t>1</a:t>
            </a:fld>
            <a:endParaRPr lang="en-ZA"/>
          </a:p>
        </p:txBody>
      </p:sp>
      <p:pic>
        <p:nvPicPr>
          <p:cNvPr id="6" name="Picture 5" descr="A picture containing diagram&#10;&#10;Description automatically generated">
            <a:extLst>
              <a:ext uri="{FF2B5EF4-FFF2-40B4-BE49-F238E27FC236}">
                <a16:creationId xmlns:a16="http://schemas.microsoft.com/office/drawing/2014/main" xmlns="" id="{DDDE93B9-74C4-4D00-8359-065A588A34A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1497628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F631AD25-0FE7-4E3C-9D72-A7137B506720}"/>
              </a:ext>
            </a:extLst>
          </p:cNvPr>
          <p:cNvSpPr>
            <a:spLocks noGrp="1"/>
          </p:cNvSpPr>
          <p:nvPr>
            <p:ph type="sldNum" sz="quarter" idx="12"/>
          </p:nvPr>
        </p:nvSpPr>
        <p:spPr/>
        <p:txBody>
          <a:bodyPr/>
          <a:lstStyle/>
          <a:p>
            <a:fld id="{450C6EC9-827A-4C2E-BC36-D5F42D53A571}" type="slidenum">
              <a:rPr lang="en-ZA" smtClean="0"/>
              <a:pPr/>
              <a:t>10</a:t>
            </a:fld>
            <a:endParaRPr lang="en-ZA"/>
          </a:p>
        </p:txBody>
      </p:sp>
      <p:pic>
        <p:nvPicPr>
          <p:cNvPr id="4" name="Picture 3" descr="Website&#10;&#10;Description automatically generated">
            <a:extLst>
              <a:ext uri="{FF2B5EF4-FFF2-40B4-BE49-F238E27FC236}">
                <a16:creationId xmlns:a16="http://schemas.microsoft.com/office/drawing/2014/main" xmlns="" id="{C68F311A-CD15-4F41-8D98-D3B97546FF1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31827247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88100DBE-0A62-4C46-A96E-F6ADD8C19DAF}"/>
              </a:ext>
            </a:extLst>
          </p:cNvPr>
          <p:cNvSpPr>
            <a:spLocks noGrp="1"/>
          </p:cNvSpPr>
          <p:nvPr>
            <p:ph type="sldNum" sz="quarter" idx="12"/>
          </p:nvPr>
        </p:nvSpPr>
        <p:spPr/>
        <p:txBody>
          <a:bodyPr/>
          <a:lstStyle/>
          <a:p>
            <a:fld id="{450C6EC9-827A-4C2E-BC36-D5F42D53A571}" type="slidenum">
              <a:rPr lang="en-ZA" smtClean="0"/>
              <a:pPr/>
              <a:t>11</a:t>
            </a:fld>
            <a:endParaRPr lang="en-ZA"/>
          </a:p>
        </p:txBody>
      </p:sp>
      <p:pic>
        <p:nvPicPr>
          <p:cNvPr id="6" name="Picture 5" descr="Graphical user interface, website&#10;&#10;Description automatically generated">
            <a:extLst>
              <a:ext uri="{FF2B5EF4-FFF2-40B4-BE49-F238E27FC236}">
                <a16:creationId xmlns:a16="http://schemas.microsoft.com/office/drawing/2014/main" xmlns="" id="{EB67B6D5-BDED-4363-BE67-04518FF8427B}"/>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128886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ollage of people in a room&#10;&#10;Description automatically generated with low confidence">
            <a:extLst>
              <a:ext uri="{FF2B5EF4-FFF2-40B4-BE49-F238E27FC236}">
                <a16:creationId xmlns:a16="http://schemas.microsoft.com/office/drawing/2014/main" xmlns="" id="{74E9125E-39DF-4A48-AFB6-6EA8ECCB1F5A}"/>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54459" cy="6866531"/>
          </a:xfrm>
        </p:spPr>
      </p:pic>
      <p:sp>
        <p:nvSpPr>
          <p:cNvPr id="4" name="Slide Number Placeholder 3">
            <a:extLst>
              <a:ext uri="{FF2B5EF4-FFF2-40B4-BE49-F238E27FC236}">
                <a16:creationId xmlns:a16="http://schemas.microsoft.com/office/drawing/2014/main" xmlns="" id="{7F023460-9DEE-4CA9-86D5-7894C8E7BB2B}"/>
              </a:ext>
            </a:extLst>
          </p:cNvPr>
          <p:cNvSpPr>
            <a:spLocks noGrp="1"/>
          </p:cNvSpPr>
          <p:nvPr>
            <p:ph type="sldNum" sz="quarter" idx="12"/>
          </p:nvPr>
        </p:nvSpPr>
        <p:spPr/>
        <p:txBody>
          <a:bodyPr/>
          <a:lstStyle/>
          <a:p>
            <a:fld id="{450C6EC9-827A-4C2E-BC36-D5F42D53A571}" type="slidenum">
              <a:rPr lang="en-ZA" smtClean="0"/>
              <a:pPr/>
              <a:t>12</a:t>
            </a:fld>
            <a:endParaRPr lang="en-ZA"/>
          </a:p>
        </p:txBody>
      </p:sp>
      <p:pic>
        <p:nvPicPr>
          <p:cNvPr id="8" name="Picture 7" descr="Logo&#10;&#10;Description automatically generated">
            <a:extLst>
              <a:ext uri="{FF2B5EF4-FFF2-40B4-BE49-F238E27FC236}">
                <a16:creationId xmlns:a16="http://schemas.microsoft.com/office/drawing/2014/main" xmlns="" id="{8F3955B4-4B8B-40D6-8BBB-EE75CC5A912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840540" y="2715827"/>
            <a:ext cx="1462919" cy="14263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857620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person, people, group, family&#10;&#10;Description automatically generated">
            <a:extLst>
              <a:ext uri="{FF2B5EF4-FFF2-40B4-BE49-F238E27FC236}">
                <a16:creationId xmlns:a16="http://schemas.microsoft.com/office/drawing/2014/main" xmlns="" id="{3889DBA6-FAFE-4DA9-9D5F-9DDF40963398}"/>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0" y="0"/>
            <a:ext cx="9132404" cy="6849988"/>
          </a:xfrm>
        </p:spPr>
      </p:pic>
      <p:sp>
        <p:nvSpPr>
          <p:cNvPr id="4" name="Slide Number Placeholder 3">
            <a:extLst>
              <a:ext uri="{FF2B5EF4-FFF2-40B4-BE49-F238E27FC236}">
                <a16:creationId xmlns:a16="http://schemas.microsoft.com/office/drawing/2014/main" xmlns="" id="{BBDF4305-856A-4DA5-9B4D-D426FBC37434}"/>
              </a:ext>
            </a:extLst>
          </p:cNvPr>
          <p:cNvSpPr>
            <a:spLocks noGrp="1"/>
          </p:cNvSpPr>
          <p:nvPr>
            <p:ph type="sldNum" sz="quarter" idx="12"/>
          </p:nvPr>
        </p:nvSpPr>
        <p:spPr/>
        <p:txBody>
          <a:bodyPr/>
          <a:lstStyle/>
          <a:p>
            <a:fld id="{450C6EC9-827A-4C2E-BC36-D5F42D53A571}" type="slidenum">
              <a:rPr lang="en-ZA" smtClean="0"/>
              <a:pPr/>
              <a:t>13</a:t>
            </a:fld>
            <a:endParaRPr lang="en-ZA"/>
          </a:p>
        </p:txBody>
      </p:sp>
      <p:pic>
        <p:nvPicPr>
          <p:cNvPr id="8" name="Picture 7" descr="Logo&#10;&#10;Description automatically generated">
            <a:extLst>
              <a:ext uri="{FF2B5EF4-FFF2-40B4-BE49-F238E27FC236}">
                <a16:creationId xmlns:a16="http://schemas.microsoft.com/office/drawing/2014/main" xmlns="" id="{C265FCD2-A558-4268-A9D7-E6A7FB1AF96B}"/>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635896" y="2708920"/>
            <a:ext cx="2117428" cy="1984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17918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dirty="0" smtClean="0"/>
              <a:t>Nursing challenges</a:t>
            </a:r>
            <a:endParaRPr lang="en-ZA" dirty="0"/>
          </a:p>
        </p:txBody>
      </p:sp>
      <p:sp>
        <p:nvSpPr>
          <p:cNvPr id="7" name="Content Placeholder 6"/>
          <p:cNvSpPr>
            <a:spLocks noGrp="1"/>
          </p:cNvSpPr>
          <p:nvPr>
            <p:ph idx="1"/>
          </p:nvPr>
        </p:nvSpPr>
        <p:spPr/>
        <p:txBody>
          <a:bodyPr>
            <a:normAutofit fontScale="92500"/>
          </a:bodyPr>
          <a:lstStyle/>
          <a:p>
            <a:r>
              <a:rPr lang="en-ZA" dirty="0"/>
              <a:t>Nursing legislation continues to restrict recognition of expertise and skills of critically skilled </a:t>
            </a:r>
            <a:r>
              <a:rPr lang="en-ZA" dirty="0" smtClean="0"/>
              <a:t>practitioners </a:t>
            </a:r>
            <a:r>
              <a:rPr lang="en-ZA" dirty="0" err="1" smtClean="0"/>
              <a:t>eg</a:t>
            </a:r>
            <a:r>
              <a:rPr lang="en-ZA" dirty="0" smtClean="0"/>
              <a:t> Primary health care – prescribing of EDL, issuing sick certificate </a:t>
            </a:r>
            <a:endParaRPr lang="en-ZA" dirty="0"/>
          </a:p>
          <a:p>
            <a:r>
              <a:rPr lang="en-ZA" dirty="0" smtClean="0"/>
              <a:t>Recognition </a:t>
            </a:r>
            <a:r>
              <a:rPr lang="en-ZA" dirty="0"/>
              <a:t>of nurses as independent </a:t>
            </a:r>
            <a:r>
              <a:rPr lang="en-ZA" dirty="0" smtClean="0"/>
              <a:t>practitioners and employers, </a:t>
            </a:r>
            <a:r>
              <a:rPr lang="en-ZA" dirty="0"/>
              <a:t>not only employees </a:t>
            </a:r>
          </a:p>
          <a:p>
            <a:r>
              <a:rPr lang="en-ZA" dirty="0"/>
              <a:t>Inclusion in NHS / NHI / PMB </a:t>
            </a:r>
            <a:r>
              <a:rPr lang="en-ZA" dirty="0" smtClean="0"/>
              <a:t>policy setting </a:t>
            </a:r>
            <a:r>
              <a:rPr lang="en-ZA" dirty="0"/>
              <a:t>processes limited to SANC or DOH, limiting perspectives and recognition of different challenges &amp; </a:t>
            </a:r>
            <a:r>
              <a:rPr lang="en-ZA" dirty="0" smtClean="0"/>
              <a:t>practice contexts</a:t>
            </a:r>
          </a:p>
          <a:p>
            <a:endParaRPr lang="en-ZA" dirty="0" smtClean="0"/>
          </a:p>
        </p:txBody>
      </p:sp>
      <p:sp>
        <p:nvSpPr>
          <p:cNvPr id="5" name="Slide Number Placeholder 4"/>
          <p:cNvSpPr>
            <a:spLocks noGrp="1"/>
          </p:cNvSpPr>
          <p:nvPr>
            <p:ph type="sldNum" sz="quarter" idx="12"/>
          </p:nvPr>
        </p:nvSpPr>
        <p:spPr/>
        <p:txBody>
          <a:bodyPr/>
          <a:lstStyle/>
          <a:p>
            <a:fld id="{450C6EC9-827A-4C2E-BC36-D5F42D53A571}" type="slidenum">
              <a:rPr lang="en-ZA" smtClean="0"/>
              <a:pPr/>
              <a:t>14</a:t>
            </a:fld>
            <a:endParaRPr lang="en-ZA"/>
          </a:p>
        </p:txBody>
      </p:sp>
    </p:spTree>
    <p:extLst>
      <p:ext uri="{BB962C8B-B14F-4D97-AF65-F5344CB8AC3E}">
        <p14:creationId xmlns:p14="http://schemas.microsoft.com/office/powerpoint/2010/main" xmlns="" val="16101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smtClean="0"/>
              <a:t>Regulatory challenges</a:t>
            </a:r>
            <a:endParaRPr lang="en-ZA" dirty="0"/>
          </a:p>
        </p:txBody>
      </p:sp>
      <p:sp>
        <p:nvSpPr>
          <p:cNvPr id="3" name="Content Placeholder 2"/>
          <p:cNvSpPr>
            <a:spLocks noGrp="1"/>
          </p:cNvSpPr>
          <p:nvPr>
            <p:ph idx="1"/>
          </p:nvPr>
        </p:nvSpPr>
        <p:spPr/>
        <p:txBody>
          <a:bodyPr>
            <a:normAutofit lnSpcReduction="10000"/>
          </a:bodyPr>
          <a:lstStyle/>
          <a:p>
            <a:r>
              <a:rPr lang="en-ZA" dirty="0" smtClean="0"/>
              <a:t>Challenges of conflicting legislation, often due to outdated information</a:t>
            </a:r>
          </a:p>
          <a:p>
            <a:r>
              <a:rPr lang="en-ZA" dirty="0" smtClean="0"/>
              <a:t>Focus is on facilities not services</a:t>
            </a:r>
          </a:p>
          <a:p>
            <a:r>
              <a:rPr lang="en-ZA" dirty="0" smtClean="0"/>
              <a:t>Acts:</a:t>
            </a:r>
          </a:p>
          <a:p>
            <a:pPr lvl="1"/>
            <a:r>
              <a:rPr lang="en-ZA" dirty="0" smtClean="0"/>
              <a:t>Nursing Act, particularly S56 (6) </a:t>
            </a:r>
          </a:p>
          <a:p>
            <a:pPr lvl="1"/>
            <a:r>
              <a:rPr lang="en-ZA" dirty="0" smtClean="0"/>
              <a:t>Medicines &amp; Related Substances Act</a:t>
            </a:r>
          </a:p>
          <a:p>
            <a:r>
              <a:rPr lang="en-ZA" dirty="0" smtClean="0"/>
              <a:t>Regulations: </a:t>
            </a:r>
          </a:p>
          <a:p>
            <a:pPr lvl="1"/>
            <a:r>
              <a:rPr lang="en-ZA" dirty="0" smtClean="0"/>
              <a:t>Certificate of Need (in comment phase)</a:t>
            </a:r>
          </a:p>
          <a:p>
            <a:pPr lvl="1"/>
            <a:r>
              <a:rPr lang="en-ZA" dirty="0" smtClean="0"/>
              <a:t>Office of Health Standards Compliance</a:t>
            </a:r>
          </a:p>
          <a:p>
            <a:pPr lvl="1"/>
            <a:r>
              <a:rPr lang="en-ZA" dirty="0" smtClean="0"/>
              <a:t>Various Nursing regulations  in process</a:t>
            </a:r>
          </a:p>
          <a:p>
            <a:endParaRPr lang="en-ZA" dirty="0" smtClean="0"/>
          </a:p>
          <a:p>
            <a:endParaRPr lang="en-ZA" dirty="0"/>
          </a:p>
        </p:txBody>
      </p:sp>
      <p:sp>
        <p:nvSpPr>
          <p:cNvPr id="4" name="Slide Number Placeholder 3"/>
          <p:cNvSpPr>
            <a:spLocks noGrp="1"/>
          </p:cNvSpPr>
          <p:nvPr>
            <p:ph type="sldNum" sz="quarter" idx="12"/>
          </p:nvPr>
        </p:nvSpPr>
        <p:spPr>
          <a:xfrm>
            <a:off x="8676456" y="6492875"/>
            <a:ext cx="467544" cy="365125"/>
          </a:xfrm>
        </p:spPr>
        <p:txBody>
          <a:bodyPr/>
          <a:lstStyle/>
          <a:p>
            <a:fld id="{450C6EC9-827A-4C2E-BC36-D5F42D53A571}" type="slidenum">
              <a:rPr lang="en-ZA" sz="1600" smtClean="0">
                <a:solidFill>
                  <a:schemeClr val="tx1"/>
                </a:solidFill>
              </a:rPr>
              <a:pPr/>
              <a:t>15</a:t>
            </a:fld>
            <a:endParaRPr lang="en-ZA" sz="1600" dirty="0">
              <a:solidFill>
                <a:schemeClr val="tx1"/>
              </a:solidFill>
            </a:endParaRPr>
          </a:p>
        </p:txBody>
      </p:sp>
    </p:spTree>
    <p:extLst>
      <p:ext uri="{BB962C8B-B14F-4D97-AF65-F5344CB8AC3E}">
        <p14:creationId xmlns:p14="http://schemas.microsoft.com/office/powerpoint/2010/main" xmlns="" val="3951248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Technological challenges</a:t>
            </a:r>
            <a:endParaRPr lang="en-ZA" dirty="0"/>
          </a:p>
        </p:txBody>
      </p:sp>
      <p:sp>
        <p:nvSpPr>
          <p:cNvPr id="3" name="Content Placeholder 2"/>
          <p:cNvSpPr>
            <a:spLocks noGrp="1"/>
          </p:cNvSpPr>
          <p:nvPr>
            <p:ph idx="1"/>
          </p:nvPr>
        </p:nvSpPr>
        <p:spPr/>
        <p:txBody>
          <a:bodyPr>
            <a:normAutofit/>
          </a:bodyPr>
          <a:lstStyle/>
          <a:p>
            <a:r>
              <a:rPr lang="en-ZA" dirty="0" smtClean="0"/>
              <a:t>Advances in health services and health care provided by nurses not recognised / reimbursed by funders,  not available in public sector</a:t>
            </a:r>
          </a:p>
          <a:p>
            <a:r>
              <a:rPr lang="en-ZA" dirty="0" smtClean="0"/>
              <a:t>Clinic facilities not aligned to draft regulations but approved for services – </a:t>
            </a:r>
            <a:r>
              <a:rPr lang="en-ZA" dirty="0"/>
              <a:t>I</a:t>
            </a:r>
            <a:r>
              <a:rPr lang="en-ZA" dirty="0" smtClean="0"/>
              <a:t>deal Clinic standards:  outreach units, </a:t>
            </a:r>
            <a:r>
              <a:rPr lang="en-ZA" dirty="0" err="1" smtClean="0"/>
              <a:t>eg</a:t>
            </a:r>
            <a:r>
              <a:rPr lang="en-ZA" dirty="0" smtClean="0"/>
              <a:t>. Mobile clinics, Portable prefabricated containers</a:t>
            </a:r>
          </a:p>
          <a:p>
            <a:r>
              <a:rPr lang="en-ZA" dirty="0" smtClean="0"/>
              <a:t>Telehealth – providing referral pathways</a:t>
            </a:r>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16</a:t>
            </a:fld>
            <a:endParaRPr lang="en-ZA"/>
          </a:p>
        </p:txBody>
      </p:sp>
    </p:spTree>
    <p:extLst>
      <p:ext uri="{BB962C8B-B14F-4D97-AF65-F5344CB8AC3E}">
        <p14:creationId xmlns:p14="http://schemas.microsoft.com/office/powerpoint/2010/main" xmlns="" val="1434882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stretch>
            <a:fillRect/>
          </a:stretch>
        </p:blipFill>
        <p:spPr>
          <a:xfrm>
            <a:off x="5656159" y="2356216"/>
            <a:ext cx="3116183" cy="2392912"/>
          </a:xfrm>
          <a:prstGeom prst="rect">
            <a:avLst/>
          </a:prstGeom>
        </p:spPr>
      </p:pic>
      <p:pic>
        <p:nvPicPr>
          <p:cNvPr id="10" name="Picture 9"/>
          <p:cNvPicPr>
            <a:picLocks noChangeAspect="1"/>
          </p:cNvPicPr>
          <p:nvPr/>
        </p:nvPicPr>
        <p:blipFill>
          <a:blip r:embed="rId3" cstate="print"/>
          <a:stretch>
            <a:fillRect/>
          </a:stretch>
        </p:blipFill>
        <p:spPr>
          <a:xfrm>
            <a:off x="5674932" y="0"/>
            <a:ext cx="3097410" cy="2356216"/>
          </a:xfrm>
          <a:prstGeom prst="rect">
            <a:avLst/>
          </a:prstGeom>
        </p:spPr>
      </p:pic>
      <p:sp>
        <p:nvSpPr>
          <p:cNvPr id="4" name="Slide Number Placeholder 3"/>
          <p:cNvSpPr>
            <a:spLocks noGrp="1"/>
          </p:cNvSpPr>
          <p:nvPr>
            <p:ph type="sldNum" sz="quarter" idx="12"/>
          </p:nvPr>
        </p:nvSpPr>
        <p:spPr/>
        <p:txBody>
          <a:bodyPr/>
          <a:lstStyle/>
          <a:p>
            <a:fld id="{450C6EC9-827A-4C2E-BC36-D5F42D53A571}" type="slidenum">
              <a:rPr lang="en-ZA" smtClean="0"/>
              <a:pPr/>
              <a:t>17</a:t>
            </a:fld>
            <a:endParaRPr lang="en-ZA"/>
          </a:p>
        </p:txBody>
      </p:sp>
      <p:pic>
        <p:nvPicPr>
          <p:cNvPr id="5" name="Picture 4"/>
          <p:cNvPicPr>
            <a:picLocks noChangeAspect="1"/>
          </p:cNvPicPr>
          <p:nvPr/>
        </p:nvPicPr>
        <p:blipFill>
          <a:blip r:embed="rId4" cstate="print"/>
          <a:stretch>
            <a:fillRect/>
          </a:stretch>
        </p:blipFill>
        <p:spPr>
          <a:xfrm>
            <a:off x="3239649" y="-16000"/>
            <a:ext cx="2869791" cy="5103504"/>
          </a:xfrm>
          <a:prstGeom prst="rect">
            <a:avLst/>
          </a:prstGeom>
        </p:spPr>
      </p:pic>
      <p:pic>
        <p:nvPicPr>
          <p:cNvPr id="6" name="Picture 5"/>
          <p:cNvPicPr>
            <a:picLocks noChangeAspect="1"/>
          </p:cNvPicPr>
          <p:nvPr/>
        </p:nvPicPr>
        <p:blipFill>
          <a:blip r:embed="rId5" cstate="print"/>
          <a:stretch>
            <a:fillRect/>
          </a:stretch>
        </p:blipFill>
        <p:spPr>
          <a:xfrm>
            <a:off x="98719" y="3573016"/>
            <a:ext cx="3140930" cy="3284984"/>
          </a:xfrm>
          <a:prstGeom prst="rect">
            <a:avLst/>
          </a:prstGeom>
        </p:spPr>
      </p:pic>
      <p:pic>
        <p:nvPicPr>
          <p:cNvPr id="7" name="Picture 6"/>
          <p:cNvPicPr>
            <a:picLocks noChangeAspect="1"/>
          </p:cNvPicPr>
          <p:nvPr/>
        </p:nvPicPr>
        <p:blipFill>
          <a:blip r:embed="rId6" cstate="print"/>
          <a:stretch>
            <a:fillRect/>
          </a:stretch>
        </p:blipFill>
        <p:spPr>
          <a:xfrm>
            <a:off x="98719" y="0"/>
            <a:ext cx="3140930" cy="3573016"/>
          </a:xfrm>
          <a:prstGeom prst="rect">
            <a:avLst/>
          </a:prstGeom>
        </p:spPr>
      </p:pic>
      <p:pic>
        <p:nvPicPr>
          <p:cNvPr id="11" name="Picture 10"/>
          <p:cNvPicPr>
            <a:picLocks noChangeAspect="1"/>
          </p:cNvPicPr>
          <p:nvPr/>
        </p:nvPicPr>
        <p:blipFill>
          <a:blip r:embed="rId7" cstate="print"/>
          <a:stretch>
            <a:fillRect/>
          </a:stretch>
        </p:blipFill>
        <p:spPr>
          <a:xfrm>
            <a:off x="6077471" y="4768887"/>
            <a:ext cx="2726475" cy="2081113"/>
          </a:xfrm>
          <a:prstGeom prst="rect">
            <a:avLst/>
          </a:prstGeom>
        </p:spPr>
      </p:pic>
      <p:pic>
        <p:nvPicPr>
          <p:cNvPr id="9" name="Picture 8"/>
          <p:cNvPicPr>
            <a:picLocks noChangeAspect="1"/>
          </p:cNvPicPr>
          <p:nvPr/>
        </p:nvPicPr>
        <p:blipFill>
          <a:blip r:embed="rId8" cstate="print"/>
          <a:stretch>
            <a:fillRect/>
          </a:stretch>
        </p:blipFill>
        <p:spPr>
          <a:xfrm>
            <a:off x="3201052" y="5095504"/>
            <a:ext cx="2876420" cy="1754496"/>
          </a:xfrm>
          <a:prstGeom prst="rect">
            <a:avLst/>
          </a:prstGeom>
        </p:spPr>
      </p:pic>
    </p:spTree>
    <p:extLst>
      <p:ext uri="{BB962C8B-B14F-4D97-AF65-F5344CB8AC3E}">
        <p14:creationId xmlns:p14="http://schemas.microsoft.com/office/powerpoint/2010/main" xmlns="" val="8222992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Representation</a:t>
            </a:r>
            <a:endParaRPr lang="en-ZA" dirty="0"/>
          </a:p>
        </p:txBody>
      </p:sp>
      <p:sp>
        <p:nvSpPr>
          <p:cNvPr id="3" name="Content Placeholder 2"/>
          <p:cNvSpPr>
            <a:spLocks noGrp="1"/>
          </p:cNvSpPr>
          <p:nvPr>
            <p:ph idx="1"/>
          </p:nvPr>
        </p:nvSpPr>
        <p:spPr>
          <a:xfrm>
            <a:off x="457200" y="1340768"/>
            <a:ext cx="8147248" cy="5256584"/>
          </a:xfrm>
        </p:spPr>
        <p:txBody>
          <a:bodyPr>
            <a:normAutofit fontScale="92500" lnSpcReduction="20000"/>
          </a:bodyPr>
          <a:lstStyle/>
          <a:p>
            <a:pPr marL="0" indent="0">
              <a:buNone/>
            </a:pPr>
            <a:r>
              <a:rPr lang="en-ZA" sz="3000" i="1" dirty="0" smtClean="0"/>
              <a:t>5. The Fund must –</a:t>
            </a:r>
            <a:endParaRPr lang="en-ZA" sz="3000" i="1" dirty="0"/>
          </a:p>
          <a:p>
            <a:pPr marL="0" indent="0">
              <a:buNone/>
            </a:pPr>
            <a:r>
              <a:rPr lang="en-ZA" sz="3000" i="1" dirty="0" smtClean="0"/>
              <a:t>(c ) </a:t>
            </a:r>
            <a:r>
              <a:rPr lang="en-US" sz="3000" i="1" dirty="0"/>
              <a:t>design health care services as </a:t>
            </a:r>
            <a:r>
              <a:rPr lang="en-US" sz="3000" i="1" dirty="0" smtClean="0"/>
              <a:t>advised by </a:t>
            </a:r>
            <a:r>
              <a:rPr lang="en-US" sz="3000" i="1" dirty="0"/>
              <a:t>the relevant </a:t>
            </a:r>
            <a:r>
              <a:rPr lang="en-US" sz="3000" i="1" dirty="0" smtClean="0"/>
              <a:t>committee</a:t>
            </a:r>
            <a:br>
              <a:rPr lang="en-US" sz="3000" i="1" dirty="0" smtClean="0"/>
            </a:br>
            <a:endParaRPr lang="en-US" sz="3000" i="1" dirty="0" smtClean="0"/>
          </a:p>
          <a:p>
            <a:pPr marL="0" indent="0">
              <a:buNone/>
            </a:pPr>
            <a:r>
              <a:rPr lang="en-US" sz="3000" i="1" dirty="0" smtClean="0"/>
              <a:t>Composition of Ministerial Committees</a:t>
            </a:r>
          </a:p>
          <a:p>
            <a:pPr marL="0" indent="0">
              <a:buNone/>
            </a:pPr>
            <a:r>
              <a:rPr lang="en-US" sz="3000" dirty="0" smtClean="0"/>
              <a:t>Registered Nurses, who provide “the backbone” of healthcare had one representative across all committees through the SANC </a:t>
            </a:r>
          </a:p>
          <a:p>
            <a:pPr marL="0" indent="0">
              <a:buNone/>
            </a:pPr>
            <a:r>
              <a:rPr lang="en-US" sz="3000" dirty="0" smtClean="0"/>
              <a:t>We do not believe that this one person on their own could represent the healthcare needs of all the different patients</a:t>
            </a:r>
          </a:p>
          <a:p>
            <a:pPr marL="0" indent="0">
              <a:buNone/>
            </a:pPr>
            <a:r>
              <a:rPr lang="en-US" sz="3000" dirty="0" smtClean="0"/>
              <a:t>We therefore question the value of the nomination and selection processes</a:t>
            </a:r>
            <a:endParaRPr lang="en-US" sz="3000"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18</a:t>
            </a:fld>
            <a:endParaRPr lang="en-ZA"/>
          </a:p>
        </p:txBody>
      </p:sp>
    </p:spTree>
    <p:extLst>
      <p:ext uri="{BB962C8B-B14F-4D97-AF65-F5344CB8AC3E}">
        <p14:creationId xmlns:p14="http://schemas.microsoft.com/office/powerpoint/2010/main" xmlns="" val="22040379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Prices / Fee structures</a:t>
            </a:r>
            <a:endParaRPr lang="en-ZA" dirty="0"/>
          </a:p>
        </p:txBody>
      </p:sp>
      <p:sp>
        <p:nvSpPr>
          <p:cNvPr id="3" name="Content Placeholder 2"/>
          <p:cNvSpPr>
            <a:spLocks noGrp="1"/>
          </p:cNvSpPr>
          <p:nvPr>
            <p:ph idx="1"/>
          </p:nvPr>
        </p:nvSpPr>
        <p:spPr>
          <a:xfrm>
            <a:off x="457200" y="1268760"/>
            <a:ext cx="8147248" cy="5328592"/>
          </a:xfrm>
        </p:spPr>
        <p:txBody>
          <a:bodyPr>
            <a:normAutofit fontScale="62500" lnSpcReduction="20000"/>
          </a:bodyPr>
          <a:lstStyle/>
          <a:p>
            <a:pPr marL="0" indent="0">
              <a:buNone/>
            </a:pPr>
            <a:r>
              <a:rPr lang="en-US" i="1" dirty="0" smtClean="0"/>
              <a:t>(f) determine </a:t>
            </a:r>
            <a:r>
              <a:rPr lang="en-US" i="1" dirty="0"/>
              <a:t>prices annually after consultation with health care providers, </a:t>
            </a:r>
            <a:r>
              <a:rPr lang="en-US" i="1" dirty="0" smtClean="0"/>
              <a:t>health establishments </a:t>
            </a:r>
            <a:r>
              <a:rPr lang="en-US" i="1" dirty="0"/>
              <a:t>and suppliers in the prescribed manner and in </a:t>
            </a:r>
            <a:r>
              <a:rPr lang="en-US" i="1" dirty="0" smtClean="0"/>
              <a:t>accordance with </a:t>
            </a:r>
            <a:r>
              <a:rPr lang="en-US" i="1" dirty="0"/>
              <a:t>the provisions of this Act</a:t>
            </a:r>
            <a:r>
              <a:rPr lang="en-US" i="1" dirty="0" smtClean="0"/>
              <a:t>;</a:t>
            </a:r>
            <a:r>
              <a:rPr lang="en-US" dirty="0"/>
              <a:t> </a:t>
            </a:r>
            <a:endParaRPr lang="en-US" dirty="0" smtClean="0"/>
          </a:p>
          <a:p>
            <a:pPr marL="0" indent="0">
              <a:buNone/>
            </a:pPr>
            <a:r>
              <a:rPr lang="en-US" i="1" dirty="0"/>
              <a:t>(k) </a:t>
            </a:r>
            <a:r>
              <a:rPr lang="en-US" i="1" dirty="0" smtClean="0"/>
              <a:t>ensure </a:t>
            </a:r>
            <a:r>
              <a:rPr lang="en-US" i="1" dirty="0"/>
              <a:t>that health care providers, health establishments and suppliers </a:t>
            </a:r>
            <a:r>
              <a:rPr lang="en-US" i="1" dirty="0" smtClean="0"/>
              <a:t>are paid </a:t>
            </a:r>
            <a:r>
              <a:rPr lang="en-US" i="1" dirty="0"/>
              <a:t>in accordance with the quality and value of the service provided to </a:t>
            </a:r>
            <a:r>
              <a:rPr lang="en-US" i="1" dirty="0" smtClean="0"/>
              <a:t>users at </a:t>
            </a:r>
            <a:r>
              <a:rPr lang="en-US" i="1" dirty="0"/>
              <a:t>every level of care;</a:t>
            </a:r>
            <a:endParaRPr lang="en-US" i="1" dirty="0" smtClean="0"/>
          </a:p>
          <a:p>
            <a:r>
              <a:rPr lang="en-US" sz="4000" dirty="0" smtClean="0"/>
              <a:t>Our experience has shown that fees have been set against public sector salaries, not taking into account overhead costs of business.  (NHRPL, BHF prior to 2008)</a:t>
            </a:r>
          </a:p>
          <a:p>
            <a:r>
              <a:rPr lang="en-US" sz="4000" dirty="0" smtClean="0"/>
              <a:t>Omission of nursing representatives on the relevant Ministerial Committees.  </a:t>
            </a:r>
          </a:p>
          <a:p>
            <a:r>
              <a:rPr lang="en-US" sz="4000" dirty="0" smtClean="0"/>
              <a:t>Differentiation between levels of care – Generalists vs Specialists, if based on SANC criteria, will exclude services such as Advanced wound care, </a:t>
            </a:r>
            <a:r>
              <a:rPr lang="en-US" sz="4000" dirty="0" err="1" smtClean="0"/>
              <a:t>Stomatherapy</a:t>
            </a:r>
            <a:r>
              <a:rPr lang="en-US" sz="4000" dirty="0" smtClean="0"/>
              <a:t>, Lactation Consulting, and similar which are not linked to academic requirements for registration as specialists</a:t>
            </a:r>
          </a:p>
          <a:p>
            <a:pPr marL="0" indent="0">
              <a:buNone/>
            </a:pPr>
            <a:r>
              <a:rPr lang="en-US" dirty="0" smtClean="0"/>
              <a:t> </a:t>
            </a:r>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19</a:t>
            </a:fld>
            <a:endParaRPr lang="en-ZA"/>
          </a:p>
        </p:txBody>
      </p:sp>
    </p:spTree>
    <p:extLst>
      <p:ext uri="{BB962C8B-B14F-4D97-AF65-F5344CB8AC3E}">
        <p14:creationId xmlns:p14="http://schemas.microsoft.com/office/powerpoint/2010/main" xmlns="" val="25905347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dirty="0" smtClean="0"/>
              <a:t>Representatives</a:t>
            </a:r>
            <a:endParaRPr lang="en-ZA" dirty="0"/>
          </a:p>
        </p:txBody>
      </p:sp>
      <p:sp>
        <p:nvSpPr>
          <p:cNvPr id="6" name="Content Placeholder 5"/>
          <p:cNvSpPr>
            <a:spLocks noGrp="1"/>
          </p:cNvSpPr>
          <p:nvPr>
            <p:ph idx="1"/>
          </p:nvPr>
        </p:nvSpPr>
        <p:spPr/>
        <p:txBody>
          <a:bodyPr/>
          <a:lstStyle/>
          <a:p>
            <a:r>
              <a:rPr lang="en-ZA" dirty="0" smtClean="0"/>
              <a:t>Dr Nkhensani Mukoki  (National President of SPNP) </a:t>
            </a:r>
          </a:p>
          <a:p>
            <a:r>
              <a:rPr lang="en-ZA" dirty="0" smtClean="0"/>
              <a:t>Mrs Gertrude Nare (Immediate Past President)</a:t>
            </a:r>
          </a:p>
          <a:p>
            <a:r>
              <a:rPr lang="en-ZA" dirty="0" smtClean="0"/>
              <a:t>Mrs Debbie Regensberg (Honorary Secretary / Treasurer) </a:t>
            </a:r>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2</a:t>
            </a:fld>
            <a:endParaRPr lang="en-ZA"/>
          </a:p>
        </p:txBody>
      </p:sp>
    </p:spTree>
    <p:extLst>
      <p:ext uri="{BB962C8B-B14F-4D97-AF65-F5344CB8AC3E}">
        <p14:creationId xmlns:p14="http://schemas.microsoft.com/office/powerpoint/2010/main" xmlns="" val="3040138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shadeToTitle="1">
        <a:blipFill dpi="0" rotWithShape="1">
          <a:blip r:embed="rId3" cstate="print">
            <a:alphaModFix amt="13000"/>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Payment of providers</a:t>
            </a:r>
            <a:endParaRPr lang="en-ZA" dirty="0"/>
          </a:p>
        </p:txBody>
      </p:sp>
      <p:sp>
        <p:nvSpPr>
          <p:cNvPr id="3" name="Content Placeholder 2"/>
          <p:cNvSpPr>
            <a:spLocks noGrp="1"/>
          </p:cNvSpPr>
          <p:nvPr>
            <p:ph idx="1"/>
          </p:nvPr>
        </p:nvSpPr>
        <p:spPr/>
        <p:txBody>
          <a:bodyPr>
            <a:normAutofit fontScale="92500" lnSpcReduction="10000"/>
          </a:bodyPr>
          <a:lstStyle/>
          <a:p>
            <a:pPr marL="0" indent="0">
              <a:buNone/>
            </a:pPr>
            <a:r>
              <a:rPr lang="en-ZA" dirty="0" smtClean="0"/>
              <a:t>S39 refers to the payment of “primary service providers at health establishments must be funded on a risk adjusted capitation basis”..</a:t>
            </a:r>
          </a:p>
          <a:p>
            <a:pPr marL="514350" indent="-514350">
              <a:buAutoNum type="arabicPeriod"/>
            </a:pPr>
            <a:r>
              <a:rPr lang="en-ZA" sz="3000" dirty="0" smtClean="0"/>
              <a:t>The provision of homebased (domiciliary) nursing service in the public sector is critical to reduction in in-patient admissions, facilitation of early discharges and provision of appropriate levels of community based care.  </a:t>
            </a:r>
            <a:r>
              <a:rPr lang="en-ZA" sz="3000" dirty="0"/>
              <a:t> </a:t>
            </a:r>
            <a:endParaRPr lang="en-ZA" sz="3000" dirty="0" smtClean="0"/>
          </a:p>
          <a:p>
            <a:pPr marL="400050" lvl="1" indent="0">
              <a:buNone/>
            </a:pPr>
            <a:r>
              <a:rPr lang="en-ZA" sz="3000" dirty="0"/>
              <a:t>Our public health services do not provide these nursing services, particularly for more advanced nursing needs.  The range of PMBs published to date have </a:t>
            </a:r>
            <a:r>
              <a:rPr lang="en-ZA" sz="3000" dirty="0" smtClean="0"/>
              <a:t>very limited reference to nursing care</a:t>
            </a:r>
            <a:endParaRPr lang="en-ZA" sz="3000"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20</a:t>
            </a:fld>
            <a:endParaRPr lang="en-ZA"/>
          </a:p>
        </p:txBody>
      </p:sp>
    </p:spTree>
    <p:extLst>
      <p:ext uri="{BB962C8B-B14F-4D97-AF65-F5344CB8AC3E}">
        <p14:creationId xmlns:p14="http://schemas.microsoft.com/office/powerpoint/2010/main" xmlns="" val="42687232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Payment of providers (2) </a:t>
            </a:r>
            <a:endParaRPr lang="en-ZA" dirty="0"/>
          </a:p>
        </p:txBody>
      </p:sp>
      <p:sp>
        <p:nvSpPr>
          <p:cNvPr id="3" name="Content Placeholder 2"/>
          <p:cNvSpPr>
            <a:spLocks noGrp="1"/>
          </p:cNvSpPr>
          <p:nvPr>
            <p:ph idx="1"/>
          </p:nvPr>
        </p:nvSpPr>
        <p:spPr/>
        <p:txBody>
          <a:bodyPr>
            <a:normAutofit fontScale="92500"/>
          </a:bodyPr>
          <a:lstStyle/>
          <a:p>
            <a:pPr marL="914400" lvl="1" indent="-514350">
              <a:buFont typeface="+mj-lt"/>
              <a:buAutoNum type="arabicPeriod" startAt="2"/>
            </a:pPr>
            <a:r>
              <a:rPr lang="en-ZA" dirty="0" smtClean="0"/>
              <a:t>Many </a:t>
            </a:r>
            <a:r>
              <a:rPr lang="en-ZA" dirty="0"/>
              <a:t>rural areas do not have access to or are not serviced by medical practitioners, and public clinic services are provided once or twice weekly.</a:t>
            </a:r>
          </a:p>
          <a:p>
            <a:pPr marL="0" indent="0">
              <a:buNone/>
            </a:pPr>
            <a:r>
              <a:rPr lang="en-ZA" sz="2800" dirty="0" smtClean="0"/>
              <a:t>The Society seeks clarity on the proposed capitation structures and who would qualify as the “primary service provider” , and the allocation of services against this capitation fee in areas where nurses currently practice. </a:t>
            </a:r>
          </a:p>
          <a:p>
            <a:pPr marL="0" indent="0">
              <a:buNone/>
            </a:pPr>
            <a:r>
              <a:rPr lang="en-ZA" sz="2800" dirty="0" smtClean="0"/>
              <a:t>This appears to be in contrast to the content of S52 (2) (b) which requires the Minister to make regulations  for “mechanisms to enable the payment of individual health care workers and health professionals”</a:t>
            </a:r>
            <a:endParaRPr lang="en-ZA" sz="2800"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21</a:t>
            </a:fld>
            <a:endParaRPr lang="en-ZA"/>
          </a:p>
        </p:txBody>
      </p:sp>
    </p:spTree>
    <p:extLst>
      <p:ext uri="{BB962C8B-B14F-4D97-AF65-F5344CB8AC3E}">
        <p14:creationId xmlns:p14="http://schemas.microsoft.com/office/powerpoint/2010/main" xmlns="" val="25423564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BF8AFA0-585D-479E-8091-2F67A078DB25}"/>
              </a:ext>
            </a:extLst>
          </p:cNvPr>
          <p:cNvSpPr>
            <a:spLocks noGrp="1"/>
          </p:cNvSpPr>
          <p:nvPr>
            <p:ph type="sldNum" sz="quarter" idx="12"/>
          </p:nvPr>
        </p:nvSpPr>
        <p:spPr/>
        <p:txBody>
          <a:bodyPr/>
          <a:lstStyle/>
          <a:p>
            <a:fld id="{450C6EC9-827A-4C2E-BC36-D5F42D53A571}" type="slidenum">
              <a:rPr lang="en-ZA" smtClean="0"/>
              <a:pPr/>
              <a:t>22</a:t>
            </a:fld>
            <a:endParaRPr lang="en-ZA"/>
          </a:p>
        </p:txBody>
      </p:sp>
      <p:pic>
        <p:nvPicPr>
          <p:cNvPr id="8" name="Picture 7" descr="A picture containing text&#10;&#10;Description automatically generated">
            <a:extLst>
              <a:ext uri="{FF2B5EF4-FFF2-40B4-BE49-F238E27FC236}">
                <a16:creationId xmlns:a16="http://schemas.microsoft.com/office/drawing/2014/main" xmlns="" id="{7EE4EEBD-7C1B-42CA-81EE-A8D16D93904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1577512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72F43190-9A69-4922-A382-68961F32913B}"/>
              </a:ext>
            </a:extLst>
          </p:cNvPr>
          <p:cNvSpPr>
            <a:spLocks noGrp="1"/>
          </p:cNvSpPr>
          <p:nvPr>
            <p:ph type="sldNum" sz="quarter" idx="12"/>
          </p:nvPr>
        </p:nvSpPr>
        <p:spPr/>
        <p:txBody>
          <a:bodyPr/>
          <a:lstStyle/>
          <a:p>
            <a:fld id="{450C6EC9-827A-4C2E-BC36-D5F42D53A571}" type="slidenum">
              <a:rPr lang="en-ZA" smtClean="0"/>
              <a:pPr/>
              <a:t>23</a:t>
            </a:fld>
            <a:endParaRPr lang="en-ZA"/>
          </a:p>
        </p:txBody>
      </p:sp>
      <p:pic>
        <p:nvPicPr>
          <p:cNvPr id="6" name="Picture 5" descr="A picture containing graphical user interface&#10;&#10;Description automatically generated">
            <a:extLst>
              <a:ext uri="{FF2B5EF4-FFF2-40B4-BE49-F238E27FC236}">
                <a16:creationId xmlns:a16="http://schemas.microsoft.com/office/drawing/2014/main" xmlns="" id="{EA44BC30-1144-43FB-BCE0-523DA4BF330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65238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16632"/>
            <a:ext cx="8147248" cy="1143000"/>
          </a:xfrm>
        </p:spPr>
        <p:txBody>
          <a:bodyPr>
            <a:normAutofit fontScale="90000"/>
          </a:bodyPr>
          <a:lstStyle/>
          <a:p>
            <a:r>
              <a:rPr lang="en-ZA" dirty="0" smtClean="0"/>
              <a:t>Registration, licensing or accreditation</a:t>
            </a:r>
            <a:endParaRPr lang="en-ZA" dirty="0"/>
          </a:p>
        </p:txBody>
      </p:sp>
      <p:sp>
        <p:nvSpPr>
          <p:cNvPr id="4" name="Content Placeholder 3"/>
          <p:cNvSpPr>
            <a:spLocks noGrp="1"/>
          </p:cNvSpPr>
          <p:nvPr>
            <p:ph idx="1"/>
          </p:nvPr>
        </p:nvSpPr>
        <p:spPr>
          <a:xfrm>
            <a:off x="457200" y="1417638"/>
            <a:ext cx="8147248" cy="5179714"/>
          </a:xfrm>
        </p:spPr>
        <p:txBody>
          <a:bodyPr>
            <a:normAutofit fontScale="62500" lnSpcReduction="20000"/>
          </a:bodyPr>
          <a:lstStyle/>
          <a:p>
            <a:pPr marL="0" indent="0">
              <a:buNone/>
            </a:pPr>
            <a:r>
              <a:rPr lang="en-US" sz="3800" i="1" dirty="0" smtClean="0"/>
              <a:t>(l) monitor </a:t>
            </a:r>
            <a:r>
              <a:rPr lang="en-US" sz="3800" i="1" dirty="0"/>
              <a:t>the registration, license or accreditation status, as the case may be, </a:t>
            </a:r>
            <a:r>
              <a:rPr lang="en-US" sz="3800" i="1" dirty="0" smtClean="0"/>
              <a:t>of health </a:t>
            </a:r>
            <a:r>
              <a:rPr lang="en-US" sz="3800" i="1" dirty="0"/>
              <a:t>care providers, health establishments and suppliers</a:t>
            </a:r>
            <a:r>
              <a:rPr lang="en-US" sz="3800" i="1" dirty="0" smtClean="0"/>
              <a:t>;</a:t>
            </a:r>
          </a:p>
          <a:p>
            <a:pPr marL="0" indent="0">
              <a:buNone/>
            </a:pPr>
            <a:r>
              <a:rPr lang="en-US" sz="3800" dirty="0" smtClean="0"/>
              <a:t>Current Nursing Act (2005) and supporting regulations do not recognize or enable appropriately skilled nurses outside public sector to diagnose and prescribe in terms of S56(6) of the Act .</a:t>
            </a:r>
          </a:p>
          <a:p>
            <a:pPr marL="0" indent="0">
              <a:buNone/>
            </a:pPr>
            <a:r>
              <a:rPr lang="en-US" sz="3800" dirty="0" smtClean="0"/>
              <a:t>S11 (5) &amp; S33(1)  of this proposed legislation states that treatment protocols and guidelines will be developed and must be followed.  </a:t>
            </a:r>
          </a:p>
          <a:p>
            <a:pPr marL="0" indent="0">
              <a:buNone/>
            </a:pPr>
            <a:r>
              <a:rPr lang="en-US" sz="4000" dirty="0" smtClean="0">
                <a:solidFill>
                  <a:srgbClr val="002060"/>
                </a:solidFill>
              </a:rPr>
              <a:t>Will this requirement be accepted by the SANC, the SAPC  and NDOH  to recognize the role of private practitioners, and an environment in which licenses to practice in terms of S56(6) may be granted?    </a:t>
            </a:r>
            <a:r>
              <a:rPr lang="en-US" sz="4000" dirty="0">
                <a:solidFill>
                  <a:srgbClr val="002060"/>
                </a:solidFill>
              </a:rPr>
              <a:t> </a:t>
            </a:r>
            <a:r>
              <a:rPr lang="en-US" sz="4000" dirty="0" smtClean="0">
                <a:solidFill>
                  <a:srgbClr val="002060"/>
                </a:solidFill>
              </a:rPr>
              <a:t/>
            </a:r>
            <a:br>
              <a:rPr lang="en-US" sz="4000" dirty="0" smtClean="0">
                <a:solidFill>
                  <a:srgbClr val="002060"/>
                </a:solidFill>
              </a:rPr>
            </a:br>
            <a:r>
              <a:rPr lang="en-US" sz="4000" dirty="0" smtClean="0">
                <a:solidFill>
                  <a:srgbClr val="002060"/>
                </a:solidFill>
              </a:rPr>
              <a:t>Particular areas of concern are Reproductive health, Primary Health Care including maternal and child health, NIMART and Palliative Care</a:t>
            </a:r>
            <a:endParaRPr lang="en-ZA" sz="4000" dirty="0">
              <a:solidFill>
                <a:srgbClr val="002060"/>
              </a:solidFill>
            </a:endParaRPr>
          </a:p>
        </p:txBody>
      </p:sp>
      <p:sp>
        <p:nvSpPr>
          <p:cNvPr id="2" name="Slide Number Placeholder 1"/>
          <p:cNvSpPr>
            <a:spLocks noGrp="1"/>
          </p:cNvSpPr>
          <p:nvPr>
            <p:ph type="sldNum" sz="quarter" idx="12"/>
          </p:nvPr>
        </p:nvSpPr>
        <p:spPr/>
        <p:txBody>
          <a:bodyPr/>
          <a:lstStyle/>
          <a:p>
            <a:fld id="{450C6EC9-827A-4C2E-BC36-D5F42D53A571}" type="slidenum">
              <a:rPr lang="en-ZA" smtClean="0"/>
              <a:pPr/>
              <a:t>24</a:t>
            </a:fld>
            <a:endParaRPr lang="en-ZA"/>
          </a:p>
        </p:txBody>
      </p:sp>
    </p:spTree>
    <p:extLst>
      <p:ext uri="{BB962C8B-B14F-4D97-AF65-F5344CB8AC3E}">
        <p14:creationId xmlns:p14="http://schemas.microsoft.com/office/powerpoint/2010/main" xmlns="" val="4285245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Right to health care</a:t>
            </a:r>
            <a:endParaRPr lang="en-ZA" dirty="0"/>
          </a:p>
        </p:txBody>
      </p:sp>
      <p:sp>
        <p:nvSpPr>
          <p:cNvPr id="4" name="Content Placeholder 3"/>
          <p:cNvSpPr>
            <a:spLocks noGrp="1"/>
          </p:cNvSpPr>
          <p:nvPr>
            <p:ph idx="1"/>
          </p:nvPr>
        </p:nvSpPr>
        <p:spPr/>
        <p:txBody>
          <a:bodyPr>
            <a:normAutofit fontScale="92500" lnSpcReduction="10000"/>
          </a:bodyPr>
          <a:lstStyle/>
          <a:p>
            <a:pPr marL="0" indent="0">
              <a:buNone/>
            </a:pPr>
            <a:r>
              <a:rPr lang="en-ZA" sz="3000" i="1" dirty="0" smtClean="0"/>
              <a:t>S7 (3) acknowledges the right of access to NH services for various categories of users who are registered with the provider, subject to having an official identity document, birth certificate, or valid documentation from </a:t>
            </a:r>
            <a:r>
              <a:rPr lang="en-ZA" sz="3000" i="1" dirty="0" err="1" smtClean="0"/>
              <a:t>Dept</a:t>
            </a:r>
            <a:r>
              <a:rPr lang="en-ZA" sz="3000" i="1" dirty="0" smtClean="0"/>
              <a:t> of Home Affairs, or be a dependent. </a:t>
            </a:r>
          </a:p>
          <a:p>
            <a:r>
              <a:rPr lang="en-ZA" dirty="0" smtClean="0"/>
              <a:t>The Society is deeply concerned that there is no recognition of children or other persons without valid birth certificates.   </a:t>
            </a:r>
          </a:p>
          <a:p>
            <a:r>
              <a:rPr lang="en-ZA" dirty="0" smtClean="0"/>
              <a:t>While we do not have the figures for this group, experience has shown that these children will be at risk if excluded.</a:t>
            </a:r>
            <a:endParaRPr lang="en-ZA" dirty="0"/>
          </a:p>
        </p:txBody>
      </p:sp>
      <p:sp>
        <p:nvSpPr>
          <p:cNvPr id="2" name="Slide Number Placeholder 1"/>
          <p:cNvSpPr>
            <a:spLocks noGrp="1"/>
          </p:cNvSpPr>
          <p:nvPr>
            <p:ph type="sldNum" sz="quarter" idx="12"/>
          </p:nvPr>
        </p:nvSpPr>
        <p:spPr/>
        <p:txBody>
          <a:bodyPr/>
          <a:lstStyle/>
          <a:p>
            <a:fld id="{450C6EC9-827A-4C2E-BC36-D5F42D53A571}" type="slidenum">
              <a:rPr lang="en-ZA" smtClean="0"/>
              <a:pPr/>
              <a:t>25</a:t>
            </a:fld>
            <a:endParaRPr lang="en-ZA"/>
          </a:p>
        </p:txBody>
      </p:sp>
    </p:spTree>
    <p:extLst>
      <p:ext uri="{BB962C8B-B14F-4D97-AF65-F5344CB8AC3E}">
        <p14:creationId xmlns:p14="http://schemas.microsoft.com/office/powerpoint/2010/main" xmlns="" val="1648268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ZA" dirty="0" smtClean="0"/>
              <a:t>Composition of the Board &amp; Committees</a:t>
            </a:r>
            <a:endParaRPr lang="en-ZA" dirty="0"/>
          </a:p>
        </p:txBody>
      </p:sp>
      <p:sp>
        <p:nvSpPr>
          <p:cNvPr id="4" name="Content Placeholder 3"/>
          <p:cNvSpPr>
            <a:spLocks noGrp="1"/>
          </p:cNvSpPr>
          <p:nvPr>
            <p:ph idx="1"/>
          </p:nvPr>
        </p:nvSpPr>
        <p:spPr/>
        <p:txBody>
          <a:bodyPr>
            <a:normAutofit fontScale="85000" lnSpcReduction="20000"/>
          </a:bodyPr>
          <a:lstStyle/>
          <a:p>
            <a:pPr marL="0" indent="0">
              <a:buNone/>
            </a:pPr>
            <a:r>
              <a:rPr lang="en-ZA" dirty="0" smtClean="0"/>
              <a:t>The Society has reservations and expresses concern at the composition of various structures: </a:t>
            </a:r>
          </a:p>
          <a:p>
            <a:pPr marL="0" indent="0">
              <a:buNone/>
            </a:pPr>
            <a:r>
              <a:rPr lang="en-ZA" i="1" dirty="0" smtClean="0"/>
              <a:t>S14(5) There appears to be no requirement that the Board should have an appropriately qualified / registered Health Care professional at the highest level of the Fund.</a:t>
            </a:r>
          </a:p>
          <a:p>
            <a:pPr marL="0" indent="0">
              <a:buNone/>
            </a:pPr>
            <a:r>
              <a:rPr lang="en-ZA" i="1" dirty="0" smtClean="0"/>
              <a:t>S25(2) The Benefit Advisory Committee includes two representatives of the private hospital sector, but no representative of private community based professional organisations.  </a:t>
            </a:r>
          </a:p>
          <a:p>
            <a:pPr marL="0" indent="0">
              <a:buNone/>
            </a:pPr>
            <a:r>
              <a:rPr lang="en-ZA" dirty="0" smtClean="0"/>
              <a:t>This has the potential to continue to embed the focus of private health care in curative milieu, without due consideration for preventive, rehabilitative and community based curative and palliative needs. </a:t>
            </a:r>
          </a:p>
          <a:p>
            <a:pPr marL="0" indent="0">
              <a:buNone/>
            </a:pPr>
            <a:endParaRPr lang="en-ZA" dirty="0"/>
          </a:p>
        </p:txBody>
      </p:sp>
      <p:sp>
        <p:nvSpPr>
          <p:cNvPr id="2" name="Slide Number Placeholder 1"/>
          <p:cNvSpPr>
            <a:spLocks noGrp="1"/>
          </p:cNvSpPr>
          <p:nvPr>
            <p:ph type="sldNum" sz="quarter" idx="12"/>
          </p:nvPr>
        </p:nvSpPr>
        <p:spPr/>
        <p:txBody>
          <a:bodyPr/>
          <a:lstStyle/>
          <a:p>
            <a:fld id="{450C6EC9-827A-4C2E-BC36-D5F42D53A571}" type="slidenum">
              <a:rPr lang="en-ZA" smtClean="0"/>
              <a:pPr/>
              <a:t>26</a:t>
            </a:fld>
            <a:endParaRPr lang="en-ZA"/>
          </a:p>
        </p:txBody>
      </p:sp>
    </p:spTree>
    <p:extLst>
      <p:ext uri="{BB962C8B-B14F-4D97-AF65-F5344CB8AC3E}">
        <p14:creationId xmlns:p14="http://schemas.microsoft.com/office/powerpoint/2010/main" xmlns="" val="4178041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ZA" dirty="0" smtClean="0"/>
              <a:t>Composition of Committees</a:t>
            </a:r>
            <a:endParaRPr lang="en-ZA" dirty="0"/>
          </a:p>
        </p:txBody>
      </p:sp>
      <p:sp>
        <p:nvSpPr>
          <p:cNvPr id="4" name="Content Placeholder 3"/>
          <p:cNvSpPr>
            <a:spLocks noGrp="1"/>
          </p:cNvSpPr>
          <p:nvPr>
            <p:ph idx="1"/>
          </p:nvPr>
        </p:nvSpPr>
        <p:spPr/>
        <p:txBody>
          <a:bodyPr>
            <a:normAutofit fontScale="92500" lnSpcReduction="20000"/>
          </a:bodyPr>
          <a:lstStyle/>
          <a:p>
            <a:pPr marL="0" indent="0">
              <a:buNone/>
            </a:pPr>
            <a:r>
              <a:rPr lang="en-ZA" dirty="0" smtClean="0">
                <a:solidFill>
                  <a:srgbClr val="002060"/>
                </a:solidFill>
              </a:rPr>
              <a:t>The WHO defines health as </a:t>
            </a:r>
            <a:r>
              <a:rPr lang="en-US" dirty="0" smtClean="0">
                <a:solidFill>
                  <a:srgbClr val="002060"/>
                </a:solidFill>
              </a:rPr>
              <a:t>a </a:t>
            </a:r>
            <a:r>
              <a:rPr lang="en-US" dirty="0">
                <a:solidFill>
                  <a:srgbClr val="002060"/>
                </a:solidFill>
              </a:rPr>
              <a:t>state of “complete physical, mental and social well-being and not merely the absence of disease or infirmity.” </a:t>
            </a:r>
            <a:endParaRPr lang="en-ZA" dirty="0" smtClean="0">
              <a:solidFill>
                <a:srgbClr val="002060"/>
              </a:solidFill>
            </a:endParaRPr>
          </a:p>
          <a:p>
            <a:pPr marL="0" indent="0">
              <a:buNone/>
            </a:pPr>
            <a:r>
              <a:rPr lang="en-ZA" dirty="0" smtClean="0"/>
              <a:t>The Society believes that it is an extreme oversight to have omitted representation of the </a:t>
            </a:r>
            <a:r>
              <a:rPr lang="en-US" dirty="0"/>
              <a:t>South African Council for Social Service </a:t>
            </a:r>
            <a:r>
              <a:rPr lang="en-US" dirty="0" smtClean="0"/>
              <a:t>Professions (SACSSP) as one of the professional councils from the</a:t>
            </a:r>
            <a:r>
              <a:rPr lang="en-ZA" dirty="0" smtClean="0"/>
              <a:t> Stakeholder Advisory Committee  (S27).  </a:t>
            </a:r>
          </a:p>
          <a:p>
            <a:pPr marL="0" indent="0">
              <a:buNone/>
            </a:pPr>
            <a:r>
              <a:rPr lang="en-ZA" dirty="0" smtClean="0"/>
              <a:t>The broad range of services which Social Workers provide within the healthcare team, particularly for the most vulnerable members of society must be recognised through their inclusion in this Act. </a:t>
            </a:r>
            <a:endParaRPr lang="en-ZA" dirty="0"/>
          </a:p>
        </p:txBody>
      </p:sp>
      <p:sp>
        <p:nvSpPr>
          <p:cNvPr id="2" name="Slide Number Placeholder 1"/>
          <p:cNvSpPr>
            <a:spLocks noGrp="1"/>
          </p:cNvSpPr>
          <p:nvPr>
            <p:ph type="sldNum" sz="quarter" idx="12"/>
          </p:nvPr>
        </p:nvSpPr>
        <p:spPr/>
        <p:txBody>
          <a:bodyPr/>
          <a:lstStyle/>
          <a:p>
            <a:fld id="{450C6EC9-827A-4C2E-BC36-D5F42D53A571}" type="slidenum">
              <a:rPr lang="en-ZA" smtClean="0"/>
              <a:pPr/>
              <a:t>27</a:t>
            </a:fld>
            <a:endParaRPr lang="en-ZA"/>
          </a:p>
        </p:txBody>
      </p:sp>
    </p:spTree>
    <p:extLst>
      <p:ext uri="{BB962C8B-B14F-4D97-AF65-F5344CB8AC3E}">
        <p14:creationId xmlns:p14="http://schemas.microsoft.com/office/powerpoint/2010/main" xmlns="" val="3046012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Accredited service providers</a:t>
            </a:r>
            <a:endParaRPr lang="en-ZA" dirty="0"/>
          </a:p>
        </p:txBody>
      </p:sp>
      <p:sp>
        <p:nvSpPr>
          <p:cNvPr id="3" name="Content Placeholder 2"/>
          <p:cNvSpPr>
            <a:spLocks noGrp="1"/>
          </p:cNvSpPr>
          <p:nvPr>
            <p:ph idx="1"/>
          </p:nvPr>
        </p:nvSpPr>
        <p:spPr/>
        <p:txBody>
          <a:bodyPr>
            <a:normAutofit/>
          </a:bodyPr>
          <a:lstStyle/>
          <a:p>
            <a:pPr marL="0" indent="0">
              <a:buNone/>
            </a:pPr>
            <a:r>
              <a:rPr lang="en-ZA" sz="2800" dirty="0" smtClean="0"/>
              <a:t>S38(2) The omission of Social Workers from the potential list of accredited services providers is a further concern, given their role in the provision of health care and prevention of disease and infirmity.</a:t>
            </a:r>
            <a:endParaRPr lang="en-ZA" sz="2800"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28</a:t>
            </a:fld>
            <a:endParaRPr lang="en-ZA"/>
          </a:p>
        </p:txBody>
      </p:sp>
    </p:spTree>
    <p:extLst>
      <p:ext uri="{BB962C8B-B14F-4D97-AF65-F5344CB8AC3E}">
        <p14:creationId xmlns:p14="http://schemas.microsoft.com/office/powerpoint/2010/main" xmlns="" val="40889182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Amendment to National Health Act (2003)</a:t>
            </a:r>
            <a:endParaRPr lang="en-ZA" dirty="0"/>
          </a:p>
        </p:txBody>
      </p:sp>
      <p:sp>
        <p:nvSpPr>
          <p:cNvPr id="3" name="Content Placeholder 2"/>
          <p:cNvSpPr>
            <a:spLocks noGrp="1"/>
          </p:cNvSpPr>
          <p:nvPr>
            <p:ph idx="1"/>
          </p:nvPr>
        </p:nvSpPr>
        <p:spPr>
          <a:xfrm>
            <a:off x="457200" y="1600200"/>
            <a:ext cx="8147248" cy="5249788"/>
          </a:xfrm>
        </p:spPr>
        <p:txBody>
          <a:bodyPr>
            <a:normAutofit fontScale="85000" lnSpcReduction="20000"/>
          </a:bodyPr>
          <a:lstStyle/>
          <a:p>
            <a:pPr marL="0" indent="0">
              <a:buNone/>
            </a:pPr>
            <a:r>
              <a:rPr lang="en-ZA" sz="3800" dirty="0" smtClean="0"/>
              <a:t>The amended definition of “health agency” is commended.</a:t>
            </a:r>
          </a:p>
          <a:p>
            <a:pPr marL="0" indent="0">
              <a:buNone/>
            </a:pPr>
            <a:r>
              <a:rPr lang="en-ZA" dirty="0" smtClean="0"/>
              <a:t>The provision of community based health care for the disabled, elderly and infirm is dependent on the caregivers who are currently not formally recognised is a concern due to the wide range of training and skills, often resulting in abuse of both the clients and the carers.  </a:t>
            </a:r>
          </a:p>
          <a:p>
            <a:pPr marL="0" indent="0">
              <a:buNone/>
            </a:pPr>
            <a:r>
              <a:rPr lang="en-ZA" dirty="0" smtClean="0"/>
              <a:t>The lack of recognition results in minimal reimbursement for these services, with dire consequences to the wellbeing of the patients in most instance. </a:t>
            </a:r>
          </a:p>
          <a:p>
            <a:pPr marL="0" indent="0">
              <a:buNone/>
            </a:pPr>
            <a:r>
              <a:rPr lang="en-ZA" dirty="0" smtClean="0"/>
              <a:t>The Society will welcome an opportunity to develop the cadre of workers so that they can be included in the National Health services and funding. </a:t>
            </a:r>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29</a:t>
            </a:fld>
            <a:endParaRPr lang="en-ZA"/>
          </a:p>
        </p:txBody>
      </p:sp>
    </p:spTree>
    <p:extLst>
      <p:ext uri="{BB962C8B-B14F-4D97-AF65-F5344CB8AC3E}">
        <p14:creationId xmlns:p14="http://schemas.microsoft.com/office/powerpoint/2010/main" xmlns="" val="7355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The Society of Private Nurse Practitioners of South </a:t>
            </a:r>
            <a:r>
              <a:rPr lang="en-ZA" dirty="0" smtClean="0"/>
              <a:t>Africa</a:t>
            </a:r>
            <a:endParaRPr lang="en-ZA" dirty="0"/>
          </a:p>
        </p:txBody>
      </p:sp>
      <p:sp>
        <p:nvSpPr>
          <p:cNvPr id="3" name="Content Placeholder 2"/>
          <p:cNvSpPr>
            <a:spLocks noGrp="1"/>
          </p:cNvSpPr>
          <p:nvPr>
            <p:ph idx="1"/>
          </p:nvPr>
        </p:nvSpPr>
        <p:spPr/>
        <p:txBody>
          <a:bodyPr>
            <a:normAutofit fontScale="85000" lnSpcReduction="10000"/>
          </a:bodyPr>
          <a:lstStyle/>
          <a:p>
            <a:r>
              <a:rPr lang="en-ZA" dirty="0" smtClean="0"/>
              <a:t>We represent nurse practitioners who practice independently and interdependently </a:t>
            </a:r>
            <a:r>
              <a:rPr lang="en-ZA" dirty="0"/>
              <a:t> </a:t>
            </a:r>
            <a:r>
              <a:rPr lang="en-ZA" dirty="0" smtClean="0"/>
              <a:t>throughout South Africa</a:t>
            </a:r>
          </a:p>
          <a:p>
            <a:r>
              <a:rPr lang="en-ZA" dirty="0" smtClean="0"/>
              <a:t>Support the call to provide affordable and accessible health care in line with Article 12 of the United Nations Covenant, the African Charter on Human and People’s Rights, and our Constitution, as noted in the preamble to this Bill.</a:t>
            </a:r>
          </a:p>
          <a:p>
            <a:r>
              <a:rPr lang="en-ZA" dirty="0" smtClean="0"/>
              <a:t>We </a:t>
            </a:r>
            <a:r>
              <a:rPr lang="en-ZA" dirty="0"/>
              <a:t>choose to work as self employed nurses as it give us the privilege of providing a level of quality care which puts our patients and their needs at the centre of our practice </a:t>
            </a:r>
          </a:p>
          <a:p>
            <a:endParaRPr lang="en-ZA" dirty="0" smtClean="0"/>
          </a:p>
          <a:p>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3</a:t>
            </a:fld>
            <a:endParaRPr lang="en-ZA"/>
          </a:p>
        </p:txBody>
      </p:sp>
    </p:spTree>
    <p:extLst>
      <p:ext uri="{BB962C8B-B14F-4D97-AF65-F5344CB8AC3E}">
        <p14:creationId xmlns:p14="http://schemas.microsoft.com/office/powerpoint/2010/main" xmlns="" val="2506629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Transitional </a:t>
            </a:r>
            <a:r>
              <a:rPr lang="en-ZA" dirty="0" err="1" smtClean="0"/>
              <a:t>arrangments</a:t>
            </a:r>
            <a:r>
              <a:rPr lang="en-ZA" dirty="0" smtClean="0"/>
              <a:t> </a:t>
            </a:r>
            <a:endParaRPr lang="en-ZA" dirty="0"/>
          </a:p>
        </p:txBody>
      </p:sp>
      <p:sp>
        <p:nvSpPr>
          <p:cNvPr id="3" name="Content Placeholder 2"/>
          <p:cNvSpPr>
            <a:spLocks noGrp="1"/>
          </p:cNvSpPr>
          <p:nvPr>
            <p:ph idx="1"/>
          </p:nvPr>
        </p:nvSpPr>
        <p:spPr/>
        <p:txBody>
          <a:bodyPr/>
          <a:lstStyle/>
          <a:p>
            <a:r>
              <a:rPr lang="en-ZA" dirty="0" smtClean="0"/>
              <a:t>The Society wishes to see an expansion of the inclusion of Private Nurse Practitioners in Phase 2 (S54) to complement the services provided as is currently practiced in selected provinces and local authorities to ensure that affordable and effective health care can reach every member of the community. </a:t>
            </a:r>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mtClean="0"/>
              <a:pPr/>
              <a:t>30</a:t>
            </a:fld>
            <a:endParaRPr lang="en-ZA"/>
          </a:p>
        </p:txBody>
      </p:sp>
    </p:spTree>
    <p:extLst>
      <p:ext uri="{BB962C8B-B14F-4D97-AF65-F5344CB8AC3E}">
        <p14:creationId xmlns:p14="http://schemas.microsoft.com/office/powerpoint/2010/main" xmlns="" val="10326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831869A9-7CD9-4951-A792-6F18360AB33E}"/>
              </a:ext>
            </a:extLst>
          </p:cNvPr>
          <p:cNvSpPr>
            <a:spLocks noGrp="1"/>
          </p:cNvSpPr>
          <p:nvPr>
            <p:ph type="sldNum" sz="quarter" idx="12"/>
          </p:nvPr>
        </p:nvSpPr>
        <p:spPr/>
        <p:txBody>
          <a:bodyPr/>
          <a:lstStyle/>
          <a:p>
            <a:fld id="{450C6EC9-827A-4C2E-BC36-D5F42D53A571}" type="slidenum">
              <a:rPr lang="en-ZA" smtClean="0"/>
              <a:pPr/>
              <a:t>31</a:t>
            </a:fld>
            <a:endParaRPr lang="en-ZA"/>
          </a:p>
        </p:txBody>
      </p:sp>
      <p:pic>
        <p:nvPicPr>
          <p:cNvPr id="10" name="Picture 9" descr="Graphical user interface, text, application&#10;&#10;Description automatically generated">
            <a:extLst>
              <a:ext uri="{FF2B5EF4-FFF2-40B4-BE49-F238E27FC236}">
                <a16:creationId xmlns:a16="http://schemas.microsoft.com/office/drawing/2014/main" xmlns="" id="{EB22E7EA-8179-4F5D-9A51-FDD8C13AF9BC}"/>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2165810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50C6EC9-827A-4C2E-BC36-D5F42D53A571}" type="slidenum">
              <a:rPr lang="en-ZA" smtClean="0"/>
              <a:pPr/>
              <a:t>32</a:t>
            </a:fld>
            <a:endParaRPr lang="en-ZA"/>
          </a:p>
        </p:txBody>
      </p:sp>
      <p:pic>
        <p:nvPicPr>
          <p:cNvPr id="5" name="Picture 4"/>
          <p:cNvPicPr>
            <a:picLocks noChangeAspect="1"/>
          </p:cNvPicPr>
          <p:nvPr/>
        </p:nvPicPr>
        <p:blipFill>
          <a:blip r:embed="rId2" cstate="print"/>
          <a:stretch>
            <a:fillRect/>
          </a:stretch>
        </p:blipFill>
        <p:spPr>
          <a:xfrm>
            <a:off x="0" y="548680"/>
            <a:ext cx="8655260" cy="4104456"/>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347864" y="3573016"/>
            <a:ext cx="3600400" cy="3510390"/>
          </a:xfrm>
          <a:prstGeom prst="rect">
            <a:avLst/>
          </a:prstGeom>
          <a:effectLst>
            <a:softEdge rad="419100"/>
          </a:effectLst>
        </p:spPr>
      </p:pic>
    </p:spTree>
    <p:extLst>
      <p:ext uri="{BB962C8B-B14F-4D97-AF65-F5344CB8AC3E}">
        <p14:creationId xmlns:p14="http://schemas.microsoft.com/office/powerpoint/2010/main" xmlns="" val="3379487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smtClean="0"/>
              <a:t>Who is a Private Nurse Practitioner (PNP)?</a:t>
            </a:r>
            <a:endParaRPr lang="en-ZA" dirty="0"/>
          </a:p>
        </p:txBody>
      </p:sp>
      <p:sp>
        <p:nvSpPr>
          <p:cNvPr id="3" name="Content Placeholder 2"/>
          <p:cNvSpPr>
            <a:spLocks noGrp="1"/>
          </p:cNvSpPr>
          <p:nvPr>
            <p:ph idx="1"/>
          </p:nvPr>
        </p:nvSpPr>
        <p:spPr/>
        <p:txBody>
          <a:bodyPr>
            <a:normAutofit fontScale="92500" lnSpcReduction="10000"/>
          </a:bodyPr>
          <a:lstStyle/>
          <a:p>
            <a:pPr>
              <a:lnSpc>
                <a:spcPct val="110000"/>
              </a:lnSpc>
              <a:buFont typeface="Wingdings" panose="05000000000000000000" pitchFamily="2" charset="2"/>
              <a:buChar char="v"/>
            </a:pPr>
            <a:r>
              <a:rPr lang="en-ZA" sz="3000" dirty="0" smtClean="0"/>
              <a:t>Professional Nurses </a:t>
            </a:r>
            <a:r>
              <a:rPr lang="en-ZA" sz="3000" dirty="0"/>
              <a:t>and </a:t>
            </a:r>
            <a:r>
              <a:rPr lang="en-ZA" sz="3000" dirty="0" smtClean="0"/>
              <a:t>Midwives</a:t>
            </a:r>
          </a:p>
          <a:p>
            <a:pPr>
              <a:lnSpc>
                <a:spcPct val="110000"/>
              </a:lnSpc>
              <a:buFont typeface="Wingdings" panose="05000000000000000000" pitchFamily="2" charset="2"/>
              <a:buChar char="v"/>
            </a:pPr>
            <a:r>
              <a:rPr lang="en-ZA" sz="3000" dirty="0" smtClean="0"/>
              <a:t>Registered </a:t>
            </a:r>
            <a:r>
              <a:rPr lang="en-ZA" sz="3000" dirty="0"/>
              <a:t>by the South African </a:t>
            </a:r>
            <a:r>
              <a:rPr lang="en-ZA" sz="3000" dirty="0" smtClean="0"/>
              <a:t>Nursing Council</a:t>
            </a:r>
          </a:p>
          <a:p>
            <a:pPr>
              <a:lnSpc>
                <a:spcPct val="110000"/>
              </a:lnSpc>
              <a:buFont typeface="Wingdings" panose="05000000000000000000" pitchFamily="2" charset="2"/>
              <a:buChar char="v"/>
            </a:pPr>
            <a:r>
              <a:rPr lang="en-ZA" sz="3000" dirty="0" smtClean="0"/>
              <a:t>Provide </a:t>
            </a:r>
            <a:r>
              <a:rPr lang="en-ZA" sz="3000" dirty="0"/>
              <a:t>nursing care on a fee for service basis, </a:t>
            </a:r>
            <a:r>
              <a:rPr lang="en-ZA" sz="3000" dirty="0" smtClean="0"/>
              <a:t>Reimbursed </a:t>
            </a:r>
            <a:r>
              <a:rPr lang="en-ZA" sz="3000" dirty="0"/>
              <a:t>directly or indirectly by the </a:t>
            </a:r>
            <a:r>
              <a:rPr lang="en-ZA" sz="3000" dirty="0" smtClean="0"/>
              <a:t>patient or NGOs. </a:t>
            </a:r>
          </a:p>
          <a:p>
            <a:endParaRPr lang="en-ZA" dirty="0" smtClean="0"/>
          </a:p>
          <a:p>
            <a:pPr>
              <a:buFont typeface="Calibri" panose="020F0502020204030204" pitchFamily="34" charset="0"/>
              <a:buChar char="*"/>
            </a:pPr>
            <a:r>
              <a:rPr lang="en-ZA" sz="2600" dirty="0" smtClean="0"/>
              <a:t>Does not include practitioners who are salaried, </a:t>
            </a:r>
            <a:r>
              <a:rPr lang="en-ZA" sz="2600" dirty="0" err="1" smtClean="0"/>
              <a:t>eg</a:t>
            </a:r>
            <a:r>
              <a:rPr lang="en-ZA" sz="2600" dirty="0" smtClean="0"/>
              <a:t>. Agencies (duty nurses), </a:t>
            </a:r>
            <a:r>
              <a:rPr lang="en-ZA" sz="2600" dirty="0"/>
              <a:t>doctors consulting </a:t>
            </a:r>
            <a:r>
              <a:rPr lang="en-ZA" sz="2600" dirty="0" smtClean="0"/>
              <a:t>rooms, pharmacy nurses or occupational health clinics </a:t>
            </a:r>
            <a:r>
              <a:rPr lang="en-ZA" sz="2600" dirty="0"/>
              <a:t> </a:t>
            </a:r>
            <a:r>
              <a:rPr lang="en-ZA" sz="2600" dirty="0" smtClean="0"/>
              <a:t>nurses on salaries.  </a:t>
            </a:r>
            <a:endParaRPr lang="en-ZA" sz="2600" dirty="0"/>
          </a:p>
          <a:p>
            <a:pPr>
              <a:buFont typeface="Calibri" panose="020F0502020204030204" pitchFamily="34" charset="0"/>
              <a:buChar char="*"/>
            </a:pPr>
            <a:r>
              <a:rPr lang="en-ZA" sz="2600" dirty="0" smtClean="0"/>
              <a:t>But these practitioners also contribute toward reduction of cost of care &amp; face most challenges being presented</a:t>
            </a:r>
          </a:p>
          <a:p>
            <a:pPr marL="0" indent="0">
              <a:buNone/>
            </a:pPr>
            <a:endParaRPr lang="en-ZA" dirty="0"/>
          </a:p>
        </p:txBody>
      </p:sp>
      <p:sp>
        <p:nvSpPr>
          <p:cNvPr id="4" name="Slide Number Placeholder 3"/>
          <p:cNvSpPr>
            <a:spLocks noGrp="1"/>
          </p:cNvSpPr>
          <p:nvPr>
            <p:ph type="sldNum" sz="quarter" idx="12"/>
          </p:nvPr>
        </p:nvSpPr>
        <p:spPr>
          <a:xfrm>
            <a:off x="8532440" y="6453337"/>
            <a:ext cx="611560" cy="404664"/>
          </a:xfrm>
        </p:spPr>
        <p:txBody>
          <a:bodyPr/>
          <a:lstStyle/>
          <a:p>
            <a:fld id="{450C6EC9-827A-4C2E-BC36-D5F42D53A571}" type="slidenum">
              <a:rPr lang="en-ZA" sz="1800" smtClean="0">
                <a:solidFill>
                  <a:schemeClr val="tx1"/>
                </a:solidFill>
              </a:rPr>
              <a:pPr/>
              <a:t>4</a:t>
            </a:fld>
            <a:endParaRPr lang="en-ZA" sz="1800" dirty="0">
              <a:solidFill>
                <a:schemeClr val="tx1"/>
              </a:solidFill>
            </a:endParaRPr>
          </a:p>
        </p:txBody>
      </p:sp>
    </p:spTree>
    <p:extLst>
      <p:ext uri="{BB962C8B-B14F-4D97-AF65-F5344CB8AC3E}">
        <p14:creationId xmlns:p14="http://schemas.microsoft.com/office/powerpoint/2010/main" xmlns="" val="2399000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Practice Models</a:t>
            </a:r>
            <a:endParaRPr lang="en-ZA" dirty="0"/>
          </a:p>
        </p:txBody>
      </p:sp>
      <p:sp>
        <p:nvSpPr>
          <p:cNvPr id="3" name="Content Placeholder 2"/>
          <p:cNvSpPr>
            <a:spLocks noGrp="1"/>
          </p:cNvSpPr>
          <p:nvPr>
            <p:ph idx="1"/>
          </p:nvPr>
        </p:nvSpPr>
        <p:spPr/>
        <p:txBody>
          <a:bodyPr>
            <a:normAutofit fontScale="92500" lnSpcReduction="10000"/>
          </a:bodyPr>
          <a:lstStyle/>
          <a:p>
            <a:r>
              <a:rPr lang="en-ZA" dirty="0" smtClean="0"/>
              <a:t>Independent practitioners – sole proprietor, partnership, private companies</a:t>
            </a:r>
          </a:p>
          <a:p>
            <a:r>
              <a:rPr lang="en-ZA" dirty="0" smtClean="0"/>
              <a:t>Health centres, Midwifery units &amp; Pharmacy-based clinics</a:t>
            </a:r>
          </a:p>
          <a:p>
            <a:r>
              <a:rPr lang="en-ZA" dirty="0" smtClean="0"/>
              <a:t>Franchise-type model – </a:t>
            </a:r>
            <a:r>
              <a:rPr lang="en-ZA" dirty="0" err="1" smtClean="0"/>
              <a:t>Unjani</a:t>
            </a:r>
            <a:r>
              <a:rPr lang="en-ZA" dirty="0" smtClean="0"/>
              <a:t> &amp; </a:t>
            </a:r>
            <a:r>
              <a:rPr lang="en-ZA" dirty="0" err="1" smtClean="0"/>
              <a:t>Owethu</a:t>
            </a:r>
            <a:r>
              <a:rPr lang="en-ZA" dirty="0" smtClean="0"/>
              <a:t> / </a:t>
            </a:r>
            <a:r>
              <a:rPr lang="en-ZA" dirty="0" err="1" smtClean="0"/>
              <a:t>Sha’p</a:t>
            </a:r>
            <a:r>
              <a:rPr lang="en-ZA" dirty="0" smtClean="0"/>
              <a:t> Left primary health clinics</a:t>
            </a:r>
          </a:p>
          <a:p>
            <a:pPr marL="0" indent="0">
              <a:buNone/>
            </a:pPr>
            <a:r>
              <a:rPr lang="en-ZA" sz="3600" b="1" dirty="0" smtClean="0">
                <a:solidFill>
                  <a:srgbClr val="0070C0"/>
                </a:solidFill>
                <a:latin typeface="+mj-lt"/>
                <a:ea typeface="+mj-ea"/>
                <a:cs typeface="+mj-cs"/>
              </a:rPr>
              <a:t>		     Reimbursement</a:t>
            </a:r>
            <a:endParaRPr lang="en-ZA" sz="3600" b="1" dirty="0">
              <a:solidFill>
                <a:srgbClr val="0070C0"/>
              </a:solidFill>
              <a:latin typeface="+mj-lt"/>
              <a:ea typeface="+mj-ea"/>
              <a:cs typeface="+mj-cs"/>
            </a:endParaRPr>
          </a:p>
          <a:p>
            <a:r>
              <a:rPr lang="en-ZA" dirty="0" smtClean="0"/>
              <a:t>Fee-for-service</a:t>
            </a:r>
          </a:p>
          <a:p>
            <a:r>
              <a:rPr lang="en-ZA" dirty="0" smtClean="0"/>
              <a:t>Direct or 3</a:t>
            </a:r>
            <a:r>
              <a:rPr lang="en-ZA" baseline="30000" dirty="0" smtClean="0"/>
              <a:t>rd</a:t>
            </a:r>
            <a:r>
              <a:rPr lang="en-ZA" dirty="0" smtClean="0"/>
              <a:t> party funding</a:t>
            </a:r>
          </a:p>
          <a:p>
            <a:r>
              <a:rPr lang="en-ZA" dirty="0" smtClean="0"/>
              <a:t>Registered as NPOs / PBOs</a:t>
            </a:r>
          </a:p>
          <a:p>
            <a:endParaRPr lang="en-ZA" dirty="0"/>
          </a:p>
        </p:txBody>
      </p:sp>
      <p:sp>
        <p:nvSpPr>
          <p:cNvPr id="4" name="Slide Number Placeholder 3"/>
          <p:cNvSpPr>
            <a:spLocks noGrp="1"/>
          </p:cNvSpPr>
          <p:nvPr>
            <p:ph type="sldNum" sz="quarter" idx="12"/>
          </p:nvPr>
        </p:nvSpPr>
        <p:spPr>
          <a:xfrm>
            <a:off x="8676456" y="6489993"/>
            <a:ext cx="467544" cy="365125"/>
          </a:xfrm>
        </p:spPr>
        <p:txBody>
          <a:bodyPr/>
          <a:lstStyle/>
          <a:p>
            <a:fld id="{450C6EC9-827A-4C2E-BC36-D5F42D53A571}" type="slidenum">
              <a:rPr lang="en-ZA" sz="1800" smtClean="0">
                <a:solidFill>
                  <a:schemeClr val="tx1"/>
                </a:solidFill>
              </a:rPr>
              <a:pPr/>
              <a:t>5</a:t>
            </a:fld>
            <a:endParaRPr lang="en-ZA" sz="1800" dirty="0">
              <a:solidFill>
                <a:schemeClr val="tx1"/>
              </a:solidFill>
            </a:endParaRPr>
          </a:p>
        </p:txBody>
      </p:sp>
    </p:spTree>
    <p:extLst>
      <p:ext uri="{BB962C8B-B14F-4D97-AF65-F5344CB8AC3E}">
        <p14:creationId xmlns:p14="http://schemas.microsoft.com/office/powerpoint/2010/main" xmlns="" val="3453173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256" y="260063"/>
            <a:ext cx="8147248" cy="1143000"/>
          </a:xfrm>
        </p:spPr>
        <p:txBody>
          <a:bodyPr>
            <a:normAutofit fontScale="90000"/>
          </a:bodyPr>
          <a:lstStyle/>
          <a:p>
            <a:pPr marL="0" indent="0"/>
            <a:r>
              <a:rPr lang="en-ZA" dirty="0" smtClean="0"/>
              <a:t>SERVICES PROVIDED BY PNPs</a:t>
            </a:r>
            <a:br>
              <a:rPr lang="en-ZA" dirty="0" smtClean="0"/>
            </a:br>
            <a:r>
              <a:rPr lang="en-ZA" sz="3600" dirty="0"/>
              <a:t>Consultation, not shift </a:t>
            </a:r>
            <a:r>
              <a:rPr lang="en-ZA" sz="3600" dirty="0" smtClean="0"/>
              <a:t>based</a:t>
            </a:r>
            <a:br>
              <a:rPr lang="en-ZA" sz="3600" dirty="0" smtClean="0"/>
            </a:br>
            <a:r>
              <a:rPr lang="en-ZA" sz="3600" b="0" i="1" dirty="0" smtClean="0"/>
              <a:t>including</a:t>
            </a:r>
            <a:endParaRPr lang="en-ZA" sz="3600" b="0" i="1" dirty="0"/>
          </a:p>
        </p:txBody>
      </p:sp>
      <p:sp>
        <p:nvSpPr>
          <p:cNvPr id="3" name="Content Placeholder 2"/>
          <p:cNvSpPr>
            <a:spLocks noGrp="1"/>
          </p:cNvSpPr>
          <p:nvPr>
            <p:ph sz="half" idx="1"/>
          </p:nvPr>
        </p:nvSpPr>
        <p:spPr>
          <a:xfrm>
            <a:off x="169316" y="1739308"/>
            <a:ext cx="4330675" cy="5002060"/>
          </a:xfrm>
        </p:spPr>
        <p:txBody>
          <a:bodyPr>
            <a:normAutofit/>
          </a:bodyPr>
          <a:lstStyle/>
          <a:p>
            <a:r>
              <a:rPr lang="en-ZA" dirty="0" smtClean="0"/>
              <a:t>General – frail care, home visits</a:t>
            </a:r>
          </a:p>
          <a:p>
            <a:r>
              <a:rPr lang="en-ZA" dirty="0" smtClean="0"/>
              <a:t>Wound care – Basic &amp; Advanced </a:t>
            </a:r>
          </a:p>
          <a:p>
            <a:r>
              <a:rPr lang="en-ZA" dirty="0" smtClean="0"/>
              <a:t>Psychiatry</a:t>
            </a:r>
          </a:p>
          <a:p>
            <a:r>
              <a:rPr lang="en-ZA" dirty="0" err="1" smtClean="0"/>
              <a:t>Lymphoedema</a:t>
            </a:r>
            <a:r>
              <a:rPr lang="en-ZA" dirty="0" smtClean="0"/>
              <a:t> </a:t>
            </a:r>
            <a:r>
              <a:rPr lang="en-ZA" dirty="0" err="1" smtClean="0"/>
              <a:t>manag’t</a:t>
            </a:r>
            <a:endParaRPr lang="en-ZA" dirty="0" smtClean="0"/>
          </a:p>
          <a:p>
            <a:r>
              <a:rPr lang="en-ZA" dirty="0" err="1" smtClean="0"/>
              <a:t>Stomatherapy</a:t>
            </a:r>
            <a:endParaRPr lang="en-ZA" dirty="0" smtClean="0"/>
          </a:p>
          <a:p>
            <a:r>
              <a:rPr lang="en-ZA" dirty="0" smtClean="0"/>
              <a:t>Dermatology</a:t>
            </a:r>
          </a:p>
          <a:p>
            <a:r>
              <a:rPr lang="en-ZA" dirty="0" smtClean="0"/>
              <a:t>Palliative care / end of life</a:t>
            </a:r>
          </a:p>
          <a:p>
            <a:r>
              <a:rPr lang="en-ZA" dirty="0" smtClean="0"/>
              <a:t>Education </a:t>
            </a:r>
          </a:p>
        </p:txBody>
      </p:sp>
      <p:sp>
        <p:nvSpPr>
          <p:cNvPr id="4" name="Content Placeholder 3"/>
          <p:cNvSpPr>
            <a:spLocks noGrp="1"/>
          </p:cNvSpPr>
          <p:nvPr>
            <p:ph sz="half" idx="2"/>
          </p:nvPr>
        </p:nvSpPr>
        <p:spPr>
          <a:xfrm>
            <a:off x="4637856" y="1822181"/>
            <a:ext cx="4038600" cy="4919187"/>
          </a:xfrm>
        </p:spPr>
        <p:txBody>
          <a:bodyPr>
            <a:normAutofit/>
          </a:bodyPr>
          <a:lstStyle/>
          <a:p>
            <a:r>
              <a:rPr lang="en-ZA" dirty="0" smtClean="0"/>
              <a:t>Childbirth education</a:t>
            </a:r>
          </a:p>
          <a:p>
            <a:r>
              <a:rPr lang="en-ZA" dirty="0"/>
              <a:t>Midwifery – ANC, PNC, Births</a:t>
            </a:r>
          </a:p>
          <a:p>
            <a:r>
              <a:rPr lang="en-ZA" dirty="0" smtClean="0"/>
              <a:t>Lactation consultants</a:t>
            </a:r>
          </a:p>
          <a:p>
            <a:r>
              <a:rPr lang="en-ZA" dirty="0"/>
              <a:t>Immunization and Well Baby </a:t>
            </a:r>
            <a:r>
              <a:rPr lang="en-ZA" dirty="0" smtClean="0"/>
              <a:t>clinics</a:t>
            </a:r>
          </a:p>
          <a:p>
            <a:r>
              <a:rPr lang="en-ZA" dirty="0" smtClean="0"/>
              <a:t>School nursing</a:t>
            </a:r>
          </a:p>
          <a:p>
            <a:r>
              <a:rPr lang="en-ZA" dirty="0" smtClean="0"/>
              <a:t>Occupational health / wellness</a:t>
            </a:r>
          </a:p>
          <a:p>
            <a:r>
              <a:rPr lang="en-ZA" dirty="0" smtClean="0"/>
              <a:t>Renal dialysis </a:t>
            </a:r>
            <a:endParaRPr lang="en-ZA" dirty="0"/>
          </a:p>
          <a:p>
            <a:endParaRPr lang="en-ZA" dirty="0"/>
          </a:p>
        </p:txBody>
      </p:sp>
      <p:sp>
        <p:nvSpPr>
          <p:cNvPr id="6" name="Slide Number Placeholder 3"/>
          <p:cNvSpPr>
            <a:spLocks noGrp="1"/>
          </p:cNvSpPr>
          <p:nvPr>
            <p:ph type="sldNum" sz="quarter" idx="12"/>
          </p:nvPr>
        </p:nvSpPr>
        <p:spPr>
          <a:xfrm>
            <a:off x="8667475" y="6520437"/>
            <a:ext cx="467544" cy="365125"/>
          </a:xfrm>
        </p:spPr>
        <p:txBody>
          <a:bodyPr/>
          <a:lstStyle/>
          <a:p>
            <a:fld id="{450C6EC9-827A-4C2E-BC36-D5F42D53A571}" type="slidenum">
              <a:rPr lang="en-ZA" sz="1800" smtClean="0">
                <a:solidFill>
                  <a:schemeClr val="tx1"/>
                </a:solidFill>
              </a:rPr>
              <a:pPr/>
              <a:t>6</a:t>
            </a:fld>
            <a:endParaRPr lang="en-ZA" sz="1800" dirty="0">
              <a:solidFill>
                <a:schemeClr val="tx1"/>
              </a:solidFill>
            </a:endParaRPr>
          </a:p>
        </p:txBody>
      </p:sp>
    </p:spTree>
    <p:extLst>
      <p:ext uri="{BB962C8B-B14F-4D97-AF65-F5344CB8AC3E}">
        <p14:creationId xmlns:p14="http://schemas.microsoft.com/office/powerpoint/2010/main" xmlns="" val="5508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PRACTICE SETTINGS</a:t>
            </a:r>
            <a:endParaRPr lang="en-ZA" dirty="0"/>
          </a:p>
        </p:txBody>
      </p:sp>
      <p:sp>
        <p:nvSpPr>
          <p:cNvPr id="8" name="Content Placeholder 7"/>
          <p:cNvSpPr>
            <a:spLocks noGrp="1"/>
          </p:cNvSpPr>
          <p:nvPr>
            <p:ph sz="half" idx="2"/>
          </p:nvPr>
        </p:nvSpPr>
        <p:spPr>
          <a:xfrm>
            <a:off x="3851920" y="1600200"/>
            <a:ext cx="4392488" cy="4997152"/>
          </a:xfrm>
        </p:spPr>
        <p:txBody>
          <a:bodyPr>
            <a:normAutofit fontScale="92500" lnSpcReduction="20000"/>
          </a:bodyPr>
          <a:lstStyle/>
          <a:p>
            <a:r>
              <a:rPr lang="en-ZA" dirty="0" smtClean="0"/>
              <a:t>Gauteng: 			150</a:t>
            </a:r>
          </a:p>
          <a:p>
            <a:r>
              <a:rPr lang="en-ZA" dirty="0" err="1" smtClean="0"/>
              <a:t>Mpumulanga</a:t>
            </a:r>
            <a:r>
              <a:rPr lang="en-ZA" dirty="0" smtClean="0"/>
              <a:t>:		  19</a:t>
            </a:r>
          </a:p>
          <a:p>
            <a:r>
              <a:rPr lang="en-ZA" dirty="0" smtClean="0"/>
              <a:t>North West :  		  21</a:t>
            </a:r>
          </a:p>
          <a:p>
            <a:r>
              <a:rPr lang="en-ZA" dirty="0" smtClean="0"/>
              <a:t>Limpopo: 			  32</a:t>
            </a:r>
          </a:p>
          <a:p>
            <a:r>
              <a:rPr lang="en-ZA" dirty="0" smtClean="0"/>
              <a:t>KZN:   			  81</a:t>
            </a:r>
          </a:p>
          <a:p>
            <a:r>
              <a:rPr lang="en-ZA" dirty="0" smtClean="0"/>
              <a:t>Western Cape                   118</a:t>
            </a:r>
          </a:p>
          <a:p>
            <a:r>
              <a:rPr lang="en-ZA" dirty="0" smtClean="0"/>
              <a:t>Eastern Cape                       22 </a:t>
            </a:r>
          </a:p>
          <a:p>
            <a:r>
              <a:rPr lang="en-ZA" dirty="0" smtClean="0"/>
              <a:t>Other (including Free State, </a:t>
            </a:r>
            <a:r>
              <a:rPr lang="en-ZA" dirty="0" err="1" smtClean="0"/>
              <a:t>N.Cape</a:t>
            </a:r>
            <a:r>
              <a:rPr lang="en-ZA" dirty="0" smtClean="0"/>
              <a:t>, other </a:t>
            </a:r>
            <a:r>
              <a:rPr lang="en-ZA" dirty="0" err="1" smtClean="0"/>
              <a:t>etc</a:t>
            </a:r>
            <a:r>
              <a:rPr lang="en-ZA" dirty="0" smtClean="0"/>
              <a:t>)              12</a:t>
            </a:r>
          </a:p>
          <a:p>
            <a:r>
              <a:rPr lang="en-ZA" dirty="0" smtClean="0"/>
              <a:t>Group practices                   22</a:t>
            </a:r>
          </a:p>
          <a:p>
            <a:r>
              <a:rPr lang="en-ZA" dirty="0" smtClean="0"/>
              <a:t>Corporate members:          14</a:t>
            </a:r>
            <a:endParaRPr lang="en-ZA" dirty="0"/>
          </a:p>
        </p:txBody>
      </p:sp>
      <p:sp>
        <p:nvSpPr>
          <p:cNvPr id="4" name="Slide Number Placeholder 3"/>
          <p:cNvSpPr>
            <a:spLocks noGrp="1"/>
          </p:cNvSpPr>
          <p:nvPr>
            <p:ph type="sldNum" sz="quarter" idx="12"/>
          </p:nvPr>
        </p:nvSpPr>
        <p:spPr/>
        <p:txBody>
          <a:bodyPr/>
          <a:lstStyle/>
          <a:p>
            <a:fld id="{450C6EC9-827A-4C2E-BC36-D5F42D53A571}" type="slidenum">
              <a:rPr lang="en-ZA" sz="1800" smtClean="0">
                <a:solidFill>
                  <a:schemeClr val="tx1"/>
                </a:solidFill>
              </a:rPr>
              <a:pPr/>
              <a:t>7</a:t>
            </a:fld>
            <a:endParaRPr lang="en-ZA" sz="1800" dirty="0">
              <a:solidFill>
                <a:schemeClr val="tx1"/>
              </a:solidFill>
            </a:endParaRPr>
          </a:p>
        </p:txBody>
      </p:sp>
      <p:sp>
        <p:nvSpPr>
          <p:cNvPr id="10" name="Content Placeholder 9"/>
          <p:cNvSpPr>
            <a:spLocks noGrp="1"/>
          </p:cNvSpPr>
          <p:nvPr>
            <p:ph sz="half" idx="1"/>
          </p:nvPr>
        </p:nvSpPr>
        <p:spPr>
          <a:xfrm>
            <a:off x="457200" y="1600200"/>
            <a:ext cx="3610744" cy="4910187"/>
          </a:xfrm>
        </p:spPr>
        <p:txBody>
          <a:bodyPr>
            <a:normAutofit fontScale="92500" lnSpcReduction="20000"/>
          </a:bodyPr>
          <a:lstStyle/>
          <a:p>
            <a:r>
              <a:rPr lang="en-ZA" dirty="0" smtClean="0">
                <a:solidFill>
                  <a:srgbClr val="002060"/>
                </a:solidFill>
              </a:rPr>
              <a:t>Rural</a:t>
            </a:r>
          </a:p>
          <a:p>
            <a:r>
              <a:rPr lang="en-ZA" dirty="0" smtClean="0">
                <a:solidFill>
                  <a:srgbClr val="002060"/>
                </a:solidFill>
              </a:rPr>
              <a:t>Informal settlements</a:t>
            </a:r>
          </a:p>
          <a:p>
            <a:r>
              <a:rPr lang="en-ZA" dirty="0" smtClean="0">
                <a:solidFill>
                  <a:srgbClr val="002060"/>
                </a:solidFill>
              </a:rPr>
              <a:t>Industrial areas</a:t>
            </a:r>
          </a:p>
          <a:p>
            <a:r>
              <a:rPr lang="en-ZA" dirty="0" smtClean="0">
                <a:solidFill>
                  <a:srgbClr val="002060"/>
                </a:solidFill>
              </a:rPr>
              <a:t>Urban </a:t>
            </a:r>
            <a:r>
              <a:rPr lang="en-ZA" dirty="0">
                <a:solidFill>
                  <a:srgbClr val="002060"/>
                </a:solidFill>
              </a:rPr>
              <a:t>Business &amp; Residential areas</a:t>
            </a:r>
          </a:p>
          <a:p>
            <a:r>
              <a:rPr lang="en-ZA" dirty="0" smtClean="0">
                <a:solidFill>
                  <a:srgbClr val="002060"/>
                </a:solidFill>
              </a:rPr>
              <a:t>City Centres</a:t>
            </a:r>
          </a:p>
          <a:p>
            <a:endParaRPr lang="en-ZA" dirty="0" smtClean="0"/>
          </a:p>
          <a:p>
            <a:r>
              <a:rPr lang="en-ZA" dirty="0" smtClean="0">
                <a:solidFill>
                  <a:srgbClr val="920000"/>
                </a:solidFill>
              </a:rPr>
              <a:t>Patients homes </a:t>
            </a:r>
          </a:p>
          <a:p>
            <a:r>
              <a:rPr lang="en-ZA" dirty="0" smtClean="0">
                <a:solidFill>
                  <a:srgbClr val="920000"/>
                </a:solidFill>
              </a:rPr>
              <a:t>Hospitals </a:t>
            </a:r>
          </a:p>
          <a:p>
            <a:r>
              <a:rPr lang="en-ZA" dirty="0" smtClean="0">
                <a:solidFill>
                  <a:srgbClr val="920000"/>
                </a:solidFill>
              </a:rPr>
              <a:t>Workplaces</a:t>
            </a:r>
          </a:p>
          <a:p>
            <a:r>
              <a:rPr lang="en-ZA" dirty="0" smtClean="0">
                <a:solidFill>
                  <a:srgbClr val="920000"/>
                </a:solidFill>
              </a:rPr>
              <a:t>Consulting rooms</a:t>
            </a:r>
          </a:p>
          <a:p>
            <a:r>
              <a:rPr lang="en-ZA" dirty="0" smtClean="0">
                <a:solidFill>
                  <a:srgbClr val="920000"/>
                </a:solidFill>
              </a:rPr>
              <a:t>Pharmacies </a:t>
            </a:r>
          </a:p>
          <a:p>
            <a:endParaRPr lang="en-ZA" dirty="0"/>
          </a:p>
        </p:txBody>
      </p:sp>
    </p:spTree>
    <p:extLst>
      <p:ext uri="{BB962C8B-B14F-4D97-AF65-F5344CB8AC3E}">
        <p14:creationId xmlns:p14="http://schemas.microsoft.com/office/powerpoint/2010/main" xmlns="" val="137156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8">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website&#10;&#10;Description automatically generated">
            <a:extLst>
              <a:ext uri="{FF2B5EF4-FFF2-40B4-BE49-F238E27FC236}">
                <a16:creationId xmlns:a16="http://schemas.microsoft.com/office/drawing/2014/main" xmlns="" id="{83681A81-9CEB-424A-94FA-FCAE4BC5E8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8520" y="0"/>
            <a:ext cx="9252063" cy="6858000"/>
          </a:xfrm>
          <a:prstGeom prst="rect">
            <a:avLst/>
          </a:prstGeom>
        </p:spPr>
      </p:pic>
      <p:sp>
        <p:nvSpPr>
          <p:cNvPr id="2" name="Slide Number Placeholder 1">
            <a:extLst>
              <a:ext uri="{FF2B5EF4-FFF2-40B4-BE49-F238E27FC236}">
                <a16:creationId xmlns:a16="http://schemas.microsoft.com/office/drawing/2014/main" xmlns="" id="{EABCB840-0205-4AC7-87CE-4936365A60FE}"/>
              </a:ext>
            </a:extLst>
          </p:cNvPr>
          <p:cNvSpPr>
            <a:spLocks noGrp="1"/>
          </p:cNvSpPr>
          <p:nvPr>
            <p:ph type="sldNum" sz="quarter" idx="12"/>
          </p:nvPr>
        </p:nvSpPr>
        <p:spPr/>
        <p:txBody>
          <a:bodyPr/>
          <a:lstStyle/>
          <a:p>
            <a:fld id="{450C6EC9-827A-4C2E-BC36-D5F42D53A571}" type="slidenum">
              <a:rPr lang="en-ZA" smtClean="0"/>
              <a:pPr/>
              <a:t>8</a:t>
            </a:fld>
            <a:endParaRPr lang="en-ZA"/>
          </a:p>
        </p:txBody>
      </p:sp>
      <p:pic>
        <p:nvPicPr>
          <p:cNvPr id="26" name="Picture 25" descr="Text&#10;&#10;Description automatically generated">
            <a:extLst>
              <a:ext uri="{FF2B5EF4-FFF2-40B4-BE49-F238E27FC236}">
                <a16:creationId xmlns:a16="http://schemas.microsoft.com/office/drawing/2014/main" xmlns="" id="{0F2A9EA5-E4DF-450A-B4CA-5CBA1EA7FEC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6861" y="116632"/>
            <a:ext cx="3207275" cy="2304256"/>
          </a:xfrm>
          <a:prstGeom prst="rect">
            <a:avLst/>
          </a:prstGeom>
        </p:spPr>
      </p:pic>
    </p:spTree>
    <p:extLst>
      <p:ext uri="{BB962C8B-B14F-4D97-AF65-F5344CB8AC3E}">
        <p14:creationId xmlns:p14="http://schemas.microsoft.com/office/powerpoint/2010/main" xmlns="" val="2656654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F7D3882-D94E-4BCF-BE43-21B220528A9A}"/>
              </a:ext>
            </a:extLst>
          </p:cNvPr>
          <p:cNvSpPr>
            <a:spLocks noGrp="1"/>
          </p:cNvSpPr>
          <p:nvPr>
            <p:ph type="sldNum" sz="quarter" idx="12"/>
          </p:nvPr>
        </p:nvSpPr>
        <p:spPr/>
        <p:txBody>
          <a:bodyPr/>
          <a:lstStyle/>
          <a:p>
            <a:fld id="{450C6EC9-827A-4C2E-BC36-D5F42D53A571}" type="slidenum">
              <a:rPr lang="en-ZA" smtClean="0"/>
              <a:pPr/>
              <a:t>9</a:t>
            </a:fld>
            <a:endParaRPr lang="en-ZA"/>
          </a:p>
        </p:txBody>
      </p:sp>
      <p:pic>
        <p:nvPicPr>
          <p:cNvPr id="6" name="Picture 5" descr="Logo&#10;&#10;Description automatically generated">
            <a:extLst>
              <a:ext uri="{FF2B5EF4-FFF2-40B4-BE49-F238E27FC236}">
                <a16:creationId xmlns:a16="http://schemas.microsoft.com/office/drawing/2014/main" xmlns="" id="{1D509543-611A-4358-939C-53DCE5ACED9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01545" y="1268760"/>
            <a:ext cx="1462919" cy="1368152"/>
          </a:xfrm>
          <a:prstGeom prst="rect">
            <a:avLst/>
          </a:prstGeom>
        </p:spPr>
      </p:pic>
      <p:pic>
        <p:nvPicPr>
          <p:cNvPr id="4" name="Picture 3" descr="A picture containing text, area&#10;&#10;Description automatically generated">
            <a:extLst>
              <a:ext uri="{FF2B5EF4-FFF2-40B4-BE49-F238E27FC236}">
                <a16:creationId xmlns:a16="http://schemas.microsoft.com/office/drawing/2014/main" xmlns="" id="{B0161935-8629-48D3-9719-79386105755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7" y="0"/>
            <a:ext cx="9143086" cy="6858000"/>
          </a:xfrm>
          <a:prstGeom prst="rect">
            <a:avLst/>
          </a:prstGeom>
        </p:spPr>
      </p:pic>
    </p:spTree>
    <p:extLst>
      <p:ext uri="{BB962C8B-B14F-4D97-AF65-F5344CB8AC3E}">
        <p14:creationId xmlns:p14="http://schemas.microsoft.com/office/powerpoint/2010/main" xmlns="" val="2691049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2396</TotalTime>
  <Words>1488</Words>
  <Application>Microsoft Office PowerPoint</Application>
  <PresentationFormat>On-screen Show (4:3)</PresentationFormat>
  <Paragraphs>164</Paragraphs>
  <Slides>32</Slides>
  <Notes>3</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Slide 1</vt:lpstr>
      <vt:lpstr>Representatives</vt:lpstr>
      <vt:lpstr>The Society of Private Nurse Practitioners of South Africa</vt:lpstr>
      <vt:lpstr>Who is a Private Nurse Practitioner (PNP)?</vt:lpstr>
      <vt:lpstr>Practice Models</vt:lpstr>
      <vt:lpstr>SERVICES PROVIDED BY PNPs Consultation, not shift based including</vt:lpstr>
      <vt:lpstr>PRACTICE SETTINGS</vt:lpstr>
      <vt:lpstr>Slide 8</vt:lpstr>
      <vt:lpstr>Slide 9</vt:lpstr>
      <vt:lpstr>Slide 10</vt:lpstr>
      <vt:lpstr>Slide 11</vt:lpstr>
      <vt:lpstr>Slide 12</vt:lpstr>
      <vt:lpstr>Slide 13</vt:lpstr>
      <vt:lpstr>Nursing challenges</vt:lpstr>
      <vt:lpstr>Regulatory challenges</vt:lpstr>
      <vt:lpstr>Technological challenges</vt:lpstr>
      <vt:lpstr>Slide 17</vt:lpstr>
      <vt:lpstr>Representation</vt:lpstr>
      <vt:lpstr>Prices / Fee structures</vt:lpstr>
      <vt:lpstr>Payment of providers</vt:lpstr>
      <vt:lpstr>Payment of providers (2) </vt:lpstr>
      <vt:lpstr>Slide 22</vt:lpstr>
      <vt:lpstr>Slide 23</vt:lpstr>
      <vt:lpstr>Registration, licensing or accreditation</vt:lpstr>
      <vt:lpstr>Right to health care</vt:lpstr>
      <vt:lpstr>Composition of the Board &amp; Committees</vt:lpstr>
      <vt:lpstr>Composition of Committees</vt:lpstr>
      <vt:lpstr>Accredited service providers</vt:lpstr>
      <vt:lpstr>Amendment to National Health Act (2003)</vt:lpstr>
      <vt:lpstr>Transitional arrangments </vt:lpstr>
      <vt:lpstr>Slide 31</vt:lpstr>
      <vt:lpstr>Slide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dc:creator>
  <cp:lastModifiedBy>USER</cp:lastModifiedBy>
  <cp:revision>70</cp:revision>
  <dcterms:created xsi:type="dcterms:W3CDTF">2016-02-10T11:27:48Z</dcterms:created>
  <dcterms:modified xsi:type="dcterms:W3CDTF">2021-07-21T08:27:07Z</dcterms:modified>
</cp:coreProperties>
</file>