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8" r:id="rId5"/>
    <p:sldId id="264" r:id="rId6"/>
    <p:sldId id="265" r:id="rId7"/>
    <p:sldId id="266" r:id="rId8"/>
    <p:sldId id="296" r:id="rId9"/>
    <p:sldId id="271" r:id="rId10"/>
    <p:sldId id="274" r:id="rId11"/>
    <p:sldId id="289" r:id="rId12"/>
    <p:sldId id="275" r:id="rId13"/>
    <p:sldId id="298" r:id="rId14"/>
    <p:sldId id="290" r:id="rId15"/>
    <p:sldId id="297" r:id="rId16"/>
    <p:sldId id="273" r:id="rId17"/>
    <p:sldId id="272" r:id="rId18"/>
    <p:sldId id="292" r:id="rId19"/>
    <p:sldId id="270" r:id="rId20"/>
    <p:sldId id="269" r:id="rId21"/>
    <p:sldId id="268" r:id="rId22"/>
    <p:sldId id="267" r:id="rId23"/>
    <p:sldId id="291" r:id="rId24"/>
    <p:sldId id="277" r:id="rId25"/>
    <p:sldId id="278" r:id="rId26"/>
    <p:sldId id="279" r:id="rId27"/>
    <p:sldId id="276" r:id="rId28"/>
    <p:sldId id="280" r:id="rId29"/>
    <p:sldId id="293" r:id="rId30"/>
    <p:sldId id="281" r:id="rId31"/>
    <p:sldId id="283" r:id="rId32"/>
    <p:sldId id="294" r:id="rId33"/>
    <p:sldId id="288" r:id="rId34"/>
    <p:sldId id="287" r:id="rId35"/>
    <p:sldId id="282"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uyo Mafata (CF)" initials="VM(" lastIdx="3" clrIdx="6">
    <p:extLst>
      <p:ext uri="{19B8F6BF-5375-455C-9EA6-DF929625EA0E}">
        <p15:presenceInfo xmlns:p15="http://schemas.microsoft.com/office/powerpoint/2012/main" userId="S-1-5-21-2126671053-2206157670-1826462770-42187" providerId="AD"/>
      </p:ext>
    </p:extLst>
  </p:cmAuthor>
  <p:cmAuthor id="1" name="Zakithi Kunene" initials="ZK" lastIdx="3" clrIdx="0">
    <p:extLst>
      <p:ext uri="{19B8F6BF-5375-455C-9EA6-DF929625EA0E}">
        <p15:presenceInfo xmlns:p15="http://schemas.microsoft.com/office/powerpoint/2012/main" userId="S::ZakithKu@fema.co.za::524767a6-ec0e-4fc0-8641-fbbb5bde2eda" providerId="AD"/>
      </p:ext>
    </p:extLst>
  </p:cmAuthor>
  <p:cmAuthor id="2" name="Deshni Subbiah" initials="DS" lastIdx="9" clrIdx="1">
    <p:extLst>
      <p:ext uri="{19B8F6BF-5375-455C-9EA6-DF929625EA0E}">
        <p15:presenceInfo xmlns:p15="http://schemas.microsoft.com/office/powerpoint/2012/main" userId="S::DeshniSu@fema.co.za::37db1482-bd8b-41c1-a373-58d4c5bdaf82" providerId="AD"/>
      </p:ext>
    </p:extLst>
  </p:cmAuthor>
  <p:cmAuthor id="3" name="Govindasamy, Rickesh" initials="GR" lastIdx="8" clrIdx="2">
    <p:extLst>
      <p:ext uri="{19B8F6BF-5375-455C-9EA6-DF929625EA0E}">
        <p15:presenceInfo xmlns:p15="http://schemas.microsoft.com/office/powerpoint/2012/main" userId="S::rgovindasamy@deloitte.co.za::c14095fb-42d2-4285-aeb0-96ce7825b5a0" providerId="AD"/>
      </p:ext>
    </p:extLst>
  </p:cmAuthor>
  <p:cmAuthor id="4" name="Yusuf Bodiat" initials="YB" lastIdx="9" clrIdx="3">
    <p:extLst>
      <p:ext uri="{19B8F6BF-5375-455C-9EA6-DF929625EA0E}">
        <p15:presenceInfo xmlns:p15="http://schemas.microsoft.com/office/powerpoint/2012/main" userId="S::YusufBo@fema.co.za::9c8baca9-8c06-43f9-ac39-9add3b01c8f4" providerId="AD"/>
      </p:ext>
    </p:extLst>
  </p:cmAuthor>
  <p:cmAuthor id="5" name="Carmen Foster" initials="CF" lastIdx="9" clrIdx="4">
    <p:extLst>
      <p:ext uri="{19B8F6BF-5375-455C-9EA6-DF929625EA0E}">
        <p15:presenceInfo xmlns:p15="http://schemas.microsoft.com/office/powerpoint/2012/main" userId="S::carmenfo@fema.co.za::a0c72e4e-a8e1-47a8-84bf-25cc61fd3a44" providerId="AD"/>
      </p:ext>
    </p:extLst>
  </p:cmAuthor>
  <p:cmAuthor id="6" name="Ndivhuwo Manyonga" initials="NM" lastIdx="3" clrIdx="5">
    <p:extLst>
      <p:ext uri="{19B8F6BF-5375-455C-9EA6-DF929625EA0E}">
        <p15:presenceInfo xmlns:p15="http://schemas.microsoft.com/office/powerpoint/2012/main" userId="S::Ndivhuwo@fema.co.za::539f8362-b3fd-4905-a15d-509a0c2148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A7A8B-AF07-4CE6-A0F2-3FCC9BFB8623}" v="4" dt="2021-07-13T13:58:52.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vhuwo Manyonga" userId="539f8362-b3fd-4905-a15d-509a0c2148c6" providerId="ADAL" clId="{B03A7A8B-AF07-4CE6-A0F2-3FCC9BFB8623}"/>
    <pc:docChg chg="undo custSel delSld modSld">
      <pc:chgData name="Ndivhuwo Manyonga" userId="539f8362-b3fd-4905-a15d-509a0c2148c6" providerId="ADAL" clId="{B03A7A8B-AF07-4CE6-A0F2-3FCC9BFB8623}" dt="2021-07-13T14:01:33.911" v="1063" actId="20577"/>
      <pc:docMkLst>
        <pc:docMk/>
      </pc:docMkLst>
      <pc:sldChg chg="modSp mod">
        <pc:chgData name="Ndivhuwo Manyonga" userId="539f8362-b3fd-4905-a15d-509a0c2148c6" providerId="ADAL" clId="{B03A7A8B-AF07-4CE6-A0F2-3FCC9BFB8623}" dt="2021-07-13T13:38:14.258" v="661" actId="20577"/>
        <pc:sldMkLst>
          <pc:docMk/>
          <pc:sldMk cId="3009208020" sldId="268"/>
        </pc:sldMkLst>
        <pc:spChg chg="mod">
          <ac:chgData name="Ndivhuwo Manyonga" userId="539f8362-b3fd-4905-a15d-509a0c2148c6" providerId="ADAL" clId="{B03A7A8B-AF07-4CE6-A0F2-3FCC9BFB8623}" dt="2021-07-13T13:38:14.258" v="661" actId="20577"/>
          <ac:spMkLst>
            <pc:docMk/>
            <pc:sldMk cId="3009208020" sldId="268"/>
            <ac:spMk id="3" creationId="{BA15791E-F4FB-4C81-B64B-84DF090AD5D3}"/>
          </ac:spMkLst>
        </pc:spChg>
      </pc:sldChg>
      <pc:sldChg chg="modSp mod">
        <pc:chgData name="Ndivhuwo Manyonga" userId="539f8362-b3fd-4905-a15d-509a0c2148c6" providerId="ADAL" clId="{B03A7A8B-AF07-4CE6-A0F2-3FCC9BFB8623}" dt="2021-07-13T13:18:57.742" v="515" actId="20577"/>
        <pc:sldMkLst>
          <pc:docMk/>
          <pc:sldMk cId="3966089141" sldId="272"/>
        </pc:sldMkLst>
        <pc:spChg chg="mod">
          <ac:chgData name="Ndivhuwo Manyonga" userId="539f8362-b3fd-4905-a15d-509a0c2148c6" providerId="ADAL" clId="{B03A7A8B-AF07-4CE6-A0F2-3FCC9BFB8623}" dt="2021-07-13T13:18:57.742" v="515" actId="20577"/>
          <ac:spMkLst>
            <pc:docMk/>
            <pc:sldMk cId="3966089141" sldId="272"/>
            <ac:spMk id="3" creationId="{9BAF3E4B-097C-4276-B35F-B72447BA8C76}"/>
          </ac:spMkLst>
        </pc:spChg>
      </pc:sldChg>
      <pc:sldChg chg="modSp mod">
        <pc:chgData name="Ndivhuwo Manyonga" userId="539f8362-b3fd-4905-a15d-509a0c2148c6" providerId="ADAL" clId="{B03A7A8B-AF07-4CE6-A0F2-3FCC9BFB8623}" dt="2021-07-13T13:51:39.250" v="890" actId="20577"/>
        <pc:sldMkLst>
          <pc:docMk/>
          <pc:sldMk cId="1608256442" sldId="276"/>
        </pc:sldMkLst>
        <pc:spChg chg="mod">
          <ac:chgData name="Ndivhuwo Manyonga" userId="539f8362-b3fd-4905-a15d-509a0c2148c6" providerId="ADAL" clId="{B03A7A8B-AF07-4CE6-A0F2-3FCC9BFB8623}" dt="2021-07-13T13:51:39.250" v="890" actId="20577"/>
          <ac:spMkLst>
            <pc:docMk/>
            <pc:sldMk cId="1608256442" sldId="276"/>
            <ac:spMk id="3" creationId="{87201A41-7186-4B39-AD0A-377DBE42C0BB}"/>
          </ac:spMkLst>
        </pc:spChg>
      </pc:sldChg>
      <pc:sldChg chg="modSp mod">
        <pc:chgData name="Ndivhuwo Manyonga" userId="539f8362-b3fd-4905-a15d-509a0c2148c6" providerId="ADAL" clId="{B03A7A8B-AF07-4CE6-A0F2-3FCC9BFB8623}" dt="2021-07-13T13:54:36.053" v="968" actId="27636"/>
        <pc:sldMkLst>
          <pc:docMk/>
          <pc:sldMk cId="3321921130" sldId="281"/>
        </pc:sldMkLst>
        <pc:spChg chg="mod">
          <ac:chgData name="Ndivhuwo Manyonga" userId="539f8362-b3fd-4905-a15d-509a0c2148c6" providerId="ADAL" clId="{B03A7A8B-AF07-4CE6-A0F2-3FCC9BFB8623}" dt="2021-07-13T13:54:36.053" v="968" actId="27636"/>
          <ac:spMkLst>
            <pc:docMk/>
            <pc:sldMk cId="3321921130" sldId="281"/>
            <ac:spMk id="3" creationId="{2A755D1F-940F-4B31-A446-6A93C4D1177D}"/>
          </ac:spMkLst>
        </pc:spChg>
      </pc:sldChg>
      <pc:sldChg chg="modSp mod">
        <pc:chgData name="Ndivhuwo Manyonga" userId="539f8362-b3fd-4905-a15d-509a0c2148c6" providerId="ADAL" clId="{B03A7A8B-AF07-4CE6-A0F2-3FCC9BFB8623}" dt="2021-07-13T14:01:33.911" v="1063" actId="20577"/>
        <pc:sldMkLst>
          <pc:docMk/>
          <pc:sldMk cId="3102688988" sldId="282"/>
        </pc:sldMkLst>
        <pc:spChg chg="mod">
          <ac:chgData name="Ndivhuwo Manyonga" userId="539f8362-b3fd-4905-a15d-509a0c2148c6" providerId="ADAL" clId="{B03A7A8B-AF07-4CE6-A0F2-3FCC9BFB8623}" dt="2021-07-13T14:01:33.911" v="1063" actId="20577"/>
          <ac:spMkLst>
            <pc:docMk/>
            <pc:sldMk cId="3102688988" sldId="282"/>
            <ac:spMk id="3" creationId="{D69E07B5-6079-42A6-8765-6D8773A03749}"/>
          </ac:spMkLst>
        </pc:spChg>
      </pc:sldChg>
      <pc:sldChg chg="del">
        <pc:chgData name="Ndivhuwo Manyonga" userId="539f8362-b3fd-4905-a15d-509a0c2148c6" providerId="ADAL" clId="{B03A7A8B-AF07-4CE6-A0F2-3FCC9BFB8623}" dt="2021-07-13T13:59:12.217" v="974" actId="47"/>
        <pc:sldMkLst>
          <pc:docMk/>
          <pc:sldMk cId="3732448965" sldId="284"/>
        </pc:sldMkLst>
      </pc:sldChg>
      <pc:sldChg chg="modSp mod">
        <pc:chgData name="Ndivhuwo Manyonga" userId="539f8362-b3fd-4905-a15d-509a0c2148c6" providerId="ADAL" clId="{B03A7A8B-AF07-4CE6-A0F2-3FCC9BFB8623}" dt="2021-07-13T13:59:54.021" v="977" actId="20577"/>
        <pc:sldMkLst>
          <pc:docMk/>
          <pc:sldMk cId="977472174" sldId="287"/>
        </pc:sldMkLst>
        <pc:spChg chg="mod">
          <ac:chgData name="Ndivhuwo Manyonga" userId="539f8362-b3fd-4905-a15d-509a0c2148c6" providerId="ADAL" clId="{B03A7A8B-AF07-4CE6-A0F2-3FCC9BFB8623}" dt="2021-07-13T13:59:54.021" v="977" actId="20577"/>
          <ac:spMkLst>
            <pc:docMk/>
            <pc:sldMk cId="977472174" sldId="287"/>
            <ac:spMk id="3" creationId="{4F9DD334-EDE7-4F84-8E51-EB3AB69839CB}"/>
          </ac:spMkLst>
        </pc:spChg>
      </pc:sldChg>
      <pc:sldChg chg="modSp mod">
        <pc:chgData name="Ndivhuwo Manyonga" userId="539f8362-b3fd-4905-a15d-509a0c2148c6" providerId="ADAL" clId="{B03A7A8B-AF07-4CE6-A0F2-3FCC9BFB8623}" dt="2021-07-13T13:58:53.097" v="973" actId="27636"/>
        <pc:sldMkLst>
          <pc:docMk/>
          <pc:sldMk cId="2663908700" sldId="288"/>
        </pc:sldMkLst>
        <pc:spChg chg="mod">
          <ac:chgData name="Ndivhuwo Manyonga" userId="539f8362-b3fd-4905-a15d-509a0c2148c6" providerId="ADAL" clId="{B03A7A8B-AF07-4CE6-A0F2-3FCC9BFB8623}" dt="2021-07-13T13:58:53.097" v="973" actId="27636"/>
          <ac:spMkLst>
            <pc:docMk/>
            <pc:sldMk cId="2663908700" sldId="288"/>
            <ac:spMk id="3" creationId="{668B0F15-77EC-42BC-95DF-4BA3BB078160}"/>
          </ac:spMkLst>
        </pc:spChg>
      </pc:sldChg>
      <pc:sldChg chg="modSp mod">
        <pc:chgData name="Ndivhuwo Manyonga" userId="539f8362-b3fd-4905-a15d-509a0c2148c6" providerId="ADAL" clId="{B03A7A8B-AF07-4CE6-A0F2-3FCC9BFB8623}" dt="2021-07-13T12:48:01.468" v="127" actId="313"/>
        <pc:sldMkLst>
          <pc:docMk/>
          <pc:sldMk cId="518245409" sldId="290"/>
        </pc:sldMkLst>
        <pc:spChg chg="mod">
          <ac:chgData name="Ndivhuwo Manyonga" userId="539f8362-b3fd-4905-a15d-509a0c2148c6" providerId="ADAL" clId="{B03A7A8B-AF07-4CE6-A0F2-3FCC9BFB8623}" dt="2021-07-13T12:48:01.468" v="127" actId="313"/>
          <ac:spMkLst>
            <pc:docMk/>
            <pc:sldMk cId="518245409" sldId="290"/>
            <ac:spMk id="3" creationId="{2903BC2D-9050-4EB5-8918-4D80C5227396}"/>
          </ac:spMkLst>
        </pc:spChg>
      </pc:sldChg>
      <pc:sldChg chg="modSp mod">
        <pc:chgData name="Ndivhuwo Manyonga" userId="539f8362-b3fd-4905-a15d-509a0c2148c6" providerId="ADAL" clId="{B03A7A8B-AF07-4CE6-A0F2-3FCC9BFB8623}" dt="2021-07-13T13:37:02.895" v="575" actId="20577"/>
        <pc:sldMkLst>
          <pc:docMk/>
          <pc:sldMk cId="2576664518" sldId="292"/>
        </pc:sldMkLst>
        <pc:spChg chg="mod">
          <ac:chgData name="Ndivhuwo Manyonga" userId="539f8362-b3fd-4905-a15d-509a0c2148c6" providerId="ADAL" clId="{B03A7A8B-AF07-4CE6-A0F2-3FCC9BFB8623}" dt="2021-07-13T13:37:02.895" v="575" actId="20577"/>
          <ac:spMkLst>
            <pc:docMk/>
            <pc:sldMk cId="2576664518" sldId="292"/>
            <ac:spMk id="3" creationId="{545FA8A4-C4E7-4B37-88A7-D3C26589CDB7}"/>
          </ac:spMkLst>
        </pc:spChg>
      </pc:sldChg>
      <pc:sldChg chg="modSp mod">
        <pc:chgData name="Ndivhuwo Manyonga" userId="539f8362-b3fd-4905-a15d-509a0c2148c6" providerId="ADAL" clId="{B03A7A8B-AF07-4CE6-A0F2-3FCC9BFB8623}" dt="2021-07-13T13:53:20.834" v="942" actId="20577"/>
        <pc:sldMkLst>
          <pc:docMk/>
          <pc:sldMk cId="1730912932" sldId="293"/>
        </pc:sldMkLst>
        <pc:spChg chg="mod">
          <ac:chgData name="Ndivhuwo Manyonga" userId="539f8362-b3fd-4905-a15d-509a0c2148c6" providerId="ADAL" clId="{B03A7A8B-AF07-4CE6-A0F2-3FCC9BFB8623}" dt="2021-07-13T13:53:20.834" v="942" actId="20577"/>
          <ac:spMkLst>
            <pc:docMk/>
            <pc:sldMk cId="1730912932" sldId="293"/>
            <ac:spMk id="3" creationId="{F9E7B691-F3DA-4F91-9B58-1C35BB4ADE44}"/>
          </ac:spMkLst>
        </pc:spChg>
      </pc:sldChg>
      <pc:sldChg chg="modSp del mod">
        <pc:chgData name="Ndivhuwo Manyonga" userId="539f8362-b3fd-4905-a15d-509a0c2148c6" providerId="ADAL" clId="{B03A7A8B-AF07-4CE6-A0F2-3FCC9BFB8623}" dt="2021-07-13T13:56:54.573" v="969" actId="47"/>
        <pc:sldMkLst>
          <pc:docMk/>
          <pc:sldMk cId="2528342475" sldId="295"/>
        </pc:sldMkLst>
        <pc:spChg chg="mod">
          <ac:chgData name="Ndivhuwo Manyonga" userId="539f8362-b3fd-4905-a15d-509a0c2148c6" providerId="ADAL" clId="{B03A7A8B-AF07-4CE6-A0F2-3FCC9BFB8623}" dt="2021-07-13T13:05:41.412" v="362" actId="20577"/>
          <ac:spMkLst>
            <pc:docMk/>
            <pc:sldMk cId="2528342475" sldId="295"/>
            <ac:spMk id="5" creationId="{FA5E76B6-8D1B-49FB-908B-E6408C9722BF}"/>
          </ac:spMkLst>
        </pc:spChg>
      </pc:sldChg>
      <pc:sldChg chg="addSp delSp modSp mod">
        <pc:chgData name="Ndivhuwo Manyonga" userId="539f8362-b3fd-4905-a15d-509a0c2148c6" providerId="ADAL" clId="{B03A7A8B-AF07-4CE6-A0F2-3FCC9BFB8623}" dt="2021-07-13T13:06:14.093" v="363" actId="1076"/>
        <pc:sldMkLst>
          <pc:docMk/>
          <pc:sldMk cId="2375529195" sldId="297"/>
        </pc:sldMkLst>
        <pc:spChg chg="mod">
          <ac:chgData name="Ndivhuwo Manyonga" userId="539f8362-b3fd-4905-a15d-509a0c2148c6" providerId="ADAL" clId="{B03A7A8B-AF07-4CE6-A0F2-3FCC9BFB8623}" dt="2021-07-13T13:04:28.615" v="356" actId="20577"/>
          <ac:spMkLst>
            <pc:docMk/>
            <pc:sldMk cId="2375529195" sldId="297"/>
            <ac:spMk id="3" creationId="{2903BC2D-9050-4EB5-8918-4D80C5227396}"/>
          </ac:spMkLst>
        </pc:spChg>
        <pc:spChg chg="add mod">
          <ac:chgData name="Ndivhuwo Manyonga" userId="539f8362-b3fd-4905-a15d-509a0c2148c6" providerId="ADAL" clId="{B03A7A8B-AF07-4CE6-A0F2-3FCC9BFB8623}" dt="2021-07-13T13:06:14.093" v="363" actId="1076"/>
          <ac:spMkLst>
            <pc:docMk/>
            <pc:sldMk cId="2375529195" sldId="297"/>
            <ac:spMk id="6" creationId="{D14F1F59-E672-4EA5-AAA7-48D19F43BA56}"/>
          </ac:spMkLst>
        </pc:spChg>
        <pc:picChg chg="add del mod">
          <ac:chgData name="Ndivhuwo Manyonga" userId="539f8362-b3fd-4905-a15d-509a0c2148c6" providerId="ADAL" clId="{B03A7A8B-AF07-4CE6-A0F2-3FCC9BFB8623}" dt="2021-07-13T12:58:36.949" v="142" actId="478"/>
          <ac:picMkLst>
            <pc:docMk/>
            <pc:sldMk cId="2375529195" sldId="297"/>
            <ac:picMk id="4" creationId="{CBD98272-B046-4128-834A-567AE5FDCFEF}"/>
          </ac:picMkLst>
        </pc:picChg>
        <pc:picChg chg="add mod">
          <ac:chgData name="Ndivhuwo Manyonga" userId="539f8362-b3fd-4905-a15d-509a0c2148c6" providerId="ADAL" clId="{B03A7A8B-AF07-4CE6-A0F2-3FCC9BFB8623}" dt="2021-07-13T13:00:29.716" v="182" actId="1076"/>
          <ac:picMkLst>
            <pc:docMk/>
            <pc:sldMk cId="2375529195" sldId="297"/>
            <ac:picMk id="5" creationId="{8283BEED-C2F4-41FA-B82C-1D5DC333F22B}"/>
          </ac:picMkLst>
        </pc:picChg>
      </pc:sldChg>
      <pc:sldChg chg="modSp mod">
        <pc:chgData name="Ndivhuwo Manyonga" userId="539f8362-b3fd-4905-a15d-509a0c2148c6" providerId="ADAL" clId="{B03A7A8B-AF07-4CE6-A0F2-3FCC9BFB8623}" dt="2021-07-13T12:47:19.107" v="121" actId="1076"/>
        <pc:sldMkLst>
          <pc:docMk/>
          <pc:sldMk cId="2393005635" sldId="298"/>
        </pc:sldMkLst>
        <pc:spChg chg="mod">
          <ac:chgData name="Ndivhuwo Manyonga" userId="539f8362-b3fd-4905-a15d-509a0c2148c6" providerId="ADAL" clId="{B03A7A8B-AF07-4CE6-A0F2-3FCC9BFB8623}" dt="2021-07-13T12:47:19.107" v="121" actId="1076"/>
          <ac:spMkLst>
            <pc:docMk/>
            <pc:sldMk cId="2393005635" sldId="298"/>
            <ac:spMk id="3" creationId="{D997CEF0-6364-4B12-8773-69C2287453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46D90-33D1-464F-903B-42015AA1532D}" type="datetimeFigureOut">
              <a:rPr lang="en-ZA" smtClean="0"/>
              <a:t>2021/07/13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A07C7-EA48-4C32-BDEA-6E670C7EF8F7}" type="slidenum">
              <a:rPr lang="en-ZA" smtClean="0"/>
              <a:t>‹#›</a:t>
            </a:fld>
            <a:endParaRPr lang="en-ZA" dirty="0"/>
          </a:p>
        </p:txBody>
      </p:sp>
    </p:spTree>
    <p:extLst>
      <p:ext uri="{BB962C8B-B14F-4D97-AF65-F5344CB8AC3E}">
        <p14:creationId xmlns:p14="http://schemas.microsoft.com/office/powerpoint/2010/main" val="379170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5A07C7-EA48-4C32-BDEA-6E670C7EF8F7}" type="slidenum">
              <a:rPr lang="en-ZA" smtClean="0"/>
              <a:t>3</a:t>
            </a:fld>
            <a:endParaRPr lang="en-ZA" dirty="0"/>
          </a:p>
        </p:txBody>
      </p:sp>
    </p:spTree>
    <p:extLst>
      <p:ext uri="{BB962C8B-B14F-4D97-AF65-F5344CB8AC3E}">
        <p14:creationId xmlns:p14="http://schemas.microsoft.com/office/powerpoint/2010/main" val="186751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5A07C7-EA48-4C32-BDEA-6E670C7EF8F7}" type="slidenum">
              <a:rPr lang="en-ZA" smtClean="0"/>
              <a:t>12</a:t>
            </a:fld>
            <a:endParaRPr lang="en-ZA" dirty="0"/>
          </a:p>
        </p:txBody>
      </p:sp>
    </p:spTree>
    <p:extLst>
      <p:ext uri="{BB962C8B-B14F-4D97-AF65-F5344CB8AC3E}">
        <p14:creationId xmlns:p14="http://schemas.microsoft.com/office/powerpoint/2010/main" val="2169315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A1D0-F973-457D-AB1C-8F6C6302BB2C}"/>
              </a:ext>
            </a:extLst>
          </p:cNvPr>
          <p:cNvSpPr>
            <a:spLocks noGrp="1"/>
          </p:cNvSpPr>
          <p:nvPr>
            <p:ph type="ctrTitle" hasCustomPrompt="1"/>
          </p:nvPr>
        </p:nvSpPr>
        <p:spPr>
          <a:xfrm>
            <a:off x="1524000" y="2181497"/>
            <a:ext cx="9144000" cy="1328466"/>
          </a:xfrm>
          <a:prstGeom prst="rect">
            <a:avLst/>
          </a:prstGeom>
        </p:spPr>
        <p:txBody>
          <a:bodyPr anchor="b"/>
          <a:lstStyle>
            <a:lvl1pPr algn="ctr">
              <a:defRPr sz="6000">
                <a:solidFill>
                  <a:schemeClr val="accent1">
                    <a:lumMod val="50000"/>
                  </a:schemeClr>
                </a:solidFill>
              </a:defRPr>
            </a:lvl1pPr>
          </a:lstStyle>
          <a:p>
            <a:r>
              <a:rPr lang="en-US"/>
              <a:t>Title</a:t>
            </a:r>
          </a:p>
        </p:txBody>
      </p:sp>
      <p:sp>
        <p:nvSpPr>
          <p:cNvPr id="3" name="Subtitle 2">
            <a:extLst>
              <a:ext uri="{FF2B5EF4-FFF2-40B4-BE49-F238E27FC236}">
                <a16:creationId xmlns:a16="http://schemas.microsoft.com/office/drawing/2014/main" id="{83F6B4E3-B4C5-4E6A-A931-F5C4DD83880F}"/>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Presented by</a:t>
            </a:r>
          </a:p>
        </p:txBody>
      </p:sp>
      <p:pic>
        <p:nvPicPr>
          <p:cNvPr id="14" name="Picture 13">
            <a:extLst>
              <a:ext uri="{FF2B5EF4-FFF2-40B4-BE49-F238E27FC236}">
                <a16:creationId xmlns:a16="http://schemas.microsoft.com/office/drawing/2014/main" id="{48794D7A-ADF1-4D23-BE97-055E0AE96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4756" y="193443"/>
            <a:ext cx="4982488" cy="1094498"/>
          </a:xfrm>
          <a:prstGeom prst="rect">
            <a:avLst/>
          </a:prstGeom>
        </p:spPr>
      </p:pic>
      <p:pic>
        <p:nvPicPr>
          <p:cNvPr id="12" name="Picture 11">
            <a:extLst>
              <a:ext uri="{FF2B5EF4-FFF2-40B4-BE49-F238E27FC236}">
                <a16:creationId xmlns:a16="http://schemas.microsoft.com/office/drawing/2014/main" id="{1BA8DE56-A551-46D9-87E2-8295ED0427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29045" y="193443"/>
            <a:ext cx="1989909" cy="819522"/>
          </a:xfrm>
          <a:prstGeom prst="rect">
            <a:avLst/>
          </a:prstGeom>
        </p:spPr>
      </p:pic>
      <p:sp>
        <p:nvSpPr>
          <p:cNvPr id="13" name="Rectangle 12">
            <a:extLst>
              <a:ext uri="{FF2B5EF4-FFF2-40B4-BE49-F238E27FC236}">
                <a16:creationId xmlns:a16="http://schemas.microsoft.com/office/drawing/2014/main" id="{18C4ED48-ADBF-45BF-B52D-783AE56D1D49}"/>
              </a:ext>
            </a:extLst>
          </p:cNvPr>
          <p:cNvSpPr/>
          <p:nvPr userDrawn="1"/>
        </p:nvSpPr>
        <p:spPr>
          <a:xfrm>
            <a:off x="2461260" y="6025383"/>
            <a:ext cx="7269480" cy="461665"/>
          </a:xfrm>
          <a:prstGeom prst="rect">
            <a:avLst/>
          </a:prstGeom>
        </p:spPr>
        <p:txBody>
          <a:bodyPr wrap="square">
            <a:spAutoFit/>
          </a:bodyPr>
          <a:lstStyle/>
          <a:p>
            <a:r>
              <a:rPr lang="en-ZA" sz="2400" b="1" dirty="0">
                <a:solidFill>
                  <a:schemeClr val="accent1">
                    <a:lumMod val="50000"/>
                  </a:schemeClr>
                </a:solidFill>
                <a:latin typeface="Gabriola" panose="04040605051002020D02" pitchFamily="82" charset="0"/>
              </a:rPr>
              <a:t>Providing Workers’ Compensation to the construction industry since 1936 </a:t>
            </a:r>
          </a:p>
        </p:txBody>
      </p:sp>
    </p:spTree>
    <p:extLst>
      <p:ext uri="{BB962C8B-B14F-4D97-AF65-F5344CB8AC3E}">
        <p14:creationId xmlns:p14="http://schemas.microsoft.com/office/powerpoint/2010/main" val="287012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26EB-C8EC-494B-A88E-06C7451C762B}"/>
              </a:ext>
            </a:extLst>
          </p:cNvPr>
          <p:cNvSpPr>
            <a:spLocks noGrp="1"/>
          </p:cNvSpPr>
          <p:nvPr>
            <p:ph type="title" hasCustomPrompt="1"/>
          </p:nvPr>
        </p:nvSpPr>
        <p:spPr>
          <a:xfrm>
            <a:off x="838200" y="365126"/>
            <a:ext cx="10515600" cy="1069780"/>
          </a:xfrm>
          <a:prstGeom prst="rect">
            <a:avLst/>
          </a:prstGeom>
        </p:spPr>
        <p:txBody>
          <a:bodyPr/>
          <a:lstStyle>
            <a:lvl1pPr>
              <a:defRPr>
                <a:solidFill>
                  <a:schemeClr val="accent1">
                    <a:lumMod val="50000"/>
                  </a:schemeClr>
                </a:solidFill>
              </a:defRPr>
            </a:lvl1pPr>
          </a:lstStyle>
          <a:p>
            <a:r>
              <a:rPr lang="en-US"/>
              <a:t>Heading</a:t>
            </a:r>
          </a:p>
        </p:txBody>
      </p:sp>
      <p:sp>
        <p:nvSpPr>
          <p:cNvPr id="3" name="Content Placeholder 2">
            <a:extLst>
              <a:ext uri="{FF2B5EF4-FFF2-40B4-BE49-F238E27FC236}">
                <a16:creationId xmlns:a16="http://schemas.microsoft.com/office/drawing/2014/main" id="{8CFF5EA8-AE10-48C9-BCE1-C1CDC041DA21}"/>
              </a:ext>
            </a:extLst>
          </p:cNvPr>
          <p:cNvSpPr>
            <a:spLocks noGrp="1"/>
          </p:cNvSpPr>
          <p:nvPr>
            <p:ph idx="1" hasCustomPrompt="1"/>
          </p:nvPr>
        </p:nvSpPr>
        <p:spPr>
          <a:xfrm>
            <a:off x="478301" y="1659988"/>
            <a:ext cx="11235397" cy="4881490"/>
          </a:xfrm>
        </p:spPr>
        <p:txBody>
          <a:bodyPr/>
          <a:lstStyle>
            <a:lvl1pPr>
              <a:defRPr>
                <a:solidFill>
                  <a:schemeClr val="accent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p>
        </p:txBody>
      </p:sp>
    </p:spTree>
    <p:extLst>
      <p:ext uri="{BB962C8B-B14F-4D97-AF65-F5344CB8AC3E}">
        <p14:creationId xmlns:p14="http://schemas.microsoft.com/office/powerpoint/2010/main" val="85041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B0B3-3247-4F9B-85B1-65CABFBBF7D6}"/>
              </a:ext>
            </a:extLst>
          </p:cNvPr>
          <p:cNvSpPr>
            <a:spLocks noGrp="1"/>
          </p:cNvSpPr>
          <p:nvPr>
            <p:ph type="title" hasCustomPrompt="1"/>
          </p:nvPr>
        </p:nvSpPr>
        <p:spPr>
          <a:xfrm>
            <a:off x="838200" y="365125"/>
            <a:ext cx="8516815" cy="1097915"/>
          </a:xfrm>
          <a:prstGeom prst="rect">
            <a:avLst/>
          </a:prstGeom>
        </p:spPr>
        <p:txBody>
          <a:bodyPr/>
          <a:lstStyle>
            <a:lvl1pPr>
              <a:defRPr>
                <a:solidFill>
                  <a:schemeClr val="accent1">
                    <a:lumMod val="50000"/>
                  </a:schemeClr>
                </a:solidFill>
              </a:defRPr>
            </a:lvl1pPr>
          </a:lstStyle>
          <a:p>
            <a:r>
              <a:rPr lang="en-US"/>
              <a:t>Heading</a:t>
            </a:r>
          </a:p>
        </p:txBody>
      </p:sp>
      <p:sp>
        <p:nvSpPr>
          <p:cNvPr id="3" name="Content Placeholder 2">
            <a:extLst>
              <a:ext uri="{FF2B5EF4-FFF2-40B4-BE49-F238E27FC236}">
                <a16:creationId xmlns:a16="http://schemas.microsoft.com/office/drawing/2014/main" id="{ACAD4866-6FD9-41B2-9125-7935DF27FC6C}"/>
              </a:ext>
            </a:extLst>
          </p:cNvPr>
          <p:cNvSpPr>
            <a:spLocks noGrp="1"/>
          </p:cNvSpPr>
          <p:nvPr>
            <p:ph sz="half" idx="1" hasCustomPrompt="1"/>
          </p:nvPr>
        </p:nvSpPr>
        <p:spPr>
          <a:xfrm>
            <a:off x="838200" y="1642427"/>
            <a:ext cx="5181600" cy="4534536"/>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Text</a:t>
            </a:r>
          </a:p>
        </p:txBody>
      </p:sp>
      <p:sp>
        <p:nvSpPr>
          <p:cNvPr id="4" name="Content Placeholder 3">
            <a:extLst>
              <a:ext uri="{FF2B5EF4-FFF2-40B4-BE49-F238E27FC236}">
                <a16:creationId xmlns:a16="http://schemas.microsoft.com/office/drawing/2014/main" id="{86535F84-A525-4C5A-B0E5-732CD302D412}"/>
              </a:ext>
            </a:extLst>
          </p:cNvPr>
          <p:cNvSpPr>
            <a:spLocks noGrp="1"/>
          </p:cNvSpPr>
          <p:nvPr>
            <p:ph sz="half" idx="2" hasCustomPrompt="1"/>
          </p:nvPr>
        </p:nvSpPr>
        <p:spPr>
          <a:xfrm>
            <a:off x="6172200" y="1642427"/>
            <a:ext cx="5181600" cy="4534536"/>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Text</a:t>
            </a:r>
          </a:p>
        </p:txBody>
      </p:sp>
    </p:spTree>
    <p:extLst>
      <p:ext uri="{BB962C8B-B14F-4D97-AF65-F5344CB8AC3E}">
        <p14:creationId xmlns:p14="http://schemas.microsoft.com/office/powerpoint/2010/main" val="43818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0D91-6753-4B7B-B65F-677C9CB2398B}"/>
              </a:ext>
            </a:extLst>
          </p:cNvPr>
          <p:cNvSpPr>
            <a:spLocks noGrp="1"/>
          </p:cNvSpPr>
          <p:nvPr>
            <p:ph type="title" hasCustomPrompt="1"/>
          </p:nvPr>
        </p:nvSpPr>
        <p:spPr>
          <a:xfrm>
            <a:off x="839788" y="365126"/>
            <a:ext cx="8529295" cy="1126050"/>
          </a:xfrm>
          <a:prstGeom prst="rect">
            <a:avLst/>
          </a:prstGeom>
        </p:spPr>
        <p:txBody>
          <a:bodyPr/>
          <a:lstStyle>
            <a:lvl1pPr>
              <a:defRPr>
                <a:solidFill>
                  <a:schemeClr val="accent1">
                    <a:lumMod val="50000"/>
                  </a:schemeClr>
                </a:solidFill>
              </a:defRPr>
            </a:lvl1pPr>
          </a:lstStyle>
          <a:p>
            <a:r>
              <a:rPr lang="en-US"/>
              <a:t>Heading</a:t>
            </a:r>
          </a:p>
        </p:txBody>
      </p:sp>
      <p:sp>
        <p:nvSpPr>
          <p:cNvPr id="3" name="Text Placeholder 2">
            <a:extLst>
              <a:ext uri="{FF2B5EF4-FFF2-40B4-BE49-F238E27FC236}">
                <a16:creationId xmlns:a16="http://schemas.microsoft.com/office/drawing/2014/main" id="{AAD80F5C-CE66-4F23-B709-D7A6BBAC28C5}"/>
              </a:ext>
            </a:extLst>
          </p:cNvPr>
          <p:cNvSpPr>
            <a:spLocks noGrp="1"/>
          </p:cNvSpPr>
          <p:nvPr>
            <p:ph type="body" idx="1" hasCustomPrompt="1"/>
          </p:nvPr>
        </p:nvSpPr>
        <p:spPr>
          <a:xfrm>
            <a:off x="839788" y="16742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 Heading</a:t>
            </a:r>
          </a:p>
        </p:txBody>
      </p:sp>
      <p:sp>
        <p:nvSpPr>
          <p:cNvPr id="4" name="Content Placeholder 3">
            <a:extLst>
              <a:ext uri="{FF2B5EF4-FFF2-40B4-BE49-F238E27FC236}">
                <a16:creationId xmlns:a16="http://schemas.microsoft.com/office/drawing/2014/main" id="{12865EA8-4C1F-4C22-98EF-02517B60DDF0}"/>
              </a:ext>
            </a:extLst>
          </p:cNvPr>
          <p:cNvSpPr>
            <a:spLocks noGrp="1"/>
          </p:cNvSpPr>
          <p:nvPr>
            <p:ph sz="half" idx="2" hasCustomPrompt="1"/>
          </p:nvPr>
        </p:nvSpPr>
        <p:spPr>
          <a:xfrm>
            <a:off x="839788" y="2505074"/>
            <a:ext cx="5157787" cy="3987799"/>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Text</a:t>
            </a:r>
          </a:p>
        </p:txBody>
      </p:sp>
      <p:sp>
        <p:nvSpPr>
          <p:cNvPr id="5" name="Text Placeholder 4">
            <a:extLst>
              <a:ext uri="{FF2B5EF4-FFF2-40B4-BE49-F238E27FC236}">
                <a16:creationId xmlns:a16="http://schemas.microsoft.com/office/drawing/2014/main" id="{685F5B97-CE85-47C1-93AE-FCD258D0117F}"/>
              </a:ext>
            </a:extLst>
          </p:cNvPr>
          <p:cNvSpPr>
            <a:spLocks noGrp="1"/>
          </p:cNvSpPr>
          <p:nvPr>
            <p:ph type="body" sz="quarter" idx="3" hasCustomPrompt="1"/>
          </p:nvPr>
        </p:nvSpPr>
        <p:spPr>
          <a:xfrm>
            <a:off x="6169024" y="16742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 Heading</a:t>
            </a:r>
          </a:p>
        </p:txBody>
      </p:sp>
      <p:sp>
        <p:nvSpPr>
          <p:cNvPr id="6" name="Content Placeholder 5">
            <a:extLst>
              <a:ext uri="{FF2B5EF4-FFF2-40B4-BE49-F238E27FC236}">
                <a16:creationId xmlns:a16="http://schemas.microsoft.com/office/drawing/2014/main" id="{8CAE10B5-B1D6-4BEC-9E9F-82951F7BB781}"/>
              </a:ext>
            </a:extLst>
          </p:cNvPr>
          <p:cNvSpPr>
            <a:spLocks noGrp="1"/>
          </p:cNvSpPr>
          <p:nvPr>
            <p:ph sz="quarter" idx="4" hasCustomPrompt="1"/>
          </p:nvPr>
        </p:nvSpPr>
        <p:spPr>
          <a:xfrm>
            <a:off x="6172200" y="2505075"/>
            <a:ext cx="5183188" cy="3987800"/>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Text</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46459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6211-FF23-4162-A330-00DEF6764030}"/>
              </a:ext>
            </a:extLst>
          </p:cNvPr>
          <p:cNvSpPr>
            <a:spLocks noGrp="1"/>
          </p:cNvSpPr>
          <p:nvPr>
            <p:ph type="title" hasCustomPrompt="1"/>
          </p:nvPr>
        </p:nvSpPr>
        <p:spPr>
          <a:xfrm>
            <a:off x="838200" y="365125"/>
            <a:ext cx="8530883" cy="1097915"/>
          </a:xfrm>
          <a:prstGeom prst="rect">
            <a:avLst/>
          </a:prstGeom>
        </p:spPr>
        <p:txBody>
          <a:bodyPr/>
          <a:lstStyle>
            <a:lvl1pPr>
              <a:defRPr>
                <a:solidFill>
                  <a:schemeClr val="accent1">
                    <a:lumMod val="50000"/>
                  </a:schemeClr>
                </a:solidFill>
              </a:defRPr>
            </a:lvl1pPr>
          </a:lstStyle>
          <a:p>
            <a:r>
              <a:rPr lang="en-US"/>
              <a:t>Heading</a:t>
            </a:r>
          </a:p>
        </p:txBody>
      </p:sp>
    </p:spTree>
    <p:extLst>
      <p:ext uri="{BB962C8B-B14F-4D97-AF65-F5344CB8AC3E}">
        <p14:creationId xmlns:p14="http://schemas.microsoft.com/office/powerpoint/2010/main" val="293746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B103B3-3930-4B1A-9EB2-526A031B34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9296" y="459343"/>
            <a:ext cx="3673408" cy="831870"/>
          </a:xfrm>
          <a:prstGeom prst="rect">
            <a:avLst/>
          </a:prstGeom>
        </p:spPr>
      </p:pic>
      <p:pic>
        <p:nvPicPr>
          <p:cNvPr id="5" name="Picture 4">
            <a:extLst>
              <a:ext uri="{FF2B5EF4-FFF2-40B4-BE49-F238E27FC236}">
                <a16:creationId xmlns:a16="http://schemas.microsoft.com/office/drawing/2014/main" id="{8B671F57-1D42-47E2-BB0C-8CD4CDD7F7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71017" y="5725916"/>
            <a:ext cx="2231571" cy="919048"/>
          </a:xfrm>
          <a:prstGeom prst="rect">
            <a:avLst/>
          </a:prstGeom>
        </p:spPr>
      </p:pic>
      <p:sp>
        <p:nvSpPr>
          <p:cNvPr id="10" name="Rectangle 9">
            <a:extLst>
              <a:ext uri="{FF2B5EF4-FFF2-40B4-BE49-F238E27FC236}">
                <a16:creationId xmlns:a16="http://schemas.microsoft.com/office/drawing/2014/main" id="{81FD5AF5-ED02-4A18-811E-686B4486FB3F}"/>
              </a:ext>
            </a:extLst>
          </p:cNvPr>
          <p:cNvSpPr/>
          <p:nvPr userDrawn="1"/>
        </p:nvSpPr>
        <p:spPr>
          <a:xfrm>
            <a:off x="2866208" y="2413338"/>
            <a:ext cx="6459583" cy="2677656"/>
          </a:xfrm>
          <a:prstGeom prst="rect">
            <a:avLst/>
          </a:prstGeom>
        </p:spPr>
        <p:txBody>
          <a:bodyPr wrap="square">
            <a:spAutoFit/>
          </a:bodyPr>
          <a:lstStyle/>
          <a:p>
            <a:pPr algn="ctr"/>
            <a:r>
              <a:rPr lang="en-US" sz="2400" b="1" dirty="0">
                <a:solidFill>
                  <a:schemeClr val="accent1">
                    <a:lumMod val="50000"/>
                  </a:schemeClr>
                </a:solidFill>
              </a:rPr>
              <a:t>Head Office, 2nd Floor, Bldg. Oxford &amp; Glenhove,</a:t>
            </a:r>
          </a:p>
          <a:p>
            <a:pPr algn="ctr"/>
            <a:r>
              <a:rPr lang="en-US" sz="2400" b="1" dirty="0">
                <a:solidFill>
                  <a:schemeClr val="accent1">
                    <a:lumMod val="50000"/>
                  </a:schemeClr>
                </a:solidFill>
              </a:rPr>
              <a:t> 114 Oxford Rd, Houghton Estate, 2198</a:t>
            </a:r>
          </a:p>
          <a:p>
            <a:pPr algn="ctr"/>
            <a:endParaRPr lang="en-US" sz="2400" b="1" dirty="0">
              <a:solidFill>
                <a:schemeClr val="accent1">
                  <a:lumMod val="50000"/>
                </a:schemeClr>
              </a:solidFill>
            </a:endParaRPr>
          </a:p>
          <a:p>
            <a:pPr algn="ctr"/>
            <a:r>
              <a:rPr lang="en-US" sz="2400" b="1" dirty="0">
                <a:solidFill>
                  <a:schemeClr val="accent1">
                    <a:lumMod val="50000"/>
                  </a:schemeClr>
                </a:solidFill>
              </a:rPr>
              <a:t> Private Bag 87109, Houghton, 2041</a:t>
            </a:r>
          </a:p>
          <a:p>
            <a:pPr algn="ctr"/>
            <a:endParaRPr lang="en-US" sz="2400" b="1" dirty="0">
              <a:solidFill>
                <a:schemeClr val="accent1">
                  <a:lumMod val="50000"/>
                </a:schemeClr>
              </a:solidFill>
            </a:endParaRPr>
          </a:p>
          <a:p>
            <a:pPr algn="ctr"/>
            <a:r>
              <a:rPr lang="en-US" sz="2400" b="1" dirty="0">
                <a:solidFill>
                  <a:schemeClr val="accent1">
                    <a:lumMod val="50000"/>
                  </a:schemeClr>
                </a:solidFill>
              </a:rPr>
              <a:t>Tel: (011) 359 4300 - Fax: (011) 359 4302 </a:t>
            </a:r>
          </a:p>
          <a:p>
            <a:pPr algn="ctr"/>
            <a:r>
              <a:rPr lang="en-US" sz="2400" b="1" dirty="0">
                <a:solidFill>
                  <a:schemeClr val="accent1">
                    <a:lumMod val="50000"/>
                  </a:schemeClr>
                </a:solidFill>
              </a:rPr>
              <a:t>info@fema.co.za - www.fema.co.za</a:t>
            </a:r>
          </a:p>
        </p:txBody>
      </p:sp>
    </p:spTree>
    <p:extLst>
      <p:ext uri="{BB962C8B-B14F-4D97-AF65-F5344CB8AC3E}">
        <p14:creationId xmlns:p14="http://schemas.microsoft.com/office/powerpoint/2010/main" val="344333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perator w content 1">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623392" y="2924944"/>
            <a:ext cx="6164765" cy="504056"/>
          </a:xfrm>
          <a:prstGeom prst="rect">
            <a:avLst/>
          </a:prstGeom>
        </p:spPr>
        <p:txBody>
          <a:bodyPr anchor="ctr"/>
          <a:lstStyle>
            <a:lvl1pPr algn="l">
              <a:defRPr sz="2800" b="1">
                <a:solidFill>
                  <a:schemeClr val="accent2"/>
                </a:solidFill>
              </a:defRPr>
            </a:lvl1pPr>
          </a:lstStyle>
          <a:p>
            <a:r>
              <a:rPr lang="en-US"/>
              <a:t>click to edit</a:t>
            </a:r>
            <a:endParaRPr lang="en-GB"/>
          </a:p>
        </p:txBody>
      </p:sp>
      <p:sp>
        <p:nvSpPr>
          <p:cNvPr id="6" name="Text Placeholder 5"/>
          <p:cNvSpPr>
            <a:spLocks noGrp="1"/>
          </p:cNvSpPr>
          <p:nvPr>
            <p:ph type="body" sz="quarter" idx="10"/>
          </p:nvPr>
        </p:nvSpPr>
        <p:spPr>
          <a:xfrm>
            <a:off x="623392" y="3645024"/>
            <a:ext cx="6164765" cy="2304132"/>
          </a:xfrm>
          <a:prstGeom prst="rect">
            <a:avLst/>
          </a:prstGeom>
        </p:spPr>
        <p:txBody>
          <a:bodyPr/>
          <a:lstStyle>
            <a:lvl1pPr marL="342900" indent="-342900">
              <a:spcBef>
                <a:spcPts val="0"/>
              </a:spcBef>
              <a:spcAft>
                <a:spcPts val="600"/>
              </a:spcAft>
              <a:buFont typeface="Arial" panose="020B0604020202020204" pitchFamily="34" charset="0"/>
              <a:buChar char="•"/>
              <a:defRPr sz="2000">
                <a:solidFill>
                  <a:schemeClr val="bg1"/>
                </a:solidFill>
              </a:defRPr>
            </a:lvl1pPr>
            <a:lvl2pPr marL="800100" indent="-342900">
              <a:spcBef>
                <a:spcPts val="0"/>
              </a:spcBef>
              <a:spcAft>
                <a:spcPts val="600"/>
              </a:spcAft>
              <a:buFont typeface="Arial" panose="020B0604020202020204" pitchFamily="34" charset="0"/>
              <a:buChar char="•"/>
              <a:defRPr sz="2000">
                <a:solidFill>
                  <a:schemeClr val="bg1"/>
                </a:solidFill>
              </a:defRPr>
            </a:lvl2pPr>
            <a:lvl3pPr marL="1257300" indent="-342900">
              <a:spcBef>
                <a:spcPts val="0"/>
              </a:spcBef>
              <a:spcAft>
                <a:spcPts val="600"/>
              </a:spcAft>
              <a:buFont typeface="Arial" panose="020B0604020202020204" pitchFamily="34" charset="0"/>
              <a:buChar char="•"/>
              <a:defRPr sz="2000">
                <a:solidFill>
                  <a:schemeClr val="bg1"/>
                </a:solidFill>
              </a:defRPr>
            </a:lvl3pPr>
            <a:lvl4pPr marL="1714500" indent="-342900">
              <a:spcBef>
                <a:spcPts val="0"/>
              </a:spcBef>
              <a:spcAft>
                <a:spcPts val="600"/>
              </a:spcAft>
              <a:buFont typeface="Arial" panose="020B0604020202020204" pitchFamily="34" charset="0"/>
              <a:buChar char="•"/>
              <a:defRPr sz="2000">
                <a:solidFill>
                  <a:schemeClr val="bg1"/>
                </a:solidFill>
              </a:defRPr>
            </a:lvl4pPr>
            <a:lvl5pPr marL="2171700" indent="-342900">
              <a:spcBef>
                <a:spcPts val="0"/>
              </a:spcBef>
              <a:spcAft>
                <a:spcPts val="600"/>
              </a:spcAft>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4"/>
          </p:nvPr>
        </p:nvSpPr>
        <p:spPr>
          <a:xfrm>
            <a:off x="11480396" y="44624"/>
            <a:ext cx="568265" cy="365125"/>
          </a:xfrm>
          <a:prstGeom prst="rect">
            <a:avLst/>
          </a:prstGeom>
        </p:spPr>
        <p:txBody>
          <a:bodyPr vert="horz" lIns="91440" tIns="45720" rIns="91440" bIns="45720" rtlCol="0" anchor="ctr"/>
          <a:lstStyle>
            <a:lvl1pPr algn="ctr">
              <a:defRPr sz="1000">
                <a:solidFill>
                  <a:schemeClr val="bg1"/>
                </a:solidFill>
              </a:defRPr>
            </a:lvl1pPr>
          </a:lstStyle>
          <a:p>
            <a:fld id="{286289FF-77D9-484B-8E99-7A57C64AA6D5}" type="slidenum">
              <a:rPr lang="en-GB" smtClean="0"/>
              <a:pPr/>
              <a:t>‹#›</a:t>
            </a:fld>
            <a:endParaRPr lang="en-GB" dirty="0"/>
          </a:p>
        </p:txBody>
      </p:sp>
    </p:spTree>
    <p:extLst>
      <p:ext uri="{BB962C8B-B14F-4D97-AF65-F5344CB8AC3E}">
        <p14:creationId xmlns:p14="http://schemas.microsoft.com/office/powerpoint/2010/main" val="3919359588"/>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BE4C8-9631-4D80-8E34-0DB37F46C7C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1477108"/>
          </a:xfrm>
          <a:prstGeom prst="rect">
            <a:avLst/>
          </a:prstGeom>
        </p:spPr>
      </p:pic>
      <p:sp>
        <p:nvSpPr>
          <p:cNvPr id="2" name="Title Placeholder 1">
            <a:extLst>
              <a:ext uri="{FF2B5EF4-FFF2-40B4-BE49-F238E27FC236}">
                <a16:creationId xmlns:a16="http://schemas.microsoft.com/office/drawing/2014/main" id="{4BFB8387-E55E-4339-B539-D13A9FFEE5B4}"/>
              </a:ext>
            </a:extLst>
          </p:cNvPr>
          <p:cNvSpPr>
            <a:spLocks noGrp="1"/>
          </p:cNvSpPr>
          <p:nvPr>
            <p:ph type="title"/>
          </p:nvPr>
        </p:nvSpPr>
        <p:spPr>
          <a:xfrm>
            <a:off x="478301" y="316523"/>
            <a:ext cx="8876714" cy="1156117"/>
          </a:xfrm>
          <a:prstGeom prst="rect">
            <a:avLst/>
          </a:prstGeom>
          <a:noFill/>
        </p:spPr>
        <p:txBody>
          <a:bodyPr vert="horz" lIns="91440" tIns="45720" rIns="91440" bIns="45720" rtlCol="0" anchor="ctr">
            <a:normAutofit/>
          </a:bodyPr>
          <a:lstStyle/>
          <a:p>
            <a:r>
              <a:rPr lang="en-US"/>
              <a:t>      Heading</a:t>
            </a:r>
          </a:p>
        </p:txBody>
      </p:sp>
      <p:sp>
        <p:nvSpPr>
          <p:cNvPr id="3" name="Text Placeholder 2">
            <a:extLst>
              <a:ext uri="{FF2B5EF4-FFF2-40B4-BE49-F238E27FC236}">
                <a16:creationId xmlns:a16="http://schemas.microsoft.com/office/drawing/2014/main" id="{A929BCB3-1104-4209-86F4-36D6ED867232}"/>
              </a:ext>
            </a:extLst>
          </p:cNvPr>
          <p:cNvSpPr>
            <a:spLocks noGrp="1"/>
          </p:cNvSpPr>
          <p:nvPr>
            <p:ph type="body" idx="1"/>
          </p:nvPr>
        </p:nvSpPr>
        <p:spPr>
          <a:xfrm>
            <a:off x="478301" y="1793632"/>
            <a:ext cx="11235397" cy="4747846"/>
          </a:xfrm>
          <a:prstGeom prst="rect">
            <a:avLst/>
          </a:prstGeom>
        </p:spPr>
        <p:txBody>
          <a:bodyPr vert="horz" lIns="91440" tIns="45720" rIns="91440" bIns="45720" rtlCol="0">
            <a:normAutofit/>
          </a:bodyPr>
          <a:lstStyle/>
          <a:p>
            <a:pPr lvl="0"/>
            <a:r>
              <a:rPr lang="en-US"/>
              <a:t>Edit Master text styles</a:t>
            </a:r>
          </a:p>
        </p:txBody>
      </p:sp>
      <p:pic>
        <p:nvPicPr>
          <p:cNvPr id="10" name="Picture 9">
            <a:extLst>
              <a:ext uri="{FF2B5EF4-FFF2-40B4-BE49-F238E27FC236}">
                <a16:creationId xmlns:a16="http://schemas.microsoft.com/office/drawing/2014/main" id="{7C443EF7-6FD5-4981-9666-101200651B4D}"/>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105839" y="5937300"/>
            <a:ext cx="1875146" cy="772258"/>
          </a:xfrm>
          <a:prstGeom prst="rect">
            <a:avLst/>
          </a:prstGeom>
        </p:spPr>
      </p:pic>
    </p:spTree>
    <p:extLst>
      <p:ext uri="{BB962C8B-B14F-4D97-AF65-F5344CB8AC3E}">
        <p14:creationId xmlns:p14="http://schemas.microsoft.com/office/powerpoint/2010/main" val="224894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72DE-6D4B-4D1F-B820-4269ECA2447A}"/>
              </a:ext>
            </a:extLst>
          </p:cNvPr>
          <p:cNvSpPr>
            <a:spLocks noGrp="1"/>
          </p:cNvSpPr>
          <p:nvPr>
            <p:ph type="ctrTitle"/>
          </p:nvPr>
        </p:nvSpPr>
        <p:spPr>
          <a:xfrm>
            <a:off x="1524000" y="3105740"/>
            <a:ext cx="9144000" cy="1448111"/>
          </a:xfrm>
        </p:spPr>
        <p:txBody>
          <a:bodyPr>
            <a:noAutofit/>
          </a:bodyPr>
          <a:lstStyle/>
          <a:p>
            <a:r>
              <a:rPr lang="en-US" sz="2800" b="1" dirty="0">
                <a:solidFill>
                  <a:schemeClr val="tx1"/>
                </a:solidFill>
                <a:latin typeface="Arial"/>
                <a:cs typeface="Arial"/>
              </a:rPr>
              <a:t>PRESENTATION TO THE</a:t>
            </a:r>
            <a:r>
              <a:rPr lang="en-US" sz="2800" b="1" dirty="0">
                <a:solidFill>
                  <a:schemeClr val="tx1"/>
                </a:solidFill>
                <a:latin typeface="Arial"/>
              </a:rPr>
              <a:t/>
            </a:r>
            <a:br>
              <a:rPr lang="en-US" sz="2800" b="1" dirty="0">
                <a:solidFill>
                  <a:schemeClr val="tx1"/>
                </a:solidFill>
                <a:latin typeface="Arial"/>
              </a:rPr>
            </a:br>
            <a:r>
              <a:rPr lang="en-US" sz="2800" b="1" dirty="0">
                <a:solidFill>
                  <a:schemeClr val="tx1"/>
                </a:solidFill>
                <a:latin typeface="Arial"/>
                <a:cs typeface="Arial"/>
              </a:rPr>
              <a:t>PARLIAMENTARY PORTFOLIO COMMITTEE ON HEALTH ON THE </a:t>
            </a:r>
            <a:r>
              <a:rPr lang="en-US" sz="2800" b="1" dirty="0">
                <a:solidFill>
                  <a:schemeClr val="tx1"/>
                </a:solidFill>
                <a:latin typeface="Arial"/>
              </a:rPr>
              <a:t/>
            </a:r>
            <a:br>
              <a:rPr lang="en-US" sz="2800" b="1" dirty="0">
                <a:solidFill>
                  <a:schemeClr val="tx1"/>
                </a:solidFill>
                <a:latin typeface="Arial"/>
              </a:rPr>
            </a:br>
            <a:r>
              <a:rPr lang="en-US" sz="2800" b="1" dirty="0">
                <a:solidFill>
                  <a:schemeClr val="tx1"/>
                </a:solidFill>
                <a:latin typeface="Arial"/>
                <a:cs typeface="Arial"/>
              </a:rPr>
              <a:t>NATIONAL HEALTH INSURANCE BILL</a:t>
            </a:r>
            <a:r>
              <a:rPr lang="en-US" sz="2800" b="1" dirty="0">
                <a:latin typeface="Calibri" panose="020F0502020204030204" pitchFamily="34" charset="0"/>
              </a:rPr>
              <a:t/>
            </a:r>
            <a:br>
              <a:rPr lang="en-US" sz="2800" b="1" dirty="0">
                <a:latin typeface="Calibri" panose="020F0502020204030204" pitchFamily="34" charset="0"/>
              </a:rPr>
            </a:br>
            <a:endParaRPr lang="en-US" sz="2800" b="1" dirty="0">
              <a:latin typeface="Calibri" panose="020F0502020204030204" pitchFamily="34" charset="0"/>
            </a:endParaRPr>
          </a:p>
        </p:txBody>
      </p:sp>
      <p:sp>
        <p:nvSpPr>
          <p:cNvPr id="3" name="Subtitle 2">
            <a:extLst>
              <a:ext uri="{FF2B5EF4-FFF2-40B4-BE49-F238E27FC236}">
                <a16:creationId xmlns:a16="http://schemas.microsoft.com/office/drawing/2014/main" id="{63D3CCC9-0C2D-4D4A-B15D-6343257E87C2}"/>
              </a:ext>
            </a:extLst>
          </p:cNvPr>
          <p:cNvSpPr>
            <a:spLocks noGrp="1"/>
          </p:cNvSpPr>
          <p:nvPr>
            <p:ph type="subTitle" idx="1"/>
          </p:nvPr>
        </p:nvSpPr>
        <p:spPr>
          <a:xfrm>
            <a:off x="1524000" y="4647193"/>
            <a:ext cx="9144000" cy="1044606"/>
          </a:xfrm>
        </p:spPr>
        <p:txBody>
          <a:bodyPr vert="horz" lIns="91440" tIns="45720" rIns="91440" bIns="45720" rtlCol="0" anchor="t">
            <a:normAutofit/>
          </a:bodyPr>
          <a:lstStyle/>
          <a:p>
            <a:endParaRPr lang="en-US" sz="2800" b="1" dirty="0"/>
          </a:p>
          <a:p>
            <a:r>
              <a:rPr lang="en-US" sz="2800" b="1" dirty="0">
                <a:solidFill>
                  <a:schemeClr val="tx1"/>
                </a:solidFill>
                <a:latin typeface="Arial"/>
                <a:ea typeface="+mj-ea"/>
                <a:cs typeface="Arial"/>
              </a:rPr>
              <a:t>14 JULY 2021</a:t>
            </a:r>
          </a:p>
          <a:p>
            <a:endParaRPr lang="en-US" sz="2800" dirty="0"/>
          </a:p>
        </p:txBody>
      </p:sp>
    </p:spTree>
    <p:extLst>
      <p:ext uri="{BB962C8B-B14F-4D97-AF65-F5344CB8AC3E}">
        <p14:creationId xmlns:p14="http://schemas.microsoft.com/office/powerpoint/2010/main" val="338158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A951-18E6-417F-826E-4D2A975F0557}"/>
              </a:ext>
            </a:extLst>
          </p:cNvPr>
          <p:cNvSpPr>
            <a:spLocks noGrp="1"/>
          </p:cNvSpPr>
          <p:nvPr>
            <p:ph type="title"/>
          </p:nvPr>
        </p:nvSpPr>
        <p:spPr>
          <a:xfrm>
            <a:off x="262467" y="432859"/>
            <a:ext cx="10515600" cy="1069780"/>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BENEFITS UNDER COIDA</a:t>
            </a:r>
            <a:endParaRPr lang="en-ZA"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997CEF0-6364-4B12-8773-69C22874534E}"/>
              </a:ext>
            </a:extLst>
          </p:cNvPr>
          <p:cNvSpPr>
            <a:spLocks noGrp="1"/>
          </p:cNvSpPr>
          <p:nvPr>
            <p:ph idx="1"/>
          </p:nvPr>
        </p:nvSpPr>
        <p:spPr>
          <a:xfrm>
            <a:off x="0" y="1543651"/>
            <a:ext cx="11235397" cy="4881490"/>
          </a:xfrm>
        </p:spPr>
        <p:txBody>
          <a:bodyPr>
            <a:normAutofit lnSpcReduction="10000"/>
          </a:bodyPr>
          <a:lstStyle/>
          <a:p>
            <a:r>
              <a:rPr lang="en-US" dirty="0">
                <a:solidFill>
                  <a:schemeClr val="tx1"/>
                </a:solidFill>
              </a:rPr>
              <a:t>COIDA provides for the following benefits in the event of a workplace accident that result in an injury or a disease:</a:t>
            </a:r>
          </a:p>
          <a:p>
            <a:pPr marL="800100" lvl="1" indent="-342900">
              <a:buFont typeface="Arial" panose="020B0604020202020204" pitchFamily="34" charset="0"/>
              <a:buChar char="•"/>
            </a:pPr>
            <a:r>
              <a:rPr lang="en-ZA" b="1" dirty="0"/>
              <a:t>Temporary and Total Disablement (TTD)</a:t>
            </a:r>
            <a:r>
              <a:rPr lang="en-ZA" dirty="0"/>
              <a:t>: Compensation is payable to an injured employee during temporary total disablement by way of periodical payments at the rate of 75% of monthly earnings.</a:t>
            </a:r>
          </a:p>
          <a:p>
            <a:pPr marL="800100" lvl="1" indent="-342900">
              <a:buFont typeface="Arial" panose="020B0604020202020204" pitchFamily="34" charset="0"/>
              <a:buChar char="•"/>
            </a:pPr>
            <a:r>
              <a:rPr lang="en-ZA" b="1" dirty="0"/>
              <a:t>Permanent Disablement</a:t>
            </a:r>
            <a:r>
              <a:rPr lang="en-ZA" dirty="0"/>
              <a:t>: Compensation for permanent disablement where the degree of disablement is 30% or less takes the form of a lump sum. Compensation for permanent disablement where the degree of disablement is greater than 30% or less takes the form of a pension. An injured employee may also qualify for a Constant Attendance Allowance.</a:t>
            </a:r>
          </a:p>
          <a:p>
            <a:pPr marL="800100" lvl="1" indent="-342900">
              <a:buFont typeface="Arial" panose="020B0604020202020204" pitchFamily="34" charset="0"/>
              <a:buChar char="•"/>
            </a:pPr>
            <a:r>
              <a:rPr lang="en-ZA" b="1" dirty="0"/>
              <a:t>Death</a:t>
            </a:r>
            <a:r>
              <a:rPr lang="en-ZA" dirty="0"/>
              <a:t>: Compensation for the death of an employee in the form of a pension. The widow/widower and each child under the age of 18 will receive compensation. A Funeral Benefit is also paid out.</a:t>
            </a:r>
          </a:p>
          <a:p>
            <a:pPr marL="800100" lvl="1" indent="-342900">
              <a:buFont typeface="Arial" panose="020B0604020202020204" pitchFamily="34" charset="0"/>
              <a:buChar char="•"/>
            </a:pPr>
            <a:r>
              <a:rPr lang="en-ZA" b="1" dirty="0"/>
              <a:t>Medical Expenses</a:t>
            </a:r>
            <a:r>
              <a:rPr lang="en-ZA" dirty="0"/>
              <a:t>: All reasonable medical expenses incurred by or on behalf of an employee may be defrayed.</a:t>
            </a:r>
          </a:p>
          <a:p>
            <a:pPr marL="800100" lvl="1" indent="-342900">
              <a:buFont typeface="Arial" panose="020B0604020202020204" pitchFamily="34" charset="0"/>
              <a:buChar char="•"/>
            </a:pPr>
            <a:endParaRPr lang="en-ZA" dirty="0"/>
          </a:p>
        </p:txBody>
      </p:sp>
    </p:spTree>
    <p:extLst>
      <p:ext uri="{BB962C8B-B14F-4D97-AF65-F5344CB8AC3E}">
        <p14:creationId xmlns:p14="http://schemas.microsoft.com/office/powerpoint/2010/main" val="239300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6841-294E-44EC-86DC-838F8565EE7E}"/>
              </a:ext>
            </a:extLst>
          </p:cNvPr>
          <p:cNvSpPr>
            <a:spLocks noGrp="1"/>
          </p:cNvSpPr>
          <p:nvPr>
            <p:ph type="title"/>
          </p:nvPr>
        </p:nvSpPr>
        <p:spPr>
          <a:xfrm>
            <a:off x="478971" y="321583"/>
            <a:ext cx="10515600" cy="1069780"/>
          </a:xfrm>
        </p:spPr>
        <p:txBody>
          <a:bodyPr>
            <a:normAutofit/>
          </a:bodyPr>
          <a:lstStyle/>
          <a:p>
            <a:r>
              <a:rPr lang="en-GB" sz="4000" b="1">
                <a:solidFill>
                  <a:schemeClr val="tx1"/>
                </a:solidFill>
                <a:latin typeface="Arial"/>
                <a:cs typeface="Arial"/>
              </a:rPr>
              <a:t>COIDA AND MEDICAL EXPENSES</a:t>
            </a:r>
            <a:r>
              <a:rPr lang="en-GB" sz="4000" b="1">
                <a:latin typeface="Arial"/>
                <a:cs typeface="Arial"/>
              </a:rPr>
              <a:t> </a:t>
            </a:r>
            <a:endParaRPr lang="en-US" sz="4000">
              <a:latin typeface="Arial"/>
              <a:cs typeface="Calibri Light"/>
            </a:endParaRPr>
          </a:p>
        </p:txBody>
      </p:sp>
      <p:sp>
        <p:nvSpPr>
          <p:cNvPr id="3" name="Content Placeholder 2">
            <a:extLst>
              <a:ext uri="{FF2B5EF4-FFF2-40B4-BE49-F238E27FC236}">
                <a16:creationId xmlns:a16="http://schemas.microsoft.com/office/drawing/2014/main" id="{2903BC2D-9050-4EB5-8918-4D80C5227396}"/>
              </a:ext>
            </a:extLst>
          </p:cNvPr>
          <p:cNvSpPr>
            <a:spLocks noGrp="1"/>
          </p:cNvSpPr>
          <p:nvPr>
            <p:ph idx="1"/>
          </p:nvPr>
        </p:nvSpPr>
        <p:spPr>
          <a:xfrm>
            <a:off x="0" y="1540638"/>
            <a:ext cx="11557130" cy="4881490"/>
          </a:xfrm>
        </p:spPr>
        <p:txBody>
          <a:bodyPr vert="horz" lIns="91440" tIns="45720" rIns="91440" bIns="45720" rtlCol="0" anchor="t">
            <a:noAutofit/>
          </a:bodyPr>
          <a:lstStyle/>
          <a:p>
            <a:pPr algn="just"/>
            <a:r>
              <a:rPr lang="en-US" sz="1600" dirty="0">
                <a:solidFill>
                  <a:schemeClr val="tx1"/>
                </a:solidFill>
                <a:latin typeface="Arial"/>
                <a:cs typeface="Arial"/>
              </a:rPr>
              <a:t>In addition to the payment of compensation, COIDA provides for the payment of the medical expenses of employees for treatment of incapacity on account of occupational accidents and diseases.  According to section 1 of COIDA, "medical aid" means "medical, surgical or hospital treatment, skilled nursing services, any remedial treatment approved by the Director-General, the supply and repair of any prosthesis or any device necessitated by disablement, and ambulance services where, in the opinion of the Director-General, they were essential. The conveyance of injured employees to receive medical care is also included. An employer must make the necessary conveyance available to any injured employee to a hospital or medical practitioner or from a hospital or medical practitioner to his or her residence. The Director-General must pay the reasonable costs of such transportation.”</a:t>
            </a:r>
            <a:endParaRPr lang="en-US" sz="1600" dirty="0">
              <a:solidFill>
                <a:schemeClr val="tx1"/>
              </a:solidFill>
              <a:ea typeface="+mn-lt"/>
              <a:cs typeface="+mn-lt"/>
            </a:endParaRPr>
          </a:p>
          <a:p>
            <a:pPr algn="just"/>
            <a:r>
              <a:rPr lang="en-US" sz="1600" dirty="0">
                <a:solidFill>
                  <a:schemeClr val="tx1"/>
                </a:solidFill>
                <a:latin typeface="Arial"/>
                <a:cs typeface="Arial"/>
              </a:rPr>
              <a:t>Medical aid payments are made in accordance with a tariff of fees determined by the Director-General, after consultation with the relevant professional bodies, namely, the South African Medical Association, the Chiropractic Association of South Africa, the South African Dental Association and all other relevant healthcare provider Associations. A medical practitioner (healthcare provider) may not recover an amount in excess of that prescribed in the tariff of fees.  The medical tariffs are gazetted annually.</a:t>
            </a:r>
            <a:endParaRPr lang="en-US" sz="1600" dirty="0">
              <a:solidFill>
                <a:schemeClr val="tx1"/>
              </a:solidFill>
              <a:ea typeface="+mn-lt"/>
              <a:cs typeface="+mn-lt"/>
            </a:endParaRPr>
          </a:p>
          <a:p>
            <a:pPr algn="just"/>
            <a:r>
              <a:rPr lang="en-US" sz="1600" dirty="0">
                <a:solidFill>
                  <a:schemeClr val="tx1"/>
                </a:solidFill>
                <a:latin typeface="Arial"/>
                <a:cs typeface="Arial"/>
              </a:rPr>
              <a:t>Medical assessments are also required in determining the eligibility for and extent of compensation to injured employees. This applies both in the context of determining the degree of disablement and the nature of the disease contracted as a result of a work-related accident. COIDA provides for the CF to make payments in relation to these medical assessments and to receive reports from the medical service providers..</a:t>
            </a:r>
            <a:endParaRPr lang="en-US" sz="1600" dirty="0">
              <a:solidFill>
                <a:schemeClr val="tx1"/>
              </a:solidFill>
              <a:cs typeface="Calibri"/>
            </a:endParaRPr>
          </a:p>
        </p:txBody>
      </p:sp>
    </p:spTree>
    <p:extLst>
      <p:ext uri="{BB962C8B-B14F-4D97-AF65-F5344CB8AC3E}">
        <p14:creationId xmlns:p14="http://schemas.microsoft.com/office/powerpoint/2010/main" val="51824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6841-294E-44EC-86DC-838F8565EE7E}"/>
              </a:ext>
            </a:extLst>
          </p:cNvPr>
          <p:cNvSpPr>
            <a:spLocks noGrp="1"/>
          </p:cNvSpPr>
          <p:nvPr>
            <p:ph type="title"/>
          </p:nvPr>
        </p:nvSpPr>
        <p:spPr>
          <a:xfrm>
            <a:off x="478971" y="321583"/>
            <a:ext cx="10515600" cy="1069780"/>
          </a:xfrm>
        </p:spPr>
        <p:txBody>
          <a:bodyPr>
            <a:normAutofit/>
          </a:bodyPr>
          <a:lstStyle/>
          <a:p>
            <a:r>
              <a:rPr lang="en-GB" sz="4000" b="1">
                <a:solidFill>
                  <a:schemeClr val="tx1"/>
                </a:solidFill>
                <a:latin typeface="Arial"/>
                <a:cs typeface="Arial"/>
              </a:rPr>
              <a:t>COIDA AND MEDICAL EXPENSES</a:t>
            </a:r>
            <a:r>
              <a:rPr lang="en-GB" sz="4000" b="1">
                <a:latin typeface="Arial"/>
                <a:cs typeface="Arial"/>
              </a:rPr>
              <a:t> </a:t>
            </a:r>
            <a:endParaRPr lang="en-US" sz="4000">
              <a:latin typeface="Arial"/>
              <a:cs typeface="Calibri Light"/>
            </a:endParaRPr>
          </a:p>
        </p:txBody>
      </p:sp>
      <p:sp>
        <p:nvSpPr>
          <p:cNvPr id="3" name="Content Placeholder 2">
            <a:extLst>
              <a:ext uri="{FF2B5EF4-FFF2-40B4-BE49-F238E27FC236}">
                <a16:creationId xmlns:a16="http://schemas.microsoft.com/office/drawing/2014/main" id="{2903BC2D-9050-4EB5-8918-4D80C5227396}"/>
              </a:ext>
            </a:extLst>
          </p:cNvPr>
          <p:cNvSpPr>
            <a:spLocks noGrp="1"/>
          </p:cNvSpPr>
          <p:nvPr>
            <p:ph idx="1"/>
          </p:nvPr>
        </p:nvSpPr>
        <p:spPr>
          <a:xfrm>
            <a:off x="0" y="1540638"/>
            <a:ext cx="11557130" cy="4881490"/>
          </a:xfrm>
        </p:spPr>
        <p:txBody>
          <a:bodyPr vert="horz" lIns="91440" tIns="45720" rIns="91440" bIns="45720" rtlCol="0" anchor="t">
            <a:noAutofit/>
          </a:bodyPr>
          <a:lstStyle/>
          <a:p>
            <a:pPr algn="just"/>
            <a:r>
              <a:rPr lang="en-US" sz="1600" dirty="0">
                <a:solidFill>
                  <a:schemeClr val="tx1"/>
                </a:solidFill>
                <a:latin typeface="Arial"/>
                <a:cs typeface="Arial"/>
              </a:rPr>
              <a:t>The CF places specific emphasis on timeous treatment of injured employees and thus payment of medical serve providers with the primary aim of getting injured employees back into the workplace as soon as possible, failing which the aim is to get the medically assessed as quickly as possible to enable compensation and continuation of income.</a:t>
            </a:r>
          </a:p>
          <a:p>
            <a:pPr algn="just"/>
            <a:r>
              <a:rPr lang="en-US" sz="1600" dirty="0">
                <a:solidFill>
                  <a:schemeClr val="tx1"/>
                </a:solidFill>
                <a:latin typeface="Arial" panose="020B0604020202020204" pitchFamily="34" charset="0"/>
                <a:cs typeface="Arial" panose="020B0604020202020204" pitchFamily="34" charset="0"/>
              </a:rPr>
              <a:t>COIDA provides for medical expenses to be paid for a period of up to 2 years.</a:t>
            </a:r>
          </a:p>
          <a:p>
            <a:pPr algn="just"/>
            <a:r>
              <a:rPr lang="en-US" sz="1600" dirty="0">
                <a:solidFill>
                  <a:schemeClr val="tx1"/>
                </a:solidFill>
                <a:latin typeface="Arial" panose="020B0604020202020204" pitchFamily="34" charset="0"/>
                <a:cs typeface="Arial" panose="020B0604020202020204" pitchFamily="34" charset="0"/>
              </a:rPr>
              <a:t>However in certain circumstances, the payment of medical expenses could extend beyond two years e.g. in the event of occupational diseases or injuries that require long-term treatment.</a:t>
            </a:r>
          </a:p>
          <a:p>
            <a:pPr algn="just"/>
            <a:r>
              <a:rPr lang="en-US" sz="1600" dirty="0">
                <a:solidFill>
                  <a:schemeClr val="tx1"/>
                </a:solidFill>
                <a:latin typeface="Arial"/>
                <a:cs typeface="Arial"/>
              </a:rPr>
              <a:t>For these reasons, medical expenses are the most significant component of pay-outs made by the CF on an annual basis as illustrated in the graph below</a:t>
            </a:r>
            <a:endParaRPr lang="en-US" sz="1600" dirty="0">
              <a:solidFill>
                <a:schemeClr val="tx1"/>
              </a:solidFill>
              <a:latin typeface="Arial" panose="020B0604020202020204" pitchFamily="34" charset="0"/>
              <a:cs typeface="Arial" panose="020B0604020202020204" pitchFamily="34" charset="0"/>
            </a:endParaRPr>
          </a:p>
          <a:p>
            <a:pPr marL="0" indent="0" algn="just">
              <a:buNone/>
            </a:pPr>
            <a:endParaRPr lang="en-US" sz="1600" dirty="0">
              <a:solidFill>
                <a:schemeClr val="tx1"/>
              </a:solidFill>
              <a:cs typeface="Calibri"/>
            </a:endParaRPr>
          </a:p>
          <a:p>
            <a:pPr algn="just"/>
            <a:endParaRPr lang="en-US" sz="1600" dirty="0">
              <a:solidFill>
                <a:schemeClr val="tx1"/>
              </a:solidFill>
              <a:cs typeface="Calibri"/>
            </a:endParaRPr>
          </a:p>
        </p:txBody>
      </p:sp>
      <p:pic>
        <p:nvPicPr>
          <p:cNvPr id="5" name="Picture 4">
            <a:extLst>
              <a:ext uri="{FF2B5EF4-FFF2-40B4-BE49-F238E27FC236}">
                <a16:creationId xmlns:a16="http://schemas.microsoft.com/office/drawing/2014/main" id="{8283BEED-C2F4-41FA-B82C-1D5DC333F22B}"/>
              </a:ext>
            </a:extLst>
          </p:cNvPr>
          <p:cNvPicPr>
            <a:picLocks noChangeAspect="1"/>
          </p:cNvPicPr>
          <p:nvPr/>
        </p:nvPicPr>
        <p:blipFill>
          <a:blip r:embed="rId3"/>
          <a:stretch>
            <a:fillRect/>
          </a:stretch>
        </p:blipFill>
        <p:spPr>
          <a:xfrm>
            <a:off x="103917" y="3845782"/>
            <a:ext cx="6429230" cy="2943159"/>
          </a:xfrm>
          <a:prstGeom prst="rect">
            <a:avLst/>
          </a:prstGeom>
        </p:spPr>
      </p:pic>
      <p:sp>
        <p:nvSpPr>
          <p:cNvPr id="6" name="TextBox 5">
            <a:extLst>
              <a:ext uri="{FF2B5EF4-FFF2-40B4-BE49-F238E27FC236}">
                <a16:creationId xmlns:a16="http://schemas.microsoft.com/office/drawing/2014/main" id="{D14F1F59-E672-4EA5-AAA7-48D19F43BA56}"/>
              </a:ext>
            </a:extLst>
          </p:cNvPr>
          <p:cNvSpPr txBox="1"/>
          <p:nvPr/>
        </p:nvSpPr>
        <p:spPr>
          <a:xfrm>
            <a:off x="6876846" y="4522759"/>
            <a:ext cx="4680284" cy="646331"/>
          </a:xfrm>
          <a:prstGeom prst="rect">
            <a:avLst/>
          </a:prstGeom>
          <a:noFill/>
          <a:ln w="22225">
            <a:solidFill>
              <a:schemeClr val="tx1"/>
            </a:solidFill>
          </a:ln>
        </p:spPr>
        <p:txBody>
          <a:bodyPr wrap="square" rtlCol="0">
            <a:spAutoFit/>
          </a:bodyPr>
          <a:lstStyle/>
          <a:p>
            <a:r>
              <a:rPr lang="en-US" dirty="0"/>
              <a:t>Average medical benefits paid per year -  R3.4bn</a:t>
            </a:r>
          </a:p>
          <a:p>
            <a:endParaRPr lang="en-ZA" dirty="0"/>
          </a:p>
        </p:txBody>
      </p:sp>
    </p:spTree>
    <p:extLst>
      <p:ext uri="{BB962C8B-B14F-4D97-AF65-F5344CB8AC3E}">
        <p14:creationId xmlns:p14="http://schemas.microsoft.com/office/powerpoint/2010/main" val="237552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2333-37F9-4A18-8492-9B032F7AB98E}"/>
              </a:ext>
            </a:extLst>
          </p:cNvPr>
          <p:cNvSpPr>
            <a:spLocks noGrp="1"/>
          </p:cNvSpPr>
          <p:nvPr>
            <p:ph type="title"/>
          </p:nvPr>
        </p:nvSpPr>
        <p:spPr>
          <a:xfrm>
            <a:off x="648929" y="629266"/>
            <a:ext cx="3505495" cy="1622321"/>
          </a:xfrm>
        </p:spPr>
        <p:txBody>
          <a:bodyPr>
            <a:normAutofit/>
          </a:bodyPr>
          <a:lstStyle/>
          <a:p>
            <a:r>
              <a:rPr lang="en-GB" sz="4000" b="1">
                <a:solidFill>
                  <a:schemeClr val="tx1"/>
                </a:solidFill>
                <a:latin typeface="Arial"/>
                <a:cs typeface="Times New Roman"/>
              </a:rPr>
              <a:t>RESPONSE TO THE BILL</a:t>
            </a:r>
            <a:endParaRPr lang="en-ZA" sz="4000" b="1">
              <a:solidFill>
                <a:schemeClr val="tx1"/>
              </a:solidFill>
              <a:latin typeface="Arial"/>
              <a:cs typeface="Times New Roman"/>
            </a:endParaRPr>
          </a:p>
        </p:txBody>
      </p:sp>
      <p:sp>
        <p:nvSpPr>
          <p:cNvPr id="3" name="Content Placeholder 2">
            <a:extLst>
              <a:ext uri="{FF2B5EF4-FFF2-40B4-BE49-F238E27FC236}">
                <a16:creationId xmlns:a16="http://schemas.microsoft.com/office/drawing/2014/main" id="{09268833-4976-4349-9C9F-2C76B5EB2DAE}"/>
              </a:ext>
            </a:extLst>
          </p:cNvPr>
          <p:cNvSpPr>
            <a:spLocks noGrp="1"/>
          </p:cNvSpPr>
          <p:nvPr>
            <p:ph idx="1"/>
          </p:nvPr>
        </p:nvSpPr>
        <p:spPr>
          <a:xfrm>
            <a:off x="276398" y="2252134"/>
            <a:ext cx="4182826" cy="4149485"/>
          </a:xfrm>
        </p:spPr>
        <p:txBody>
          <a:bodyPr vert="horz" lIns="91440" tIns="45720" rIns="91440" bIns="45720" rtlCol="0" anchor="t">
            <a:noAutofit/>
          </a:bodyPr>
          <a:lstStyle/>
          <a:p>
            <a:pPr marL="457200" marR="0" lvl="1" indent="0" defTabSz="914400" rtl="0" eaLnBrk="0" fontAlgn="base" latinLnBrk="0" hangingPunct="0">
              <a:spcBef>
                <a:spcPct val="0"/>
              </a:spcBef>
              <a:spcAft>
                <a:spcPts val="600"/>
              </a:spcAft>
              <a:buClrTx/>
              <a:buSzTx/>
              <a:tabLst/>
            </a:pPr>
            <a:r>
              <a:rPr kumimoji="0" lang="en-GB" altLang="en-US" sz="1600" b="1" i="0" u="none" strike="noStrike" cap="none" normalizeH="0" baseline="0">
                <a:ln>
                  <a:noFill/>
                </a:ln>
                <a:effectLst/>
                <a:latin typeface="Arial"/>
                <a:ea typeface="Times New Roman" panose="02020603050405020304" pitchFamily="18" charset="0"/>
                <a:cs typeface="Arial"/>
              </a:rPr>
              <a:t>Overview – COIDA in the Bill</a:t>
            </a:r>
            <a:endParaRPr lang="en-ZA" altLang="en-US" sz="1600" b="0" i="0" u="none" strike="noStrike" cap="none" normalizeH="0" baseline="0">
              <a:ln>
                <a:noFill/>
              </a:ln>
              <a:effectLst/>
              <a:latin typeface="Arial"/>
              <a:cs typeface="Arial"/>
            </a:endParaRPr>
          </a:p>
          <a:p>
            <a:pPr marL="0" marR="0" lvl="0" indent="0" algn="just" defTabSz="914400" rtl="0" eaLnBrk="0" fontAlgn="base" latinLnBrk="0" hangingPunct="0">
              <a:spcBef>
                <a:spcPct val="0"/>
              </a:spcBef>
              <a:spcAft>
                <a:spcPts val="600"/>
              </a:spcAft>
              <a:buClrTx/>
              <a:buSzTx/>
              <a:buFontTx/>
              <a:buNone/>
              <a:tabLst/>
            </a:pPr>
            <a:r>
              <a:rPr kumimoji="0" lang="en-ZA" altLang="en-US" sz="1600" b="0" i="0" u="none" strike="noStrike" cap="none" normalizeH="0" baseline="0">
                <a:ln>
                  <a:noFill/>
                </a:ln>
                <a:solidFill>
                  <a:schemeClr val="tx1"/>
                </a:solidFill>
                <a:effectLst/>
                <a:latin typeface="Arial"/>
                <a:ea typeface="Calibri" panose="020F0502020204030204" pitchFamily="34" charset="0"/>
                <a:cs typeface="Arial"/>
              </a:rPr>
              <a:t>In terms of the Preamble of the NHI Bill, 2019 the NHI Fund is to be established in order, inter alia, to "ensure financial protection from the costs of health care and provide access to quality health care services by pooling public revenue in order to actively and strategically purchase health care services based on the principles of universality and social solidarity".</a:t>
            </a:r>
            <a:endParaRPr lang="en-ZA" altLang="en-US" sz="1600" b="0" i="0" u="none" strike="noStrike" cap="none" normalizeH="0" baseline="0">
              <a:ln>
                <a:noFill/>
              </a:ln>
              <a:solidFill>
                <a:schemeClr val="tx1"/>
              </a:solidFill>
              <a:effectLst/>
              <a:latin typeface="Arial"/>
              <a:cs typeface="Arial"/>
            </a:endParaRPr>
          </a:p>
          <a:p>
            <a:pPr marL="0" indent="0" algn="just" eaLnBrk="0" fontAlgn="base" hangingPunct="0">
              <a:spcBef>
                <a:spcPct val="0"/>
              </a:spcBef>
              <a:spcAft>
                <a:spcPts val="600"/>
              </a:spcAft>
              <a:buNone/>
            </a:pPr>
            <a:endParaRPr lang="en-ZA" altLang="en-US" sz="1600" b="0" i="0" u="none" strike="noStrike" cap="none" normalizeH="0" baseline="0">
              <a:ln>
                <a:noFill/>
              </a:ln>
              <a:solidFill>
                <a:schemeClr val="tx1"/>
              </a:solidFill>
              <a:effectLst/>
              <a:latin typeface="Arial"/>
              <a:cs typeface="Arial"/>
            </a:endParaRPr>
          </a:p>
          <a:p>
            <a:pPr marL="0" marR="0" lvl="0" indent="0" algn="just" defTabSz="914400" rtl="0" eaLnBrk="0" fontAlgn="base" latinLnBrk="0" hangingPunct="0">
              <a:spcBef>
                <a:spcPct val="0"/>
              </a:spcBef>
              <a:spcAft>
                <a:spcPts val="600"/>
              </a:spcAft>
              <a:buClrTx/>
              <a:buSzTx/>
              <a:buFontTx/>
              <a:buNone/>
              <a:tabLst/>
            </a:pPr>
            <a:r>
              <a:rPr kumimoji="0" lang="en-ZA" altLang="en-US" sz="1600" b="0" i="0" u="none" strike="noStrike" cap="none" normalizeH="0" baseline="0">
                <a:ln>
                  <a:noFill/>
                </a:ln>
                <a:solidFill>
                  <a:schemeClr val="tx1"/>
                </a:solidFill>
                <a:effectLst/>
                <a:latin typeface="Arial"/>
                <a:ea typeface="Calibri" panose="020F0502020204030204" pitchFamily="34" charset="0"/>
                <a:cs typeface="Arial"/>
              </a:rPr>
              <a:t>The NHI Bill, 2019 only refers to the following limited set of repeals and amendments to COIDA:</a:t>
            </a:r>
            <a:endParaRPr kumimoji="0" lang="en-ZA" altLang="en-US" sz="1600" b="0" i="0" u="none" strike="noStrike" cap="none" normalizeH="0" baseline="0">
              <a:ln>
                <a:noFill/>
              </a:ln>
              <a:solidFill>
                <a:schemeClr val="tx1"/>
              </a:solidFill>
              <a:effectLst/>
              <a:latin typeface="Arial"/>
              <a:cs typeface="Arial"/>
            </a:endParaRPr>
          </a:p>
          <a:p>
            <a:pPr marL="0" marR="0" lvl="0" indent="0" defTabSz="914400" rtl="0" eaLnBrk="0" fontAlgn="base" latinLnBrk="0" hangingPunct="0">
              <a:spcBef>
                <a:spcPct val="0"/>
              </a:spcBef>
              <a:spcAft>
                <a:spcPts val="600"/>
              </a:spcAft>
              <a:buClrTx/>
              <a:buSzTx/>
              <a:buFontTx/>
              <a:buNone/>
              <a:tabLst/>
            </a:pPr>
            <a:endParaRPr kumimoji="0" lang="en-ZA" altLang="en-US" sz="1100" b="0" i="0" u="none" strike="noStrike" cap="none" normalizeH="0" baseline="0">
              <a:ln>
                <a:noFill/>
              </a:ln>
              <a:effectLst/>
              <a:latin typeface="Arial" panose="020B0604020202020204" pitchFamily="34" charset="0"/>
            </a:endParaRPr>
          </a:p>
        </p:txBody>
      </p:sp>
      <p:sp>
        <p:nvSpPr>
          <p:cNvPr id="70" name="Rectangle 6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Table&#10;&#10;Description automatically generated">
            <a:extLst>
              <a:ext uri="{FF2B5EF4-FFF2-40B4-BE49-F238E27FC236}">
                <a16:creationId xmlns:a16="http://schemas.microsoft.com/office/drawing/2014/main" id="{146DA80E-F3A4-4E2B-ADD8-F1949C27AE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9831" y="807593"/>
            <a:ext cx="4951392"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0EAE7AD-9A09-4A92-BA46-5266E31152DB}"/>
              </a:ext>
            </a:extLst>
          </p:cNvPr>
          <p:cNvSpPr>
            <a:spLocks noChangeArrowheads="1"/>
          </p:cNvSpPr>
          <p:nvPr/>
        </p:nvSpPr>
        <p:spPr bwMode="auto">
          <a:xfrm>
            <a:off x="0" y="6523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36421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B77-40B7-4B53-82A7-7A6D35CC007E}"/>
              </a:ext>
            </a:extLst>
          </p:cNvPr>
          <p:cNvSpPr>
            <a:spLocks noGrp="1"/>
          </p:cNvSpPr>
          <p:nvPr>
            <p:ph type="title"/>
          </p:nvPr>
        </p:nvSpPr>
        <p:spPr>
          <a:xfrm>
            <a:off x="398097" y="223389"/>
            <a:ext cx="10515600" cy="1069780"/>
          </a:xfrm>
        </p:spPr>
        <p:txBody>
          <a:bodyPr>
            <a:noAutofit/>
          </a:bodyPr>
          <a:lstStyle/>
          <a:p>
            <a:r>
              <a:rPr lang="en-GB" sz="4000" b="1">
                <a:solidFill>
                  <a:schemeClr val="tx1"/>
                </a:solidFill>
                <a:latin typeface="Arial"/>
                <a:ea typeface="Times New Roman" panose="02020603050405020304" pitchFamily="18" charset="0"/>
                <a:cs typeface="Times New Roman"/>
              </a:rPr>
              <a:t>ELIGIBILITY AS BENEFICIARIES OF </a:t>
            </a:r>
            <a:br>
              <a:rPr lang="en-GB" sz="4000" b="1">
                <a:solidFill>
                  <a:schemeClr val="tx1"/>
                </a:solidFill>
                <a:latin typeface="Arial"/>
                <a:ea typeface="Times New Roman" panose="02020603050405020304" pitchFamily="18" charset="0"/>
                <a:cs typeface="Times New Roman"/>
              </a:rPr>
            </a:br>
            <a:r>
              <a:rPr lang="en-GB" sz="4000" b="1">
                <a:solidFill>
                  <a:schemeClr val="tx1"/>
                </a:solidFill>
                <a:latin typeface="Arial"/>
                <a:ea typeface="Times New Roman" panose="02020603050405020304" pitchFamily="18" charset="0"/>
                <a:cs typeface="Times New Roman"/>
              </a:rPr>
              <a:t>THE </a:t>
            </a:r>
            <a:r>
              <a:rPr lang="en-GB" sz="4000" b="1">
                <a:solidFill>
                  <a:schemeClr val="tx1"/>
                </a:solidFill>
                <a:effectLst/>
                <a:latin typeface="Arial"/>
                <a:ea typeface="Times New Roman" panose="02020603050405020304" pitchFamily="18" charset="0"/>
                <a:cs typeface="Times New Roman"/>
              </a:rPr>
              <a:t>NHI </a:t>
            </a:r>
            <a:r>
              <a:rPr lang="en-GB" sz="4000" b="1">
                <a:solidFill>
                  <a:schemeClr val="tx1"/>
                </a:solidFill>
                <a:latin typeface="Arial"/>
                <a:ea typeface="Times New Roman" panose="02020603050405020304" pitchFamily="18" charset="0"/>
                <a:cs typeface="Times New Roman"/>
              </a:rPr>
              <a:t>FUND</a:t>
            </a:r>
            <a:endParaRPr lang="en-ZA" sz="4000">
              <a:solidFill>
                <a:schemeClr val="tx1"/>
              </a:solidFill>
              <a:cs typeface="Calibri Light" panose="020F0302020204030204"/>
            </a:endParaRPr>
          </a:p>
        </p:txBody>
      </p:sp>
      <p:sp>
        <p:nvSpPr>
          <p:cNvPr id="3" name="Content Placeholder 2">
            <a:extLst>
              <a:ext uri="{FF2B5EF4-FFF2-40B4-BE49-F238E27FC236}">
                <a16:creationId xmlns:a16="http://schemas.microsoft.com/office/drawing/2014/main" id="{9BAF3E4B-097C-4276-B35F-B72447BA8C76}"/>
              </a:ext>
            </a:extLst>
          </p:cNvPr>
          <p:cNvSpPr>
            <a:spLocks noGrp="1"/>
          </p:cNvSpPr>
          <p:nvPr>
            <p:ph idx="1"/>
          </p:nvPr>
        </p:nvSpPr>
        <p:spPr>
          <a:xfrm>
            <a:off x="398402" y="1535700"/>
            <a:ext cx="11680408" cy="4881490"/>
          </a:xfrm>
        </p:spPr>
        <p:txBody>
          <a:bodyPr vert="horz" lIns="91440" tIns="45720" rIns="91440" bIns="45720" rtlCol="0" anchor="t">
            <a:noAutofit/>
          </a:bodyPr>
          <a:lstStyle/>
          <a:p>
            <a:pPr marL="0" indent="0" algn="just">
              <a:lnSpc>
                <a:spcPct val="107000"/>
              </a:lnSpc>
              <a:spcAft>
                <a:spcPts val="800"/>
              </a:spcAft>
              <a:buNone/>
            </a:pPr>
            <a:r>
              <a:rPr lang="en-ZA" sz="1600" dirty="0">
                <a:solidFill>
                  <a:schemeClr val="tx1"/>
                </a:solidFill>
                <a:latin typeface="Arial"/>
                <a:cs typeface="Arial"/>
              </a:rPr>
              <a:t>Section 4 of the NHI Bill prescribes the persons for whom the NHI Fund should purchase comprehensive healthcare. Of relevance from an employee perspective are the following inclusions:</a:t>
            </a:r>
          </a:p>
          <a:p>
            <a:pPr marL="342900" lvl="0" indent="-342900" algn="just">
              <a:lnSpc>
                <a:spcPct val="107000"/>
              </a:lnSpc>
              <a:spcBef>
                <a:spcPts val="15"/>
              </a:spcBef>
              <a:buFont typeface="Calibri" panose="020F0502020204030204" pitchFamily="34" charset="0"/>
              <a:buChar char="•"/>
            </a:pPr>
            <a:r>
              <a:rPr lang="en-ZA" sz="1600" dirty="0">
                <a:solidFill>
                  <a:schemeClr val="tx1"/>
                </a:solidFill>
                <a:effectLst/>
                <a:latin typeface="Arial"/>
                <a:ea typeface="Calibri" panose="020F0502020204030204" pitchFamily="34" charset="0"/>
                <a:cs typeface="Arial"/>
              </a:rPr>
              <a:t>South African citizens </a:t>
            </a:r>
          </a:p>
          <a:p>
            <a:pPr marL="342900" lvl="0" indent="-342900" algn="just">
              <a:lnSpc>
                <a:spcPct val="107000"/>
              </a:lnSpc>
              <a:spcBef>
                <a:spcPts val="15"/>
              </a:spcBef>
              <a:buFont typeface="Calibri" panose="020F0502020204030204" pitchFamily="34" charset="0"/>
              <a:buChar char="•"/>
            </a:pPr>
            <a:r>
              <a:rPr lang="en-ZA" sz="1600" dirty="0">
                <a:solidFill>
                  <a:schemeClr val="tx1"/>
                </a:solidFill>
                <a:effectLst/>
                <a:latin typeface="Arial"/>
                <a:ea typeface="Calibri" panose="020F0502020204030204" pitchFamily="34" charset="0"/>
                <a:cs typeface="Arial"/>
              </a:rPr>
              <a:t>Permanent residents</a:t>
            </a:r>
          </a:p>
          <a:p>
            <a:pPr marL="342900" lvl="0" indent="-342900" algn="just">
              <a:lnSpc>
                <a:spcPct val="107000"/>
              </a:lnSpc>
              <a:spcBef>
                <a:spcPts val="15"/>
              </a:spcBef>
              <a:buFont typeface="Calibri" panose="020F0502020204030204" pitchFamily="34" charset="0"/>
              <a:buChar char="•"/>
            </a:pPr>
            <a:r>
              <a:rPr lang="en-ZA" sz="1600" dirty="0">
                <a:solidFill>
                  <a:schemeClr val="tx1"/>
                </a:solidFill>
                <a:latin typeface="Arial"/>
                <a:ea typeface="Calibri" panose="020F0502020204030204" pitchFamily="34" charset="0"/>
                <a:cs typeface="Arial"/>
              </a:rPr>
              <a:t>Refugees</a:t>
            </a:r>
            <a:endParaRPr lang="en-ZA" sz="1600" dirty="0">
              <a:solidFill>
                <a:schemeClr val="tx1"/>
              </a:solidFill>
              <a:effectLst/>
              <a:latin typeface="Arial"/>
              <a:ea typeface="Calibri" panose="020F0502020204030204" pitchFamily="34" charset="0"/>
              <a:cs typeface="Arial"/>
            </a:endParaRPr>
          </a:p>
          <a:p>
            <a:pPr marL="342900" lvl="0" indent="-342900" algn="just">
              <a:lnSpc>
                <a:spcPct val="107000"/>
              </a:lnSpc>
              <a:spcBef>
                <a:spcPts val="15"/>
              </a:spcBef>
              <a:spcAft>
                <a:spcPts val="800"/>
              </a:spcAft>
              <a:buFont typeface="Calibri" panose="020F0502020204030204" pitchFamily="34" charset="0"/>
              <a:buChar char="•"/>
            </a:pPr>
            <a:r>
              <a:rPr lang="en-ZA" sz="1600" dirty="0">
                <a:solidFill>
                  <a:schemeClr val="tx1"/>
                </a:solidFill>
                <a:effectLst/>
                <a:latin typeface="Arial"/>
                <a:ea typeface="Calibri" panose="020F0502020204030204" pitchFamily="34" charset="0"/>
                <a:cs typeface="Arial"/>
              </a:rPr>
              <a:t>Certain categories or individual foreigners determined by the Minister of Home </a:t>
            </a:r>
            <a:r>
              <a:rPr lang="en-ZA" sz="1600" dirty="0">
                <a:solidFill>
                  <a:schemeClr val="tx1"/>
                </a:solidFill>
                <a:latin typeface="Arial"/>
                <a:ea typeface="Calibri" panose="020F0502020204030204" pitchFamily="34" charset="0"/>
                <a:cs typeface="Arial"/>
              </a:rPr>
              <a:t>A</a:t>
            </a:r>
            <a:r>
              <a:rPr lang="en-ZA" sz="1600" dirty="0">
                <a:solidFill>
                  <a:schemeClr val="tx1"/>
                </a:solidFill>
                <a:effectLst/>
                <a:latin typeface="Arial"/>
                <a:ea typeface="Calibri" panose="020F0502020204030204" pitchFamily="34" charset="0"/>
                <a:cs typeface="Arial"/>
              </a:rPr>
              <a:t>ffairs after consultation with the Minister and the Minister of Finance by notice in the gazette</a:t>
            </a:r>
          </a:p>
          <a:p>
            <a:pPr marL="0" indent="0" algn="just">
              <a:lnSpc>
                <a:spcPct val="107000"/>
              </a:lnSpc>
              <a:spcBef>
                <a:spcPts val="15"/>
              </a:spcBef>
              <a:spcAft>
                <a:spcPts val="800"/>
              </a:spcAft>
              <a:buNone/>
            </a:pPr>
            <a:r>
              <a:rPr lang="en-ZA" sz="1600" dirty="0">
                <a:solidFill>
                  <a:schemeClr val="tx1"/>
                </a:solidFill>
                <a:effectLst/>
                <a:latin typeface="Arial"/>
                <a:ea typeface="Calibri" panose="020F0502020204030204" pitchFamily="34" charset="0"/>
                <a:cs typeface="Arial"/>
              </a:rPr>
              <a:t>Section 1 of the</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a:t>
            </a:r>
            <a:r>
              <a:rPr lang="en-ZA" sz="1600" dirty="0">
                <a:solidFill>
                  <a:schemeClr val="tx1"/>
                </a:solidFill>
                <a:latin typeface="Arial"/>
                <a:ea typeface="Calibri" panose="020F0502020204030204" pitchFamily="34" charset="0"/>
                <a:cs typeface="Arial"/>
              </a:rPr>
              <a:t>COIDA </a:t>
            </a:r>
            <a:r>
              <a:rPr lang="en-ZA" sz="1600" dirty="0">
                <a:solidFill>
                  <a:schemeClr val="tx1"/>
                </a:solidFill>
                <a:effectLst/>
                <a:latin typeface="Arial"/>
                <a:ea typeface="Calibri" panose="020F0502020204030204" pitchFamily="34" charset="0"/>
                <a:cs typeface="Arial"/>
              </a:rPr>
              <a:t>describes an employee as follows:</a:t>
            </a:r>
          </a:p>
          <a:p>
            <a:pPr marL="0" indent="0" algn="just">
              <a:lnSpc>
                <a:spcPct val="107000"/>
              </a:lnSpc>
              <a:spcBef>
                <a:spcPts val="15"/>
              </a:spcBef>
              <a:spcAft>
                <a:spcPts val="800"/>
              </a:spcAft>
              <a:buNone/>
            </a:pPr>
            <a:r>
              <a:rPr lang="en-ZA" sz="1600" dirty="0">
                <a:solidFill>
                  <a:schemeClr val="tx1"/>
                </a:solidFill>
                <a:effectLst/>
                <a:latin typeface="Arial"/>
                <a:ea typeface="Calibri" panose="020F0502020204030204" pitchFamily="34" charset="0"/>
                <a:cs typeface="Arial"/>
              </a:rPr>
              <a:t>"employee" means a person who has entered into or works under a contract of service or of apprenticeship or learnership, with an employer, whether the contract is express or implied, oral or in writing, and whether the remuneration is calculated by time or by work done, or is in cash or in kind, and includes -</a:t>
            </a:r>
          </a:p>
          <a:p>
            <a:pPr marL="0" indent="0" algn="just">
              <a:lnSpc>
                <a:spcPct val="107000"/>
              </a:lnSpc>
              <a:spcBef>
                <a:spcPts val="15"/>
              </a:spcBef>
              <a:spcAft>
                <a:spcPts val="800"/>
              </a:spcAft>
              <a:buNone/>
            </a:pPr>
            <a:r>
              <a:rPr lang="en-ZA" sz="1600" dirty="0">
                <a:solidFill>
                  <a:schemeClr val="tx1"/>
                </a:solidFill>
                <a:effectLst/>
                <a:latin typeface="Arial"/>
                <a:ea typeface="Calibri" panose="020F0502020204030204" pitchFamily="34" charset="0"/>
                <a:cs typeface="Arial"/>
              </a:rPr>
              <a:t>a) a casual employee employed for the employer's business;</a:t>
            </a:r>
          </a:p>
          <a:p>
            <a:pPr marL="0" indent="0" algn="just">
              <a:lnSpc>
                <a:spcPct val="107000"/>
              </a:lnSpc>
              <a:spcBef>
                <a:spcPts val="15"/>
              </a:spcBef>
              <a:spcAft>
                <a:spcPts val="800"/>
              </a:spcAft>
              <a:buNone/>
            </a:pPr>
            <a:r>
              <a:rPr lang="en-ZA" sz="1600" dirty="0">
                <a:solidFill>
                  <a:schemeClr val="tx1"/>
                </a:solidFill>
                <a:effectLst/>
                <a:latin typeface="Arial"/>
                <a:ea typeface="Calibri" panose="020F0502020204030204" pitchFamily="34" charset="0"/>
                <a:cs typeface="Arial"/>
              </a:rPr>
              <a:t>b) a director or member of a body corporate who has entered into a contract of service or of apprenticeship or learnership with the body corporate, in so far as he acts within the scope of his employment in terms of such contract;</a:t>
            </a:r>
          </a:p>
          <a:p>
            <a:pPr marL="0" indent="0" algn="just">
              <a:lnSpc>
                <a:spcPct val="107000"/>
              </a:lnSpc>
              <a:spcBef>
                <a:spcPts val="15"/>
              </a:spcBef>
              <a:spcAft>
                <a:spcPts val="800"/>
              </a:spcAft>
              <a:buNone/>
            </a:pPr>
            <a:r>
              <a:rPr lang="en-ZA" sz="1600" dirty="0">
                <a:solidFill>
                  <a:schemeClr val="tx1"/>
                </a:solidFill>
                <a:effectLst/>
                <a:latin typeface="Arial"/>
                <a:ea typeface="Calibri" panose="020F0502020204030204" pitchFamily="34" charset="0"/>
                <a:cs typeface="Arial"/>
              </a:rPr>
              <a:t>c) a person provided by a Labour broker against payment to a client for the rendering of a service or the performance of work, and for which service or work such person is paid by the Labour broker.</a:t>
            </a:r>
          </a:p>
          <a:p>
            <a:pPr algn="just">
              <a:lnSpc>
                <a:spcPct val="107000"/>
              </a:lnSpc>
              <a:spcBef>
                <a:spcPts val="15"/>
              </a:spcBef>
              <a:spcAft>
                <a:spcPts val="800"/>
              </a:spcAft>
            </a:pPr>
            <a:endParaRPr lang="en-ZA" sz="1600" dirty="0">
              <a:solidFill>
                <a:schemeClr val="tx1"/>
              </a:solidFill>
              <a:effectLst/>
              <a:latin typeface="Arial"/>
              <a:ea typeface="Calibri" panose="020F0502020204030204" pitchFamily="34" charset="0"/>
              <a:cs typeface="Times New Roman" panose="02020603050405020304" pitchFamily="18" charset="0"/>
            </a:endParaRPr>
          </a:p>
          <a:p>
            <a:pPr marL="0" indent="0" algn="just">
              <a:lnSpc>
                <a:spcPct val="107000"/>
              </a:lnSpc>
              <a:spcBef>
                <a:spcPts val="15"/>
              </a:spcBef>
              <a:spcAft>
                <a:spcPts val="800"/>
              </a:spcAft>
              <a:buNone/>
            </a:pPr>
            <a:endParaRPr lang="en-ZA" sz="1600" dirty="0">
              <a:solidFill>
                <a:schemeClr val="tx1"/>
              </a:solidFill>
              <a:effectLst/>
              <a:latin typeface="Arial"/>
              <a:ea typeface="Calibri" panose="020F0502020204030204" pitchFamily="34" charset="0"/>
              <a:cs typeface="Arial"/>
            </a:endParaRPr>
          </a:p>
        </p:txBody>
      </p:sp>
    </p:spTree>
    <p:extLst>
      <p:ext uri="{BB962C8B-B14F-4D97-AF65-F5344CB8AC3E}">
        <p14:creationId xmlns:p14="http://schemas.microsoft.com/office/powerpoint/2010/main" val="396608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414C-172A-4114-987C-6D61D10A8468}"/>
              </a:ext>
            </a:extLst>
          </p:cNvPr>
          <p:cNvSpPr>
            <a:spLocks noGrp="1"/>
          </p:cNvSpPr>
          <p:nvPr>
            <p:ph type="title"/>
          </p:nvPr>
        </p:nvSpPr>
        <p:spPr>
          <a:xfrm>
            <a:off x="370114" y="310697"/>
            <a:ext cx="10515600" cy="1069780"/>
          </a:xfrm>
        </p:spPr>
        <p:txBody>
          <a:bodyPr>
            <a:normAutofit fontScale="90000"/>
          </a:bodyPr>
          <a:lstStyle/>
          <a:p>
            <a:r>
              <a:rPr lang="en-GB" b="1">
                <a:solidFill>
                  <a:schemeClr val="tx1"/>
                </a:solidFill>
                <a:latin typeface="Arial"/>
                <a:cs typeface="Arial"/>
              </a:rPr>
              <a:t>ELIGIBILITY AS BENEFICIARIES OF </a:t>
            </a:r>
            <a:br>
              <a:rPr lang="en-GB" b="1">
                <a:solidFill>
                  <a:schemeClr val="tx1"/>
                </a:solidFill>
                <a:latin typeface="Arial"/>
                <a:cs typeface="Arial"/>
              </a:rPr>
            </a:br>
            <a:r>
              <a:rPr lang="en-GB" b="1">
                <a:solidFill>
                  <a:schemeClr val="tx1"/>
                </a:solidFill>
                <a:latin typeface="Arial"/>
                <a:cs typeface="Arial"/>
              </a:rPr>
              <a:t>THE NHI FUND</a:t>
            </a:r>
            <a:endParaRPr lang="en-US">
              <a:solidFill>
                <a:schemeClr val="tx1"/>
              </a:solidFill>
              <a:cs typeface="Calibri Light" panose="020F0302020204030204"/>
            </a:endParaRPr>
          </a:p>
        </p:txBody>
      </p:sp>
      <p:sp>
        <p:nvSpPr>
          <p:cNvPr id="3" name="Content Placeholder 2">
            <a:extLst>
              <a:ext uri="{FF2B5EF4-FFF2-40B4-BE49-F238E27FC236}">
                <a16:creationId xmlns:a16="http://schemas.microsoft.com/office/drawing/2014/main" id="{545FA8A4-C4E7-4B37-88A7-D3C26589CDB7}"/>
              </a:ext>
            </a:extLst>
          </p:cNvPr>
          <p:cNvSpPr>
            <a:spLocks noGrp="1"/>
          </p:cNvSpPr>
          <p:nvPr>
            <p:ph idx="1"/>
          </p:nvPr>
        </p:nvSpPr>
        <p:spPr>
          <a:xfrm>
            <a:off x="369444" y="1703530"/>
            <a:ext cx="11736139" cy="4859719"/>
          </a:xfrm>
        </p:spPr>
        <p:txBody>
          <a:bodyPr vert="horz" lIns="91440" tIns="45720" rIns="91440" bIns="45720" rtlCol="0" anchor="t">
            <a:normAutofit/>
          </a:bodyPr>
          <a:lstStyle/>
          <a:p>
            <a:pPr algn="just">
              <a:lnSpc>
                <a:spcPct val="107000"/>
              </a:lnSpc>
              <a:spcBef>
                <a:spcPts val="15"/>
              </a:spcBef>
              <a:spcAft>
                <a:spcPts val="800"/>
              </a:spcAft>
            </a:pPr>
            <a:r>
              <a:rPr lang="en-ZA" sz="1600" dirty="0">
                <a:solidFill>
                  <a:schemeClr val="tx1"/>
                </a:solidFill>
                <a:latin typeface="Arial"/>
                <a:cs typeface="Arial"/>
              </a:rPr>
              <a:t>The definition of "employee" in section 1 of COIDA includes the category of migrant workers (including irregular/undocumented migrant workers), while it is not clear what is meant by “certain categories of individual foreigners” under the NHI Bill. </a:t>
            </a:r>
          </a:p>
          <a:p>
            <a:pPr algn="just">
              <a:lnSpc>
                <a:spcPct val="107000"/>
              </a:lnSpc>
              <a:spcBef>
                <a:spcPts val="15"/>
              </a:spcBef>
              <a:spcAft>
                <a:spcPts val="800"/>
              </a:spcAft>
            </a:pPr>
            <a:r>
              <a:rPr lang="en-ZA" sz="1600" dirty="0">
                <a:solidFill>
                  <a:schemeClr val="tx1"/>
                </a:solidFill>
                <a:latin typeface="Arial"/>
                <a:ea typeface="+mn-lt"/>
                <a:cs typeface="Arial"/>
              </a:rPr>
              <a:t>This inclusion of migrant workers is consistent with international laws and ILO Convention 19 which South Africa has ratified</a:t>
            </a:r>
            <a:endParaRPr lang="en-US" sz="1400" dirty="0">
              <a:solidFill>
                <a:schemeClr val="tx1"/>
              </a:solidFill>
              <a:latin typeface="Arial"/>
              <a:cs typeface="Arial"/>
            </a:endParaRPr>
          </a:p>
          <a:p>
            <a:pPr lvl="1" indent="0" algn="just">
              <a:lnSpc>
                <a:spcPct val="107000"/>
              </a:lnSpc>
              <a:spcBef>
                <a:spcPts val="15"/>
              </a:spcBef>
              <a:spcAft>
                <a:spcPts val="800"/>
              </a:spcAft>
              <a:buNone/>
            </a:pPr>
            <a:endParaRPr lang="en-US" sz="1600" i="1" dirty="0">
              <a:latin typeface="Arial"/>
              <a:cs typeface="Arial"/>
            </a:endParaRPr>
          </a:p>
          <a:p>
            <a:pPr marL="0" indent="0" algn="just">
              <a:lnSpc>
                <a:spcPct val="107000"/>
              </a:lnSpc>
              <a:spcBef>
                <a:spcPts val="15"/>
              </a:spcBef>
              <a:spcAft>
                <a:spcPts val="800"/>
              </a:spcAft>
              <a:buNone/>
            </a:pPr>
            <a:r>
              <a:rPr lang="en-ZA" sz="1600" b="1" dirty="0">
                <a:solidFill>
                  <a:schemeClr val="tx1"/>
                </a:solidFill>
                <a:latin typeface="Arial"/>
                <a:cs typeface="Arial"/>
              </a:rPr>
              <a:t>Recommendation</a:t>
            </a:r>
            <a:endParaRPr lang="en-ZA" sz="1600" dirty="0">
              <a:solidFill>
                <a:schemeClr val="tx1"/>
              </a:solidFill>
              <a:ea typeface="+mn-lt"/>
              <a:cs typeface="+mn-lt"/>
            </a:endParaRPr>
          </a:p>
          <a:p>
            <a:pPr marL="0" indent="0" algn="just">
              <a:lnSpc>
                <a:spcPct val="107000"/>
              </a:lnSpc>
              <a:spcBef>
                <a:spcPts val="15"/>
              </a:spcBef>
              <a:spcAft>
                <a:spcPts val="800"/>
              </a:spcAft>
              <a:buNone/>
            </a:pPr>
            <a:r>
              <a:rPr lang="en-ZA" sz="1600" dirty="0">
                <a:solidFill>
                  <a:schemeClr val="tx1"/>
                </a:solidFill>
                <a:latin typeface="Arial"/>
                <a:cs typeface="Arial"/>
              </a:rPr>
              <a:t>Based on the above assessment of COIDA, the definition of an employee eligible for COIDA benefits appears to be wider than that of the NHI user. It is recommended that the Bill accommodates all users (employees) who would have been injured or diseased in the course and scope of employment within the country, and particularly in relation to occupational injuries and diseases. This is also consistent with the requirements of International Laws which South Africa has ratified..</a:t>
            </a:r>
            <a:endParaRPr lang="en-US" sz="1600" dirty="0">
              <a:solidFill>
                <a:schemeClr val="tx1"/>
              </a:solidFill>
              <a:cs typeface="Calibri" panose="020F0502020204030204"/>
            </a:endParaRPr>
          </a:p>
        </p:txBody>
      </p:sp>
    </p:spTree>
    <p:extLst>
      <p:ext uri="{BB962C8B-B14F-4D97-AF65-F5344CB8AC3E}">
        <p14:creationId xmlns:p14="http://schemas.microsoft.com/office/powerpoint/2010/main" val="257666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4354-7161-4777-BB42-9D20131BDA29}"/>
              </a:ext>
            </a:extLst>
          </p:cNvPr>
          <p:cNvSpPr>
            <a:spLocks noGrp="1"/>
          </p:cNvSpPr>
          <p:nvPr>
            <p:ph type="title"/>
          </p:nvPr>
        </p:nvSpPr>
        <p:spPr>
          <a:xfrm>
            <a:off x="474133" y="263526"/>
            <a:ext cx="10515600" cy="1069780"/>
          </a:xfrm>
        </p:spPr>
        <p:txBody>
          <a:bodyPr>
            <a:normAutofit fontScale="90000"/>
          </a:bodyPr>
          <a:lstStyle/>
          <a:p>
            <a:r>
              <a:rPr lang="en-GB" b="1">
                <a:solidFill>
                  <a:schemeClr val="tx1"/>
                </a:solidFill>
                <a:latin typeface="Arial"/>
                <a:cs typeface="Times New Roman"/>
              </a:rPr>
              <a:t>UNREGISTERED EMPLOYERS AND </a:t>
            </a:r>
            <a:br>
              <a:rPr lang="en-GB" b="1">
                <a:solidFill>
                  <a:schemeClr val="tx1"/>
                </a:solidFill>
                <a:latin typeface="Arial"/>
                <a:cs typeface="Times New Roman"/>
              </a:rPr>
            </a:br>
            <a:r>
              <a:rPr lang="en-GB" b="1">
                <a:solidFill>
                  <a:schemeClr val="tx1"/>
                </a:solidFill>
                <a:latin typeface="Arial"/>
                <a:cs typeface="Times New Roman"/>
              </a:rPr>
              <a:t>THEIR EMPLOYEES</a:t>
            </a:r>
            <a:endParaRPr lang="en-ZA">
              <a:solidFill>
                <a:schemeClr val="tx1"/>
              </a:solidFill>
            </a:endParaRPr>
          </a:p>
        </p:txBody>
      </p:sp>
      <p:sp>
        <p:nvSpPr>
          <p:cNvPr id="3" name="Content Placeholder 2">
            <a:extLst>
              <a:ext uri="{FF2B5EF4-FFF2-40B4-BE49-F238E27FC236}">
                <a16:creationId xmlns:a16="http://schemas.microsoft.com/office/drawing/2014/main" id="{61540C6D-120D-494C-8BCD-605B9F0E2372}"/>
              </a:ext>
            </a:extLst>
          </p:cNvPr>
          <p:cNvSpPr>
            <a:spLocks noGrp="1"/>
          </p:cNvSpPr>
          <p:nvPr>
            <p:ph idx="1"/>
          </p:nvPr>
        </p:nvSpPr>
        <p:spPr>
          <a:xfrm>
            <a:off x="478301" y="1558388"/>
            <a:ext cx="11531730" cy="4881490"/>
          </a:xfrm>
        </p:spPr>
        <p:txBody>
          <a:bodyPr vert="horz" lIns="91440" tIns="45720" rIns="91440" bIns="45720" rtlCol="0" anchor="t">
            <a:noAutofit/>
          </a:bodyPr>
          <a:lstStyle/>
          <a:p>
            <a:pPr marL="0" indent="0" algn="just">
              <a:lnSpc>
                <a:spcPct val="107000"/>
              </a:lnSpc>
              <a:spcAft>
                <a:spcPts val="800"/>
              </a:spcAft>
              <a:buNone/>
            </a:pPr>
            <a:r>
              <a:rPr lang="en-ZA" sz="1600" dirty="0">
                <a:solidFill>
                  <a:srgbClr val="000000"/>
                </a:solidFill>
                <a:latin typeface="Arial"/>
                <a:cs typeface="Arial"/>
              </a:rPr>
              <a:t>Under COIDA, an employer must register with the CF; employers individually liable may be exempt from these requirements by the Director-General. Failure to register constitutes an offence and may have serious consequence, also of a punitive nature. Employees are not required to register with the CF.</a:t>
            </a:r>
          </a:p>
          <a:p>
            <a:pPr algn="just">
              <a:lnSpc>
                <a:spcPct val="107000"/>
              </a:lnSpc>
              <a:spcAft>
                <a:spcPts val="800"/>
              </a:spcAft>
            </a:pPr>
            <a:r>
              <a:rPr lang="en-ZA" sz="1600" dirty="0">
                <a:solidFill>
                  <a:srgbClr val="000000"/>
                </a:solidFill>
                <a:latin typeface="Arial"/>
                <a:cs typeface="Arial"/>
              </a:rPr>
              <a:t>The right to compensation is provided for in sections 22 and 65 of COIDA. Any employee who falls within the definition of the Act and who meets with an accident resulting in his or her disablement or death, or who contracts an occupational disease, is entitled to compensation subject to the provisions of the Act. This applies irrespective of whether the employee’s employer has registered or has paid contributions. If an employee is entitled to compensation in terms of the COIDA, the Director-General or the employer individually liable or the mutual association concerned, as the case may be, is liable for the payment of such compensation.</a:t>
            </a:r>
          </a:p>
          <a:p>
            <a:pPr algn="just">
              <a:lnSpc>
                <a:spcPct val="107000"/>
              </a:lnSpc>
              <a:spcAft>
                <a:spcPts val="800"/>
              </a:spcAft>
            </a:pPr>
            <a:r>
              <a:rPr lang="en-ZA" sz="1600" dirty="0">
                <a:solidFill>
                  <a:srgbClr val="000000"/>
                </a:solidFill>
                <a:latin typeface="Arial"/>
                <a:cs typeface="Arial"/>
              </a:rPr>
              <a:t>The NHI Bill does not contain a provision expressly stating that membership to the NHI Fund is mandatory.  It does however state in Section 5 that an individual must be a registered user to access the healthcare services under the NHI Fund. It is not clear how employees who have not registered with the NHI will be managed.</a:t>
            </a:r>
          </a:p>
          <a:p>
            <a:pPr marL="0" indent="0" algn="just">
              <a:lnSpc>
                <a:spcPct val="107000"/>
              </a:lnSpc>
              <a:spcAft>
                <a:spcPts val="800"/>
              </a:spcAft>
              <a:buNone/>
            </a:pPr>
            <a:r>
              <a:rPr lang="en-ZA" sz="1600" b="1" dirty="0">
                <a:solidFill>
                  <a:srgbClr val="000000"/>
                </a:solidFill>
                <a:latin typeface="Arial"/>
                <a:cs typeface="Arial"/>
              </a:rPr>
              <a:t>Recommendation: </a:t>
            </a:r>
            <a:r>
              <a:rPr lang="en-ZA" sz="1600" dirty="0">
                <a:solidFill>
                  <a:srgbClr val="000000"/>
                </a:solidFill>
                <a:latin typeface="Arial"/>
                <a:cs typeface="Arial"/>
              </a:rPr>
              <a:t>Consideration is required on how injured employees, who are not registered under the NHI Fund, requiring medical treatment or medical assessment in order to be eligible for compensation will be dealt with. Their inability to get medical access may compromise their ability to access compensation benefits under the CF.</a:t>
            </a:r>
          </a:p>
          <a:p>
            <a:endParaRPr lang="en-ZA"/>
          </a:p>
        </p:txBody>
      </p:sp>
    </p:spTree>
    <p:extLst>
      <p:ext uri="{BB962C8B-B14F-4D97-AF65-F5344CB8AC3E}">
        <p14:creationId xmlns:p14="http://schemas.microsoft.com/office/powerpoint/2010/main" val="90935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6947-570F-49C1-B889-1E974081168D}"/>
              </a:ext>
            </a:extLst>
          </p:cNvPr>
          <p:cNvSpPr>
            <a:spLocks noGrp="1"/>
          </p:cNvSpPr>
          <p:nvPr>
            <p:ph type="title"/>
          </p:nvPr>
        </p:nvSpPr>
        <p:spPr>
          <a:xfrm>
            <a:off x="478301" y="286815"/>
            <a:ext cx="10515600" cy="1069780"/>
          </a:xfrm>
        </p:spPr>
        <p:txBody>
          <a:bodyPr>
            <a:noAutofit/>
          </a:bodyPr>
          <a:lstStyle/>
          <a:p>
            <a:r>
              <a:rPr lang="en-GB" sz="4000" b="1">
                <a:solidFill>
                  <a:schemeClr val="tx1"/>
                </a:solidFill>
                <a:latin typeface="Arial"/>
                <a:cs typeface="Times New Roman"/>
              </a:rPr>
              <a:t>ALIGNMENT WITH BENEFITS </a:t>
            </a:r>
            <a:br>
              <a:rPr lang="en-GB" sz="4000" b="1">
                <a:solidFill>
                  <a:schemeClr val="tx1"/>
                </a:solidFill>
                <a:latin typeface="Arial"/>
                <a:cs typeface="Times New Roman"/>
              </a:rPr>
            </a:br>
            <a:r>
              <a:rPr lang="en-GB" sz="4000" b="1">
                <a:solidFill>
                  <a:schemeClr val="tx1"/>
                </a:solidFill>
                <a:latin typeface="Arial"/>
                <a:cs typeface="Times New Roman"/>
              </a:rPr>
              <a:t>PROVIDED BY COIDA</a:t>
            </a:r>
            <a:endParaRPr lang="en-ZA" sz="4000" b="1">
              <a:solidFill>
                <a:schemeClr val="tx1"/>
              </a:solidFill>
              <a:latin typeface="Arial"/>
              <a:cs typeface="Times New Roman"/>
            </a:endParaRPr>
          </a:p>
        </p:txBody>
      </p:sp>
      <p:sp>
        <p:nvSpPr>
          <p:cNvPr id="3" name="Content Placeholder 2">
            <a:extLst>
              <a:ext uri="{FF2B5EF4-FFF2-40B4-BE49-F238E27FC236}">
                <a16:creationId xmlns:a16="http://schemas.microsoft.com/office/drawing/2014/main" id="{2619E960-D540-48EC-B5FD-375D6AEFB7E5}"/>
              </a:ext>
            </a:extLst>
          </p:cNvPr>
          <p:cNvSpPr>
            <a:spLocks noGrp="1"/>
          </p:cNvSpPr>
          <p:nvPr>
            <p:ph idx="1"/>
          </p:nvPr>
        </p:nvSpPr>
        <p:spPr>
          <a:xfrm>
            <a:off x="478301" y="1643055"/>
            <a:ext cx="11472463" cy="4881490"/>
          </a:xfrm>
        </p:spPr>
        <p:txBody>
          <a:bodyPr vert="horz" lIns="91440" tIns="45720" rIns="91440" bIns="45720" rtlCol="0" anchor="t">
            <a:normAutofit/>
          </a:bodyPr>
          <a:lstStyle/>
          <a:p>
            <a:pPr algn="just">
              <a:lnSpc>
                <a:spcPct val="107000"/>
              </a:lnSpc>
              <a:spcAft>
                <a:spcPts val="800"/>
              </a:spcAft>
            </a:pPr>
            <a:r>
              <a:rPr lang="en-ZA" sz="1600">
                <a:solidFill>
                  <a:schemeClr val="tx1"/>
                </a:solidFill>
                <a:effectLst/>
                <a:latin typeface="Arial"/>
                <a:ea typeface="Calibri" panose="020F0502020204030204" pitchFamily="34" charset="0"/>
                <a:cs typeface="Arial"/>
              </a:rPr>
              <a:t>The Bill proposes that the NHI Fund will provide access to sustainable and affordable health care services.</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Section 7 states that the health care services will be determined by the Benefits Advisory Committee.</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Section 38 also makes reference to a Formulary which will be developed and maintained by the Benefits Advisory Committee. The Formulary will be “comprised of the Essential Medicine List and Essential Equipment List as well as a list of health-related products used in the delivery of health care services as approved by the Minister in consultation with the National Health Council and the Fund.”</a:t>
            </a:r>
          </a:p>
          <a:p>
            <a:pPr algn="just">
              <a:lnSpc>
                <a:spcPct val="107000"/>
              </a:lnSpc>
              <a:spcBef>
                <a:spcPts val="15"/>
              </a:spcBef>
              <a:spcAft>
                <a:spcPts val="800"/>
              </a:spcAft>
            </a:pPr>
            <a:r>
              <a:rPr lang="en-ZA" sz="1600">
                <a:solidFill>
                  <a:schemeClr val="tx1"/>
                </a:solidFill>
                <a:effectLst/>
                <a:latin typeface="Arial"/>
                <a:ea typeface="Calibri" panose="020F0502020204030204" pitchFamily="34" charset="0"/>
                <a:cs typeface="Arial"/>
              </a:rPr>
              <a:t>According to section 1 of COIDA, "medical aid" is defined to mean "medical, surgical or hospital treatment, skilled nursing services, any remedial treatment approved by the Director-General, the supply and repair of any prosthesis or any device necessitated by disablement, and ambulance services where, in the opinion of the Director-General, they were essential."</a:t>
            </a: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The benefit structure of COIDA includes treatment for all occupational injuries and diseases, through an annual gazetted schedule.</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The legislation also provides for additional benefits such as assistive devices, dental, spectacles, facial reconstruction, conveyance, treatment of post-traumatic stress disorder aligned with the American Medical Association (AMA) guides, etc that are specific to occupational injuries and diseases.</a:t>
            </a:r>
            <a:r>
              <a:rPr lang="en-ZA" sz="1600">
                <a:solidFill>
                  <a:schemeClr val="tx1"/>
                </a:solidFill>
                <a:latin typeface="Arial"/>
                <a:ea typeface="Calibri" panose="020F0502020204030204" pitchFamily="34" charset="0"/>
                <a:cs typeface="Arial"/>
              </a:rPr>
              <a:t>  </a:t>
            </a:r>
            <a:endParaRPr lang="en-ZA" sz="1600">
              <a:solidFill>
                <a:schemeClr val="tx1"/>
              </a:solidFill>
              <a:effectLst/>
              <a:latin typeface="Arial"/>
              <a:ea typeface="Calibri" panose="020F0502020204030204" pitchFamily="34" charset="0"/>
              <a:cs typeface="Times New Roman" panose="02020603050405020304" pitchFamily="18" charset="0"/>
            </a:endParaRP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In addition, COIDA</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also provides for medical assessments, in order to determine eligibility for and the extent of compensation.</a:t>
            </a:r>
            <a:r>
              <a:rPr lang="en-ZA" sz="1600">
                <a:solidFill>
                  <a:schemeClr val="tx1"/>
                </a:solidFill>
                <a:latin typeface="Arial"/>
                <a:ea typeface="Calibri" panose="020F0502020204030204" pitchFamily="34" charset="0"/>
                <a:cs typeface="Arial"/>
              </a:rPr>
              <a:t> </a:t>
            </a:r>
            <a:endParaRPr lang="en-ZA" sz="1600">
              <a:solidFill>
                <a:schemeClr val="tx1"/>
              </a:solidFill>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18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5791E-F4FB-4C81-B64B-84DF090AD5D3}"/>
              </a:ext>
            </a:extLst>
          </p:cNvPr>
          <p:cNvSpPr>
            <a:spLocks noGrp="1"/>
          </p:cNvSpPr>
          <p:nvPr>
            <p:ph idx="1"/>
          </p:nvPr>
        </p:nvSpPr>
        <p:spPr>
          <a:xfrm>
            <a:off x="356176" y="1659988"/>
            <a:ext cx="11754035" cy="5198012"/>
          </a:xfrm>
        </p:spPr>
        <p:txBody>
          <a:bodyPr vert="horz" lIns="91440" tIns="45720" rIns="91440" bIns="45720" rtlCol="0" anchor="t">
            <a:noAutofit/>
          </a:bodyPr>
          <a:lstStyle/>
          <a:p>
            <a:pPr algn="just">
              <a:lnSpc>
                <a:spcPct val="107000"/>
              </a:lnSpc>
              <a:spcAft>
                <a:spcPts val="800"/>
              </a:spcAft>
            </a:pPr>
            <a:r>
              <a:rPr lang="en-ZA" sz="1600" dirty="0">
                <a:solidFill>
                  <a:schemeClr val="tx1"/>
                </a:solidFill>
                <a:effectLst/>
                <a:latin typeface="Arial"/>
                <a:ea typeface="Calibri" panose="020F0502020204030204" pitchFamily="34" charset="0"/>
                <a:cs typeface="Arial"/>
              </a:rPr>
              <a:t>Further, there are proposed amendments to COIDA that have been issued under the COIDA Amendment Bill. The proposed amendments include</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the introduction of a</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programme of rehabilitation, reintegration and return to work for injured and diseased employees. The programme entails three levels of intervention namely: medical, vocational and social rehabilitation. The primary objective is to provide an</a:t>
            </a:r>
            <a:r>
              <a:rPr lang="en-ZA" sz="1600" dirty="0">
                <a:solidFill>
                  <a:schemeClr val="tx1"/>
                </a:solidFill>
                <a:latin typeface="Arial"/>
                <a:cs typeface="Arial"/>
              </a:rPr>
              <a:t> </a:t>
            </a:r>
            <a:r>
              <a:rPr lang="en-ZA" sz="1600" dirty="0">
                <a:solidFill>
                  <a:schemeClr val="tx1"/>
                </a:solidFill>
                <a:effectLst/>
                <a:latin typeface="Arial"/>
                <a:ea typeface="Calibri" panose="020F0502020204030204" pitchFamily="34" charset="0"/>
                <a:cs typeface="Arial"/>
              </a:rPr>
              <a:t>opportunity to injured or diseased employees to continue to be economically active where possible, and to reintegrate them to society, particularly in instances where they are disabled.</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This will align, firstly, with South Africa's international obligations and, secondly, with the requirements of the Labour Legislation and assist in addressing the tendency of some employers to dismiss employees on the basis of occupational injuries and diseases.</a:t>
            </a:r>
            <a:r>
              <a:rPr lang="en-ZA" sz="1600" dirty="0">
                <a:solidFill>
                  <a:schemeClr val="tx1"/>
                </a:solidFill>
                <a:latin typeface="Arial"/>
                <a:ea typeface="Calibri" panose="020F0502020204030204" pitchFamily="34" charset="0"/>
                <a:cs typeface="Arial"/>
              </a:rPr>
              <a:t>   </a:t>
            </a:r>
            <a:endParaRPr lang="en-ZA" sz="1600" dirty="0">
              <a:solidFill>
                <a:schemeClr val="tx1"/>
              </a:solidFill>
              <a:effectLst/>
              <a:latin typeface="Arial"/>
              <a:ea typeface="Calibri" panose="020F0502020204030204" pitchFamily="34" charset="0"/>
              <a:cs typeface="Times New Roman" panose="02020603050405020304" pitchFamily="18" charset="0"/>
            </a:endParaRPr>
          </a:p>
          <a:p>
            <a:pPr algn="just">
              <a:lnSpc>
                <a:spcPct val="107000"/>
              </a:lnSpc>
              <a:spcAft>
                <a:spcPts val="800"/>
              </a:spcAft>
            </a:pPr>
            <a:r>
              <a:rPr lang="en-ZA" sz="1600" dirty="0">
                <a:solidFill>
                  <a:schemeClr val="tx1"/>
                </a:solidFill>
                <a:effectLst/>
                <a:latin typeface="Arial"/>
                <a:ea typeface="Calibri" panose="020F0502020204030204" pitchFamily="34" charset="0"/>
                <a:cs typeface="Arial"/>
              </a:rPr>
              <a:t>The question remains to what extent the above range of medical aid-related services under COIDA are meant to form part of the “</a:t>
            </a:r>
            <a:r>
              <a:rPr lang="en-ZA" sz="1600" dirty="0">
                <a:solidFill>
                  <a:schemeClr val="tx1"/>
                </a:solidFill>
                <a:latin typeface="Arial"/>
                <a:ea typeface="Calibri" panose="020F0502020204030204" pitchFamily="34" charset="0"/>
                <a:cs typeface="Arial"/>
              </a:rPr>
              <a:t>health care services</a:t>
            </a:r>
            <a:r>
              <a:rPr lang="en-ZA" sz="1600" dirty="0">
                <a:solidFill>
                  <a:schemeClr val="tx1"/>
                </a:solidFill>
                <a:effectLst/>
                <a:latin typeface="Arial"/>
                <a:ea typeface="Calibri" panose="020F0502020204030204" pitchFamily="34" charset="0"/>
                <a:cs typeface="Arial"/>
              </a:rPr>
              <a:t>“. “Health care services", is defined to mean: a) health care services, including reproductive health care and emergency medical treatment, contemplated in section 27 of the Constitution; b) basic nutrition and basic health care services contemplated in section 28(1)(c) of the Constitution; c) medical treatment contemplated in section 35(2)(e) of the Constitution; and (d) where applicable, provincial, district and municipal health care services.</a:t>
            </a:r>
          </a:p>
        </p:txBody>
      </p:sp>
      <p:sp>
        <p:nvSpPr>
          <p:cNvPr id="2" name="Title 1">
            <a:extLst>
              <a:ext uri="{FF2B5EF4-FFF2-40B4-BE49-F238E27FC236}">
                <a16:creationId xmlns:a16="http://schemas.microsoft.com/office/drawing/2014/main" id="{5992465D-6BDF-47A5-A14A-EE5BBE17885A}"/>
              </a:ext>
            </a:extLst>
          </p:cNvPr>
          <p:cNvSpPr>
            <a:spLocks noGrp="1"/>
          </p:cNvSpPr>
          <p:nvPr>
            <p:ph type="title"/>
          </p:nvPr>
        </p:nvSpPr>
        <p:spPr>
          <a:xfrm>
            <a:off x="358806" y="316522"/>
            <a:ext cx="10515600" cy="1069780"/>
          </a:xfrm>
        </p:spPr>
        <p:txBody>
          <a:bodyPr>
            <a:noAutofit/>
          </a:bodyPr>
          <a:lstStyle/>
          <a:p>
            <a:r>
              <a:rPr lang="en-GB" sz="4000" b="1">
                <a:solidFill>
                  <a:schemeClr val="tx1"/>
                </a:solidFill>
                <a:latin typeface="Arial"/>
                <a:cs typeface="Times New Roman"/>
              </a:rPr>
              <a:t>ALIGNMENT WITH BENEFITS </a:t>
            </a:r>
            <a:br>
              <a:rPr lang="en-GB" sz="4000" b="1">
                <a:solidFill>
                  <a:schemeClr val="tx1"/>
                </a:solidFill>
                <a:latin typeface="Arial"/>
                <a:cs typeface="Times New Roman"/>
              </a:rPr>
            </a:br>
            <a:r>
              <a:rPr lang="en-GB" sz="4000" b="1">
                <a:solidFill>
                  <a:schemeClr val="tx1"/>
                </a:solidFill>
                <a:latin typeface="Arial"/>
                <a:cs typeface="Times New Roman"/>
              </a:rPr>
              <a:t>PROVIDED BY COIDA CONTINUED</a:t>
            </a:r>
            <a:endParaRPr lang="en-ZA" sz="4000">
              <a:solidFill>
                <a:schemeClr val="tx1"/>
              </a:solidFill>
              <a:cs typeface="Calibri Light"/>
            </a:endParaRPr>
          </a:p>
        </p:txBody>
      </p:sp>
    </p:spTree>
    <p:extLst>
      <p:ext uri="{BB962C8B-B14F-4D97-AF65-F5344CB8AC3E}">
        <p14:creationId xmlns:p14="http://schemas.microsoft.com/office/powerpoint/2010/main" val="300920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9D2-9085-49D2-84AC-964E8BA1CEB0}"/>
              </a:ext>
            </a:extLst>
          </p:cNvPr>
          <p:cNvSpPr>
            <a:spLocks noGrp="1"/>
          </p:cNvSpPr>
          <p:nvPr>
            <p:ph type="title"/>
          </p:nvPr>
        </p:nvSpPr>
        <p:spPr>
          <a:xfrm>
            <a:off x="278907" y="295693"/>
            <a:ext cx="10515600" cy="951247"/>
          </a:xfrm>
        </p:spPr>
        <p:txBody>
          <a:bodyPr vert="horz" lIns="91440" tIns="45720" rIns="91440" bIns="45720" rtlCol="0" anchor="ctr">
            <a:noAutofit/>
          </a:bodyPr>
          <a:lstStyle/>
          <a:p>
            <a:r>
              <a:rPr lang="en-GB" sz="3600" b="1">
                <a:solidFill>
                  <a:schemeClr val="tx1"/>
                </a:solidFill>
                <a:latin typeface="Arial"/>
                <a:cs typeface="Times New Roman"/>
              </a:rPr>
              <a:t>THE ROLE OF MEDICAL SERVICE </a:t>
            </a:r>
            <a:br>
              <a:rPr lang="en-GB" sz="3600" b="1">
                <a:solidFill>
                  <a:schemeClr val="tx1"/>
                </a:solidFill>
                <a:latin typeface="Arial"/>
                <a:cs typeface="Times New Roman"/>
              </a:rPr>
            </a:br>
            <a:r>
              <a:rPr lang="en-GB" sz="3600" b="1">
                <a:solidFill>
                  <a:schemeClr val="tx1"/>
                </a:solidFill>
                <a:latin typeface="Arial"/>
                <a:cs typeface="Times New Roman"/>
              </a:rPr>
              <a:t>PROVIDERS AND TIMEOUS TREATMENT </a:t>
            </a:r>
            <a:br>
              <a:rPr lang="en-GB" sz="3600" b="1">
                <a:solidFill>
                  <a:schemeClr val="tx1"/>
                </a:solidFill>
                <a:latin typeface="Arial"/>
                <a:cs typeface="Times New Roman"/>
              </a:rPr>
            </a:br>
            <a:r>
              <a:rPr lang="en-GB" sz="3600" b="1">
                <a:solidFill>
                  <a:schemeClr val="tx1"/>
                </a:solidFill>
                <a:latin typeface="Arial"/>
                <a:cs typeface="Times New Roman"/>
              </a:rPr>
              <a:t>OF INJURED EMPLOYEES</a:t>
            </a:r>
            <a:endParaRPr lang="en-ZA" sz="3600" b="1">
              <a:solidFill>
                <a:schemeClr val="tx1"/>
              </a:solidFill>
              <a:latin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28BB1F-C29B-41BB-B00E-06E630F6418E}"/>
              </a:ext>
            </a:extLst>
          </p:cNvPr>
          <p:cNvSpPr>
            <a:spLocks noGrp="1"/>
          </p:cNvSpPr>
          <p:nvPr>
            <p:ph idx="1"/>
          </p:nvPr>
        </p:nvSpPr>
        <p:spPr>
          <a:xfrm>
            <a:off x="275101" y="1566854"/>
            <a:ext cx="11658730" cy="4881490"/>
          </a:xfrm>
        </p:spPr>
        <p:txBody>
          <a:bodyPr vert="horz" lIns="91440" tIns="45720" rIns="91440" bIns="45720" rtlCol="0" anchor="t">
            <a:noAutofit/>
          </a:bodyPr>
          <a:lstStyle/>
          <a:p>
            <a:pPr algn="just">
              <a:lnSpc>
                <a:spcPct val="107000"/>
              </a:lnSpc>
              <a:spcAft>
                <a:spcPts val="800"/>
              </a:spcAft>
            </a:pPr>
            <a:r>
              <a:rPr lang="en-ZA" sz="1600">
                <a:solidFill>
                  <a:schemeClr val="tx1"/>
                </a:solidFill>
                <a:latin typeface="Arial"/>
                <a:ea typeface="Calibri" panose="020F0502020204030204" pitchFamily="34" charset="0"/>
                <a:cs typeface="Arial"/>
              </a:rPr>
              <a:t>The CF</a:t>
            </a:r>
            <a:r>
              <a:rPr lang="en-ZA" sz="1600">
                <a:solidFill>
                  <a:schemeClr val="tx1"/>
                </a:solidFill>
                <a:effectLst/>
                <a:latin typeface="Arial"/>
                <a:ea typeface="Calibri" panose="020F0502020204030204" pitchFamily="34" charset="0"/>
                <a:cs typeface="Arial"/>
              </a:rPr>
              <a:t> maintains a relationship with medical service providers to ensure that injured</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employees receive treatment timeously.</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In addition, the CF aims to pay service providers within 30 days of receipt of valid invoices in order to ensure that medical service providers are willing to treat COIDA cases. Where medical service providers are reluctant to treat injured employees before receipt of payment,</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we may issue letters of guarantee.</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The main objective is to ensure that injured employees receive treatment timeously and are able to resume work as soon as possible.</a:t>
            </a: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Clause 6(d) in the NHI Bill provides that a user of the Fund may not be refused access to health service benefits on "unreasonable grounds". The term "unreasonable grounds" is, however, not defined in the NHI Bill and it is, therefore, unclear under what circumstances the refusal of health services will be reasonable or unreasonable and whom at a health establishment will be charged with deciding when to refuse access to health service benefits.</a:t>
            </a: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Should an injured employee be refused treatment, this could exacerbate their injury and increase the related compensation costs that are borne by the CF . This increased cost may have to be passed on to employers which may not be sustainable.</a:t>
            </a:r>
            <a:r>
              <a:rPr lang="en-ZA" sz="1600">
                <a:solidFill>
                  <a:schemeClr val="tx1"/>
                </a:solidFill>
                <a:latin typeface="Arial"/>
                <a:ea typeface="Calibri" panose="020F0502020204030204" pitchFamily="34" charset="0"/>
                <a:cs typeface="Arial"/>
              </a:rPr>
              <a:t> </a:t>
            </a:r>
            <a:endParaRPr lang="en-ZA" sz="1600">
              <a:solidFill>
                <a:schemeClr val="tx1"/>
              </a:solidFill>
              <a:effectLst/>
              <a:latin typeface="Arial"/>
              <a:ea typeface="Calibri" panose="020F0502020204030204" pitchFamily="34" charset="0"/>
              <a:cs typeface="Times New Roman" panose="02020603050405020304" pitchFamily="18" charset="0"/>
            </a:endParaRP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Clause 6(f) of the NHI Bill stipulates that users of the Fund will be entitled to access health service benefits within a "reasonable time period" – albeit that the term "reasonable time period" is not defined in the NHI Bill. In this regard, no benchmarks are referred to in the NHI Bill to determine a "reasonable time period". Clarity is required as to who will determine the standards and what recourse will be available when "reasonable" time periods are exceeded.</a:t>
            </a:r>
          </a:p>
        </p:txBody>
      </p:sp>
    </p:spTree>
    <p:extLst>
      <p:ext uri="{BB962C8B-B14F-4D97-AF65-F5344CB8AC3E}">
        <p14:creationId xmlns:p14="http://schemas.microsoft.com/office/powerpoint/2010/main" val="281777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D502E6-D8D2-45D7-A897-0357820A6605}"/>
              </a:ext>
            </a:extLst>
          </p:cNvPr>
          <p:cNvSpPr>
            <a:spLocks noGrp="1"/>
          </p:cNvSpPr>
          <p:nvPr>
            <p:ph idx="1"/>
          </p:nvPr>
        </p:nvSpPr>
        <p:spPr>
          <a:xfrm>
            <a:off x="118705" y="1651521"/>
            <a:ext cx="11235397" cy="4881490"/>
          </a:xfrm>
        </p:spPr>
        <p:txBody>
          <a:bodyPr vert="horz" lIns="91440" tIns="45720" rIns="91440" bIns="45720" rtlCol="0" anchor="t">
            <a:normAutofit/>
          </a:bodyPr>
          <a:lstStyle/>
          <a:p>
            <a:pPr algn="just">
              <a:spcBef>
                <a:spcPts val="575"/>
              </a:spcBef>
            </a:pPr>
            <a:r>
              <a:rPr lang="en-US" sz="1600" dirty="0">
                <a:solidFill>
                  <a:srgbClr val="000000"/>
                </a:solidFill>
                <a:latin typeface="Arial"/>
                <a:ea typeface="Times New Roman" panose="02020603050405020304" pitchFamily="18" charset="0"/>
                <a:cs typeface="Arial"/>
              </a:rPr>
              <a:t>This</a:t>
            </a:r>
            <a:r>
              <a:rPr lang="en-US" sz="1600" kern="1200" dirty="0">
                <a:solidFill>
                  <a:srgbClr val="000000"/>
                </a:solidFill>
                <a:effectLst/>
                <a:latin typeface="Arial"/>
                <a:ea typeface="Times New Roman" panose="02020603050405020304" pitchFamily="18" charset="0"/>
                <a:cs typeface="Arial"/>
              </a:rPr>
              <a:t> </a:t>
            </a:r>
            <a:r>
              <a:rPr lang="en-US" sz="1600" dirty="0">
                <a:solidFill>
                  <a:srgbClr val="000000"/>
                </a:solidFill>
                <a:latin typeface="Arial"/>
                <a:ea typeface="Times New Roman" panose="02020603050405020304" pitchFamily="18" charset="0"/>
                <a:cs typeface="Arial"/>
              </a:rPr>
              <a:t>presentation in</a:t>
            </a:r>
            <a:r>
              <a:rPr lang="en-US" sz="1600" kern="1200" dirty="0">
                <a:solidFill>
                  <a:srgbClr val="000000"/>
                </a:solidFill>
                <a:effectLst/>
                <a:latin typeface="Arial"/>
                <a:ea typeface="Times New Roman" panose="02020603050405020304" pitchFamily="18" charset="0"/>
                <a:cs typeface="Arial"/>
              </a:rPr>
              <a:t> response to the NHI Bill is made </a:t>
            </a:r>
            <a:r>
              <a:rPr lang="en-US" sz="1600" dirty="0">
                <a:solidFill>
                  <a:srgbClr val="000000"/>
                </a:solidFill>
                <a:latin typeface="Arial"/>
                <a:ea typeface="Times New Roman" panose="02020603050405020304" pitchFamily="18" charset="0"/>
                <a:cs typeface="Arial"/>
              </a:rPr>
              <a:t>by The</a:t>
            </a:r>
            <a:r>
              <a:rPr lang="en-US" sz="1600" kern="1200" dirty="0">
                <a:solidFill>
                  <a:srgbClr val="000000"/>
                </a:solidFill>
                <a:effectLst/>
                <a:latin typeface="Arial"/>
                <a:ea typeface="Times New Roman" panose="02020603050405020304" pitchFamily="18" charset="0"/>
                <a:cs typeface="Arial"/>
              </a:rPr>
              <a:t> Federated Employers Mutual Assurance Company (RF) Proprietary Limited (“FEM”).</a:t>
            </a:r>
            <a:r>
              <a:rPr lang="en-US" sz="1600" dirty="0">
                <a:solidFill>
                  <a:srgbClr val="000000"/>
                </a:solidFill>
                <a:latin typeface="Arial"/>
                <a:ea typeface="Times New Roman" panose="02020603050405020304" pitchFamily="18" charset="0"/>
                <a:cs typeface="Arial"/>
              </a:rPr>
              <a:t> </a:t>
            </a:r>
            <a:endParaRPr lang="en-ZA" sz="1600" dirty="0">
              <a:solidFill>
                <a:srgbClr val="000000"/>
              </a:solidFill>
              <a:latin typeface="Arial"/>
              <a:ea typeface="Times New Roman" panose="02020603050405020304" pitchFamily="18" charset="0"/>
              <a:cs typeface="Arial" panose="020B0604020202020204" pitchFamily="34" charset="0"/>
            </a:endParaRPr>
          </a:p>
          <a:p>
            <a:pPr marL="514350" lvl="1" indent="-285750" algn="just">
              <a:spcBef>
                <a:spcPts val="575"/>
              </a:spcBef>
              <a:buFont typeface="Arial" panose="020B0604020202020204" pitchFamily="34" charset="0"/>
              <a:buChar char="•"/>
            </a:pPr>
            <a:endParaRPr lang="en-US" sz="1600" kern="1200" dirty="0">
              <a:solidFill>
                <a:srgbClr val="000000"/>
              </a:solidFill>
              <a:latin typeface="Arial"/>
              <a:ea typeface="Times New Roman" panose="02020603050405020304" pitchFamily="18" charset="0"/>
              <a:cs typeface="Arial" panose="020B0604020202020204" pitchFamily="34" charset="0"/>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This </a:t>
            </a:r>
            <a:r>
              <a:rPr lang="en-US" sz="1600" dirty="0">
                <a:solidFill>
                  <a:srgbClr val="000000"/>
                </a:solidFill>
                <a:latin typeface="Arial"/>
                <a:ea typeface="Times New Roman" panose="02020603050405020304" pitchFamily="18" charset="0"/>
                <a:cs typeface="Arial"/>
              </a:rPr>
              <a:t>presentation </a:t>
            </a:r>
            <a:r>
              <a:rPr lang="en-US" sz="1600" kern="1200" dirty="0">
                <a:solidFill>
                  <a:srgbClr val="000000"/>
                </a:solidFill>
                <a:effectLst/>
                <a:latin typeface="Arial"/>
                <a:ea typeface="Times New Roman" panose="02020603050405020304" pitchFamily="18" charset="0"/>
                <a:cs typeface="Arial"/>
              </a:rPr>
              <a:t>seeks to address the interaction of the NHI Bill with the Compensation for Occupational Injuries and Diseases Act, 130 of 1993 </a:t>
            </a:r>
            <a:r>
              <a:rPr lang="en-US" sz="1600" dirty="0">
                <a:solidFill>
                  <a:srgbClr val="000000"/>
                </a:solidFill>
                <a:latin typeface="Arial"/>
                <a:ea typeface="Times New Roman" panose="02020603050405020304" pitchFamily="18" charset="0"/>
                <a:cs typeface="Arial"/>
              </a:rPr>
              <a:t>(“COIDA”).</a:t>
            </a:r>
            <a:r>
              <a:rPr lang="en-US" sz="1600" kern="1200" dirty="0">
                <a:solidFill>
                  <a:srgbClr val="000000"/>
                </a:solidFill>
                <a:effectLst/>
                <a:latin typeface="Arial"/>
                <a:ea typeface="Times New Roman" panose="02020603050405020304" pitchFamily="18" charset="0"/>
                <a:cs typeface="Arial"/>
              </a:rPr>
              <a:t> In </a:t>
            </a:r>
            <a:r>
              <a:rPr lang="en-US" sz="1600" dirty="0">
                <a:solidFill>
                  <a:srgbClr val="000000"/>
                </a:solidFill>
                <a:latin typeface="Arial"/>
                <a:ea typeface="Times New Roman" panose="02020603050405020304" pitchFamily="18" charset="0"/>
                <a:cs typeface="Arial"/>
              </a:rPr>
              <a:t>particular it highlights</a:t>
            </a:r>
            <a:r>
              <a:rPr lang="en-US" sz="1600" kern="1200" dirty="0">
                <a:solidFill>
                  <a:srgbClr val="000000"/>
                </a:solidFill>
                <a:effectLst/>
                <a:latin typeface="Arial"/>
                <a:ea typeface="Times New Roman" panose="02020603050405020304" pitchFamily="18" charset="0"/>
                <a:cs typeface="Arial"/>
              </a:rPr>
              <a:t> aspects that need to be considered that are no</a:t>
            </a:r>
            <a:r>
              <a:rPr lang="en-US" sz="1600" dirty="0">
                <a:solidFill>
                  <a:srgbClr val="000000"/>
                </a:solidFill>
                <a:latin typeface="Arial"/>
                <a:cs typeface="Arial"/>
              </a:rPr>
              <a:t>t necessarily </a:t>
            </a:r>
            <a:r>
              <a:rPr lang="en-US" sz="1600" kern="1200" dirty="0">
                <a:solidFill>
                  <a:srgbClr val="000000"/>
                </a:solidFill>
                <a:effectLst/>
                <a:latin typeface="Arial"/>
                <a:ea typeface="Times New Roman" panose="02020603050405020304" pitchFamily="18" charset="0"/>
                <a:cs typeface="Arial"/>
              </a:rPr>
              <a:t>addressed in the NHI Bill.</a:t>
            </a:r>
            <a:r>
              <a:rPr lang="en-US" sz="1600" dirty="0">
                <a:solidFill>
                  <a:srgbClr val="000000"/>
                </a:solidFill>
                <a:latin typeface="Arial"/>
                <a:ea typeface="Times New Roman" panose="02020603050405020304" pitchFamily="18" charset="0"/>
                <a:cs typeface="Arial"/>
              </a:rPr>
              <a:t> </a:t>
            </a:r>
            <a:endParaRPr lang="en-ZA" sz="1600" kern="1200" dirty="0">
              <a:solidFill>
                <a:srgbClr val="000000"/>
              </a:solidFill>
              <a:latin typeface="Arial"/>
              <a:ea typeface="Times New Roman" panose="02020603050405020304" pitchFamily="18" charset="0"/>
              <a:cs typeface="Arial" panose="020B0604020202020204" pitchFamily="34" charset="0"/>
            </a:endParaRPr>
          </a:p>
          <a:p>
            <a:pPr algn="just">
              <a:lnSpc>
                <a:spcPct val="90000"/>
              </a:lnSpc>
              <a:spcBef>
                <a:spcPts val="575"/>
              </a:spcBef>
            </a:pPr>
            <a:endParaRPr lang="en-ZA" sz="1600" dirty="0">
              <a:effectLst/>
              <a:latin typeface="Arial"/>
              <a:ea typeface="Times New Roman" panose="02020603050405020304" pitchFamily="18" charset="0"/>
              <a:cs typeface="Times New Roman"/>
            </a:endParaRPr>
          </a:p>
          <a:p>
            <a:pPr algn="just">
              <a:spcBef>
                <a:spcPts val="575"/>
              </a:spcBef>
            </a:pPr>
            <a:r>
              <a:rPr lang="en-US" sz="1600" dirty="0">
                <a:solidFill>
                  <a:srgbClr val="000000"/>
                </a:solidFill>
                <a:latin typeface="Arial"/>
                <a:ea typeface="Times New Roman" panose="02020603050405020304" pitchFamily="18" charset="0"/>
                <a:cs typeface="Arial"/>
              </a:rPr>
              <a:t>Rand Mutual Assurance </a:t>
            </a:r>
            <a:r>
              <a:rPr lang="en-US" sz="1600" kern="1200" dirty="0">
                <a:solidFill>
                  <a:srgbClr val="000000"/>
                </a:solidFill>
                <a:effectLst/>
                <a:latin typeface="Arial"/>
                <a:ea typeface="Times New Roman" panose="02020603050405020304" pitchFamily="18" charset="0"/>
                <a:cs typeface="Arial"/>
              </a:rPr>
              <a:t> have made a separate written submission relating to the Impact of the NHI Bill on</a:t>
            </a:r>
            <a:r>
              <a:rPr lang="en-US" sz="1600" dirty="0">
                <a:solidFill>
                  <a:srgbClr val="000000"/>
                </a:solidFill>
                <a:latin typeface="Arial"/>
                <a:ea typeface="Times New Roman" panose="02020603050405020304" pitchFamily="18" charset="0"/>
                <a:cs typeface="Arial"/>
              </a:rPr>
              <a:t> COIDA.</a:t>
            </a:r>
            <a:r>
              <a:rPr lang="en-US" sz="1600" kern="1200" dirty="0">
                <a:solidFill>
                  <a:srgbClr val="000000"/>
                </a:solidFill>
                <a:effectLst/>
                <a:latin typeface="Arial"/>
                <a:ea typeface="Times New Roman" panose="02020603050405020304" pitchFamily="18" charset="0"/>
                <a:cs typeface="Arial"/>
              </a:rPr>
              <a:t> FEM is aligned with the comments and recommendations provided in that document. In certain instances, we have reiterated the specific points that they have provided in their document.</a:t>
            </a:r>
            <a:r>
              <a:rPr lang="en-US" sz="1600" dirty="0">
                <a:solidFill>
                  <a:srgbClr val="000000"/>
                </a:solidFill>
                <a:latin typeface="Arial"/>
                <a:ea typeface="Times New Roman" panose="02020603050405020304" pitchFamily="18" charset="0"/>
                <a:cs typeface="Arial"/>
              </a:rPr>
              <a:t>  </a:t>
            </a:r>
            <a:endParaRPr lang="en-ZA" sz="1600" dirty="0">
              <a:effectLst/>
              <a:latin typeface="Arial"/>
              <a:ea typeface="Times New Roman" panose="02020603050405020304" pitchFamily="18" charset="0"/>
              <a:cs typeface="Arial"/>
            </a:endParaRPr>
          </a:p>
          <a:p>
            <a:endParaRPr lang="en-ZA" dirty="0"/>
          </a:p>
        </p:txBody>
      </p:sp>
      <p:sp>
        <p:nvSpPr>
          <p:cNvPr id="7" name="Title 6">
            <a:extLst>
              <a:ext uri="{FF2B5EF4-FFF2-40B4-BE49-F238E27FC236}">
                <a16:creationId xmlns:a16="http://schemas.microsoft.com/office/drawing/2014/main" id="{1FDB7EAF-E874-4FD0-8E42-ED279F2B022F}"/>
              </a:ext>
            </a:extLst>
          </p:cNvPr>
          <p:cNvSpPr>
            <a:spLocks noGrp="1"/>
          </p:cNvSpPr>
          <p:nvPr>
            <p:ph type="title"/>
          </p:nvPr>
        </p:nvSpPr>
        <p:spPr>
          <a:xfrm>
            <a:off x="474133" y="382059"/>
            <a:ext cx="10515600" cy="1069780"/>
          </a:xfrm>
        </p:spPr>
        <p:txBody>
          <a:bodyPr>
            <a:normAutofit/>
          </a:bodyPr>
          <a:lstStyle/>
          <a:p>
            <a:r>
              <a:rPr lang="en-GB" sz="4000" b="1" dirty="0">
                <a:solidFill>
                  <a:schemeClr val="tx1"/>
                </a:solidFill>
                <a:effectLst/>
                <a:latin typeface="Arial"/>
                <a:ea typeface="Times New Roman" panose="02020603050405020304" pitchFamily="18" charset="0"/>
                <a:cs typeface="Times New Roman"/>
              </a:rPr>
              <a:t>INTRODUCTION</a:t>
            </a:r>
            <a:endParaRPr lang="en-ZA" sz="4000" dirty="0">
              <a:solidFill>
                <a:schemeClr val="tx1"/>
              </a:solidFill>
              <a:latin typeface="Calibri Light"/>
              <a:cs typeface="Calibri Light"/>
            </a:endParaRPr>
          </a:p>
        </p:txBody>
      </p:sp>
    </p:spTree>
    <p:extLst>
      <p:ext uri="{BB962C8B-B14F-4D97-AF65-F5344CB8AC3E}">
        <p14:creationId xmlns:p14="http://schemas.microsoft.com/office/powerpoint/2010/main" val="3449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67A61-E44E-45BE-95C4-EA26F87C6731}"/>
              </a:ext>
            </a:extLst>
          </p:cNvPr>
          <p:cNvSpPr>
            <a:spLocks noGrp="1"/>
          </p:cNvSpPr>
          <p:nvPr>
            <p:ph idx="1"/>
          </p:nvPr>
        </p:nvSpPr>
        <p:spPr>
          <a:xfrm>
            <a:off x="277520" y="1476141"/>
            <a:ext cx="11794196" cy="4881490"/>
          </a:xfrm>
        </p:spPr>
        <p:txBody>
          <a:bodyPr vert="horz" lIns="91440" tIns="45720" rIns="91440" bIns="45720" rtlCol="0" anchor="t">
            <a:noAutofit/>
          </a:bodyPr>
          <a:lstStyle/>
          <a:p>
            <a:pPr marL="0" indent="0" algn="just">
              <a:lnSpc>
                <a:spcPct val="107000"/>
              </a:lnSpc>
              <a:spcAft>
                <a:spcPts val="800"/>
              </a:spcAft>
              <a:buNone/>
            </a:pPr>
            <a:r>
              <a:rPr lang="en-ZA" sz="1600">
                <a:solidFill>
                  <a:schemeClr val="tx1"/>
                </a:solidFill>
                <a:latin typeface="Arial"/>
                <a:cs typeface="Arial"/>
              </a:rPr>
              <a:t>There are at least two fundamental issues that need to be raised:</a:t>
            </a:r>
            <a:endParaRPr lang="en-US" sz="1600">
              <a:solidFill>
                <a:schemeClr val="tx1"/>
              </a:solidFill>
              <a:ea typeface="+mn-lt"/>
              <a:cs typeface="+mn-lt"/>
            </a:endParaRPr>
          </a:p>
          <a:p>
            <a:pPr marL="514350" indent="-514350" algn="just">
              <a:lnSpc>
                <a:spcPct val="107000"/>
              </a:lnSpc>
              <a:spcBef>
                <a:spcPts val="15"/>
              </a:spcBef>
              <a:spcAft>
                <a:spcPts val="800"/>
              </a:spcAft>
            </a:pPr>
            <a:r>
              <a:rPr lang="en-ZA" sz="1600" b="1">
                <a:solidFill>
                  <a:schemeClr val="tx1"/>
                </a:solidFill>
                <a:latin typeface="Arial"/>
                <a:cs typeface="Arial"/>
              </a:rPr>
              <a:t>Determination of range of medical aid-related services</a:t>
            </a:r>
            <a:r>
              <a:rPr lang="en-ZA" sz="1600">
                <a:solidFill>
                  <a:schemeClr val="tx1"/>
                </a:solidFill>
                <a:latin typeface="Arial"/>
                <a:cs typeface="Arial"/>
              </a:rPr>
              <a:t>: Given the fact that it is left to the Benefit Advisory Committee to determine the actual benefits to be provided under the NHI, it is unclear to what extent the medical aid-related services currently available under the COIDA regime, will be available under the NHI.</a:t>
            </a:r>
            <a:endParaRPr lang="en-US" sz="1600">
              <a:solidFill>
                <a:schemeClr val="tx1"/>
              </a:solidFill>
              <a:ea typeface="+mn-lt"/>
              <a:cs typeface="+mn-lt"/>
            </a:endParaRPr>
          </a:p>
          <a:p>
            <a:pPr marL="514350" indent="-514350" algn="just">
              <a:lnSpc>
                <a:spcPct val="107000"/>
              </a:lnSpc>
              <a:spcBef>
                <a:spcPts val="15"/>
              </a:spcBef>
              <a:spcAft>
                <a:spcPts val="800"/>
              </a:spcAft>
            </a:pPr>
            <a:r>
              <a:rPr lang="en-ZA" sz="1600" b="1">
                <a:solidFill>
                  <a:schemeClr val="tx1"/>
                </a:solidFill>
                <a:latin typeface="Arial"/>
                <a:cs typeface="Arial"/>
              </a:rPr>
              <a:t>Unsatisfactory treatment of rehabilitation services</a:t>
            </a:r>
            <a:r>
              <a:rPr lang="en-ZA" sz="1600">
                <a:solidFill>
                  <a:schemeClr val="tx1"/>
                </a:solidFill>
                <a:latin typeface="Arial"/>
                <a:cs typeface="Arial"/>
              </a:rPr>
              <a:t>: Rehabilitation and return-to-work programmes require a holistic approach. The same applies to care that an injured employee may require. In addition to the current framework provisions of CODIA, recently published suggested amending legislation, i.e. Compensation for Occupational Injuries and Diseases Amendment Bill, 2020 (also referred to as the COIDA Amendment Bill, 2020), clearly envisages the provisions of clinical, vocational and social rehabilitation. These terms are separately defined in the COIDA Amendment Bill, which rehabilitation is defined as follows: "'rehabilitation' means measures, services and facilities also in the form of clinical vocational and social rehabilitation provided for in chapter VIIA of the COIDA provided with a view to the reintegration of employees exposed to an occupational injury or disease back into work and to enable them to attain and maintain where reasonable and practicable, maximum independence, full physical, mental, social and vocational rehabilitation and full inclusion and participation in all aspects of life."</a:t>
            </a:r>
            <a:endParaRPr lang="en-US" sz="1600">
              <a:solidFill>
                <a:schemeClr val="tx1"/>
              </a:solidFill>
              <a:ea typeface="+mn-lt"/>
              <a:cs typeface="+mn-lt"/>
            </a:endParaRPr>
          </a:p>
          <a:p>
            <a:pPr marL="0" indent="0" algn="just">
              <a:lnSpc>
                <a:spcPct val="100000"/>
              </a:lnSpc>
              <a:spcBef>
                <a:spcPts val="0"/>
              </a:spcBef>
              <a:buNone/>
            </a:pPr>
            <a:r>
              <a:rPr lang="en-ZA" sz="1600">
                <a:solidFill>
                  <a:schemeClr val="tx1"/>
                </a:solidFill>
                <a:latin typeface="Arial"/>
                <a:ea typeface="+mn-lt"/>
                <a:cs typeface="Arial"/>
              </a:rPr>
              <a:t>It is therefore clear that a critical component of health care – rehabilitation in particular – may become fragmented if the NHI were to take over medical rehabilitation.</a:t>
            </a:r>
            <a:r>
              <a:rPr lang="en-US" sz="1600">
                <a:solidFill>
                  <a:schemeClr val="tx1"/>
                </a:solidFill>
                <a:latin typeface="Arial"/>
                <a:ea typeface="+mn-lt"/>
                <a:cs typeface="Arial"/>
              </a:rPr>
              <a:t> </a:t>
            </a:r>
            <a:endParaRPr lang="en-US" sz="1600">
              <a:solidFill>
                <a:schemeClr val="tx1"/>
              </a:solidFill>
              <a:ea typeface="+mn-lt"/>
              <a:cs typeface="+mn-lt"/>
            </a:endParaRPr>
          </a:p>
          <a:p>
            <a:pPr marL="0" indent="0" algn="just">
              <a:lnSpc>
                <a:spcPct val="100000"/>
              </a:lnSpc>
              <a:spcBef>
                <a:spcPts val="0"/>
              </a:spcBef>
              <a:buNone/>
            </a:pPr>
            <a:endParaRPr lang="en-ZA" sz="1600" b="1">
              <a:solidFill>
                <a:schemeClr val="tx1"/>
              </a:solidFill>
              <a:latin typeface="Arial"/>
              <a:ea typeface="+mn-lt"/>
              <a:cs typeface="Arial"/>
            </a:endParaRPr>
          </a:p>
          <a:p>
            <a:pPr marL="0" indent="0" algn="just">
              <a:lnSpc>
                <a:spcPct val="100000"/>
              </a:lnSpc>
              <a:spcBef>
                <a:spcPts val="0"/>
              </a:spcBef>
              <a:buNone/>
            </a:pPr>
            <a:r>
              <a:rPr lang="en-ZA" sz="1600" b="1">
                <a:solidFill>
                  <a:schemeClr val="tx1"/>
                </a:solidFill>
                <a:latin typeface="Arial"/>
                <a:ea typeface="+mn-lt"/>
                <a:cs typeface="Arial"/>
              </a:rPr>
              <a:t>Recommendation: </a:t>
            </a:r>
            <a:r>
              <a:rPr lang="en-ZA" sz="1600">
                <a:solidFill>
                  <a:schemeClr val="tx1"/>
                </a:solidFill>
                <a:latin typeface="Arial"/>
                <a:ea typeface="+mn-lt"/>
                <a:cs typeface="Arial"/>
              </a:rPr>
              <a:t>The health service benefits and Formulary under the NHI Bill should take into account</a:t>
            </a:r>
            <a:endParaRPr lang="en-ZA" sz="1600">
              <a:solidFill>
                <a:schemeClr val="tx1"/>
              </a:solidFill>
              <a:latin typeface="Calibri" panose="020F0502020204030204"/>
              <a:ea typeface="+mn-lt"/>
              <a:cs typeface="Calibri" panose="020F0502020204030204"/>
            </a:endParaRPr>
          </a:p>
          <a:p>
            <a:pPr marL="0" indent="0" algn="just">
              <a:lnSpc>
                <a:spcPct val="100000"/>
              </a:lnSpc>
              <a:spcBef>
                <a:spcPts val="0"/>
              </a:spcBef>
              <a:buNone/>
            </a:pPr>
            <a:r>
              <a:rPr lang="en-ZA" sz="1600">
                <a:solidFill>
                  <a:schemeClr val="tx1"/>
                </a:solidFill>
                <a:latin typeface="Arial"/>
                <a:ea typeface="+mn-lt"/>
                <a:cs typeface="Arial"/>
              </a:rPr>
              <a:t>the medical aid and related benefits provided under COIDA to ensure that there is no coverage gap.</a:t>
            </a:r>
            <a:endParaRPr lang="en-ZA" sz="1600">
              <a:solidFill>
                <a:schemeClr val="tx1"/>
              </a:solidFill>
              <a:latin typeface="Calibri" panose="020F0502020204030204"/>
              <a:ea typeface="+mn-lt"/>
              <a:cs typeface="Calibri" panose="020F0502020204030204"/>
            </a:endParaRPr>
          </a:p>
        </p:txBody>
      </p:sp>
      <p:sp>
        <p:nvSpPr>
          <p:cNvPr id="9" name="Title 1">
            <a:extLst>
              <a:ext uri="{FF2B5EF4-FFF2-40B4-BE49-F238E27FC236}">
                <a16:creationId xmlns:a16="http://schemas.microsoft.com/office/drawing/2014/main" id="{885FE79A-1C31-42EC-AF89-1A715A23E0B3}"/>
              </a:ext>
            </a:extLst>
          </p:cNvPr>
          <p:cNvSpPr>
            <a:spLocks noGrp="1"/>
          </p:cNvSpPr>
          <p:nvPr>
            <p:ph type="title"/>
          </p:nvPr>
        </p:nvSpPr>
        <p:spPr>
          <a:xfrm>
            <a:off x="278907" y="295693"/>
            <a:ext cx="10515600" cy="951247"/>
          </a:xfrm>
        </p:spPr>
        <p:txBody>
          <a:bodyPr vert="horz" lIns="91440" tIns="45720" rIns="91440" bIns="45720" rtlCol="0" anchor="ctr">
            <a:noAutofit/>
          </a:bodyPr>
          <a:lstStyle/>
          <a:p>
            <a:r>
              <a:rPr lang="en-GB" sz="3600" b="1">
                <a:solidFill>
                  <a:schemeClr val="tx1"/>
                </a:solidFill>
                <a:latin typeface="Arial"/>
                <a:cs typeface="Times New Roman"/>
              </a:rPr>
              <a:t>THE ROLE OF MEDICAL SERVICE </a:t>
            </a:r>
            <a:br>
              <a:rPr lang="en-GB" sz="3600" b="1">
                <a:solidFill>
                  <a:schemeClr val="tx1"/>
                </a:solidFill>
                <a:latin typeface="Arial"/>
                <a:cs typeface="Times New Roman"/>
              </a:rPr>
            </a:br>
            <a:r>
              <a:rPr lang="en-GB" sz="3600" b="1">
                <a:solidFill>
                  <a:schemeClr val="tx1"/>
                </a:solidFill>
                <a:latin typeface="Arial"/>
                <a:cs typeface="Times New Roman"/>
              </a:rPr>
              <a:t>PROVIDERS AND TIMEOUS TREATMENT </a:t>
            </a:r>
            <a:br>
              <a:rPr lang="en-GB" sz="3600" b="1">
                <a:solidFill>
                  <a:schemeClr val="tx1"/>
                </a:solidFill>
                <a:latin typeface="Arial"/>
                <a:cs typeface="Times New Roman"/>
              </a:rPr>
            </a:br>
            <a:r>
              <a:rPr lang="en-GB" sz="3600" b="1">
                <a:solidFill>
                  <a:schemeClr val="tx1"/>
                </a:solidFill>
                <a:latin typeface="Arial"/>
                <a:cs typeface="Times New Roman"/>
              </a:rPr>
              <a:t>OF INJURED EMPLOYEES</a:t>
            </a:r>
            <a:endParaRPr lang="en-ZA" sz="3600" b="1">
              <a:solidFill>
                <a:schemeClr val="tx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6835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2F52-B415-46DA-9B8E-7D54FCB9ECB9}"/>
              </a:ext>
            </a:extLst>
          </p:cNvPr>
          <p:cNvSpPr>
            <a:spLocks noGrp="1"/>
          </p:cNvSpPr>
          <p:nvPr>
            <p:ph type="title"/>
          </p:nvPr>
        </p:nvSpPr>
        <p:spPr>
          <a:xfrm>
            <a:off x="308968" y="247826"/>
            <a:ext cx="10515600" cy="1069780"/>
          </a:xfrm>
        </p:spPr>
        <p:txBody>
          <a:bodyPr>
            <a:noAutofit/>
          </a:bodyPr>
          <a:lstStyle/>
          <a:p>
            <a:r>
              <a:rPr lang="en-GB" sz="3600" b="1">
                <a:solidFill>
                  <a:schemeClr val="tx1"/>
                </a:solidFill>
                <a:latin typeface="Arial"/>
                <a:cs typeface="Times New Roman"/>
              </a:rPr>
              <a:t>THE ROLE OF MEDICAL SERVICE </a:t>
            </a:r>
            <a:br>
              <a:rPr lang="en-GB" sz="3600" b="1">
                <a:solidFill>
                  <a:schemeClr val="tx1"/>
                </a:solidFill>
                <a:latin typeface="Arial"/>
                <a:cs typeface="Times New Roman"/>
              </a:rPr>
            </a:br>
            <a:r>
              <a:rPr lang="en-GB" sz="3600" b="1">
                <a:solidFill>
                  <a:schemeClr val="tx1"/>
                </a:solidFill>
                <a:latin typeface="Arial"/>
                <a:cs typeface="Times New Roman"/>
              </a:rPr>
              <a:t>PROVIDERS AND TIMEOUS TREATMENT </a:t>
            </a:r>
            <a:br>
              <a:rPr lang="en-GB" sz="3600" b="1">
                <a:solidFill>
                  <a:schemeClr val="tx1"/>
                </a:solidFill>
                <a:latin typeface="Arial"/>
                <a:cs typeface="Times New Roman"/>
              </a:rPr>
            </a:br>
            <a:r>
              <a:rPr lang="en-GB" sz="3600" b="1">
                <a:solidFill>
                  <a:schemeClr val="tx1"/>
                </a:solidFill>
                <a:latin typeface="Arial"/>
                <a:cs typeface="Times New Roman"/>
              </a:rPr>
              <a:t>OF INJURED EMPLOYEES</a:t>
            </a:r>
            <a:endParaRPr lang="en-ZA" sz="3600">
              <a:solidFill>
                <a:schemeClr val="tx1"/>
              </a:solidFill>
              <a:cs typeface="Calibri Light"/>
            </a:endParaRPr>
          </a:p>
        </p:txBody>
      </p:sp>
      <p:sp>
        <p:nvSpPr>
          <p:cNvPr id="3" name="Content Placeholder 2">
            <a:extLst>
              <a:ext uri="{FF2B5EF4-FFF2-40B4-BE49-F238E27FC236}">
                <a16:creationId xmlns:a16="http://schemas.microsoft.com/office/drawing/2014/main" id="{726BC42F-9690-4A72-9FCE-2E83F36D528D}"/>
              </a:ext>
            </a:extLst>
          </p:cNvPr>
          <p:cNvSpPr>
            <a:spLocks noGrp="1"/>
          </p:cNvSpPr>
          <p:nvPr>
            <p:ph idx="1"/>
          </p:nvPr>
        </p:nvSpPr>
        <p:spPr>
          <a:xfrm>
            <a:off x="77614" y="1431287"/>
            <a:ext cx="11616397" cy="4881490"/>
          </a:xfrm>
        </p:spPr>
        <p:txBody>
          <a:bodyPr vert="horz" lIns="91440" tIns="45720" rIns="91440" bIns="45720" rtlCol="0" anchor="t">
            <a:normAutofit lnSpcReduction="10000"/>
          </a:bodyPr>
          <a:lstStyle/>
          <a:p>
            <a:pPr algn="just">
              <a:lnSpc>
                <a:spcPct val="107000"/>
              </a:lnSpc>
              <a:spcAft>
                <a:spcPts val="800"/>
              </a:spcAft>
            </a:pPr>
            <a:r>
              <a:rPr lang="en-ZA" sz="1600">
                <a:solidFill>
                  <a:schemeClr val="tx1"/>
                </a:solidFill>
                <a:effectLst/>
                <a:latin typeface="Arial"/>
                <a:ea typeface="Calibri" panose="020F0502020204030204" pitchFamily="34" charset="0"/>
                <a:cs typeface="Arial"/>
              </a:rPr>
              <a:t>Users of the Fund are required to follow referral pathways in terms of clause 7(2)(d)(ii) of the NHI Bill. The effect of clause 7(2)(d)(ii) appears to be that patients may no longer select their own health care providers or make their own health care treatment decisions.</a:t>
            </a: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The NHI Bill similarly does not specify whether a user who is already consulting with a particular specialist for a pre-existing condition will be permitted to continue consulting with the aforementioned specialist unless a referral is first obtained in terms of clause 7(2)(d)(ii). This is relevant under COIDA where the nature of the work-related injury or disease may require long-term and specialist medical intervention.</a:t>
            </a:r>
          </a:p>
          <a:p>
            <a:pPr algn="just">
              <a:lnSpc>
                <a:spcPct val="107000"/>
              </a:lnSpc>
              <a:spcAft>
                <a:spcPts val="800"/>
              </a:spcAft>
            </a:pPr>
            <a:r>
              <a:rPr lang="en-ZA" sz="1600">
                <a:solidFill>
                  <a:schemeClr val="tx1"/>
                </a:solidFill>
                <a:effectLst/>
                <a:latin typeface="Arial"/>
                <a:ea typeface="Calibri" panose="020F0502020204030204" pitchFamily="34" charset="0"/>
                <a:cs typeface="Arial"/>
              </a:rPr>
              <a:t>With the imposition of referral pathways, injured employees</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run the risk of not being referred to a specialist at all in the event that the primary health care provider is of the opinion that the referral is not necessary.</a:t>
            </a:r>
          </a:p>
          <a:p>
            <a:pPr algn="just">
              <a:spcAft>
                <a:spcPts val="605"/>
              </a:spcAft>
            </a:pPr>
            <a:r>
              <a:rPr lang="en-ZA" sz="1600">
                <a:solidFill>
                  <a:schemeClr val="tx1"/>
                </a:solidFill>
                <a:effectLst/>
                <a:latin typeface="Arial"/>
                <a:ea typeface="Calibri" panose="020F0502020204030204" pitchFamily="34" charset="0"/>
                <a:cs typeface="Arial"/>
              </a:rPr>
              <a:t>Furthermore, the NHI Bill provides that a person seeking health service benefits from an accredited and certified service provider or health institution must be registered as a user of the Fund and must present proof of such registration to the service provider or institution in order to secure the health service benefits to which he or she is entitled.</a:t>
            </a:r>
            <a:r>
              <a:rPr lang="en-ZA" sz="1600">
                <a:solidFill>
                  <a:schemeClr val="tx1"/>
                </a:solidFill>
                <a:latin typeface="Arial"/>
                <a:ea typeface="Calibri" panose="020F0502020204030204" pitchFamily="34" charset="0"/>
                <a:cs typeface="Arial"/>
              </a:rPr>
              <a:t> </a:t>
            </a:r>
            <a:endParaRPr lang="en-ZA" sz="1600">
              <a:solidFill>
                <a:schemeClr val="tx1"/>
              </a:solidFill>
              <a:effectLst/>
              <a:latin typeface="Arial" panose="020B0604020202020204" pitchFamily="34" charset="0"/>
              <a:ea typeface="Calibri" panose="020F0502020204030204" pitchFamily="34" charset="0"/>
              <a:cs typeface="Arial"/>
            </a:endParaRPr>
          </a:p>
          <a:p>
            <a:pPr algn="just">
              <a:spcAft>
                <a:spcPts val="605"/>
              </a:spcAft>
            </a:pPr>
            <a:r>
              <a:rPr lang="en-ZA" sz="1600">
                <a:solidFill>
                  <a:schemeClr val="tx1"/>
                </a:solidFill>
                <a:effectLst/>
                <a:latin typeface="Arial"/>
                <a:ea typeface="Calibri" panose="020F0502020204030204" pitchFamily="34" charset="0"/>
                <a:cs typeface="Arial"/>
              </a:rPr>
              <a:t>The consequences of an employee who has been subjected to an occupational injury or disease but who has not registered as a user of the Fund, or who has not been able to provide proof of such registration, requires consideration.</a:t>
            </a:r>
            <a:r>
              <a:rPr lang="en-ZA" sz="1600">
                <a:solidFill>
                  <a:schemeClr val="tx1"/>
                </a:solidFill>
                <a:latin typeface="Arial"/>
                <a:ea typeface="Calibri" panose="020F0502020204030204" pitchFamily="34" charset="0"/>
                <a:cs typeface="Arial"/>
              </a:rPr>
              <a:t> </a:t>
            </a:r>
            <a:endParaRPr lang="en-ZA" sz="1600">
              <a:solidFill>
                <a:schemeClr val="tx1"/>
              </a:solidFill>
              <a:effectLst/>
              <a:latin typeface="Arial" panose="020B0604020202020204" pitchFamily="34" charset="0"/>
              <a:ea typeface="Calibri" panose="020F0502020204030204" pitchFamily="34" charset="0"/>
              <a:cs typeface="Arial"/>
            </a:endParaRPr>
          </a:p>
          <a:p>
            <a:pPr algn="just">
              <a:spcAft>
                <a:spcPts val="605"/>
              </a:spcAft>
            </a:pPr>
            <a:r>
              <a:rPr lang="en-ZA" sz="1600">
                <a:solidFill>
                  <a:schemeClr val="tx1"/>
                </a:solidFill>
                <a:effectLst/>
                <a:latin typeface="Arial"/>
                <a:ea typeface="Calibri" panose="020F0502020204030204" pitchFamily="34" charset="0"/>
                <a:cs typeface="Arial"/>
              </a:rPr>
              <a:t>In addition, there are a number of employees who travel for work purposes and may not have access to their registered medical provider.</a:t>
            </a:r>
            <a:r>
              <a:rPr lang="en-ZA" sz="1600">
                <a:solidFill>
                  <a:schemeClr val="tx1"/>
                </a:solidFill>
                <a:latin typeface="Arial"/>
                <a:ea typeface="Calibri" panose="020F0502020204030204" pitchFamily="34" charset="0"/>
                <a:cs typeface="Arial"/>
              </a:rPr>
              <a:t> </a:t>
            </a:r>
            <a:r>
              <a:rPr lang="en-ZA" sz="1600">
                <a:solidFill>
                  <a:schemeClr val="tx1"/>
                </a:solidFill>
                <a:effectLst/>
                <a:latin typeface="Arial"/>
                <a:ea typeface="Calibri" panose="020F0502020204030204" pitchFamily="34" charset="0"/>
                <a:cs typeface="Arial"/>
              </a:rPr>
              <a:t> Section 7 allows for the portability of healthcare services to another accredited provider. In certain remote areas , the choice of accredited healthcare service providers may be limited or non-existent.</a:t>
            </a:r>
          </a:p>
        </p:txBody>
      </p:sp>
    </p:spTree>
    <p:extLst>
      <p:ext uri="{BB962C8B-B14F-4D97-AF65-F5344CB8AC3E}">
        <p14:creationId xmlns:p14="http://schemas.microsoft.com/office/powerpoint/2010/main" val="3802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3D80-8996-4AC7-9A59-27476A5CF91B}"/>
              </a:ext>
            </a:extLst>
          </p:cNvPr>
          <p:cNvSpPr>
            <a:spLocks noGrp="1"/>
          </p:cNvSpPr>
          <p:nvPr>
            <p:ph type="title"/>
          </p:nvPr>
        </p:nvSpPr>
        <p:spPr>
          <a:xfrm>
            <a:off x="323295" y="316522"/>
            <a:ext cx="10515600" cy="1069780"/>
          </a:xfrm>
        </p:spPr>
        <p:txBody>
          <a:bodyPr>
            <a:normAutofit fontScale="90000"/>
          </a:bodyPr>
          <a:lstStyle/>
          <a:p>
            <a:r>
              <a:rPr lang="en-GB" sz="4000" b="1">
                <a:solidFill>
                  <a:schemeClr val="tx1"/>
                </a:solidFill>
                <a:latin typeface="Calibri"/>
                <a:cs typeface="Times New Roman"/>
              </a:rPr>
              <a:t>EMPLOYEES INJURED OUTSIDE OF </a:t>
            </a:r>
            <a:br>
              <a:rPr lang="en-GB" sz="4000" b="1">
                <a:solidFill>
                  <a:schemeClr val="tx1"/>
                </a:solidFill>
                <a:latin typeface="Calibri"/>
                <a:cs typeface="Times New Roman"/>
              </a:rPr>
            </a:br>
            <a:r>
              <a:rPr lang="en-GB" sz="4000" b="1">
                <a:solidFill>
                  <a:schemeClr val="tx1"/>
                </a:solidFill>
                <a:latin typeface="Calibri"/>
                <a:cs typeface="Times New Roman"/>
              </a:rPr>
              <a:t>SOUTH AFRICA </a:t>
            </a:r>
            <a:endParaRPr lang="en-ZA" sz="4000">
              <a:solidFill>
                <a:schemeClr val="tx1"/>
              </a:solidFill>
            </a:endParaRPr>
          </a:p>
        </p:txBody>
      </p:sp>
      <p:sp>
        <p:nvSpPr>
          <p:cNvPr id="3" name="Content Placeholder 2">
            <a:extLst>
              <a:ext uri="{FF2B5EF4-FFF2-40B4-BE49-F238E27FC236}">
                <a16:creationId xmlns:a16="http://schemas.microsoft.com/office/drawing/2014/main" id="{E801755C-303D-4A33-9098-9A4F57BB459C}"/>
              </a:ext>
            </a:extLst>
          </p:cNvPr>
          <p:cNvSpPr>
            <a:spLocks noGrp="1"/>
          </p:cNvSpPr>
          <p:nvPr>
            <p:ph idx="1"/>
          </p:nvPr>
        </p:nvSpPr>
        <p:spPr>
          <a:xfrm>
            <a:off x="325901" y="1516055"/>
            <a:ext cx="11701063" cy="4881490"/>
          </a:xfrm>
        </p:spPr>
        <p:txBody>
          <a:bodyPr vert="horz" lIns="91440" tIns="45720" rIns="91440" bIns="45720" rtlCol="0" anchor="t">
            <a:normAutofit/>
          </a:bodyPr>
          <a:lstStyle/>
          <a:p>
            <a:pPr marL="0" indent="0" algn="just">
              <a:lnSpc>
                <a:spcPct val="107000"/>
              </a:lnSpc>
              <a:spcAft>
                <a:spcPts val="800"/>
              </a:spcAft>
              <a:buNone/>
            </a:pPr>
            <a:r>
              <a:rPr lang="en-ZA" sz="1600">
                <a:solidFill>
                  <a:schemeClr val="tx1"/>
                </a:solidFill>
                <a:effectLst/>
                <a:latin typeface="Arial"/>
                <a:ea typeface="Calibri" panose="020F0502020204030204" pitchFamily="34" charset="0"/>
                <a:cs typeface="Times New Roman"/>
              </a:rPr>
              <a:t>Section </a:t>
            </a:r>
            <a:r>
              <a:rPr lang="en-ZA" sz="1600">
                <a:solidFill>
                  <a:schemeClr val="tx1"/>
                </a:solidFill>
                <a:latin typeface="Arial"/>
                <a:ea typeface="Calibri" panose="020F0502020204030204" pitchFamily="34" charset="0"/>
                <a:cs typeface="Times New Roman"/>
              </a:rPr>
              <a:t>23(1)(a)</a:t>
            </a:r>
            <a:r>
              <a:rPr lang="en-ZA" sz="1600">
                <a:solidFill>
                  <a:schemeClr val="tx1"/>
                </a:solidFill>
                <a:effectLst/>
                <a:latin typeface="Arial"/>
                <a:ea typeface="Calibri" panose="020F0502020204030204" pitchFamily="34" charset="0"/>
                <a:cs typeface="Times New Roman"/>
              </a:rPr>
              <a:t> of COIDA states the following:</a:t>
            </a:r>
          </a:p>
          <a:p>
            <a:pPr marL="0" indent="0" algn="just">
              <a:lnSpc>
                <a:spcPct val="107000"/>
              </a:lnSpc>
              <a:spcAft>
                <a:spcPts val="800"/>
              </a:spcAft>
              <a:buNone/>
            </a:pPr>
            <a:r>
              <a:rPr lang="en-ZA" sz="1600">
                <a:solidFill>
                  <a:schemeClr val="tx1"/>
                </a:solidFill>
                <a:latin typeface="Arial"/>
                <a:ea typeface="Calibri" panose="020F0502020204030204" pitchFamily="34" charset="0"/>
                <a:cs typeface="Times New Roman"/>
              </a:rPr>
              <a:t>"</a:t>
            </a:r>
            <a:r>
              <a:rPr lang="en-ZA" sz="1600">
                <a:solidFill>
                  <a:schemeClr val="tx1"/>
                </a:solidFill>
                <a:effectLst/>
                <a:latin typeface="Arial"/>
                <a:ea typeface="Calibri" panose="020F0502020204030204" pitchFamily="34" charset="0"/>
                <a:cs typeface="Times New Roman"/>
              </a:rPr>
              <a:t>If an employer carries on business chiefly in the Republic and an employee of his ordinarily employed in the Republic, meets with an accident while temporarily employed outside the Republic, such employee shall, subject to paragraph (c), be entitled to compensation as if the accident had happened in the Republic</a:t>
            </a:r>
            <a:r>
              <a:rPr lang="en-ZA" sz="1600">
                <a:solidFill>
                  <a:schemeClr val="tx1"/>
                </a:solidFill>
                <a:latin typeface="Arial"/>
                <a:ea typeface="Calibri" panose="020F0502020204030204" pitchFamily="34" charset="0"/>
                <a:cs typeface="Times New Roman"/>
              </a:rPr>
              <a:t>."</a:t>
            </a:r>
          </a:p>
          <a:p>
            <a:pPr marL="0" indent="0" algn="just">
              <a:lnSpc>
                <a:spcPct val="107000"/>
              </a:lnSpc>
              <a:spcAft>
                <a:spcPts val="800"/>
              </a:spcAft>
              <a:buNone/>
            </a:pPr>
            <a:r>
              <a:rPr lang="en-ZA" sz="1600">
                <a:solidFill>
                  <a:schemeClr val="tx1"/>
                </a:solidFill>
                <a:effectLst/>
                <a:latin typeface="Arial"/>
                <a:ea typeface="Calibri" panose="020F0502020204030204" pitchFamily="34" charset="0"/>
                <a:cs typeface="Times New Roman"/>
              </a:rPr>
              <a:t>As such, employees injured outside of South Africa are entitled to COIDA compensation.</a:t>
            </a:r>
            <a:r>
              <a:rPr lang="en-ZA" sz="1600">
                <a:solidFill>
                  <a:schemeClr val="tx1"/>
                </a:solidFill>
                <a:latin typeface="Arial"/>
                <a:ea typeface="Calibri" panose="020F0502020204030204" pitchFamily="34" charset="0"/>
                <a:cs typeface="Times New Roman"/>
              </a:rPr>
              <a:t> </a:t>
            </a:r>
            <a:r>
              <a:rPr lang="en-ZA" sz="1600">
                <a:solidFill>
                  <a:schemeClr val="tx1"/>
                </a:solidFill>
                <a:effectLst/>
                <a:latin typeface="Arial"/>
                <a:ea typeface="Calibri" panose="020F0502020204030204" pitchFamily="34" charset="0"/>
                <a:cs typeface="Times New Roman"/>
              </a:rPr>
              <a:t> The employee may seek medical aid in that country and then be reimbursed by the </a:t>
            </a:r>
            <a:r>
              <a:rPr lang="en-ZA" sz="1600">
                <a:solidFill>
                  <a:schemeClr val="tx1"/>
                </a:solidFill>
                <a:latin typeface="Arial"/>
                <a:ea typeface="Calibri" panose="020F0502020204030204" pitchFamily="34" charset="0"/>
                <a:cs typeface="Times New Roman"/>
              </a:rPr>
              <a:t>CF</a:t>
            </a:r>
            <a:r>
              <a:rPr lang="en-ZA" sz="1600">
                <a:solidFill>
                  <a:schemeClr val="tx1"/>
                </a:solidFill>
                <a:effectLst/>
                <a:latin typeface="Arial"/>
                <a:ea typeface="Calibri" panose="020F0502020204030204" pitchFamily="34" charset="0"/>
                <a:cs typeface="Times New Roman"/>
              </a:rPr>
              <a:t>.</a:t>
            </a:r>
            <a:r>
              <a:rPr lang="en-ZA" sz="1600">
                <a:solidFill>
                  <a:schemeClr val="tx1"/>
                </a:solidFill>
                <a:latin typeface="Arial"/>
                <a:ea typeface="Calibri" panose="020F0502020204030204" pitchFamily="34" charset="0"/>
                <a:cs typeface="Times New Roman"/>
              </a:rPr>
              <a:t> </a:t>
            </a:r>
            <a:r>
              <a:rPr lang="en-ZA" sz="1600">
                <a:solidFill>
                  <a:schemeClr val="tx1"/>
                </a:solidFill>
                <a:effectLst/>
                <a:latin typeface="Arial"/>
                <a:ea typeface="Calibri" panose="020F0502020204030204" pitchFamily="34" charset="0"/>
                <a:cs typeface="Times New Roman"/>
              </a:rPr>
              <a:t> Under the NHI, it seems that this will not be covered.</a:t>
            </a:r>
          </a:p>
          <a:p>
            <a:pPr marL="0" indent="0" algn="just">
              <a:lnSpc>
                <a:spcPct val="150000"/>
              </a:lnSpc>
              <a:spcAft>
                <a:spcPts val="1200"/>
              </a:spcAft>
              <a:buNone/>
            </a:pPr>
            <a:r>
              <a:rPr lang="en-GB" sz="1600" b="1">
                <a:solidFill>
                  <a:schemeClr val="tx1"/>
                </a:solidFill>
                <a:effectLst/>
                <a:latin typeface="Arial"/>
                <a:ea typeface="Times New Roman" panose="02020603050405020304" pitchFamily="18" charset="0"/>
                <a:cs typeface="Arial"/>
              </a:rPr>
              <a:t>Recommendation</a:t>
            </a:r>
            <a:endParaRPr lang="en-ZA" sz="1600">
              <a:solidFill>
                <a:schemeClr val="tx1"/>
              </a:solidFill>
              <a:effectLst/>
              <a:latin typeface="Arial"/>
              <a:ea typeface="Times New Roman" panose="02020603050405020304" pitchFamily="18" charset="0"/>
              <a:cs typeface="Arial"/>
            </a:endParaRPr>
          </a:p>
          <a:p>
            <a:pPr algn="just">
              <a:lnSpc>
                <a:spcPct val="107000"/>
              </a:lnSpc>
              <a:spcAft>
                <a:spcPts val="800"/>
              </a:spcAft>
            </a:pPr>
            <a:r>
              <a:rPr lang="en-ZA" sz="1600">
                <a:solidFill>
                  <a:schemeClr val="tx1"/>
                </a:solidFill>
                <a:latin typeface="Arial"/>
                <a:cs typeface="Times New Roman"/>
              </a:rPr>
              <a:t>It is possible that the scope of healthcare benefits provided for under the NHI could potentially be less than that provided for under the COIDA legislation.</a:t>
            </a:r>
          </a:p>
          <a:p>
            <a:pPr algn="just">
              <a:lnSpc>
                <a:spcPct val="107000"/>
              </a:lnSpc>
              <a:spcAft>
                <a:spcPts val="800"/>
              </a:spcAft>
            </a:pPr>
            <a:r>
              <a:rPr lang="en-GB" sz="1600">
                <a:solidFill>
                  <a:schemeClr val="tx1"/>
                </a:solidFill>
                <a:latin typeface="Arial"/>
                <a:cs typeface="Times New Roman"/>
              </a:rPr>
              <a:t>It is proposed that the Bill accommodates the unique benefit structure of COIDA as it currently benefits injured employees.</a:t>
            </a:r>
            <a:endParaRPr lang="en-ZA" sz="1600">
              <a:solidFill>
                <a:schemeClr val="tx1"/>
              </a:solidFill>
              <a:latin typeface="Arial"/>
              <a:cs typeface="Times New Roman"/>
            </a:endParaRPr>
          </a:p>
          <a:p>
            <a:pPr marL="0" indent="0">
              <a:buNone/>
            </a:pPr>
            <a:endParaRPr lang="en-ZA"/>
          </a:p>
        </p:txBody>
      </p:sp>
    </p:spTree>
    <p:extLst>
      <p:ext uri="{BB962C8B-B14F-4D97-AF65-F5344CB8AC3E}">
        <p14:creationId xmlns:p14="http://schemas.microsoft.com/office/powerpoint/2010/main" val="388080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001E-163C-43CE-BC2F-65C694C8C0B3}"/>
              </a:ext>
            </a:extLst>
          </p:cNvPr>
          <p:cNvSpPr>
            <a:spLocks noGrp="1"/>
          </p:cNvSpPr>
          <p:nvPr>
            <p:ph type="title"/>
          </p:nvPr>
        </p:nvSpPr>
        <p:spPr>
          <a:xfrm>
            <a:off x="474133" y="390526"/>
            <a:ext cx="10515600" cy="1069780"/>
          </a:xfrm>
        </p:spPr>
        <p:txBody>
          <a:bodyPr>
            <a:normAutofit/>
          </a:bodyPr>
          <a:lstStyle/>
          <a:p>
            <a:r>
              <a:rPr lang="en-GB" sz="4000" b="1">
                <a:solidFill>
                  <a:schemeClr val="tx1"/>
                </a:solidFill>
                <a:latin typeface="Arial"/>
                <a:cs typeface="Times New Roman"/>
              </a:rPr>
              <a:t>TRANSITION ARRANGEMENTS</a:t>
            </a:r>
            <a:endParaRPr lang="en-ZA" sz="4000">
              <a:solidFill>
                <a:schemeClr val="tx1"/>
              </a:solidFill>
              <a:cs typeface="Calibri Light"/>
            </a:endParaRPr>
          </a:p>
        </p:txBody>
      </p:sp>
      <p:sp>
        <p:nvSpPr>
          <p:cNvPr id="3" name="Content Placeholder 2">
            <a:extLst>
              <a:ext uri="{FF2B5EF4-FFF2-40B4-BE49-F238E27FC236}">
                <a16:creationId xmlns:a16="http://schemas.microsoft.com/office/drawing/2014/main" id="{A83BF120-BB66-490E-9E60-FE6C4613492B}"/>
              </a:ext>
            </a:extLst>
          </p:cNvPr>
          <p:cNvSpPr>
            <a:spLocks noGrp="1"/>
          </p:cNvSpPr>
          <p:nvPr>
            <p:ph idx="1"/>
          </p:nvPr>
        </p:nvSpPr>
        <p:spPr>
          <a:xfrm>
            <a:off x="114234" y="1715073"/>
            <a:ext cx="11235397" cy="4881490"/>
          </a:xfrm>
        </p:spPr>
        <p:txBody>
          <a:bodyPr vert="horz" lIns="91440" tIns="45720" rIns="91440" bIns="45720" rtlCol="0" anchor="t">
            <a:normAutofit/>
          </a:bodyPr>
          <a:lstStyle/>
          <a:p>
            <a:pPr marL="285750" indent="-285750" algn="just"/>
            <a:r>
              <a:rPr lang="en-ZA" sz="1600">
                <a:solidFill>
                  <a:srgbClr val="000000"/>
                </a:solidFill>
                <a:effectLst/>
                <a:latin typeface="Arial"/>
                <a:ea typeface="Calibri" panose="020F0502020204030204" pitchFamily="34" charset="0"/>
                <a:cs typeface="Arial"/>
              </a:rPr>
              <a:t>The details of how the transition will be managed on the introduction of NHI</a:t>
            </a:r>
            <a:r>
              <a:rPr lang="en-ZA" sz="1600">
                <a:solidFill>
                  <a:srgbClr val="000000"/>
                </a:solidFill>
                <a:latin typeface="Arial"/>
                <a:ea typeface="Calibri" panose="020F0502020204030204" pitchFamily="34" charset="0"/>
                <a:cs typeface="Arial"/>
              </a:rPr>
              <a:t> </a:t>
            </a:r>
            <a:r>
              <a:rPr lang="en-ZA" sz="1600">
                <a:solidFill>
                  <a:srgbClr val="000000"/>
                </a:solidFill>
                <a:effectLst/>
                <a:latin typeface="Arial"/>
                <a:ea typeface="Calibri" panose="020F0502020204030204" pitchFamily="34" charset="0"/>
                <a:cs typeface="Arial"/>
              </a:rPr>
              <a:t>is not clear.</a:t>
            </a:r>
            <a:r>
              <a:rPr lang="en-ZA" sz="1600">
                <a:solidFill>
                  <a:srgbClr val="000000"/>
                </a:solidFill>
                <a:latin typeface="Arial"/>
                <a:ea typeface="Calibri" panose="020F0502020204030204" pitchFamily="34" charset="0"/>
                <a:cs typeface="Arial"/>
              </a:rPr>
              <a:t>  </a:t>
            </a:r>
            <a:endParaRPr lang="en-ZA" sz="1600">
              <a:solidFill>
                <a:srgbClr val="000000"/>
              </a:solidFill>
              <a:effectLst/>
              <a:latin typeface="Arial"/>
              <a:ea typeface="Calibri" panose="020F0502020204030204" pitchFamily="34" charset="0"/>
              <a:cs typeface="Arial" panose="020B0604020202020204" pitchFamily="34" charset="0"/>
            </a:endParaRPr>
          </a:p>
          <a:p>
            <a:pPr marL="285750" indent="-285750" algn="just"/>
            <a:r>
              <a:rPr lang="en-ZA" sz="1600">
                <a:solidFill>
                  <a:srgbClr val="000000"/>
                </a:solidFill>
                <a:effectLst/>
                <a:latin typeface="Arial"/>
                <a:ea typeface="Calibri" panose="020F0502020204030204" pitchFamily="34" charset="0"/>
                <a:cs typeface="Arial"/>
              </a:rPr>
              <a:t>For example, certain accidents may have a long tail of medical payments, the employee may already be</a:t>
            </a:r>
            <a:r>
              <a:rPr lang="en-ZA" sz="1600">
                <a:solidFill>
                  <a:srgbClr val="000000"/>
                </a:solidFill>
                <a:latin typeface="Arial"/>
                <a:ea typeface="Calibri" panose="020F0502020204030204" pitchFamily="34" charset="0"/>
                <a:cs typeface="Arial"/>
              </a:rPr>
              <a:t> </a:t>
            </a:r>
            <a:r>
              <a:rPr lang="en-ZA" sz="1600">
                <a:solidFill>
                  <a:srgbClr val="000000"/>
                </a:solidFill>
                <a:effectLst/>
                <a:latin typeface="Arial"/>
                <a:ea typeface="Calibri" panose="020F0502020204030204" pitchFamily="34" charset="0"/>
                <a:cs typeface="Arial"/>
              </a:rPr>
              <a:t> registered with a certain doctor, and sometimes the employees are in outlying rural areas.</a:t>
            </a:r>
            <a:r>
              <a:rPr lang="en-ZA" sz="1600">
                <a:solidFill>
                  <a:srgbClr val="000000"/>
                </a:solidFill>
                <a:latin typeface="Arial"/>
                <a:ea typeface="Calibri" panose="020F0502020204030204" pitchFamily="34" charset="0"/>
                <a:cs typeface="Arial"/>
              </a:rPr>
              <a:t>  </a:t>
            </a:r>
            <a:endParaRPr lang="en-ZA" sz="1600">
              <a:solidFill>
                <a:srgbClr val="000000"/>
              </a:solidFill>
              <a:effectLst/>
              <a:latin typeface="Arial"/>
              <a:ea typeface="Calibri" panose="020F0502020204030204" pitchFamily="34" charset="0"/>
              <a:cs typeface="Arial" panose="020B0604020202020204" pitchFamily="34" charset="0"/>
            </a:endParaRPr>
          </a:p>
          <a:p>
            <a:pPr marL="285750" indent="-285750" algn="just"/>
            <a:r>
              <a:rPr lang="en-ZA" sz="1600">
                <a:solidFill>
                  <a:srgbClr val="000000"/>
                </a:solidFill>
                <a:effectLst/>
                <a:latin typeface="Arial"/>
                <a:ea typeface="Calibri" panose="020F0502020204030204" pitchFamily="34" charset="0"/>
                <a:cs typeface="Arial"/>
              </a:rPr>
              <a:t>It is not clear whether the employee can continue treatment with their doctor, or if a suitable doctor will be available to them in their vicinity.</a:t>
            </a:r>
            <a:r>
              <a:rPr lang="en-ZA" sz="1600">
                <a:solidFill>
                  <a:srgbClr val="000000"/>
                </a:solidFill>
                <a:latin typeface="Arial"/>
                <a:ea typeface="Calibri" panose="020F0502020204030204" pitchFamily="34" charset="0"/>
                <a:cs typeface="Arial"/>
              </a:rPr>
              <a:t>  </a:t>
            </a:r>
            <a:endParaRPr lang="en-ZA" sz="1600">
              <a:solidFill>
                <a:srgbClr val="000000"/>
              </a:solidFill>
              <a:effectLst/>
              <a:latin typeface="Arial"/>
              <a:ea typeface="Calibri" panose="020F0502020204030204" pitchFamily="34" charset="0"/>
              <a:cs typeface="Arial" panose="020B0604020202020204" pitchFamily="34" charset="0"/>
            </a:endParaRPr>
          </a:p>
          <a:p>
            <a:pPr marL="285750" indent="-285750" algn="just"/>
            <a:r>
              <a:rPr lang="en-ZA" sz="1600">
                <a:solidFill>
                  <a:srgbClr val="000000"/>
                </a:solidFill>
                <a:effectLst/>
                <a:latin typeface="Arial"/>
                <a:ea typeface="Calibri" panose="020F0502020204030204" pitchFamily="34" charset="0"/>
                <a:cs typeface="Arial"/>
              </a:rPr>
              <a:t>In addition,</a:t>
            </a:r>
            <a:r>
              <a:rPr lang="en-ZA" sz="1600">
                <a:solidFill>
                  <a:srgbClr val="000000"/>
                </a:solidFill>
                <a:latin typeface="Arial"/>
                <a:ea typeface="Calibri" panose="020F0502020204030204" pitchFamily="34" charset="0"/>
                <a:cs typeface="Arial"/>
              </a:rPr>
              <a:t> </a:t>
            </a:r>
            <a:r>
              <a:rPr lang="en-ZA" sz="1600">
                <a:solidFill>
                  <a:srgbClr val="000000"/>
                </a:solidFill>
                <a:effectLst/>
                <a:latin typeface="Arial"/>
                <a:ea typeface="Calibri" panose="020F0502020204030204" pitchFamily="34" charset="0"/>
                <a:cs typeface="Arial"/>
              </a:rPr>
              <a:t> employers would have already paid the premium for the accident that gave rise to the medical treatment a long time ago.</a:t>
            </a:r>
            <a:endParaRPr lang="en-ZA" sz="1600">
              <a:effectLst/>
              <a:latin typeface="Arial"/>
              <a:ea typeface="Calibri" panose="020F0502020204030204" pitchFamily="34" charset="0"/>
              <a:cs typeface="Arial"/>
            </a:endParaRPr>
          </a:p>
          <a:p>
            <a:endParaRPr lang="en-ZA"/>
          </a:p>
        </p:txBody>
      </p:sp>
    </p:spTree>
    <p:extLst>
      <p:ext uri="{BB962C8B-B14F-4D97-AF65-F5344CB8AC3E}">
        <p14:creationId xmlns:p14="http://schemas.microsoft.com/office/powerpoint/2010/main" val="346677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8917-B22D-4994-8F98-BB9FF704C0BD}"/>
              </a:ext>
            </a:extLst>
          </p:cNvPr>
          <p:cNvSpPr>
            <a:spLocks noGrp="1"/>
          </p:cNvSpPr>
          <p:nvPr>
            <p:ph type="title"/>
          </p:nvPr>
        </p:nvSpPr>
        <p:spPr>
          <a:xfrm>
            <a:off x="474133" y="373593"/>
            <a:ext cx="10515600" cy="1069780"/>
          </a:xfrm>
        </p:spPr>
        <p:txBody>
          <a:bodyPr/>
          <a:lstStyle/>
          <a:p>
            <a:r>
              <a:rPr lang="en-GB" sz="4000" b="1">
                <a:solidFill>
                  <a:schemeClr val="tx1"/>
                </a:solidFill>
                <a:latin typeface="Calibri"/>
                <a:cs typeface="Times New Roman"/>
              </a:rPr>
              <a:t>GOVERNANCE STRUCTURE </a:t>
            </a:r>
            <a:endParaRPr lang="en-ZA" sz="4000" b="1">
              <a:solidFill>
                <a:schemeClr val="tx1"/>
              </a:solidFill>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201A41-7186-4B39-AD0A-377DBE42C0BB}"/>
              </a:ext>
            </a:extLst>
          </p:cNvPr>
          <p:cNvSpPr>
            <a:spLocks noGrp="1"/>
          </p:cNvSpPr>
          <p:nvPr>
            <p:ph idx="1"/>
          </p:nvPr>
        </p:nvSpPr>
        <p:spPr>
          <a:xfrm>
            <a:off x="114234" y="1602917"/>
            <a:ext cx="11235397" cy="4881490"/>
          </a:xfrm>
        </p:spPr>
        <p:txBody>
          <a:bodyPr vert="horz" lIns="91440" tIns="45720" rIns="91440" bIns="45720" rtlCol="0" anchor="t">
            <a:normAutofit/>
          </a:bodyPr>
          <a:lstStyle/>
          <a:p>
            <a:pPr marL="0" indent="0">
              <a:lnSpc>
                <a:spcPct val="107000"/>
              </a:lnSpc>
              <a:spcAft>
                <a:spcPts val="800"/>
              </a:spcAft>
              <a:buNone/>
              <a:tabLst>
                <a:tab pos="457200" algn="l"/>
              </a:tabLst>
            </a:pPr>
            <a:r>
              <a:rPr lang="en-ZA" sz="1600" b="1" dirty="0">
                <a:solidFill>
                  <a:schemeClr val="tx1"/>
                </a:solidFill>
                <a:effectLst/>
                <a:latin typeface="Arial"/>
                <a:ea typeface="Calibri" panose="020F0502020204030204" pitchFamily="34" charset="0"/>
                <a:cs typeface="Arial"/>
              </a:rPr>
              <a:t>NHI Board</a:t>
            </a:r>
            <a:endParaRPr lang="en-ZA" sz="1600" dirty="0">
              <a:solidFill>
                <a:schemeClr val="tx1"/>
              </a:solidFill>
              <a:effectLst/>
              <a:latin typeface="Arial"/>
              <a:ea typeface="Calibri" panose="020F0502020204030204" pitchFamily="34" charset="0"/>
              <a:cs typeface="Arial"/>
            </a:endParaRPr>
          </a:p>
          <a:p>
            <a:pPr marL="0" indent="0" algn="just">
              <a:lnSpc>
                <a:spcPct val="107000"/>
              </a:lnSpc>
              <a:spcAft>
                <a:spcPts val="800"/>
              </a:spcAft>
              <a:buNone/>
            </a:pPr>
            <a:r>
              <a:rPr lang="en-ZA" sz="1600" dirty="0">
                <a:solidFill>
                  <a:schemeClr val="tx1"/>
                </a:solidFill>
                <a:effectLst/>
                <a:latin typeface="Arial"/>
                <a:ea typeface="Calibri" panose="020F0502020204030204" pitchFamily="34" charset="0"/>
                <a:cs typeface="Arial"/>
              </a:rPr>
              <a:t>The composition of the NHI Board will be based on experts in relevant fields which may include: healthcare service financing, health economics, public health planning, monitoring and evaluation, law,  actuarial sciences, information technology and communication. </a:t>
            </a:r>
          </a:p>
          <a:p>
            <a:pPr marL="0" indent="0" algn="just">
              <a:lnSpc>
                <a:spcPct val="107000"/>
              </a:lnSpc>
              <a:spcAft>
                <a:spcPts val="800"/>
              </a:spcAft>
              <a:buNone/>
            </a:pPr>
            <a:r>
              <a:rPr lang="en-ZA" sz="1600" dirty="0">
                <a:solidFill>
                  <a:schemeClr val="tx1"/>
                </a:solidFill>
                <a:latin typeface="Arial"/>
                <a:ea typeface="Calibri" panose="020F0502020204030204" pitchFamily="34" charset="0"/>
                <a:cs typeface="Arial"/>
              </a:rPr>
              <a:t>In addition, the following advisory committees will be established:</a:t>
            </a:r>
          </a:p>
          <a:p>
            <a:pPr algn="just">
              <a:lnSpc>
                <a:spcPct val="107000"/>
              </a:lnSpc>
              <a:spcAft>
                <a:spcPts val="800"/>
              </a:spcAft>
            </a:pPr>
            <a:r>
              <a:rPr lang="en-ZA" sz="1600" dirty="0">
                <a:solidFill>
                  <a:schemeClr val="tx1"/>
                </a:solidFill>
                <a:latin typeface="Arial"/>
                <a:ea typeface="Calibri" panose="020F0502020204030204" pitchFamily="34" charset="0"/>
                <a:cs typeface="Arial"/>
              </a:rPr>
              <a:t>Benefits Advisory Committee</a:t>
            </a:r>
          </a:p>
          <a:p>
            <a:pPr algn="just">
              <a:lnSpc>
                <a:spcPct val="107000"/>
              </a:lnSpc>
              <a:spcAft>
                <a:spcPts val="800"/>
              </a:spcAft>
            </a:pPr>
            <a:r>
              <a:rPr lang="en-ZA" sz="1600" dirty="0">
                <a:solidFill>
                  <a:schemeClr val="tx1"/>
                </a:solidFill>
                <a:latin typeface="Arial"/>
                <a:ea typeface="Calibri" panose="020F0502020204030204" pitchFamily="34" charset="0"/>
                <a:cs typeface="Arial"/>
              </a:rPr>
              <a:t>Healthcare Benefits Pricing Committee</a:t>
            </a:r>
          </a:p>
          <a:p>
            <a:pPr algn="just">
              <a:lnSpc>
                <a:spcPct val="107000"/>
              </a:lnSpc>
              <a:spcAft>
                <a:spcPts val="800"/>
              </a:spcAft>
            </a:pPr>
            <a:r>
              <a:rPr lang="en-ZA" sz="1600" dirty="0">
                <a:solidFill>
                  <a:schemeClr val="tx1"/>
                </a:solidFill>
                <a:latin typeface="Arial"/>
                <a:ea typeface="Calibri" panose="020F0502020204030204" pitchFamily="34" charset="0"/>
                <a:cs typeface="Arial"/>
              </a:rPr>
              <a:t>Stakeholder Advisory Committee</a:t>
            </a:r>
          </a:p>
          <a:p>
            <a:pPr marL="0" indent="0" algn="just">
              <a:lnSpc>
                <a:spcPct val="107000"/>
              </a:lnSpc>
              <a:spcAft>
                <a:spcPts val="800"/>
              </a:spcAft>
              <a:buNone/>
            </a:pPr>
            <a:endParaRPr lang="en-ZA" sz="1600" dirty="0">
              <a:solidFill>
                <a:schemeClr val="tx1"/>
              </a:solidFill>
              <a:effectLst/>
              <a:latin typeface="Arial"/>
              <a:ea typeface="Calibri" panose="020F0502020204030204" pitchFamily="34" charset="0"/>
              <a:cs typeface="Arial" panose="020B0604020202020204" pitchFamily="34" charset="0"/>
            </a:endParaRPr>
          </a:p>
          <a:p>
            <a:pPr marL="0" indent="0" algn="just">
              <a:lnSpc>
                <a:spcPct val="107000"/>
              </a:lnSpc>
              <a:spcAft>
                <a:spcPts val="800"/>
              </a:spcAft>
              <a:buNone/>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solidFill>
                <a:schemeClr val="tx1"/>
              </a:solidFill>
            </a:endParaRPr>
          </a:p>
        </p:txBody>
      </p:sp>
    </p:spTree>
    <p:extLst>
      <p:ext uri="{BB962C8B-B14F-4D97-AF65-F5344CB8AC3E}">
        <p14:creationId xmlns:p14="http://schemas.microsoft.com/office/powerpoint/2010/main" val="1608256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A970-AEBF-4C35-84F2-4126C045D7CB}"/>
              </a:ext>
            </a:extLst>
          </p:cNvPr>
          <p:cNvSpPr>
            <a:spLocks noGrp="1"/>
          </p:cNvSpPr>
          <p:nvPr>
            <p:ph type="title"/>
          </p:nvPr>
        </p:nvSpPr>
        <p:spPr>
          <a:xfrm>
            <a:off x="474133" y="271993"/>
            <a:ext cx="10515600" cy="1069780"/>
          </a:xfrm>
        </p:spPr>
        <p:txBody>
          <a:bodyPr>
            <a:normAutofit/>
          </a:bodyPr>
          <a:lstStyle/>
          <a:p>
            <a:r>
              <a:rPr lang="en-GB" sz="4000" b="1">
                <a:solidFill>
                  <a:schemeClr val="tx1"/>
                </a:solidFill>
                <a:latin typeface="Calibri"/>
                <a:cs typeface="Times New Roman"/>
              </a:rPr>
              <a:t>GOVERNANCE STRUCTURE CONTINUED</a:t>
            </a:r>
            <a:endParaRPr lang="en-ZA" sz="4000">
              <a:solidFill>
                <a:schemeClr val="tx1"/>
              </a:solidFill>
              <a:latin typeface="Calibri"/>
              <a:cs typeface="Times New Roman"/>
            </a:endParaRPr>
          </a:p>
        </p:txBody>
      </p:sp>
      <p:sp>
        <p:nvSpPr>
          <p:cNvPr id="3" name="Content Placeholder 2">
            <a:extLst>
              <a:ext uri="{FF2B5EF4-FFF2-40B4-BE49-F238E27FC236}">
                <a16:creationId xmlns:a16="http://schemas.microsoft.com/office/drawing/2014/main" id="{079B2E27-67D1-4CD8-A31E-2D4711BEFC7C}"/>
              </a:ext>
            </a:extLst>
          </p:cNvPr>
          <p:cNvSpPr>
            <a:spLocks noGrp="1"/>
          </p:cNvSpPr>
          <p:nvPr>
            <p:ph idx="1"/>
          </p:nvPr>
        </p:nvSpPr>
        <p:spPr>
          <a:xfrm>
            <a:off x="478301" y="1659988"/>
            <a:ext cx="11531730" cy="4881490"/>
          </a:xfrm>
        </p:spPr>
        <p:txBody>
          <a:bodyPr vert="horz" lIns="91440" tIns="45720" rIns="91440" bIns="45720" rtlCol="0" anchor="t">
            <a:noAutofit/>
          </a:bodyPr>
          <a:lstStyle/>
          <a:p>
            <a:pPr marL="0" indent="0" algn="just">
              <a:lnSpc>
                <a:spcPct val="107000"/>
              </a:lnSpc>
              <a:spcAft>
                <a:spcPts val="800"/>
              </a:spcAft>
              <a:buNone/>
              <a:tabLst>
                <a:tab pos="457200" algn="l"/>
              </a:tabLst>
            </a:pPr>
            <a:r>
              <a:rPr lang="en-ZA" sz="1600" b="1">
                <a:solidFill>
                  <a:schemeClr val="tx1"/>
                </a:solidFill>
                <a:effectLst/>
                <a:latin typeface="Arial"/>
                <a:ea typeface="Calibri" panose="020F0502020204030204" pitchFamily="34" charset="0"/>
                <a:cs typeface="Calibri"/>
              </a:rPr>
              <a:t>Compensation Fund</a:t>
            </a:r>
            <a:r>
              <a:rPr lang="en-ZA" sz="1600" b="1">
                <a:solidFill>
                  <a:schemeClr val="tx1"/>
                </a:solidFill>
                <a:latin typeface="Arial"/>
                <a:ea typeface="Calibri" panose="020F0502020204030204" pitchFamily="34" charset="0"/>
                <a:cs typeface="Calibri"/>
              </a:rPr>
              <a:t> (CF)</a:t>
            </a:r>
            <a:r>
              <a:rPr lang="en-ZA" sz="1600" b="1">
                <a:solidFill>
                  <a:schemeClr val="tx1"/>
                </a:solidFill>
                <a:effectLst/>
                <a:latin typeface="Arial"/>
                <a:ea typeface="Calibri" panose="020F0502020204030204" pitchFamily="34" charset="0"/>
                <a:cs typeface="Calibri"/>
              </a:rPr>
              <a:t> Board</a:t>
            </a:r>
            <a:endParaRPr lang="en-US">
              <a:solidFill>
                <a:schemeClr val="tx1"/>
              </a:solidFill>
            </a:endParaRPr>
          </a:p>
          <a:p>
            <a:pPr marL="0" indent="0" algn="just">
              <a:lnSpc>
                <a:spcPct val="107000"/>
              </a:lnSpc>
              <a:spcAft>
                <a:spcPts val="800"/>
              </a:spcAft>
              <a:buNone/>
              <a:tabLst>
                <a:tab pos="457200" algn="l"/>
              </a:tabLst>
            </a:pPr>
            <a:r>
              <a:rPr lang="en-ZA" sz="1600">
                <a:solidFill>
                  <a:schemeClr val="tx1"/>
                </a:solidFill>
                <a:effectLst/>
                <a:latin typeface="Arial"/>
                <a:ea typeface="Calibri" panose="020F0502020204030204" pitchFamily="34" charset="0"/>
                <a:cs typeface="Calibri"/>
              </a:rPr>
              <a:t>Section 12 of the COIDA sets out the functions of the Board and </a:t>
            </a:r>
            <a:r>
              <a:rPr lang="en-ZA" sz="1600">
                <a:solidFill>
                  <a:schemeClr val="tx1"/>
                </a:solidFill>
                <a:latin typeface="Arial"/>
                <a:ea typeface="Calibri" panose="020F0502020204030204" pitchFamily="34" charset="0"/>
                <a:cs typeface="Calibri"/>
              </a:rPr>
              <a:t>includes</a:t>
            </a:r>
            <a:r>
              <a:rPr lang="en-ZA" sz="1600">
                <a:solidFill>
                  <a:schemeClr val="tx1"/>
                </a:solidFill>
                <a:effectLst/>
                <a:latin typeface="Arial"/>
                <a:ea typeface="Calibri" panose="020F0502020204030204" pitchFamily="34" charset="0"/>
                <a:cs typeface="Calibri"/>
              </a:rPr>
              <a:t> the following:</a:t>
            </a:r>
            <a:r>
              <a:rPr lang="en-ZA" sz="1600">
                <a:solidFill>
                  <a:schemeClr val="tx1"/>
                </a:solidFill>
                <a:latin typeface="Arial"/>
                <a:ea typeface="Calibri" panose="020F0502020204030204" pitchFamily="34" charset="0"/>
                <a:cs typeface="Calibri"/>
              </a:rPr>
              <a:t> </a:t>
            </a:r>
            <a:endParaRPr lang="en-ZA" sz="1600">
              <a:solidFill>
                <a:schemeClr val="tx1"/>
              </a:solidFill>
              <a:effectLst/>
              <a:latin typeface="Arial"/>
              <a:ea typeface="Calibri" panose="020F0502020204030204" pitchFamily="34" charset="0"/>
              <a:cs typeface="Calibri" panose="020F0502020204030204" pitchFamily="34" charset="0"/>
            </a:endParaRPr>
          </a:p>
          <a:p>
            <a:pPr marL="342900" lvl="0" indent="-342900" algn="just">
              <a:lnSpc>
                <a:spcPct val="107000"/>
              </a:lnSpc>
              <a:spcAft>
                <a:spcPts val="800"/>
              </a:spcAft>
              <a:buSzPts val="800"/>
              <a:buAutoNum type="arabicPeriod"/>
            </a:pPr>
            <a:r>
              <a:rPr lang="en-US" sz="1400" i="1">
                <a:solidFill>
                  <a:schemeClr val="tx1"/>
                </a:solidFill>
                <a:effectLst/>
                <a:latin typeface="Arial"/>
                <a:ea typeface="Times New Roman" panose="02020603050405020304" pitchFamily="18" charset="0"/>
                <a:cs typeface="Calibri"/>
              </a:rPr>
              <a:t>The Board shall advise the Minister regarding-</a:t>
            </a:r>
            <a:endParaRPr lang="en-ZA" sz="1400">
              <a:solidFill>
                <a:schemeClr val="tx1"/>
              </a:solidFill>
              <a:effectLst/>
              <a:latin typeface="Arial"/>
              <a:ea typeface="Calibri" panose="020F0502020204030204" pitchFamily="34" charset="0"/>
              <a:cs typeface="Calibri"/>
            </a:endParaRPr>
          </a:p>
          <a:p>
            <a:pPr marL="742950" lvl="1" indent="-285750">
              <a:lnSpc>
                <a:spcPct val="107000"/>
              </a:lnSpc>
              <a:spcAft>
                <a:spcPts val="800"/>
              </a:spcAft>
              <a:buSzPts val="800"/>
              <a:buFont typeface="Verdana" panose="020B0604030504040204" pitchFamily="34" charset="0"/>
              <a:buAutoNum type="arabicParenBoth"/>
            </a:pPr>
            <a:r>
              <a:rPr lang="en-US" sz="1400" i="1">
                <a:effectLst/>
                <a:latin typeface="Arial"/>
                <a:ea typeface="Times New Roman" panose="02020603050405020304" pitchFamily="18" charset="0"/>
                <a:cs typeface="Calibri"/>
              </a:rPr>
              <a:t>matters of policy arising out of or in connection with the application of this Act;</a:t>
            </a:r>
            <a:endParaRPr lang="en-ZA" sz="1400">
              <a:latin typeface="Arial"/>
              <a:ea typeface="Times New Roman" panose="02020603050405020304" pitchFamily="18" charset="0"/>
              <a:cs typeface="Calibri"/>
            </a:endParaRPr>
          </a:p>
          <a:p>
            <a:pPr marL="742950" lvl="1" indent="-285750">
              <a:lnSpc>
                <a:spcPct val="107000"/>
              </a:lnSpc>
              <a:spcAft>
                <a:spcPts val="800"/>
              </a:spcAft>
              <a:buSzPts val="800"/>
              <a:buAutoNum type="arabicParenBoth"/>
            </a:pPr>
            <a:r>
              <a:rPr lang="en-US" sz="1400" i="1">
                <a:effectLst/>
                <a:latin typeface="Arial"/>
                <a:ea typeface="Times New Roman" panose="02020603050405020304" pitchFamily="18" charset="0"/>
                <a:cs typeface="Calibri"/>
              </a:rPr>
              <a:t>the nature and extent of the benefits that shall be payable to employees or dependents of employees, including the adjustment of existing pensions;</a:t>
            </a:r>
            <a:endParaRPr lang="en-ZA" sz="1400">
              <a:effectLst/>
              <a:latin typeface="Arial"/>
              <a:ea typeface="Calibri" panose="020F0502020204030204" pitchFamily="34" charset="0"/>
              <a:cs typeface="Calibri"/>
            </a:endParaRPr>
          </a:p>
          <a:p>
            <a:pPr marL="742950" lvl="1" indent="-285750">
              <a:lnSpc>
                <a:spcPct val="107000"/>
              </a:lnSpc>
              <a:spcAft>
                <a:spcPts val="800"/>
              </a:spcAft>
              <a:buSzPts val="800"/>
              <a:buFont typeface="Verdana" panose="020B0604030504040204" pitchFamily="34" charset="0"/>
              <a:buAutoNum type="arabicParenBoth"/>
            </a:pPr>
            <a:r>
              <a:rPr lang="en-US" sz="1400" i="1">
                <a:effectLst/>
                <a:latin typeface="Arial"/>
                <a:ea typeface="Times New Roman" panose="02020603050405020304" pitchFamily="18" charset="0"/>
                <a:cs typeface="Calibri"/>
              </a:rPr>
              <a:t>the appointment of assessors;</a:t>
            </a:r>
            <a:endParaRPr lang="en-ZA" sz="1400">
              <a:effectLst/>
              <a:latin typeface="Arial"/>
              <a:ea typeface="Calibri" panose="020F0502020204030204" pitchFamily="34" charset="0"/>
              <a:cs typeface="Calibri"/>
            </a:endParaRPr>
          </a:p>
          <a:p>
            <a:pPr marL="742950" lvl="1" indent="-285750">
              <a:lnSpc>
                <a:spcPct val="107000"/>
              </a:lnSpc>
              <a:spcAft>
                <a:spcPts val="800"/>
              </a:spcAft>
              <a:buSzPts val="800"/>
              <a:buFont typeface="Verdana" panose="020B0604030504040204" pitchFamily="34" charset="0"/>
              <a:buAutoNum type="arabicParenBoth"/>
            </a:pPr>
            <a:r>
              <a:rPr lang="en-US" sz="1400" i="1">
                <a:effectLst/>
                <a:latin typeface="Arial"/>
                <a:ea typeface="Times New Roman" panose="02020603050405020304" pitchFamily="18" charset="0"/>
                <a:cs typeface="Calibri"/>
              </a:rPr>
              <a:t>the amendment of this Act.</a:t>
            </a:r>
            <a:endParaRPr lang="en-ZA" sz="1400">
              <a:effectLst/>
              <a:latin typeface="Arial"/>
              <a:ea typeface="Calibri" panose="020F0502020204030204" pitchFamily="34" charset="0"/>
              <a:cs typeface="Calibri"/>
            </a:endParaRPr>
          </a:p>
          <a:p>
            <a:pPr marL="342900" indent="-342900" algn="just">
              <a:lnSpc>
                <a:spcPct val="107000"/>
              </a:lnSpc>
              <a:spcAft>
                <a:spcPts val="800"/>
              </a:spcAft>
              <a:buSzPts val="800"/>
              <a:buFont typeface="Verdana" panose="020B0604030504040204" pitchFamily="34" charset="0"/>
              <a:buAutoNum type="arabicPeriod"/>
            </a:pPr>
            <a:r>
              <a:rPr lang="en-US" sz="1400" i="1">
                <a:solidFill>
                  <a:schemeClr val="tx1"/>
                </a:solidFill>
                <a:effectLst/>
                <a:latin typeface="Arial"/>
                <a:ea typeface="Times New Roman" panose="02020603050405020304" pitchFamily="18" charset="0"/>
                <a:cs typeface="Calibri"/>
              </a:rPr>
              <a:t>The Board may at the request of the Director-General advise him regarding the performance of a particular aspect of his functions.</a:t>
            </a:r>
            <a:endParaRPr lang="en-ZA" sz="1400">
              <a:solidFill>
                <a:schemeClr val="tx1"/>
              </a:solidFill>
              <a:latin typeface="Arial"/>
              <a:ea typeface="Times New Roman" panose="02020603050405020304" pitchFamily="18" charset="0"/>
              <a:cs typeface="Calibri"/>
            </a:endParaRPr>
          </a:p>
          <a:p>
            <a:pPr marL="0" lvl="0" indent="0" algn="just">
              <a:lnSpc>
                <a:spcPct val="107000"/>
              </a:lnSpc>
              <a:spcAft>
                <a:spcPts val="800"/>
              </a:spcAft>
              <a:buNone/>
            </a:pPr>
            <a:r>
              <a:rPr lang="en-ZA" sz="1600">
                <a:solidFill>
                  <a:schemeClr val="tx1"/>
                </a:solidFill>
                <a:effectLst/>
                <a:latin typeface="Arial"/>
                <a:ea typeface="Calibri" panose="020F0502020204030204" pitchFamily="34" charset="0"/>
                <a:cs typeface="Calibri"/>
              </a:rPr>
              <a:t>In essence, the CF Board is responsible for advising the Minister of Employment and Labour on pricing premiums payable by employers and benefits for employees with occupational injuries or diseases.</a:t>
            </a:r>
            <a:endParaRPr lang="en-ZA">
              <a:solidFill>
                <a:schemeClr val="tx1"/>
              </a:solidFill>
            </a:endParaRPr>
          </a:p>
          <a:p>
            <a:endParaRPr lang="en-ZA">
              <a:solidFill>
                <a:schemeClr val="tx1"/>
              </a:solidFill>
            </a:endParaRPr>
          </a:p>
        </p:txBody>
      </p:sp>
    </p:spTree>
    <p:extLst>
      <p:ext uri="{BB962C8B-B14F-4D97-AF65-F5344CB8AC3E}">
        <p14:creationId xmlns:p14="http://schemas.microsoft.com/office/powerpoint/2010/main" val="351769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C3A3-2F20-4BE8-A867-704B5AB6F9D9}"/>
              </a:ext>
            </a:extLst>
          </p:cNvPr>
          <p:cNvSpPr>
            <a:spLocks noGrp="1"/>
          </p:cNvSpPr>
          <p:nvPr>
            <p:ph type="title"/>
          </p:nvPr>
        </p:nvSpPr>
        <p:spPr>
          <a:xfrm>
            <a:off x="0" y="532157"/>
            <a:ext cx="10515600" cy="1069780"/>
          </a:xfrm>
        </p:spPr>
        <p:txBody>
          <a:bodyPr/>
          <a:lstStyle/>
          <a:p>
            <a:r>
              <a:rPr lang="en-GB" b="1">
                <a:solidFill>
                  <a:schemeClr val="tx1"/>
                </a:solidFill>
                <a:latin typeface="Calibri"/>
                <a:cs typeface="Calibri"/>
              </a:rPr>
              <a:t>GOVERNANCE STRUCTURE CONTINUED</a:t>
            </a:r>
            <a:endParaRPr lang="en-US">
              <a:solidFill>
                <a:schemeClr val="tx1"/>
              </a:solidFill>
              <a:ea typeface="+mj-lt"/>
              <a:cs typeface="+mj-lt"/>
            </a:endParaRPr>
          </a:p>
        </p:txBody>
      </p:sp>
      <p:sp>
        <p:nvSpPr>
          <p:cNvPr id="3" name="Content Placeholder 2">
            <a:extLst>
              <a:ext uri="{FF2B5EF4-FFF2-40B4-BE49-F238E27FC236}">
                <a16:creationId xmlns:a16="http://schemas.microsoft.com/office/drawing/2014/main" id="{F9E7B691-F3DA-4F91-9B58-1C35BB4ADE44}"/>
              </a:ext>
            </a:extLst>
          </p:cNvPr>
          <p:cNvSpPr>
            <a:spLocks noGrp="1"/>
          </p:cNvSpPr>
          <p:nvPr>
            <p:ph idx="1"/>
          </p:nvPr>
        </p:nvSpPr>
        <p:spPr>
          <a:xfrm>
            <a:off x="478301" y="1659988"/>
            <a:ext cx="11480930" cy="4881490"/>
          </a:xfrm>
        </p:spPr>
        <p:txBody>
          <a:bodyPr vert="horz" lIns="91440" tIns="45720" rIns="91440" bIns="45720" rtlCol="0" anchor="t">
            <a:noAutofit/>
          </a:bodyPr>
          <a:lstStyle/>
          <a:p>
            <a:pPr marL="0" indent="0" algn="just">
              <a:lnSpc>
                <a:spcPct val="107000"/>
              </a:lnSpc>
              <a:spcAft>
                <a:spcPts val="800"/>
              </a:spcAft>
              <a:buNone/>
            </a:pPr>
            <a:r>
              <a:rPr lang="en-ZA" sz="1600" dirty="0">
                <a:solidFill>
                  <a:schemeClr val="tx1"/>
                </a:solidFill>
                <a:latin typeface="Arial"/>
                <a:cs typeface="Arial"/>
              </a:rPr>
              <a:t>Clause 13 of the NHI Bill foresees that the composition of the NHI Board will be made up of experts in relevant fields. No provision is made for the Compensation Commissioner or representatives of the Compensation Fund to be part of the NHI Board. This has the implication that the interests of, in particular employees and employers might not be sufficiently reflected in the NHI Board structure, in so far as compensation for occupational injuries and diseases are concerned.</a:t>
            </a:r>
            <a:endParaRPr lang="en-US" sz="1600" dirty="0">
              <a:solidFill>
                <a:schemeClr val="tx1"/>
              </a:solidFill>
              <a:latin typeface="Arial"/>
              <a:ea typeface="+mn-lt"/>
              <a:cs typeface="+mn-lt"/>
            </a:endParaRPr>
          </a:p>
          <a:p>
            <a:pPr marL="0" indent="0" algn="just">
              <a:lnSpc>
                <a:spcPct val="107000"/>
              </a:lnSpc>
              <a:spcAft>
                <a:spcPts val="800"/>
              </a:spcAft>
              <a:buNone/>
            </a:pPr>
            <a:r>
              <a:rPr lang="en-ZA" sz="1600" b="1" dirty="0">
                <a:solidFill>
                  <a:schemeClr val="tx1"/>
                </a:solidFill>
                <a:latin typeface="Arial"/>
                <a:cs typeface="Arial"/>
              </a:rPr>
              <a:t>Recommendation </a:t>
            </a:r>
            <a:endParaRPr lang="en-ZA" sz="1600" dirty="0">
              <a:solidFill>
                <a:schemeClr val="tx1"/>
              </a:solidFill>
              <a:latin typeface="Arial"/>
              <a:ea typeface="+mn-lt"/>
              <a:cs typeface="+mn-lt"/>
            </a:endParaRPr>
          </a:p>
          <a:p>
            <a:pPr algn="just">
              <a:lnSpc>
                <a:spcPct val="107000"/>
              </a:lnSpc>
              <a:spcAft>
                <a:spcPts val="800"/>
              </a:spcAft>
            </a:pPr>
            <a:r>
              <a:rPr lang="en-ZA" sz="1600" dirty="0">
                <a:solidFill>
                  <a:schemeClr val="tx1"/>
                </a:solidFill>
                <a:latin typeface="Arial"/>
                <a:cs typeface="Arial"/>
              </a:rPr>
              <a:t>We propose the inclusion of at least one representative from the Compensation Fund or nominated member of the Mutual Associations. This will enable the NHI Fund to consider matters that fall under or connected to COIDA. As such, a representation from relevant stakeholders will provide the NHI Fund with necessary information in the development of benefits or services specific to employees under the COIDA. </a:t>
            </a:r>
            <a:endParaRPr lang="en-ZA" sz="1600" dirty="0">
              <a:solidFill>
                <a:schemeClr val="tx1"/>
              </a:solidFill>
              <a:latin typeface="Arial"/>
              <a:ea typeface="+mn-lt"/>
              <a:cs typeface="+mn-lt"/>
            </a:endParaRPr>
          </a:p>
          <a:p>
            <a:pPr algn="just">
              <a:lnSpc>
                <a:spcPct val="107000"/>
              </a:lnSpc>
              <a:spcAft>
                <a:spcPts val="800"/>
              </a:spcAft>
            </a:pPr>
            <a:r>
              <a:rPr lang="en-ZA" sz="1600" dirty="0">
                <a:solidFill>
                  <a:schemeClr val="tx1"/>
                </a:solidFill>
                <a:latin typeface="Arial"/>
                <a:cs typeface="Arial"/>
              </a:rPr>
              <a:t>Alternatively, it is recommended that a Committee be set up between the NHI Fund and the CF to consider matters that impact on the CF</a:t>
            </a:r>
            <a:endParaRPr lang="en-US" sz="1600" dirty="0">
              <a:solidFill>
                <a:schemeClr val="tx1"/>
              </a:solidFill>
              <a:ea typeface="+mn-lt"/>
              <a:cs typeface="+mn-lt"/>
            </a:endParaRPr>
          </a:p>
          <a:p>
            <a:endParaRPr lang="en-US" dirty="0">
              <a:cs typeface="Calibri"/>
            </a:endParaRPr>
          </a:p>
        </p:txBody>
      </p:sp>
    </p:spTree>
    <p:extLst>
      <p:ext uri="{BB962C8B-B14F-4D97-AF65-F5344CB8AC3E}">
        <p14:creationId xmlns:p14="http://schemas.microsoft.com/office/powerpoint/2010/main" val="173091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22E9-28AC-44F1-81FB-E6189F65DF68}"/>
              </a:ext>
            </a:extLst>
          </p:cNvPr>
          <p:cNvSpPr>
            <a:spLocks noGrp="1"/>
          </p:cNvSpPr>
          <p:nvPr>
            <p:ph type="title"/>
          </p:nvPr>
        </p:nvSpPr>
        <p:spPr>
          <a:xfrm>
            <a:off x="252274" y="316522"/>
            <a:ext cx="10515600" cy="1069780"/>
          </a:xfrm>
        </p:spPr>
        <p:txBody>
          <a:bodyPr vert="horz" lIns="91440" tIns="45720" rIns="91440" bIns="45720" rtlCol="0" anchor="ctr">
            <a:noAutofit/>
          </a:bodyPr>
          <a:lstStyle/>
          <a:p>
            <a:r>
              <a:rPr lang="en-GB" sz="4000" b="1">
                <a:solidFill>
                  <a:schemeClr val="tx1"/>
                </a:solidFill>
                <a:latin typeface="Calibri"/>
                <a:cs typeface="Times New Roman"/>
              </a:rPr>
              <a:t>COIDA: OTHER SECTIONS REQUIRING </a:t>
            </a:r>
            <a:br>
              <a:rPr lang="en-GB" sz="4000" b="1">
                <a:solidFill>
                  <a:schemeClr val="tx1"/>
                </a:solidFill>
                <a:latin typeface="Calibri"/>
                <a:cs typeface="Times New Roman"/>
              </a:rPr>
            </a:br>
            <a:r>
              <a:rPr lang="en-GB" sz="4000" b="1">
                <a:solidFill>
                  <a:schemeClr val="tx1"/>
                </a:solidFill>
                <a:latin typeface="Calibri"/>
                <a:cs typeface="Times New Roman"/>
              </a:rPr>
              <a:t>CONSIDERATION</a:t>
            </a:r>
            <a:endParaRPr lang="en-ZA" sz="4000" b="1">
              <a:solidFill>
                <a:schemeClr val="tx1"/>
              </a:solidFill>
              <a:latin typeface="Calibri"/>
              <a:cs typeface="Times New Roman"/>
            </a:endParaRPr>
          </a:p>
        </p:txBody>
      </p:sp>
      <p:sp>
        <p:nvSpPr>
          <p:cNvPr id="3" name="Content Placeholder 2">
            <a:extLst>
              <a:ext uri="{FF2B5EF4-FFF2-40B4-BE49-F238E27FC236}">
                <a16:creationId xmlns:a16="http://schemas.microsoft.com/office/drawing/2014/main" id="{2A755D1F-940F-4B31-A446-6A93C4D1177D}"/>
              </a:ext>
            </a:extLst>
          </p:cNvPr>
          <p:cNvSpPr>
            <a:spLocks noGrp="1"/>
          </p:cNvSpPr>
          <p:nvPr>
            <p:ph idx="1"/>
          </p:nvPr>
        </p:nvSpPr>
        <p:spPr>
          <a:xfrm>
            <a:off x="249701" y="1584611"/>
            <a:ext cx="11472463" cy="4881490"/>
          </a:xfrm>
        </p:spPr>
        <p:txBody>
          <a:bodyPr vert="horz" lIns="91440" tIns="45720" rIns="91440" bIns="45720" rtlCol="0" anchor="t">
            <a:normAutofit/>
          </a:bodyPr>
          <a:lstStyle/>
          <a:p>
            <a:pPr marL="0" indent="0" algn="just">
              <a:lnSpc>
                <a:spcPct val="107000"/>
              </a:lnSpc>
              <a:spcAft>
                <a:spcPts val="800"/>
              </a:spcAft>
              <a:buNone/>
            </a:pPr>
            <a:r>
              <a:rPr lang="en-ZA" sz="1600" dirty="0">
                <a:solidFill>
                  <a:schemeClr val="tx1"/>
                </a:solidFill>
                <a:effectLst/>
                <a:latin typeface="Arial"/>
                <a:ea typeface="Calibri" panose="020F0502020204030204" pitchFamily="34" charset="0"/>
                <a:cs typeface="Arial"/>
              </a:rPr>
              <a:t>The proposed changes to </a:t>
            </a:r>
            <a:r>
              <a:rPr lang="en-ZA" sz="1600" dirty="0">
                <a:solidFill>
                  <a:schemeClr val="tx1"/>
                </a:solidFill>
                <a:latin typeface="Arial"/>
                <a:ea typeface="Calibri" panose="020F0502020204030204" pitchFamily="34" charset="0"/>
                <a:cs typeface="Arial"/>
              </a:rPr>
              <a:t>COIDA </a:t>
            </a:r>
            <a:r>
              <a:rPr lang="en-ZA" sz="1600" dirty="0">
                <a:solidFill>
                  <a:schemeClr val="tx1"/>
                </a:solidFill>
                <a:effectLst/>
                <a:latin typeface="Arial"/>
                <a:ea typeface="Calibri" panose="020F0502020204030204" pitchFamily="34" charset="0"/>
                <a:cs typeface="Arial"/>
              </a:rPr>
              <a:t>by the NHI Bill require that the structures and functions of the CF change substantially. </a:t>
            </a:r>
          </a:p>
          <a:p>
            <a:pPr marL="0" indent="0" algn="just">
              <a:lnSpc>
                <a:spcPct val="107000"/>
              </a:lnSpc>
              <a:spcAft>
                <a:spcPts val="800"/>
              </a:spcAft>
              <a:buNone/>
            </a:pPr>
            <a:r>
              <a:rPr lang="en-ZA" sz="1600" dirty="0">
                <a:solidFill>
                  <a:schemeClr val="tx1"/>
                </a:solidFill>
                <a:effectLst/>
                <a:latin typeface="Arial"/>
                <a:ea typeface="Calibri" panose="020F0502020204030204" pitchFamily="34" charset="0"/>
                <a:cs typeface="Arial"/>
              </a:rPr>
              <a:t>Fundamentally, the Bill removes in its entirety provisioning of medical aid, payment of medical costs and medical examination. There are additional sections of COIDA that would require amendments as a result. The Bill focuses on the following section of COIDA.</a:t>
            </a:r>
          </a:p>
          <a:p>
            <a:pPr marL="342900" lvl="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Change to the definition of compensation to exclude medical benefits in section 1 of COIDA</a:t>
            </a:r>
            <a:r>
              <a:rPr lang="en-ZA" sz="1600" dirty="0">
                <a:solidFill>
                  <a:schemeClr val="tx1"/>
                </a:solidFill>
                <a:latin typeface="Arial"/>
                <a:ea typeface="Calibri" panose="020F0502020204030204" pitchFamily="34" charset="0"/>
                <a:cs typeface="Arial"/>
              </a:rPr>
              <a:t>.</a:t>
            </a:r>
            <a:endParaRPr lang="en-ZA" sz="1600" dirty="0">
              <a:solidFill>
                <a:schemeClr val="tx1"/>
              </a:solidFill>
              <a:effectLst/>
              <a:latin typeface="Arial"/>
              <a:ea typeface="Calibri" panose="020F0502020204030204" pitchFamily="34" charset="0"/>
              <a:cs typeface="Arial"/>
            </a:endParaRPr>
          </a:p>
          <a:p>
            <a:pPr marL="34290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Section 16</a:t>
            </a:r>
            <a:r>
              <a:rPr lang="en-ZA" sz="1600" dirty="0">
                <a:solidFill>
                  <a:schemeClr val="tx1"/>
                </a:solidFill>
                <a:latin typeface="Arial"/>
                <a:ea typeface="Calibri" panose="020F0502020204030204" pitchFamily="34" charset="0"/>
                <a:cs typeface="Arial"/>
              </a:rPr>
              <a:t>(</a:t>
            </a:r>
            <a:r>
              <a:rPr lang="en-ZA" sz="1600" dirty="0">
                <a:solidFill>
                  <a:schemeClr val="tx1"/>
                </a:solidFill>
                <a:effectLst/>
                <a:latin typeface="Arial"/>
                <a:ea typeface="Calibri" panose="020F0502020204030204" pitchFamily="34" charset="0"/>
                <a:cs typeface="Arial"/>
              </a:rPr>
              <a:t>a) of COIDA relating to the application of funds to medical benefits was removed</a:t>
            </a:r>
            <a:r>
              <a:rPr lang="en-ZA" sz="1600" dirty="0">
                <a:solidFill>
                  <a:schemeClr val="tx1"/>
                </a:solidFill>
                <a:latin typeface="Arial"/>
                <a:ea typeface="Calibri" panose="020F0502020204030204" pitchFamily="34" charset="0"/>
                <a:cs typeface="Arial"/>
              </a:rPr>
              <a:t>.</a:t>
            </a:r>
            <a:endParaRPr lang="en-ZA" sz="1600" dirty="0">
              <a:solidFill>
                <a:schemeClr val="tx1"/>
              </a:solidFill>
              <a:effectLst/>
              <a:latin typeface="Arial"/>
              <a:ea typeface="Calibri" panose="020F0502020204030204" pitchFamily="34" charset="0"/>
              <a:cs typeface="Arial"/>
            </a:endParaRPr>
          </a:p>
          <a:p>
            <a:pPr marL="34290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Remove the reference to medical aid in section 22 – which deals with the right to medical treatment even in the case of wilful misconduct</a:t>
            </a:r>
            <a:r>
              <a:rPr lang="en-ZA" sz="1600" dirty="0">
                <a:solidFill>
                  <a:schemeClr val="tx1"/>
                </a:solidFill>
                <a:latin typeface="Arial"/>
                <a:ea typeface="Calibri" panose="020F0502020204030204" pitchFamily="34" charset="0"/>
                <a:cs typeface="Arial"/>
              </a:rPr>
              <a:t>.</a:t>
            </a:r>
            <a:endParaRPr lang="en-ZA" sz="1600" dirty="0">
              <a:solidFill>
                <a:schemeClr val="tx1"/>
              </a:solidFill>
              <a:latin typeface="Arial"/>
              <a:ea typeface="Calibri" panose="020F0502020204030204" pitchFamily="34" charset="0"/>
              <a:cs typeface="Times New Roman"/>
            </a:endParaRPr>
          </a:p>
          <a:p>
            <a:pPr marL="34290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The changes to section 42 relate to the need for a diagnostic medical examination</a:t>
            </a:r>
            <a:r>
              <a:rPr lang="en-ZA" sz="1600" dirty="0">
                <a:solidFill>
                  <a:schemeClr val="tx1"/>
                </a:solidFill>
                <a:latin typeface="Arial"/>
                <a:ea typeface="Calibri" panose="020F0502020204030204" pitchFamily="34" charset="0"/>
                <a:cs typeface="Arial"/>
              </a:rPr>
              <a:t>.</a:t>
            </a:r>
            <a:endParaRPr lang="en-ZA" sz="1600" dirty="0">
              <a:solidFill>
                <a:schemeClr val="tx1"/>
              </a:solidFill>
              <a:effectLst/>
              <a:latin typeface="Arial"/>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The repeal of section 73 dealing with the payment and limitations of medical expenses</a:t>
            </a:r>
            <a:r>
              <a:rPr lang="en-ZA" sz="1600" dirty="0">
                <a:solidFill>
                  <a:schemeClr val="tx1"/>
                </a:solidFill>
                <a:latin typeface="Arial"/>
                <a:ea typeface="Calibri" panose="020F0502020204030204" pitchFamily="34" charset="0"/>
                <a:cs typeface="Arial"/>
              </a:rPr>
              <a:t>.</a:t>
            </a:r>
            <a:endParaRPr lang="en-ZA" sz="1600" dirty="0">
              <a:solidFill>
                <a:schemeClr val="tx1"/>
              </a:solidFill>
              <a:effectLst/>
              <a:latin typeface="Arial"/>
              <a:ea typeface="Calibri" panose="020F0502020204030204" pitchFamily="34" charset="0"/>
              <a:cs typeface="Arial"/>
            </a:endParaRPr>
          </a:p>
          <a:p>
            <a:pPr marL="342900" lvl="0" indent="-342900" algn="just">
              <a:lnSpc>
                <a:spcPct val="107000"/>
              </a:lnSpc>
              <a:spcAft>
                <a:spcPts val="800"/>
              </a:spcAft>
              <a:buFont typeface="Symbol" panose="05050102010706020507" pitchFamily="18" charset="2"/>
              <a:buChar char=""/>
            </a:pPr>
            <a:r>
              <a:rPr lang="en-ZA" sz="1600" dirty="0">
                <a:solidFill>
                  <a:schemeClr val="tx1"/>
                </a:solidFill>
                <a:effectLst/>
                <a:latin typeface="Arial"/>
                <a:ea typeface="Calibri" panose="020F0502020204030204" pitchFamily="34" charset="0"/>
                <a:cs typeface="Arial"/>
              </a:rPr>
              <a:t>The repeal of section 75 dealing with limitation of medical treatment if treatment given was sufficient.</a:t>
            </a:r>
          </a:p>
          <a:p>
            <a:pPr marL="0" indent="0">
              <a:buNone/>
            </a:pPr>
            <a:endParaRPr lang="en-ZA" dirty="0">
              <a:solidFill>
                <a:schemeClr val="tx1"/>
              </a:solidFill>
              <a:effectLst/>
              <a:latin typeface="Calibri" panose="020F0502020204030204" pitchFamily="34" charset="0"/>
              <a:ea typeface="Calibri" panose="020F0502020204030204" pitchFamily="34" charset="0"/>
              <a:cs typeface="Calibri" panose="020F0502020204030204"/>
            </a:endParaRPr>
          </a:p>
        </p:txBody>
      </p:sp>
    </p:spTree>
    <p:extLst>
      <p:ext uri="{BB962C8B-B14F-4D97-AF65-F5344CB8AC3E}">
        <p14:creationId xmlns:p14="http://schemas.microsoft.com/office/powerpoint/2010/main" val="332192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64F1-1E4E-4075-B3EB-4B34FB6AC6DF}"/>
              </a:ext>
            </a:extLst>
          </p:cNvPr>
          <p:cNvSpPr>
            <a:spLocks noGrp="1"/>
          </p:cNvSpPr>
          <p:nvPr>
            <p:ph type="title"/>
          </p:nvPr>
        </p:nvSpPr>
        <p:spPr>
          <a:xfrm>
            <a:off x="372533" y="288926"/>
            <a:ext cx="10515600" cy="1069780"/>
          </a:xfrm>
        </p:spPr>
        <p:txBody>
          <a:bodyPr>
            <a:normAutofit/>
          </a:bodyPr>
          <a:lstStyle/>
          <a:p>
            <a:r>
              <a:rPr lang="en-GB" sz="4000" b="1">
                <a:solidFill>
                  <a:schemeClr val="tx1"/>
                </a:solidFill>
                <a:latin typeface="Calibri"/>
                <a:cs typeface="Times New Roman"/>
              </a:rPr>
              <a:t>SOURCES OF INCOME FOR THE NHI</a:t>
            </a:r>
            <a:endParaRPr lang="en-ZA" sz="4000" b="1">
              <a:solidFill>
                <a:schemeClr val="tx1"/>
              </a:solidFill>
              <a:latin typeface="Calibri"/>
              <a:cs typeface="Times New Roman"/>
            </a:endParaRPr>
          </a:p>
        </p:txBody>
      </p:sp>
      <p:sp>
        <p:nvSpPr>
          <p:cNvPr id="3" name="Content Placeholder 2">
            <a:extLst>
              <a:ext uri="{FF2B5EF4-FFF2-40B4-BE49-F238E27FC236}">
                <a16:creationId xmlns:a16="http://schemas.microsoft.com/office/drawing/2014/main" id="{CB7CD3F3-21D2-483B-B355-E99C4B420309}"/>
              </a:ext>
            </a:extLst>
          </p:cNvPr>
          <p:cNvSpPr>
            <a:spLocks noGrp="1"/>
          </p:cNvSpPr>
          <p:nvPr>
            <p:ph idx="1"/>
          </p:nvPr>
        </p:nvSpPr>
        <p:spPr>
          <a:xfrm>
            <a:off x="376701" y="1602917"/>
            <a:ext cx="11523263" cy="4881490"/>
          </a:xfrm>
        </p:spPr>
        <p:txBody>
          <a:bodyPr vert="horz" lIns="91440" tIns="45720" rIns="91440" bIns="45720" rtlCol="0" anchor="t">
            <a:noAutofit/>
          </a:bodyPr>
          <a:lstStyle/>
          <a:p>
            <a:pPr marL="0" indent="0" algn="just">
              <a:lnSpc>
                <a:spcPct val="120000"/>
              </a:lnSpc>
              <a:spcAft>
                <a:spcPts val="800"/>
              </a:spcAft>
              <a:buNone/>
            </a:pPr>
            <a:r>
              <a:rPr lang="en-ZA" sz="1600" kern="1800">
                <a:solidFill>
                  <a:srgbClr val="000000"/>
                </a:solidFill>
                <a:effectLst/>
                <a:latin typeface="Arial"/>
                <a:ea typeface="Times New Roman" panose="02020603050405020304" pitchFamily="18" charset="0"/>
                <a:cs typeface="Arial"/>
              </a:rPr>
              <a:t>Section (48) of the NHI proposes raising money from any source which the Fund could be legally entitled to. It is unclear how the portion of the current employer assessments towards COIDA related to medical services will be determined</a:t>
            </a:r>
            <a:r>
              <a:rPr lang="en-ZA" sz="1600" kern="1800">
                <a:solidFill>
                  <a:srgbClr val="000000"/>
                </a:solidFill>
                <a:latin typeface="Arial"/>
                <a:ea typeface="Times New Roman" panose="02020603050405020304" pitchFamily="18" charset="0"/>
                <a:cs typeface="Arial"/>
              </a:rPr>
              <a:t> </a:t>
            </a:r>
            <a:r>
              <a:rPr lang="en-ZA" sz="1600" kern="1800">
                <a:solidFill>
                  <a:srgbClr val="000000"/>
                </a:solidFill>
                <a:effectLst/>
                <a:latin typeface="Arial"/>
                <a:ea typeface="Times New Roman" panose="02020603050405020304" pitchFamily="18" charset="0"/>
                <a:cs typeface="Arial"/>
              </a:rPr>
              <a:t> while ensuring the CF </a:t>
            </a:r>
            <a:r>
              <a:rPr lang="en-ZA" sz="1600" kern="1800">
                <a:solidFill>
                  <a:srgbClr val="000000"/>
                </a:solidFill>
                <a:latin typeface="Arial"/>
                <a:ea typeface="Times New Roman" panose="02020603050405020304" pitchFamily="18" charset="0"/>
                <a:cs typeface="Arial"/>
              </a:rPr>
              <a:t>is</a:t>
            </a:r>
            <a:r>
              <a:rPr lang="en-ZA" sz="1600" kern="1800">
                <a:solidFill>
                  <a:srgbClr val="000000"/>
                </a:solidFill>
                <a:effectLst/>
                <a:latin typeface="Arial"/>
                <a:ea typeface="Times New Roman" panose="02020603050405020304" pitchFamily="18" charset="0"/>
                <a:cs typeface="Arial"/>
              </a:rPr>
              <a:t> still able to adequately provide for other benefits payable under COIDA.</a:t>
            </a:r>
            <a:r>
              <a:rPr lang="en-ZA" sz="1600" kern="1800">
                <a:solidFill>
                  <a:srgbClr val="000000"/>
                </a:solidFill>
                <a:latin typeface="Arial"/>
                <a:ea typeface="Times New Roman" panose="02020603050405020304" pitchFamily="18" charset="0"/>
                <a:cs typeface="Arial"/>
              </a:rPr>
              <a:t> </a:t>
            </a:r>
            <a:endParaRPr lang="en-ZA" sz="1600">
              <a:effectLst/>
              <a:latin typeface="Arial"/>
              <a:ea typeface="Calibri" panose="020F0502020204030204" pitchFamily="34" charset="0"/>
              <a:cs typeface="Times New Roman" panose="02020603050405020304" pitchFamily="18" charset="0"/>
            </a:endParaRPr>
          </a:p>
          <a:p>
            <a:pPr marL="0" indent="0" algn="just">
              <a:lnSpc>
                <a:spcPct val="120000"/>
              </a:lnSpc>
              <a:spcAft>
                <a:spcPts val="845"/>
              </a:spcAft>
              <a:buNone/>
            </a:pPr>
            <a:r>
              <a:rPr lang="en-ZA" sz="1600" b="1">
                <a:solidFill>
                  <a:srgbClr val="000000"/>
                </a:solidFill>
                <a:effectLst/>
                <a:latin typeface="Arial"/>
                <a:ea typeface="Calibri" panose="020F0502020204030204" pitchFamily="34" charset="0"/>
                <a:cs typeface="Arial"/>
              </a:rPr>
              <a:t>COIDA - Revenue </a:t>
            </a:r>
            <a:r>
              <a:rPr lang="en-ZA" sz="1600" b="1">
                <a:solidFill>
                  <a:srgbClr val="000000"/>
                </a:solidFill>
                <a:latin typeface="Arial"/>
                <a:ea typeface="Calibri" panose="020F0502020204030204" pitchFamily="34" charset="0"/>
                <a:cs typeface="Arial"/>
              </a:rPr>
              <a:t>generation </a:t>
            </a:r>
            <a:endParaRPr lang="en-ZA" sz="1600">
              <a:solidFill>
                <a:srgbClr val="000000"/>
              </a:solidFill>
              <a:effectLst/>
              <a:latin typeface="Arial" panose="020B0604020202020204" pitchFamily="34" charset="0"/>
              <a:ea typeface="Calibri" panose="020F0502020204030204" pitchFamily="34" charset="0"/>
              <a:cs typeface="Arial"/>
            </a:endParaRPr>
          </a:p>
          <a:p>
            <a:pPr algn="just">
              <a:lnSpc>
                <a:spcPct val="120000"/>
              </a:lnSpc>
              <a:spcAft>
                <a:spcPts val="605"/>
              </a:spcAft>
            </a:pPr>
            <a:r>
              <a:rPr lang="en-ZA" sz="1400">
                <a:solidFill>
                  <a:srgbClr val="000000"/>
                </a:solidFill>
                <a:effectLst/>
                <a:latin typeface="Arial"/>
                <a:ea typeface="Calibri" panose="020F0502020204030204" pitchFamily="34" charset="0"/>
                <a:cs typeface="Arial"/>
              </a:rPr>
              <a:t>All employers must register with the Compensation Fund. According to COIDA, an employer is any person who employs an employee. The revenue of the Compensation Fund consists mainly of annual assessments paid by the registered employers on the basis of a percentage of the annual earnings of their employees.</a:t>
            </a:r>
            <a:r>
              <a:rPr lang="en-ZA" sz="1400">
                <a:solidFill>
                  <a:srgbClr val="000000"/>
                </a:solidFill>
                <a:latin typeface="Arial"/>
                <a:ea typeface="Calibri" panose="020F0502020204030204" pitchFamily="34" charset="0"/>
                <a:cs typeface="Arial"/>
              </a:rPr>
              <a:t> </a:t>
            </a:r>
            <a:endParaRPr lang="en-ZA" sz="1400">
              <a:solidFill>
                <a:srgbClr val="000000"/>
              </a:solidFill>
              <a:effectLst/>
              <a:latin typeface="Arial" panose="020B0604020202020204" pitchFamily="34" charset="0"/>
              <a:ea typeface="Calibri" panose="020F0502020204030204" pitchFamily="34" charset="0"/>
              <a:cs typeface="Arial"/>
            </a:endParaRPr>
          </a:p>
          <a:p>
            <a:pPr algn="just">
              <a:lnSpc>
                <a:spcPct val="120000"/>
              </a:lnSpc>
              <a:spcAft>
                <a:spcPts val="605"/>
              </a:spcAft>
            </a:pPr>
            <a:r>
              <a:rPr lang="en-ZA" sz="1400">
                <a:solidFill>
                  <a:srgbClr val="000000"/>
                </a:solidFill>
                <a:effectLst/>
                <a:latin typeface="Arial"/>
                <a:ea typeface="Calibri" panose="020F0502020204030204" pitchFamily="34" charset="0"/>
                <a:cs typeface="Arial"/>
              </a:rPr>
              <a:t>COIDA makes provision for a minimum assessment to ensure that the assessment is not less than the administration costs.</a:t>
            </a:r>
            <a:r>
              <a:rPr lang="en-ZA" sz="1400">
                <a:solidFill>
                  <a:srgbClr val="000000"/>
                </a:solidFill>
                <a:latin typeface="Arial"/>
                <a:ea typeface="Calibri" panose="020F0502020204030204" pitchFamily="34" charset="0"/>
                <a:cs typeface="Arial"/>
              </a:rPr>
              <a:t> </a:t>
            </a:r>
            <a:endParaRPr lang="en-ZA" sz="1400">
              <a:solidFill>
                <a:srgbClr val="000000"/>
              </a:solidFill>
              <a:effectLst/>
              <a:latin typeface="Arial" panose="020B0604020202020204" pitchFamily="34" charset="0"/>
              <a:ea typeface="Calibri" panose="020F0502020204030204" pitchFamily="34" charset="0"/>
              <a:cs typeface="Arial"/>
            </a:endParaRPr>
          </a:p>
          <a:p>
            <a:pPr algn="just">
              <a:lnSpc>
                <a:spcPct val="120000"/>
              </a:lnSpc>
            </a:pPr>
            <a:r>
              <a:rPr lang="en-ZA" sz="1400">
                <a:solidFill>
                  <a:srgbClr val="000000"/>
                </a:solidFill>
                <a:effectLst/>
                <a:latin typeface="Arial"/>
                <a:ea typeface="Calibri" panose="020F0502020204030204" pitchFamily="34" charset="0"/>
                <a:cs typeface="Arial"/>
              </a:rPr>
              <a:t>The COIDA assessment</a:t>
            </a:r>
            <a:r>
              <a:rPr lang="en-ZA" sz="1400">
                <a:solidFill>
                  <a:srgbClr val="000000"/>
                </a:solidFill>
                <a:latin typeface="Arial"/>
                <a:ea typeface="Calibri" panose="020F0502020204030204" pitchFamily="34" charset="0"/>
                <a:cs typeface="Arial"/>
              </a:rPr>
              <a:t> </a:t>
            </a:r>
            <a:r>
              <a:rPr lang="en-ZA" sz="1400">
                <a:solidFill>
                  <a:srgbClr val="000000"/>
                </a:solidFill>
                <a:effectLst/>
                <a:latin typeface="Arial"/>
                <a:ea typeface="Calibri" panose="020F0502020204030204" pitchFamily="34" charset="0"/>
                <a:cs typeface="Arial"/>
              </a:rPr>
              <a:t> allows for specific rates, which covers all components of the COIDA benefits including the payment of medical costs. These rates are determined</a:t>
            </a:r>
            <a:r>
              <a:rPr lang="en-ZA" sz="1400">
                <a:solidFill>
                  <a:srgbClr val="000000"/>
                </a:solidFill>
                <a:latin typeface="Arial"/>
                <a:ea typeface="Calibri" panose="020F0502020204030204" pitchFamily="34" charset="0"/>
                <a:cs typeface="Arial"/>
              </a:rPr>
              <a:t> </a:t>
            </a:r>
            <a:r>
              <a:rPr lang="en-ZA" sz="1400">
                <a:solidFill>
                  <a:srgbClr val="000000"/>
                </a:solidFill>
                <a:effectLst/>
                <a:latin typeface="Arial"/>
                <a:ea typeface="Calibri" panose="020F0502020204030204" pitchFamily="34" charset="0"/>
                <a:cs typeface="Arial"/>
              </a:rPr>
              <a:t> by taking into account the risks to which the employees are exposed to in the specific sector or line of work in which the employee is involved.</a:t>
            </a:r>
            <a:r>
              <a:rPr lang="en-ZA" sz="1400">
                <a:solidFill>
                  <a:srgbClr val="000000"/>
                </a:solidFill>
                <a:latin typeface="Arial"/>
                <a:ea typeface="Calibri" panose="020F0502020204030204" pitchFamily="34" charset="0"/>
                <a:cs typeface="Arial"/>
              </a:rPr>
              <a:t>  </a:t>
            </a:r>
            <a:endParaRPr lang="en-ZA" sz="1400">
              <a:solidFill>
                <a:srgbClr val="000000"/>
              </a:solidFill>
              <a:effectLst/>
              <a:latin typeface="Arial" panose="020B0604020202020204" pitchFamily="34" charset="0"/>
              <a:ea typeface="Calibri" panose="020F0502020204030204" pitchFamily="34" charset="0"/>
              <a:cs typeface="Arial"/>
            </a:endParaRPr>
          </a:p>
          <a:p>
            <a:pPr algn="just">
              <a:lnSpc>
                <a:spcPct val="120000"/>
              </a:lnSpc>
            </a:pPr>
            <a:r>
              <a:rPr lang="en-ZA" sz="1400">
                <a:solidFill>
                  <a:srgbClr val="000000"/>
                </a:solidFill>
                <a:effectLst/>
                <a:latin typeface="Arial"/>
                <a:ea typeface="Calibri" panose="020F0502020204030204" pitchFamily="34" charset="0"/>
                <a:cs typeface="Arial"/>
              </a:rPr>
              <a:t>There are currently cross-subsidies between the different benefit components as some fixed costs may be shared across the different benefit components.</a:t>
            </a:r>
            <a:r>
              <a:rPr lang="en-ZA" sz="1400">
                <a:solidFill>
                  <a:srgbClr val="000000"/>
                </a:solidFill>
                <a:latin typeface="Arial"/>
                <a:ea typeface="Calibri" panose="020F0502020204030204" pitchFamily="34" charset="0"/>
                <a:cs typeface="Arial"/>
              </a:rPr>
              <a:t> </a:t>
            </a:r>
            <a:r>
              <a:rPr lang="en-ZA" sz="1400">
                <a:solidFill>
                  <a:srgbClr val="000000"/>
                </a:solidFill>
                <a:effectLst/>
                <a:latin typeface="Arial"/>
                <a:ea typeface="Calibri" panose="020F0502020204030204" pitchFamily="34" charset="0"/>
                <a:cs typeface="Arial"/>
              </a:rPr>
              <a:t> If some benefit components are carved out, there will be lower cross-subsidies and the sum of the premium of different components could be higher than a consolidated premium for all benefit components.</a:t>
            </a:r>
          </a:p>
          <a:p>
            <a:pPr marL="0" indent="0" algn="just">
              <a:lnSpc>
                <a:spcPct val="120000"/>
              </a:lnSpc>
              <a:spcAft>
                <a:spcPts val="605"/>
              </a:spcAft>
              <a:buNone/>
            </a:pPr>
            <a:endParaRPr lang="en-ZA" sz="1600" b="1">
              <a:solidFill>
                <a:srgbClr val="000000"/>
              </a:solidFill>
              <a:effectLst/>
              <a:latin typeface="Arial"/>
              <a:ea typeface="Calibri" panose="020F0502020204030204" pitchFamily="34" charset="0"/>
              <a:cs typeface="Arial"/>
            </a:endParaRPr>
          </a:p>
          <a:p>
            <a:endParaRPr lang="en-ZA"/>
          </a:p>
        </p:txBody>
      </p:sp>
    </p:spTree>
    <p:extLst>
      <p:ext uri="{BB962C8B-B14F-4D97-AF65-F5344CB8AC3E}">
        <p14:creationId xmlns:p14="http://schemas.microsoft.com/office/powerpoint/2010/main" val="353091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8219-4628-466F-964C-560DA164B601}"/>
              </a:ext>
            </a:extLst>
          </p:cNvPr>
          <p:cNvSpPr>
            <a:spLocks noGrp="1"/>
          </p:cNvSpPr>
          <p:nvPr>
            <p:ph type="title"/>
          </p:nvPr>
        </p:nvSpPr>
        <p:spPr>
          <a:xfrm>
            <a:off x="474133" y="348193"/>
            <a:ext cx="10515600" cy="1069780"/>
          </a:xfrm>
        </p:spPr>
        <p:txBody>
          <a:bodyPr/>
          <a:lstStyle/>
          <a:p>
            <a:r>
              <a:rPr lang="en-GB" b="1">
                <a:solidFill>
                  <a:schemeClr val="tx1"/>
                </a:solidFill>
                <a:latin typeface="Calibri"/>
                <a:cs typeface="Calibri"/>
              </a:rPr>
              <a:t>SOURCES OF INCOME FOR THE NHI</a:t>
            </a:r>
            <a:endParaRPr lang="en-US"/>
          </a:p>
        </p:txBody>
      </p:sp>
      <p:sp>
        <p:nvSpPr>
          <p:cNvPr id="3" name="Content Placeholder 2">
            <a:extLst>
              <a:ext uri="{FF2B5EF4-FFF2-40B4-BE49-F238E27FC236}">
                <a16:creationId xmlns:a16="http://schemas.microsoft.com/office/drawing/2014/main" id="{C53EFB28-D118-4269-8A1D-3EA5AF6293C8}"/>
              </a:ext>
            </a:extLst>
          </p:cNvPr>
          <p:cNvSpPr>
            <a:spLocks noGrp="1"/>
          </p:cNvSpPr>
          <p:nvPr>
            <p:ph idx="1"/>
          </p:nvPr>
        </p:nvSpPr>
        <p:spPr/>
        <p:txBody>
          <a:bodyPr vert="horz" lIns="91440" tIns="45720" rIns="91440" bIns="45720" rtlCol="0" anchor="t">
            <a:normAutofit/>
          </a:bodyPr>
          <a:lstStyle/>
          <a:p>
            <a:pPr marL="0" indent="0" algn="just">
              <a:lnSpc>
                <a:spcPct val="120000"/>
              </a:lnSpc>
              <a:spcAft>
                <a:spcPts val="605"/>
              </a:spcAft>
              <a:buNone/>
            </a:pPr>
            <a:r>
              <a:rPr lang="en-ZA" sz="1600" b="1">
                <a:solidFill>
                  <a:srgbClr val="000000"/>
                </a:solidFill>
                <a:latin typeface="Arial"/>
                <a:cs typeface="Arial"/>
              </a:rPr>
              <a:t>Recommendation</a:t>
            </a:r>
            <a:endParaRPr lang="en-ZA" sz="1600">
              <a:ea typeface="+mn-lt"/>
              <a:cs typeface="+mn-lt"/>
            </a:endParaRPr>
          </a:p>
          <a:p>
            <a:pPr algn="just">
              <a:lnSpc>
                <a:spcPct val="120000"/>
              </a:lnSpc>
              <a:spcAft>
                <a:spcPts val="605"/>
              </a:spcAft>
            </a:pPr>
            <a:r>
              <a:rPr lang="en-ZA" sz="1600">
                <a:solidFill>
                  <a:srgbClr val="000000"/>
                </a:solidFill>
                <a:latin typeface="Arial"/>
                <a:cs typeface="Arial"/>
              </a:rPr>
              <a:t>It is recommended that clarity be provided on the manner in which the funds for the NHI will be sourced.  It is also important that sufficient funds are retained by the CF to continue to support the other benefits provided by COIDA and to avoid charging higher premiums to employers.</a:t>
            </a:r>
            <a:endParaRPr lang="en-US" sz="1600"/>
          </a:p>
        </p:txBody>
      </p:sp>
    </p:spTree>
    <p:extLst>
      <p:ext uri="{BB962C8B-B14F-4D97-AF65-F5344CB8AC3E}">
        <p14:creationId xmlns:p14="http://schemas.microsoft.com/office/powerpoint/2010/main" val="389302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586DA5-175B-403D-AFAF-811A8D23AC16}"/>
              </a:ext>
            </a:extLst>
          </p:cNvPr>
          <p:cNvSpPr>
            <a:spLocks noGrp="1"/>
          </p:cNvSpPr>
          <p:nvPr>
            <p:ph idx="1"/>
          </p:nvPr>
        </p:nvSpPr>
        <p:spPr>
          <a:xfrm>
            <a:off x="161673" y="1641339"/>
            <a:ext cx="11235397" cy="4881490"/>
          </a:xfrm>
        </p:spPr>
        <p:txBody>
          <a:bodyPr vert="horz" lIns="91440" tIns="45720" rIns="91440" bIns="45720" rtlCol="0" anchor="t">
            <a:noAutofit/>
          </a:bodyPr>
          <a:lstStyle/>
          <a:p>
            <a:pPr algn="just">
              <a:spcBef>
                <a:spcPts val="575"/>
              </a:spcBef>
            </a:pPr>
            <a:r>
              <a:rPr lang="en-US" sz="1600" kern="1200" dirty="0">
                <a:solidFill>
                  <a:srgbClr val="000000"/>
                </a:solidFill>
                <a:effectLst/>
                <a:latin typeface="Arial"/>
                <a:ea typeface="Times New Roman" panose="02020603050405020304" pitchFamily="18" charset="0"/>
                <a:cs typeface="Arial"/>
              </a:rPr>
              <a:t>FEM was established as a mutual short-term insurer in 1936 and on the introduction of the Workmen’s Compensation Act, 1941, was granted a licence to transact workmen’s compensation insurance for the construction industry.</a:t>
            </a:r>
            <a:r>
              <a:rPr lang="en-US" sz="1600" dirty="0">
                <a:solidFill>
                  <a:srgbClr val="000000"/>
                </a:solidFill>
                <a:latin typeface="Arial"/>
                <a:ea typeface="Times New Roman" panose="02020603050405020304" pitchFamily="18" charset="0"/>
                <a:cs typeface="Arial"/>
              </a:rPr>
              <a:t> </a:t>
            </a:r>
          </a:p>
          <a:p>
            <a:pPr algn="just">
              <a:spcBef>
                <a:spcPts val="575"/>
              </a:spcBef>
            </a:pPr>
            <a:r>
              <a:rPr lang="en-US" sz="1600" dirty="0">
                <a:solidFill>
                  <a:srgbClr val="000000"/>
                </a:solidFill>
                <a:latin typeface="Arial"/>
                <a:ea typeface="Times New Roman" panose="02020603050405020304" pitchFamily="18" charset="0"/>
                <a:cs typeface="Arial"/>
              </a:rPr>
              <a:t>FEM’s business is governed by the Compensation for Occupational Injuries and Diseases Act, 130 of 1993 (COIDA).</a:t>
            </a:r>
            <a:endParaRPr lang="en-ZA" sz="1600" dirty="0">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Its business operations are confined to the insurance of employers against their liabilities under</a:t>
            </a:r>
            <a:r>
              <a:rPr lang="en-US" sz="1600" dirty="0">
                <a:solidFill>
                  <a:srgbClr val="000000"/>
                </a:solidFill>
                <a:latin typeface="Arial"/>
                <a:ea typeface="Times New Roman" panose="02020603050405020304" pitchFamily="18" charset="0"/>
                <a:cs typeface="Arial"/>
              </a:rPr>
              <a:t> COIDA</a:t>
            </a:r>
            <a:r>
              <a:rPr lang="en-US" sz="1600" kern="1200" dirty="0">
                <a:solidFill>
                  <a:srgbClr val="000000"/>
                </a:solidFill>
                <a:effectLst/>
                <a:latin typeface="Arial"/>
                <a:ea typeface="Times New Roman" panose="02020603050405020304" pitchFamily="18" charset="0"/>
                <a:cs typeface="Arial"/>
              </a:rPr>
              <a:t> and extend to any employer falling within</a:t>
            </a:r>
            <a:r>
              <a:rPr lang="en-US" sz="1600" dirty="0">
                <a:solidFill>
                  <a:srgbClr val="000000"/>
                </a:solidFill>
                <a:latin typeface="Arial"/>
                <a:ea typeface="Times New Roman" panose="02020603050405020304" pitchFamily="18" charset="0"/>
                <a:cs typeface="Arial"/>
              </a:rPr>
              <a:t> subclass 0500</a:t>
            </a:r>
            <a:r>
              <a:rPr lang="en-US" sz="1600" kern="1200" dirty="0">
                <a:solidFill>
                  <a:srgbClr val="000000"/>
                </a:solidFill>
                <a:effectLst/>
                <a:latin typeface="Arial"/>
                <a:ea typeface="Times New Roman" panose="02020603050405020304" pitchFamily="18" charset="0"/>
                <a:cs typeface="Arial"/>
              </a:rPr>
              <a:t> of the Commissioner’s industrial classifications for the construction industry.</a:t>
            </a:r>
            <a:r>
              <a:rPr lang="en-US" sz="1600" dirty="0">
                <a:solidFill>
                  <a:srgbClr val="000000"/>
                </a:solidFill>
                <a:latin typeface="Arial"/>
                <a:ea typeface="Times New Roman" panose="02020603050405020304" pitchFamily="18" charset="0"/>
                <a:cs typeface="Arial"/>
              </a:rPr>
              <a:t> </a:t>
            </a:r>
            <a:endParaRPr lang="en-ZA" sz="1600" dirty="0">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In terms of FEM’s Memorandum of Incorporation (“MOI”), the company operates as a mutual short-term insurer and shareholding is effectively restricted to policyholders.</a:t>
            </a:r>
            <a:r>
              <a:rPr lang="en-US" sz="1600" dirty="0">
                <a:solidFill>
                  <a:srgbClr val="000000"/>
                </a:solidFill>
                <a:latin typeface="Arial"/>
                <a:ea typeface="Times New Roman" panose="02020603050405020304" pitchFamily="18" charset="0"/>
                <a:cs typeface="Arial"/>
              </a:rPr>
              <a:t> </a:t>
            </a:r>
            <a:endParaRPr lang="en-ZA" sz="1600" dirty="0">
              <a:solidFill>
                <a:srgbClr val="203864"/>
              </a:solidFill>
              <a:latin typeface="Arial"/>
              <a:ea typeface="Times New Roman" panose="02020603050405020304" pitchFamily="18" charset="0"/>
              <a:cs typeface="Arial"/>
            </a:endParaRPr>
          </a:p>
          <a:p>
            <a:pPr algn="just">
              <a:lnSpc>
                <a:spcPct val="90000"/>
              </a:lnSpc>
              <a:spcBef>
                <a:spcPts val="575"/>
              </a:spcBef>
            </a:pPr>
            <a:r>
              <a:rPr lang="en-US" sz="1600" kern="1200" dirty="0">
                <a:solidFill>
                  <a:srgbClr val="000000"/>
                </a:solidFill>
                <a:effectLst/>
                <a:latin typeface="Arial"/>
                <a:ea typeface="Times New Roman" panose="02020603050405020304" pitchFamily="18" charset="0"/>
                <a:cs typeface="Arial"/>
              </a:rPr>
              <a:t>The mutual structure of the company is entrenched in non-alterable provisions in the MOI of the company, hence the “(RF)” designation at the end of the Company’s name.</a:t>
            </a:r>
            <a:r>
              <a:rPr lang="en-US" sz="1600" dirty="0">
                <a:solidFill>
                  <a:srgbClr val="000000"/>
                </a:solidFill>
                <a:latin typeface="Arial"/>
                <a:ea typeface="Times New Roman" panose="02020603050405020304" pitchFamily="18" charset="0"/>
                <a:cs typeface="Arial"/>
              </a:rPr>
              <a:t>  </a:t>
            </a:r>
            <a:endParaRPr lang="en-ZA" sz="1600" dirty="0">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FEM is licensed to provide workmen’s compensation in terms of Section 30 of COIDA for the construction </a:t>
            </a:r>
            <a:r>
              <a:rPr lang="en-US" sz="1600" dirty="0">
                <a:solidFill>
                  <a:srgbClr val="000000"/>
                </a:solidFill>
                <a:latin typeface="Arial"/>
                <a:ea typeface="Times New Roman" panose="02020603050405020304" pitchFamily="18" charset="0"/>
                <a:cs typeface="Arial"/>
              </a:rPr>
              <a:t>i</a:t>
            </a:r>
            <a:r>
              <a:rPr lang="en-US" sz="1600" kern="1200" dirty="0">
                <a:solidFill>
                  <a:srgbClr val="000000"/>
                </a:solidFill>
                <a:effectLst/>
                <a:latin typeface="Arial"/>
                <a:ea typeface="Times New Roman" panose="02020603050405020304" pitchFamily="18" charset="0"/>
                <a:cs typeface="Arial"/>
              </a:rPr>
              <a:t>ndustry.</a:t>
            </a:r>
            <a:r>
              <a:rPr lang="en-US" sz="1600" dirty="0">
                <a:solidFill>
                  <a:srgbClr val="000000"/>
                </a:solidFill>
                <a:latin typeface="Arial"/>
                <a:ea typeface="Times New Roman" panose="02020603050405020304" pitchFamily="18" charset="0"/>
                <a:cs typeface="Arial"/>
              </a:rPr>
              <a:t> </a:t>
            </a:r>
            <a:endParaRPr lang="en-ZA" sz="1600" dirty="0">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COIDA cover is paid for by policyholders via insurance contributions to FEM based on assessment rates gazetted by the Minister of Employment and Labour.</a:t>
            </a:r>
            <a:r>
              <a:rPr lang="en-US" sz="1600" dirty="0">
                <a:solidFill>
                  <a:srgbClr val="000000"/>
                </a:solidFill>
                <a:latin typeface="Arial"/>
                <a:ea typeface="Times New Roman" panose="02020603050405020304" pitchFamily="18" charset="0"/>
                <a:cs typeface="Arial"/>
              </a:rPr>
              <a:t> </a:t>
            </a:r>
            <a:r>
              <a:rPr lang="en-US" sz="1600" kern="1200" dirty="0">
                <a:solidFill>
                  <a:srgbClr val="000000"/>
                </a:solidFill>
                <a:effectLst/>
                <a:latin typeface="Arial"/>
                <a:ea typeface="Times New Roman" panose="02020603050405020304" pitchFamily="18" charset="0"/>
                <a:cs typeface="Arial"/>
              </a:rPr>
              <a:t> FEM receives these contributions</a:t>
            </a:r>
            <a:r>
              <a:rPr lang="en-US" sz="1600" dirty="0">
                <a:solidFill>
                  <a:srgbClr val="000000"/>
                </a:solidFill>
                <a:latin typeface="Arial"/>
                <a:ea typeface="Times New Roman" panose="02020603050405020304" pitchFamily="18" charset="0"/>
                <a:cs typeface="Arial"/>
              </a:rPr>
              <a:t> (premiums)</a:t>
            </a:r>
            <a:r>
              <a:rPr lang="en-US" sz="1600" kern="1200" dirty="0">
                <a:solidFill>
                  <a:srgbClr val="000000"/>
                </a:solidFill>
                <a:effectLst/>
                <a:latin typeface="Arial"/>
                <a:ea typeface="Times New Roman" panose="02020603050405020304" pitchFamily="18" charset="0"/>
                <a:cs typeface="Arial"/>
              </a:rPr>
              <a:t> and pays benefits.</a:t>
            </a:r>
            <a:r>
              <a:rPr lang="en-US" sz="1600" dirty="0">
                <a:solidFill>
                  <a:srgbClr val="000000"/>
                </a:solidFill>
                <a:latin typeface="Arial"/>
                <a:ea typeface="Times New Roman" panose="02020603050405020304" pitchFamily="18" charset="0"/>
                <a:cs typeface="Arial"/>
              </a:rPr>
              <a:t> </a:t>
            </a:r>
            <a:endParaRPr lang="en-US" sz="1600" dirty="0">
              <a:solidFill>
                <a:srgbClr val="000000"/>
              </a:solidFill>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Rand Mutual Assurance</a:t>
            </a:r>
            <a:r>
              <a:rPr lang="en-US" sz="1600" dirty="0">
                <a:solidFill>
                  <a:srgbClr val="000000"/>
                </a:solidFill>
                <a:latin typeface="Arial"/>
                <a:ea typeface="Times New Roman" panose="02020603050405020304" pitchFamily="18" charset="0"/>
                <a:cs typeface="Arial"/>
              </a:rPr>
              <a:t> </a:t>
            </a:r>
            <a:r>
              <a:rPr lang="en-US" sz="1600" kern="1200" dirty="0">
                <a:solidFill>
                  <a:srgbClr val="000000"/>
                </a:solidFill>
                <a:effectLst/>
                <a:latin typeface="Arial"/>
                <a:ea typeface="Times New Roman" panose="02020603050405020304" pitchFamily="18" charset="0"/>
                <a:cs typeface="Arial"/>
              </a:rPr>
              <a:t> is the other entity that is licensed to conduct COIDA business, for the mining sector and the metal industry. The two entities are hereafter collectively referred to as “the Mutuals”.</a:t>
            </a:r>
            <a:r>
              <a:rPr lang="en-US" sz="1600" dirty="0">
                <a:solidFill>
                  <a:srgbClr val="000000"/>
                </a:solidFill>
                <a:latin typeface="Arial"/>
                <a:ea typeface="Times New Roman" panose="02020603050405020304" pitchFamily="18" charset="0"/>
                <a:cs typeface="Arial"/>
              </a:rPr>
              <a:t> </a:t>
            </a:r>
          </a:p>
          <a:p>
            <a:pPr algn="just">
              <a:spcBef>
                <a:spcPts val="575"/>
              </a:spcBef>
            </a:pPr>
            <a:r>
              <a:rPr lang="en-US" sz="1600" kern="1200" dirty="0">
                <a:solidFill>
                  <a:srgbClr val="000000"/>
                </a:solidFill>
                <a:effectLst/>
                <a:latin typeface="Arial"/>
                <a:ea typeface="Times New Roman" panose="02020603050405020304" pitchFamily="18" charset="0"/>
                <a:cs typeface="Arial"/>
              </a:rPr>
              <a:t>All other industries are insured by the </a:t>
            </a:r>
            <a:r>
              <a:rPr lang="en-US" sz="1600" dirty="0">
                <a:solidFill>
                  <a:srgbClr val="000000"/>
                </a:solidFill>
                <a:latin typeface="Arial"/>
                <a:ea typeface="Times New Roman" panose="02020603050405020304" pitchFamily="18" charset="0"/>
                <a:cs typeface="Arial"/>
              </a:rPr>
              <a:t>Compensation Fund (CF). </a:t>
            </a:r>
            <a:endParaRPr lang="en-ZA" sz="1600" dirty="0">
              <a:effectLst/>
              <a:latin typeface="Arial"/>
              <a:ea typeface="Times New Roman" panose="02020603050405020304" pitchFamily="18" charset="0"/>
              <a:cs typeface="Arial"/>
            </a:endParaRPr>
          </a:p>
          <a:p>
            <a:pPr algn="just">
              <a:spcBef>
                <a:spcPts val="575"/>
              </a:spcBef>
            </a:pPr>
            <a:r>
              <a:rPr lang="en-US" sz="1600" kern="1200" dirty="0">
                <a:solidFill>
                  <a:srgbClr val="000000"/>
                </a:solidFill>
                <a:effectLst/>
                <a:latin typeface="Arial"/>
                <a:ea typeface="Times New Roman" panose="02020603050405020304" pitchFamily="18" charset="0"/>
                <a:cs typeface="Arial"/>
              </a:rPr>
              <a:t>All reference in this presentation to the</a:t>
            </a:r>
            <a:r>
              <a:rPr lang="en-US" sz="1600" dirty="0">
                <a:solidFill>
                  <a:srgbClr val="000000"/>
                </a:solidFill>
                <a:latin typeface="Arial"/>
                <a:ea typeface="Times New Roman" panose="02020603050405020304" pitchFamily="18" charset="0"/>
                <a:cs typeface="Arial"/>
              </a:rPr>
              <a:t>  CF </a:t>
            </a:r>
            <a:r>
              <a:rPr lang="en-US" sz="1600" kern="1200" dirty="0">
                <a:solidFill>
                  <a:srgbClr val="000000"/>
                </a:solidFill>
                <a:effectLst/>
                <a:latin typeface="Arial"/>
                <a:ea typeface="Times New Roman" panose="02020603050405020304" pitchFamily="18" charset="0"/>
                <a:cs typeface="Arial"/>
              </a:rPr>
              <a:t> includes the Mutuals.</a:t>
            </a:r>
            <a:r>
              <a:rPr lang="en-US" sz="1600" dirty="0">
                <a:solidFill>
                  <a:srgbClr val="000000"/>
                </a:solidFill>
                <a:latin typeface="Arial"/>
                <a:ea typeface="Times New Roman" panose="02020603050405020304" pitchFamily="18" charset="0"/>
                <a:cs typeface="Arial"/>
              </a:rPr>
              <a:t> </a:t>
            </a:r>
            <a:endParaRPr lang="en-ZA" sz="1600" dirty="0">
              <a:effectLst/>
              <a:latin typeface="Times New Roman"/>
              <a:ea typeface="Times New Roman" panose="02020603050405020304" pitchFamily="18" charset="0"/>
            </a:endParaRPr>
          </a:p>
          <a:p>
            <a:endParaRPr lang="en-ZA" dirty="0"/>
          </a:p>
        </p:txBody>
      </p:sp>
      <p:sp>
        <p:nvSpPr>
          <p:cNvPr id="7" name="Title 6">
            <a:extLst>
              <a:ext uri="{FF2B5EF4-FFF2-40B4-BE49-F238E27FC236}">
                <a16:creationId xmlns:a16="http://schemas.microsoft.com/office/drawing/2014/main" id="{5B99A70A-99FB-4575-A498-851634E831F4}"/>
              </a:ext>
            </a:extLst>
          </p:cNvPr>
          <p:cNvSpPr>
            <a:spLocks noGrp="1"/>
          </p:cNvSpPr>
          <p:nvPr>
            <p:ph type="title"/>
          </p:nvPr>
        </p:nvSpPr>
        <p:spPr>
          <a:xfrm>
            <a:off x="478971" y="376012"/>
            <a:ext cx="10515600" cy="1069780"/>
          </a:xfrm>
        </p:spPr>
        <p:txBody>
          <a:bodyPr>
            <a:normAutofit/>
          </a:bodyPr>
          <a:lstStyle/>
          <a:p>
            <a:r>
              <a:rPr lang="en-GB" sz="4000" b="1" dirty="0">
                <a:solidFill>
                  <a:schemeClr val="tx1"/>
                </a:solidFill>
                <a:effectLst/>
                <a:latin typeface="Arial"/>
                <a:ea typeface="Times New Roman" panose="02020603050405020304" pitchFamily="18" charset="0"/>
                <a:cs typeface="Times New Roman"/>
              </a:rPr>
              <a:t>BACKGROUND</a:t>
            </a:r>
            <a:r>
              <a:rPr lang="en-GB" sz="4000" b="1" dirty="0">
                <a:solidFill>
                  <a:schemeClr val="tx1"/>
                </a:solidFill>
                <a:latin typeface="Arial"/>
                <a:ea typeface="Times New Roman" panose="02020603050405020304" pitchFamily="18" charset="0"/>
                <a:cs typeface="Times New Roman"/>
              </a:rPr>
              <a:t>: FEM</a:t>
            </a:r>
            <a:endParaRPr lang="en-ZA" sz="4000" dirty="0">
              <a:solidFill>
                <a:schemeClr val="tx1"/>
              </a:solidFill>
              <a:latin typeface="Arial"/>
              <a:cs typeface="Times New Roman"/>
            </a:endParaRPr>
          </a:p>
        </p:txBody>
      </p:sp>
    </p:spTree>
    <p:extLst>
      <p:ext uri="{BB962C8B-B14F-4D97-AF65-F5344CB8AC3E}">
        <p14:creationId xmlns:p14="http://schemas.microsoft.com/office/powerpoint/2010/main" val="194344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8088-79C3-4833-A6DF-1C1B336B91D6}"/>
              </a:ext>
            </a:extLst>
          </p:cNvPr>
          <p:cNvSpPr>
            <a:spLocks noGrp="1"/>
          </p:cNvSpPr>
          <p:nvPr>
            <p:ph type="title"/>
          </p:nvPr>
        </p:nvSpPr>
        <p:spPr>
          <a:xfrm>
            <a:off x="478301" y="316522"/>
            <a:ext cx="10515600" cy="1069780"/>
          </a:xfrm>
        </p:spPr>
        <p:txBody>
          <a:bodyPr>
            <a:noAutofit/>
          </a:bodyPr>
          <a:lstStyle/>
          <a:p>
            <a:r>
              <a:rPr lang="en-GB" sz="4000" b="1">
                <a:solidFill>
                  <a:schemeClr val="tx1"/>
                </a:solidFill>
                <a:effectLst/>
                <a:latin typeface="Arial"/>
                <a:ea typeface="Times New Roman" panose="02020603050405020304" pitchFamily="18" charset="0"/>
                <a:cs typeface="Times New Roman"/>
              </a:rPr>
              <a:t>NHI </a:t>
            </a:r>
            <a:r>
              <a:rPr lang="en-GB" sz="4000" b="1">
                <a:solidFill>
                  <a:schemeClr val="tx1"/>
                </a:solidFill>
                <a:latin typeface="Arial"/>
                <a:ea typeface="Times New Roman" panose="02020603050405020304" pitchFamily="18" charset="0"/>
                <a:cs typeface="Times New Roman"/>
              </a:rPr>
              <a:t>IMPACT ON COMPENSATION </a:t>
            </a:r>
            <a:br>
              <a:rPr lang="en-GB" sz="4000" b="1">
                <a:solidFill>
                  <a:schemeClr val="tx1"/>
                </a:solidFill>
                <a:latin typeface="Arial"/>
                <a:ea typeface="Times New Roman" panose="02020603050405020304" pitchFamily="18" charset="0"/>
                <a:cs typeface="Times New Roman"/>
              </a:rPr>
            </a:br>
            <a:r>
              <a:rPr lang="en-GB" sz="4000" b="1">
                <a:solidFill>
                  <a:schemeClr val="tx1"/>
                </a:solidFill>
                <a:latin typeface="Arial"/>
                <a:ea typeface="Times New Roman" panose="02020603050405020304" pitchFamily="18" charset="0"/>
                <a:cs typeface="Times New Roman"/>
              </a:rPr>
              <a:t>BENEFITS UNDER</a:t>
            </a:r>
            <a:r>
              <a:rPr lang="en-GB" sz="4000" b="1">
                <a:solidFill>
                  <a:schemeClr val="tx1"/>
                </a:solidFill>
                <a:effectLst/>
                <a:latin typeface="Arial"/>
                <a:ea typeface="Times New Roman" panose="02020603050405020304" pitchFamily="18" charset="0"/>
                <a:cs typeface="Times New Roman"/>
              </a:rPr>
              <a:t> COIDA</a:t>
            </a:r>
            <a:endParaRPr lang="en-ZA" sz="4000">
              <a:solidFill>
                <a:schemeClr val="tx1"/>
              </a:solidFill>
              <a:latin typeface="Arial"/>
              <a:cs typeface="Times New Roman"/>
            </a:endParaRPr>
          </a:p>
        </p:txBody>
      </p:sp>
      <p:sp>
        <p:nvSpPr>
          <p:cNvPr id="3" name="Content Placeholder 2">
            <a:extLst>
              <a:ext uri="{FF2B5EF4-FFF2-40B4-BE49-F238E27FC236}">
                <a16:creationId xmlns:a16="http://schemas.microsoft.com/office/drawing/2014/main" id="{668B0F15-77EC-42BC-95DF-4BA3BB078160}"/>
              </a:ext>
            </a:extLst>
          </p:cNvPr>
          <p:cNvSpPr>
            <a:spLocks noGrp="1"/>
          </p:cNvSpPr>
          <p:nvPr>
            <p:ph idx="1"/>
          </p:nvPr>
        </p:nvSpPr>
        <p:spPr>
          <a:xfrm>
            <a:off x="478301" y="1659988"/>
            <a:ext cx="11497863" cy="4881490"/>
          </a:xfrm>
        </p:spPr>
        <p:txBody>
          <a:bodyPr vert="horz" lIns="91440" tIns="45720" rIns="91440" bIns="45720" rtlCol="0" anchor="t">
            <a:normAutofit fontScale="92500" lnSpcReduction="20000"/>
          </a:bodyPr>
          <a:lstStyle/>
          <a:p>
            <a:pPr algn="just">
              <a:lnSpc>
                <a:spcPct val="107000"/>
              </a:lnSpc>
              <a:spcAft>
                <a:spcPts val="800"/>
              </a:spcAft>
            </a:pPr>
            <a:r>
              <a:rPr lang="en-ZA" sz="1600" dirty="0">
                <a:solidFill>
                  <a:schemeClr val="tx1"/>
                </a:solidFill>
                <a:effectLst/>
                <a:latin typeface="Arial"/>
                <a:ea typeface="Calibri" panose="020F0502020204030204" pitchFamily="34" charset="0"/>
                <a:cs typeface="Arial"/>
              </a:rPr>
              <a:t>Most of the COIDA benefits are interrelated and are dependent on the required information to be able to manage the case. This would include the medical information in relation to the injury so this information flow between NHI and CF is crucial.</a:t>
            </a:r>
          </a:p>
          <a:p>
            <a:pPr algn="just">
              <a:lnSpc>
                <a:spcPct val="107000"/>
              </a:lnSpc>
              <a:spcAft>
                <a:spcPts val="800"/>
              </a:spcAft>
            </a:pPr>
            <a:r>
              <a:rPr lang="en-ZA" sz="1600" dirty="0">
                <a:solidFill>
                  <a:schemeClr val="tx1"/>
                </a:solidFill>
                <a:effectLst/>
                <a:latin typeface="Arial"/>
                <a:ea typeface="Calibri" panose="020F0502020204030204" pitchFamily="34" charset="0"/>
                <a:cs typeface="Arial"/>
              </a:rPr>
              <a:t>Even determining if an accident is compensable in terms of COIDA is reliant on several factors which would include requiring access to medical reports on pre-existing conditions and current conditions.</a:t>
            </a:r>
            <a:r>
              <a:rPr lang="en-ZA" sz="1600" dirty="0">
                <a:solidFill>
                  <a:schemeClr val="tx1"/>
                </a:solidFill>
                <a:latin typeface="Arial"/>
                <a:ea typeface="Calibri" panose="020F0502020204030204" pitchFamily="34" charset="0"/>
                <a:cs typeface="Arial"/>
              </a:rPr>
              <a:t> </a:t>
            </a:r>
            <a:endParaRPr lang="en-ZA" sz="1600" dirty="0">
              <a:solidFill>
                <a:schemeClr val="tx1"/>
              </a:solidFill>
              <a:effectLst/>
              <a:latin typeface="Arial"/>
              <a:ea typeface="Calibri" panose="020F0502020204030204" pitchFamily="34" charset="0"/>
              <a:cs typeface="Times New Roman" panose="02020603050405020304" pitchFamily="18" charset="0"/>
            </a:endParaRPr>
          </a:p>
          <a:p>
            <a:pPr algn="just">
              <a:lnSpc>
                <a:spcPct val="107000"/>
              </a:lnSpc>
              <a:spcAft>
                <a:spcPts val="800"/>
              </a:spcAft>
            </a:pPr>
            <a:r>
              <a:rPr lang="en-ZA" sz="1600" dirty="0">
                <a:solidFill>
                  <a:schemeClr val="tx1"/>
                </a:solidFill>
                <a:effectLst/>
                <a:latin typeface="Arial"/>
                <a:ea typeface="Calibri" panose="020F0502020204030204" pitchFamily="34" charset="0"/>
                <a:cs typeface="Arial"/>
              </a:rPr>
              <a:t>There will need to be service level standards in submission of medical reports to the CF as assessment of claims is dependent on receipt of medical reports, otherwise there may be potential challenges in assessing the limitation of liability of mutual associations.</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It is unclear who would cover the costs of this.</a:t>
            </a:r>
          </a:p>
          <a:p>
            <a:pPr algn="just">
              <a:spcAft>
                <a:spcPts val="605"/>
              </a:spcAft>
            </a:pPr>
            <a:r>
              <a:rPr lang="en-ZA" sz="1600" dirty="0">
                <a:solidFill>
                  <a:schemeClr val="tx1"/>
                </a:solidFill>
                <a:effectLst/>
                <a:latin typeface="Arial"/>
                <a:ea typeface="Calibri" panose="020F0502020204030204" pitchFamily="34" charset="0"/>
                <a:cs typeface="Arial"/>
              </a:rPr>
              <a:t>In addition, rehabilitation and return-to-work programmes require a holistic approach. The same applies to care that an injured employee may require. However, this may become fragmented if the NHI were to take over medical rehabilitation.</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If this is not closely managed, it may lead to additional costs for the CF</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in the form of higher Permanent Disability, Total and Temporary Disability</a:t>
            </a:r>
            <a:r>
              <a:rPr lang="en-ZA" sz="1600" dirty="0">
                <a:solidFill>
                  <a:schemeClr val="tx1"/>
                </a:solidFill>
                <a:latin typeface="Arial"/>
                <a:ea typeface="Calibri" panose="020F0502020204030204" pitchFamily="34" charset="0"/>
                <a:cs typeface="Arial"/>
              </a:rPr>
              <a:t> </a:t>
            </a:r>
            <a:r>
              <a:rPr lang="en-ZA" sz="1600" dirty="0">
                <a:solidFill>
                  <a:schemeClr val="tx1"/>
                </a:solidFill>
                <a:effectLst/>
                <a:latin typeface="Arial"/>
                <a:ea typeface="Calibri" panose="020F0502020204030204" pitchFamily="34" charset="0"/>
                <a:cs typeface="Arial"/>
              </a:rPr>
              <a:t> and pension payments.</a:t>
            </a:r>
          </a:p>
          <a:p>
            <a:pPr marL="0" indent="0" algn="just">
              <a:lnSpc>
                <a:spcPct val="107000"/>
              </a:lnSpc>
              <a:spcAft>
                <a:spcPts val="800"/>
              </a:spcAft>
              <a:buNone/>
            </a:pPr>
            <a:r>
              <a:rPr lang="en-ZA" sz="1600" b="1" dirty="0">
                <a:solidFill>
                  <a:schemeClr val="tx1"/>
                </a:solidFill>
                <a:latin typeface="Arial"/>
                <a:ea typeface="Calibri" panose="020F0502020204030204" pitchFamily="34" charset="0"/>
                <a:cs typeface="Arial"/>
              </a:rPr>
              <a:t>Recommendation</a:t>
            </a:r>
            <a:endParaRPr lang="en-ZA" sz="1600" dirty="0">
              <a:solidFill>
                <a:schemeClr val="tx1"/>
              </a:solidFill>
              <a:latin typeface="Arial"/>
              <a:ea typeface="Calibri" panose="020F0502020204030204" pitchFamily="34" charset="0"/>
              <a:cs typeface="Arial"/>
            </a:endParaRPr>
          </a:p>
          <a:p>
            <a:pPr marL="0" indent="0" algn="just">
              <a:lnSpc>
                <a:spcPct val="107000"/>
              </a:lnSpc>
              <a:spcAft>
                <a:spcPts val="800"/>
              </a:spcAft>
              <a:buNone/>
            </a:pPr>
            <a:r>
              <a:rPr lang="en-ZA" sz="1600" dirty="0">
                <a:solidFill>
                  <a:schemeClr val="tx1"/>
                </a:solidFill>
                <a:latin typeface="Arial"/>
                <a:ea typeface="Calibri" panose="020F0502020204030204" pitchFamily="34" charset="0"/>
                <a:cs typeface="Arial"/>
              </a:rPr>
              <a:t>To ensure that a proper, comprehensive and detailed alignment of NHI Bill and COIDA provisions are undertaken.</a:t>
            </a:r>
          </a:p>
          <a:p>
            <a:pPr marL="0" indent="0" algn="just">
              <a:lnSpc>
                <a:spcPct val="107000"/>
              </a:lnSpc>
              <a:spcAft>
                <a:spcPts val="800"/>
              </a:spcAft>
              <a:buNone/>
            </a:pPr>
            <a:r>
              <a:rPr lang="en-ZA" sz="1600" dirty="0">
                <a:solidFill>
                  <a:schemeClr val="tx1"/>
                </a:solidFill>
                <a:latin typeface="Arial"/>
                <a:ea typeface="Calibri" panose="020F0502020204030204" pitchFamily="34" charset="0"/>
                <a:cs typeface="Arial"/>
              </a:rPr>
              <a:t>To ensure that liability for the COIDA claim is adjudicated properly, an integrated information system would need to be put in place. This will also facilitate the flow of medical information from the NHI to the CF to facilitate the process of compensation for disablement or death.</a:t>
            </a:r>
            <a:endParaRPr lang="en-ZA" sz="1600" dirty="0">
              <a:solidFill>
                <a:schemeClr val="tx1"/>
              </a:solidFill>
              <a:effectLst/>
              <a:latin typeface="Arial"/>
              <a:ea typeface="Calibri" panose="020F0502020204030204" pitchFamily="34" charset="0"/>
              <a:cs typeface="Arial"/>
            </a:endParaRPr>
          </a:p>
          <a:p>
            <a:endParaRPr lang="en-ZA" dirty="0"/>
          </a:p>
        </p:txBody>
      </p:sp>
    </p:spTree>
    <p:extLst>
      <p:ext uri="{BB962C8B-B14F-4D97-AF65-F5344CB8AC3E}">
        <p14:creationId xmlns:p14="http://schemas.microsoft.com/office/powerpoint/2010/main" val="266390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09EE-6D6E-4224-B1C0-0F781F621923}"/>
              </a:ext>
            </a:extLst>
          </p:cNvPr>
          <p:cNvSpPr>
            <a:spLocks noGrp="1"/>
          </p:cNvSpPr>
          <p:nvPr>
            <p:ph type="title"/>
          </p:nvPr>
        </p:nvSpPr>
        <p:spPr>
          <a:xfrm>
            <a:off x="203200" y="221193"/>
            <a:ext cx="10515600" cy="1069780"/>
          </a:xfrm>
        </p:spPr>
        <p:txBody>
          <a:bodyPr vert="horz" lIns="91440" tIns="45720" rIns="91440" bIns="45720" rtlCol="0" anchor="ctr">
            <a:noAutofit/>
          </a:bodyPr>
          <a:lstStyle/>
          <a:p>
            <a:r>
              <a:rPr lang="en-GB" sz="3900" b="1">
                <a:solidFill>
                  <a:schemeClr val="tx1"/>
                </a:solidFill>
                <a:effectLst/>
                <a:latin typeface="Arial"/>
                <a:ea typeface="Times New Roman" panose="02020603050405020304" pitchFamily="18" charset="0"/>
                <a:cs typeface="Times New Roman"/>
              </a:rPr>
              <a:t>NHI </a:t>
            </a:r>
            <a:r>
              <a:rPr lang="en-GB" sz="3900" b="1">
                <a:solidFill>
                  <a:schemeClr val="tx1"/>
                </a:solidFill>
                <a:latin typeface="Arial"/>
                <a:ea typeface="Times New Roman" panose="02020603050405020304" pitchFamily="18" charset="0"/>
                <a:cs typeface="Times New Roman"/>
              </a:rPr>
              <a:t>IMPACT ON COMPENSATION </a:t>
            </a:r>
            <a:br>
              <a:rPr lang="en-GB" sz="3900" b="1">
                <a:solidFill>
                  <a:schemeClr val="tx1"/>
                </a:solidFill>
                <a:latin typeface="Arial"/>
                <a:ea typeface="Times New Roman" panose="02020603050405020304" pitchFamily="18" charset="0"/>
                <a:cs typeface="Times New Roman"/>
              </a:rPr>
            </a:br>
            <a:r>
              <a:rPr lang="en-GB" sz="3900" b="1">
                <a:solidFill>
                  <a:schemeClr val="tx1"/>
                </a:solidFill>
                <a:latin typeface="Arial"/>
                <a:ea typeface="Times New Roman" panose="02020603050405020304" pitchFamily="18" charset="0"/>
                <a:cs typeface="Times New Roman"/>
              </a:rPr>
              <a:t>BENEFITS UNDER </a:t>
            </a:r>
            <a:r>
              <a:rPr lang="en-GB" sz="3900" b="1">
                <a:solidFill>
                  <a:schemeClr val="tx1"/>
                </a:solidFill>
                <a:effectLst/>
                <a:latin typeface="Arial"/>
                <a:ea typeface="Times New Roman" panose="02020603050405020304" pitchFamily="18" charset="0"/>
                <a:cs typeface="Times New Roman"/>
              </a:rPr>
              <a:t>COIDA </a:t>
            </a:r>
            <a:r>
              <a:rPr lang="en-GB" sz="3900" b="1">
                <a:solidFill>
                  <a:schemeClr val="tx1"/>
                </a:solidFill>
                <a:latin typeface="Arial"/>
                <a:ea typeface="Times New Roman" panose="02020603050405020304" pitchFamily="18" charset="0"/>
                <a:cs typeface="Times New Roman"/>
              </a:rPr>
              <a:t>CONTINUED</a:t>
            </a:r>
            <a:endParaRPr lang="en-ZA" sz="3900">
              <a:solidFill>
                <a:schemeClr val="tx1"/>
              </a:solidFill>
              <a:latin typeface="Arial"/>
              <a:cs typeface="Times New Roman"/>
            </a:endParaRPr>
          </a:p>
        </p:txBody>
      </p:sp>
      <p:sp>
        <p:nvSpPr>
          <p:cNvPr id="3" name="Content Placeholder 2">
            <a:extLst>
              <a:ext uri="{FF2B5EF4-FFF2-40B4-BE49-F238E27FC236}">
                <a16:creationId xmlns:a16="http://schemas.microsoft.com/office/drawing/2014/main" id="{4F9DD334-EDE7-4F84-8E51-EB3AB69839CB}"/>
              </a:ext>
            </a:extLst>
          </p:cNvPr>
          <p:cNvSpPr>
            <a:spLocks noGrp="1"/>
          </p:cNvSpPr>
          <p:nvPr>
            <p:ph idx="1"/>
          </p:nvPr>
        </p:nvSpPr>
        <p:spPr>
          <a:xfrm>
            <a:off x="207368" y="1532988"/>
            <a:ext cx="11790186" cy="4881490"/>
          </a:xfrm>
        </p:spPr>
        <p:txBody>
          <a:bodyPr vert="horz" lIns="91440" tIns="45720" rIns="91440" bIns="45720" rtlCol="0" anchor="t">
            <a:normAutofit/>
          </a:bodyPr>
          <a:lstStyle/>
          <a:p>
            <a:pPr algn="just"/>
            <a:r>
              <a:rPr lang="en-ZA" sz="1600" dirty="0">
                <a:solidFill>
                  <a:srgbClr val="000000"/>
                </a:solidFill>
                <a:effectLst/>
                <a:latin typeface="Arial"/>
                <a:ea typeface="Calibri" panose="020F0502020204030204" pitchFamily="34" charset="0"/>
                <a:cs typeface="Arial"/>
              </a:rPr>
              <a:t>Any failure on the part of the NHI Fund to approve “medical aid” (or the equivalent as part of “comprehensive health service benefits”) could potentially result in the CF being forced to pay compensation for a longer period of time, as well as that recovery of the employee could be delayed.</a:t>
            </a:r>
          </a:p>
          <a:p>
            <a:r>
              <a:rPr lang="en-ZA" sz="1600" dirty="0">
                <a:solidFill>
                  <a:srgbClr val="000000"/>
                </a:solidFill>
                <a:latin typeface="Arial"/>
                <a:ea typeface="Calibri" panose="020F0502020204030204" pitchFamily="34" charset="0"/>
                <a:cs typeface="Arial"/>
              </a:rPr>
              <a:t>The CF</a:t>
            </a:r>
            <a:r>
              <a:rPr lang="en-ZA" sz="1600" dirty="0">
                <a:solidFill>
                  <a:srgbClr val="000000"/>
                </a:solidFill>
                <a:effectLst/>
                <a:latin typeface="Arial"/>
                <a:ea typeface="Calibri" panose="020F0502020204030204" pitchFamily="34" charset="0"/>
                <a:cs typeface="Arial"/>
              </a:rPr>
              <a:t> would need to be able to continue to perform monitoring on service providers to avoid overtreatment/over-servicing of patients.</a:t>
            </a:r>
            <a:r>
              <a:rPr lang="en-ZA" sz="1600" dirty="0">
                <a:solidFill>
                  <a:srgbClr val="000000"/>
                </a:solidFill>
                <a:latin typeface="Arial"/>
                <a:ea typeface="Calibri" panose="020F0502020204030204" pitchFamily="34" charset="0"/>
                <a:cs typeface="Arial"/>
              </a:rPr>
              <a:t> </a:t>
            </a:r>
            <a:endParaRPr lang="en-ZA" sz="1600" dirty="0">
              <a:solidFill>
                <a:srgbClr val="000000"/>
              </a:solidFill>
              <a:effectLst/>
              <a:latin typeface="Arial" panose="020B0604020202020204" pitchFamily="34" charset="0"/>
              <a:ea typeface="Calibri" panose="020F0502020204030204" pitchFamily="34" charset="0"/>
              <a:cs typeface="Arial"/>
            </a:endParaRPr>
          </a:p>
          <a:p>
            <a:pPr algn="just">
              <a:spcAft>
                <a:spcPts val="605"/>
              </a:spcAft>
            </a:pPr>
            <a:r>
              <a:rPr lang="en-ZA" sz="1600" dirty="0">
                <a:solidFill>
                  <a:srgbClr val="000000"/>
                </a:solidFill>
                <a:effectLst/>
                <a:latin typeface="Arial"/>
                <a:ea typeface="Calibri" panose="020F0502020204030204" pitchFamily="34" charset="0"/>
                <a:cs typeface="Arial"/>
              </a:rPr>
              <a:t>It is also critical to closely manage injured workers to ensure that they are able to return to work as soon as possible, to reduce the burden of unemployment on the South African economy.</a:t>
            </a:r>
          </a:p>
          <a:p>
            <a:pPr algn="just">
              <a:spcAft>
                <a:spcPts val="605"/>
              </a:spcAft>
            </a:pPr>
            <a:r>
              <a:rPr lang="en-ZA" sz="1600" dirty="0">
                <a:solidFill>
                  <a:srgbClr val="000000"/>
                </a:solidFill>
                <a:effectLst/>
                <a:latin typeface="Arial"/>
                <a:ea typeface="Calibri" panose="020F0502020204030204" pitchFamily="34" charset="0"/>
                <a:cs typeface="Arial"/>
              </a:rPr>
              <a:t>The Director-General may penalise employers with poor accident records over a period of time. The Director-General may also give a rebate on assessments to any employer whose accident record is more favourable than that of employers in a similar business.</a:t>
            </a:r>
            <a:r>
              <a:rPr lang="en-ZA" sz="1600" dirty="0">
                <a:solidFill>
                  <a:srgbClr val="000000"/>
                </a:solidFill>
                <a:latin typeface="Arial"/>
                <a:ea typeface="Calibri" panose="020F0502020204030204" pitchFamily="34" charset="0"/>
                <a:cs typeface="Arial"/>
              </a:rPr>
              <a:t> </a:t>
            </a:r>
            <a:r>
              <a:rPr lang="en-ZA" sz="1600" dirty="0">
                <a:solidFill>
                  <a:srgbClr val="000000"/>
                </a:solidFill>
                <a:effectLst/>
                <a:latin typeface="Arial"/>
                <a:ea typeface="Calibri" panose="020F0502020204030204" pitchFamily="34" charset="0"/>
                <a:cs typeface="Arial"/>
              </a:rPr>
              <a:t>Rebates and loadings have been highly effective in managing the number of occupational accidents.</a:t>
            </a:r>
            <a:r>
              <a:rPr lang="en-ZA" sz="1600" dirty="0">
                <a:solidFill>
                  <a:srgbClr val="000000"/>
                </a:solidFill>
                <a:latin typeface="Arial"/>
                <a:ea typeface="Calibri" panose="020F0502020204030204" pitchFamily="34" charset="0"/>
                <a:cs typeface="Arial"/>
              </a:rPr>
              <a:t> </a:t>
            </a:r>
            <a:r>
              <a:rPr lang="en-ZA" sz="1600" dirty="0">
                <a:solidFill>
                  <a:srgbClr val="000000"/>
                </a:solidFill>
                <a:effectLst/>
                <a:latin typeface="Arial"/>
                <a:ea typeface="Calibri" panose="020F0502020204030204" pitchFamily="34" charset="0"/>
                <a:cs typeface="Arial"/>
              </a:rPr>
              <a:t> Should the medical aid component be carved out of the premiums, then this would result in lower rebates and loadings and as such, may not be as effective at managing the number of occupational accidents .</a:t>
            </a:r>
          </a:p>
          <a:p>
            <a:pPr algn="just"/>
            <a:r>
              <a:rPr lang="en-ZA" sz="1600" dirty="0">
                <a:solidFill>
                  <a:srgbClr val="000000"/>
                </a:solidFill>
                <a:effectLst/>
                <a:latin typeface="Arial"/>
                <a:ea typeface="Calibri" panose="020F0502020204030204" pitchFamily="34" charset="0"/>
                <a:cs typeface="Arial"/>
              </a:rPr>
              <a:t>Under COIDA, provision is also made for the utilisation of funds to prevent occupational accidents and diseases, promote occupational health and safety, and provide return-to-work and rehabilitation services.</a:t>
            </a:r>
            <a:r>
              <a:rPr lang="en-ZA" sz="1600" dirty="0">
                <a:solidFill>
                  <a:srgbClr val="000000"/>
                </a:solidFill>
                <a:latin typeface="Arial"/>
                <a:ea typeface="Calibri" panose="020F0502020204030204" pitchFamily="34" charset="0"/>
                <a:cs typeface="Arial"/>
              </a:rPr>
              <a:t> </a:t>
            </a:r>
            <a:r>
              <a:rPr lang="en-ZA" sz="1600" dirty="0">
                <a:solidFill>
                  <a:srgbClr val="000000"/>
                </a:solidFill>
                <a:effectLst/>
                <a:latin typeface="Arial"/>
                <a:ea typeface="Calibri" panose="020F0502020204030204" pitchFamily="34" charset="0"/>
                <a:cs typeface="Arial"/>
              </a:rPr>
              <a:t> It is important that sufficient funds continue to be</a:t>
            </a:r>
            <a:r>
              <a:rPr lang="en-ZA" sz="1600" dirty="0">
                <a:solidFill>
                  <a:srgbClr val="000000"/>
                </a:solidFill>
                <a:latin typeface="Arial"/>
                <a:ea typeface="Calibri" panose="020F0502020204030204" pitchFamily="34" charset="0"/>
                <a:cs typeface="Arial"/>
              </a:rPr>
              <a:t> </a:t>
            </a:r>
            <a:r>
              <a:rPr lang="en-ZA" sz="1600" dirty="0">
                <a:solidFill>
                  <a:srgbClr val="000000"/>
                </a:solidFill>
                <a:effectLst/>
                <a:latin typeface="Arial"/>
                <a:ea typeface="Calibri" panose="020F0502020204030204" pitchFamily="34" charset="0"/>
                <a:cs typeface="Arial"/>
              </a:rPr>
              <a:t> available for this initiative as it is highly effective in managing the number and severity of accidents in the workplace.</a:t>
            </a:r>
          </a:p>
          <a:p>
            <a:pPr algn="just">
              <a:spcAft>
                <a:spcPts val="605"/>
              </a:spcAft>
            </a:pPr>
            <a:endParaRPr lang="en-ZA" sz="1800" dirty="0">
              <a:solidFill>
                <a:srgbClr val="000000"/>
              </a:solidFill>
              <a:effectLst/>
              <a:latin typeface="Arial" panose="020B060402020202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val="97747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B708-B0B8-42A0-9D18-EE6BCA921EF5}"/>
              </a:ext>
            </a:extLst>
          </p:cNvPr>
          <p:cNvSpPr>
            <a:spLocks noGrp="1"/>
          </p:cNvSpPr>
          <p:nvPr>
            <p:ph type="title"/>
          </p:nvPr>
        </p:nvSpPr>
        <p:spPr>
          <a:xfrm>
            <a:off x="474133" y="373593"/>
            <a:ext cx="10515600" cy="1069780"/>
          </a:xfrm>
        </p:spPr>
        <p:txBody>
          <a:bodyPr>
            <a:normAutofit/>
          </a:bodyPr>
          <a:lstStyle/>
          <a:p>
            <a:r>
              <a:rPr lang="en-GB" sz="4000" b="1">
                <a:solidFill>
                  <a:schemeClr val="tx1"/>
                </a:solidFill>
                <a:effectLst/>
                <a:latin typeface="Arial"/>
                <a:ea typeface="Times New Roman" panose="02020603050405020304" pitchFamily="18" charset="0"/>
                <a:cs typeface="Times New Roman"/>
              </a:rPr>
              <a:t>CONCLUSION</a:t>
            </a:r>
            <a:endParaRPr lang="en-ZA" sz="4000">
              <a:solidFill>
                <a:schemeClr val="tx1"/>
              </a:solidFill>
              <a:latin typeface="Arial"/>
              <a:cs typeface="Times New Roman"/>
            </a:endParaRPr>
          </a:p>
        </p:txBody>
      </p:sp>
      <p:sp>
        <p:nvSpPr>
          <p:cNvPr id="3" name="Content Placeholder 2">
            <a:extLst>
              <a:ext uri="{FF2B5EF4-FFF2-40B4-BE49-F238E27FC236}">
                <a16:creationId xmlns:a16="http://schemas.microsoft.com/office/drawing/2014/main" id="{D69E07B5-6079-42A6-8765-6D8773A03749}"/>
              </a:ext>
            </a:extLst>
          </p:cNvPr>
          <p:cNvSpPr>
            <a:spLocks noGrp="1"/>
          </p:cNvSpPr>
          <p:nvPr>
            <p:ph idx="1"/>
          </p:nvPr>
        </p:nvSpPr>
        <p:spPr>
          <a:xfrm>
            <a:off x="191863" y="1602917"/>
            <a:ext cx="11235397" cy="4881490"/>
          </a:xfrm>
        </p:spPr>
        <p:txBody>
          <a:bodyPr vert="horz" lIns="91440" tIns="45720" rIns="91440" bIns="45720" rtlCol="0" anchor="t">
            <a:normAutofit/>
          </a:bodyPr>
          <a:lstStyle/>
          <a:p>
            <a:pPr algn="just"/>
            <a:r>
              <a:rPr lang="en-ZA" altLang="en-US" sz="1600" dirty="0">
                <a:solidFill>
                  <a:srgbClr val="000000"/>
                </a:solidFill>
                <a:latin typeface="Arial"/>
                <a:cs typeface="Arial"/>
              </a:rPr>
              <a:t>FEM is mindful of the fact that the right to healthcare and the right to social security are constitutional rights that should always be protected. </a:t>
            </a:r>
            <a:endParaRPr lang="en-ZA" altLang="en-US" sz="1600" dirty="0">
              <a:solidFill>
                <a:srgbClr val="000000"/>
              </a:solidFill>
              <a:latin typeface="Arial"/>
              <a:cs typeface="Arial" panose="020B0604020202020204" pitchFamily="34" charset="0"/>
            </a:endParaRPr>
          </a:p>
          <a:p>
            <a:pPr algn="just"/>
            <a:r>
              <a:rPr lang="en-ZA" altLang="en-US" sz="1600" dirty="0">
                <a:solidFill>
                  <a:srgbClr val="000000"/>
                </a:solidFill>
                <a:latin typeface="Arial"/>
                <a:cs typeface="Arial"/>
              </a:rPr>
              <a:t>Considering this, we are committed to the successful implementation of the NHI and will continue to engage all relevant stakeholders in pursuit of this  policy initiative whilst at the same time ensuring that all claimants for occupational injuries and diseases continue to be timeously and fairly compensated.</a:t>
            </a:r>
          </a:p>
          <a:p>
            <a:pPr algn="just"/>
            <a:r>
              <a:rPr lang="en-ZA" altLang="en-US" sz="1600" dirty="0">
                <a:solidFill>
                  <a:srgbClr val="000000"/>
                </a:solidFill>
                <a:latin typeface="Arial"/>
                <a:cs typeface="Arial"/>
              </a:rPr>
              <a:t>Consideration should be given on the impact of NHI on COIDA as the latter advances employees rights to social insurance and also governs the relationship between employers and employees in terms of work-related accidents. </a:t>
            </a:r>
          </a:p>
          <a:p>
            <a:pPr algn="just"/>
            <a:r>
              <a:rPr lang="en-ZA" altLang="en-US" sz="1600" dirty="0">
                <a:solidFill>
                  <a:srgbClr val="000000"/>
                </a:solidFill>
                <a:latin typeface="Arial"/>
                <a:cs typeface="Arial"/>
              </a:rPr>
              <a:t>To this end, ongoing engagement with the CF on an optimal structure is recommended.</a:t>
            </a:r>
          </a:p>
          <a:p>
            <a:pPr marL="0" indent="0" algn="just">
              <a:buNone/>
            </a:pPr>
            <a:endParaRPr lang="en-ZA" altLang="en-US" sz="1600" dirty="0">
              <a:solidFill>
                <a:srgbClr val="000000"/>
              </a:solidFill>
              <a:latin typeface="Arial"/>
              <a:cs typeface="Arial"/>
            </a:endParaRPr>
          </a:p>
          <a:p>
            <a:pPr algn="just"/>
            <a:endParaRPr lang="en-ZA" sz="1600" dirty="0">
              <a:solidFill>
                <a:srgbClr val="000000"/>
              </a:solidFill>
              <a:latin typeface="Arial"/>
              <a:cs typeface="Arial"/>
            </a:endParaRPr>
          </a:p>
          <a:p>
            <a:pPr marL="0" indent="0">
              <a:buNone/>
            </a:pPr>
            <a:endParaRPr lang="en-ZA" dirty="0"/>
          </a:p>
        </p:txBody>
      </p:sp>
    </p:spTree>
    <p:extLst>
      <p:ext uri="{BB962C8B-B14F-4D97-AF65-F5344CB8AC3E}">
        <p14:creationId xmlns:p14="http://schemas.microsoft.com/office/powerpoint/2010/main" val="3102688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29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CEE3-5A6B-4F66-A32E-0088834FB3CB}"/>
              </a:ext>
            </a:extLst>
          </p:cNvPr>
          <p:cNvSpPr>
            <a:spLocks noGrp="1"/>
          </p:cNvSpPr>
          <p:nvPr>
            <p:ph type="title"/>
          </p:nvPr>
        </p:nvSpPr>
        <p:spPr>
          <a:xfrm>
            <a:off x="478971" y="343355"/>
            <a:ext cx="10515600" cy="1069780"/>
          </a:xfrm>
        </p:spPr>
        <p:txBody>
          <a:bodyPr>
            <a:normAutofit/>
          </a:bodyPr>
          <a:lstStyle/>
          <a:p>
            <a:r>
              <a:rPr lang="en-ZA" sz="4000" b="1" dirty="0">
                <a:solidFill>
                  <a:schemeClr val="tx1"/>
                </a:solidFill>
                <a:latin typeface="Arial"/>
                <a:cs typeface="Times New Roman"/>
              </a:rPr>
              <a:t>THE CONSTITUTION AND COIDA</a:t>
            </a:r>
          </a:p>
        </p:txBody>
      </p:sp>
      <p:sp>
        <p:nvSpPr>
          <p:cNvPr id="3" name="Content Placeholder 2">
            <a:extLst>
              <a:ext uri="{FF2B5EF4-FFF2-40B4-BE49-F238E27FC236}">
                <a16:creationId xmlns:a16="http://schemas.microsoft.com/office/drawing/2014/main" id="{48B4DA22-BED5-421A-A95D-516DE8DCF5A7}"/>
              </a:ext>
            </a:extLst>
          </p:cNvPr>
          <p:cNvSpPr>
            <a:spLocks noGrp="1"/>
          </p:cNvSpPr>
          <p:nvPr>
            <p:ph idx="1"/>
          </p:nvPr>
        </p:nvSpPr>
        <p:spPr>
          <a:xfrm>
            <a:off x="118705" y="1711359"/>
            <a:ext cx="11235397" cy="4881490"/>
          </a:xfrm>
        </p:spPr>
        <p:txBody>
          <a:bodyPr vert="horz" lIns="91440" tIns="45720" rIns="91440" bIns="45720" rtlCol="0" anchor="t">
            <a:normAutofit/>
          </a:bodyPr>
          <a:lstStyle/>
          <a:p>
            <a:pPr algn="just">
              <a:lnSpc>
                <a:spcPct val="90000"/>
              </a:lnSpc>
              <a:spcBef>
                <a:spcPts val="575"/>
              </a:spcBef>
            </a:pPr>
            <a:r>
              <a:rPr lang="en-US" sz="1600" dirty="0">
                <a:solidFill>
                  <a:srgbClr val="000000"/>
                </a:solidFill>
                <a:latin typeface="Arial"/>
                <a:cs typeface="Arial"/>
              </a:rPr>
              <a:t>The South African Constitution entrenches through section 27(1)(c) the right of every citizen to have access to social security, including, if they are unable to support themselves and their dependents, appropriate social assistance. In terms of Section 27(2) of the Constitution, the state must take reasonable legislative and other measures, within its available resources, to achieve the progressive </a:t>
            </a:r>
            <a:r>
              <a:rPr lang="en-US" sz="1600" dirty="0" err="1">
                <a:solidFill>
                  <a:srgbClr val="000000"/>
                </a:solidFill>
                <a:latin typeface="Arial"/>
                <a:cs typeface="Arial"/>
              </a:rPr>
              <a:t>realisation</a:t>
            </a:r>
            <a:r>
              <a:rPr lang="en-US" sz="1600">
                <a:solidFill>
                  <a:srgbClr val="000000"/>
                </a:solidFill>
                <a:latin typeface="Arial"/>
                <a:cs typeface="Arial"/>
              </a:rPr>
              <a:t> of this right.</a:t>
            </a:r>
            <a:endParaRPr lang="en-ZA" sz="1600">
              <a:solidFill>
                <a:srgbClr val="000000"/>
              </a:solidFill>
              <a:latin typeface="Arial"/>
              <a:cs typeface="Arial"/>
            </a:endParaRPr>
          </a:p>
          <a:p>
            <a:pPr algn="just"/>
            <a:r>
              <a:rPr lang="en-US" sz="1600">
                <a:solidFill>
                  <a:srgbClr val="000000"/>
                </a:solidFill>
                <a:latin typeface="Arial"/>
                <a:cs typeface="Arial"/>
              </a:rPr>
              <a:t>The compensation of employees for occupational injuries and diseases, as governed by COIDA, forms part of</a:t>
            </a:r>
            <a:r>
              <a:rPr lang="en-ZA" sz="1600">
                <a:solidFill>
                  <a:srgbClr val="000000"/>
                </a:solidFill>
                <a:latin typeface="Arial"/>
                <a:cs typeface="Arial"/>
              </a:rPr>
              <a:t> the social insurance structure within the social security system in South Africa. </a:t>
            </a:r>
            <a:endParaRPr lang="en-ZA" sz="1600">
              <a:solidFill>
                <a:srgbClr val="000000"/>
              </a:solidFill>
              <a:latin typeface="Arial"/>
              <a:cs typeface="Arial" panose="020B0604020202020204" pitchFamily="34" charset="0"/>
            </a:endParaRPr>
          </a:p>
          <a:p>
            <a:pPr algn="just"/>
            <a:endParaRPr lang="en-ZA" sz="1800">
              <a:solidFill>
                <a:srgbClr val="000000"/>
              </a:solidFill>
              <a:latin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8C60F1A-2214-4E2D-94D3-9E859395FC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48862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E8B9-9174-4E05-BA8E-2E44CE86BB63}"/>
              </a:ext>
            </a:extLst>
          </p:cNvPr>
          <p:cNvSpPr>
            <a:spLocks noGrp="1"/>
          </p:cNvSpPr>
          <p:nvPr>
            <p:ph type="title"/>
          </p:nvPr>
        </p:nvSpPr>
        <p:spPr>
          <a:xfrm>
            <a:off x="0" y="466726"/>
            <a:ext cx="10515600" cy="1069780"/>
          </a:xfrm>
        </p:spPr>
        <p:txBody>
          <a:bodyPr/>
          <a:lstStyle/>
          <a:p>
            <a:r>
              <a:rPr lang="en-US" b="1">
                <a:solidFill>
                  <a:schemeClr val="tx1"/>
                </a:solidFill>
                <a:latin typeface="Arial" panose="020B0604020202020204" pitchFamily="34" charset="0"/>
                <a:cs typeface="Arial" panose="020B0604020202020204" pitchFamily="34" charset="0"/>
              </a:rPr>
              <a:t>INTERNATIONAL LAW</a:t>
            </a:r>
            <a:endParaRPr lang="en-ZA"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AD6BDE-0DE4-4B0A-8EA3-9DD49552E06D}"/>
              </a:ext>
            </a:extLst>
          </p:cNvPr>
          <p:cNvSpPr>
            <a:spLocks noGrp="1"/>
          </p:cNvSpPr>
          <p:nvPr>
            <p:ph idx="1"/>
          </p:nvPr>
        </p:nvSpPr>
        <p:spPr>
          <a:xfrm>
            <a:off x="160867" y="1642533"/>
            <a:ext cx="11192933" cy="4898945"/>
          </a:xfrm>
        </p:spPr>
        <p:txBody>
          <a:bodyPr vert="horz" lIns="91440" tIns="45720" rIns="91440" bIns="45720" rtlCol="0" anchor="t">
            <a:noAutofit/>
          </a:bodyPr>
          <a:lstStyle/>
          <a:p>
            <a:r>
              <a:rPr lang="en-US" sz="1800" dirty="0">
                <a:solidFill>
                  <a:schemeClr val="tx1"/>
                </a:solidFill>
                <a:latin typeface="Arial"/>
                <a:cs typeface="Arial"/>
              </a:rPr>
              <a:t>The South African Constitution contains important provisions on the role and importance of international law.</a:t>
            </a:r>
          </a:p>
          <a:p>
            <a:r>
              <a:rPr lang="en-US" sz="1800" dirty="0">
                <a:solidFill>
                  <a:schemeClr val="tx1"/>
                </a:solidFill>
                <a:latin typeface="Arial" panose="020B0604020202020204" pitchFamily="34" charset="0"/>
                <a:cs typeface="Arial" panose="020B0604020202020204" pitchFamily="34" charset="0"/>
              </a:rPr>
              <a:t>South Africa is bound by the standards and provisions of any international laws that it has ratified.</a:t>
            </a:r>
          </a:p>
          <a:p>
            <a:r>
              <a:rPr lang="en-US" sz="1800" dirty="0">
                <a:solidFill>
                  <a:schemeClr val="tx1"/>
                </a:solidFill>
                <a:latin typeface="Arial" panose="020B0604020202020204" pitchFamily="34" charset="0"/>
                <a:cs typeface="Arial" panose="020B0604020202020204" pitchFamily="34" charset="0"/>
              </a:rPr>
              <a:t>South Africa has ratified two of the old International Labour </a:t>
            </a:r>
            <a:r>
              <a:rPr lang="en-US" sz="1800" dirty="0" err="1">
                <a:solidFill>
                  <a:schemeClr val="tx1"/>
                </a:solidFill>
                <a:latin typeface="Arial" panose="020B0604020202020204" pitchFamily="34" charset="0"/>
                <a:cs typeface="Arial" panose="020B0604020202020204" pitchFamily="34" charset="0"/>
              </a:rPr>
              <a:t>Organisation</a:t>
            </a:r>
            <a:r>
              <a:rPr lang="en-US" sz="1800" dirty="0">
                <a:solidFill>
                  <a:schemeClr val="tx1"/>
                </a:solidFill>
                <a:latin typeface="Arial" panose="020B0604020202020204" pitchFamily="34" charset="0"/>
                <a:cs typeface="Arial" panose="020B0604020202020204" pitchFamily="34" charset="0"/>
              </a:rPr>
              <a:t> (ILO) Conventions in the field of occupational injuries and diseases namely:</a:t>
            </a:r>
          </a:p>
          <a:p>
            <a:pPr marL="800100" lvl="1"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ILO Equality of Treatment (Accident Compensation) Convention,</a:t>
            </a:r>
            <a:r>
              <a:rPr lang="en-US" sz="1800" dirty="0">
                <a:latin typeface="Arial" panose="020B0604020202020204" pitchFamily="34" charset="0"/>
                <a:cs typeface="Arial" panose="020B0604020202020204" pitchFamily="34" charset="0"/>
              </a:rPr>
              <a:t> Convention 19 of 1925; and </a:t>
            </a:r>
          </a:p>
          <a:p>
            <a:pPr marL="800100" lvl="1"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ILO Workmen’s Compensation (Occupational Diseases) Convention (Revised), Convention 42 of 1934</a:t>
            </a:r>
          </a:p>
          <a:p>
            <a:r>
              <a:rPr lang="en-US" sz="1800" dirty="0">
                <a:solidFill>
                  <a:schemeClr val="tx1"/>
                </a:solidFill>
                <a:latin typeface="Arial" panose="020B0604020202020204" pitchFamily="34" charset="0"/>
                <a:cs typeface="Arial" panose="020B0604020202020204" pitchFamily="34" charset="0"/>
              </a:rPr>
              <a:t>Article 1 of Convention 1925 requires equal treatment of nationals from any other ILO Member State, and it states the following:</a:t>
            </a:r>
          </a:p>
          <a:p>
            <a:pPr marL="0" indent="0" algn="just">
              <a:buNone/>
            </a:pPr>
            <a:r>
              <a:rPr lang="en-US" sz="1400" dirty="0">
                <a:solidFill>
                  <a:schemeClr val="tx1"/>
                </a:solidFill>
                <a:latin typeface="Arial" panose="020B0604020202020204" pitchFamily="34" charset="0"/>
                <a:cs typeface="Arial" panose="020B0604020202020204" pitchFamily="34" charset="0"/>
              </a:rPr>
              <a:t>"1. Each Member of the International Labour </a:t>
            </a:r>
            <a:r>
              <a:rPr lang="en-US" sz="1400" dirty="0" err="1">
                <a:solidFill>
                  <a:schemeClr val="tx1"/>
                </a:solidFill>
                <a:latin typeface="Arial" panose="020B0604020202020204" pitchFamily="34" charset="0"/>
                <a:cs typeface="Arial" panose="020B0604020202020204" pitchFamily="34" charset="0"/>
              </a:rPr>
              <a:t>Organisation</a:t>
            </a:r>
            <a:r>
              <a:rPr lang="en-US" sz="1400" dirty="0">
                <a:solidFill>
                  <a:schemeClr val="tx1"/>
                </a:solidFill>
                <a:latin typeface="Arial" panose="020B0604020202020204" pitchFamily="34" charset="0"/>
                <a:cs typeface="Arial" panose="020B0604020202020204" pitchFamily="34" charset="0"/>
              </a:rPr>
              <a:t> which ratifies this Convention undertakes to grant to the nationals of any other Member which shall have ratified the Convention, who suffer personal injury due to industrial accidents happening in its territory or to their dependents, the same treatment in respect of workmen’s compensation as it grants to its own nationals.</a:t>
            </a:r>
          </a:p>
          <a:p>
            <a:pPr marL="0" indent="0" algn="just">
              <a:buNone/>
            </a:pPr>
            <a:r>
              <a:rPr lang="en-US" sz="1400" dirty="0">
                <a:solidFill>
                  <a:schemeClr val="tx1"/>
                </a:solidFill>
                <a:latin typeface="Arial"/>
                <a:cs typeface="Arial"/>
              </a:rPr>
              <a:t>2. This equality of treatment shall be guaranteed to foreign workers and their dependents without any condition as to residence. With regard to the payments which a Member or its nationals would have to make outside that Member's territory in the application of this principle, the measures to be adopted shall be regulated, if necessary, by special arrangements between the Members concerned."</a:t>
            </a:r>
          </a:p>
          <a:p>
            <a:r>
              <a:rPr lang="en-ZA" sz="1800" dirty="0">
                <a:solidFill>
                  <a:schemeClr val="tx1"/>
                </a:solidFill>
                <a:latin typeface="Arial" panose="020B0604020202020204" pitchFamily="34" charset="0"/>
                <a:cs typeface="Arial" panose="020B0604020202020204" pitchFamily="34" charset="0"/>
              </a:rPr>
              <a:t>This is entrenched within the provisions of COIDA</a:t>
            </a:r>
          </a:p>
        </p:txBody>
      </p:sp>
    </p:spTree>
    <p:extLst>
      <p:ext uri="{BB962C8B-B14F-4D97-AF65-F5344CB8AC3E}">
        <p14:creationId xmlns:p14="http://schemas.microsoft.com/office/powerpoint/2010/main" val="184141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7505-9DAB-4944-8E3E-4E4B9CABEA84}"/>
              </a:ext>
            </a:extLst>
          </p:cNvPr>
          <p:cNvSpPr>
            <a:spLocks noGrp="1"/>
          </p:cNvSpPr>
          <p:nvPr>
            <p:ph type="title"/>
          </p:nvPr>
        </p:nvSpPr>
        <p:spPr>
          <a:xfrm>
            <a:off x="0" y="361347"/>
            <a:ext cx="10515600" cy="1069780"/>
          </a:xfrm>
        </p:spPr>
        <p:txBody>
          <a:bodyPr>
            <a:normAutofit/>
          </a:bodyPr>
          <a:lstStyle/>
          <a:p>
            <a:r>
              <a:rPr lang="en-GB" sz="4000" b="1">
                <a:solidFill>
                  <a:schemeClr val="tx1"/>
                </a:solidFill>
                <a:latin typeface="Arial"/>
                <a:cs typeface="Times New Roman"/>
              </a:rPr>
              <a:t>OBJECTIVES OF THE CF</a:t>
            </a:r>
            <a:r>
              <a:rPr lang="en-GB" b="1">
                <a:latin typeface="Arial"/>
                <a:cs typeface="Times New Roman"/>
              </a:rPr>
              <a:t>  </a:t>
            </a:r>
            <a:endParaRPr lang="en-ZA" b="1">
              <a:latin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0C7E2D-B345-48AE-8694-45BA8FA252A2}"/>
              </a:ext>
            </a:extLst>
          </p:cNvPr>
          <p:cNvSpPr>
            <a:spLocks noGrp="1"/>
          </p:cNvSpPr>
          <p:nvPr>
            <p:ph idx="1"/>
          </p:nvPr>
        </p:nvSpPr>
        <p:spPr>
          <a:xfrm>
            <a:off x="268980" y="1622270"/>
            <a:ext cx="11235397" cy="4881490"/>
          </a:xfrm>
        </p:spPr>
        <p:txBody>
          <a:bodyPr vert="horz" lIns="91440" tIns="45720" rIns="91440" bIns="45720" rtlCol="0" anchor="t">
            <a:normAutofit/>
          </a:bodyPr>
          <a:lstStyle/>
          <a:p>
            <a:pPr algn="just"/>
            <a:r>
              <a:rPr lang="en-ZA" sz="1600">
                <a:solidFill>
                  <a:srgbClr val="000000"/>
                </a:solidFill>
                <a:latin typeface="Arial"/>
                <a:cs typeface="Arial"/>
              </a:rPr>
              <a:t>The primary objective of the CF is to compensate employees for disablement, caused by occupational injuries/diseases sustained/contracted, in the course of their employment, or their dependants for death resulting from such injuries/diseases and to pay for the reasonable medical expenses incurred. </a:t>
            </a:r>
            <a:endParaRPr lang="en-ZA" sz="1600">
              <a:solidFill>
                <a:srgbClr val="000000"/>
              </a:solidFill>
              <a:latin typeface="Arial"/>
              <a:cs typeface="Arial" panose="020B0604020202020204" pitchFamily="34" charset="0"/>
            </a:endParaRPr>
          </a:p>
          <a:p>
            <a:pPr algn="just"/>
            <a:r>
              <a:rPr lang="en-ZA" sz="1600">
                <a:solidFill>
                  <a:srgbClr val="000000"/>
                </a:solidFill>
                <a:latin typeface="Arial"/>
                <a:cs typeface="Arial"/>
              </a:rPr>
              <a:t>The benefits under COIDA include medical care, compensation for temporary total or partial disablement, compensation for permanent disablement, dependants’ benefits, certain transportation costs, a constant care attendant grant, and a funeral grant. </a:t>
            </a:r>
            <a:endParaRPr lang="en-ZA" sz="1600">
              <a:solidFill>
                <a:srgbClr val="000000"/>
              </a:solidFill>
              <a:latin typeface="Arial"/>
              <a:cs typeface="Arial" panose="020B0604020202020204" pitchFamily="34" charset="0"/>
            </a:endParaRPr>
          </a:p>
          <a:p>
            <a:pPr algn="just"/>
            <a:r>
              <a:rPr lang="en-ZA" sz="1600">
                <a:solidFill>
                  <a:srgbClr val="000000"/>
                </a:solidFill>
                <a:latin typeface="Arial"/>
                <a:cs typeface="Arial"/>
              </a:rPr>
              <a:t>The benefits are funded through annual contributions (premiums) from employers. Employers are obligated to pay contributions, calculated by taking into account the risks to which the employees are exposed to in the specific sector or line of work in which the employee is involved. </a:t>
            </a:r>
            <a:endParaRPr lang="en-ZA" sz="1600">
              <a:solidFill>
                <a:srgbClr val="000000"/>
              </a:solidFill>
              <a:latin typeface="Arial"/>
              <a:cs typeface="Arial" panose="020B0604020202020204" pitchFamily="34" charset="0"/>
            </a:endParaRPr>
          </a:p>
          <a:p>
            <a:endParaRPr lang="en-ZA"/>
          </a:p>
        </p:txBody>
      </p:sp>
    </p:spTree>
    <p:extLst>
      <p:ext uri="{BB962C8B-B14F-4D97-AF65-F5344CB8AC3E}">
        <p14:creationId xmlns:p14="http://schemas.microsoft.com/office/powerpoint/2010/main" val="133102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06CA-6F3B-4D81-BA66-1B5C61318BB2}"/>
              </a:ext>
            </a:extLst>
          </p:cNvPr>
          <p:cNvSpPr>
            <a:spLocks noGrp="1"/>
          </p:cNvSpPr>
          <p:nvPr>
            <p:ph type="title"/>
          </p:nvPr>
        </p:nvSpPr>
        <p:spPr>
          <a:xfrm>
            <a:off x="478971" y="354240"/>
            <a:ext cx="10515600" cy="1069780"/>
          </a:xfrm>
        </p:spPr>
        <p:txBody>
          <a:bodyPr>
            <a:normAutofit/>
          </a:bodyPr>
          <a:lstStyle/>
          <a:p>
            <a:r>
              <a:rPr lang="en-ZA" sz="4000" b="1">
                <a:solidFill>
                  <a:schemeClr val="tx1"/>
                </a:solidFill>
                <a:latin typeface="Arial"/>
                <a:cs typeface="Times New Roman"/>
              </a:rPr>
              <a:t>PRINCIPLES OF COIDA</a:t>
            </a:r>
          </a:p>
        </p:txBody>
      </p:sp>
      <p:sp>
        <p:nvSpPr>
          <p:cNvPr id="3" name="Content Placeholder 2">
            <a:extLst>
              <a:ext uri="{FF2B5EF4-FFF2-40B4-BE49-F238E27FC236}">
                <a16:creationId xmlns:a16="http://schemas.microsoft.com/office/drawing/2014/main" id="{2704C67F-8A0F-4C0E-B9FA-A68B3377058E}"/>
              </a:ext>
            </a:extLst>
          </p:cNvPr>
          <p:cNvSpPr>
            <a:spLocks noGrp="1"/>
          </p:cNvSpPr>
          <p:nvPr>
            <p:ph idx="1"/>
          </p:nvPr>
        </p:nvSpPr>
        <p:spPr>
          <a:xfrm>
            <a:off x="478301" y="1643055"/>
            <a:ext cx="11235397" cy="4881490"/>
          </a:xfrm>
        </p:spPr>
        <p:txBody>
          <a:bodyPr vert="horz" lIns="91440" tIns="45720" rIns="91440" bIns="45720" rtlCol="0" anchor="t">
            <a:noAutofit/>
          </a:bodyPr>
          <a:lstStyle/>
          <a:p>
            <a:pPr marL="0" indent="0" algn="just">
              <a:lnSpc>
                <a:spcPct val="120000"/>
              </a:lnSpc>
              <a:buNone/>
            </a:pPr>
            <a:r>
              <a:rPr lang="en-ZA" sz="1600" dirty="0">
                <a:solidFill>
                  <a:srgbClr val="000000"/>
                </a:solidFill>
                <a:latin typeface="Arial"/>
                <a:cs typeface="Arial"/>
              </a:rPr>
              <a:t>COIDA is underpinned by a set of principles which serve as a guide to the determination of the policy imperatives of the legislation. These principles are outlined below: </a:t>
            </a:r>
            <a:endParaRPr lang="en-ZA" sz="1600" dirty="0">
              <a:solidFill>
                <a:srgbClr val="000000"/>
              </a:solidFill>
              <a:latin typeface="Arial"/>
              <a:cs typeface="Arial" panose="020B0604020202020204" pitchFamily="34" charset="0"/>
            </a:endParaRPr>
          </a:p>
          <a:p>
            <a:pPr marL="342900" indent="-342900" algn="just">
              <a:lnSpc>
                <a:spcPct val="120000"/>
              </a:lnSpc>
              <a:buFont typeface="Calibri" panose="020F0502020204030204" pitchFamily="34" charset="0"/>
              <a:buChar char="•"/>
            </a:pPr>
            <a:r>
              <a:rPr lang="en-ZA" sz="1600" b="1" dirty="0">
                <a:solidFill>
                  <a:srgbClr val="000000"/>
                </a:solidFill>
                <a:latin typeface="Arial"/>
                <a:cs typeface="Arial"/>
              </a:rPr>
              <a:t>No Fault Compensation: </a:t>
            </a:r>
            <a:r>
              <a:rPr lang="en-ZA" sz="1600" dirty="0">
                <a:solidFill>
                  <a:srgbClr val="000000"/>
                </a:solidFill>
                <a:latin typeface="Arial"/>
                <a:cs typeface="Arial"/>
              </a:rPr>
              <a:t>All occupational injuries and diseases are covered regardless of fault. The “No-fault compensation system” dictates that an injured or diseased employee is entitled to compensation without the need to prove that either the employee or employer was at fault for the accident. In exchange for this, employees and employers waive their common law right to sue. Section 35(1) of the COIDA stipulates that: No action shall lie by an employee or any dependant of an employee for the recovery of damages in respect of any occupational injury or disease resulting in the disablement or death of such employee against such employee’s employer, and no liability for compensation on the part of such employer shall arise save under the provisions of the COIDA in respect of such disablement or death.</a:t>
            </a:r>
          </a:p>
          <a:p>
            <a:pPr marL="342900" lvl="0" indent="-342900" algn="just">
              <a:lnSpc>
                <a:spcPct val="120000"/>
              </a:lnSpc>
              <a:buFont typeface="Calibri" panose="020F0502020204030204" pitchFamily="34" charset="0"/>
              <a:buChar char="•"/>
            </a:pPr>
            <a:r>
              <a:rPr lang="en-ZA" sz="1600" b="1" dirty="0">
                <a:solidFill>
                  <a:srgbClr val="000000"/>
                </a:solidFill>
                <a:latin typeface="Arial"/>
                <a:cs typeface="Arial"/>
              </a:rPr>
              <a:t>Collective Sharing of Liability</a:t>
            </a:r>
            <a:r>
              <a:rPr lang="en-ZA" sz="1600" dirty="0">
                <a:solidFill>
                  <a:srgbClr val="000000"/>
                </a:solidFill>
                <a:latin typeface="Arial"/>
                <a:cs typeface="Arial"/>
              </a:rPr>
              <a:t>: The total cost of the CF system is shared by the employers. All premiums are therefore paid to the CF by employers and cannot be deducted from employees’ salaries. </a:t>
            </a:r>
          </a:p>
          <a:p>
            <a:pPr marL="0" lvl="0" indent="0" algn="just">
              <a:lnSpc>
                <a:spcPct val="120000"/>
              </a:lnSpc>
              <a:buNone/>
            </a:pPr>
            <a:endParaRPr lang="en-ZA" sz="1800" dirty="0">
              <a:solidFill>
                <a:srgbClr val="000000"/>
              </a:solidFill>
              <a:latin typeface="Arial"/>
              <a:cs typeface="Arial"/>
            </a:endParaRPr>
          </a:p>
          <a:p>
            <a:endParaRPr lang="en-ZA" dirty="0"/>
          </a:p>
        </p:txBody>
      </p:sp>
    </p:spTree>
    <p:extLst>
      <p:ext uri="{BB962C8B-B14F-4D97-AF65-F5344CB8AC3E}">
        <p14:creationId xmlns:p14="http://schemas.microsoft.com/office/powerpoint/2010/main" val="1787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FF23-1B90-41FE-92BD-25BA35A446AB}"/>
              </a:ext>
            </a:extLst>
          </p:cNvPr>
          <p:cNvSpPr>
            <a:spLocks noGrp="1"/>
          </p:cNvSpPr>
          <p:nvPr>
            <p:ph type="title"/>
          </p:nvPr>
        </p:nvSpPr>
        <p:spPr>
          <a:xfrm>
            <a:off x="435429" y="343355"/>
            <a:ext cx="10515600" cy="1069780"/>
          </a:xfrm>
        </p:spPr>
        <p:txBody>
          <a:bodyPr>
            <a:normAutofit/>
          </a:bodyPr>
          <a:lstStyle/>
          <a:p>
            <a:r>
              <a:rPr lang="en-ZA" sz="4000" b="1" dirty="0">
                <a:solidFill>
                  <a:schemeClr val="tx1"/>
                </a:solidFill>
                <a:latin typeface="Arial"/>
                <a:cs typeface="Arial"/>
              </a:rPr>
              <a:t>PRINCIPLES OF COIDA CONTINUED</a:t>
            </a:r>
            <a:endParaRPr lang="en-US" sz="4000" dirty="0">
              <a:solidFill>
                <a:schemeClr val="tx1"/>
              </a:solidFill>
            </a:endParaRPr>
          </a:p>
        </p:txBody>
      </p:sp>
      <p:sp>
        <p:nvSpPr>
          <p:cNvPr id="3" name="Content Placeholder 2">
            <a:extLst>
              <a:ext uri="{FF2B5EF4-FFF2-40B4-BE49-F238E27FC236}">
                <a16:creationId xmlns:a16="http://schemas.microsoft.com/office/drawing/2014/main" id="{EBD4A9C7-E1CA-4F06-86A5-DA8102001C81}"/>
              </a:ext>
            </a:extLst>
          </p:cNvPr>
          <p:cNvSpPr>
            <a:spLocks noGrp="1"/>
          </p:cNvSpPr>
          <p:nvPr>
            <p:ph idx="1"/>
          </p:nvPr>
        </p:nvSpPr>
        <p:spPr>
          <a:xfrm>
            <a:off x="435968" y="1659988"/>
            <a:ext cx="11235397" cy="4881490"/>
          </a:xfrm>
        </p:spPr>
        <p:txBody>
          <a:bodyPr vert="horz" lIns="91440" tIns="45720" rIns="91440" bIns="45720" rtlCol="0" anchor="t">
            <a:normAutofit/>
          </a:bodyPr>
          <a:lstStyle/>
          <a:p>
            <a:pPr marL="342900" indent="-342900" algn="just">
              <a:lnSpc>
                <a:spcPct val="120000"/>
              </a:lnSpc>
              <a:buFont typeface="Calibri,Sans-Serif" panose="020B0604020202020204" pitchFamily="34" charset="0"/>
            </a:pPr>
            <a:r>
              <a:rPr lang="en-ZA" sz="1600" b="1" dirty="0">
                <a:solidFill>
                  <a:srgbClr val="000000"/>
                </a:solidFill>
                <a:latin typeface="Arial"/>
                <a:cs typeface="Arial"/>
              </a:rPr>
              <a:t>Neutral Governance: </a:t>
            </a:r>
            <a:r>
              <a:rPr lang="en-ZA" sz="1600" dirty="0">
                <a:solidFill>
                  <a:srgbClr val="000000"/>
                </a:solidFill>
                <a:latin typeface="Arial"/>
                <a:cs typeface="Arial"/>
              </a:rPr>
              <a:t>The CF is administered outside of the contractual relationship between the employee and the employer to fairly and objectively respond to the needs of employees who are injured or diseased, such as medical care, income replacement and in the case of dependants, fair compensation.</a:t>
            </a:r>
            <a:endParaRPr lang="en-US" sz="1600" dirty="0">
              <a:ea typeface="+mn-lt"/>
              <a:cs typeface="+mn-lt"/>
            </a:endParaRPr>
          </a:p>
          <a:p>
            <a:pPr marL="342900" indent="-342900" algn="just">
              <a:lnSpc>
                <a:spcPct val="120000"/>
              </a:lnSpc>
              <a:buFont typeface="Calibri,Sans-Serif" panose="020B0604020202020204" pitchFamily="34" charset="0"/>
            </a:pPr>
            <a:r>
              <a:rPr lang="en-ZA" sz="1600" b="1" dirty="0">
                <a:solidFill>
                  <a:srgbClr val="000000"/>
                </a:solidFill>
                <a:latin typeface="Arial"/>
                <a:cs typeface="Arial"/>
              </a:rPr>
              <a:t>Security of payment: </a:t>
            </a:r>
            <a:r>
              <a:rPr lang="en-ZA" sz="1600" dirty="0">
                <a:solidFill>
                  <a:srgbClr val="000000"/>
                </a:solidFill>
                <a:latin typeface="Arial"/>
                <a:cs typeface="Arial"/>
              </a:rPr>
              <a:t>The CF and the Reserve Fund were established to guarantee availability of funds for compensation. This is especially pertinent as the only source of funding is assessments from employers.</a:t>
            </a:r>
            <a:endParaRPr lang="en-US" sz="1600" dirty="0"/>
          </a:p>
        </p:txBody>
      </p:sp>
    </p:spTree>
    <p:extLst>
      <p:ext uri="{BB962C8B-B14F-4D97-AF65-F5344CB8AC3E}">
        <p14:creationId xmlns:p14="http://schemas.microsoft.com/office/powerpoint/2010/main" val="468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36CA-4322-4AA3-A0A9-53EB0B0410B0}"/>
              </a:ext>
            </a:extLst>
          </p:cNvPr>
          <p:cNvSpPr>
            <a:spLocks noGrp="1"/>
          </p:cNvSpPr>
          <p:nvPr>
            <p:ph type="title"/>
          </p:nvPr>
        </p:nvSpPr>
        <p:spPr>
          <a:xfrm>
            <a:off x="478971" y="365126"/>
            <a:ext cx="10515600" cy="1069780"/>
          </a:xfrm>
        </p:spPr>
        <p:txBody>
          <a:bodyPr>
            <a:normAutofit/>
          </a:bodyPr>
          <a:lstStyle/>
          <a:p>
            <a:r>
              <a:rPr lang="en-GB" sz="4000" b="1" dirty="0">
                <a:solidFill>
                  <a:schemeClr val="tx1"/>
                </a:solidFill>
                <a:latin typeface="Arial"/>
                <a:cs typeface="Times New Roman"/>
              </a:rPr>
              <a:t>BENEFITS UNDER COIDA </a:t>
            </a:r>
            <a:endParaRPr lang="en-ZA" sz="4000" b="1" dirty="0">
              <a:solidFill>
                <a:schemeClr val="tx1"/>
              </a:solidFill>
              <a:latin typeface="Arial" panose="020B06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FAE12A-8A0D-41A5-B22C-5E758133D7C5}"/>
              </a:ext>
            </a:extLst>
          </p:cNvPr>
          <p:cNvSpPr>
            <a:spLocks noGrp="1"/>
          </p:cNvSpPr>
          <p:nvPr>
            <p:ph idx="1"/>
          </p:nvPr>
        </p:nvSpPr>
        <p:spPr>
          <a:xfrm>
            <a:off x="283568" y="1611384"/>
            <a:ext cx="11235397" cy="4881490"/>
          </a:xfrm>
        </p:spPr>
        <p:txBody>
          <a:bodyPr vert="horz" lIns="91440" tIns="45720" rIns="91440" bIns="45720" rtlCol="0" anchor="t">
            <a:noAutofit/>
          </a:bodyPr>
          <a:lstStyle/>
          <a:p>
            <a:pPr marL="0" indent="0" algn="just">
              <a:buNone/>
            </a:pPr>
            <a:r>
              <a:rPr lang="en-US" sz="1600" dirty="0">
                <a:solidFill>
                  <a:schemeClr val="tx1"/>
                </a:solidFill>
                <a:latin typeface="Arial"/>
                <a:cs typeface="Arial"/>
              </a:rPr>
              <a:t>COIDA provides for compensation to the employees under the following circumstances:</a:t>
            </a:r>
          </a:p>
          <a:p>
            <a:pPr algn="just"/>
            <a:r>
              <a:rPr lang="en-US" sz="1600" dirty="0">
                <a:solidFill>
                  <a:schemeClr val="tx1"/>
                </a:solidFill>
                <a:latin typeface="Arial"/>
                <a:cs typeface="Arial"/>
              </a:rPr>
              <a:t>Accidents that arise out of and in the course of an employee`s employment resulting in a personal injury, illness or death.</a:t>
            </a:r>
          </a:p>
          <a:p>
            <a:pPr algn="just"/>
            <a:r>
              <a:rPr lang="en-US" sz="1600" dirty="0">
                <a:solidFill>
                  <a:schemeClr val="tx1"/>
                </a:solidFill>
                <a:latin typeface="Arial"/>
                <a:cs typeface="Arial"/>
              </a:rPr>
              <a:t>Fatal cases where an employee dies because of an accident that takes place on duty.</a:t>
            </a:r>
          </a:p>
          <a:p>
            <a:pPr algn="just"/>
            <a:r>
              <a:rPr lang="en-US" sz="1600" dirty="0">
                <a:solidFill>
                  <a:schemeClr val="tx1"/>
                </a:solidFill>
                <a:latin typeface="Arial"/>
                <a:cs typeface="Arial"/>
              </a:rPr>
              <a:t>Occupational diseases contracted in the workplace due to exposure of the employee to certain agents or conditions found in the work environment.</a:t>
            </a:r>
          </a:p>
          <a:p>
            <a:pPr algn="just"/>
            <a:endParaRPr lang="en-US" sz="1800" dirty="0">
              <a:solidFill>
                <a:schemeClr val="tx1"/>
              </a:solidFill>
              <a:latin typeface="Arial"/>
              <a:cs typeface="Arial"/>
            </a:endParaRPr>
          </a:p>
        </p:txBody>
      </p:sp>
    </p:spTree>
    <p:extLst>
      <p:ext uri="{BB962C8B-B14F-4D97-AF65-F5344CB8AC3E}">
        <p14:creationId xmlns:p14="http://schemas.microsoft.com/office/powerpoint/2010/main" val="935762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4E88AB10BCAE4589303BACF8F3DB07" ma:contentTypeVersion="6" ma:contentTypeDescription="Create a new document." ma:contentTypeScope="" ma:versionID="47675a7451a1fdc24cc766b19195538c">
  <xsd:schema xmlns:xsd="http://www.w3.org/2001/XMLSchema" xmlns:xs="http://www.w3.org/2001/XMLSchema" xmlns:p="http://schemas.microsoft.com/office/2006/metadata/properties" xmlns:ns2="c04e5d69-d4f1-484c-bd5d-0157e676a902" xmlns:ns3="234b5f19-1e74-45bf-b1c0-7f1cbd2cdbc9" targetNamespace="http://schemas.microsoft.com/office/2006/metadata/properties" ma:root="true" ma:fieldsID="bb2d08dcf8c31aaf8147fd0031b00e09" ns2:_="" ns3:_="">
    <xsd:import namespace="c04e5d69-d4f1-484c-bd5d-0157e676a902"/>
    <xsd:import namespace="234b5f19-1e74-45bf-b1c0-7f1cbd2cdb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e5d69-d4f1-484c-bd5d-0157e676a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4b5f19-1e74-45bf-b1c0-7f1cbd2cdb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34b5f19-1e74-45bf-b1c0-7f1cbd2cdbc9">
      <UserInfo>
        <DisplayName>Deshni Subbiah</DisplayName>
        <AccountId>17</AccountId>
        <AccountType/>
      </UserInfo>
    </SharedWithUsers>
  </documentManagement>
</p:properties>
</file>

<file path=customXml/itemProps1.xml><?xml version="1.0" encoding="utf-8"?>
<ds:datastoreItem xmlns:ds="http://schemas.openxmlformats.org/officeDocument/2006/customXml" ds:itemID="{ED0956EC-9F95-45D1-8A11-65180CB33F86}">
  <ds:schemaRefs>
    <ds:schemaRef ds:uri="234b5f19-1e74-45bf-b1c0-7f1cbd2cdbc9"/>
    <ds:schemaRef ds:uri="c04e5d69-d4f1-484c-bd5d-0157e676a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2D7D2B-7778-446F-B6BA-8F2BA332200D}">
  <ds:schemaRefs>
    <ds:schemaRef ds:uri="http://schemas.microsoft.com/sharepoint/v3/contenttype/forms"/>
  </ds:schemaRefs>
</ds:datastoreItem>
</file>

<file path=customXml/itemProps3.xml><?xml version="1.0" encoding="utf-8"?>
<ds:datastoreItem xmlns:ds="http://schemas.openxmlformats.org/officeDocument/2006/customXml" ds:itemID="{9F3891C0-6ED6-4E2D-A8BF-F82BF31AC275}">
  <ds:schemaRefs>
    <ds:schemaRef ds:uri="http://schemas.openxmlformats.org/package/2006/metadata/core-properties"/>
    <ds:schemaRef ds:uri="http://purl.org/dc/dcmitype/"/>
    <ds:schemaRef ds:uri="234b5f19-1e74-45bf-b1c0-7f1cbd2cdbc9"/>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c04e5d69-d4f1-484c-bd5d-0157e676a9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86</TotalTime>
  <Words>2108</Words>
  <Application>Microsoft Office PowerPoint</Application>
  <PresentationFormat>Widescreen</PresentationFormat>
  <Paragraphs>196</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Calibri,Sans-Serif</vt:lpstr>
      <vt:lpstr>Gabriola</vt:lpstr>
      <vt:lpstr>Symbol</vt:lpstr>
      <vt:lpstr>Times New Roman</vt:lpstr>
      <vt:lpstr>Verdana</vt:lpstr>
      <vt:lpstr>Office Theme</vt:lpstr>
      <vt:lpstr>PRESENTATION TO THE PARLIAMENTARY PORTFOLIO COMMITTEE ON HEALTH ON THE  NATIONAL HEALTH INSURANCE BILL </vt:lpstr>
      <vt:lpstr>INTRODUCTION</vt:lpstr>
      <vt:lpstr>BACKGROUND: FEM</vt:lpstr>
      <vt:lpstr>THE CONSTITUTION AND COIDA</vt:lpstr>
      <vt:lpstr>INTERNATIONAL LAW</vt:lpstr>
      <vt:lpstr>OBJECTIVES OF THE CF  </vt:lpstr>
      <vt:lpstr>PRINCIPLES OF COIDA</vt:lpstr>
      <vt:lpstr>PRINCIPLES OF COIDA CONTINUED</vt:lpstr>
      <vt:lpstr>BENEFITS UNDER COIDA </vt:lpstr>
      <vt:lpstr>BENEFITS UNDER COIDA</vt:lpstr>
      <vt:lpstr>COIDA AND MEDICAL EXPENSES </vt:lpstr>
      <vt:lpstr>COIDA AND MEDICAL EXPENSES </vt:lpstr>
      <vt:lpstr>RESPONSE TO THE BILL</vt:lpstr>
      <vt:lpstr>ELIGIBILITY AS BENEFICIARIES OF  THE NHI FUND</vt:lpstr>
      <vt:lpstr>ELIGIBILITY AS BENEFICIARIES OF  THE NHI FUND</vt:lpstr>
      <vt:lpstr>UNREGISTERED EMPLOYERS AND  THEIR EMPLOYEES</vt:lpstr>
      <vt:lpstr>ALIGNMENT WITH BENEFITS  PROVIDED BY COIDA</vt:lpstr>
      <vt:lpstr>ALIGNMENT WITH BENEFITS  PROVIDED BY COIDA CONTINUED</vt:lpstr>
      <vt:lpstr>THE ROLE OF MEDICAL SERVICE  PROVIDERS AND TIMEOUS TREATMENT  OF INJURED EMPLOYEES</vt:lpstr>
      <vt:lpstr>THE ROLE OF MEDICAL SERVICE  PROVIDERS AND TIMEOUS TREATMENT  OF INJURED EMPLOYEES</vt:lpstr>
      <vt:lpstr>THE ROLE OF MEDICAL SERVICE  PROVIDERS AND TIMEOUS TREATMENT  OF INJURED EMPLOYEES</vt:lpstr>
      <vt:lpstr>EMPLOYEES INJURED OUTSIDE OF  SOUTH AFRICA </vt:lpstr>
      <vt:lpstr>TRANSITION ARRANGEMENTS</vt:lpstr>
      <vt:lpstr>GOVERNANCE STRUCTURE </vt:lpstr>
      <vt:lpstr>GOVERNANCE STRUCTURE CONTINUED</vt:lpstr>
      <vt:lpstr>GOVERNANCE STRUCTURE CONTINUED</vt:lpstr>
      <vt:lpstr>COIDA: OTHER SECTIONS REQUIRING  CONSIDERATION</vt:lpstr>
      <vt:lpstr>SOURCES OF INCOME FOR THE NHI</vt:lpstr>
      <vt:lpstr>SOURCES OF INCOME FOR THE NHI</vt:lpstr>
      <vt:lpstr>NHI IMPACT ON COMPENSATION  BENEFITS UNDER COIDA</vt:lpstr>
      <vt:lpstr>NHI IMPACT ON COMPENSATION  BENEFITS UNDER COIDA CONTINUED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CHANGES</dc:title>
  <dc:creator>Zakithi Kunene</dc:creator>
  <cp:lastModifiedBy>Vuyokazi Majalamba</cp:lastModifiedBy>
  <cp:revision>13</cp:revision>
  <dcterms:created xsi:type="dcterms:W3CDTF">2019-09-23T08:32:55Z</dcterms:created>
  <dcterms:modified xsi:type="dcterms:W3CDTF">2021-07-13T14:30:43Z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0x010100BD4E88AB10BCAE4589303BACF8F3DB07</vt:lpwstr>
  </property>
</Properties>
</file>