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5"/>
  </p:notesMasterIdLst>
  <p:sldIdLst>
    <p:sldId id="256" r:id="rId2"/>
    <p:sldId id="302" r:id="rId3"/>
    <p:sldId id="303" r:id="rId4"/>
    <p:sldId id="311" r:id="rId5"/>
    <p:sldId id="312" r:id="rId6"/>
    <p:sldId id="313" r:id="rId7"/>
    <p:sldId id="310" r:id="rId8"/>
    <p:sldId id="279" r:id="rId9"/>
    <p:sldId id="315" r:id="rId10"/>
    <p:sldId id="316" r:id="rId11"/>
    <p:sldId id="280" r:id="rId12"/>
    <p:sldId id="298" r:id="rId13"/>
    <p:sldId id="299" r:id="rId14"/>
    <p:sldId id="300" r:id="rId15"/>
    <p:sldId id="301" r:id="rId16"/>
    <p:sldId id="291" r:id="rId17"/>
    <p:sldId id="289" r:id="rId18"/>
    <p:sldId id="283" r:id="rId19"/>
    <p:sldId id="290" r:id="rId20"/>
    <p:sldId id="295" r:id="rId21"/>
    <p:sldId id="293" r:id="rId22"/>
    <p:sldId id="296" r:id="rId23"/>
    <p:sldId id="294" r:id="rId24"/>
    <p:sldId id="297" r:id="rId25"/>
    <p:sldId id="292" r:id="rId26"/>
    <p:sldId id="304" r:id="rId27"/>
    <p:sldId id="305" r:id="rId28"/>
    <p:sldId id="306" r:id="rId29"/>
    <p:sldId id="307" r:id="rId30"/>
    <p:sldId id="308" r:id="rId31"/>
    <p:sldId id="309" r:id="rId32"/>
    <p:sldId id="314" r:id="rId33"/>
    <p:sldId id="268"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8100" autoAdjust="0"/>
    <p:restoredTop sz="94660"/>
  </p:normalViewPr>
  <p:slideViewPr>
    <p:cSldViewPr snapToGrid="0">
      <p:cViewPr varScale="1">
        <p:scale>
          <a:sx n="57" d="100"/>
          <a:sy n="57" d="100"/>
        </p:scale>
        <p:origin x="56" y="5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B04453-010E-4D84-8E8C-2CE4323D8F84}" type="datetimeFigureOut">
              <a:rPr lang="en-ZA" smtClean="0"/>
              <a:t>2021/06/21</a:t>
            </a:fld>
            <a:endParaRPr lang="en-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BCFCE3-31AF-4736-A1EC-8E3BF0281E73}" type="slidenum">
              <a:rPr lang="en-ZA" smtClean="0"/>
              <a:t>‹#›</a:t>
            </a:fld>
            <a:endParaRPr lang="en-ZA"/>
          </a:p>
        </p:txBody>
      </p:sp>
    </p:spTree>
    <p:extLst>
      <p:ext uri="{BB962C8B-B14F-4D97-AF65-F5344CB8AC3E}">
        <p14:creationId xmlns:p14="http://schemas.microsoft.com/office/powerpoint/2010/main" val="27981055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r>
              <a:rPr lang="en-ZA" smtClean="0"/>
              <a:t>2021/01/21</a:t>
            </a:r>
            <a:endParaRPr lang="en-ZA"/>
          </a:p>
        </p:txBody>
      </p:sp>
      <p:sp>
        <p:nvSpPr>
          <p:cNvPr id="5" name="Footer Placeholder 4"/>
          <p:cNvSpPr>
            <a:spLocks noGrp="1"/>
          </p:cNvSpPr>
          <p:nvPr>
            <p:ph type="ftr" sz="quarter" idx="11"/>
          </p:nvPr>
        </p:nvSpPr>
        <p:spPr/>
        <p:txBody>
          <a:bodyPr/>
          <a:lstStyle/>
          <a:p>
            <a:r>
              <a:rPr lang="en-US" smtClean="0"/>
              <a:t>Report on DBSA Capital Projects </a:t>
            </a:r>
            <a:endParaRPr lang="en-ZA"/>
          </a:p>
        </p:txBody>
      </p:sp>
      <p:sp>
        <p:nvSpPr>
          <p:cNvPr id="6" name="Slide Number Placeholder 5"/>
          <p:cNvSpPr>
            <a:spLocks noGrp="1"/>
          </p:cNvSpPr>
          <p:nvPr>
            <p:ph type="sldNum" sz="quarter" idx="12"/>
          </p:nvPr>
        </p:nvSpPr>
        <p:spPr/>
        <p:txBody>
          <a:bodyPr/>
          <a:lstStyle/>
          <a:p>
            <a:fld id="{64214F70-F0C9-4091-A22E-E04D8F4F4F2E}" type="slidenum">
              <a:rPr lang="en-ZA" smtClean="0"/>
              <a:pPr/>
              <a:t>‹#›</a:t>
            </a:fld>
            <a:endParaRPr lang="en-ZA"/>
          </a:p>
        </p:txBody>
      </p:sp>
    </p:spTree>
    <p:extLst>
      <p:ext uri="{BB962C8B-B14F-4D97-AF65-F5344CB8AC3E}">
        <p14:creationId xmlns:p14="http://schemas.microsoft.com/office/powerpoint/2010/main" val="42562438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ZA" smtClean="0"/>
              <a:t>2021/01/21</a:t>
            </a:r>
            <a:endParaRPr lang="en-ZA"/>
          </a:p>
        </p:txBody>
      </p:sp>
      <p:sp>
        <p:nvSpPr>
          <p:cNvPr id="5" name="Footer Placeholder 4"/>
          <p:cNvSpPr>
            <a:spLocks noGrp="1"/>
          </p:cNvSpPr>
          <p:nvPr>
            <p:ph type="ftr" sz="quarter" idx="11"/>
          </p:nvPr>
        </p:nvSpPr>
        <p:spPr/>
        <p:txBody>
          <a:bodyPr/>
          <a:lstStyle/>
          <a:p>
            <a:r>
              <a:rPr lang="en-US" smtClean="0"/>
              <a:t>Report on DBSA Capital Projects </a:t>
            </a:r>
            <a:endParaRPr lang="en-ZA"/>
          </a:p>
        </p:txBody>
      </p:sp>
      <p:sp>
        <p:nvSpPr>
          <p:cNvPr id="6" name="Slide Number Placeholder 5"/>
          <p:cNvSpPr>
            <a:spLocks noGrp="1"/>
          </p:cNvSpPr>
          <p:nvPr>
            <p:ph type="sldNum" sz="quarter" idx="12"/>
          </p:nvPr>
        </p:nvSpPr>
        <p:spPr/>
        <p:txBody>
          <a:bodyPr/>
          <a:lstStyle/>
          <a:p>
            <a:fld id="{64214F70-F0C9-4091-A22E-E04D8F4F4F2E}" type="slidenum">
              <a:rPr lang="en-ZA" smtClean="0"/>
              <a:pPr/>
              <a:t>‹#›</a:t>
            </a:fld>
            <a:endParaRPr lang="en-ZA"/>
          </a:p>
        </p:txBody>
      </p:sp>
    </p:spTree>
    <p:extLst>
      <p:ext uri="{BB962C8B-B14F-4D97-AF65-F5344CB8AC3E}">
        <p14:creationId xmlns:p14="http://schemas.microsoft.com/office/powerpoint/2010/main" val="4144315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ZA" smtClean="0"/>
              <a:t>2021/01/21</a:t>
            </a:r>
            <a:endParaRPr lang="en-ZA"/>
          </a:p>
        </p:txBody>
      </p:sp>
      <p:sp>
        <p:nvSpPr>
          <p:cNvPr id="5" name="Footer Placeholder 4"/>
          <p:cNvSpPr>
            <a:spLocks noGrp="1"/>
          </p:cNvSpPr>
          <p:nvPr>
            <p:ph type="ftr" sz="quarter" idx="11"/>
          </p:nvPr>
        </p:nvSpPr>
        <p:spPr/>
        <p:txBody>
          <a:bodyPr/>
          <a:lstStyle/>
          <a:p>
            <a:r>
              <a:rPr lang="en-US" smtClean="0"/>
              <a:t>Report on DBSA Capital Projects </a:t>
            </a:r>
            <a:endParaRPr lang="en-ZA"/>
          </a:p>
        </p:txBody>
      </p:sp>
      <p:sp>
        <p:nvSpPr>
          <p:cNvPr id="6" name="Slide Number Placeholder 5"/>
          <p:cNvSpPr>
            <a:spLocks noGrp="1"/>
          </p:cNvSpPr>
          <p:nvPr>
            <p:ph type="sldNum" sz="quarter" idx="12"/>
          </p:nvPr>
        </p:nvSpPr>
        <p:spPr/>
        <p:txBody>
          <a:bodyPr/>
          <a:lstStyle/>
          <a:p>
            <a:fld id="{64214F70-F0C9-4091-A22E-E04D8F4F4F2E}" type="slidenum">
              <a:rPr lang="en-ZA" smtClean="0"/>
              <a:pPr/>
              <a:t>‹#›</a:t>
            </a:fld>
            <a:endParaRPr lang="en-ZA"/>
          </a:p>
        </p:txBody>
      </p:sp>
    </p:spTree>
    <p:extLst>
      <p:ext uri="{BB962C8B-B14F-4D97-AF65-F5344CB8AC3E}">
        <p14:creationId xmlns:p14="http://schemas.microsoft.com/office/powerpoint/2010/main" val="30045088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ZA" smtClean="0"/>
              <a:t>2021/01/21</a:t>
            </a:r>
            <a:endParaRPr lang="en-ZA"/>
          </a:p>
        </p:txBody>
      </p:sp>
      <p:sp>
        <p:nvSpPr>
          <p:cNvPr id="5" name="Footer Placeholder 4"/>
          <p:cNvSpPr>
            <a:spLocks noGrp="1"/>
          </p:cNvSpPr>
          <p:nvPr>
            <p:ph type="ftr" sz="quarter" idx="11"/>
          </p:nvPr>
        </p:nvSpPr>
        <p:spPr/>
        <p:txBody>
          <a:bodyPr/>
          <a:lstStyle/>
          <a:p>
            <a:r>
              <a:rPr lang="en-US" smtClean="0"/>
              <a:t>Report on DBSA Capital Projects </a:t>
            </a:r>
            <a:endParaRPr lang="en-ZA"/>
          </a:p>
        </p:txBody>
      </p:sp>
      <p:sp>
        <p:nvSpPr>
          <p:cNvPr id="6" name="Slide Number Placeholder 5"/>
          <p:cNvSpPr>
            <a:spLocks noGrp="1"/>
          </p:cNvSpPr>
          <p:nvPr>
            <p:ph type="sldNum" sz="quarter" idx="12"/>
          </p:nvPr>
        </p:nvSpPr>
        <p:spPr/>
        <p:txBody>
          <a:bodyPr/>
          <a:lstStyle/>
          <a:p>
            <a:fld id="{64214F70-F0C9-4091-A22E-E04D8F4F4F2E}" type="slidenum">
              <a:rPr lang="en-ZA" smtClean="0"/>
              <a:pPr/>
              <a:t>‹#›</a:t>
            </a:fld>
            <a:endParaRPr lang="en-ZA"/>
          </a:p>
        </p:txBody>
      </p:sp>
    </p:spTree>
    <p:extLst>
      <p:ext uri="{BB962C8B-B14F-4D97-AF65-F5344CB8AC3E}">
        <p14:creationId xmlns:p14="http://schemas.microsoft.com/office/powerpoint/2010/main" val="34122708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ZA" smtClean="0"/>
              <a:t>2021/01/21</a:t>
            </a:r>
            <a:endParaRPr lang="en-ZA"/>
          </a:p>
        </p:txBody>
      </p:sp>
      <p:sp>
        <p:nvSpPr>
          <p:cNvPr id="5" name="Footer Placeholder 4"/>
          <p:cNvSpPr>
            <a:spLocks noGrp="1"/>
          </p:cNvSpPr>
          <p:nvPr>
            <p:ph type="ftr" sz="quarter" idx="11"/>
          </p:nvPr>
        </p:nvSpPr>
        <p:spPr/>
        <p:txBody>
          <a:bodyPr/>
          <a:lstStyle/>
          <a:p>
            <a:r>
              <a:rPr lang="en-US" smtClean="0"/>
              <a:t>Report on DBSA Capital Projects </a:t>
            </a:r>
            <a:endParaRPr lang="en-ZA"/>
          </a:p>
        </p:txBody>
      </p:sp>
      <p:sp>
        <p:nvSpPr>
          <p:cNvPr id="6" name="Slide Number Placeholder 5"/>
          <p:cNvSpPr>
            <a:spLocks noGrp="1"/>
          </p:cNvSpPr>
          <p:nvPr>
            <p:ph type="sldNum" sz="quarter" idx="12"/>
          </p:nvPr>
        </p:nvSpPr>
        <p:spPr/>
        <p:txBody>
          <a:bodyPr/>
          <a:lstStyle/>
          <a:p>
            <a:fld id="{64214F70-F0C9-4091-A22E-E04D8F4F4F2E}" type="slidenum">
              <a:rPr lang="en-ZA" smtClean="0"/>
              <a:pPr/>
              <a:t>‹#›</a:t>
            </a:fld>
            <a:endParaRPr lang="en-ZA"/>
          </a:p>
        </p:txBody>
      </p:sp>
    </p:spTree>
    <p:extLst>
      <p:ext uri="{BB962C8B-B14F-4D97-AF65-F5344CB8AC3E}">
        <p14:creationId xmlns:p14="http://schemas.microsoft.com/office/powerpoint/2010/main" val="7292380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r>
              <a:rPr lang="en-ZA" smtClean="0"/>
              <a:t>2021/01/21</a:t>
            </a:r>
            <a:endParaRPr lang="en-ZA"/>
          </a:p>
        </p:txBody>
      </p:sp>
      <p:sp>
        <p:nvSpPr>
          <p:cNvPr id="6" name="Footer Placeholder 5"/>
          <p:cNvSpPr>
            <a:spLocks noGrp="1"/>
          </p:cNvSpPr>
          <p:nvPr>
            <p:ph type="ftr" sz="quarter" idx="11"/>
          </p:nvPr>
        </p:nvSpPr>
        <p:spPr/>
        <p:txBody>
          <a:bodyPr/>
          <a:lstStyle/>
          <a:p>
            <a:r>
              <a:rPr lang="en-US" smtClean="0"/>
              <a:t>Report on DBSA Capital Projects </a:t>
            </a:r>
            <a:endParaRPr lang="en-ZA"/>
          </a:p>
        </p:txBody>
      </p:sp>
      <p:sp>
        <p:nvSpPr>
          <p:cNvPr id="7" name="Slide Number Placeholder 6"/>
          <p:cNvSpPr>
            <a:spLocks noGrp="1"/>
          </p:cNvSpPr>
          <p:nvPr>
            <p:ph type="sldNum" sz="quarter" idx="12"/>
          </p:nvPr>
        </p:nvSpPr>
        <p:spPr/>
        <p:txBody>
          <a:bodyPr/>
          <a:lstStyle/>
          <a:p>
            <a:fld id="{64214F70-F0C9-4091-A22E-E04D8F4F4F2E}" type="slidenum">
              <a:rPr lang="en-ZA" smtClean="0"/>
              <a:pPr/>
              <a:t>‹#›</a:t>
            </a:fld>
            <a:endParaRPr lang="en-ZA"/>
          </a:p>
        </p:txBody>
      </p:sp>
    </p:spTree>
    <p:extLst>
      <p:ext uri="{BB962C8B-B14F-4D97-AF65-F5344CB8AC3E}">
        <p14:creationId xmlns:p14="http://schemas.microsoft.com/office/powerpoint/2010/main" val="12641617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r>
              <a:rPr lang="en-ZA" smtClean="0"/>
              <a:t>2021/01/21</a:t>
            </a:r>
            <a:endParaRPr lang="en-ZA"/>
          </a:p>
        </p:txBody>
      </p:sp>
      <p:sp>
        <p:nvSpPr>
          <p:cNvPr id="8" name="Footer Placeholder 7"/>
          <p:cNvSpPr>
            <a:spLocks noGrp="1"/>
          </p:cNvSpPr>
          <p:nvPr>
            <p:ph type="ftr" sz="quarter" idx="11"/>
          </p:nvPr>
        </p:nvSpPr>
        <p:spPr/>
        <p:txBody>
          <a:bodyPr/>
          <a:lstStyle/>
          <a:p>
            <a:r>
              <a:rPr lang="en-US" smtClean="0"/>
              <a:t>Report on DBSA Capital Projects </a:t>
            </a:r>
            <a:endParaRPr lang="en-ZA"/>
          </a:p>
        </p:txBody>
      </p:sp>
      <p:sp>
        <p:nvSpPr>
          <p:cNvPr id="9" name="Slide Number Placeholder 8"/>
          <p:cNvSpPr>
            <a:spLocks noGrp="1"/>
          </p:cNvSpPr>
          <p:nvPr>
            <p:ph type="sldNum" sz="quarter" idx="12"/>
          </p:nvPr>
        </p:nvSpPr>
        <p:spPr/>
        <p:txBody>
          <a:bodyPr/>
          <a:lstStyle/>
          <a:p>
            <a:fld id="{64214F70-F0C9-4091-A22E-E04D8F4F4F2E}" type="slidenum">
              <a:rPr lang="en-ZA" smtClean="0"/>
              <a:pPr/>
              <a:t>‹#›</a:t>
            </a:fld>
            <a:endParaRPr lang="en-ZA"/>
          </a:p>
        </p:txBody>
      </p:sp>
    </p:spTree>
    <p:extLst>
      <p:ext uri="{BB962C8B-B14F-4D97-AF65-F5344CB8AC3E}">
        <p14:creationId xmlns:p14="http://schemas.microsoft.com/office/powerpoint/2010/main" val="11203342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r>
              <a:rPr lang="en-ZA" smtClean="0"/>
              <a:t>2021/01/21</a:t>
            </a:r>
            <a:endParaRPr lang="en-ZA"/>
          </a:p>
        </p:txBody>
      </p:sp>
      <p:sp>
        <p:nvSpPr>
          <p:cNvPr id="4" name="Footer Placeholder 3"/>
          <p:cNvSpPr>
            <a:spLocks noGrp="1"/>
          </p:cNvSpPr>
          <p:nvPr>
            <p:ph type="ftr" sz="quarter" idx="11"/>
          </p:nvPr>
        </p:nvSpPr>
        <p:spPr/>
        <p:txBody>
          <a:bodyPr/>
          <a:lstStyle/>
          <a:p>
            <a:r>
              <a:rPr lang="en-US" smtClean="0"/>
              <a:t>Report on DBSA Capital Projects </a:t>
            </a:r>
            <a:endParaRPr lang="en-ZA"/>
          </a:p>
        </p:txBody>
      </p:sp>
      <p:sp>
        <p:nvSpPr>
          <p:cNvPr id="5" name="Slide Number Placeholder 4"/>
          <p:cNvSpPr>
            <a:spLocks noGrp="1"/>
          </p:cNvSpPr>
          <p:nvPr>
            <p:ph type="sldNum" sz="quarter" idx="12"/>
          </p:nvPr>
        </p:nvSpPr>
        <p:spPr/>
        <p:txBody>
          <a:bodyPr/>
          <a:lstStyle/>
          <a:p>
            <a:fld id="{64214F70-F0C9-4091-A22E-E04D8F4F4F2E}" type="slidenum">
              <a:rPr lang="en-ZA" smtClean="0"/>
              <a:pPr/>
              <a:t>‹#›</a:t>
            </a:fld>
            <a:endParaRPr lang="en-ZA"/>
          </a:p>
        </p:txBody>
      </p:sp>
    </p:spTree>
    <p:extLst>
      <p:ext uri="{BB962C8B-B14F-4D97-AF65-F5344CB8AC3E}">
        <p14:creationId xmlns:p14="http://schemas.microsoft.com/office/powerpoint/2010/main" val="35880643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ZA" smtClean="0"/>
              <a:t>2021/01/21</a:t>
            </a:r>
            <a:endParaRPr lang="en-ZA"/>
          </a:p>
        </p:txBody>
      </p:sp>
      <p:sp>
        <p:nvSpPr>
          <p:cNvPr id="3" name="Footer Placeholder 2"/>
          <p:cNvSpPr>
            <a:spLocks noGrp="1"/>
          </p:cNvSpPr>
          <p:nvPr>
            <p:ph type="ftr" sz="quarter" idx="11"/>
          </p:nvPr>
        </p:nvSpPr>
        <p:spPr/>
        <p:txBody>
          <a:bodyPr/>
          <a:lstStyle/>
          <a:p>
            <a:r>
              <a:rPr lang="en-US" smtClean="0"/>
              <a:t>Report on DBSA Capital Projects </a:t>
            </a:r>
            <a:endParaRPr lang="en-ZA"/>
          </a:p>
        </p:txBody>
      </p:sp>
      <p:sp>
        <p:nvSpPr>
          <p:cNvPr id="4" name="Slide Number Placeholder 3"/>
          <p:cNvSpPr>
            <a:spLocks noGrp="1"/>
          </p:cNvSpPr>
          <p:nvPr>
            <p:ph type="sldNum" sz="quarter" idx="12"/>
          </p:nvPr>
        </p:nvSpPr>
        <p:spPr/>
        <p:txBody>
          <a:bodyPr/>
          <a:lstStyle/>
          <a:p>
            <a:fld id="{64214F70-F0C9-4091-A22E-E04D8F4F4F2E}" type="slidenum">
              <a:rPr lang="en-ZA" smtClean="0"/>
              <a:pPr/>
              <a:t>‹#›</a:t>
            </a:fld>
            <a:endParaRPr lang="en-ZA"/>
          </a:p>
        </p:txBody>
      </p:sp>
    </p:spTree>
    <p:extLst>
      <p:ext uri="{BB962C8B-B14F-4D97-AF65-F5344CB8AC3E}">
        <p14:creationId xmlns:p14="http://schemas.microsoft.com/office/powerpoint/2010/main" val="36153658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ZA" smtClean="0"/>
              <a:t>2021/01/21</a:t>
            </a:r>
            <a:endParaRPr lang="en-ZA"/>
          </a:p>
        </p:txBody>
      </p:sp>
      <p:sp>
        <p:nvSpPr>
          <p:cNvPr id="6" name="Footer Placeholder 5"/>
          <p:cNvSpPr>
            <a:spLocks noGrp="1"/>
          </p:cNvSpPr>
          <p:nvPr>
            <p:ph type="ftr" sz="quarter" idx="11"/>
          </p:nvPr>
        </p:nvSpPr>
        <p:spPr/>
        <p:txBody>
          <a:bodyPr/>
          <a:lstStyle/>
          <a:p>
            <a:r>
              <a:rPr lang="en-US" smtClean="0"/>
              <a:t>Report on DBSA Capital Projects </a:t>
            </a:r>
            <a:endParaRPr lang="en-ZA"/>
          </a:p>
        </p:txBody>
      </p:sp>
      <p:sp>
        <p:nvSpPr>
          <p:cNvPr id="7" name="Slide Number Placeholder 6"/>
          <p:cNvSpPr>
            <a:spLocks noGrp="1"/>
          </p:cNvSpPr>
          <p:nvPr>
            <p:ph type="sldNum" sz="quarter" idx="12"/>
          </p:nvPr>
        </p:nvSpPr>
        <p:spPr/>
        <p:txBody>
          <a:bodyPr/>
          <a:lstStyle/>
          <a:p>
            <a:fld id="{64214F70-F0C9-4091-A22E-E04D8F4F4F2E}" type="slidenum">
              <a:rPr lang="en-ZA" smtClean="0"/>
              <a:pPr/>
              <a:t>‹#›</a:t>
            </a:fld>
            <a:endParaRPr lang="en-ZA"/>
          </a:p>
        </p:txBody>
      </p:sp>
    </p:spTree>
    <p:extLst>
      <p:ext uri="{BB962C8B-B14F-4D97-AF65-F5344CB8AC3E}">
        <p14:creationId xmlns:p14="http://schemas.microsoft.com/office/powerpoint/2010/main" val="31897323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ZA" smtClean="0"/>
              <a:t>2021/01/21</a:t>
            </a:r>
            <a:endParaRPr lang="en-ZA"/>
          </a:p>
        </p:txBody>
      </p:sp>
      <p:sp>
        <p:nvSpPr>
          <p:cNvPr id="6" name="Footer Placeholder 5"/>
          <p:cNvSpPr>
            <a:spLocks noGrp="1"/>
          </p:cNvSpPr>
          <p:nvPr>
            <p:ph type="ftr" sz="quarter" idx="11"/>
          </p:nvPr>
        </p:nvSpPr>
        <p:spPr/>
        <p:txBody>
          <a:bodyPr/>
          <a:lstStyle/>
          <a:p>
            <a:r>
              <a:rPr lang="en-US" smtClean="0"/>
              <a:t>Report on DBSA Capital Projects </a:t>
            </a:r>
            <a:endParaRPr lang="en-ZA"/>
          </a:p>
        </p:txBody>
      </p:sp>
      <p:sp>
        <p:nvSpPr>
          <p:cNvPr id="7" name="Slide Number Placeholder 6"/>
          <p:cNvSpPr>
            <a:spLocks noGrp="1"/>
          </p:cNvSpPr>
          <p:nvPr>
            <p:ph type="sldNum" sz="quarter" idx="12"/>
          </p:nvPr>
        </p:nvSpPr>
        <p:spPr/>
        <p:txBody>
          <a:bodyPr/>
          <a:lstStyle/>
          <a:p>
            <a:fld id="{64214F70-F0C9-4091-A22E-E04D8F4F4F2E}" type="slidenum">
              <a:rPr lang="en-ZA" smtClean="0"/>
              <a:pPr/>
              <a:t>‹#›</a:t>
            </a:fld>
            <a:endParaRPr lang="en-ZA"/>
          </a:p>
        </p:txBody>
      </p:sp>
    </p:spTree>
    <p:extLst>
      <p:ext uri="{BB962C8B-B14F-4D97-AF65-F5344CB8AC3E}">
        <p14:creationId xmlns:p14="http://schemas.microsoft.com/office/powerpoint/2010/main" val="40664120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ZA" smtClean="0"/>
              <a:t>2021/01/21</a:t>
            </a:r>
            <a:endParaRPr lang="en-Z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Report on DBSA Capital Projects </a:t>
            </a:r>
            <a:endParaRPr lang="en-Z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214F70-F0C9-4091-A22E-E04D8F4F4F2E}" type="slidenum">
              <a:rPr lang="en-ZA" smtClean="0"/>
              <a:pPr/>
              <a:t>‹#›</a:t>
            </a:fld>
            <a:endParaRPr lang="en-ZA"/>
          </a:p>
        </p:txBody>
      </p:sp>
    </p:spTree>
    <p:extLst>
      <p:ext uri="{BB962C8B-B14F-4D97-AF65-F5344CB8AC3E}">
        <p14:creationId xmlns:p14="http://schemas.microsoft.com/office/powerpoint/2010/main" val="581955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4.xml"/><Relationship Id="rId4" Type="http://schemas.openxmlformats.org/officeDocument/2006/relationships/image" Target="../media/image4.JP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4.xml"/><Relationship Id="rId5" Type="http://schemas.openxmlformats.org/officeDocument/2006/relationships/image" Target="../media/image6.jpg"/><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4.xml"/><Relationship Id="rId5" Type="http://schemas.openxmlformats.org/officeDocument/2006/relationships/image" Target="../media/image8.jpg"/><Relationship Id="rId4" Type="http://schemas.openxmlformats.org/officeDocument/2006/relationships/image" Target="../media/image7.jpg"/></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4.xml"/><Relationship Id="rId6" Type="http://schemas.openxmlformats.org/officeDocument/2006/relationships/image" Target="../media/image11.jpeg"/><Relationship Id="rId5" Type="http://schemas.openxmlformats.org/officeDocument/2006/relationships/image" Target="../media/image10.jpg"/><Relationship Id="rId4" Type="http://schemas.openxmlformats.org/officeDocument/2006/relationships/image" Target="../media/image9.jpg"/></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4.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jpg"/></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4.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4.xml"/><Relationship Id="rId5" Type="http://schemas.openxmlformats.org/officeDocument/2006/relationships/image" Target="../media/image19.jpg"/><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4.xml"/><Relationship Id="rId5" Type="http://schemas.openxmlformats.org/officeDocument/2006/relationships/image" Target="../media/image21.jpg"/><Relationship Id="rId4" Type="http://schemas.openxmlformats.org/officeDocument/2006/relationships/image" Target="../media/image20.jpeg"/></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4.xml"/><Relationship Id="rId4" Type="http://schemas.openxmlformats.org/officeDocument/2006/relationships/image" Target="../media/image3.jp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838200" y="365125"/>
            <a:ext cx="10515600" cy="1057275"/>
          </a:xfrm>
        </p:spPr>
        <p:txBody>
          <a:bodyPr>
            <a:normAutofit fontScale="90000"/>
          </a:bodyPr>
          <a:lstStyle/>
          <a:p>
            <a:pPr algn="ctr"/>
            <a:r>
              <a:rPr lang="en-ZA" b="1" dirty="0" smtClean="0">
                <a:solidFill>
                  <a:srgbClr val="00B050"/>
                </a:solidFill>
              </a:rPr>
              <a:t>GREATER TZANEEN MUNICIPALITY</a:t>
            </a:r>
            <a:br>
              <a:rPr lang="en-ZA" b="1" dirty="0" smtClean="0">
                <a:solidFill>
                  <a:srgbClr val="00B050"/>
                </a:solidFill>
              </a:rPr>
            </a:br>
            <a:r>
              <a:rPr lang="en-ZA" b="1" dirty="0" smtClean="0">
                <a:solidFill>
                  <a:srgbClr val="00B050"/>
                </a:solidFill>
              </a:rPr>
              <a:t>ELECTRICAL INFRASTRUCTURE </a:t>
            </a:r>
            <a:endParaRPr lang="en-ZA" b="1" dirty="0">
              <a:solidFill>
                <a:srgbClr val="00B050"/>
              </a:solidFill>
            </a:endParaRPr>
          </a:p>
        </p:txBody>
      </p:sp>
      <p:pic>
        <p:nvPicPr>
          <p:cNvPr id="8" name="Content Placeholder 7"/>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1664209" y="1863529"/>
            <a:ext cx="7735824" cy="3915479"/>
          </a:xfrm>
        </p:spPr>
      </p:pic>
      <p:sp>
        <p:nvSpPr>
          <p:cNvPr id="10" name="Content Placeholder 9"/>
          <p:cNvSpPr>
            <a:spLocks noGrp="1"/>
          </p:cNvSpPr>
          <p:nvPr>
            <p:ph sz="half" idx="2"/>
          </p:nvPr>
        </p:nvSpPr>
        <p:spPr>
          <a:xfrm>
            <a:off x="-1" y="1863529"/>
            <a:ext cx="12192001" cy="4345247"/>
          </a:xfrm>
        </p:spPr>
        <p:txBody>
          <a:bodyPr>
            <a:noAutofit/>
          </a:bodyPr>
          <a:lstStyle/>
          <a:p>
            <a:pPr marL="0" indent="0" algn="ctr">
              <a:buNone/>
            </a:pPr>
            <a:endParaRPr lang="en-ZA" sz="3200" dirty="0"/>
          </a:p>
        </p:txBody>
      </p:sp>
      <p:sp>
        <p:nvSpPr>
          <p:cNvPr id="3" name="Date Placeholder 2"/>
          <p:cNvSpPr>
            <a:spLocks noGrp="1"/>
          </p:cNvSpPr>
          <p:nvPr>
            <p:ph type="dt" sz="half" idx="10"/>
          </p:nvPr>
        </p:nvSpPr>
        <p:spPr/>
        <p:txBody>
          <a:bodyPr/>
          <a:lstStyle/>
          <a:p>
            <a:r>
              <a:rPr lang="en-ZA" dirty="0" smtClean="0"/>
              <a:t>2021/06/21</a:t>
            </a:r>
            <a:endParaRPr lang="en-ZA" dirty="0"/>
          </a:p>
        </p:txBody>
      </p:sp>
      <p:sp>
        <p:nvSpPr>
          <p:cNvPr id="4" name="Footer Placeholder 3"/>
          <p:cNvSpPr>
            <a:spLocks noGrp="1"/>
          </p:cNvSpPr>
          <p:nvPr>
            <p:ph type="ftr" sz="quarter" idx="11"/>
          </p:nvPr>
        </p:nvSpPr>
        <p:spPr/>
        <p:txBody>
          <a:bodyPr/>
          <a:lstStyle/>
          <a:p>
            <a:r>
              <a:rPr lang="en-US" dirty="0"/>
              <a:t>Report on Electrical Infrastructure </a:t>
            </a:r>
          </a:p>
        </p:txBody>
      </p:sp>
      <p:sp>
        <p:nvSpPr>
          <p:cNvPr id="6" name="Slide Number Placeholder 5"/>
          <p:cNvSpPr>
            <a:spLocks noGrp="1"/>
          </p:cNvSpPr>
          <p:nvPr>
            <p:ph type="sldNum" sz="quarter" idx="12"/>
          </p:nvPr>
        </p:nvSpPr>
        <p:spPr/>
        <p:txBody>
          <a:bodyPr/>
          <a:lstStyle/>
          <a:p>
            <a:fld id="{64214F70-F0C9-4091-A22E-E04D8F4F4F2E}" type="slidenum">
              <a:rPr lang="en-ZA" smtClean="0"/>
              <a:pPr/>
              <a:t>1</a:t>
            </a:fld>
            <a:endParaRPr lang="en-ZA"/>
          </a:p>
        </p:txBody>
      </p:sp>
    </p:spTree>
    <p:extLst>
      <p:ext uri="{BB962C8B-B14F-4D97-AF65-F5344CB8AC3E}">
        <p14:creationId xmlns:p14="http://schemas.microsoft.com/office/powerpoint/2010/main" val="7973347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825321" y="326489"/>
            <a:ext cx="10515600" cy="1095912"/>
          </a:xfrm>
        </p:spPr>
        <p:txBody>
          <a:bodyPr>
            <a:normAutofit fontScale="90000"/>
          </a:bodyPr>
          <a:lstStyle/>
          <a:p>
            <a:pPr algn="ctr"/>
            <a:r>
              <a:rPr lang="en-ZA" b="1" dirty="0" smtClean="0">
                <a:solidFill>
                  <a:srgbClr val="00B050"/>
                </a:solidFill>
              </a:rPr>
              <a:t>GREATER TZANEEN MUNICIPALITY</a:t>
            </a:r>
            <a:br>
              <a:rPr lang="en-ZA" b="1" dirty="0" smtClean="0">
                <a:solidFill>
                  <a:srgbClr val="00B050"/>
                </a:solidFill>
              </a:rPr>
            </a:br>
            <a:r>
              <a:rPr lang="en-ZA" b="1" dirty="0" smtClean="0">
                <a:solidFill>
                  <a:srgbClr val="00B050"/>
                </a:solidFill>
              </a:rPr>
              <a:t>DBSA FUNDED CAPITAL PROJECTS</a:t>
            </a:r>
            <a:endParaRPr lang="en-ZA" b="1" dirty="0">
              <a:solidFill>
                <a:srgbClr val="00B050"/>
              </a:solidFill>
            </a:endParaRPr>
          </a:p>
        </p:txBody>
      </p:sp>
      <p:pic>
        <p:nvPicPr>
          <p:cNvPr id="8" name="Content Placeholder 7"/>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10192827" y="230188"/>
            <a:ext cx="1729047" cy="1271847"/>
          </a:xfrm>
        </p:spPr>
      </p:pic>
      <p:sp>
        <p:nvSpPr>
          <p:cNvPr id="2" name="Date Placeholder 1"/>
          <p:cNvSpPr>
            <a:spLocks noGrp="1"/>
          </p:cNvSpPr>
          <p:nvPr>
            <p:ph type="dt" sz="half" idx="10"/>
          </p:nvPr>
        </p:nvSpPr>
        <p:spPr/>
        <p:txBody>
          <a:bodyPr/>
          <a:lstStyle/>
          <a:p>
            <a:r>
              <a:rPr lang="en-ZA" dirty="0" smtClean="0"/>
              <a:t>2021/06/21</a:t>
            </a:r>
            <a:endParaRPr lang="en-ZA" dirty="0"/>
          </a:p>
        </p:txBody>
      </p:sp>
      <p:sp>
        <p:nvSpPr>
          <p:cNvPr id="4" name="Footer Placeholder 3"/>
          <p:cNvSpPr>
            <a:spLocks noGrp="1"/>
          </p:cNvSpPr>
          <p:nvPr>
            <p:ph type="ftr" sz="quarter" idx="11"/>
          </p:nvPr>
        </p:nvSpPr>
        <p:spPr/>
        <p:txBody>
          <a:bodyPr/>
          <a:lstStyle/>
          <a:p>
            <a:r>
              <a:rPr lang="en-US" dirty="0"/>
              <a:t>Report on Electrical Infrastructure </a:t>
            </a:r>
          </a:p>
        </p:txBody>
      </p:sp>
      <p:sp>
        <p:nvSpPr>
          <p:cNvPr id="6" name="Slide Number Placeholder 5"/>
          <p:cNvSpPr>
            <a:spLocks noGrp="1"/>
          </p:cNvSpPr>
          <p:nvPr>
            <p:ph type="sldNum" sz="quarter" idx="12"/>
          </p:nvPr>
        </p:nvSpPr>
        <p:spPr/>
        <p:txBody>
          <a:bodyPr/>
          <a:lstStyle/>
          <a:p>
            <a:fld id="{64214F70-F0C9-4091-A22E-E04D8F4F4F2E}" type="slidenum">
              <a:rPr lang="en-ZA" smtClean="0"/>
              <a:pPr/>
              <a:t>10</a:t>
            </a:fld>
            <a:endParaRPr lang="en-ZA"/>
          </a:p>
        </p:txBody>
      </p:sp>
      <p:graphicFrame>
        <p:nvGraphicFramePr>
          <p:cNvPr id="7" name="Content Placeholder 6"/>
          <p:cNvGraphicFramePr>
            <a:graphicFrameLocks noGrp="1"/>
          </p:cNvGraphicFramePr>
          <p:nvPr>
            <p:ph sz="half" idx="2"/>
            <p:extLst>
              <p:ext uri="{D42A27DB-BD31-4B8C-83A1-F6EECF244321}">
                <p14:modId xmlns:p14="http://schemas.microsoft.com/office/powerpoint/2010/main" val="1373772318"/>
              </p:ext>
            </p:extLst>
          </p:nvPr>
        </p:nvGraphicFramePr>
        <p:xfrm>
          <a:off x="546410" y="1598338"/>
          <a:ext cx="9924585" cy="2651552"/>
        </p:xfrm>
        <a:graphic>
          <a:graphicData uri="http://schemas.openxmlformats.org/drawingml/2006/table">
            <a:tbl>
              <a:tblPr/>
              <a:tblGrid>
                <a:gridCol w="4250310">
                  <a:extLst>
                    <a:ext uri="{9D8B030D-6E8A-4147-A177-3AD203B41FA5}">
                      <a16:colId xmlns:a16="http://schemas.microsoft.com/office/drawing/2014/main" val="3678643805"/>
                    </a:ext>
                  </a:extLst>
                </a:gridCol>
                <a:gridCol w="1704441">
                  <a:extLst>
                    <a:ext uri="{9D8B030D-6E8A-4147-A177-3AD203B41FA5}">
                      <a16:colId xmlns:a16="http://schemas.microsoft.com/office/drawing/2014/main" val="2664729139"/>
                    </a:ext>
                  </a:extLst>
                </a:gridCol>
                <a:gridCol w="1984917">
                  <a:extLst>
                    <a:ext uri="{9D8B030D-6E8A-4147-A177-3AD203B41FA5}">
                      <a16:colId xmlns:a16="http://schemas.microsoft.com/office/drawing/2014/main" val="2471881456"/>
                    </a:ext>
                  </a:extLst>
                </a:gridCol>
                <a:gridCol w="1984917">
                  <a:extLst>
                    <a:ext uri="{9D8B030D-6E8A-4147-A177-3AD203B41FA5}">
                      <a16:colId xmlns:a16="http://schemas.microsoft.com/office/drawing/2014/main" val="3313783160"/>
                    </a:ext>
                  </a:extLst>
                </a:gridCol>
              </a:tblGrid>
              <a:tr h="335598">
                <a:tc rowSpan="3">
                  <a:txBody>
                    <a:bodyPr/>
                    <a:lstStyle/>
                    <a:p>
                      <a:pPr algn="l" fontAlgn="ctr"/>
                      <a:r>
                        <a:rPr lang="en-ZA" sz="1400" b="1" i="0" u="none" strike="noStrike">
                          <a:solidFill>
                            <a:srgbClr val="000000"/>
                          </a:solidFill>
                          <a:effectLst/>
                          <a:latin typeface="Arial" panose="020B0604020202020204" pitchFamily="34" charset="0"/>
                        </a:rPr>
                        <a:t>Project Description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2F3"/>
                    </a:solidFill>
                  </a:tcPr>
                </a:tc>
                <a:tc rowSpan="3">
                  <a:txBody>
                    <a:bodyPr/>
                    <a:lstStyle/>
                    <a:p>
                      <a:pPr algn="ctr" fontAlgn="ctr"/>
                      <a:r>
                        <a:rPr lang="en-US" sz="1400" b="1" i="0" u="none" strike="noStrike" dirty="0">
                          <a:solidFill>
                            <a:srgbClr val="000000"/>
                          </a:solidFill>
                          <a:effectLst/>
                          <a:latin typeface="Arial" panose="020B0604020202020204" pitchFamily="34" charset="0"/>
                        </a:rPr>
                        <a:t>Original Budgeted Amount VAT excl</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2F3"/>
                    </a:solidFill>
                  </a:tcPr>
                </a:tc>
                <a:tc gridSpan="2">
                  <a:txBody>
                    <a:bodyPr/>
                    <a:lstStyle/>
                    <a:p>
                      <a:pPr algn="ctr" fontAlgn="ctr"/>
                      <a:r>
                        <a:rPr lang="en-ZA" sz="700" b="1" i="0" u="none" strike="noStrike" dirty="0">
                          <a:solidFill>
                            <a:srgbClr val="000000"/>
                          </a:solidFill>
                          <a:effectLst/>
                          <a:latin typeface="Arial" panose="020B0604020202020204" pitchFamily="34"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hMerge="1">
                  <a:txBody>
                    <a:bodyPr/>
                    <a:lstStyle/>
                    <a:p>
                      <a:endParaRPr lang="en-ZA"/>
                    </a:p>
                  </a:txBody>
                  <a:tcPr/>
                </a:tc>
                <a:extLst>
                  <a:ext uri="{0D108BD9-81ED-4DB2-BD59-A6C34878D82A}">
                    <a16:rowId xmlns:a16="http://schemas.microsoft.com/office/drawing/2014/main" val="2005316995"/>
                  </a:ext>
                </a:extLst>
              </a:tr>
              <a:tr h="514585">
                <a:tc vMerge="1">
                  <a:txBody>
                    <a:bodyPr/>
                    <a:lstStyle/>
                    <a:p>
                      <a:endParaRPr lang="en-ZA"/>
                    </a:p>
                  </a:txBody>
                  <a:tcPr/>
                </a:tc>
                <a:tc vMerge="1">
                  <a:txBody>
                    <a:bodyPr/>
                    <a:lstStyle/>
                    <a:p>
                      <a:endParaRPr lang="en-ZA"/>
                    </a:p>
                  </a:txBody>
                  <a:tcPr/>
                </a:tc>
                <a:tc>
                  <a:txBody>
                    <a:bodyPr/>
                    <a:lstStyle/>
                    <a:p>
                      <a:pPr algn="ctr" fontAlgn="ctr"/>
                      <a:r>
                        <a:rPr lang="en-ZA" sz="1400" b="1" i="0" u="none" strike="noStrike" dirty="0">
                          <a:solidFill>
                            <a:srgbClr val="000000"/>
                          </a:solidFill>
                          <a:effectLst/>
                          <a:latin typeface="Arial" panose="020B0604020202020204" pitchFamily="34" charset="0"/>
                        </a:rPr>
                        <a:t>Project Expenditure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9E2F3"/>
                    </a:solidFill>
                  </a:tcPr>
                </a:tc>
                <a:tc rowSpan="2">
                  <a:txBody>
                    <a:bodyPr/>
                    <a:lstStyle/>
                    <a:p>
                      <a:pPr algn="ctr" fontAlgn="ctr"/>
                      <a:r>
                        <a:rPr lang="en-ZA" sz="1400" b="1" i="0" u="none" strike="noStrike">
                          <a:solidFill>
                            <a:srgbClr val="000000"/>
                          </a:solidFill>
                          <a:effectLst/>
                          <a:latin typeface="Arial" panose="020B0604020202020204" pitchFamily="34" charset="0"/>
                        </a:rPr>
                        <a:t>Date Completed</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2F3"/>
                    </a:solidFill>
                  </a:tcPr>
                </a:tc>
                <a:extLst>
                  <a:ext uri="{0D108BD9-81ED-4DB2-BD59-A6C34878D82A}">
                    <a16:rowId xmlns:a16="http://schemas.microsoft.com/office/drawing/2014/main" val="1130348190"/>
                  </a:ext>
                </a:extLst>
              </a:tr>
              <a:tr h="335598">
                <a:tc vMerge="1">
                  <a:txBody>
                    <a:bodyPr/>
                    <a:lstStyle/>
                    <a:p>
                      <a:endParaRPr lang="en-ZA"/>
                    </a:p>
                  </a:txBody>
                  <a:tcPr/>
                </a:tc>
                <a:tc vMerge="1">
                  <a:txBody>
                    <a:bodyPr/>
                    <a:lstStyle/>
                    <a:p>
                      <a:endParaRPr lang="en-ZA"/>
                    </a:p>
                  </a:txBody>
                  <a:tcPr/>
                </a:tc>
                <a:tc>
                  <a:txBody>
                    <a:bodyPr/>
                    <a:lstStyle/>
                    <a:p>
                      <a:pPr algn="ctr" fontAlgn="ctr"/>
                      <a:r>
                        <a:rPr lang="en-ZA" sz="1400" b="1" i="0" u="none" strike="noStrike" dirty="0">
                          <a:solidFill>
                            <a:srgbClr val="000000"/>
                          </a:solidFill>
                          <a:effectLst/>
                          <a:latin typeface="Arial" panose="020B0604020202020204" pitchFamily="34" charset="0"/>
                        </a:rPr>
                        <a:t>Vat Incl.</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9E2F3"/>
                    </a:solidFill>
                  </a:tcPr>
                </a:tc>
                <a:tc vMerge="1">
                  <a:txBody>
                    <a:bodyPr/>
                    <a:lstStyle/>
                    <a:p>
                      <a:endParaRPr lang="en-ZA"/>
                    </a:p>
                  </a:txBody>
                  <a:tcPr/>
                </a:tc>
                <a:extLst>
                  <a:ext uri="{0D108BD9-81ED-4DB2-BD59-A6C34878D82A}">
                    <a16:rowId xmlns:a16="http://schemas.microsoft.com/office/drawing/2014/main" val="2463680257"/>
                  </a:ext>
                </a:extLst>
              </a:tr>
              <a:tr h="371676">
                <a:tc>
                  <a:txBody>
                    <a:bodyPr/>
                    <a:lstStyle/>
                    <a:p>
                      <a:pPr algn="l" fontAlgn="ctr"/>
                      <a:r>
                        <a:rPr lang="en-US" sz="1400" b="0" i="0" u="none" strike="noStrike" dirty="0">
                          <a:solidFill>
                            <a:srgbClr val="000000"/>
                          </a:solidFill>
                          <a:effectLst/>
                          <a:latin typeface="Arial" panose="020B0604020202020204" pitchFamily="34" charset="0"/>
                        </a:rPr>
                        <a:t>Rebuilding of Rooikoppies 11kv lines </a:t>
                      </a:r>
                      <a:r>
                        <a:rPr lang="en-US" sz="1400" b="0" i="0" u="none" strike="noStrike" dirty="0" smtClean="0">
                          <a:solidFill>
                            <a:srgbClr val="000000"/>
                          </a:solidFill>
                          <a:effectLst/>
                          <a:latin typeface="Arial" panose="020B0604020202020204" pitchFamily="34" charset="0"/>
                        </a:rPr>
                        <a:t>(4.8km)</a:t>
                      </a:r>
                      <a:endParaRPr lang="en-US" sz="1400" b="0" i="0" u="none" strike="noStrike" dirty="0">
                        <a:solidFill>
                          <a:srgbClr val="000000"/>
                        </a:solidFill>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dirty="0">
                          <a:solidFill>
                            <a:srgbClr val="000000"/>
                          </a:solidFill>
                          <a:effectLst/>
                          <a:latin typeface="Arial" panose="020B0604020202020204" pitchFamily="34" charset="0"/>
                        </a:rPr>
                        <a:t>R1 000 000.000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dirty="0">
                          <a:solidFill>
                            <a:srgbClr val="000000"/>
                          </a:solidFill>
                          <a:effectLst/>
                          <a:latin typeface="Arial" panose="020B0604020202020204" pitchFamily="34" charset="0"/>
                        </a:rPr>
                        <a:t>R946 025.51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dirty="0">
                          <a:solidFill>
                            <a:srgbClr val="000000"/>
                          </a:solidFill>
                          <a:effectLst/>
                          <a:latin typeface="Arial" panose="020B0604020202020204" pitchFamily="34" charset="0"/>
                        </a:rPr>
                        <a:t>18/062021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4426121"/>
                  </a:ext>
                </a:extLst>
              </a:tr>
              <a:tr h="691376">
                <a:tc>
                  <a:txBody>
                    <a:bodyPr/>
                    <a:lstStyle/>
                    <a:p>
                      <a:pPr algn="l" fontAlgn="ctr"/>
                      <a:r>
                        <a:rPr lang="en-US" sz="1400" b="0" i="0" u="none" strike="noStrike" dirty="0">
                          <a:solidFill>
                            <a:srgbClr val="000000"/>
                          </a:solidFill>
                          <a:effectLst/>
                          <a:latin typeface="Arial" panose="020B0604020202020204" pitchFamily="34" charset="0"/>
                        </a:rPr>
                        <a:t>Rebuilding of Politsi Valley 11kv </a:t>
                      </a:r>
                      <a:r>
                        <a:rPr lang="en-US" sz="1400" b="0" i="0" u="none" strike="noStrike" dirty="0" smtClean="0">
                          <a:solidFill>
                            <a:srgbClr val="000000"/>
                          </a:solidFill>
                          <a:effectLst/>
                          <a:latin typeface="Arial" panose="020B0604020202020204" pitchFamily="34" charset="0"/>
                        </a:rPr>
                        <a:t>lines (4.8km)</a:t>
                      </a:r>
                      <a:endParaRPr lang="en-US" sz="1400" b="0" i="0" u="none" strike="noStrike" dirty="0">
                        <a:solidFill>
                          <a:srgbClr val="000000"/>
                        </a:solidFill>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Arial" panose="020B0604020202020204" pitchFamily="34" charset="0"/>
                        </a:rPr>
                        <a:t>R1 000 000.000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dirty="0">
                          <a:solidFill>
                            <a:srgbClr val="000000"/>
                          </a:solidFill>
                          <a:effectLst/>
                          <a:latin typeface="Arial" panose="020B0604020202020204" pitchFamily="34" charset="0"/>
                        </a:rPr>
                        <a:t>R1 045 454.57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Arial" panose="020B0604020202020204" pitchFamily="34" charset="0"/>
                        </a:rPr>
                        <a:t>Physical Construction at </a:t>
                      </a:r>
                      <a:r>
                        <a:rPr lang="en-US" sz="1400" b="0" i="0" u="none" strike="noStrike" dirty="0" smtClean="0">
                          <a:solidFill>
                            <a:srgbClr val="000000"/>
                          </a:solidFill>
                          <a:effectLst/>
                          <a:latin typeface="Arial" panose="020B0604020202020204" pitchFamily="34" charset="0"/>
                        </a:rPr>
                        <a:t>99%. </a:t>
                      </a:r>
                      <a:endParaRPr lang="en-US" sz="1400" b="0" i="0" u="none" strike="noStrike" dirty="0">
                        <a:solidFill>
                          <a:srgbClr val="000000"/>
                        </a:solidFill>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29825941"/>
                  </a:ext>
                </a:extLst>
              </a:tr>
              <a:tr h="402719">
                <a:tc>
                  <a:txBody>
                    <a:bodyPr/>
                    <a:lstStyle/>
                    <a:p>
                      <a:pPr algn="l" fontAlgn="ctr"/>
                      <a:r>
                        <a:rPr lang="en-ZA" sz="1400" b="0" i="0" u="none" strike="noStrike" dirty="0">
                          <a:solidFill>
                            <a:srgbClr val="000000"/>
                          </a:solidFill>
                          <a:effectLst/>
                          <a:latin typeface="Arial" panose="020B0604020202020204" pitchFamily="34" charset="0"/>
                        </a:rPr>
                        <a:t>Total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Arial" panose="020B0604020202020204" pitchFamily="34" charset="0"/>
                        </a:rPr>
                        <a:t> R  39 000 000.00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Arial" panose="020B0604020202020204" pitchFamily="34" charset="0"/>
                        </a:rPr>
                        <a:t>R42 933 445.08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400" b="0" i="0" u="none" strike="noStrike" dirty="0">
                          <a:solidFill>
                            <a:srgbClr val="000000"/>
                          </a:solidFill>
                          <a:effectLst/>
                          <a:latin typeface="Arial" panose="020B0604020202020204" pitchFamily="34"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49832970"/>
                  </a:ext>
                </a:extLst>
              </a:tr>
            </a:tbl>
          </a:graphicData>
        </a:graphic>
      </p:graphicFrame>
    </p:spTree>
    <p:extLst>
      <p:ext uri="{BB962C8B-B14F-4D97-AF65-F5344CB8AC3E}">
        <p14:creationId xmlns:p14="http://schemas.microsoft.com/office/powerpoint/2010/main" val="21691419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825321" y="326489"/>
            <a:ext cx="10515600" cy="1243694"/>
          </a:xfrm>
        </p:spPr>
        <p:txBody>
          <a:bodyPr>
            <a:normAutofit fontScale="90000"/>
          </a:bodyPr>
          <a:lstStyle/>
          <a:p>
            <a:pPr algn="ctr"/>
            <a:r>
              <a:rPr lang="en-ZA" b="1" dirty="0" smtClean="0">
                <a:solidFill>
                  <a:srgbClr val="00B050"/>
                </a:solidFill>
              </a:rPr>
              <a:t>GREATER TZANEEN MUNICIPALITY</a:t>
            </a:r>
            <a:br>
              <a:rPr lang="en-ZA" b="1" dirty="0" smtClean="0">
                <a:solidFill>
                  <a:srgbClr val="00B050"/>
                </a:solidFill>
              </a:rPr>
            </a:br>
            <a:r>
              <a:rPr lang="en-ZA" b="1" dirty="0" smtClean="0">
                <a:solidFill>
                  <a:srgbClr val="00B050"/>
                </a:solidFill>
              </a:rPr>
              <a:t>DBSA FUNDED CAPITAL PROJECTS</a:t>
            </a:r>
            <a:endParaRPr lang="en-ZA" b="1" dirty="0">
              <a:solidFill>
                <a:srgbClr val="00B050"/>
              </a:solidFill>
            </a:endParaRPr>
          </a:p>
        </p:txBody>
      </p:sp>
      <p:pic>
        <p:nvPicPr>
          <p:cNvPr id="8" name="Content Placeholder 7"/>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10192827" y="230188"/>
            <a:ext cx="1729047" cy="1271847"/>
          </a:xfrm>
        </p:spPr>
      </p:pic>
      <p:sp>
        <p:nvSpPr>
          <p:cNvPr id="2" name="Content Placeholder 1"/>
          <p:cNvSpPr>
            <a:spLocks noGrp="1"/>
          </p:cNvSpPr>
          <p:nvPr>
            <p:ph sz="half" idx="2"/>
          </p:nvPr>
        </p:nvSpPr>
        <p:spPr>
          <a:xfrm>
            <a:off x="-212058" y="1343535"/>
            <a:ext cx="10404885" cy="4351338"/>
          </a:xfrm>
        </p:spPr>
        <p:txBody>
          <a:bodyPr>
            <a:normAutofit/>
          </a:bodyPr>
          <a:lstStyle/>
          <a:p>
            <a:pPr marL="0" indent="0" algn="ctr">
              <a:buNone/>
            </a:pPr>
            <a:endParaRPr lang="en-ZA" sz="3200" dirty="0" smtClean="0">
              <a:latin typeface="Arial" panose="020B0604020202020204" pitchFamily="34" charset="0"/>
              <a:cs typeface="Arial" panose="020B0604020202020204" pitchFamily="34" charset="0"/>
            </a:endParaRPr>
          </a:p>
          <a:p>
            <a:pPr marL="0" indent="0" algn="ctr">
              <a:buNone/>
            </a:pPr>
            <a:r>
              <a:rPr lang="en-ZA" sz="3200" b="1" dirty="0" smtClean="0">
                <a:latin typeface="Arial" panose="020B0604020202020204" pitchFamily="34" charset="0"/>
                <a:cs typeface="Arial" panose="020B0604020202020204" pitchFamily="34" charset="0"/>
              </a:rPr>
              <a:t>2</a:t>
            </a:r>
            <a:r>
              <a:rPr lang="en-ZA" sz="3200" b="1" baseline="30000" dirty="0" smtClean="0">
                <a:latin typeface="Arial" panose="020B0604020202020204" pitchFamily="34" charset="0"/>
                <a:cs typeface="Arial" panose="020B0604020202020204" pitchFamily="34" charset="0"/>
              </a:rPr>
              <a:t>nd</a:t>
            </a:r>
            <a:r>
              <a:rPr lang="en-ZA" sz="3200" b="1" dirty="0" smtClean="0">
                <a:latin typeface="Arial" panose="020B0604020202020204" pitchFamily="34" charset="0"/>
                <a:cs typeface="Arial" panose="020B0604020202020204" pitchFamily="34" charset="0"/>
              </a:rPr>
              <a:t> YEAR DBSA LOAN FUNDED PROJECTS</a:t>
            </a:r>
          </a:p>
          <a:p>
            <a:pPr marL="0" indent="0" algn="ctr">
              <a:buNone/>
            </a:pPr>
            <a:endParaRPr lang="en-ZA" sz="3200" b="1" dirty="0" smtClean="0">
              <a:latin typeface="Arial" panose="020B0604020202020204" pitchFamily="34" charset="0"/>
              <a:cs typeface="Arial" panose="020B0604020202020204" pitchFamily="34" charset="0"/>
            </a:endParaRPr>
          </a:p>
          <a:p>
            <a:pPr marL="0" indent="0" algn="ctr">
              <a:buNone/>
            </a:pPr>
            <a:r>
              <a:rPr lang="en-ZA" sz="3200" dirty="0" smtClean="0">
                <a:latin typeface="Arial" panose="020B0604020202020204" pitchFamily="34" charset="0"/>
                <a:cs typeface="Arial" panose="020B0604020202020204" pitchFamily="34" charset="0"/>
              </a:rPr>
              <a:t>2019/20 FINANCIAL YEAR</a:t>
            </a:r>
          </a:p>
          <a:p>
            <a:pPr marL="0" indent="0" algn="ctr">
              <a:buNone/>
            </a:pPr>
            <a:endParaRPr lang="en-ZA" sz="3200" dirty="0" smtClean="0">
              <a:latin typeface="Arial" panose="020B0604020202020204" pitchFamily="34" charset="0"/>
              <a:cs typeface="Arial" panose="020B0604020202020204" pitchFamily="34" charset="0"/>
            </a:endParaRPr>
          </a:p>
          <a:p>
            <a:pPr marL="0" indent="0" algn="ctr">
              <a:buNone/>
            </a:pPr>
            <a:r>
              <a:rPr lang="en-ZA" sz="3200" dirty="0" smtClean="0">
                <a:latin typeface="Arial" panose="020B0604020202020204" pitchFamily="34" charset="0"/>
                <a:cs typeface="Arial" panose="020B0604020202020204" pitchFamily="34" charset="0"/>
              </a:rPr>
              <a:t>TOTAL BUDGET = R 20M (LOAN) +</a:t>
            </a:r>
          </a:p>
          <a:p>
            <a:pPr marL="0" indent="0" algn="ctr">
              <a:buNone/>
            </a:pPr>
            <a:r>
              <a:rPr lang="en-ZA" sz="3200" dirty="0">
                <a:latin typeface="Arial" panose="020B0604020202020204" pitchFamily="34" charset="0"/>
                <a:cs typeface="Arial" panose="020B0604020202020204" pitchFamily="34" charset="0"/>
              </a:rPr>
              <a:t> </a:t>
            </a:r>
            <a:r>
              <a:rPr lang="en-ZA" sz="3200" dirty="0" smtClean="0">
                <a:latin typeface="Arial" panose="020B0604020202020204" pitchFamily="34" charset="0"/>
                <a:cs typeface="Arial" panose="020B0604020202020204" pitchFamily="34" charset="0"/>
              </a:rPr>
              <a:t>  R 10M (IIPSA GRANT)</a:t>
            </a:r>
            <a:endParaRPr lang="en-ZA" sz="3200" dirty="0">
              <a:latin typeface="Arial" panose="020B0604020202020204" pitchFamily="34" charset="0"/>
              <a:cs typeface="Arial" panose="020B0604020202020204" pitchFamily="34" charset="0"/>
            </a:endParaRPr>
          </a:p>
        </p:txBody>
      </p:sp>
      <p:sp>
        <p:nvSpPr>
          <p:cNvPr id="3" name="Date Placeholder 2"/>
          <p:cNvSpPr>
            <a:spLocks noGrp="1"/>
          </p:cNvSpPr>
          <p:nvPr>
            <p:ph type="dt" sz="half" idx="10"/>
          </p:nvPr>
        </p:nvSpPr>
        <p:spPr/>
        <p:txBody>
          <a:bodyPr/>
          <a:lstStyle/>
          <a:p>
            <a:r>
              <a:rPr lang="en-ZA" dirty="0" smtClean="0"/>
              <a:t>2021/06/21</a:t>
            </a:r>
            <a:endParaRPr lang="en-ZA" dirty="0"/>
          </a:p>
        </p:txBody>
      </p:sp>
      <p:sp>
        <p:nvSpPr>
          <p:cNvPr id="4" name="Footer Placeholder 3"/>
          <p:cNvSpPr>
            <a:spLocks noGrp="1"/>
          </p:cNvSpPr>
          <p:nvPr>
            <p:ph type="ftr" sz="quarter" idx="11"/>
          </p:nvPr>
        </p:nvSpPr>
        <p:spPr/>
        <p:txBody>
          <a:bodyPr/>
          <a:lstStyle/>
          <a:p>
            <a:r>
              <a:rPr lang="en-US" dirty="0"/>
              <a:t>Report on Electrical Infrastructure </a:t>
            </a:r>
          </a:p>
        </p:txBody>
      </p:sp>
      <p:sp>
        <p:nvSpPr>
          <p:cNvPr id="6" name="Slide Number Placeholder 5"/>
          <p:cNvSpPr>
            <a:spLocks noGrp="1"/>
          </p:cNvSpPr>
          <p:nvPr>
            <p:ph type="sldNum" sz="quarter" idx="12"/>
          </p:nvPr>
        </p:nvSpPr>
        <p:spPr/>
        <p:txBody>
          <a:bodyPr/>
          <a:lstStyle/>
          <a:p>
            <a:fld id="{64214F70-F0C9-4091-A22E-E04D8F4F4F2E}" type="slidenum">
              <a:rPr lang="en-ZA" smtClean="0"/>
              <a:pPr/>
              <a:t>11</a:t>
            </a:fld>
            <a:endParaRPr lang="en-ZA" dirty="0"/>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87633" y="2969192"/>
            <a:ext cx="3634242" cy="2725681"/>
          </a:xfrm>
          <a:prstGeom prst="rect">
            <a:avLst/>
          </a:prstGeom>
        </p:spPr>
      </p:pic>
    </p:spTree>
    <p:extLst>
      <p:ext uri="{BB962C8B-B14F-4D97-AF65-F5344CB8AC3E}">
        <p14:creationId xmlns:p14="http://schemas.microsoft.com/office/powerpoint/2010/main" val="2827115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584636" y="69026"/>
            <a:ext cx="10515600" cy="567788"/>
          </a:xfrm>
        </p:spPr>
        <p:txBody>
          <a:bodyPr>
            <a:noAutofit/>
          </a:bodyPr>
          <a:lstStyle/>
          <a:p>
            <a:pPr algn="ctr"/>
            <a:r>
              <a:rPr lang="en-ZA" sz="2400" b="1" dirty="0" smtClean="0">
                <a:solidFill>
                  <a:srgbClr val="00B050"/>
                </a:solidFill>
              </a:rPr>
              <a:t>GREATER TZANEEN MUNICIPALITY DBSA FUNDED CAPITAL PROJECTS</a:t>
            </a:r>
            <a:endParaRPr lang="en-ZA" sz="2400" b="1" dirty="0">
              <a:solidFill>
                <a:srgbClr val="00B050"/>
              </a:solidFill>
            </a:endParaRPr>
          </a:p>
        </p:txBody>
      </p:sp>
      <p:pic>
        <p:nvPicPr>
          <p:cNvPr id="8" name="Content Placeholder 7"/>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10704496" y="16245"/>
            <a:ext cx="1260263" cy="927020"/>
          </a:xfrm>
        </p:spPr>
      </p:pic>
      <p:sp>
        <p:nvSpPr>
          <p:cNvPr id="2" name="Date Placeholder 1"/>
          <p:cNvSpPr>
            <a:spLocks noGrp="1"/>
          </p:cNvSpPr>
          <p:nvPr>
            <p:ph type="dt" sz="half" idx="10"/>
          </p:nvPr>
        </p:nvSpPr>
        <p:spPr>
          <a:xfrm>
            <a:off x="838200" y="6516687"/>
            <a:ext cx="2743200" cy="365125"/>
          </a:xfrm>
        </p:spPr>
        <p:txBody>
          <a:bodyPr/>
          <a:lstStyle/>
          <a:p>
            <a:r>
              <a:rPr lang="en-ZA" dirty="0" smtClean="0"/>
              <a:t>2021/06/21</a:t>
            </a:r>
            <a:endParaRPr lang="en-ZA" dirty="0"/>
          </a:p>
        </p:txBody>
      </p:sp>
      <p:sp>
        <p:nvSpPr>
          <p:cNvPr id="4" name="Footer Placeholder 3"/>
          <p:cNvSpPr>
            <a:spLocks noGrp="1"/>
          </p:cNvSpPr>
          <p:nvPr>
            <p:ph type="ftr" sz="quarter" idx="11"/>
          </p:nvPr>
        </p:nvSpPr>
        <p:spPr>
          <a:xfrm>
            <a:off x="4038600" y="6521223"/>
            <a:ext cx="4114800" cy="365125"/>
          </a:xfrm>
        </p:spPr>
        <p:txBody>
          <a:bodyPr/>
          <a:lstStyle/>
          <a:p>
            <a:r>
              <a:rPr lang="en-US" dirty="0"/>
              <a:t>Report on Electrical Infrastructure </a:t>
            </a:r>
          </a:p>
        </p:txBody>
      </p:sp>
      <p:sp>
        <p:nvSpPr>
          <p:cNvPr id="6" name="Slide Number Placeholder 5"/>
          <p:cNvSpPr>
            <a:spLocks noGrp="1"/>
          </p:cNvSpPr>
          <p:nvPr>
            <p:ph type="sldNum" sz="quarter" idx="12"/>
          </p:nvPr>
        </p:nvSpPr>
        <p:spPr>
          <a:xfrm>
            <a:off x="8610600" y="6547289"/>
            <a:ext cx="2743200" cy="365125"/>
          </a:xfrm>
        </p:spPr>
        <p:txBody>
          <a:bodyPr/>
          <a:lstStyle/>
          <a:p>
            <a:fld id="{64214F70-F0C9-4091-A22E-E04D8F4F4F2E}" type="slidenum">
              <a:rPr lang="en-ZA" smtClean="0"/>
              <a:pPr/>
              <a:t>12</a:t>
            </a:fld>
            <a:endParaRPr lang="en-ZA"/>
          </a:p>
        </p:txBody>
      </p:sp>
      <p:graphicFrame>
        <p:nvGraphicFramePr>
          <p:cNvPr id="3" name="Table 2"/>
          <p:cNvGraphicFramePr>
            <a:graphicFrameLocks noGrp="1"/>
          </p:cNvGraphicFramePr>
          <p:nvPr>
            <p:extLst>
              <p:ext uri="{D42A27DB-BD31-4B8C-83A1-F6EECF244321}">
                <p14:modId xmlns:p14="http://schemas.microsoft.com/office/powerpoint/2010/main" val="2115033242"/>
              </p:ext>
            </p:extLst>
          </p:nvPr>
        </p:nvGraphicFramePr>
        <p:xfrm>
          <a:off x="584636" y="1261196"/>
          <a:ext cx="10294952" cy="5374244"/>
        </p:xfrm>
        <a:graphic>
          <a:graphicData uri="http://schemas.openxmlformats.org/drawingml/2006/table">
            <a:tbl>
              <a:tblPr/>
              <a:tblGrid>
                <a:gridCol w="2383001">
                  <a:extLst>
                    <a:ext uri="{9D8B030D-6E8A-4147-A177-3AD203B41FA5}">
                      <a16:colId xmlns:a16="http://schemas.microsoft.com/office/drawing/2014/main" val="4049594283"/>
                    </a:ext>
                  </a:extLst>
                </a:gridCol>
                <a:gridCol w="1191501">
                  <a:extLst>
                    <a:ext uri="{9D8B030D-6E8A-4147-A177-3AD203B41FA5}">
                      <a16:colId xmlns:a16="http://schemas.microsoft.com/office/drawing/2014/main" val="3089319369"/>
                    </a:ext>
                  </a:extLst>
                </a:gridCol>
                <a:gridCol w="1384688">
                  <a:extLst>
                    <a:ext uri="{9D8B030D-6E8A-4147-A177-3AD203B41FA5}">
                      <a16:colId xmlns:a16="http://schemas.microsoft.com/office/drawing/2014/main" val="947246900"/>
                    </a:ext>
                  </a:extLst>
                </a:gridCol>
                <a:gridCol w="2002302">
                  <a:extLst>
                    <a:ext uri="{9D8B030D-6E8A-4147-A177-3AD203B41FA5}">
                      <a16:colId xmlns:a16="http://schemas.microsoft.com/office/drawing/2014/main" val="3137850928"/>
                    </a:ext>
                  </a:extLst>
                </a:gridCol>
                <a:gridCol w="2281692">
                  <a:extLst>
                    <a:ext uri="{9D8B030D-6E8A-4147-A177-3AD203B41FA5}">
                      <a16:colId xmlns:a16="http://schemas.microsoft.com/office/drawing/2014/main" val="3999641248"/>
                    </a:ext>
                  </a:extLst>
                </a:gridCol>
                <a:gridCol w="1051768">
                  <a:extLst>
                    <a:ext uri="{9D8B030D-6E8A-4147-A177-3AD203B41FA5}">
                      <a16:colId xmlns:a16="http://schemas.microsoft.com/office/drawing/2014/main" val="2032992028"/>
                    </a:ext>
                  </a:extLst>
                </a:gridCol>
              </a:tblGrid>
              <a:tr h="655394">
                <a:tc gridSpan="5">
                  <a:txBody>
                    <a:bodyPr/>
                    <a:lstStyle/>
                    <a:p>
                      <a:pPr algn="ctr" fontAlgn="ctr"/>
                      <a:r>
                        <a:rPr lang="en-US" sz="1600" b="1" i="0" u="none" strike="noStrike" dirty="0">
                          <a:solidFill>
                            <a:srgbClr val="000000"/>
                          </a:solidFill>
                          <a:effectLst/>
                          <a:latin typeface="Arial" panose="020B0604020202020204" pitchFamily="34" charset="0"/>
                        </a:rPr>
                        <a:t>Greater Tzaneen Municipality 2019/20 Electrical Capital Projects Roll over</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a:txBody>
                    <a:bodyPr/>
                    <a:lstStyle/>
                    <a:p>
                      <a:pPr algn="l" fontAlgn="ctr"/>
                      <a:r>
                        <a:rPr lang="en-ZA" sz="1600" b="1" i="0" u="none" strike="noStrike" dirty="0">
                          <a:solidFill>
                            <a:srgbClr val="000000"/>
                          </a:solidFill>
                          <a:effectLst/>
                          <a:latin typeface="Arial" panose="020B060402020202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2777648066"/>
                  </a:ext>
                </a:extLst>
              </a:tr>
              <a:tr h="859672">
                <a:tc>
                  <a:txBody>
                    <a:bodyPr/>
                    <a:lstStyle/>
                    <a:p>
                      <a:pPr algn="ctr" fontAlgn="ctr"/>
                      <a:r>
                        <a:rPr lang="en-ZA" sz="1000" b="1" i="0" u="none" strike="noStrike">
                          <a:solidFill>
                            <a:srgbClr val="333333"/>
                          </a:solidFill>
                          <a:effectLst/>
                          <a:latin typeface="Arial" panose="020B0604020202020204" pitchFamily="34" charset="0"/>
                        </a:rPr>
                        <a:t>PROJECT / INITIATIVE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ZA" sz="1000" b="1" i="0" u="none" strike="noStrike" dirty="0">
                          <a:solidFill>
                            <a:srgbClr val="333333"/>
                          </a:solidFill>
                          <a:effectLst/>
                          <a:latin typeface="Arial" panose="020B0604020202020204" pitchFamily="34" charset="0"/>
                        </a:rPr>
                        <a:t>START DATE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ZA" sz="1000" b="1" i="0" u="none" strike="noStrike">
                          <a:solidFill>
                            <a:srgbClr val="333333"/>
                          </a:solidFill>
                          <a:effectLst/>
                          <a:latin typeface="Arial" panose="020B0604020202020204" pitchFamily="34" charset="0"/>
                        </a:rPr>
                        <a:t>END DATE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ZA" sz="1000" b="1" i="0" u="none" strike="noStrike">
                          <a:solidFill>
                            <a:srgbClr val="333333"/>
                          </a:solidFill>
                          <a:effectLst/>
                          <a:latin typeface="Arial" panose="020B0604020202020204" pitchFamily="34" charset="0"/>
                        </a:rPr>
                        <a:t>ORIGINAL BUDGET TOTAL  2019/20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ZA" sz="1000" b="1" i="0" u="none" strike="noStrike">
                          <a:solidFill>
                            <a:srgbClr val="333333"/>
                          </a:solidFill>
                          <a:effectLst/>
                          <a:latin typeface="Arial" panose="020B0604020202020204" pitchFamily="34" charset="0"/>
                        </a:rPr>
                        <a:t>Total Expenditure on Project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ZA" sz="1000" b="1" i="0" u="none" strike="noStrike" dirty="0" err="1">
                          <a:solidFill>
                            <a:srgbClr val="333333"/>
                          </a:solidFill>
                          <a:effectLst/>
                          <a:latin typeface="Arial" panose="020B0604020202020204" pitchFamily="34" charset="0"/>
                        </a:rPr>
                        <a:t>Phisical</a:t>
                      </a:r>
                      <a:r>
                        <a:rPr lang="en-ZA" sz="1000" b="1" i="0" u="none" strike="noStrike" dirty="0">
                          <a:solidFill>
                            <a:srgbClr val="333333"/>
                          </a:solidFill>
                          <a:effectLst/>
                          <a:latin typeface="Arial" panose="020B0604020202020204" pitchFamily="34" charset="0"/>
                        </a:rPr>
                        <a:t> Progress in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434007805"/>
                  </a:ext>
                </a:extLst>
              </a:tr>
              <a:tr h="527719">
                <a:tc>
                  <a:txBody>
                    <a:bodyPr/>
                    <a:lstStyle/>
                    <a:p>
                      <a:pPr algn="l" fontAlgn="ctr"/>
                      <a:r>
                        <a:rPr lang="en-US" sz="1400" b="0" i="0" u="none" strike="noStrike" dirty="0">
                          <a:solidFill>
                            <a:srgbClr val="333333"/>
                          </a:solidFill>
                          <a:effectLst/>
                          <a:latin typeface="Arial" panose="020B0604020202020204" pitchFamily="34" charset="0"/>
                        </a:rPr>
                        <a:t>R71  Streetlights and Traffic Circle </a:t>
                      </a:r>
                      <a:r>
                        <a:rPr lang="en-US" sz="1400" b="0" i="0" u="none" strike="noStrike" dirty="0" smtClean="0">
                          <a:solidFill>
                            <a:srgbClr val="333333"/>
                          </a:solidFill>
                          <a:effectLst/>
                          <a:latin typeface="Arial" panose="020B0604020202020204" pitchFamily="34" charset="0"/>
                        </a:rPr>
                        <a:t>(Project Cancelled – RAL have no budget)</a:t>
                      </a:r>
                      <a:endParaRPr lang="en-US" sz="1400" b="0" i="0" u="none" strike="noStrike" dirty="0">
                        <a:solidFill>
                          <a:srgbClr val="333333"/>
                        </a:solidFill>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ZA" sz="1400" b="0" i="0" u="none" strike="noStrike">
                          <a:solidFill>
                            <a:srgbClr val="000000"/>
                          </a:solidFill>
                          <a:effectLst/>
                          <a:latin typeface="Arial" panose="020B0604020202020204" pitchFamily="34" charset="0"/>
                        </a:rPr>
                        <a:t>01-Jul-19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Arial" panose="020B0604020202020204" pitchFamily="34" charset="0"/>
                        </a:rPr>
                        <a:t>30-Jun-21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dirty="0">
                          <a:solidFill>
                            <a:srgbClr val="333333"/>
                          </a:solidFill>
                          <a:effectLst/>
                          <a:latin typeface="Arial" panose="020B0604020202020204" pitchFamily="34" charset="0"/>
                        </a:rPr>
                        <a:t> R  </a:t>
                      </a:r>
                      <a:r>
                        <a:rPr lang="en-ZA" sz="1400" b="0" i="0" u="none" strike="noStrike" dirty="0" smtClean="0">
                          <a:solidFill>
                            <a:srgbClr val="333333"/>
                          </a:solidFill>
                          <a:effectLst/>
                          <a:latin typeface="Arial" panose="020B0604020202020204" pitchFamily="34" charset="0"/>
                        </a:rPr>
                        <a:t>104 </a:t>
                      </a:r>
                      <a:r>
                        <a:rPr lang="en-ZA" sz="1400" b="0" i="0" u="none" strike="noStrike" dirty="0">
                          <a:solidFill>
                            <a:srgbClr val="333333"/>
                          </a:solidFill>
                          <a:effectLst/>
                          <a:latin typeface="Arial" panose="020B0604020202020204" pitchFamily="34" charset="0"/>
                        </a:rPr>
                        <a:t>347.83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ZA" sz="1400" b="0" i="0" u="none" strike="noStrike" dirty="0">
                          <a:solidFill>
                            <a:srgbClr val="000000"/>
                          </a:solidFill>
                          <a:effectLst/>
                          <a:latin typeface="Arial" panose="020B0604020202020204" pitchFamily="34" charset="0"/>
                        </a:rPr>
                        <a:t> R      </a:t>
                      </a:r>
                      <a:r>
                        <a:rPr lang="en-ZA" sz="1400" b="0" i="0" u="none" strike="noStrike" dirty="0" smtClean="0">
                          <a:solidFill>
                            <a:srgbClr val="000000"/>
                          </a:solidFill>
                          <a:effectLst/>
                          <a:latin typeface="Arial" panose="020B0604020202020204" pitchFamily="34" charset="0"/>
                        </a:rPr>
                        <a:t>119 </a:t>
                      </a:r>
                      <a:r>
                        <a:rPr lang="en-ZA" sz="1400" b="0" i="0" u="none" strike="noStrike" dirty="0">
                          <a:solidFill>
                            <a:srgbClr val="000000"/>
                          </a:solidFill>
                          <a:effectLst/>
                          <a:latin typeface="Arial" panose="020B0604020202020204" pitchFamily="34" charset="0"/>
                        </a:rPr>
                        <a:t>999.99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dirty="0" smtClean="0">
                          <a:solidFill>
                            <a:srgbClr val="333333"/>
                          </a:solidFill>
                          <a:effectLst/>
                          <a:latin typeface="Arial" panose="020B0604020202020204" pitchFamily="34" charset="0"/>
                        </a:rPr>
                        <a:t>Project Deferred</a:t>
                      </a:r>
                      <a:endParaRPr lang="en-ZA" sz="1400" b="0" i="0" u="none" strike="noStrike" dirty="0">
                        <a:solidFill>
                          <a:srgbClr val="333333"/>
                        </a:solidFill>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24496873"/>
                  </a:ext>
                </a:extLst>
              </a:tr>
              <a:tr h="629859">
                <a:tc>
                  <a:txBody>
                    <a:bodyPr/>
                    <a:lstStyle/>
                    <a:p>
                      <a:pPr algn="l" fontAlgn="ctr"/>
                      <a:r>
                        <a:rPr lang="en-US" sz="1400" b="0" i="0" u="none" strike="noStrike">
                          <a:solidFill>
                            <a:srgbClr val="000000"/>
                          </a:solidFill>
                          <a:effectLst/>
                          <a:latin typeface="Arial" panose="020B0604020202020204" pitchFamily="34" charset="0"/>
                        </a:rPr>
                        <a:t>R71  Streetlights (Adshade bridge to Robot)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Arial" panose="020B0604020202020204" pitchFamily="34" charset="0"/>
                        </a:rPr>
                        <a:t>01-Jul-19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dirty="0">
                          <a:solidFill>
                            <a:srgbClr val="000000"/>
                          </a:solidFill>
                          <a:effectLst/>
                          <a:latin typeface="Arial" panose="020B0604020202020204" pitchFamily="34" charset="0"/>
                        </a:rPr>
                        <a:t>30-Jun-21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dirty="0">
                          <a:solidFill>
                            <a:srgbClr val="333333"/>
                          </a:solidFill>
                          <a:effectLst/>
                          <a:latin typeface="Arial" panose="020B0604020202020204" pitchFamily="34" charset="0"/>
                        </a:rPr>
                        <a:t> R  </a:t>
                      </a:r>
                      <a:r>
                        <a:rPr lang="en-ZA" sz="1400" b="0" i="0" u="none" strike="noStrike" dirty="0" smtClean="0">
                          <a:solidFill>
                            <a:srgbClr val="333333"/>
                          </a:solidFill>
                          <a:effectLst/>
                          <a:latin typeface="Arial" panose="020B0604020202020204" pitchFamily="34" charset="0"/>
                        </a:rPr>
                        <a:t>500 </a:t>
                      </a:r>
                      <a:r>
                        <a:rPr lang="en-ZA" sz="1400" b="0" i="0" u="none" strike="noStrike" dirty="0">
                          <a:solidFill>
                            <a:srgbClr val="333333"/>
                          </a:solidFill>
                          <a:effectLst/>
                          <a:latin typeface="Arial" panose="020B0604020202020204" pitchFamily="34" charset="0"/>
                        </a:rPr>
                        <a:t>000.00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ZA" sz="1400" b="0" i="0" u="none" strike="noStrike" dirty="0">
                          <a:solidFill>
                            <a:srgbClr val="000000"/>
                          </a:solidFill>
                          <a:effectLst/>
                          <a:latin typeface="Arial" panose="020B0604020202020204" pitchFamily="34" charset="0"/>
                        </a:rPr>
                        <a:t> R     </a:t>
                      </a:r>
                      <a:r>
                        <a:rPr lang="en-ZA" sz="1400" b="0" i="0" u="none" strike="noStrike" dirty="0" smtClean="0">
                          <a:solidFill>
                            <a:srgbClr val="000000"/>
                          </a:solidFill>
                          <a:effectLst/>
                          <a:latin typeface="Arial" panose="020B0604020202020204" pitchFamily="34" charset="0"/>
                        </a:rPr>
                        <a:t> </a:t>
                      </a:r>
                      <a:r>
                        <a:rPr lang="en-ZA" sz="1400" b="0" i="0" u="none" strike="noStrike" dirty="0">
                          <a:solidFill>
                            <a:srgbClr val="000000"/>
                          </a:solidFill>
                          <a:effectLst/>
                          <a:latin typeface="Arial" panose="020B0604020202020204" pitchFamily="34" charset="0"/>
                        </a:rPr>
                        <a:t>472 282.01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dirty="0">
                          <a:solidFill>
                            <a:srgbClr val="000000"/>
                          </a:solidFill>
                          <a:effectLst/>
                          <a:latin typeface="Arial" panose="020B0604020202020204" pitchFamily="34"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65199825"/>
                  </a:ext>
                </a:extLst>
              </a:tr>
              <a:tr h="519209">
                <a:tc>
                  <a:txBody>
                    <a:bodyPr/>
                    <a:lstStyle/>
                    <a:p>
                      <a:pPr algn="l" fontAlgn="ctr"/>
                      <a:r>
                        <a:rPr lang="en-US" sz="1400" b="0" i="0" u="none" strike="noStrike" dirty="0">
                          <a:solidFill>
                            <a:srgbClr val="000000"/>
                          </a:solidFill>
                          <a:effectLst/>
                          <a:latin typeface="Arial" panose="020B0604020202020204" pitchFamily="34" charset="0"/>
                        </a:rPr>
                        <a:t>Area lighting at </a:t>
                      </a:r>
                      <a:r>
                        <a:rPr lang="en-US" sz="1400" b="0" i="0" u="none" strike="noStrike" dirty="0" err="1">
                          <a:solidFill>
                            <a:srgbClr val="000000"/>
                          </a:solidFill>
                          <a:effectLst/>
                          <a:latin typeface="Arial" panose="020B0604020202020204" pitchFamily="34" charset="0"/>
                        </a:rPr>
                        <a:t>Kujwana</a:t>
                      </a:r>
                      <a:r>
                        <a:rPr lang="en-US" sz="1400" b="0" i="0" u="none" strike="noStrike" dirty="0">
                          <a:solidFill>
                            <a:srgbClr val="000000"/>
                          </a:solidFill>
                          <a:effectLst/>
                          <a:latin typeface="Arial" panose="020B0604020202020204" pitchFamily="34" charset="0"/>
                        </a:rPr>
                        <a:t> turn off</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Arial" panose="020B0604020202020204" pitchFamily="34" charset="0"/>
                        </a:rPr>
                        <a:t>01-Jul-19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Arial" panose="020B0604020202020204" pitchFamily="34" charset="0"/>
                        </a:rPr>
                        <a:t>30-Jun-21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dirty="0">
                          <a:solidFill>
                            <a:srgbClr val="333333"/>
                          </a:solidFill>
                          <a:effectLst/>
                          <a:latin typeface="Arial" panose="020B0604020202020204" pitchFamily="34" charset="0"/>
                        </a:rPr>
                        <a:t> R  </a:t>
                      </a:r>
                      <a:r>
                        <a:rPr lang="en-ZA" sz="1400" b="0" i="0" u="none" strike="noStrike" dirty="0" smtClean="0">
                          <a:solidFill>
                            <a:srgbClr val="333333"/>
                          </a:solidFill>
                          <a:effectLst/>
                          <a:latin typeface="Arial" panose="020B0604020202020204" pitchFamily="34" charset="0"/>
                        </a:rPr>
                        <a:t>300 </a:t>
                      </a:r>
                      <a:r>
                        <a:rPr lang="en-ZA" sz="1400" b="0" i="0" u="none" strike="noStrike" dirty="0">
                          <a:solidFill>
                            <a:srgbClr val="333333"/>
                          </a:solidFill>
                          <a:effectLst/>
                          <a:latin typeface="Arial" panose="020B0604020202020204" pitchFamily="34" charset="0"/>
                        </a:rPr>
                        <a:t>000.00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ZA" sz="1400" b="0" i="0" u="none" strike="noStrike" dirty="0">
                          <a:solidFill>
                            <a:srgbClr val="000000"/>
                          </a:solidFill>
                          <a:effectLst/>
                          <a:latin typeface="Arial" panose="020B0604020202020204" pitchFamily="34" charset="0"/>
                        </a:rPr>
                        <a:t> R      </a:t>
                      </a:r>
                      <a:r>
                        <a:rPr lang="en-ZA" sz="1400" b="0" i="0" u="none" strike="noStrike" dirty="0" smtClean="0">
                          <a:solidFill>
                            <a:srgbClr val="000000"/>
                          </a:solidFill>
                          <a:effectLst/>
                          <a:latin typeface="Arial" panose="020B0604020202020204" pitchFamily="34" charset="0"/>
                        </a:rPr>
                        <a:t>428 </a:t>
                      </a:r>
                      <a:r>
                        <a:rPr lang="en-ZA" sz="1400" b="0" i="0" u="none" strike="noStrike" dirty="0">
                          <a:solidFill>
                            <a:srgbClr val="000000"/>
                          </a:solidFill>
                          <a:effectLst/>
                          <a:latin typeface="Arial" panose="020B0604020202020204" pitchFamily="34" charset="0"/>
                        </a:rPr>
                        <a:t>450.00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dirty="0">
                          <a:solidFill>
                            <a:srgbClr val="000000"/>
                          </a:solidFill>
                          <a:effectLst/>
                          <a:latin typeface="Arial" panose="020B0604020202020204" pitchFamily="34"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08411278"/>
                  </a:ext>
                </a:extLst>
              </a:tr>
              <a:tr h="714975">
                <a:tc>
                  <a:txBody>
                    <a:bodyPr/>
                    <a:lstStyle/>
                    <a:p>
                      <a:pPr algn="l" fontAlgn="ctr"/>
                      <a:r>
                        <a:rPr lang="en-US" sz="1400" b="0" i="0" u="none" strike="noStrike" dirty="0">
                          <a:solidFill>
                            <a:srgbClr val="000000"/>
                          </a:solidFill>
                          <a:effectLst/>
                          <a:latin typeface="Arial" panose="020B0604020202020204" pitchFamily="34" charset="0"/>
                        </a:rPr>
                        <a:t>Rebuilding of lines - Greenfrog to </a:t>
                      </a:r>
                      <a:r>
                        <a:rPr lang="en-US" sz="1400" b="0" i="0" u="none" strike="noStrike" dirty="0" smtClean="0">
                          <a:solidFill>
                            <a:srgbClr val="000000"/>
                          </a:solidFill>
                          <a:effectLst/>
                          <a:latin typeface="Arial" panose="020B0604020202020204" pitchFamily="34" charset="0"/>
                        </a:rPr>
                        <a:t>Haenertsburg (2.5km)</a:t>
                      </a:r>
                      <a:endParaRPr lang="en-US" sz="1400" b="0" i="0" u="none" strike="noStrike" dirty="0">
                        <a:solidFill>
                          <a:srgbClr val="000000"/>
                        </a:solidFill>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Arial" panose="020B0604020202020204" pitchFamily="34" charset="0"/>
                        </a:rPr>
                        <a:t>01-Jul-19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Arial" panose="020B0604020202020204" pitchFamily="34" charset="0"/>
                        </a:rPr>
                        <a:t>30-Jun-21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dirty="0">
                          <a:solidFill>
                            <a:srgbClr val="333333"/>
                          </a:solidFill>
                          <a:effectLst/>
                          <a:latin typeface="Arial" panose="020B0604020202020204" pitchFamily="34" charset="0"/>
                        </a:rPr>
                        <a:t> </a:t>
                      </a:r>
                      <a:r>
                        <a:rPr lang="en-ZA" sz="1400" b="0" i="0" u="none" strike="noStrike" dirty="0" smtClean="0">
                          <a:solidFill>
                            <a:srgbClr val="333333"/>
                          </a:solidFill>
                          <a:effectLst/>
                          <a:latin typeface="Arial" panose="020B0604020202020204" pitchFamily="34" charset="0"/>
                        </a:rPr>
                        <a:t>R1 </a:t>
                      </a:r>
                      <a:r>
                        <a:rPr lang="en-ZA" sz="1400" b="0" i="0" u="none" strike="noStrike" dirty="0">
                          <a:solidFill>
                            <a:srgbClr val="333333"/>
                          </a:solidFill>
                          <a:effectLst/>
                          <a:latin typeface="Arial" panose="020B0604020202020204" pitchFamily="34" charset="0"/>
                        </a:rPr>
                        <a:t>050 000.00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ZA" sz="1400" b="0" i="0" u="none" strike="noStrike" dirty="0">
                          <a:solidFill>
                            <a:srgbClr val="000000"/>
                          </a:solidFill>
                          <a:effectLst/>
                          <a:latin typeface="Arial" panose="020B0604020202020204" pitchFamily="34" charset="0"/>
                        </a:rPr>
                        <a:t> R      </a:t>
                      </a:r>
                      <a:r>
                        <a:rPr lang="en-ZA" sz="1400" b="0" i="0" u="none" strike="noStrike" dirty="0" smtClean="0">
                          <a:solidFill>
                            <a:srgbClr val="000000"/>
                          </a:solidFill>
                          <a:effectLst/>
                          <a:latin typeface="Arial" panose="020B0604020202020204" pitchFamily="34" charset="0"/>
                        </a:rPr>
                        <a:t>331 </a:t>
                      </a:r>
                      <a:r>
                        <a:rPr lang="en-ZA" sz="1400" b="0" i="0" u="none" strike="noStrike" dirty="0">
                          <a:solidFill>
                            <a:srgbClr val="000000"/>
                          </a:solidFill>
                          <a:effectLst/>
                          <a:latin typeface="Arial" panose="020B0604020202020204" pitchFamily="34" charset="0"/>
                        </a:rPr>
                        <a:t>331.82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dirty="0">
                          <a:solidFill>
                            <a:srgbClr val="000000"/>
                          </a:solidFill>
                          <a:effectLst/>
                          <a:latin typeface="Arial" panose="020B0604020202020204" pitchFamily="34"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77926413"/>
                  </a:ext>
                </a:extLst>
              </a:tr>
              <a:tr h="622207">
                <a:tc>
                  <a:txBody>
                    <a:bodyPr/>
                    <a:lstStyle/>
                    <a:p>
                      <a:pPr algn="l" fontAlgn="ctr"/>
                      <a:r>
                        <a:rPr lang="en-US" sz="1400" b="0" i="0" u="none" strike="noStrike" dirty="0">
                          <a:solidFill>
                            <a:srgbClr val="000000"/>
                          </a:solidFill>
                          <a:effectLst/>
                          <a:latin typeface="Arial" panose="020B0604020202020204" pitchFamily="34" charset="0"/>
                        </a:rPr>
                        <a:t>Rebuilding of lines - Gravelotte to De </a:t>
                      </a:r>
                      <a:r>
                        <a:rPr lang="en-US" sz="1400" b="0" i="0" u="none" strike="noStrike" dirty="0" smtClean="0">
                          <a:solidFill>
                            <a:srgbClr val="000000"/>
                          </a:solidFill>
                          <a:effectLst/>
                          <a:latin typeface="Arial" panose="020B0604020202020204" pitchFamily="34" charset="0"/>
                        </a:rPr>
                        <a:t>Neck (2.2km)</a:t>
                      </a:r>
                      <a:endParaRPr lang="en-US" sz="1400" b="0" i="0" u="none" strike="noStrike" dirty="0">
                        <a:solidFill>
                          <a:srgbClr val="000000"/>
                        </a:solidFill>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Arial" panose="020B0604020202020204" pitchFamily="34" charset="0"/>
                        </a:rPr>
                        <a:t>01-Jul-19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Arial" panose="020B0604020202020204" pitchFamily="34" charset="0"/>
                        </a:rPr>
                        <a:t>30-Jun-21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dirty="0">
                          <a:solidFill>
                            <a:srgbClr val="333333"/>
                          </a:solidFill>
                          <a:effectLst/>
                          <a:latin typeface="Arial" panose="020B0604020202020204" pitchFamily="34" charset="0"/>
                        </a:rPr>
                        <a:t> </a:t>
                      </a:r>
                      <a:r>
                        <a:rPr lang="en-ZA" sz="1400" b="0" i="0" u="none" strike="noStrike" dirty="0" smtClean="0">
                          <a:solidFill>
                            <a:srgbClr val="333333"/>
                          </a:solidFill>
                          <a:effectLst/>
                          <a:latin typeface="Arial" panose="020B0604020202020204" pitchFamily="34" charset="0"/>
                        </a:rPr>
                        <a:t>R1 </a:t>
                      </a:r>
                      <a:r>
                        <a:rPr lang="en-ZA" sz="1400" b="0" i="0" u="none" strike="noStrike" dirty="0">
                          <a:solidFill>
                            <a:srgbClr val="333333"/>
                          </a:solidFill>
                          <a:effectLst/>
                          <a:latin typeface="Arial" panose="020B0604020202020204" pitchFamily="34" charset="0"/>
                        </a:rPr>
                        <a:t>000 000.00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ZA" sz="1400" b="0" i="0" u="none" strike="noStrike" dirty="0">
                          <a:solidFill>
                            <a:srgbClr val="000000"/>
                          </a:solidFill>
                          <a:effectLst/>
                          <a:latin typeface="Arial" panose="020B0604020202020204" pitchFamily="34" charset="0"/>
                        </a:rPr>
                        <a:t> R      </a:t>
                      </a:r>
                      <a:r>
                        <a:rPr lang="en-ZA" sz="1400" b="0" i="0" u="none" strike="noStrike" dirty="0" smtClean="0">
                          <a:solidFill>
                            <a:srgbClr val="000000"/>
                          </a:solidFill>
                          <a:effectLst/>
                          <a:latin typeface="Arial" panose="020B0604020202020204" pitchFamily="34" charset="0"/>
                        </a:rPr>
                        <a:t>503 </a:t>
                      </a:r>
                      <a:r>
                        <a:rPr lang="en-ZA" sz="1400" b="0" i="0" u="none" strike="noStrike" dirty="0">
                          <a:solidFill>
                            <a:srgbClr val="000000"/>
                          </a:solidFill>
                          <a:effectLst/>
                          <a:latin typeface="Arial" panose="020B0604020202020204" pitchFamily="34" charset="0"/>
                        </a:rPr>
                        <a:t>636.38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dirty="0">
                          <a:solidFill>
                            <a:srgbClr val="000000"/>
                          </a:solidFill>
                          <a:effectLst/>
                          <a:latin typeface="Arial" panose="020B0604020202020204" pitchFamily="34"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95293658"/>
                  </a:ext>
                </a:extLst>
              </a:tr>
              <a:tr h="714975">
                <a:tc>
                  <a:txBody>
                    <a:bodyPr/>
                    <a:lstStyle/>
                    <a:p>
                      <a:pPr algn="l" fontAlgn="ctr"/>
                      <a:r>
                        <a:rPr lang="en-US" sz="1400" b="0" i="0" u="none" strike="noStrike" dirty="0">
                          <a:solidFill>
                            <a:srgbClr val="000000"/>
                          </a:solidFill>
                          <a:effectLst/>
                          <a:latin typeface="Arial" panose="020B0604020202020204" pitchFamily="34" charset="0"/>
                        </a:rPr>
                        <a:t>Rebuilding of 33kV lines - Lalapanzi to </a:t>
                      </a:r>
                      <a:r>
                        <a:rPr lang="en-US" sz="1400" b="0" i="0" u="none" strike="noStrike" dirty="0" smtClean="0">
                          <a:solidFill>
                            <a:srgbClr val="000000"/>
                          </a:solidFill>
                          <a:effectLst/>
                          <a:latin typeface="Arial" panose="020B0604020202020204" pitchFamily="34" charset="0"/>
                        </a:rPr>
                        <a:t>Waterbok (1.2km)</a:t>
                      </a:r>
                      <a:endParaRPr lang="en-US" sz="1400" b="0" i="0" u="none" strike="noStrike" dirty="0">
                        <a:solidFill>
                          <a:srgbClr val="000000"/>
                        </a:solidFill>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Arial" panose="020B0604020202020204" pitchFamily="34" charset="0"/>
                        </a:rPr>
                        <a:t>01-Jul-19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Arial" panose="020B0604020202020204" pitchFamily="34" charset="0"/>
                        </a:rPr>
                        <a:t>30-Jun-21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dirty="0">
                          <a:solidFill>
                            <a:srgbClr val="333333"/>
                          </a:solidFill>
                          <a:effectLst/>
                          <a:latin typeface="Arial" panose="020B0604020202020204" pitchFamily="34" charset="0"/>
                        </a:rPr>
                        <a:t> R </a:t>
                      </a:r>
                      <a:r>
                        <a:rPr lang="en-ZA" sz="1400" b="0" i="0" u="none" strike="noStrike" dirty="0" smtClean="0">
                          <a:solidFill>
                            <a:srgbClr val="333333"/>
                          </a:solidFill>
                          <a:effectLst/>
                          <a:latin typeface="Arial" panose="020B0604020202020204" pitchFamily="34" charset="0"/>
                        </a:rPr>
                        <a:t> </a:t>
                      </a:r>
                      <a:r>
                        <a:rPr lang="en-ZA" sz="1400" b="0" i="0" u="none" strike="noStrike" dirty="0">
                          <a:solidFill>
                            <a:srgbClr val="333333"/>
                          </a:solidFill>
                          <a:effectLst/>
                          <a:latin typeface="Arial" panose="020B0604020202020204" pitchFamily="34" charset="0"/>
                        </a:rPr>
                        <a:t>600 000.00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ZA" sz="1400" b="0" i="0" u="none" strike="noStrike" dirty="0">
                          <a:solidFill>
                            <a:srgbClr val="000000"/>
                          </a:solidFill>
                          <a:effectLst/>
                          <a:latin typeface="Arial" panose="020B0604020202020204" pitchFamily="34" charset="0"/>
                        </a:rPr>
                        <a:t> R      </a:t>
                      </a:r>
                      <a:r>
                        <a:rPr lang="en-ZA" sz="1400" b="0" i="0" u="none" strike="noStrike" dirty="0" smtClean="0">
                          <a:solidFill>
                            <a:srgbClr val="000000"/>
                          </a:solidFill>
                          <a:effectLst/>
                          <a:latin typeface="Arial" panose="020B0604020202020204" pitchFamily="34" charset="0"/>
                        </a:rPr>
                        <a:t> </a:t>
                      </a:r>
                      <a:r>
                        <a:rPr lang="en-ZA" sz="1400" b="0" i="0" u="none" strike="noStrike" dirty="0">
                          <a:solidFill>
                            <a:srgbClr val="000000"/>
                          </a:solidFill>
                          <a:effectLst/>
                          <a:latin typeface="Arial" panose="020B0604020202020204" pitchFamily="34" charset="0"/>
                        </a:rPr>
                        <a:t>368 045.46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dirty="0">
                          <a:solidFill>
                            <a:srgbClr val="000000"/>
                          </a:solidFill>
                          <a:effectLst/>
                          <a:latin typeface="Arial" panose="020B0604020202020204" pitchFamily="34"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9000269"/>
                  </a:ext>
                </a:extLst>
              </a:tr>
            </a:tbl>
          </a:graphicData>
        </a:graphic>
      </p:graphicFrame>
    </p:spTree>
    <p:extLst>
      <p:ext uri="{BB962C8B-B14F-4D97-AF65-F5344CB8AC3E}">
        <p14:creationId xmlns:p14="http://schemas.microsoft.com/office/powerpoint/2010/main" val="10261732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584636" y="69026"/>
            <a:ext cx="10515600" cy="567788"/>
          </a:xfrm>
        </p:spPr>
        <p:txBody>
          <a:bodyPr>
            <a:noAutofit/>
          </a:bodyPr>
          <a:lstStyle/>
          <a:p>
            <a:pPr algn="ctr"/>
            <a:r>
              <a:rPr lang="en-ZA" sz="2400" b="1" dirty="0" smtClean="0">
                <a:solidFill>
                  <a:srgbClr val="00B050"/>
                </a:solidFill>
              </a:rPr>
              <a:t>GREATER TZANEEN MUNICIPALITY DBSA FUNDED CAPITAL PROJECTS</a:t>
            </a:r>
            <a:endParaRPr lang="en-ZA" sz="2400" b="1" dirty="0">
              <a:solidFill>
                <a:srgbClr val="00B050"/>
              </a:solidFill>
            </a:endParaRPr>
          </a:p>
        </p:txBody>
      </p:sp>
      <p:pic>
        <p:nvPicPr>
          <p:cNvPr id="8" name="Content Placeholder 7"/>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10704496" y="16245"/>
            <a:ext cx="1260263" cy="927020"/>
          </a:xfrm>
        </p:spPr>
      </p:pic>
      <p:sp>
        <p:nvSpPr>
          <p:cNvPr id="2" name="Date Placeholder 1"/>
          <p:cNvSpPr>
            <a:spLocks noGrp="1"/>
          </p:cNvSpPr>
          <p:nvPr>
            <p:ph type="dt" sz="half" idx="10"/>
          </p:nvPr>
        </p:nvSpPr>
        <p:spPr>
          <a:xfrm>
            <a:off x="838200" y="6516687"/>
            <a:ext cx="2743200" cy="365125"/>
          </a:xfrm>
        </p:spPr>
        <p:txBody>
          <a:bodyPr/>
          <a:lstStyle/>
          <a:p>
            <a:r>
              <a:rPr lang="en-ZA" dirty="0" smtClean="0"/>
              <a:t>2021/06/21</a:t>
            </a:r>
            <a:endParaRPr lang="en-ZA" dirty="0"/>
          </a:p>
        </p:txBody>
      </p:sp>
      <p:sp>
        <p:nvSpPr>
          <p:cNvPr id="4" name="Footer Placeholder 3"/>
          <p:cNvSpPr>
            <a:spLocks noGrp="1"/>
          </p:cNvSpPr>
          <p:nvPr>
            <p:ph type="ftr" sz="quarter" idx="11"/>
          </p:nvPr>
        </p:nvSpPr>
        <p:spPr>
          <a:xfrm>
            <a:off x="4038600" y="6521223"/>
            <a:ext cx="4114800" cy="365125"/>
          </a:xfrm>
        </p:spPr>
        <p:txBody>
          <a:bodyPr/>
          <a:lstStyle/>
          <a:p>
            <a:r>
              <a:rPr lang="en-US" dirty="0"/>
              <a:t>Report on Electrical Infrastructure </a:t>
            </a:r>
          </a:p>
        </p:txBody>
      </p:sp>
      <p:sp>
        <p:nvSpPr>
          <p:cNvPr id="6" name="Slide Number Placeholder 5"/>
          <p:cNvSpPr>
            <a:spLocks noGrp="1"/>
          </p:cNvSpPr>
          <p:nvPr>
            <p:ph type="sldNum" sz="quarter" idx="12"/>
          </p:nvPr>
        </p:nvSpPr>
        <p:spPr>
          <a:xfrm>
            <a:off x="8610600" y="6547289"/>
            <a:ext cx="2743200" cy="365125"/>
          </a:xfrm>
        </p:spPr>
        <p:txBody>
          <a:bodyPr/>
          <a:lstStyle/>
          <a:p>
            <a:fld id="{64214F70-F0C9-4091-A22E-E04D8F4F4F2E}" type="slidenum">
              <a:rPr lang="en-ZA" smtClean="0"/>
              <a:pPr/>
              <a:t>13</a:t>
            </a:fld>
            <a:endParaRPr lang="en-ZA"/>
          </a:p>
        </p:txBody>
      </p:sp>
      <p:graphicFrame>
        <p:nvGraphicFramePr>
          <p:cNvPr id="7" name="Table 6"/>
          <p:cNvGraphicFramePr>
            <a:graphicFrameLocks noGrp="1"/>
          </p:cNvGraphicFramePr>
          <p:nvPr>
            <p:extLst>
              <p:ext uri="{D42A27DB-BD31-4B8C-83A1-F6EECF244321}">
                <p14:modId xmlns:p14="http://schemas.microsoft.com/office/powerpoint/2010/main" val="3416834351"/>
              </p:ext>
            </p:extLst>
          </p:nvPr>
        </p:nvGraphicFramePr>
        <p:xfrm>
          <a:off x="134914" y="943263"/>
          <a:ext cx="10291475" cy="5205368"/>
        </p:xfrm>
        <a:graphic>
          <a:graphicData uri="http://schemas.openxmlformats.org/drawingml/2006/table">
            <a:tbl>
              <a:tblPr/>
              <a:tblGrid>
                <a:gridCol w="2458710">
                  <a:extLst>
                    <a:ext uri="{9D8B030D-6E8A-4147-A177-3AD203B41FA5}">
                      <a16:colId xmlns:a16="http://schemas.microsoft.com/office/drawing/2014/main" val="4164146130"/>
                    </a:ext>
                  </a:extLst>
                </a:gridCol>
                <a:gridCol w="1196130">
                  <a:extLst>
                    <a:ext uri="{9D8B030D-6E8A-4147-A177-3AD203B41FA5}">
                      <a16:colId xmlns:a16="http://schemas.microsoft.com/office/drawing/2014/main" val="1417863956"/>
                    </a:ext>
                  </a:extLst>
                </a:gridCol>
                <a:gridCol w="1439785">
                  <a:extLst>
                    <a:ext uri="{9D8B030D-6E8A-4147-A177-3AD203B41FA5}">
                      <a16:colId xmlns:a16="http://schemas.microsoft.com/office/drawing/2014/main" val="3541451065"/>
                    </a:ext>
                  </a:extLst>
                </a:gridCol>
                <a:gridCol w="2015700">
                  <a:extLst>
                    <a:ext uri="{9D8B030D-6E8A-4147-A177-3AD203B41FA5}">
                      <a16:colId xmlns:a16="http://schemas.microsoft.com/office/drawing/2014/main" val="3201460737"/>
                    </a:ext>
                  </a:extLst>
                </a:gridCol>
                <a:gridCol w="1982713">
                  <a:extLst>
                    <a:ext uri="{9D8B030D-6E8A-4147-A177-3AD203B41FA5}">
                      <a16:colId xmlns:a16="http://schemas.microsoft.com/office/drawing/2014/main" val="2011880524"/>
                    </a:ext>
                  </a:extLst>
                </a:gridCol>
                <a:gridCol w="1198437">
                  <a:extLst>
                    <a:ext uri="{9D8B030D-6E8A-4147-A177-3AD203B41FA5}">
                      <a16:colId xmlns:a16="http://schemas.microsoft.com/office/drawing/2014/main" val="2380128135"/>
                    </a:ext>
                  </a:extLst>
                </a:gridCol>
              </a:tblGrid>
              <a:tr h="675675">
                <a:tc gridSpan="5">
                  <a:txBody>
                    <a:bodyPr/>
                    <a:lstStyle/>
                    <a:p>
                      <a:pPr algn="ctr" fontAlgn="ctr"/>
                      <a:r>
                        <a:rPr lang="en-US" sz="1600" b="1" i="0" u="none" strike="noStrike" dirty="0">
                          <a:solidFill>
                            <a:srgbClr val="000000"/>
                          </a:solidFill>
                          <a:effectLst/>
                          <a:latin typeface="Arial" panose="020B0604020202020204" pitchFamily="34" charset="0"/>
                        </a:rPr>
                        <a:t>Greater Tzaneen Municipality 2019/20 Electrical Capital Projects Roll over</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a:txBody>
                    <a:bodyPr/>
                    <a:lstStyle/>
                    <a:p>
                      <a:pPr algn="l" fontAlgn="ctr"/>
                      <a:r>
                        <a:rPr lang="en-ZA" sz="1600" b="1" i="0" u="none" strike="noStrike" dirty="0">
                          <a:solidFill>
                            <a:srgbClr val="000000"/>
                          </a:solidFill>
                          <a:effectLst/>
                          <a:latin typeface="Arial" panose="020B060402020202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2607108234"/>
                  </a:ext>
                </a:extLst>
              </a:tr>
              <a:tr h="689548">
                <a:tc>
                  <a:txBody>
                    <a:bodyPr/>
                    <a:lstStyle/>
                    <a:p>
                      <a:pPr algn="ctr" fontAlgn="ctr"/>
                      <a:r>
                        <a:rPr lang="en-ZA" sz="1200" b="1" i="0" u="none" strike="noStrike" dirty="0">
                          <a:solidFill>
                            <a:srgbClr val="333333"/>
                          </a:solidFill>
                          <a:effectLst/>
                          <a:latin typeface="Arial" panose="020B0604020202020204" pitchFamily="34" charset="0"/>
                        </a:rPr>
                        <a:t>PROJECT / INITIATIVE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ZA" sz="1200" b="1" i="0" u="none" strike="noStrike" dirty="0">
                          <a:solidFill>
                            <a:srgbClr val="333333"/>
                          </a:solidFill>
                          <a:effectLst/>
                          <a:latin typeface="Arial" panose="020B0604020202020204" pitchFamily="34" charset="0"/>
                        </a:rPr>
                        <a:t>START DATE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ZA" sz="1200" b="1" i="0" u="none" strike="noStrike" dirty="0">
                          <a:solidFill>
                            <a:srgbClr val="333333"/>
                          </a:solidFill>
                          <a:effectLst/>
                          <a:latin typeface="Arial" panose="020B0604020202020204" pitchFamily="34" charset="0"/>
                        </a:rPr>
                        <a:t>END DATE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ZA" sz="1200" b="1" i="0" u="none" strike="noStrike" dirty="0">
                          <a:solidFill>
                            <a:srgbClr val="333333"/>
                          </a:solidFill>
                          <a:effectLst/>
                          <a:latin typeface="Arial" panose="020B0604020202020204" pitchFamily="34" charset="0"/>
                        </a:rPr>
                        <a:t>ORIGINAL BUDGET TOTAL  2019/20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ZA" sz="1200" b="1" i="0" u="none" strike="noStrike" dirty="0">
                          <a:solidFill>
                            <a:srgbClr val="333333"/>
                          </a:solidFill>
                          <a:effectLst/>
                          <a:latin typeface="Arial" panose="020B0604020202020204" pitchFamily="34" charset="0"/>
                        </a:rPr>
                        <a:t>Total Expenditure on Project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ZA" sz="1200" b="1" i="0" u="none" strike="noStrike" dirty="0" smtClean="0">
                          <a:solidFill>
                            <a:srgbClr val="333333"/>
                          </a:solidFill>
                          <a:effectLst/>
                          <a:latin typeface="Arial" panose="020B0604020202020204" pitchFamily="34" charset="0"/>
                        </a:rPr>
                        <a:t>Physical </a:t>
                      </a:r>
                      <a:r>
                        <a:rPr lang="en-ZA" sz="1200" b="1" i="0" u="none" strike="noStrike" dirty="0">
                          <a:solidFill>
                            <a:srgbClr val="333333"/>
                          </a:solidFill>
                          <a:effectLst/>
                          <a:latin typeface="Arial" panose="020B0604020202020204" pitchFamily="34" charset="0"/>
                        </a:rPr>
                        <a:t>Progress in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1741007658"/>
                  </a:ext>
                </a:extLst>
              </a:tr>
              <a:tr h="812467">
                <a:tc>
                  <a:txBody>
                    <a:bodyPr/>
                    <a:lstStyle/>
                    <a:p>
                      <a:pPr algn="l" fontAlgn="ctr"/>
                      <a:r>
                        <a:rPr lang="en-ZA" sz="1400" b="0" i="0" u="none" strike="noStrike" dirty="0">
                          <a:solidFill>
                            <a:srgbClr val="000000"/>
                          </a:solidFill>
                          <a:effectLst/>
                          <a:latin typeface="Arial" panose="020B0604020202020204" pitchFamily="34" charset="0"/>
                        </a:rPr>
                        <a:t>Mashuti/Agatha 11kV </a:t>
                      </a:r>
                      <a:r>
                        <a:rPr lang="en-ZA" sz="1400" b="0" i="0" u="none" strike="noStrike" dirty="0" smtClean="0">
                          <a:solidFill>
                            <a:srgbClr val="000000"/>
                          </a:solidFill>
                          <a:effectLst/>
                          <a:latin typeface="Arial" panose="020B0604020202020204" pitchFamily="34" charset="0"/>
                        </a:rPr>
                        <a:t>line (1.3km)</a:t>
                      </a:r>
                      <a:endParaRPr lang="en-ZA" sz="1400" b="0" i="0" u="none" strike="noStrike" dirty="0">
                        <a:solidFill>
                          <a:srgbClr val="000000"/>
                        </a:solidFill>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Arial" panose="020B0604020202020204" pitchFamily="34" charset="0"/>
                        </a:rPr>
                        <a:t>01-Jul-19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Arial" panose="020B0604020202020204" pitchFamily="34" charset="0"/>
                        </a:rPr>
                        <a:t>30-Jun-21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dirty="0">
                          <a:solidFill>
                            <a:srgbClr val="333333"/>
                          </a:solidFill>
                          <a:effectLst/>
                          <a:latin typeface="Arial" panose="020B0604020202020204" pitchFamily="34" charset="0"/>
                        </a:rPr>
                        <a:t> R  </a:t>
                      </a:r>
                      <a:r>
                        <a:rPr lang="en-ZA" sz="1400" b="0" i="0" u="none" strike="noStrike" dirty="0" smtClean="0">
                          <a:solidFill>
                            <a:srgbClr val="333333"/>
                          </a:solidFill>
                          <a:effectLst/>
                          <a:latin typeface="Arial" panose="020B0604020202020204" pitchFamily="34" charset="0"/>
                        </a:rPr>
                        <a:t>400 </a:t>
                      </a:r>
                      <a:r>
                        <a:rPr lang="en-ZA" sz="1400" b="0" i="0" u="none" strike="noStrike" dirty="0">
                          <a:solidFill>
                            <a:srgbClr val="333333"/>
                          </a:solidFill>
                          <a:effectLst/>
                          <a:latin typeface="Arial" panose="020B0604020202020204" pitchFamily="34" charset="0"/>
                        </a:rPr>
                        <a:t>000.00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ZA" sz="1400" b="0" i="0" u="none" strike="noStrike" dirty="0">
                          <a:solidFill>
                            <a:srgbClr val="000000"/>
                          </a:solidFill>
                          <a:effectLst/>
                          <a:latin typeface="Arial" panose="020B0604020202020204" pitchFamily="34" charset="0"/>
                        </a:rPr>
                        <a:t> R </a:t>
                      </a:r>
                      <a:r>
                        <a:rPr lang="en-ZA" sz="1400" b="0" i="0" u="none" strike="noStrike" dirty="0" smtClean="0">
                          <a:solidFill>
                            <a:srgbClr val="000000"/>
                          </a:solidFill>
                          <a:effectLst/>
                          <a:latin typeface="Arial" panose="020B0604020202020204" pitchFamily="34" charset="0"/>
                        </a:rPr>
                        <a:t>287 </a:t>
                      </a:r>
                      <a:r>
                        <a:rPr lang="en-ZA" sz="1400" b="0" i="0" u="none" strike="noStrike" dirty="0">
                          <a:solidFill>
                            <a:srgbClr val="000000"/>
                          </a:solidFill>
                          <a:effectLst/>
                          <a:latin typeface="Arial" panose="020B0604020202020204" pitchFamily="34" charset="0"/>
                        </a:rPr>
                        <a:t>390.91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Arial" panose="020B0604020202020204" pitchFamily="34"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33247894"/>
                  </a:ext>
                </a:extLst>
              </a:tr>
              <a:tr h="507746">
                <a:tc>
                  <a:txBody>
                    <a:bodyPr/>
                    <a:lstStyle/>
                    <a:p>
                      <a:pPr algn="l" fontAlgn="ctr"/>
                      <a:r>
                        <a:rPr lang="en-ZA" sz="1400" b="0" i="0" u="none" strike="noStrike" dirty="0">
                          <a:solidFill>
                            <a:srgbClr val="000000"/>
                          </a:solidFill>
                          <a:effectLst/>
                          <a:latin typeface="Arial" panose="020B0604020202020204" pitchFamily="34" charset="0"/>
                        </a:rPr>
                        <a:t>Deeside 11kV line </a:t>
                      </a:r>
                      <a:r>
                        <a:rPr lang="en-ZA" sz="1400" b="0" i="0" u="none" strike="noStrike" dirty="0" smtClean="0">
                          <a:solidFill>
                            <a:srgbClr val="000000"/>
                          </a:solidFill>
                          <a:effectLst/>
                          <a:latin typeface="Arial" panose="020B0604020202020204" pitchFamily="34" charset="0"/>
                        </a:rPr>
                        <a:t>Ph1 (1km)</a:t>
                      </a:r>
                      <a:endParaRPr lang="en-ZA" sz="1400" b="0" i="0" u="none" strike="noStrike" dirty="0">
                        <a:solidFill>
                          <a:srgbClr val="000000"/>
                        </a:solidFill>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Arial" panose="020B0604020202020204" pitchFamily="34" charset="0"/>
                        </a:rPr>
                        <a:t>01-Jul-19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Arial" panose="020B0604020202020204" pitchFamily="34" charset="0"/>
                        </a:rPr>
                        <a:t>30-Jun-21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dirty="0">
                          <a:solidFill>
                            <a:srgbClr val="333333"/>
                          </a:solidFill>
                          <a:effectLst/>
                          <a:latin typeface="Arial" panose="020B0604020202020204" pitchFamily="34" charset="0"/>
                        </a:rPr>
                        <a:t> R  </a:t>
                      </a:r>
                      <a:r>
                        <a:rPr lang="en-ZA" sz="1400" b="0" i="0" u="none" strike="noStrike" dirty="0" smtClean="0">
                          <a:solidFill>
                            <a:srgbClr val="333333"/>
                          </a:solidFill>
                          <a:effectLst/>
                          <a:latin typeface="Arial" panose="020B0604020202020204" pitchFamily="34" charset="0"/>
                        </a:rPr>
                        <a:t>600 </a:t>
                      </a:r>
                      <a:r>
                        <a:rPr lang="en-ZA" sz="1400" b="0" i="0" u="none" strike="noStrike" dirty="0">
                          <a:solidFill>
                            <a:srgbClr val="333333"/>
                          </a:solidFill>
                          <a:effectLst/>
                          <a:latin typeface="Arial" panose="020B0604020202020204" pitchFamily="34" charset="0"/>
                        </a:rPr>
                        <a:t>000.00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ZA" sz="1400" b="0" i="0" u="none" strike="noStrike" dirty="0">
                          <a:solidFill>
                            <a:srgbClr val="000000"/>
                          </a:solidFill>
                          <a:effectLst/>
                          <a:latin typeface="Arial" panose="020B0604020202020204" pitchFamily="34" charset="0"/>
                        </a:rPr>
                        <a:t> R  </a:t>
                      </a:r>
                      <a:r>
                        <a:rPr lang="en-ZA" sz="1400" b="0" i="0" u="none" strike="noStrike" dirty="0" smtClean="0">
                          <a:solidFill>
                            <a:srgbClr val="000000"/>
                          </a:solidFill>
                          <a:effectLst/>
                          <a:latin typeface="Arial" panose="020B0604020202020204" pitchFamily="34" charset="0"/>
                        </a:rPr>
                        <a:t>234 </a:t>
                      </a:r>
                      <a:r>
                        <a:rPr lang="en-ZA" sz="1400" b="0" i="0" u="none" strike="noStrike" dirty="0">
                          <a:solidFill>
                            <a:srgbClr val="000000"/>
                          </a:solidFill>
                          <a:effectLst/>
                          <a:latin typeface="Arial" panose="020B0604020202020204" pitchFamily="34" charset="0"/>
                        </a:rPr>
                        <a:t>436.37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Arial" panose="020B0604020202020204" pitchFamily="34"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41033984"/>
                  </a:ext>
                </a:extLst>
              </a:tr>
              <a:tr h="629983">
                <a:tc>
                  <a:txBody>
                    <a:bodyPr/>
                    <a:lstStyle/>
                    <a:p>
                      <a:pPr algn="l" fontAlgn="ctr"/>
                      <a:r>
                        <a:rPr lang="en-ZA" sz="1400" b="0" i="0" u="none" strike="noStrike" dirty="0">
                          <a:solidFill>
                            <a:srgbClr val="000000"/>
                          </a:solidFill>
                          <a:effectLst/>
                          <a:latin typeface="Arial" panose="020B0604020202020204" pitchFamily="34" charset="0"/>
                        </a:rPr>
                        <a:t>Yamorna/Shivurali 11kV line </a:t>
                      </a:r>
                      <a:r>
                        <a:rPr lang="en-ZA" sz="1400" b="0" i="0" u="none" strike="noStrike" dirty="0" smtClean="0">
                          <a:solidFill>
                            <a:srgbClr val="000000"/>
                          </a:solidFill>
                          <a:effectLst/>
                          <a:latin typeface="Arial" panose="020B0604020202020204" pitchFamily="34" charset="0"/>
                        </a:rPr>
                        <a:t>ph1 (1.3km)</a:t>
                      </a:r>
                      <a:endParaRPr lang="en-ZA" sz="1400" b="0" i="0" u="none" strike="noStrike" dirty="0">
                        <a:solidFill>
                          <a:srgbClr val="000000"/>
                        </a:solidFill>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Arial" panose="020B0604020202020204" pitchFamily="34" charset="0"/>
                        </a:rPr>
                        <a:t>01-Jul-19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Arial" panose="020B0604020202020204" pitchFamily="34" charset="0"/>
                        </a:rPr>
                        <a:t>30-Jun-21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dirty="0">
                          <a:solidFill>
                            <a:srgbClr val="333333"/>
                          </a:solidFill>
                          <a:effectLst/>
                          <a:latin typeface="Arial" panose="020B0604020202020204" pitchFamily="34" charset="0"/>
                        </a:rPr>
                        <a:t> R  </a:t>
                      </a:r>
                      <a:r>
                        <a:rPr lang="en-ZA" sz="1400" b="0" i="0" u="none" strike="noStrike" dirty="0" smtClean="0">
                          <a:solidFill>
                            <a:srgbClr val="333333"/>
                          </a:solidFill>
                          <a:effectLst/>
                          <a:latin typeface="Arial" panose="020B0604020202020204" pitchFamily="34" charset="0"/>
                        </a:rPr>
                        <a:t>600 </a:t>
                      </a:r>
                      <a:r>
                        <a:rPr lang="en-ZA" sz="1400" b="0" i="0" u="none" strike="noStrike" dirty="0">
                          <a:solidFill>
                            <a:srgbClr val="333333"/>
                          </a:solidFill>
                          <a:effectLst/>
                          <a:latin typeface="Arial" panose="020B0604020202020204" pitchFamily="34" charset="0"/>
                        </a:rPr>
                        <a:t>000.00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ZA" sz="1400" b="0" i="0" u="none" strike="noStrike" dirty="0">
                          <a:solidFill>
                            <a:srgbClr val="000000"/>
                          </a:solidFill>
                          <a:effectLst/>
                          <a:latin typeface="Arial" panose="020B0604020202020204" pitchFamily="34" charset="0"/>
                        </a:rPr>
                        <a:t> R  </a:t>
                      </a:r>
                      <a:r>
                        <a:rPr lang="en-ZA" sz="1400" b="0" i="0" u="none" strike="noStrike" dirty="0" smtClean="0">
                          <a:solidFill>
                            <a:srgbClr val="000000"/>
                          </a:solidFill>
                          <a:effectLst/>
                          <a:latin typeface="Arial" panose="020B0604020202020204" pitchFamily="34" charset="0"/>
                        </a:rPr>
                        <a:t>285 </a:t>
                      </a:r>
                      <a:r>
                        <a:rPr lang="en-ZA" sz="1400" b="0" i="0" u="none" strike="noStrike" dirty="0">
                          <a:solidFill>
                            <a:srgbClr val="000000"/>
                          </a:solidFill>
                          <a:effectLst/>
                          <a:latin typeface="Arial" panose="020B0604020202020204" pitchFamily="34" charset="0"/>
                        </a:rPr>
                        <a:t>454.56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Arial" panose="020B0604020202020204" pitchFamily="34"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08995344"/>
                  </a:ext>
                </a:extLst>
              </a:tr>
              <a:tr h="629983">
                <a:tc>
                  <a:txBody>
                    <a:bodyPr/>
                    <a:lstStyle/>
                    <a:p>
                      <a:pPr algn="l" fontAlgn="ctr"/>
                      <a:r>
                        <a:rPr lang="en-ZA" sz="1400" b="0" i="0" u="none" strike="noStrike" dirty="0">
                          <a:solidFill>
                            <a:srgbClr val="000000"/>
                          </a:solidFill>
                          <a:effectLst/>
                          <a:latin typeface="Arial" panose="020B0604020202020204" pitchFamily="34" charset="0"/>
                        </a:rPr>
                        <a:t> Ledzee 11kV </a:t>
                      </a:r>
                      <a:r>
                        <a:rPr lang="en-ZA" sz="1400" b="0" i="0" u="none" strike="noStrike" dirty="0" smtClean="0">
                          <a:solidFill>
                            <a:srgbClr val="000000"/>
                          </a:solidFill>
                          <a:effectLst/>
                          <a:latin typeface="Arial" panose="020B0604020202020204" pitchFamily="34" charset="0"/>
                        </a:rPr>
                        <a:t>line Ph1 (2.8km)</a:t>
                      </a:r>
                      <a:endParaRPr lang="en-ZA" sz="1400" b="0" i="0" u="none" strike="noStrike" dirty="0">
                        <a:solidFill>
                          <a:srgbClr val="000000"/>
                        </a:solidFill>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Arial" panose="020B0604020202020204" pitchFamily="34" charset="0"/>
                        </a:rPr>
                        <a:t>01-Jul-19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Arial" panose="020B0604020202020204" pitchFamily="34" charset="0"/>
                        </a:rPr>
                        <a:t>30-Jun-21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dirty="0">
                          <a:solidFill>
                            <a:srgbClr val="333333"/>
                          </a:solidFill>
                          <a:effectLst/>
                          <a:latin typeface="Arial" panose="020B0604020202020204" pitchFamily="34" charset="0"/>
                        </a:rPr>
                        <a:t> R </a:t>
                      </a:r>
                      <a:r>
                        <a:rPr lang="en-ZA" sz="1400" b="0" i="0" u="none" strike="noStrike" dirty="0" smtClean="0">
                          <a:solidFill>
                            <a:srgbClr val="333333"/>
                          </a:solidFill>
                          <a:effectLst/>
                          <a:latin typeface="Arial" panose="020B0604020202020204" pitchFamily="34" charset="0"/>
                        </a:rPr>
                        <a:t>1 </a:t>
                      </a:r>
                      <a:r>
                        <a:rPr lang="en-ZA" sz="1400" b="0" i="0" u="none" strike="noStrike" dirty="0">
                          <a:solidFill>
                            <a:srgbClr val="333333"/>
                          </a:solidFill>
                          <a:effectLst/>
                          <a:latin typeface="Arial" panose="020B0604020202020204" pitchFamily="34" charset="0"/>
                        </a:rPr>
                        <a:t>400 000.00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ZA" sz="1400" b="0" i="0" u="none" strike="noStrike" dirty="0">
                          <a:solidFill>
                            <a:srgbClr val="000000"/>
                          </a:solidFill>
                          <a:effectLst/>
                          <a:latin typeface="Arial" panose="020B0604020202020204" pitchFamily="34" charset="0"/>
                        </a:rPr>
                        <a:t> R  </a:t>
                      </a:r>
                      <a:r>
                        <a:rPr lang="en-ZA" sz="1400" b="0" i="0" u="none" strike="noStrike" dirty="0" smtClean="0">
                          <a:solidFill>
                            <a:srgbClr val="000000"/>
                          </a:solidFill>
                          <a:effectLst/>
                          <a:latin typeface="Arial" panose="020B0604020202020204" pitchFamily="34" charset="0"/>
                        </a:rPr>
                        <a:t>604 </a:t>
                      </a:r>
                      <a:r>
                        <a:rPr lang="en-ZA" sz="1400" b="0" i="0" u="none" strike="noStrike" dirty="0">
                          <a:solidFill>
                            <a:srgbClr val="000000"/>
                          </a:solidFill>
                          <a:effectLst/>
                          <a:latin typeface="Arial" panose="020B0604020202020204" pitchFamily="34" charset="0"/>
                        </a:rPr>
                        <a:t>936.37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Arial" panose="020B0604020202020204" pitchFamily="34"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97721508"/>
                  </a:ext>
                </a:extLst>
              </a:tr>
              <a:tr h="629983">
                <a:tc>
                  <a:txBody>
                    <a:bodyPr/>
                    <a:lstStyle/>
                    <a:p>
                      <a:pPr algn="l" fontAlgn="ctr"/>
                      <a:r>
                        <a:rPr lang="en-ZA" sz="1400" b="0" i="0" u="none" strike="noStrike" dirty="0">
                          <a:solidFill>
                            <a:srgbClr val="000000"/>
                          </a:solidFill>
                          <a:effectLst/>
                          <a:latin typeface="Arial" panose="020B0604020202020204" pitchFamily="34" charset="0"/>
                        </a:rPr>
                        <a:t>Rooikoppies 11kV line </a:t>
                      </a:r>
                      <a:r>
                        <a:rPr lang="en-ZA" sz="1400" b="0" i="0" u="none" strike="noStrike" dirty="0" smtClean="0">
                          <a:solidFill>
                            <a:srgbClr val="000000"/>
                          </a:solidFill>
                          <a:effectLst/>
                          <a:latin typeface="Arial" panose="020B0604020202020204" pitchFamily="34" charset="0"/>
                        </a:rPr>
                        <a:t>Ph2 (1.7km)</a:t>
                      </a:r>
                      <a:endParaRPr lang="en-ZA" sz="1400" b="0" i="0" u="none" strike="noStrike" dirty="0">
                        <a:solidFill>
                          <a:srgbClr val="000000"/>
                        </a:solidFill>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Arial" panose="020B0604020202020204" pitchFamily="34" charset="0"/>
                        </a:rPr>
                        <a:t>01-Jul-19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Arial" panose="020B0604020202020204" pitchFamily="34" charset="0"/>
                        </a:rPr>
                        <a:t>30-Jun-21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dirty="0">
                          <a:solidFill>
                            <a:srgbClr val="333333"/>
                          </a:solidFill>
                          <a:effectLst/>
                          <a:latin typeface="Arial" panose="020B0604020202020204" pitchFamily="34" charset="0"/>
                        </a:rPr>
                        <a:t> R  </a:t>
                      </a:r>
                      <a:r>
                        <a:rPr lang="en-ZA" sz="1400" b="0" i="0" u="none" strike="noStrike" dirty="0" smtClean="0">
                          <a:solidFill>
                            <a:srgbClr val="333333"/>
                          </a:solidFill>
                          <a:effectLst/>
                          <a:latin typeface="Arial" panose="020B0604020202020204" pitchFamily="34" charset="0"/>
                        </a:rPr>
                        <a:t>500 </a:t>
                      </a:r>
                      <a:r>
                        <a:rPr lang="en-ZA" sz="1400" b="0" i="0" u="none" strike="noStrike" dirty="0">
                          <a:solidFill>
                            <a:srgbClr val="333333"/>
                          </a:solidFill>
                          <a:effectLst/>
                          <a:latin typeface="Arial" panose="020B0604020202020204" pitchFamily="34" charset="0"/>
                        </a:rPr>
                        <a:t>000.00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ZA" sz="1400" b="0" i="0" u="none" strike="noStrike" dirty="0">
                          <a:solidFill>
                            <a:srgbClr val="000000"/>
                          </a:solidFill>
                          <a:effectLst/>
                          <a:latin typeface="Arial" panose="020B0604020202020204" pitchFamily="34" charset="0"/>
                        </a:rPr>
                        <a:t> R  </a:t>
                      </a:r>
                      <a:r>
                        <a:rPr lang="en-ZA" sz="1400" b="0" i="0" u="none" strike="noStrike" dirty="0" smtClean="0">
                          <a:solidFill>
                            <a:srgbClr val="000000"/>
                          </a:solidFill>
                          <a:effectLst/>
                          <a:latin typeface="Arial" panose="020B0604020202020204" pitchFamily="34" charset="0"/>
                        </a:rPr>
                        <a:t>287 </a:t>
                      </a:r>
                      <a:r>
                        <a:rPr lang="en-ZA" sz="1400" b="0" i="0" u="none" strike="noStrike" dirty="0">
                          <a:solidFill>
                            <a:srgbClr val="000000"/>
                          </a:solidFill>
                          <a:effectLst/>
                          <a:latin typeface="Arial" panose="020B0604020202020204" pitchFamily="34" charset="0"/>
                        </a:rPr>
                        <a:t>763.27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Arial" panose="020B0604020202020204" pitchFamily="34"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43378019"/>
                  </a:ext>
                </a:extLst>
              </a:tr>
              <a:tr h="629983">
                <a:tc>
                  <a:txBody>
                    <a:bodyPr/>
                    <a:lstStyle/>
                    <a:p>
                      <a:pPr algn="l" fontAlgn="ctr"/>
                      <a:r>
                        <a:rPr lang="en-ZA" sz="1400" b="0" i="0" u="none" strike="noStrike" dirty="0">
                          <a:solidFill>
                            <a:srgbClr val="000000"/>
                          </a:solidFill>
                          <a:effectLst/>
                          <a:latin typeface="Arial" panose="020B0604020202020204" pitchFamily="34" charset="0"/>
                        </a:rPr>
                        <a:t>Mieliekloof/Deerpark 11kV line </a:t>
                      </a:r>
                      <a:r>
                        <a:rPr lang="en-ZA" sz="1400" b="0" i="0" u="none" strike="noStrike" dirty="0" smtClean="0">
                          <a:solidFill>
                            <a:srgbClr val="000000"/>
                          </a:solidFill>
                          <a:effectLst/>
                          <a:latin typeface="Arial" panose="020B0604020202020204" pitchFamily="34" charset="0"/>
                        </a:rPr>
                        <a:t>Ph2 (1.2km)</a:t>
                      </a:r>
                      <a:endParaRPr lang="en-ZA" sz="1400" b="0" i="0" u="none" strike="noStrike" dirty="0">
                        <a:solidFill>
                          <a:srgbClr val="000000"/>
                        </a:solidFill>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Arial" panose="020B0604020202020204" pitchFamily="34" charset="0"/>
                        </a:rPr>
                        <a:t>01-Jul-19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Arial" panose="020B0604020202020204" pitchFamily="34" charset="0"/>
                        </a:rPr>
                        <a:t>30-Jun-21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dirty="0">
                          <a:solidFill>
                            <a:srgbClr val="333333"/>
                          </a:solidFill>
                          <a:effectLst/>
                          <a:latin typeface="Arial" panose="020B0604020202020204" pitchFamily="34" charset="0"/>
                        </a:rPr>
                        <a:t> R </a:t>
                      </a:r>
                      <a:r>
                        <a:rPr lang="en-ZA" sz="1400" b="0" i="0" u="none" strike="noStrike" dirty="0" smtClean="0">
                          <a:solidFill>
                            <a:srgbClr val="333333"/>
                          </a:solidFill>
                          <a:effectLst/>
                          <a:latin typeface="Arial" panose="020B0604020202020204" pitchFamily="34" charset="0"/>
                        </a:rPr>
                        <a:t>500 </a:t>
                      </a:r>
                      <a:r>
                        <a:rPr lang="en-ZA" sz="1400" b="0" i="0" u="none" strike="noStrike" dirty="0">
                          <a:solidFill>
                            <a:srgbClr val="333333"/>
                          </a:solidFill>
                          <a:effectLst/>
                          <a:latin typeface="Arial" panose="020B0604020202020204" pitchFamily="34" charset="0"/>
                        </a:rPr>
                        <a:t>000.00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ZA" sz="1400" b="0" i="0" u="none" strike="noStrike" dirty="0">
                          <a:solidFill>
                            <a:srgbClr val="000000"/>
                          </a:solidFill>
                          <a:effectLst/>
                          <a:latin typeface="Arial" panose="020B0604020202020204" pitchFamily="34" charset="0"/>
                        </a:rPr>
                        <a:t> R  </a:t>
                      </a:r>
                      <a:r>
                        <a:rPr lang="en-ZA" sz="1400" b="0" i="0" u="none" strike="noStrike" dirty="0" smtClean="0">
                          <a:solidFill>
                            <a:srgbClr val="000000"/>
                          </a:solidFill>
                          <a:effectLst/>
                          <a:latin typeface="Arial" panose="020B0604020202020204" pitchFamily="34" charset="0"/>
                        </a:rPr>
                        <a:t>281 </a:t>
                      </a:r>
                      <a:r>
                        <a:rPr lang="en-ZA" sz="1400" b="0" i="0" u="none" strike="noStrike" dirty="0">
                          <a:solidFill>
                            <a:srgbClr val="000000"/>
                          </a:solidFill>
                          <a:effectLst/>
                          <a:latin typeface="Arial" panose="020B0604020202020204" pitchFamily="34" charset="0"/>
                        </a:rPr>
                        <a:t>090.92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dirty="0">
                          <a:solidFill>
                            <a:srgbClr val="000000"/>
                          </a:solidFill>
                          <a:effectLst/>
                          <a:latin typeface="Arial" panose="020B0604020202020204" pitchFamily="34"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9049803"/>
                  </a:ext>
                </a:extLst>
              </a:tr>
            </a:tbl>
          </a:graphicData>
        </a:graphic>
      </p:graphicFrame>
    </p:spTree>
    <p:extLst>
      <p:ext uri="{BB962C8B-B14F-4D97-AF65-F5344CB8AC3E}">
        <p14:creationId xmlns:p14="http://schemas.microsoft.com/office/powerpoint/2010/main" val="17917135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584636" y="69026"/>
            <a:ext cx="10515600" cy="567788"/>
          </a:xfrm>
        </p:spPr>
        <p:txBody>
          <a:bodyPr>
            <a:noAutofit/>
          </a:bodyPr>
          <a:lstStyle/>
          <a:p>
            <a:pPr algn="ctr"/>
            <a:r>
              <a:rPr lang="en-ZA" sz="2400" b="1" dirty="0" smtClean="0">
                <a:solidFill>
                  <a:srgbClr val="00B050"/>
                </a:solidFill>
              </a:rPr>
              <a:t>GREATER TZANEEN MUNICIPALITY DBSA FUNDED CAPITAL PROJECTS</a:t>
            </a:r>
            <a:endParaRPr lang="en-ZA" sz="2400" b="1" dirty="0">
              <a:solidFill>
                <a:srgbClr val="00B050"/>
              </a:solidFill>
            </a:endParaRPr>
          </a:p>
        </p:txBody>
      </p:sp>
      <p:pic>
        <p:nvPicPr>
          <p:cNvPr id="8" name="Content Placeholder 7"/>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10704496" y="16245"/>
            <a:ext cx="1260263" cy="927020"/>
          </a:xfrm>
        </p:spPr>
      </p:pic>
      <p:sp>
        <p:nvSpPr>
          <p:cNvPr id="2" name="Date Placeholder 1"/>
          <p:cNvSpPr>
            <a:spLocks noGrp="1"/>
          </p:cNvSpPr>
          <p:nvPr>
            <p:ph type="dt" sz="half" idx="10"/>
          </p:nvPr>
        </p:nvSpPr>
        <p:spPr>
          <a:xfrm>
            <a:off x="838200" y="6516687"/>
            <a:ext cx="2743200" cy="365125"/>
          </a:xfrm>
        </p:spPr>
        <p:txBody>
          <a:bodyPr/>
          <a:lstStyle/>
          <a:p>
            <a:r>
              <a:rPr lang="en-ZA" dirty="0" smtClean="0"/>
              <a:t>2021/06/21</a:t>
            </a:r>
            <a:endParaRPr lang="en-ZA" dirty="0"/>
          </a:p>
        </p:txBody>
      </p:sp>
      <p:sp>
        <p:nvSpPr>
          <p:cNvPr id="4" name="Footer Placeholder 3"/>
          <p:cNvSpPr>
            <a:spLocks noGrp="1"/>
          </p:cNvSpPr>
          <p:nvPr>
            <p:ph type="ftr" sz="quarter" idx="11"/>
          </p:nvPr>
        </p:nvSpPr>
        <p:spPr>
          <a:xfrm>
            <a:off x="4038600" y="6521223"/>
            <a:ext cx="4114800" cy="365125"/>
          </a:xfrm>
        </p:spPr>
        <p:txBody>
          <a:bodyPr/>
          <a:lstStyle/>
          <a:p>
            <a:r>
              <a:rPr lang="en-US" dirty="0"/>
              <a:t>Report on Electrical Infrastructure </a:t>
            </a:r>
          </a:p>
        </p:txBody>
      </p:sp>
      <p:sp>
        <p:nvSpPr>
          <p:cNvPr id="6" name="Slide Number Placeholder 5"/>
          <p:cNvSpPr>
            <a:spLocks noGrp="1"/>
          </p:cNvSpPr>
          <p:nvPr>
            <p:ph type="sldNum" sz="quarter" idx="12"/>
          </p:nvPr>
        </p:nvSpPr>
        <p:spPr>
          <a:xfrm>
            <a:off x="8610600" y="6547289"/>
            <a:ext cx="2743200" cy="365125"/>
          </a:xfrm>
        </p:spPr>
        <p:txBody>
          <a:bodyPr/>
          <a:lstStyle/>
          <a:p>
            <a:fld id="{64214F70-F0C9-4091-A22E-E04D8F4F4F2E}" type="slidenum">
              <a:rPr lang="en-ZA" smtClean="0"/>
              <a:pPr/>
              <a:t>14</a:t>
            </a:fld>
            <a:endParaRPr lang="en-ZA"/>
          </a:p>
        </p:txBody>
      </p:sp>
      <p:graphicFrame>
        <p:nvGraphicFramePr>
          <p:cNvPr id="3" name="Table 2"/>
          <p:cNvGraphicFramePr>
            <a:graphicFrameLocks noGrp="1"/>
          </p:cNvGraphicFramePr>
          <p:nvPr>
            <p:extLst>
              <p:ext uri="{D42A27DB-BD31-4B8C-83A1-F6EECF244321}">
                <p14:modId xmlns:p14="http://schemas.microsoft.com/office/powerpoint/2010/main" val="2622866633"/>
              </p:ext>
            </p:extLst>
          </p:nvPr>
        </p:nvGraphicFramePr>
        <p:xfrm>
          <a:off x="164892" y="996045"/>
          <a:ext cx="10674093" cy="5114825"/>
        </p:xfrm>
        <a:graphic>
          <a:graphicData uri="http://schemas.openxmlformats.org/drawingml/2006/table">
            <a:tbl>
              <a:tblPr/>
              <a:tblGrid>
                <a:gridCol w="2444267">
                  <a:extLst>
                    <a:ext uri="{9D8B030D-6E8A-4147-A177-3AD203B41FA5}">
                      <a16:colId xmlns:a16="http://schemas.microsoft.com/office/drawing/2014/main" val="1482951283"/>
                    </a:ext>
                  </a:extLst>
                </a:gridCol>
                <a:gridCol w="1222133">
                  <a:extLst>
                    <a:ext uri="{9D8B030D-6E8A-4147-A177-3AD203B41FA5}">
                      <a16:colId xmlns:a16="http://schemas.microsoft.com/office/drawing/2014/main" val="2695871842"/>
                    </a:ext>
                  </a:extLst>
                </a:gridCol>
                <a:gridCol w="1444169">
                  <a:extLst>
                    <a:ext uri="{9D8B030D-6E8A-4147-A177-3AD203B41FA5}">
                      <a16:colId xmlns:a16="http://schemas.microsoft.com/office/drawing/2014/main" val="548477559"/>
                    </a:ext>
                  </a:extLst>
                </a:gridCol>
                <a:gridCol w="2149305">
                  <a:extLst>
                    <a:ext uri="{9D8B030D-6E8A-4147-A177-3AD203B41FA5}">
                      <a16:colId xmlns:a16="http://schemas.microsoft.com/office/drawing/2014/main" val="3516801245"/>
                    </a:ext>
                  </a:extLst>
                </a:gridCol>
                <a:gridCol w="2125423">
                  <a:extLst>
                    <a:ext uri="{9D8B030D-6E8A-4147-A177-3AD203B41FA5}">
                      <a16:colId xmlns:a16="http://schemas.microsoft.com/office/drawing/2014/main" val="341376937"/>
                    </a:ext>
                  </a:extLst>
                </a:gridCol>
                <a:gridCol w="1288796">
                  <a:extLst>
                    <a:ext uri="{9D8B030D-6E8A-4147-A177-3AD203B41FA5}">
                      <a16:colId xmlns:a16="http://schemas.microsoft.com/office/drawing/2014/main" val="1655056960"/>
                    </a:ext>
                  </a:extLst>
                </a:gridCol>
              </a:tblGrid>
              <a:tr h="457542">
                <a:tc gridSpan="5">
                  <a:txBody>
                    <a:bodyPr/>
                    <a:lstStyle/>
                    <a:p>
                      <a:pPr algn="ctr" fontAlgn="ctr"/>
                      <a:r>
                        <a:rPr lang="en-US" sz="1600" b="1" i="0" u="none" strike="noStrike" dirty="0">
                          <a:solidFill>
                            <a:srgbClr val="000000"/>
                          </a:solidFill>
                          <a:effectLst/>
                          <a:latin typeface="Arial" panose="020B0604020202020204" pitchFamily="34" charset="0"/>
                        </a:rPr>
                        <a:t>Greater Tzaneen Municipality 2019/20 Electrical Capital Projects Roll over</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a:txBody>
                    <a:bodyPr/>
                    <a:lstStyle/>
                    <a:p>
                      <a:pPr algn="l" fontAlgn="ctr"/>
                      <a:r>
                        <a:rPr lang="en-ZA" sz="1600" b="1" i="0" u="none" strike="noStrike" dirty="0">
                          <a:solidFill>
                            <a:srgbClr val="000000"/>
                          </a:solidFill>
                          <a:effectLst/>
                          <a:latin typeface="Arial" panose="020B060402020202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3678290406"/>
                  </a:ext>
                </a:extLst>
              </a:tr>
              <a:tr h="833251">
                <a:tc>
                  <a:txBody>
                    <a:bodyPr/>
                    <a:lstStyle/>
                    <a:p>
                      <a:pPr algn="ctr" fontAlgn="ctr"/>
                      <a:r>
                        <a:rPr lang="en-ZA" sz="1200" b="1" i="0" u="none" strike="noStrike" dirty="0">
                          <a:solidFill>
                            <a:srgbClr val="333333"/>
                          </a:solidFill>
                          <a:effectLst/>
                          <a:latin typeface="Arial" panose="020B0604020202020204" pitchFamily="34" charset="0"/>
                        </a:rPr>
                        <a:t>PROJECT / INITIATIVE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ZA" sz="1200" b="1" i="0" u="none" strike="noStrike" dirty="0">
                          <a:solidFill>
                            <a:srgbClr val="333333"/>
                          </a:solidFill>
                          <a:effectLst/>
                          <a:latin typeface="Arial" panose="020B0604020202020204" pitchFamily="34" charset="0"/>
                        </a:rPr>
                        <a:t>START DATE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ZA" sz="1200" b="1" i="0" u="none" strike="noStrike" dirty="0">
                          <a:solidFill>
                            <a:srgbClr val="333333"/>
                          </a:solidFill>
                          <a:effectLst/>
                          <a:latin typeface="Arial" panose="020B0604020202020204" pitchFamily="34" charset="0"/>
                        </a:rPr>
                        <a:t>END DATE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ZA" sz="1200" b="1" i="0" u="none" strike="noStrike" dirty="0">
                          <a:solidFill>
                            <a:srgbClr val="333333"/>
                          </a:solidFill>
                          <a:effectLst/>
                          <a:latin typeface="Arial" panose="020B0604020202020204" pitchFamily="34" charset="0"/>
                        </a:rPr>
                        <a:t>ORIGINAL BUDGET TOTAL  2019/20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ZA" sz="1200" b="1" i="0" u="none" strike="noStrike" dirty="0">
                          <a:solidFill>
                            <a:srgbClr val="333333"/>
                          </a:solidFill>
                          <a:effectLst/>
                          <a:latin typeface="Arial" panose="020B0604020202020204" pitchFamily="34" charset="0"/>
                        </a:rPr>
                        <a:t>Total Expenditure on Project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ZA" sz="1200" b="1" i="0" u="none" strike="noStrike" dirty="0" smtClean="0">
                          <a:solidFill>
                            <a:srgbClr val="333333"/>
                          </a:solidFill>
                          <a:effectLst/>
                          <a:latin typeface="Arial" panose="020B0604020202020204" pitchFamily="34" charset="0"/>
                        </a:rPr>
                        <a:t>Physical </a:t>
                      </a:r>
                      <a:r>
                        <a:rPr lang="en-ZA" sz="1200" b="1" i="0" u="none" strike="noStrike" dirty="0">
                          <a:solidFill>
                            <a:srgbClr val="333333"/>
                          </a:solidFill>
                          <a:effectLst/>
                          <a:latin typeface="Arial" panose="020B0604020202020204" pitchFamily="34" charset="0"/>
                        </a:rPr>
                        <a:t>Progress in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120051243"/>
                  </a:ext>
                </a:extLst>
              </a:tr>
              <a:tr h="795812">
                <a:tc>
                  <a:txBody>
                    <a:bodyPr/>
                    <a:lstStyle/>
                    <a:p>
                      <a:pPr algn="l" fontAlgn="ctr"/>
                      <a:r>
                        <a:rPr lang="en-US" sz="1400" b="0" i="0" u="none" strike="noStrike" dirty="0">
                          <a:solidFill>
                            <a:srgbClr val="000000"/>
                          </a:solidFill>
                          <a:effectLst/>
                          <a:latin typeface="Arial" panose="020B0604020202020204" pitchFamily="34" charset="0"/>
                        </a:rPr>
                        <a:t>Letsitele Valley sub to Bosbou 11kV line </a:t>
                      </a:r>
                      <a:r>
                        <a:rPr lang="en-US" sz="1400" b="0" i="0" u="none" strike="noStrike" dirty="0" smtClean="0">
                          <a:solidFill>
                            <a:srgbClr val="000000"/>
                          </a:solidFill>
                          <a:effectLst/>
                          <a:latin typeface="Arial" panose="020B0604020202020204" pitchFamily="34" charset="0"/>
                        </a:rPr>
                        <a:t>Ph2 (1.1km)</a:t>
                      </a:r>
                      <a:endParaRPr lang="en-US" sz="1400" b="0" i="0" u="none" strike="noStrike" dirty="0">
                        <a:solidFill>
                          <a:srgbClr val="000000"/>
                        </a:solidFill>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Arial" panose="020B0604020202020204" pitchFamily="34" charset="0"/>
                        </a:rPr>
                        <a:t>01-Jul-19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Arial" panose="020B0604020202020204" pitchFamily="34" charset="0"/>
                        </a:rPr>
                        <a:t>30-Jun-21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dirty="0">
                          <a:solidFill>
                            <a:srgbClr val="333333"/>
                          </a:solidFill>
                          <a:effectLst/>
                          <a:latin typeface="Arial" panose="020B0604020202020204" pitchFamily="34" charset="0"/>
                        </a:rPr>
                        <a:t> R </a:t>
                      </a:r>
                      <a:r>
                        <a:rPr lang="en-ZA" sz="1400" b="0" i="0" u="none" strike="noStrike" dirty="0" smtClean="0">
                          <a:solidFill>
                            <a:srgbClr val="333333"/>
                          </a:solidFill>
                          <a:effectLst/>
                          <a:latin typeface="Arial" panose="020B0604020202020204" pitchFamily="34" charset="0"/>
                        </a:rPr>
                        <a:t>500 </a:t>
                      </a:r>
                      <a:r>
                        <a:rPr lang="en-ZA" sz="1400" b="0" i="0" u="none" strike="noStrike" dirty="0">
                          <a:solidFill>
                            <a:srgbClr val="333333"/>
                          </a:solidFill>
                          <a:effectLst/>
                          <a:latin typeface="Arial" panose="020B0604020202020204" pitchFamily="34" charset="0"/>
                        </a:rPr>
                        <a:t>000.00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ZA" sz="1400" b="0" i="0" u="none" strike="noStrike" dirty="0">
                          <a:solidFill>
                            <a:srgbClr val="000000"/>
                          </a:solidFill>
                          <a:effectLst/>
                          <a:latin typeface="Arial" panose="020B0604020202020204" pitchFamily="34" charset="0"/>
                        </a:rPr>
                        <a:t> R   </a:t>
                      </a:r>
                      <a:r>
                        <a:rPr lang="en-ZA" sz="1400" b="0" i="0" u="none" strike="noStrike" dirty="0" smtClean="0">
                          <a:solidFill>
                            <a:srgbClr val="000000"/>
                          </a:solidFill>
                          <a:effectLst/>
                          <a:latin typeface="Arial" panose="020B0604020202020204" pitchFamily="34" charset="0"/>
                        </a:rPr>
                        <a:t>249 </a:t>
                      </a:r>
                      <a:r>
                        <a:rPr lang="en-ZA" sz="1400" b="0" i="0" u="none" strike="noStrike" dirty="0">
                          <a:solidFill>
                            <a:srgbClr val="000000"/>
                          </a:solidFill>
                          <a:effectLst/>
                          <a:latin typeface="Arial" panose="020B0604020202020204" pitchFamily="34" charset="0"/>
                        </a:rPr>
                        <a:t>899.78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Arial" panose="020B0604020202020204" pitchFamily="34"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27923357"/>
                  </a:ext>
                </a:extLst>
              </a:tr>
              <a:tr h="558102">
                <a:tc>
                  <a:txBody>
                    <a:bodyPr/>
                    <a:lstStyle/>
                    <a:p>
                      <a:pPr algn="l" fontAlgn="ctr"/>
                      <a:r>
                        <a:rPr lang="en-ZA" sz="1400" b="0" i="0" u="none" strike="noStrike" dirty="0">
                          <a:solidFill>
                            <a:srgbClr val="000000"/>
                          </a:solidFill>
                          <a:effectLst/>
                          <a:latin typeface="Arial" panose="020B0604020202020204" pitchFamily="34" charset="0"/>
                        </a:rPr>
                        <a:t>Ebenheaser 33kV </a:t>
                      </a:r>
                      <a:r>
                        <a:rPr lang="en-ZA" sz="1400" b="0" i="0" u="none" strike="noStrike" dirty="0" smtClean="0">
                          <a:solidFill>
                            <a:srgbClr val="000000"/>
                          </a:solidFill>
                          <a:effectLst/>
                          <a:latin typeface="Arial" panose="020B0604020202020204" pitchFamily="34" charset="0"/>
                        </a:rPr>
                        <a:t>Ph2 (3.1km)</a:t>
                      </a:r>
                      <a:endParaRPr lang="en-ZA" sz="1400" b="0" i="0" u="none" strike="noStrike" dirty="0">
                        <a:solidFill>
                          <a:srgbClr val="000000"/>
                        </a:solidFill>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Arial" panose="020B0604020202020204" pitchFamily="34" charset="0"/>
                        </a:rPr>
                        <a:t>01-Jul-19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dirty="0">
                          <a:solidFill>
                            <a:srgbClr val="000000"/>
                          </a:solidFill>
                          <a:effectLst/>
                          <a:latin typeface="Arial" panose="020B0604020202020204" pitchFamily="34" charset="0"/>
                        </a:rPr>
                        <a:t>30-Jun-21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dirty="0">
                          <a:solidFill>
                            <a:srgbClr val="333333"/>
                          </a:solidFill>
                          <a:effectLst/>
                          <a:latin typeface="Arial" panose="020B0604020202020204" pitchFamily="34" charset="0"/>
                        </a:rPr>
                        <a:t> </a:t>
                      </a:r>
                      <a:r>
                        <a:rPr lang="en-ZA" sz="1400" b="0" i="0" u="none" strike="noStrike" dirty="0" smtClean="0">
                          <a:solidFill>
                            <a:srgbClr val="333333"/>
                          </a:solidFill>
                          <a:effectLst/>
                          <a:latin typeface="Arial" panose="020B0604020202020204" pitchFamily="34" charset="0"/>
                        </a:rPr>
                        <a:t>R1 </a:t>
                      </a:r>
                      <a:r>
                        <a:rPr lang="en-ZA" sz="1400" b="0" i="0" u="none" strike="noStrike" dirty="0">
                          <a:solidFill>
                            <a:srgbClr val="333333"/>
                          </a:solidFill>
                          <a:effectLst/>
                          <a:latin typeface="Arial" panose="020B0604020202020204" pitchFamily="34" charset="0"/>
                        </a:rPr>
                        <a:t>000 000.00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ZA" sz="1400" b="0" i="0" u="none" strike="noStrike" dirty="0">
                          <a:solidFill>
                            <a:srgbClr val="000000"/>
                          </a:solidFill>
                          <a:effectLst/>
                          <a:latin typeface="Arial" panose="020B0604020202020204" pitchFamily="34" charset="0"/>
                        </a:rPr>
                        <a:t> R </a:t>
                      </a:r>
                      <a:r>
                        <a:rPr lang="en-ZA" sz="1400" b="0" i="0" u="none" strike="noStrike" dirty="0" smtClean="0">
                          <a:solidFill>
                            <a:srgbClr val="000000"/>
                          </a:solidFill>
                          <a:effectLst/>
                          <a:latin typeface="Arial" panose="020B0604020202020204" pitchFamily="34" charset="0"/>
                        </a:rPr>
                        <a:t> </a:t>
                      </a:r>
                      <a:r>
                        <a:rPr lang="en-ZA" sz="1400" b="0" i="0" u="none" strike="noStrike" dirty="0">
                          <a:solidFill>
                            <a:srgbClr val="000000"/>
                          </a:solidFill>
                          <a:effectLst/>
                          <a:latin typeface="Arial" panose="020B0604020202020204" pitchFamily="34" charset="0"/>
                        </a:rPr>
                        <a:t>507 239.01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Arial" panose="020B0604020202020204" pitchFamily="34" charset="0"/>
                        </a:rPr>
                        <a:t>60%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01503971"/>
                  </a:ext>
                </a:extLst>
              </a:tr>
              <a:tr h="558102">
                <a:tc>
                  <a:txBody>
                    <a:bodyPr/>
                    <a:lstStyle/>
                    <a:p>
                      <a:pPr algn="l" fontAlgn="ctr"/>
                      <a:r>
                        <a:rPr lang="en-ZA" sz="1400" b="0" i="0" u="none" strike="noStrike" dirty="0">
                          <a:solidFill>
                            <a:srgbClr val="000000"/>
                          </a:solidFill>
                          <a:effectLst/>
                          <a:latin typeface="Arial" panose="020B0604020202020204" pitchFamily="34" charset="0"/>
                        </a:rPr>
                        <a:t>Valencia 11kV </a:t>
                      </a:r>
                      <a:r>
                        <a:rPr lang="en-ZA" sz="1400" b="0" i="0" u="none" strike="noStrike" dirty="0" smtClean="0">
                          <a:solidFill>
                            <a:srgbClr val="000000"/>
                          </a:solidFill>
                          <a:effectLst/>
                          <a:latin typeface="Arial" panose="020B0604020202020204" pitchFamily="34" charset="0"/>
                        </a:rPr>
                        <a:t>ph2 (1km)</a:t>
                      </a:r>
                      <a:endParaRPr lang="en-ZA" sz="1400" b="0" i="0" u="none" strike="noStrike" dirty="0">
                        <a:solidFill>
                          <a:srgbClr val="000000"/>
                        </a:solidFill>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Arial" panose="020B0604020202020204" pitchFamily="34" charset="0"/>
                        </a:rPr>
                        <a:t>01-Jul-19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Arial" panose="020B0604020202020204" pitchFamily="34" charset="0"/>
                        </a:rPr>
                        <a:t>30-Jun-21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dirty="0">
                          <a:solidFill>
                            <a:srgbClr val="333333"/>
                          </a:solidFill>
                          <a:effectLst/>
                          <a:latin typeface="Arial" panose="020B0604020202020204" pitchFamily="34" charset="0"/>
                        </a:rPr>
                        <a:t> </a:t>
                      </a:r>
                      <a:r>
                        <a:rPr lang="en-ZA" sz="1400" b="0" i="0" u="none" strike="noStrike" dirty="0" smtClean="0">
                          <a:solidFill>
                            <a:srgbClr val="333333"/>
                          </a:solidFill>
                          <a:effectLst/>
                          <a:latin typeface="Arial" panose="020B0604020202020204" pitchFamily="34" charset="0"/>
                        </a:rPr>
                        <a:t>R500 </a:t>
                      </a:r>
                      <a:r>
                        <a:rPr lang="en-ZA" sz="1400" b="0" i="0" u="none" strike="noStrike" dirty="0">
                          <a:solidFill>
                            <a:srgbClr val="333333"/>
                          </a:solidFill>
                          <a:effectLst/>
                          <a:latin typeface="Arial" panose="020B0604020202020204" pitchFamily="34" charset="0"/>
                        </a:rPr>
                        <a:t>000.00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ZA" sz="1400" b="0" i="0" u="none" strike="noStrike" dirty="0">
                          <a:solidFill>
                            <a:srgbClr val="000000"/>
                          </a:solidFill>
                          <a:effectLst/>
                          <a:latin typeface="Arial" panose="020B0604020202020204" pitchFamily="34" charset="0"/>
                        </a:rPr>
                        <a:t> R </a:t>
                      </a:r>
                      <a:r>
                        <a:rPr lang="en-ZA" sz="1400" b="0" i="0" u="none" strike="noStrike" dirty="0" smtClean="0">
                          <a:solidFill>
                            <a:srgbClr val="000000"/>
                          </a:solidFill>
                          <a:effectLst/>
                          <a:latin typeface="Arial" panose="020B0604020202020204" pitchFamily="34" charset="0"/>
                        </a:rPr>
                        <a:t>277 </a:t>
                      </a:r>
                      <a:r>
                        <a:rPr lang="en-ZA" sz="1400" b="0" i="0" u="none" strike="noStrike" dirty="0">
                          <a:solidFill>
                            <a:srgbClr val="000000"/>
                          </a:solidFill>
                          <a:effectLst/>
                          <a:latin typeface="Arial" panose="020B0604020202020204" pitchFamily="34" charset="0"/>
                        </a:rPr>
                        <a:t>954.55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Arial" panose="020B0604020202020204" pitchFamily="34"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71028214"/>
                  </a:ext>
                </a:extLst>
              </a:tr>
              <a:tr h="558102">
                <a:tc>
                  <a:txBody>
                    <a:bodyPr/>
                    <a:lstStyle/>
                    <a:p>
                      <a:pPr algn="l" fontAlgn="ctr"/>
                      <a:r>
                        <a:rPr lang="en-ZA" sz="1400" b="0" i="0" u="none" strike="noStrike" dirty="0">
                          <a:solidFill>
                            <a:srgbClr val="000000"/>
                          </a:solidFill>
                          <a:effectLst/>
                          <a:latin typeface="Arial" panose="020B0604020202020204" pitchFamily="34" charset="0"/>
                        </a:rPr>
                        <a:t>Letaba 33kV </a:t>
                      </a:r>
                      <a:r>
                        <a:rPr lang="en-ZA" sz="1400" b="0" i="0" u="none" strike="noStrike" dirty="0" smtClean="0">
                          <a:solidFill>
                            <a:srgbClr val="000000"/>
                          </a:solidFill>
                          <a:effectLst/>
                          <a:latin typeface="Arial" panose="020B0604020202020204" pitchFamily="34" charset="0"/>
                        </a:rPr>
                        <a:t>Ph1( 1.9km)</a:t>
                      </a:r>
                      <a:endParaRPr lang="en-ZA" sz="1400" b="0" i="0" u="none" strike="noStrike" dirty="0">
                        <a:solidFill>
                          <a:srgbClr val="000000"/>
                        </a:solidFill>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Arial" panose="020B0604020202020204" pitchFamily="34" charset="0"/>
                        </a:rPr>
                        <a:t>01-Jul-19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Arial" panose="020B0604020202020204" pitchFamily="34" charset="0"/>
                        </a:rPr>
                        <a:t>30-Jun-21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dirty="0">
                          <a:solidFill>
                            <a:srgbClr val="333333"/>
                          </a:solidFill>
                          <a:effectLst/>
                          <a:latin typeface="Arial" panose="020B0604020202020204" pitchFamily="34" charset="0"/>
                        </a:rPr>
                        <a:t> </a:t>
                      </a:r>
                      <a:r>
                        <a:rPr lang="en-ZA" sz="1400" b="0" i="0" u="none" strike="noStrike" dirty="0" smtClean="0">
                          <a:solidFill>
                            <a:srgbClr val="333333"/>
                          </a:solidFill>
                          <a:effectLst/>
                          <a:latin typeface="Arial" panose="020B0604020202020204" pitchFamily="34" charset="0"/>
                        </a:rPr>
                        <a:t>R1 </a:t>
                      </a:r>
                      <a:r>
                        <a:rPr lang="en-ZA" sz="1400" b="0" i="0" u="none" strike="noStrike" dirty="0">
                          <a:solidFill>
                            <a:srgbClr val="333333"/>
                          </a:solidFill>
                          <a:effectLst/>
                          <a:latin typeface="Arial" panose="020B0604020202020204" pitchFamily="34" charset="0"/>
                        </a:rPr>
                        <a:t>000 000.00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ZA" sz="1400" b="0" i="0" u="none" strike="noStrike" dirty="0">
                          <a:solidFill>
                            <a:srgbClr val="000000"/>
                          </a:solidFill>
                          <a:effectLst/>
                          <a:latin typeface="Arial" panose="020B0604020202020204" pitchFamily="34" charset="0"/>
                        </a:rPr>
                        <a:t> </a:t>
                      </a:r>
                      <a:r>
                        <a:rPr lang="en-ZA" sz="1400" b="0" i="0" u="none" strike="noStrike" dirty="0" smtClean="0">
                          <a:solidFill>
                            <a:srgbClr val="000000"/>
                          </a:solidFill>
                          <a:effectLst/>
                          <a:latin typeface="Arial" panose="020B0604020202020204" pitchFamily="34" charset="0"/>
                        </a:rPr>
                        <a:t>R </a:t>
                      </a:r>
                      <a:r>
                        <a:rPr lang="en-ZA" sz="1400" b="0" i="0" u="none" strike="noStrike" dirty="0">
                          <a:solidFill>
                            <a:srgbClr val="000000"/>
                          </a:solidFill>
                          <a:effectLst/>
                          <a:latin typeface="Arial" panose="020B0604020202020204" pitchFamily="34" charset="0"/>
                        </a:rPr>
                        <a:t>667 772.74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Arial" panose="020B0604020202020204" pitchFamily="34"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85544014"/>
                  </a:ext>
                </a:extLst>
              </a:tr>
              <a:tr h="868159">
                <a:tc>
                  <a:txBody>
                    <a:bodyPr/>
                    <a:lstStyle/>
                    <a:p>
                      <a:pPr algn="l" fontAlgn="ctr"/>
                      <a:r>
                        <a:rPr lang="en-US" sz="1400" b="0" i="0" u="none" strike="noStrike">
                          <a:solidFill>
                            <a:srgbClr val="000000"/>
                          </a:solidFill>
                          <a:effectLst/>
                          <a:latin typeface="Arial" panose="020B0604020202020204" pitchFamily="34" charset="0"/>
                        </a:rPr>
                        <a:t>Substation fencing Ph2- Letsitele Main Sub</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Arial" panose="020B0604020202020204" pitchFamily="34" charset="0"/>
                        </a:rPr>
                        <a:t>01-Jul-19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Arial" panose="020B0604020202020204" pitchFamily="34" charset="0"/>
                        </a:rPr>
                        <a:t>30-Jun-21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dirty="0">
                          <a:solidFill>
                            <a:srgbClr val="333333"/>
                          </a:solidFill>
                          <a:effectLst/>
                          <a:latin typeface="Arial" panose="020B0604020202020204" pitchFamily="34" charset="0"/>
                        </a:rPr>
                        <a:t> </a:t>
                      </a:r>
                      <a:r>
                        <a:rPr lang="en-ZA" sz="1400" b="0" i="0" u="none" strike="noStrike" dirty="0" smtClean="0">
                          <a:solidFill>
                            <a:srgbClr val="333333"/>
                          </a:solidFill>
                          <a:effectLst/>
                          <a:latin typeface="Arial" panose="020B0604020202020204" pitchFamily="34" charset="0"/>
                        </a:rPr>
                        <a:t>R </a:t>
                      </a:r>
                      <a:r>
                        <a:rPr lang="en-ZA" sz="1400" b="0" i="0" u="none" strike="noStrike" dirty="0">
                          <a:solidFill>
                            <a:srgbClr val="333333"/>
                          </a:solidFill>
                          <a:effectLst/>
                          <a:latin typeface="Arial" panose="020B0604020202020204" pitchFamily="34" charset="0"/>
                        </a:rPr>
                        <a:t>500 000.00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ZA" sz="1400" b="0" i="0" u="none" strike="noStrike" dirty="0">
                          <a:solidFill>
                            <a:srgbClr val="000000"/>
                          </a:solidFill>
                          <a:effectLst/>
                          <a:latin typeface="Arial" panose="020B0604020202020204" pitchFamily="34" charset="0"/>
                        </a:rPr>
                        <a:t> </a:t>
                      </a:r>
                      <a:r>
                        <a:rPr lang="en-ZA" sz="1400" b="0" i="0" u="none" strike="noStrike" dirty="0" smtClean="0">
                          <a:solidFill>
                            <a:srgbClr val="000000"/>
                          </a:solidFill>
                          <a:effectLst/>
                          <a:latin typeface="Arial" panose="020B0604020202020204" pitchFamily="34" charset="0"/>
                        </a:rPr>
                        <a:t>R </a:t>
                      </a:r>
                      <a:r>
                        <a:rPr lang="en-ZA" sz="1400" b="0" i="0" u="none" strike="noStrike" dirty="0">
                          <a:solidFill>
                            <a:srgbClr val="000000"/>
                          </a:solidFill>
                          <a:effectLst/>
                          <a:latin typeface="Arial" panose="020B0604020202020204" pitchFamily="34" charset="0"/>
                        </a:rPr>
                        <a:t>509 268.30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Arial" panose="020B0604020202020204" pitchFamily="34"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74942933"/>
                  </a:ext>
                </a:extLst>
              </a:tr>
              <a:tr h="485755">
                <a:tc>
                  <a:txBody>
                    <a:bodyPr/>
                    <a:lstStyle/>
                    <a:p>
                      <a:pPr algn="l" fontAlgn="ctr"/>
                      <a:r>
                        <a:rPr lang="en-ZA" sz="1400" b="0" i="0" u="none" strike="noStrike">
                          <a:solidFill>
                            <a:srgbClr val="000000"/>
                          </a:solidFill>
                          <a:effectLst/>
                          <a:latin typeface="Arial" panose="020B0604020202020204" pitchFamily="34" charset="0"/>
                        </a:rPr>
                        <a:t>Prepaid Meters Ph2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Arial" panose="020B0604020202020204" pitchFamily="34" charset="0"/>
                        </a:rPr>
                        <a:t>01-Jul-19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Arial" panose="020B0604020202020204" pitchFamily="34" charset="0"/>
                        </a:rPr>
                        <a:t>30-Jun-21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dirty="0">
                          <a:solidFill>
                            <a:srgbClr val="333333"/>
                          </a:solidFill>
                          <a:effectLst/>
                          <a:latin typeface="Arial" panose="020B0604020202020204" pitchFamily="34" charset="0"/>
                        </a:rPr>
                        <a:t> R </a:t>
                      </a:r>
                      <a:r>
                        <a:rPr lang="en-ZA" sz="1400" b="0" i="0" u="none" strike="noStrike" dirty="0" smtClean="0">
                          <a:solidFill>
                            <a:srgbClr val="333333"/>
                          </a:solidFill>
                          <a:effectLst/>
                          <a:latin typeface="Arial" panose="020B0604020202020204" pitchFamily="34" charset="0"/>
                        </a:rPr>
                        <a:t>300 </a:t>
                      </a:r>
                      <a:r>
                        <a:rPr lang="en-ZA" sz="1400" b="0" i="0" u="none" strike="noStrike" dirty="0">
                          <a:solidFill>
                            <a:srgbClr val="333333"/>
                          </a:solidFill>
                          <a:effectLst/>
                          <a:latin typeface="Arial" panose="020B0604020202020204" pitchFamily="34" charset="0"/>
                        </a:rPr>
                        <a:t>000.00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ZA" sz="1400" b="0" i="0" u="none" strike="noStrike" dirty="0">
                          <a:solidFill>
                            <a:srgbClr val="000000"/>
                          </a:solidFill>
                          <a:effectLst/>
                          <a:latin typeface="Arial" panose="020B0604020202020204" pitchFamily="34" charset="0"/>
                        </a:rPr>
                        <a:t> R </a:t>
                      </a:r>
                      <a:r>
                        <a:rPr lang="en-ZA" sz="1400" b="0" i="0" u="none" strike="noStrike" dirty="0" smtClean="0">
                          <a:solidFill>
                            <a:srgbClr val="000000"/>
                          </a:solidFill>
                          <a:effectLst/>
                          <a:latin typeface="Arial" panose="020B0604020202020204" pitchFamily="34" charset="0"/>
                        </a:rPr>
                        <a:t> </a:t>
                      </a:r>
                      <a:r>
                        <a:rPr lang="en-ZA" sz="1400" b="0" i="0" u="none" strike="noStrike" dirty="0">
                          <a:solidFill>
                            <a:srgbClr val="000000"/>
                          </a:solidFill>
                          <a:effectLst/>
                          <a:latin typeface="Arial" panose="020B0604020202020204" pitchFamily="34" charset="0"/>
                        </a:rPr>
                        <a:t>297 300.00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dirty="0">
                          <a:solidFill>
                            <a:srgbClr val="000000"/>
                          </a:solidFill>
                          <a:effectLst/>
                          <a:latin typeface="Arial" panose="020B0604020202020204" pitchFamily="34"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3741520"/>
                  </a:ext>
                </a:extLst>
              </a:tr>
            </a:tbl>
          </a:graphicData>
        </a:graphic>
      </p:graphicFrame>
    </p:spTree>
    <p:extLst>
      <p:ext uri="{BB962C8B-B14F-4D97-AF65-F5344CB8AC3E}">
        <p14:creationId xmlns:p14="http://schemas.microsoft.com/office/powerpoint/2010/main" val="33639353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584636" y="69026"/>
            <a:ext cx="10515600" cy="567788"/>
          </a:xfrm>
        </p:spPr>
        <p:txBody>
          <a:bodyPr>
            <a:noAutofit/>
          </a:bodyPr>
          <a:lstStyle/>
          <a:p>
            <a:pPr algn="ctr"/>
            <a:r>
              <a:rPr lang="en-ZA" sz="2400" b="1" dirty="0" smtClean="0">
                <a:solidFill>
                  <a:srgbClr val="00B050"/>
                </a:solidFill>
              </a:rPr>
              <a:t>GREATER TZANEEN MUNICIPALITY DBSA FUNDED CAPITAL PROJECTS</a:t>
            </a:r>
            <a:endParaRPr lang="en-ZA" sz="2400" b="1" dirty="0">
              <a:solidFill>
                <a:srgbClr val="00B050"/>
              </a:solidFill>
            </a:endParaRPr>
          </a:p>
        </p:txBody>
      </p:sp>
      <p:pic>
        <p:nvPicPr>
          <p:cNvPr id="8" name="Content Placeholder 7"/>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10704496" y="16245"/>
            <a:ext cx="1260263" cy="927020"/>
          </a:xfrm>
        </p:spPr>
      </p:pic>
      <p:sp>
        <p:nvSpPr>
          <p:cNvPr id="2" name="Date Placeholder 1"/>
          <p:cNvSpPr>
            <a:spLocks noGrp="1"/>
          </p:cNvSpPr>
          <p:nvPr>
            <p:ph type="dt" sz="half" idx="10"/>
          </p:nvPr>
        </p:nvSpPr>
        <p:spPr>
          <a:xfrm>
            <a:off x="838200" y="6516687"/>
            <a:ext cx="2743200" cy="365125"/>
          </a:xfrm>
        </p:spPr>
        <p:txBody>
          <a:bodyPr/>
          <a:lstStyle/>
          <a:p>
            <a:r>
              <a:rPr lang="en-ZA" dirty="0" smtClean="0"/>
              <a:t>2021/06/21</a:t>
            </a:r>
            <a:endParaRPr lang="en-ZA" dirty="0"/>
          </a:p>
        </p:txBody>
      </p:sp>
      <p:sp>
        <p:nvSpPr>
          <p:cNvPr id="4" name="Footer Placeholder 3"/>
          <p:cNvSpPr>
            <a:spLocks noGrp="1"/>
          </p:cNvSpPr>
          <p:nvPr>
            <p:ph type="ftr" sz="quarter" idx="11"/>
          </p:nvPr>
        </p:nvSpPr>
        <p:spPr>
          <a:xfrm>
            <a:off x="4038600" y="6521223"/>
            <a:ext cx="4114800" cy="365125"/>
          </a:xfrm>
        </p:spPr>
        <p:txBody>
          <a:bodyPr/>
          <a:lstStyle/>
          <a:p>
            <a:r>
              <a:rPr lang="en-US" dirty="0"/>
              <a:t>Report on Electrical Infrastructure </a:t>
            </a:r>
          </a:p>
        </p:txBody>
      </p:sp>
      <p:sp>
        <p:nvSpPr>
          <p:cNvPr id="6" name="Slide Number Placeholder 5"/>
          <p:cNvSpPr>
            <a:spLocks noGrp="1"/>
          </p:cNvSpPr>
          <p:nvPr>
            <p:ph type="sldNum" sz="quarter" idx="12"/>
          </p:nvPr>
        </p:nvSpPr>
        <p:spPr>
          <a:xfrm>
            <a:off x="8610600" y="6547289"/>
            <a:ext cx="2743200" cy="365125"/>
          </a:xfrm>
        </p:spPr>
        <p:txBody>
          <a:bodyPr/>
          <a:lstStyle/>
          <a:p>
            <a:fld id="{64214F70-F0C9-4091-A22E-E04D8F4F4F2E}" type="slidenum">
              <a:rPr lang="en-ZA" smtClean="0"/>
              <a:pPr/>
              <a:t>15</a:t>
            </a:fld>
            <a:endParaRPr lang="en-ZA"/>
          </a:p>
        </p:txBody>
      </p:sp>
      <p:graphicFrame>
        <p:nvGraphicFramePr>
          <p:cNvPr id="3" name="Table 2"/>
          <p:cNvGraphicFramePr>
            <a:graphicFrameLocks noGrp="1"/>
          </p:cNvGraphicFramePr>
          <p:nvPr>
            <p:extLst>
              <p:ext uri="{D42A27DB-BD31-4B8C-83A1-F6EECF244321}">
                <p14:modId xmlns:p14="http://schemas.microsoft.com/office/powerpoint/2010/main" val="4034207798"/>
              </p:ext>
            </p:extLst>
          </p:nvPr>
        </p:nvGraphicFramePr>
        <p:xfrm>
          <a:off x="6246" y="996046"/>
          <a:ext cx="10698251" cy="5169612"/>
        </p:xfrm>
        <a:graphic>
          <a:graphicData uri="http://schemas.openxmlformats.org/drawingml/2006/table">
            <a:tbl>
              <a:tblPr/>
              <a:tblGrid>
                <a:gridCol w="2285786">
                  <a:extLst>
                    <a:ext uri="{9D8B030D-6E8A-4147-A177-3AD203B41FA5}">
                      <a16:colId xmlns:a16="http://schemas.microsoft.com/office/drawing/2014/main" val="1381407088"/>
                    </a:ext>
                  </a:extLst>
                </a:gridCol>
                <a:gridCol w="1468470">
                  <a:extLst>
                    <a:ext uri="{9D8B030D-6E8A-4147-A177-3AD203B41FA5}">
                      <a16:colId xmlns:a16="http://schemas.microsoft.com/office/drawing/2014/main" val="631636123"/>
                    </a:ext>
                  </a:extLst>
                </a:gridCol>
                <a:gridCol w="1456348">
                  <a:extLst>
                    <a:ext uri="{9D8B030D-6E8A-4147-A177-3AD203B41FA5}">
                      <a16:colId xmlns:a16="http://schemas.microsoft.com/office/drawing/2014/main" val="4285887588"/>
                    </a:ext>
                  </a:extLst>
                </a:gridCol>
                <a:gridCol w="2212047">
                  <a:extLst>
                    <a:ext uri="{9D8B030D-6E8A-4147-A177-3AD203B41FA5}">
                      <a16:colId xmlns:a16="http://schemas.microsoft.com/office/drawing/2014/main" val="3082039453"/>
                    </a:ext>
                  </a:extLst>
                </a:gridCol>
                <a:gridCol w="2296867">
                  <a:extLst>
                    <a:ext uri="{9D8B030D-6E8A-4147-A177-3AD203B41FA5}">
                      <a16:colId xmlns:a16="http://schemas.microsoft.com/office/drawing/2014/main" val="2216008918"/>
                    </a:ext>
                  </a:extLst>
                </a:gridCol>
                <a:gridCol w="978733">
                  <a:extLst>
                    <a:ext uri="{9D8B030D-6E8A-4147-A177-3AD203B41FA5}">
                      <a16:colId xmlns:a16="http://schemas.microsoft.com/office/drawing/2014/main" val="659155508"/>
                    </a:ext>
                  </a:extLst>
                </a:gridCol>
              </a:tblGrid>
              <a:tr h="299804">
                <a:tc gridSpan="5">
                  <a:txBody>
                    <a:bodyPr/>
                    <a:lstStyle/>
                    <a:p>
                      <a:pPr algn="ctr" fontAlgn="ctr"/>
                      <a:r>
                        <a:rPr lang="en-US" sz="1600" b="1" i="0" u="none" strike="noStrike" dirty="0">
                          <a:solidFill>
                            <a:srgbClr val="000000"/>
                          </a:solidFill>
                          <a:effectLst/>
                          <a:latin typeface="Arial" panose="020B0604020202020204" pitchFamily="34" charset="0"/>
                        </a:rPr>
                        <a:t>Greater Tzaneen Municipality 2019/20 Electrical Capital Projects Roll over</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a:txBody>
                    <a:bodyPr/>
                    <a:lstStyle/>
                    <a:p>
                      <a:pPr algn="l" fontAlgn="ctr"/>
                      <a:r>
                        <a:rPr lang="en-ZA" sz="1600" b="1" i="0" u="none" strike="noStrike" dirty="0">
                          <a:solidFill>
                            <a:srgbClr val="000000"/>
                          </a:solidFill>
                          <a:effectLst/>
                          <a:latin typeface="Arial" panose="020B060402020202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251511200"/>
                  </a:ext>
                </a:extLst>
              </a:tr>
              <a:tr h="794478">
                <a:tc>
                  <a:txBody>
                    <a:bodyPr/>
                    <a:lstStyle/>
                    <a:p>
                      <a:pPr algn="ctr" fontAlgn="ctr"/>
                      <a:r>
                        <a:rPr lang="en-ZA" sz="1200" b="1" i="0" u="none" strike="noStrike">
                          <a:solidFill>
                            <a:srgbClr val="333333"/>
                          </a:solidFill>
                          <a:effectLst/>
                          <a:latin typeface="Arial" panose="020B0604020202020204" pitchFamily="34" charset="0"/>
                        </a:rPr>
                        <a:t>PROJECT / INITIATIVE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ZA" sz="1200" b="1" i="0" u="none" strike="noStrike">
                          <a:solidFill>
                            <a:srgbClr val="333333"/>
                          </a:solidFill>
                          <a:effectLst/>
                          <a:latin typeface="Arial" panose="020B0604020202020204" pitchFamily="34" charset="0"/>
                        </a:rPr>
                        <a:t>START DATE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ZA" sz="1200" b="1" i="0" u="none" strike="noStrike" dirty="0">
                          <a:solidFill>
                            <a:srgbClr val="333333"/>
                          </a:solidFill>
                          <a:effectLst/>
                          <a:latin typeface="Arial" panose="020B0604020202020204" pitchFamily="34" charset="0"/>
                        </a:rPr>
                        <a:t>END DATE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ZA" sz="1200" b="1" i="0" u="none" strike="noStrike">
                          <a:solidFill>
                            <a:srgbClr val="333333"/>
                          </a:solidFill>
                          <a:effectLst/>
                          <a:latin typeface="Arial" panose="020B0604020202020204" pitchFamily="34" charset="0"/>
                        </a:rPr>
                        <a:t>ORIGINAL BUDGET TOTAL  2019/20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ZA" sz="1200" b="1" i="0" u="none" strike="noStrike">
                          <a:solidFill>
                            <a:srgbClr val="333333"/>
                          </a:solidFill>
                          <a:effectLst/>
                          <a:latin typeface="Arial" panose="020B0604020202020204" pitchFamily="34" charset="0"/>
                        </a:rPr>
                        <a:t>Total Expenditure on Project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ZA" sz="1200" b="1" i="0" u="none" strike="noStrike" dirty="0" smtClean="0">
                          <a:solidFill>
                            <a:srgbClr val="333333"/>
                          </a:solidFill>
                          <a:effectLst/>
                          <a:latin typeface="Arial" panose="020B0604020202020204" pitchFamily="34" charset="0"/>
                        </a:rPr>
                        <a:t>Physical </a:t>
                      </a:r>
                      <a:r>
                        <a:rPr lang="en-ZA" sz="1200" b="1" i="0" u="none" strike="noStrike" dirty="0">
                          <a:solidFill>
                            <a:srgbClr val="333333"/>
                          </a:solidFill>
                          <a:effectLst/>
                          <a:latin typeface="Arial" panose="020B0604020202020204" pitchFamily="34" charset="0"/>
                        </a:rPr>
                        <a:t>Progress in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3248275612"/>
                  </a:ext>
                </a:extLst>
              </a:tr>
              <a:tr h="473931">
                <a:tc>
                  <a:txBody>
                    <a:bodyPr/>
                    <a:lstStyle/>
                    <a:p>
                      <a:pPr algn="l" fontAlgn="ctr"/>
                      <a:r>
                        <a:rPr lang="en-ZA" sz="1400" b="0" i="0" u="none" strike="noStrike">
                          <a:solidFill>
                            <a:srgbClr val="000000"/>
                          </a:solidFill>
                          <a:effectLst/>
                          <a:latin typeface="Arial" panose="020B0604020202020204" pitchFamily="34" charset="0"/>
                        </a:rPr>
                        <a:t>Minisubs Ph2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Arial" panose="020B0604020202020204" pitchFamily="34" charset="0"/>
                        </a:rPr>
                        <a:t>01-Jul-19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Arial" panose="020B0604020202020204" pitchFamily="34" charset="0"/>
                        </a:rPr>
                        <a:t>30-Jun-21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dirty="0">
                          <a:solidFill>
                            <a:srgbClr val="333333"/>
                          </a:solidFill>
                          <a:effectLst/>
                          <a:latin typeface="Arial" panose="020B0604020202020204" pitchFamily="34" charset="0"/>
                        </a:rPr>
                        <a:t> R </a:t>
                      </a:r>
                      <a:r>
                        <a:rPr lang="en-ZA" sz="1400" b="0" i="0" u="none" strike="noStrike" dirty="0" smtClean="0">
                          <a:solidFill>
                            <a:srgbClr val="333333"/>
                          </a:solidFill>
                          <a:effectLst/>
                          <a:latin typeface="Arial" panose="020B0604020202020204" pitchFamily="34" charset="0"/>
                        </a:rPr>
                        <a:t>800 </a:t>
                      </a:r>
                      <a:r>
                        <a:rPr lang="en-ZA" sz="1400" b="0" i="0" u="none" strike="noStrike" dirty="0">
                          <a:solidFill>
                            <a:srgbClr val="333333"/>
                          </a:solidFill>
                          <a:effectLst/>
                          <a:latin typeface="Arial" panose="020B0604020202020204" pitchFamily="34" charset="0"/>
                        </a:rPr>
                        <a:t>000.00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ZA" sz="1400" b="0" i="0" u="none" strike="noStrike" dirty="0">
                          <a:solidFill>
                            <a:srgbClr val="000000"/>
                          </a:solidFill>
                          <a:effectLst/>
                          <a:latin typeface="Arial" panose="020B0604020202020204" pitchFamily="34" charset="0"/>
                        </a:rPr>
                        <a:t> </a:t>
                      </a:r>
                      <a:r>
                        <a:rPr lang="en-ZA" sz="1400" b="0" i="0" u="none" strike="noStrike" dirty="0" smtClean="0">
                          <a:solidFill>
                            <a:srgbClr val="000000"/>
                          </a:solidFill>
                          <a:effectLst/>
                          <a:latin typeface="Arial" panose="020B0604020202020204" pitchFamily="34" charset="0"/>
                        </a:rPr>
                        <a:t>R </a:t>
                      </a:r>
                      <a:r>
                        <a:rPr lang="en-ZA" sz="1400" b="0" i="0" u="none" strike="noStrike" dirty="0">
                          <a:solidFill>
                            <a:srgbClr val="000000"/>
                          </a:solidFill>
                          <a:effectLst/>
                          <a:latin typeface="Arial" panose="020B0604020202020204" pitchFamily="34" charset="0"/>
                        </a:rPr>
                        <a:t>791 534.36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Arial" panose="020B0604020202020204" pitchFamily="34"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30423609"/>
                  </a:ext>
                </a:extLst>
              </a:tr>
              <a:tr h="473931">
                <a:tc>
                  <a:txBody>
                    <a:bodyPr/>
                    <a:lstStyle/>
                    <a:p>
                      <a:pPr algn="l" fontAlgn="ctr"/>
                      <a:r>
                        <a:rPr lang="en-ZA" sz="1400" b="0" i="0" u="none" strike="noStrike">
                          <a:solidFill>
                            <a:srgbClr val="000000"/>
                          </a:solidFill>
                          <a:effectLst/>
                          <a:latin typeface="Arial" panose="020B0604020202020204" pitchFamily="34" charset="0"/>
                        </a:rPr>
                        <a:t>Batteries ph2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Arial" panose="020B0604020202020204" pitchFamily="34" charset="0"/>
                        </a:rPr>
                        <a:t>01-Jul-19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Arial" panose="020B0604020202020204" pitchFamily="34" charset="0"/>
                        </a:rPr>
                        <a:t>30-Jun-21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dirty="0">
                          <a:solidFill>
                            <a:srgbClr val="333333"/>
                          </a:solidFill>
                          <a:effectLst/>
                          <a:latin typeface="Arial" panose="020B0604020202020204" pitchFamily="34" charset="0"/>
                        </a:rPr>
                        <a:t> R </a:t>
                      </a:r>
                      <a:r>
                        <a:rPr lang="en-ZA" sz="1400" b="0" i="0" u="none" strike="noStrike" dirty="0" smtClean="0">
                          <a:solidFill>
                            <a:srgbClr val="333333"/>
                          </a:solidFill>
                          <a:effectLst/>
                          <a:latin typeface="Arial" panose="020B0604020202020204" pitchFamily="34" charset="0"/>
                        </a:rPr>
                        <a:t>100 </a:t>
                      </a:r>
                      <a:r>
                        <a:rPr lang="en-ZA" sz="1400" b="0" i="0" u="none" strike="noStrike" dirty="0">
                          <a:solidFill>
                            <a:srgbClr val="333333"/>
                          </a:solidFill>
                          <a:effectLst/>
                          <a:latin typeface="Arial" panose="020B0604020202020204" pitchFamily="34" charset="0"/>
                        </a:rPr>
                        <a:t>000.00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ZA" sz="1400" b="0" i="0" u="none" strike="noStrike" dirty="0">
                          <a:solidFill>
                            <a:srgbClr val="000000"/>
                          </a:solidFill>
                          <a:effectLst/>
                          <a:latin typeface="Arial" panose="020B0604020202020204" pitchFamily="34" charset="0"/>
                        </a:rPr>
                        <a:t> </a:t>
                      </a:r>
                      <a:r>
                        <a:rPr lang="en-ZA" sz="1400" b="0" i="0" u="none" strike="noStrike" dirty="0" smtClean="0">
                          <a:solidFill>
                            <a:srgbClr val="000000"/>
                          </a:solidFill>
                          <a:effectLst/>
                          <a:latin typeface="Arial" panose="020B0604020202020204" pitchFamily="34" charset="0"/>
                        </a:rPr>
                        <a:t>R 105 </a:t>
                      </a:r>
                      <a:r>
                        <a:rPr lang="en-ZA" sz="1400" b="0" i="0" u="none" strike="noStrike" dirty="0">
                          <a:solidFill>
                            <a:srgbClr val="000000"/>
                          </a:solidFill>
                          <a:effectLst/>
                          <a:latin typeface="Arial" panose="020B0604020202020204" pitchFamily="34" charset="0"/>
                        </a:rPr>
                        <a:t>006.50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Arial" panose="020B0604020202020204" pitchFamily="34"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01513180"/>
                  </a:ext>
                </a:extLst>
              </a:tr>
              <a:tr h="532133">
                <a:tc>
                  <a:txBody>
                    <a:bodyPr/>
                    <a:lstStyle/>
                    <a:p>
                      <a:pPr algn="l" fontAlgn="ctr"/>
                      <a:r>
                        <a:rPr lang="en-ZA" sz="1400" b="0" i="0" u="none" strike="noStrike">
                          <a:solidFill>
                            <a:srgbClr val="000000"/>
                          </a:solidFill>
                          <a:effectLst/>
                          <a:latin typeface="Arial" panose="020B0604020202020204" pitchFamily="34" charset="0"/>
                        </a:rPr>
                        <a:t>Aircon Replacements Ph2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Arial" panose="020B0604020202020204" pitchFamily="34" charset="0"/>
                        </a:rPr>
                        <a:t>01-Jul-19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Arial" panose="020B0604020202020204" pitchFamily="34" charset="0"/>
                        </a:rPr>
                        <a:t>30-Jun-21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dirty="0">
                          <a:solidFill>
                            <a:srgbClr val="333333"/>
                          </a:solidFill>
                          <a:effectLst/>
                          <a:latin typeface="Arial" panose="020B0604020202020204" pitchFamily="34" charset="0"/>
                        </a:rPr>
                        <a:t> R </a:t>
                      </a:r>
                      <a:r>
                        <a:rPr lang="en-ZA" sz="1400" b="0" i="0" u="none" strike="noStrike" dirty="0" smtClean="0">
                          <a:solidFill>
                            <a:srgbClr val="333333"/>
                          </a:solidFill>
                          <a:effectLst/>
                          <a:latin typeface="Arial" panose="020B0604020202020204" pitchFamily="34" charset="0"/>
                        </a:rPr>
                        <a:t>150 </a:t>
                      </a:r>
                      <a:r>
                        <a:rPr lang="en-ZA" sz="1400" b="0" i="0" u="none" strike="noStrike" dirty="0">
                          <a:solidFill>
                            <a:srgbClr val="333333"/>
                          </a:solidFill>
                          <a:effectLst/>
                          <a:latin typeface="Arial" panose="020B0604020202020204" pitchFamily="34" charset="0"/>
                        </a:rPr>
                        <a:t>000.00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ZA" sz="1400" b="0" i="0" u="none" strike="noStrike" dirty="0">
                          <a:solidFill>
                            <a:srgbClr val="000000"/>
                          </a:solidFill>
                          <a:effectLst/>
                          <a:latin typeface="Arial" panose="020B0604020202020204" pitchFamily="34" charset="0"/>
                        </a:rPr>
                        <a:t> R </a:t>
                      </a:r>
                      <a:r>
                        <a:rPr lang="en-ZA" sz="1400" b="0" i="0" u="none" strike="noStrike" dirty="0" smtClean="0">
                          <a:solidFill>
                            <a:srgbClr val="000000"/>
                          </a:solidFill>
                          <a:effectLst/>
                          <a:latin typeface="Arial" panose="020B0604020202020204" pitchFamily="34" charset="0"/>
                        </a:rPr>
                        <a:t>212 </a:t>
                      </a:r>
                      <a:r>
                        <a:rPr lang="en-ZA" sz="1400" b="0" i="0" u="none" strike="noStrike" dirty="0">
                          <a:solidFill>
                            <a:srgbClr val="000000"/>
                          </a:solidFill>
                          <a:effectLst/>
                          <a:latin typeface="Arial" panose="020B0604020202020204" pitchFamily="34" charset="0"/>
                        </a:rPr>
                        <a:t>276.20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Arial" panose="020B0604020202020204" pitchFamily="34"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06435709"/>
                  </a:ext>
                </a:extLst>
              </a:tr>
              <a:tr h="548762">
                <a:tc>
                  <a:txBody>
                    <a:bodyPr/>
                    <a:lstStyle/>
                    <a:p>
                      <a:pPr algn="l" fontAlgn="ctr"/>
                      <a:r>
                        <a:rPr lang="en-US" sz="1400" b="0" i="0" u="none" strike="noStrike">
                          <a:solidFill>
                            <a:srgbClr val="000000"/>
                          </a:solidFill>
                          <a:effectLst/>
                          <a:latin typeface="Arial" panose="020B0604020202020204" pitchFamily="34" charset="0"/>
                        </a:rPr>
                        <a:t>Tzaneen Main Trf replacement Ph2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Arial" panose="020B0604020202020204" pitchFamily="34" charset="0"/>
                        </a:rPr>
                        <a:t>01-Jul-19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Arial" panose="020B0604020202020204" pitchFamily="34" charset="0"/>
                        </a:rPr>
                        <a:t>30-Jun-21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dirty="0">
                          <a:solidFill>
                            <a:srgbClr val="333333"/>
                          </a:solidFill>
                          <a:effectLst/>
                          <a:latin typeface="Arial" panose="020B0604020202020204" pitchFamily="34" charset="0"/>
                        </a:rPr>
                        <a:t> </a:t>
                      </a:r>
                      <a:r>
                        <a:rPr lang="en-ZA" sz="1400" b="0" i="0" u="none" strike="noStrike" dirty="0" smtClean="0">
                          <a:solidFill>
                            <a:srgbClr val="333333"/>
                          </a:solidFill>
                          <a:effectLst/>
                          <a:latin typeface="Arial" panose="020B0604020202020204" pitchFamily="34" charset="0"/>
                        </a:rPr>
                        <a:t>R16 </a:t>
                      </a:r>
                      <a:r>
                        <a:rPr lang="en-ZA" sz="1400" b="0" i="0" u="none" strike="noStrike" dirty="0">
                          <a:solidFill>
                            <a:srgbClr val="333333"/>
                          </a:solidFill>
                          <a:effectLst/>
                          <a:latin typeface="Arial" panose="020B0604020202020204" pitchFamily="34" charset="0"/>
                        </a:rPr>
                        <a:t>495 652.17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ZA" sz="1400" b="0" i="0" u="none" strike="noStrike" dirty="0">
                          <a:solidFill>
                            <a:srgbClr val="000000"/>
                          </a:solidFill>
                          <a:effectLst/>
                          <a:latin typeface="Arial" panose="020B0604020202020204" pitchFamily="34" charset="0"/>
                        </a:rPr>
                        <a:t> R </a:t>
                      </a:r>
                      <a:r>
                        <a:rPr lang="en-ZA" sz="1400" b="0" i="0" u="none" strike="noStrike" dirty="0" smtClean="0">
                          <a:solidFill>
                            <a:srgbClr val="000000"/>
                          </a:solidFill>
                          <a:effectLst/>
                          <a:latin typeface="Arial" panose="020B0604020202020204" pitchFamily="34" charset="0"/>
                        </a:rPr>
                        <a:t>17 </a:t>
                      </a:r>
                      <a:r>
                        <a:rPr lang="en-ZA" sz="1400" b="0" i="0" u="none" strike="noStrike" dirty="0">
                          <a:solidFill>
                            <a:srgbClr val="000000"/>
                          </a:solidFill>
                          <a:effectLst/>
                          <a:latin typeface="Arial" panose="020B0604020202020204" pitchFamily="34" charset="0"/>
                        </a:rPr>
                        <a:t>118 815.61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333333"/>
                          </a:solidFill>
                          <a:effectLst/>
                          <a:latin typeface="Arial" panose="020B0604020202020204" pitchFamily="34"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65806176"/>
                  </a:ext>
                </a:extLst>
              </a:tr>
              <a:tr h="573707">
                <a:tc>
                  <a:txBody>
                    <a:bodyPr/>
                    <a:lstStyle/>
                    <a:p>
                      <a:pPr algn="l" fontAlgn="ctr"/>
                      <a:r>
                        <a:rPr lang="en-ZA" sz="1400" b="0" i="0" u="none" strike="noStrike" dirty="0">
                          <a:solidFill>
                            <a:srgbClr val="000000"/>
                          </a:solidFill>
                          <a:effectLst/>
                          <a:latin typeface="Arial" panose="020B0604020202020204" pitchFamily="34" charset="0"/>
                        </a:rPr>
                        <a:t>Auto Recloser </a:t>
                      </a:r>
                      <a:r>
                        <a:rPr lang="en-ZA" sz="1400" b="0" i="0" u="none" strike="noStrike" dirty="0" smtClean="0">
                          <a:solidFill>
                            <a:srgbClr val="000000"/>
                          </a:solidFill>
                          <a:effectLst/>
                          <a:latin typeface="Arial" panose="020B0604020202020204" pitchFamily="34" charset="0"/>
                        </a:rPr>
                        <a:t>Replacement (4x Auto Reclosers installed)</a:t>
                      </a:r>
                      <a:endParaRPr lang="en-ZA" sz="1400" b="0" i="0" u="none" strike="noStrike" dirty="0">
                        <a:solidFill>
                          <a:srgbClr val="000000"/>
                        </a:solidFill>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Arial" panose="020B0604020202020204" pitchFamily="34" charset="0"/>
                        </a:rPr>
                        <a:t>01-Jul-19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Arial" panose="020B0604020202020204" pitchFamily="34" charset="0"/>
                        </a:rPr>
                        <a:t>30-Jun-21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dirty="0">
                          <a:solidFill>
                            <a:srgbClr val="333333"/>
                          </a:solidFill>
                          <a:effectLst/>
                          <a:latin typeface="Arial" panose="020B0604020202020204" pitchFamily="34" charset="0"/>
                        </a:rPr>
                        <a:t> </a:t>
                      </a:r>
                      <a:r>
                        <a:rPr lang="en-ZA" sz="1400" b="0" i="0" u="none" strike="noStrike" dirty="0" smtClean="0">
                          <a:solidFill>
                            <a:srgbClr val="333333"/>
                          </a:solidFill>
                          <a:effectLst/>
                          <a:latin typeface="Arial" panose="020B0604020202020204" pitchFamily="34" charset="0"/>
                        </a:rPr>
                        <a:t>R1 </a:t>
                      </a:r>
                      <a:r>
                        <a:rPr lang="en-ZA" sz="1400" b="0" i="0" u="none" strike="noStrike" dirty="0">
                          <a:solidFill>
                            <a:srgbClr val="333333"/>
                          </a:solidFill>
                          <a:effectLst/>
                          <a:latin typeface="Arial" panose="020B0604020202020204" pitchFamily="34" charset="0"/>
                        </a:rPr>
                        <a:t>000 000.00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ZA" sz="1400" b="0" i="0" u="none" strike="noStrike" dirty="0">
                          <a:solidFill>
                            <a:srgbClr val="000000"/>
                          </a:solidFill>
                          <a:effectLst/>
                          <a:latin typeface="Arial" panose="020B0604020202020204" pitchFamily="34" charset="0"/>
                        </a:rPr>
                        <a:t> R </a:t>
                      </a:r>
                      <a:r>
                        <a:rPr lang="en-ZA" sz="1400" b="0" i="0" u="none" strike="noStrike" dirty="0" smtClean="0">
                          <a:solidFill>
                            <a:srgbClr val="000000"/>
                          </a:solidFill>
                          <a:effectLst/>
                          <a:latin typeface="Arial" panose="020B0604020202020204" pitchFamily="34" charset="0"/>
                        </a:rPr>
                        <a:t>1 </a:t>
                      </a:r>
                      <a:r>
                        <a:rPr lang="en-ZA" sz="1400" b="0" i="0" u="none" strike="noStrike" dirty="0">
                          <a:solidFill>
                            <a:srgbClr val="000000"/>
                          </a:solidFill>
                          <a:effectLst/>
                          <a:latin typeface="Arial" panose="020B0604020202020204" pitchFamily="34" charset="0"/>
                        </a:rPr>
                        <a:t>069 194.31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333333"/>
                          </a:solidFill>
                          <a:effectLst/>
                          <a:latin typeface="Arial" panose="020B0604020202020204" pitchFamily="34"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33069323"/>
                  </a:ext>
                </a:extLst>
              </a:tr>
              <a:tr h="465617">
                <a:tc>
                  <a:txBody>
                    <a:bodyPr/>
                    <a:lstStyle/>
                    <a:p>
                      <a:pPr algn="l" fontAlgn="ctr"/>
                      <a:r>
                        <a:rPr lang="en-ZA" sz="1400" b="0" i="0" u="none" strike="noStrike" dirty="0">
                          <a:solidFill>
                            <a:srgbClr val="000000"/>
                          </a:solidFill>
                          <a:effectLst/>
                          <a:latin typeface="Arial" panose="020B0604020202020204" pitchFamily="34" charset="0"/>
                        </a:rPr>
                        <a:t>Capital Tools CRS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Arial" panose="020B0604020202020204" pitchFamily="34" charset="0"/>
                        </a:rPr>
                        <a:t>01-Jul-19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Arial" panose="020B0604020202020204" pitchFamily="34" charset="0"/>
                        </a:rPr>
                        <a:t>30-Jun-21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dirty="0">
                          <a:solidFill>
                            <a:srgbClr val="333333"/>
                          </a:solidFill>
                          <a:effectLst/>
                          <a:latin typeface="Arial" panose="020B0604020202020204" pitchFamily="34" charset="0"/>
                        </a:rPr>
                        <a:t> R </a:t>
                      </a:r>
                      <a:r>
                        <a:rPr lang="en-ZA" sz="1400" b="0" i="0" u="none" strike="noStrike" dirty="0" smtClean="0">
                          <a:solidFill>
                            <a:srgbClr val="333333"/>
                          </a:solidFill>
                          <a:effectLst/>
                          <a:latin typeface="Arial" panose="020B0604020202020204" pitchFamily="34" charset="0"/>
                        </a:rPr>
                        <a:t>50 </a:t>
                      </a:r>
                      <a:r>
                        <a:rPr lang="en-ZA" sz="1400" b="0" i="0" u="none" strike="noStrike" dirty="0">
                          <a:solidFill>
                            <a:srgbClr val="333333"/>
                          </a:solidFill>
                          <a:effectLst/>
                          <a:latin typeface="Arial" panose="020B0604020202020204" pitchFamily="34" charset="0"/>
                        </a:rPr>
                        <a:t>000.00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ZA" sz="1400" b="0" i="0" u="none" strike="noStrike" dirty="0">
                          <a:solidFill>
                            <a:srgbClr val="000000"/>
                          </a:solidFill>
                          <a:effectLst/>
                          <a:latin typeface="Arial" panose="020B0604020202020204" pitchFamily="34" charset="0"/>
                        </a:rPr>
                        <a:t> R  </a:t>
                      </a:r>
                      <a:r>
                        <a:rPr lang="en-ZA" sz="1400" b="0" i="0" u="none" strike="noStrike" dirty="0" smtClean="0">
                          <a:solidFill>
                            <a:srgbClr val="000000"/>
                          </a:solidFill>
                          <a:effectLst/>
                          <a:latin typeface="Arial" panose="020B0604020202020204" pitchFamily="34" charset="0"/>
                        </a:rPr>
                        <a:t>97 </a:t>
                      </a:r>
                      <a:r>
                        <a:rPr lang="en-ZA" sz="1400" b="0" i="0" u="none" strike="noStrike" dirty="0">
                          <a:solidFill>
                            <a:srgbClr val="000000"/>
                          </a:solidFill>
                          <a:effectLst/>
                          <a:latin typeface="Arial" panose="020B0604020202020204" pitchFamily="34" charset="0"/>
                        </a:rPr>
                        <a:t>598.55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333333"/>
                          </a:solidFill>
                          <a:effectLst/>
                          <a:latin typeface="Arial" panose="020B0604020202020204" pitchFamily="34"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07223835"/>
                  </a:ext>
                </a:extLst>
              </a:tr>
              <a:tr h="624778">
                <a:tc>
                  <a:txBody>
                    <a:bodyPr/>
                    <a:lstStyle/>
                    <a:p>
                      <a:pPr algn="l" fontAlgn="ctr"/>
                      <a:r>
                        <a:rPr lang="en-ZA" sz="1400" b="0" i="0" u="none" strike="noStrike">
                          <a:solidFill>
                            <a:srgbClr val="000000"/>
                          </a:solidFill>
                          <a:effectLst/>
                          <a:latin typeface="Arial" panose="020B0604020202020204" pitchFamily="34" charset="0"/>
                        </a:rPr>
                        <a:t>Capital Tools O&amp;M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Arial" panose="020B0604020202020204" pitchFamily="34" charset="0"/>
                        </a:rPr>
                        <a:t>01-Jul-19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Arial" panose="020B0604020202020204" pitchFamily="34" charset="0"/>
                        </a:rPr>
                        <a:t>30-Jun-21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dirty="0">
                          <a:solidFill>
                            <a:srgbClr val="333333"/>
                          </a:solidFill>
                          <a:effectLst/>
                          <a:latin typeface="Arial" panose="020B0604020202020204" pitchFamily="34" charset="0"/>
                        </a:rPr>
                        <a:t> R </a:t>
                      </a:r>
                      <a:r>
                        <a:rPr lang="en-ZA" sz="1400" b="0" i="0" u="none" strike="noStrike" dirty="0" smtClean="0">
                          <a:solidFill>
                            <a:srgbClr val="333333"/>
                          </a:solidFill>
                          <a:effectLst/>
                          <a:latin typeface="Arial" panose="020B0604020202020204" pitchFamily="34" charset="0"/>
                        </a:rPr>
                        <a:t>50 </a:t>
                      </a:r>
                      <a:r>
                        <a:rPr lang="en-ZA" sz="1400" b="0" i="0" u="none" strike="noStrike" dirty="0">
                          <a:solidFill>
                            <a:srgbClr val="333333"/>
                          </a:solidFill>
                          <a:effectLst/>
                          <a:latin typeface="Arial" panose="020B0604020202020204" pitchFamily="34" charset="0"/>
                        </a:rPr>
                        <a:t>000.00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ZA" sz="1400" b="0" i="0" u="none" strike="noStrike" dirty="0">
                          <a:solidFill>
                            <a:srgbClr val="000000"/>
                          </a:solidFill>
                          <a:effectLst/>
                          <a:latin typeface="Arial" panose="020B0604020202020204" pitchFamily="34" charset="0"/>
                        </a:rPr>
                        <a:t> R  </a:t>
                      </a:r>
                      <a:r>
                        <a:rPr lang="en-ZA" sz="1400" b="0" i="0" u="none" strike="noStrike" dirty="0" smtClean="0">
                          <a:solidFill>
                            <a:srgbClr val="000000"/>
                          </a:solidFill>
                          <a:effectLst/>
                          <a:latin typeface="Arial" panose="020B0604020202020204" pitchFamily="34" charset="0"/>
                        </a:rPr>
                        <a:t>15 </a:t>
                      </a:r>
                      <a:r>
                        <a:rPr lang="en-ZA" sz="1400" b="0" i="0" u="none" strike="noStrike" dirty="0">
                          <a:solidFill>
                            <a:srgbClr val="000000"/>
                          </a:solidFill>
                          <a:effectLst/>
                          <a:latin typeface="Arial" panose="020B0604020202020204" pitchFamily="34" charset="0"/>
                        </a:rPr>
                        <a:t>426.25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333333"/>
                          </a:solidFill>
                          <a:effectLst/>
                          <a:latin typeface="Arial" panose="020B0604020202020204" pitchFamily="34"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93841677"/>
                  </a:ext>
                </a:extLst>
              </a:tr>
              <a:tr h="382471">
                <a:tc>
                  <a:txBody>
                    <a:bodyPr/>
                    <a:lstStyle/>
                    <a:p>
                      <a:pPr algn="ctr" fontAlgn="ctr"/>
                      <a:r>
                        <a:rPr lang="en-ZA" sz="1400" b="1" i="0" u="sng" strike="noStrike">
                          <a:solidFill>
                            <a:srgbClr val="333333"/>
                          </a:solidFill>
                          <a:effectLst/>
                          <a:latin typeface="Arial" panose="020B0604020202020204" pitchFamily="34" charset="0"/>
                        </a:rPr>
                        <a:t>TOTALS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en-ZA" sz="1400" b="1" i="0" u="sng" strike="noStrike" dirty="0">
                          <a:solidFill>
                            <a:srgbClr val="000000"/>
                          </a:solidFill>
                          <a:effectLst/>
                          <a:latin typeface="Arial" panose="020B0604020202020204" pitchFamily="34" charset="0"/>
                        </a:rPr>
                        <a:t>Totals</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ZA"/>
                    </a:p>
                  </a:txBody>
                  <a:tcPr/>
                </a:tc>
                <a:tc>
                  <a:txBody>
                    <a:bodyPr/>
                    <a:lstStyle/>
                    <a:p>
                      <a:pPr algn="ctr" fontAlgn="ctr"/>
                      <a:r>
                        <a:rPr lang="en-ZA" sz="1400" b="1" i="0" u="sng" strike="noStrike" dirty="0">
                          <a:solidFill>
                            <a:srgbClr val="333333"/>
                          </a:solidFill>
                          <a:effectLst/>
                          <a:latin typeface="Arial" panose="020B0604020202020204" pitchFamily="34" charset="0"/>
                        </a:rPr>
                        <a:t> </a:t>
                      </a:r>
                      <a:r>
                        <a:rPr lang="en-ZA" sz="1400" b="1" i="0" u="sng" strike="noStrike" dirty="0" smtClean="0">
                          <a:solidFill>
                            <a:srgbClr val="333333"/>
                          </a:solidFill>
                          <a:effectLst/>
                          <a:latin typeface="Arial" panose="020B0604020202020204" pitchFamily="34" charset="0"/>
                        </a:rPr>
                        <a:t>R30 </a:t>
                      </a:r>
                      <a:r>
                        <a:rPr lang="en-ZA" sz="1400" b="1" i="0" u="sng" strike="noStrike" dirty="0">
                          <a:solidFill>
                            <a:srgbClr val="333333"/>
                          </a:solidFill>
                          <a:effectLst/>
                          <a:latin typeface="Arial" panose="020B0604020202020204" pitchFamily="34" charset="0"/>
                        </a:rPr>
                        <a:t>000 000.00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sng" strike="noStrike" dirty="0">
                          <a:solidFill>
                            <a:srgbClr val="000000"/>
                          </a:solidFill>
                          <a:effectLst/>
                          <a:latin typeface="Arial" panose="020B0604020202020204" pitchFamily="34" charset="0"/>
                        </a:rPr>
                        <a:t> </a:t>
                      </a:r>
                      <a:r>
                        <a:rPr lang="en-ZA" sz="1400" b="1" i="0" u="sng" strike="noStrike" dirty="0" smtClean="0">
                          <a:solidFill>
                            <a:srgbClr val="000000"/>
                          </a:solidFill>
                          <a:effectLst/>
                          <a:latin typeface="Arial" panose="020B0604020202020204" pitchFamily="34" charset="0"/>
                        </a:rPr>
                        <a:t>R </a:t>
                      </a:r>
                      <a:r>
                        <a:rPr lang="en-ZA" sz="1400" b="1" i="0" u="sng" strike="noStrike" dirty="0">
                          <a:solidFill>
                            <a:srgbClr val="000000"/>
                          </a:solidFill>
                          <a:effectLst/>
                          <a:latin typeface="Arial" panose="020B0604020202020204" pitchFamily="34" charset="0"/>
                        </a:rPr>
                        <a:t>26 124 104.20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sng" strike="noStrike" dirty="0">
                          <a:solidFill>
                            <a:srgbClr val="333333"/>
                          </a:solidFill>
                          <a:effectLst/>
                          <a:latin typeface="Arial" panose="020B0604020202020204" pitchFamily="34" charset="0"/>
                        </a:rPr>
                        <a:t>98%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3998406"/>
                  </a:ext>
                </a:extLst>
              </a:tr>
            </a:tbl>
          </a:graphicData>
        </a:graphic>
      </p:graphicFrame>
    </p:spTree>
    <p:extLst>
      <p:ext uri="{BB962C8B-B14F-4D97-AF65-F5344CB8AC3E}">
        <p14:creationId xmlns:p14="http://schemas.microsoft.com/office/powerpoint/2010/main" val="32666802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algn="ctr"/>
            <a:r>
              <a:rPr lang="en-ZA" b="1" dirty="0" smtClean="0">
                <a:solidFill>
                  <a:srgbClr val="00B050"/>
                </a:solidFill>
              </a:rPr>
              <a:t>GREATER TZANEEN MUNICIPALITY</a:t>
            </a:r>
            <a:br>
              <a:rPr lang="en-ZA" b="1" dirty="0" smtClean="0">
                <a:solidFill>
                  <a:srgbClr val="00B050"/>
                </a:solidFill>
              </a:rPr>
            </a:br>
            <a:r>
              <a:rPr lang="en-ZA" b="1" dirty="0" smtClean="0">
                <a:solidFill>
                  <a:srgbClr val="00B050"/>
                </a:solidFill>
              </a:rPr>
              <a:t>DBSA FUNDED CAPITAL PROJECTS</a:t>
            </a:r>
            <a:endParaRPr lang="en-ZA" b="1" dirty="0">
              <a:solidFill>
                <a:srgbClr val="00B050"/>
              </a:solidFill>
            </a:endParaRPr>
          </a:p>
        </p:txBody>
      </p:sp>
      <p:pic>
        <p:nvPicPr>
          <p:cNvPr id="8" name="Content Placeholder 7"/>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10069247" y="250496"/>
            <a:ext cx="1729047" cy="1271847"/>
          </a:xfrm>
        </p:spPr>
      </p:pic>
      <p:sp>
        <p:nvSpPr>
          <p:cNvPr id="7" name="Content Placeholder 6"/>
          <p:cNvSpPr>
            <a:spLocks noGrp="1"/>
          </p:cNvSpPr>
          <p:nvPr>
            <p:ph sz="half" idx="2"/>
          </p:nvPr>
        </p:nvSpPr>
        <p:spPr/>
        <p:txBody>
          <a:bodyPr>
            <a:normAutofit lnSpcReduction="10000"/>
          </a:bodyPr>
          <a:lstStyle/>
          <a:p>
            <a:r>
              <a:rPr lang="en-US" dirty="0" smtClean="0"/>
              <a:t>Haenertsburg/ Iron Crown 11kV line challenge</a:t>
            </a:r>
          </a:p>
          <a:p>
            <a:pPr>
              <a:buFont typeface="Wingdings" panose="05000000000000000000" pitchFamily="2" charset="2"/>
              <a:buChar char="Ø"/>
            </a:pPr>
            <a:r>
              <a:rPr lang="en-US" dirty="0"/>
              <a:t> </a:t>
            </a:r>
            <a:r>
              <a:rPr lang="en-US" dirty="0" smtClean="0"/>
              <a:t>More than 10 structures must be installed by hand – no access to machinery</a:t>
            </a:r>
            <a:endParaRPr lang="en-US" dirty="0" smtClean="0"/>
          </a:p>
          <a:p>
            <a:pPr>
              <a:buFont typeface="Wingdings" panose="05000000000000000000" pitchFamily="2" charset="2"/>
              <a:buChar char="Ø"/>
            </a:pPr>
            <a:r>
              <a:rPr lang="en-US" dirty="0"/>
              <a:t> </a:t>
            </a:r>
            <a:r>
              <a:rPr lang="en-US" dirty="0" smtClean="0"/>
              <a:t>Equipment and material carried by hand for more than a </a:t>
            </a:r>
            <a:r>
              <a:rPr lang="en-US" dirty="0" err="1" smtClean="0"/>
              <a:t>kilometre</a:t>
            </a:r>
            <a:endParaRPr lang="en-US" dirty="0" smtClean="0"/>
          </a:p>
          <a:p>
            <a:pPr marL="0" indent="0">
              <a:buNone/>
            </a:pPr>
            <a:r>
              <a:rPr lang="en-US" dirty="0"/>
              <a:t> </a:t>
            </a:r>
            <a:r>
              <a:rPr lang="en-US" dirty="0" smtClean="0"/>
              <a:t>          </a:t>
            </a:r>
          </a:p>
          <a:p>
            <a:pPr marL="0" indent="0">
              <a:buNone/>
            </a:pPr>
            <a:r>
              <a:rPr lang="en-US" dirty="0"/>
              <a:t> </a:t>
            </a:r>
            <a:r>
              <a:rPr lang="en-US" dirty="0" smtClean="0"/>
              <a:t>          </a:t>
            </a:r>
            <a:r>
              <a:rPr lang="en-US" sz="2400" dirty="0" smtClean="0"/>
              <a:t>New Transformer position,  reachable by a crane truck</a:t>
            </a:r>
            <a:endParaRPr lang="en-ZA" sz="2400" dirty="0"/>
          </a:p>
        </p:txBody>
      </p:sp>
      <p:sp>
        <p:nvSpPr>
          <p:cNvPr id="2" name="Date Placeholder 1"/>
          <p:cNvSpPr>
            <a:spLocks noGrp="1"/>
          </p:cNvSpPr>
          <p:nvPr>
            <p:ph type="dt" sz="half" idx="10"/>
          </p:nvPr>
        </p:nvSpPr>
        <p:spPr/>
        <p:txBody>
          <a:bodyPr/>
          <a:lstStyle/>
          <a:p>
            <a:r>
              <a:rPr lang="en-ZA" dirty="0" smtClean="0"/>
              <a:t>2021/06/21</a:t>
            </a:r>
            <a:endParaRPr lang="en-ZA" dirty="0"/>
          </a:p>
        </p:txBody>
      </p:sp>
      <p:sp>
        <p:nvSpPr>
          <p:cNvPr id="4" name="Footer Placeholder 3"/>
          <p:cNvSpPr>
            <a:spLocks noGrp="1"/>
          </p:cNvSpPr>
          <p:nvPr>
            <p:ph type="ftr" sz="quarter" idx="11"/>
          </p:nvPr>
        </p:nvSpPr>
        <p:spPr/>
        <p:txBody>
          <a:bodyPr/>
          <a:lstStyle/>
          <a:p>
            <a:r>
              <a:rPr lang="en-US" dirty="0"/>
              <a:t>Report on Electrical Infrastructure </a:t>
            </a:r>
          </a:p>
        </p:txBody>
      </p:sp>
      <p:sp>
        <p:nvSpPr>
          <p:cNvPr id="6" name="Slide Number Placeholder 5"/>
          <p:cNvSpPr>
            <a:spLocks noGrp="1"/>
          </p:cNvSpPr>
          <p:nvPr>
            <p:ph type="sldNum" sz="quarter" idx="12"/>
          </p:nvPr>
        </p:nvSpPr>
        <p:spPr/>
        <p:txBody>
          <a:bodyPr/>
          <a:lstStyle/>
          <a:p>
            <a:fld id="{64214F70-F0C9-4091-A22E-E04D8F4F4F2E}" type="slidenum">
              <a:rPr lang="en-ZA" smtClean="0"/>
              <a:pPr/>
              <a:t>16</a:t>
            </a:fld>
            <a:endParaRPr lang="en-ZA"/>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104078" y="2077263"/>
            <a:ext cx="3092604" cy="2319453"/>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21619" y="3480711"/>
            <a:ext cx="3328458" cy="2496343"/>
          </a:xfrm>
          <a:prstGeom prst="rect">
            <a:avLst/>
          </a:prstGeom>
        </p:spPr>
      </p:pic>
      <p:sp>
        <p:nvSpPr>
          <p:cNvPr id="11" name="Left Arrow 10"/>
          <p:cNvSpPr/>
          <p:nvPr/>
        </p:nvSpPr>
        <p:spPr>
          <a:xfrm>
            <a:off x="6361589" y="5151864"/>
            <a:ext cx="652528" cy="30108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2" name="TextBox 11"/>
          <p:cNvSpPr txBox="1"/>
          <p:nvPr/>
        </p:nvSpPr>
        <p:spPr>
          <a:xfrm>
            <a:off x="579863" y="4861932"/>
            <a:ext cx="2085278" cy="1200329"/>
          </a:xfrm>
          <a:prstGeom prst="rect">
            <a:avLst/>
          </a:prstGeom>
          <a:noFill/>
        </p:spPr>
        <p:txBody>
          <a:bodyPr wrap="square" rtlCol="0">
            <a:spAutoFit/>
          </a:bodyPr>
          <a:lstStyle/>
          <a:p>
            <a:r>
              <a:rPr lang="en-US" dirty="0" smtClean="0"/>
              <a:t>Existing Transformer  position not reachable by crane truck</a:t>
            </a:r>
            <a:endParaRPr lang="en-ZA" dirty="0"/>
          </a:p>
        </p:txBody>
      </p:sp>
    </p:spTree>
    <p:extLst>
      <p:ext uri="{BB962C8B-B14F-4D97-AF65-F5344CB8AC3E}">
        <p14:creationId xmlns:p14="http://schemas.microsoft.com/office/powerpoint/2010/main" val="32853940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838200" y="0"/>
            <a:ext cx="10515600" cy="929657"/>
          </a:xfrm>
        </p:spPr>
        <p:txBody>
          <a:bodyPr>
            <a:noAutofit/>
          </a:bodyPr>
          <a:lstStyle/>
          <a:p>
            <a:pPr algn="ctr"/>
            <a:r>
              <a:rPr lang="en-ZA" sz="3200" b="1" dirty="0" smtClean="0">
                <a:solidFill>
                  <a:srgbClr val="00B050"/>
                </a:solidFill>
              </a:rPr>
              <a:t>GREATER TZANEEN MUNICIPALITY</a:t>
            </a:r>
            <a:br>
              <a:rPr lang="en-ZA" sz="3200" b="1" dirty="0" smtClean="0">
                <a:solidFill>
                  <a:srgbClr val="00B050"/>
                </a:solidFill>
              </a:rPr>
            </a:br>
            <a:r>
              <a:rPr lang="en-ZA" sz="3200" b="1" dirty="0" smtClean="0">
                <a:solidFill>
                  <a:srgbClr val="00B050"/>
                </a:solidFill>
              </a:rPr>
              <a:t>DBSA FUNDED CAPITAL PROJECTS</a:t>
            </a:r>
            <a:endParaRPr lang="en-ZA" sz="3200" b="1" dirty="0">
              <a:solidFill>
                <a:srgbClr val="00B050"/>
              </a:solidFill>
            </a:endParaRPr>
          </a:p>
        </p:txBody>
      </p:sp>
      <p:pic>
        <p:nvPicPr>
          <p:cNvPr id="8" name="Content Placeholder 7"/>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10202252" y="0"/>
            <a:ext cx="1729047" cy="1271847"/>
          </a:xfrm>
        </p:spPr>
      </p:pic>
      <p:sp>
        <p:nvSpPr>
          <p:cNvPr id="2" name="Date Placeholder 1"/>
          <p:cNvSpPr>
            <a:spLocks noGrp="1"/>
          </p:cNvSpPr>
          <p:nvPr>
            <p:ph type="dt" sz="half" idx="10"/>
          </p:nvPr>
        </p:nvSpPr>
        <p:spPr/>
        <p:txBody>
          <a:bodyPr/>
          <a:lstStyle/>
          <a:p>
            <a:r>
              <a:rPr lang="en-ZA" dirty="0" smtClean="0"/>
              <a:t>2021/06/21</a:t>
            </a:r>
            <a:endParaRPr lang="en-ZA" dirty="0"/>
          </a:p>
        </p:txBody>
      </p:sp>
      <p:sp>
        <p:nvSpPr>
          <p:cNvPr id="4" name="Footer Placeholder 3"/>
          <p:cNvSpPr>
            <a:spLocks noGrp="1"/>
          </p:cNvSpPr>
          <p:nvPr>
            <p:ph type="ftr" sz="quarter" idx="11"/>
          </p:nvPr>
        </p:nvSpPr>
        <p:spPr/>
        <p:txBody>
          <a:bodyPr/>
          <a:lstStyle/>
          <a:p>
            <a:r>
              <a:rPr lang="en-US" dirty="0"/>
              <a:t>Report on Electrical Infrastructure </a:t>
            </a:r>
          </a:p>
        </p:txBody>
      </p:sp>
      <p:sp>
        <p:nvSpPr>
          <p:cNvPr id="6" name="Slide Number Placeholder 5"/>
          <p:cNvSpPr>
            <a:spLocks noGrp="1"/>
          </p:cNvSpPr>
          <p:nvPr>
            <p:ph type="sldNum" sz="quarter" idx="12"/>
          </p:nvPr>
        </p:nvSpPr>
        <p:spPr/>
        <p:txBody>
          <a:bodyPr/>
          <a:lstStyle/>
          <a:p>
            <a:fld id="{64214F70-F0C9-4091-A22E-E04D8F4F4F2E}" type="slidenum">
              <a:rPr lang="en-ZA" smtClean="0"/>
              <a:pPr/>
              <a:t>17</a:t>
            </a:fld>
            <a:endParaRPr lang="en-ZA"/>
          </a:p>
        </p:txBody>
      </p:sp>
      <p:graphicFrame>
        <p:nvGraphicFramePr>
          <p:cNvPr id="9" name="Table 8"/>
          <p:cNvGraphicFramePr>
            <a:graphicFrameLocks noGrp="1"/>
          </p:cNvGraphicFramePr>
          <p:nvPr>
            <p:extLst>
              <p:ext uri="{D42A27DB-BD31-4B8C-83A1-F6EECF244321}">
                <p14:modId xmlns:p14="http://schemas.microsoft.com/office/powerpoint/2010/main" val="3012039975"/>
              </p:ext>
            </p:extLst>
          </p:nvPr>
        </p:nvGraphicFramePr>
        <p:xfrm>
          <a:off x="130628" y="929656"/>
          <a:ext cx="10071624" cy="5426695"/>
        </p:xfrm>
        <a:graphic>
          <a:graphicData uri="http://schemas.openxmlformats.org/drawingml/2006/table">
            <a:tbl>
              <a:tblPr/>
              <a:tblGrid>
                <a:gridCol w="3605185">
                  <a:extLst>
                    <a:ext uri="{9D8B030D-6E8A-4147-A177-3AD203B41FA5}">
                      <a16:colId xmlns:a16="http://schemas.microsoft.com/office/drawing/2014/main" val="581660924"/>
                    </a:ext>
                  </a:extLst>
                </a:gridCol>
                <a:gridCol w="2316615">
                  <a:extLst>
                    <a:ext uri="{9D8B030D-6E8A-4147-A177-3AD203B41FA5}">
                      <a16:colId xmlns:a16="http://schemas.microsoft.com/office/drawing/2014/main" val="478414188"/>
                    </a:ext>
                  </a:extLst>
                </a:gridCol>
                <a:gridCol w="2378880">
                  <a:extLst>
                    <a:ext uri="{9D8B030D-6E8A-4147-A177-3AD203B41FA5}">
                      <a16:colId xmlns:a16="http://schemas.microsoft.com/office/drawing/2014/main" val="3945374896"/>
                    </a:ext>
                  </a:extLst>
                </a:gridCol>
                <a:gridCol w="1770944">
                  <a:extLst>
                    <a:ext uri="{9D8B030D-6E8A-4147-A177-3AD203B41FA5}">
                      <a16:colId xmlns:a16="http://schemas.microsoft.com/office/drawing/2014/main" val="2014808459"/>
                    </a:ext>
                  </a:extLst>
                </a:gridCol>
              </a:tblGrid>
              <a:tr h="386625">
                <a:tc gridSpan="2">
                  <a:txBody>
                    <a:bodyPr/>
                    <a:lstStyle/>
                    <a:p>
                      <a:pPr algn="ctr" rtl="0" fontAlgn="ctr"/>
                      <a:r>
                        <a:rPr lang="en-US" sz="2000" b="1" i="0" u="sng" strike="noStrike" dirty="0">
                          <a:solidFill>
                            <a:srgbClr val="000000"/>
                          </a:solidFill>
                          <a:effectLst/>
                          <a:latin typeface="Arial" panose="020B0604020202020204" pitchFamily="34" charset="0"/>
                        </a:rPr>
                        <a:t>DBSA R90 Million loan Projects 3rd year 2020/21</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ZA"/>
                    </a:p>
                  </a:txBody>
                  <a:tcPr/>
                </a:tc>
                <a:tc>
                  <a:txBody>
                    <a:bodyPr/>
                    <a:lstStyle/>
                    <a:p>
                      <a:pPr algn="ctr" rtl="0" fontAlgn="ctr"/>
                      <a:endParaRPr lang="en-ZA" sz="1800" b="0" i="0" u="none" strike="noStrike" dirty="0">
                        <a:solidFill>
                          <a:srgbClr val="000000"/>
                        </a:solidFill>
                        <a:effectLst/>
                        <a:latin typeface="Arial" panose="020B0604020202020204" pitchFamily="34" charset="0"/>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rtl="0" fontAlgn="ctr"/>
                      <a:endParaRPr lang="en-ZA" sz="1800" b="0" i="0" u="none" strike="noStrike" dirty="0">
                        <a:solidFill>
                          <a:srgbClr val="000000"/>
                        </a:solidFill>
                        <a:effectLst/>
                        <a:latin typeface="Arial" panose="020B0604020202020204" pitchFamily="34" charset="0"/>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32905333"/>
                  </a:ext>
                </a:extLst>
              </a:tr>
              <a:tr h="670150">
                <a:tc>
                  <a:txBody>
                    <a:bodyPr/>
                    <a:lstStyle/>
                    <a:p>
                      <a:pPr algn="ctr" rtl="0" fontAlgn="ctr"/>
                      <a:r>
                        <a:rPr lang="en-ZA" sz="1400" b="1" i="1" u="none" strike="noStrike">
                          <a:solidFill>
                            <a:srgbClr val="000000"/>
                          </a:solidFill>
                          <a:effectLst/>
                          <a:latin typeface="Arial" panose="020B0604020202020204" pitchFamily="34" charset="0"/>
                        </a:rPr>
                        <a:t>PROJECT NAME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1400" b="1" i="1" u="none" strike="noStrike" dirty="0">
                          <a:solidFill>
                            <a:srgbClr val="000000"/>
                          </a:solidFill>
                          <a:effectLst/>
                          <a:latin typeface="Arial" panose="020B0604020202020204" pitchFamily="34" charset="0"/>
                        </a:rPr>
                        <a:t>BUDGET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1400" b="1" i="1" u="none" strike="noStrike">
                          <a:solidFill>
                            <a:srgbClr val="000000"/>
                          </a:solidFill>
                          <a:effectLst/>
                          <a:latin typeface="Arial" panose="020B0604020202020204" pitchFamily="34" charset="0"/>
                        </a:rPr>
                        <a:t>EXPENDITURE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1400" b="1" i="0" u="none" strike="noStrike">
                          <a:solidFill>
                            <a:srgbClr val="000000"/>
                          </a:solidFill>
                          <a:effectLst/>
                          <a:latin typeface="Arial" panose="020B0604020202020204" pitchFamily="34" charset="0"/>
                        </a:rPr>
                        <a:t>% OVERALL PHYSICAL CONSTRU</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34937839"/>
                  </a:ext>
                </a:extLst>
              </a:tr>
              <a:tr h="623235">
                <a:tc>
                  <a:txBody>
                    <a:bodyPr/>
                    <a:lstStyle/>
                    <a:p>
                      <a:pPr algn="l" rtl="0" fontAlgn="ctr"/>
                      <a:r>
                        <a:rPr lang="en-US" sz="1400" b="0" i="0" u="none" strike="noStrike">
                          <a:solidFill>
                            <a:srgbClr val="000000"/>
                          </a:solidFill>
                          <a:effectLst/>
                          <a:latin typeface="Arial" panose="020B0604020202020204" pitchFamily="34" charset="0"/>
                        </a:rPr>
                        <a:t>Replace 2 x 20 MVA 66/11 kV at Tzaneen main sub PH3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1400" b="0" i="0" u="none" strike="noStrike">
                          <a:solidFill>
                            <a:srgbClr val="000000"/>
                          </a:solidFill>
                          <a:effectLst/>
                          <a:latin typeface="Arial" panose="020B0604020202020204" pitchFamily="34" charset="0"/>
                        </a:rPr>
                        <a:t> R14 670 000.00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1400" b="0" i="0" u="none" strike="noStrike">
                          <a:solidFill>
                            <a:srgbClr val="000000"/>
                          </a:solidFill>
                          <a:effectLst/>
                          <a:latin typeface="Arial" panose="020B0604020202020204" pitchFamily="34" charset="0"/>
                        </a:rPr>
                        <a:t> R   4 947 534.95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1400" b="0" i="0" u="none" strike="noStrike" dirty="0" smtClean="0">
                          <a:solidFill>
                            <a:srgbClr val="000000"/>
                          </a:solidFill>
                          <a:effectLst/>
                          <a:latin typeface="Arial" panose="020B0604020202020204" pitchFamily="34" charset="0"/>
                        </a:rPr>
                        <a:t>62,5%</a:t>
                      </a:r>
                      <a:endParaRPr lang="en-ZA" sz="1400" b="0" i="0" u="none" strike="noStrike" dirty="0">
                        <a:solidFill>
                          <a:srgbClr val="000000"/>
                        </a:solidFill>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2025246"/>
                  </a:ext>
                </a:extLst>
              </a:tr>
              <a:tr h="240567">
                <a:tc>
                  <a:txBody>
                    <a:bodyPr/>
                    <a:lstStyle/>
                    <a:p>
                      <a:pPr algn="l" rtl="0" fontAlgn="ctr"/>
                      <a:r>
                        <a:rPr lang="en-ZA" sz="1400" b="1" i="0" u="none" strike="noStrike">
                          <a:solidFill>
                            <a:srgbClr val="00B050"/>
                          </a:solidFill>
                          <a:effectLst/>
                          <a:latin typeface="Arial" panose="020B0604020202020204" pitchFamily="34" charset="0"/>
                        </a:rPr>
                        <a:t>Prepaid Meters ph3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1400" b="1" i="0" u="none" strike="noStrike">
                          <a:solidFill>
                            <a:srgbClr val="00B050"/>
                          </a:solidFill>
                          <a:effectLst/>
                          <a:latin typeface="Arial" panose="020B0604020202020204" pitchFamily="34" charset="0"/>
                        </a:rPr>
                        <a:t> R     300 000.00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1400" b="1" i="0" u="none" strike="noStrike">
                          <a:solidFill>
                            <a:srgbClr val="00B050"/>
                          </a:solidFill>
                          <a:effectLst/>
                          <a:latin typeface="Arial" panose="020B0604020202020204" pitchFamily="34" charset="0"/>
                        </a:rPr>
                        <a:t> R      305 664.25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1400" b="1" i="0" u="none" strike="noStrike">
                          <a:solidFill>
                            <a:srgbClr val="00B050"/>
                          </a:solidFill>
                          <a:effectLst/>
                          <a:latin typeface="Arial" panose="020B0604020202020204" pitchFamily="34"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00454542"/>
                  </a:ext>
                </a:extLst>
              </a:tr>
              <a:tr h="859167">
                <a:tc>
                  <a:txBody>
                    <a:bodyPr/>
                    <a:lstStyle/>
                    <a:p>
                      <a:pPr algn="l" rtl="0" fontAlgn="ctr"/>
                      <a:r>
                        <a:rPr lang="en-US" sz="1400" b="0" i="0" u="none" strike="noStrike" dirty="0">
                          <a:solidFill>
                            <a:srgbClr val="000000"/>
                          </a:solidFill>
                          <a:effectLst/>
                          <a:latin typeface="Arial" panose="020B0604020202020204" pitchFamily="34" charset="0"/>
                        </a:rPr>
                        <a:t>Substation Tripping Batteries (Letsitele Main) (</a:t>
                      </a:r>
                      <a:r>
                        <a:rPr lang="en-US" sz="1400" b="0" i="0" u="none" strike="noStrike" dirty="0" smtClean="0">
                          <a:solidFill>
                            <a:srgbClr val="000000"/>
                          </a:solidFill>
                          <a:effectLst/>
                          <a:latin typeface="Arial" panose="020B0604020202020204" pitchFamily="34" charset="0"/>
                        </a:rPr>
                        <a:t>Appointed)</a:t>
                      </a:r>
                      <a:endParaRPr lang="en-US" sz="1400" b="0" i="0" u="none" strike="noStrike" dirty="0">
                        <a:solidFill>
                          <a:srgbClr val="FF0000"/>
                        </a:solidFill>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1400" b="0" i="0" u="none" strike="noStrike" dirty="0">
                          <a:solidFill>
                            <a:srgbClr val="000000"/>
                          </a:solidFill>
                          <a:effectLst/>
                          <a:latin typeface="Arial" panose="020B0604020202020204" pitchFamily="34" charset="0"/>
                        </a:rPr>
                        <a:t> R     450 000.00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1400" b="0" i="0" u="none" strike="noStrike">
                          <a:solidFill>
                            <a:srgbClr val="000000"/>
                          </a:solidFill>
                          <a:effectLst/>
                          <a:latin typeface="Arial" panose="020B0604020202020204" pitchFamily="34" charset="0"/>
                        </a:rPr>
                        <a:t> R                     -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1400" b="0" i="0" u="none" strike="noStrike" dirty="0" smtClean="0">
                          <a:solidFill>
                            <a:srgbClr val="000000"/>
                          </a:solidFill>
                          <a:effectLst/>
                          <a:latin typeface="Arial" panose="020B0604020202020204" pitchFamily="34" charset="0"/>
                        </a:rPr>
                        <a:t>100%</a:t>
                      </a:r>
                      <a:endParaRPr lang="en-ZA" sz="1400" b="0" i="0" u="none" strike="noStrike" dirty="0">
                        <a:solidFill>
                          <a:srgbClr val="000000"/>
                        </a:solidFill>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17030913"/>
                  </a:ext>
                </a:extLst>
              </a:tr>
              <a:tr h="464666">
                <a:tc>
                  <a:txBody>
                    <a:bodyPr/>
                    <a:lstStyle/>
                    <a:p>
                      <a:pPr algn="l" rtl="0" fontAlgn="ctr"/>
                      <a:r>
                        <a:rPr lang="en-US" sz="1400" b="0" i="0" u="none" strike="noStrike">
                          <a:solidFill>
                            <a:srgbClr val="000000"/>
                          </a:solidFill>
                          <a:effectLst/>
                          <a:latin typeface="Arial" panose="020B0604020202020204" pitchFamily="34" charset="0"/>
                        </a:rPr>
                        <a:t>Provision of Capital Tools (CRS)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1400" b="0" i="0" u="none" strike="noStrike">
                          <a:solidFill>
                            <a:srgbClr val="000000"/>
                          </a:solidFill>
                          <a:effectLst/>
                          <a:latin typeface="Arial" panose="020B0604020202020204" pitchFamily="34" charset="0"/>
                        </a:rPr>
                        <a:t> R     100 000.00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1400" b="0" i="0" u="none" strike="noStrike">
                          <a:solidFill>
                            <a:srgbClr val="000000"/>
                          </a:solidFill>
                          <a:effectLst/>
                          <a:latin typeface="Arial" panose="020B0604020202020204" pitchFamily="34" charset="0"/>
                        </a:rPr>
                        <a:t> R                     -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1400" b="0" i="0" u="none" strike="noStrike">
                          <a:solidFill>
                            <a:srgbClr val="000000"/>
                          </a:solidFill>
                          <a:effectLst/>
                          <a:latin typeface="Arial" panose="020B0604020202020204" pitchFamily="34" charset="0"/>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80262752"/>
                  </a:ext>
                </a:extLst>
              </a:tr>
              <a:tr h="498317">
                <a:tc>
                  <a:txBody>
                    <a:bodyPr/>
                    <a:lstStyle/>
                    <a:p>
                      <a:pPr algn="l" rtl="0" fontAlgn="ctr"/>
                      <a:r>
                        <a:rPr lang="en-US" sz="1400" b="0" i="0" u="none" strike="noStrike" dirty="0">
                          <a:solidFill>
                            <a:srgbClr val="000000"/>
                          </a:solidFill>
                          <a:effectLst/>
                          <a:latin typeface="Arial" panose="020B0604020202020204" pitchFamily="34" charset="0"/>
                        </a:rPr>
                        <a:t>Provision of Capital tools (O&amp;M)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1400" b="0" i="0" u="none" strike="noStrike">
                          <a:solidFill>
                            <a:srgbClr val="000000"/>
                          </a:solidFill>
                          <a:effectLst/>
                          <a:latin typeface="Arial" panose="020B0604020202020204" pitchFamily="34" charset="0"/>
                        </a:rPr>
                        <a:t> R     100 000.00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1400" b="0" i="0" u="none" strike="noStrike">
                          <a:solidFill>
                            <a:srgbClr val="000000"/>
                          </a:solidFill>
                          <a:effectLst/>
                          <a:latin typeface="Arial" panose="020B0604020202020204" pitchFamily="34" charset="0"/>
                        </a:rPr>
                        <a:t> R          6 250.00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1400" b="0" i="0" u="none" strike="noStrike">
                          <a:solidFill>
                            <a:srgbClr val="000000"/>
                          </a:solidFill>
                          <a:effectLst/>
                          <a:latin typeface="Arial" panose="020B0604020202020204" pitchFamily="34" charset="0"/>
                        </a:rPr>
                        <a:t>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1633004"/>
                  </a:ext>
                </a:extLst>
              </a:tr>
              <a:tr h="446767">
                <a:tc>
                  <a:txBody>
                    <a:bodyPr/>
                    <a:lstStyle/>
                    <a:p>
                      <a:pPr algn="l" rtl="0" fontAlgn="ctr"/>
                      <a:r>
                        <a:rPr lang="en-US" sz="1400" b="1" i="0" u="none" strike="noStrike">
                          <a:solidFill>
                            <a:srgbClr val="00B050"/>
                          </a:solidFill>
                          <a:effectLst/>
                          <a:latin typeface="Arial" panose="020B0604020202020204" pitchFamily="34" charset="0"/>
                        </a:rPr>
                        <a:t>Replacement of Existing Air Conditioners ph3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1400" b="1" i="0" u="none" strike="noStrike">
                          <a:solidFill>
                            <a:srgbClr val="00B050"/>
                          </a:solidFill>
                          <a:effectLst/>
                          <a:latin typeface="Arial" panose="020B0604020202020204" pitchFamily="34" charset="0"/>
                        </a:rPr>
                        <a:t> R     150 000.00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1400" b="1" i="0" u="none" strike="noStrike">
                          <a:solidFill>
                            <a:srgbClr val="00B050"/>
                          </a:solidFill>
                          <a:effectLst/>
                          <a:latin typeface="Arial" panose="020B0604020202020204" pitchFamily="34" charset="0"/>
                        </a:rPr>
                        <a:t> R      139 150.00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1400" b="1" i="0" u="none" strike="noStrike">
                          <a:solidFill>
                            <a:srgbClr val="00B050"/>
                          </a:solidFill>
                          <a:effectLst/>
                          <a:latin typeface="Arial" panose="020B0604020202020204" pitchFamily="34"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47729723"/>
                  </a:ext>
                </a:extLst>
              </a:tr>
              <a:tr h="524092">
                <a:tc>
                  <a:txBody>
                    <a:bodyPr/>
                    <a:lstStyle/>
                    <a:p>
                      <a:pPr algn="l" rtl="0" fontAlgn="ctr"/>
                      <a:r>
                        <a:rPr lang="en-US" sz="1400" b="0" i="0" u="none" strike="noStrike" dirty="0">
                          <a:solidFill>
                            <a:srgbClr val="000000"/>
                          </a:solidFill>
                          <a:effectLst/>
                          <a:latin typeface="Arial" panose="020B0604020202020204" pitchFamily="34" charset="0"/>
                        </a:rPr>
                        <a:t>Rebuilding of Deeside 11kv </a:t>
                      </a:r>
                      <a:r>
                        <a:rPr lang="en-US" sz="1400" b="0" i="0" u="none" strike="noStrike" dirty="0" smtClean="0">
                          <a:solidFill>
                            <a:srgbClr val="000000"/>
                          </a:solidFill>
                          <a:effectLst/>
                          <a:latin typeface="Arial" panose="020B0604020202020204" pitchFamily="34" charset="0"/>
                        </a:rPr>
                        <a:t>line (2.2km planned)</a:t>
                      </a:r>
                      <a:endParaRPr lang="en-US" sz="1400" b="0" i="0" u="none" strike="noStrike" dirty="0">
                        <a:solidFill>
                          <a:srgbClr val="FF0000"/>
                        </a:solidFill>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1400" b="0" i="0" u="none" strike="noStrike">
                          <a:solidFill>
                            <a:srgbClr val="000000"/>
                          </a:solidFill>
                          <a:effectLst/>
                          <a:latin typeface="Arial" panose="020B0604020202020204" pitchFamily="34" charset="0"/>
                        </a:rPr>
                        <a:t> R     600 000.00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1400" b="0" i="0" u="none" strike="noStrike">
                          <a:solidFill>
                            <a:srgbClr val="000000"/>
                          </a:solidFill>
                          <a:effectLst/>
                          <a:latin typeface="Arial" panose="020B0604020202020204" pitchFamily="34" charset="0"/>
                        </a:rPr>
                        <a:t> R        35 573.13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1400" b="0" i="0" u="none" strike="noStrike" dirty="0" smtClean="0">
                          <a:solidFill>
                            <a:srgbClr val="000000"/>
                          </a:solidFill>
                          <a:effectLst/>
                          <a:latin typeface="Arial" panose="020B0604020202020204" pitchFamily="34" charset="0"/>
                        </a:rPr>
                        <a:t>90%</a:t>
                      </a:r>
                      <a:endParaRPr lang="en-ZA" sz="1400" b="0" i="0" u="none" strike="noStrike" dirty="0">
                        <a:solidFill>
                          <a:srgbClr val="000000"/>
                        </a:solidFill>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51240693"/>
                  </a:ext>
                </a:extLst>
              </a:tr>
              <a:tr h="713109">
                <a:tc>
                  <a:txBody>
                    <a:bodyPr/>
                    <a:lstStyle/>
                    <a:p>
                      <a:pPr algn="l" rtl="0" fontAlgn="ctr"/>
                      <a:r>
                        <a:rPr lang="en-US" sz="1400" b="0" i="0" u="none" strike="noStrike" dirty="0">
                          <a:solidFill>
                            <a:srgbClr val="000000"/>
                          </a:solidFill>
                          <a:effectLst/>
                          <a:latin typeface="Arial" panose="020B0604020202020204" pitchFamily="34" charset="0"/>
                        </a:rPr>
                        <a:t>Rebuilding of </a:t>
                      </a:r>
                      <a:r>
                        <a:rPr lang="en-US" sz="1400" b="0" i="0" u="none" strike="noStrike" dirty="0" smtClean="0">
                          <a:solidFill>
                            <a:srgbClr val="000000"/>
                          </a:solidFill>
                          <a:effectLst/>
                          <a:latin typeface="Arial" panose="020B0604020202020204" pitchFamily="34" charset="0"/>
                        </a:rPr>
                        <a:t>Yamorna /Shivurali </a:t>
                      </a:r>
                      <a:r>
                        <a:rPr lang="en-US" sz="1400" b="0" i="0" u="none" strike="noStrike" dirty="0">
                          <a:solidFill>
                            <a:srgbClr val="000000"/>
                          </a:solidFill>
                          <a:effectLst/>
                          <a:latin typeface="Arial" panose="020B0604020202020204" pitchFamily="34" charset="0"/>
                        </a:rPr>
                        <a:t>11kv line </a:t>
                      </a:r>
                      <a:r>
                        <a:rPr lang="en-US" sz="1400" b="0" i="0" u="none" strike="noStrike" dirty="0" smtClean="0">
                          <a:solidFill>
                            <a:srgbClr val="000000"/>
                          </a:solidFill>
                          <a:effectLst/>
                          <a:latin typeface="Arial" panose="020B0604020202020204" pitchFamily="34" charset="0"/>
                        </a:rPr>
                        <a:t>ph2 ( 1.9km planned )</a:t>
                      </a:r>
                      <a:endParaRPr lang="en-US" sz="1400" b="0" i="0" u="none" strike="noStrike" dirty="0">
                        <a:solidFill>
                          <a:srgbClr val="FF0000"/>
                        </a:solidFill>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1400" b="0" i="0" u="none" strike="noStrike">
                          <a:solidFill>
                            <a:srgbClr val="000000"/>
                          </a:solidFill>
                          <a:effectLst/>
                          <a:latin typeface="Arial" panose="020B0604020202020204" pitchFamily="34" charset="0"/>
                        </a:rPr>
                        <a:t> R     600 000.00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1400" b="0" i="0" u="none" strike="noStrike">
                          <a:solidFill>
                            <a:srgbClr val="000000"/>
                          </a:solidFill>
                          <a:effectLst/>
                          <a:latin typeface="Arial" panose="020B0604020202020204" pitchFamily="34" charset="0"/>
                        </a:rPr>
                        <a:t> R        35 573.13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1400" b="0" i="0" u="none" strike="noStrike" dirty="0" smtClean="0">
                          <a:solidFill>
                            <a:srgbClr val="000000"/>
                          </a:solidFill>
                          <a:effectLst/>
                          <a:latin typeface="Arial" panose="020B0604020202020204" pitchFamily="34" charset="0"/>
                        </a:rPr>
                        <a:t>90</a:t>
                      </a:r>
                      <a:r>
                        <a:rPr lang="en-ZA" sz="1400" b="0" i="0" u="none" strike="noStrike" dirty="0" smtClean="0">
                          <a:solidFill>
                            <a:srgbClr val="000000"/>
                          </a:solidFill>
                          <a:effectLst/>
                          <a:latin typeface="Arial" panose="020B0604020202020204" pitchFamily="34" charset="0"/>
                        </a:rPr>
                        <a:t>%</a:t>
                      </a:r>
                      <a:endParaRPr lang="en-ZA" sz="1400" b="0" i="0" u="none" strike="noStrike" dirty="0">
                        <a:solidFill>
                          <a:srgbClr val="000000"/>
                        </a:solidFill>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977623"/>
                  </a:ext>
                </a:extLst>
              </a:tr>
            </a:tbl>
          </a:graphicData>
        </a:graphic>
      </p:graphicFrame>
    </p:spTree>
    <p:extLst>
      <p:ext uri="{BB962C8B-B14F-4D97-AF65-F5344CB8AC3E}">
        <p14:creationId xmlns:p14="http://schemas.microsoft.com/office/powerpoint/2010/main" val="14186495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584636" y="69026"/>
            <a:ext cx="10515600" cy="567788"/>
          </a:xfrm>
        </p:spPr>
        <p:txBody>
          <a:bodyPr>
            <a:noAutofit/>
          </a:bodyPr>
          <a:lstStyle/>
          <a:p>
            <a:pPr algn="ctr"/>
            <a:r>
              <a:rPr lang="en-ZA" sz="2400" b="1" dirty="0" smtClean="0">
                <a:solidFill>
                  <a:srgbClr val="00B050"/>
                </a:solidFill>
              </a:rPr>
              <a:t>GREATER TZANEEN MUNICIPALITY DBSA FUNDED CAPITAL PROJECTS</a:t>
            </a:r>
            <a:endParaRPr lang="en-ZA" sz="2400" b="1" dirty="0">
              <a:solidFill>
                <a:srgbClr val="00B050"/>
              </a:solidFill>
            </a:endParaRPr>
          </a:p>
        </p:txBody>
      </p:sp>
      <p:pic>
        <p:nvPicPr>
          <p:cNvPr id="8" name="Content Placeholder 7"/>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10704496" y="16245"/>
            <a:ext cx="1260263" cy="927020"/>
          </a:xfrm>
        </p:spPr>
      </p:pic>
      <p:sp>
        <p:nvSpPr>
          <p:cNvPr id="2" name="Date Placeholder 1"/>
          <p:cNvSpPr>
            <a:spLocks noGrp="1"/>
          </p:cNvSpPr>
          <p:nvPr>
            <p:ph type="dt" sz="half" idx="10"/>
          </p:nvPr>
        </p:nvSpPr>
        <p:spPr>
          <a:xfrm>
            <a:off x="838200" y="6516687"/>
            <a:ext cx="2743200" cy="365125"/>
          </a:xfrm>
        </p:spPr>
        <p:txBody>
          <a:bodyPr/>
          <a:lstStyle/>
          <a:p>
            <a:r>
              <a:rPr lang="en-ZA" dirty="0" smtClean="0"/>
              <a:t>2021/06/21</a:t>
            </a:r>
            <a:endParaRPr lang="en-ZA" dirty="0"/>
          </a:p>
        </p:txBody>
      </p:sp>
      <p:sp>
        <p:nvSpPr>
          <p:cNvPr id="4" name="Footer Placeholder 3"/>
          <p:cNvSpPr>
            <a:spLocks noGrp="1"/>
          </p:cNvSpPr>
          <p:nvPr>
            <p:ph type="ftr" sz="quarter" idx="11"/>
          </p:nvPr>
        </p:nvSpPr>
        <p:spPr>
          <a:xfrm>
            <a:off x="4038600" y="6521223"/>
            <a:ext cx="4114800" cy="365125"/>
          </a:xfrm>
        </p:spPr>
        <p:txBody>
          <a:bodyPr/>
          <a:lstStyle/>
          <a:p>
            <a:r>
              <a:rPr lang="en-US" dirty="0"/>
              <a:t>Report on Electrical Infrastructure </a:t>
            </a:r>
          </a:p>
        </p:txBody>
      </p:sp>
      <p:sp>
        <p:nvSpPr>
          <p:cNvPr id="6" name="Slide Number Placeholder 5"/>
          <p:cNvSpPr>
            <a:spLocks noGrp="1"/>
          </p:cNvSpPr>
          <p:nvPr>
            <p:ph type="sldNum" sz="quarter" idx="12"/>
          </p:nvPr>
        </p:nvSpPr>
        <p:spPr>
          <a:xfrm>
            <a:off x="8610600" y="6547289"/>
            <a:ext cx="2743200" cy="365125"/>
          </a:xfrm>
        </p:spPr>
        <p:txBody>
          <a:bodyPr/>
          <a:lstStyle/>
          <a:p>
            <a:fld id="{64214F70-F0C9-4091-A22E-E04D8F4F4F2E}" type="slidenum">
              <a:rPr lang="en-ZA" smtClean="0"/>
              <a:pPr/>
              <a:t>18</a:t>
            </a:fld>
            <a:endParaRPr lang="en-ZA"/>
          </a:p>
        </p:txBody>
      </p:sp>
      <p:graphicFrame>
        <p:nvGraphicFramePr>
          <p:cNvPr id="9" name="Table 8"/>
          <p:cNvGraphicFramePr>
            <a:graphicFrameLocks noGrp="1"/>
          </p:cNvGraphicFramePr>
          <p:nvPr>
            <p:extLst>
              <p:ext uri="{D42A27DB-BD31-4B8C-83A1-F6EECF244321}">
                <p14:modId xmlns:p14="http://schemas.microsoft.com/office/powerpoint/2010/main" val="3495953290"/>
              </p:ext>
            </p:extLst>
          </p:nvPr>
        </p:nvGraphicFramePr>
        <p:xfrm>
          <a:off x="179881" y="689596"/>
          <a:ext cx="10313416" cy="5857693"/>
        </p:xfrm>
        <a:graphic>
          <a:graphicData uri="http://schemas.openxmlformats.org/drawingml/2006/table">
            <a:tbl>
              <a:tblPr/>
              <a:tblGrid>
                <a:gridCol w="3646432">
                  <a:extLst>
                    <a:ext uri="{9D8B030D-6E8A-4147-A177-3AD203B41FA5}">
                      <a16:colId xmlns:a16="http://schemas.microsoft.com/office/drawing/2014/main" val="432220686"/>
                    </a:ext>
                  </a:extLst>
                </a:gridCol>
                <a:gridCol w="2394672">
                  <a:extLst>
                    <a:ext uri="{9D8B030D-6E8A-4147-A177-3AD203B41FA5}">
                      <a16:colId xmlns:a16="http://schemas.microsoft.com/office/drawing/2014/main" val="2082977822"/>
                    </a:ext>
                  </a:extLst>
                </a:gridCol>
                <a:gridCol w="2449097">
                  <a:extLst>
                    <a:ext uri="{9D8B030D-6E8A-4147-A177-3AD203B41FA5}">
                      <a16:colId xmlns:a16="http://schemas.microsoft.com/office/drawing/2014/main" val="1358330619"/>
                    </a:ext>
                  </a:extLst>
                </a:gridCol>
                <a:gridCol w="1823215">
                  <a:extLst>
                    <a:ext uri="{9D8B030D-6E8A-4147-A177-3AD203B41FA5}">
                      <a16:colId xmlns:a16="http://schemas.microsoft.com/office/drawing/2014/main" val="2763875081"/>
                    </a:ext>
                  </a:extLst>
                </a:gridCol>
              </a:tblGrid>
              <a:tr h="382272">
                <a:tc gridSpan="2">
                  <a:txBody>
                    <a:bodyPr/>
                    <a:lstStyle/>
                    <a:p>
                      <a:pPr algn="ctr" rtl="0" fontAlgn="ctr"/>
                      <a:r>
                        <a:rPr lang="en-US" sz="2000" b="1" i="0" u="sng" strike="noStrike" dirty="0">
                          <a:solidFill>
                            <a:srgbClr val="000000"/>
                          </a:solidFill>
                          <a:effectLst/>
                          <a:latin typeface="Arial" panose="020B0604020202020204" pitchFamily="34" charset="0"/>
                        </a:rPr>
                        <a:t>DBSA R90 Million loan Projects 3rd year 2020/21</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ZA"/>
                    </a:p>
                  </a:txBody>
                  <a:tcPr/>
                </a:tc>
                <a:tc>
                  <a:txBody>
                    <a:bodyPr/>
                    <a:lstStyle/>
                    <a:p>
                      <a:pPr algn="ctr" rtl="0" fontAlgn="ctr"/>
                      <a:endParaRPr lang="en-ZA" sz="1800" b="0" i="0" u="none" strike="noStrike" dirty="0">
                        <a:solidFill>
                          <a:srgbClr val="000000"/>
                        </a:solidFill>
                        <a:effectLst/>
                        <a:latin typeface="Arial" panose="020B0604020202020204" pitchFamily="34" charset="0"/>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rtl="0" fontAlgn="ctr"/>
                      <a:endParaRPr lang="en-ZA" sz="1800" b="0" i="0" u="none" strike="noStrike" dirty="0">
                        <a:solidFill>
                          <a:srgbClr val="000000"/>
                        </a:solidFill>
                        <a:effectLst/>
                        <a:latin typeface="Arial" panose="020B0604020202020204" pitchFamily="34" charset="0"/>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41298115"/>
                  </a:ext>
                </a:extLst>
              </a:tr>
              <a:tr h="743306">
                <a:tc>
                  <a:txBody>
                    <a:bodyPr/>
                    <a:lstStyle/>
                    <a:p>
                      <a:pPr algn="ctr" rtl="0" fontAlgn="ctr"/>
                      <a:r>
                        <a:rPr lang="en-ZA" sz="1400" b="1" i="1" u="none" strike="noStrike" dirty="0">
                          <a:solidFill>
                            <a:srgbClr val="000000"/>
                          </a:solidFill>
                          <a:effectLst/>
                          <a:latin typeface="Arial" panose="020B0604020202020204" pitchFamily="34" charset="0"/>
                        </a:rPr>
                        <a:t>PROJECT NAME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1400" b="1" i="1" u="none" strike="noStrike" dirty="0">
                          <a:solidFill>
                            <a:srgbClr val="000000"/>
                          </a:solidFill>
                          <a:effectLst/>
                          <a:latin typeface="Arial" panose="020B0604020202020204" pitchFamily="34" charset="0"/>
                        </a:rPr>
                        <a:t>BUDGET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1400" b="1" i="1" u="none" strike="noStrike">
                          <a:solidFill>
                            <a:srgbClr val="000000"/>
                          </a:solidFill>
                          <a:effectLst/>
                          <a:latin typeface="Arial" panose="020B0604020202020204" pitchFamily="34" charset="0"/>
                        </a:rPr>
                        <a:t>EXPENDITURE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1400" b="1" i="0" u="none" strike="noStrike">
                          <a:solidFill>
                            <a:srgbClr val="000000"/>
                          </a:solidFill>
                          <a:effectLst/>
                          <a:latin typeface="Arial" panose="020B0604020202020204" pitchFamily="34" charset="0"/>
                        </a:rPr>
                        <a:t>% OVERALL PHYSICAL CONSTRU</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07981490"/>
                  </a:ext>
                </a:extLst>
              </a:tr>
              <a:tr h="442444">
                <a:tc>
                  <a:txBody>
                    <a:bodyPr/>
                    <a:lstStyle/>
                    <a:p>
                      <a:pPr algn="l" rtl="0" fontAlgn="ctr"/>
                      <a:r>
                        <a:rPr lang="en-US" sz="1400" b="0" i="0" u="none" strike="noStrike" dirty="0">
                          <a:solidFill>
                            <a:srgbClr val="000000"/>
                          </a:solidFill>
                          <a:effectLst/>
                          <a:latin typeface="Arial" panose="020B0604020202020204" pitchFamily="34" charset="0"/>
                        </a:rPr>
                        <a:t>Rebuilding of Ledzee 11kv lines ph2 </a:t>
                      </a:r>
                      <a:r>
                        <a:rPr lang="en-US" sz="1400" b="0" i="0" u="none" strike="noStrike" dirty="0" smtClean="0">
                          <a:solidFill>
                            <a:schemeClr val="tx1"/>
                          </a:solidFill>
                          <a:effectLst/>
                          <a:latin typeface="Arial" panose="020B0604020202020204" pitchFamily="34" charset="0"/>
                        </a:rPr>
                        <a:t>(2km planned)</a:t>
                      </a:r>
                      <a:endParaRPr lang="en-US" sz="1400" b="0" i="0" u="none" strike="noStrike" dirty="0">
                        <a:solidFill>
                          <a:schemeClr val="tx1"/>
                        </a:solidFill>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1400" b="0" i="0" u="none" strike="noStrike" dirty="0">
                          <a:solidFill>
                            <a:srgbClr val="000000"/>
                          </a:solidFill>
                          <a:effectLst/>
                          <a:latin typeface="Arial" panose="020B0604020202020204" pitchFamily="34" charset="0"/>
                        </a:rPr>
                        <a:t> R     500 000.00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1400" b="0" i="0" u="none" strike="noStrike">
                          <a:solidFill>
                            <a:srgbClr val="000000"/>
                          </a:solidFill>
                          <a:effectLst/>
                          <a:latin typeface="Arial" panose="020B0604020202020204" pitchFamily="34" charset="0"/>
                        </a:rPr>
                        <a:t> R        29 644.26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1400" b="0" i="0" u="none" strike="noStrike" dirty="0" smtClean="0">
                          <a:solidFill>
                            <a:srgbClr val="000000"/>
                          </a:solidFill>
                          <a:effectLst/>
                          <a:latin typeface="Arial" panose="020B0604020202020204" pitchFamily="34" charset="0"/>
                        </a:rPr>
                        <a:t>95%</a:t>
                      </a:r>
                      <a:endParaRPr lang="en-ZA" sz="1400" b="0" i="0" u="none" strike="noStrike" dirty="0">
                        <a:solidFill>
                          <a:srgbClr val="000000"/>
                        </a:solidFill>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21976438"/>
                  </a:ext>
                </a:extLst>
              </a:tr>
              <a:tr h="442444">
                <a:tc>
                  <a:txBody>
                    <a:bodyPr/>
                    <a:lstStyle/>
                    <a:p>
                      <a:pPr algn="l" rtl="0" fontAlgn="ctr"/>
                      <a:r>
                        <a:rPr lang="en-US" sz="1400" b="0" i="0" u="none" strike="noStrike" dirty="0">
                          <a:solidFill>
                            <a:srgbClr val="000000"/>
                          </a:solidFill>
                          <a:effectLst/>
                          <a:latin typeface="Arial" panose="020B0604020202020204" pitchFamily="34" charset="0"/>
                        </a:rPr>
                        <a:t>Rebuilding of Waterbok 11kv lines </a:t>
                      </a:r>
                      <a:r>
                        <a:rPr lang="en-US" sz="1400" b="0" i="0" u="none" strike="noStrike" dirty="0" smtClean="0">
                          <a:solidFill>
                            <a:schemeClr val="tx1"/>
                          </a:solidFill>
                          <a:effectLst/>
                          <a:latin typeface="Arial" panose="020B0604020202020204" pitchFamily="34" charset="0"/>
                        </a:rPr>
                        <a:t>(3.3km planned towards </a:t>
                      </a:r>
                      <a:r>
                        <a:rPr lang="en-US" sz="1400" b="0" i="0" u="none" strike="noStrike" dirty="0" err="1" smtClean="0">
                          <a:solidFill>
                            <a:schemeClr val="tx1"/>
                          </a:solidFill>
                          <a:effectLst/>
                          <a:latin typeface="Arial" panose="020B0604020202020204" pitchFamily="34" charset="0"/>
                        </a:rPr>
                        <a:t>Prieska</a:t>
                      </a:r>
                      <a:r>
                        <a:rPr lang="en-US" sz="1400" b="0" i="0" u="none" strike="noStrike" dirty="0" smtClean="0">
                          <a:solidFill>
                            <a:schemeClr val="tx1"/>
                          </a:solidFill>
                          <a:effectLst/>
                          <a:latin typeface="Arial" panose="020B0604020202020204" pitchFamily="34" charset="0"/>
                        </a:rPr>
                        <a:t>)</a:t>
                      </a:r>
                      <a:endParaRPr lang="en-US" sz="1400" b="0" i="0" u="none" strike="noStrike" dirty="0">
                        <a:solidFill>
                          <a:schemeClr val="tx1"/>
                        </a:solidFill>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1400" b="0" i="0" u="none" strike="noStrike" dirty="0">
                          <a:solidFill>
                            <a:srgbClr val="000000"/>
                          </a:solidFill>
                          <a:effectLst/>
                          <a:latin typeface="Arial" panose="020B0604020202020204" pitchFamily="34" charset="0"/>
                        </a:rPr>
                        <a:t> R     700 000.00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1400" b="0" i="0" u="none" strike="noStrike">
                          <a:solidFill>
                            <a:srgbClr val="000000"/>
                          </a:solidFill>
                          <a:effectLst/>
                          <a:latin typeface="Arial" panose="020B0604020202020204" pitchFamily="34" charset="0"/>
                        </a:rPr>
                        <a:t> R        41 501.98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1400" b="0" i="0" u="none" strike="noStrike" dirty="0" smtClean="0">
                          <a:solidFill>
                            <a:srgbClr val="000000"/>
                          </a:solidFill>
                          <a:effectLst/>
                          <a:latin typeface="Arial" panose="020B0604020202020204" pitchFamily="34" charset="0"/>
                        </a:rPr>
                        <a:t>95%</a:t>
                      </a:r>
                      <a:endParaRPr lang="en-ZA" sz="1400" b="0" i="0" u="none" strike="noStrike" dirty="0">
                        <a:solidFill>
                          <a:srgbClr val="000000"/>
                        </a:solidFill>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51940649"/>
                  </a:ext>
                </a:extLst>
              </a:tr>
              <a:tr h="662648">
                <a:tc>
                  <a:txBody>
                    <a:bodyPr/>
                    <a:lstStyle/>
                    <a:p>
                      <a:pPr algn="l" rtl="0" fontAlgn="ctr"/>
                      <a:r>
                        <a:rPr lang="en-US" sz="1400" b="0" i="0" u="none" strike="noStrike" dirty="0">
                          <a:solidFill>
                            <a:srgbClr val="000000"/>
                          </a:solidFill>
                          <a:effectLst/>
                          <a:latin typeface="Arial" panose="020B0604020202020204" pitchFamily="34" charset="0"/>
                        </a:rPr>
                        <a:t>Rebuilding of Letaba Feeder 33KV line ph2 </a:t>
                      </a:r>
                      <a:r>
                        <a:rPr lang="en-US" sz="1400" b="0" i="0" u="none" strike="noStrike" dirty="0" smtClean="0">
                          <a:solidFill>
                            <a:schemeClr val="tx1"/>
                          </a:solidFill>
                          <a:effectLst/>
                          <a:latin typeface="Arial" panose="020B0604020202020204" pitchFamily="34" charset="0"/>
                        </a:rPr>
                        <a:t>(4.2km planned)</a:t>
                      </a:r>
                      <a:endParaRPr lang="en-US" sz="1400" b="0" i="0" u="none" strike="noStrike" dirty="0">
                        <a:solidFill>
                          <a:schemeClr val="tx1"/>
                        </a:solidFill>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1400" b="0" i="0" u="none" strike="noStrike">
                          <a:solidFill>
                            <a:srgbClr val="000000"/>
                          </a:solidFill>
                          <a:effectLst/>
                          <a:latin typeface="Arial" panose="020B0604020202020204" pitchFamily="34" charset="0"/>
                        </a:rPr>
                        <a:t> R  1 500 000.00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1400" b="0" i="0" u="none" strike="noStrike" dirty="0">
                          <a:solidFill>
                            <a:srgbClr val="000000"/>
                          </a:solidFill>
                          <a:effectLst/>
                          <a:latin typeface="Arial" panose="020B0604020202020204" pitchFamily="34" charset="0"/>
                        </a:rPr>
                        <a:t> R        88 932.81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1400" b="0" i="0" u="none" strike="noStrike" dirty="0" smtClean="0">
                          <a:solidFill>
                            <a:srgbClr val="000000"/>
                          </a:solidFill>
                          <a:effectLst/>
                          <a:latin typeface="Arial" panose="020B0604020202020204" pitchFamily="34" charset="0"/>
                        </a:rPr>
                        <a:t>85%</a:t>
                      </a:r>
                      <a:endParaRPr lang="en-ZA" sz="1400" b="0" i="0" u="none" strike="noStrike" dirty="0">
                        <a:solidFill>
                          <a:srgbClr val="000000"/>
                        </a:solidFill>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26811529"/>
                  </a:ext>
                </a:extLst>
              </a:tr>
              <a:tr h="884888">
                <a:tc>
                  <a:txBody>
                    <a:bodyPr/>
                    <a:lstStyle/>
                    <a:p>
                      <a:pPr algn="l" rtl="0" fontAlgn="ctr"/>
                      <a:r>
                        <a:rPr lang="en-US" sz="1400" b="0" i="0" u="none" strike="noStrike" dirty="0">
                          <a:solidFill>
                            <a:srgbClr val="000000"/>
                          </a:solidFill>
                          <a:effectLst/>
                          <a:latin typeface="Arial" panose="020B0604020202020204" pitchFamily="34" charset="0"/>
                        </a:rPr>
                        <a:t>Replace 11 kV and 33 kV Auto reclosers per annum (Item B53 6/14) ph3 </a:t>
                      </a:r>
                      <a:r>
                        <a:rPr lang="en-US" sz="1400" b="0" i="0" u="none" strike="noStrike" dirty="0" smtClean="0">
                          <a:solidFill>
                            <a:schemeClr val="tx1"/>
                          </a:solidFill>
                          <a:effectLst/>
                          <a:latin typeface="Arial" panose="020B0604020202020204" pitchFamily="34" charset="0"/>
                        </a:rPr>
                        <a:t>(3x </a:t>
                      </a:r>
                      <a:r>
                        <a:rPr lang="en-US" sz="1400" b="0" i="0" u="none" strike="noStrike" dirty="0">
                          <a:solidFill>
                            <a:schemeClr val="tx1"/>
                          </a:solidFill>
                          <a:effectLst/>
                          <a:latin typeface="Arial" panose="020B0604020202020204" pitchFamily="34" charset="0"/>
                        </a:rPr>
                        <a:t>AR installed)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1400" b="0" i="0" u="none" strike="noStrike">
                          <a:solidFill>
                            <a:srgbClr val="000000"/>
                          </a:solidFill>
                          <a:effectLst/>
                          <a:latin typeface="Arial" panose="020B0604020202020204" pitchFamily="34" charset="0"/>
                        </a:rPr>
                        <a:t> R  1 500 000.00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1400" b="0" i="0" u="none" strike="noStrike" dirty="0">
                          <a:solidFill>
                            <a:srgbClr val="000000"/>
                          </a:solidFill>
                          <a:effectLst/>
                          <a:latin typeface="Arial" panose="020B0604020202020204" pitchFamily="34" charset="0"/>
                        </a:rPr>
                        <a:t> R      202 341.35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1400" b="0" i="0" u="none" strike="noStrike" dirty="0" smtClean="0">
                          <a:solidFill>
                            <a:srgbClr val="000000"/>
                          </a:solidFill>
                          <a:effectLst/>
                          <a:latin typeface="Arial" panose="020B0604020202020204" pitchFamily="34" charset="0"/>
                        </a:rPr>
                        <a:t>100%</a:t>
                      </a:r>
                      <a:endParaRPr lang="en-ZA" sz="1400" b="0" i="0" u="none" strike="noStrike" dirty="0">
                        <a:solidFill>
                          <a:srgbClr val="000000"/>
                        </a:solidFill>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48406451"/>
                  </a:ext>
                </a:extLst>
              </a:tr>
              <a:tr h="662648">
                <a:tc>
                  <a:txBody>
                    <a:bodyPr/>
                    <a:lstStyle/>
                    <a:p>
                      <a:pPr algn="l" rtl="0" fontAlgn="ctr"/>
                      <a:r>
                        <a:rPr lang="en-US" sz="1400" b="0" i="0" u="none" strike="noStrike" dirty="0">
                          <a:solidFill>
                            <a:srgbClr val="000000"/>
                          </a:solidFill>
                          <a:effectLst/>
                          <a:latin typeface="Arial" panose="020B0604020202020204" pitchFamily="34" charset="0"/>
                        </a:rPr>
                        <a:t>Refurbishment of the </a:t>
                      </a:r>
                      <a:r>
                        <a:rPr lang="en-US" sz="1400" b="0" i="0" u="none" strike="noStrike" dirty="0" smtClean="0">
                          <a:solidFill>
                            <a:srgbClr val="000000"/>
                          </a:solidFill>
                          <a:effectLst/>
                          <a:latin typeface="Arial" panose="020B0604020202020204" pitchFamily="34" charset="0"/>
                        </a:rPr>
                        <a:t>Ebenezer </a:t>
                      </a:r>
                      <a:r>
                        <a:rPr lang="en-US" sz="1400" b="0" i="0" u="none" strike="noStrike" dirty="0">
                          <a:solidFill>
                            <a:srgbClr val="000000"/>
                          </a:solidFill>
                          <a:effectLst/>
                          <a:latin typeface="Arial" panose="020B0604020202020204" pitchFamily="34" charset="0"/>
                        </a:rPr>
                        <a:t>33kV Feeder </a:t>
                      </a:r>
                      <a:r>
                        <a:rPr lang="en-US" sz="1400" b="0" i="0" u="none" strike="noStrike" dirty="0" smtClean="0">
                          <a:solidFill>
                            <a:srgbClr val="000000"/>
                          </a:solidFill>
                          <a:effectLst/>
                          <a:latin typeface="Arial" panose="020B0604020202020204" pitchFamily="34" charset="0"/>
                        </a:rPr>
                        <a:t>ph3 – </a:t>
                      </a:r>
                      <a:r>
                        <a:rPr lang="en-US" sz="1400" b="0" i="0" u="none" strike="noStrike" dirty="0" smtClean="0">
                          <a:solidFill>
                            <a:schemeClr val="tx1"/>
                          </a:solidFill>
                          <a:effectLst/>
                          <a:latin typeface="Arial" panose="020B0604020202020204" pitchFamily="34" charset="0"/>
                        </a:rPr>
                        <a:t>(3.3km planned – Incl. Increasing conductor size)</a:t>
                      </a:r>
                      <a:endParaRPr lang="en-US" sz="1400" b="0" i="0" u="none" strike="noStrike" dirty="0">
                        <a:solidFill>
                          <a:schemeClr val="tx1"/>
                        </a:solidFill>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1400" b="0" i="0" u="none" strike="noStrike">
                          <a:solidFill>
                            <a:srgbClr val="000000"/>
                          </a:solidFill>
                          <a:effectLst/>
                          <a:latin typeface="Arial" panose="020B0604020202020204" pitchFamily="34" charset="0"/>
                        </a:rPr>
                        <a:t> R  1 500 000.00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1400" b="0" i="0" u="none" strike="noStrike" dirty="0">
                          <a:solidFill>
                            <a:srgbClr val="000000"/>
                          </a:solidFill>
                          <a:effectLst/>
                          <a:latin typeface="Arial" panose="020B0604020202020204" pitchFamily="34" charset="0"/>
                        </a:rPr>
                        <a:t> R                     -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1400" b="0" i="0" u="none" strike="noStrike" dirty="0" smtClean="0">
                          <a:solidFill>
                            <a:srgbClr val="000000"/>
                          </a:solidFill>
                          <a:effectLst/>
                          <a:latin typeface="Arial" panose="020B0604020202020204" pitchFamily="34" charset="0"/>
                        </a:rPr>
                        <a:t>25%</a:t>
                      </a:r>
                      <a:endParaRPr lang="en-ZA" sz="1400" b="0" i="0" u="none" strike="noStrike" dirty="0">
                        <a:solidFill>
                          <a:srgbClr val="000000"/>
                        </a:solidFill>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91997646"/>
                  </a:ext>
                </a:extLst>
              </a:tr>
              <a:tr h="884888">
                <a:tc>
                  <a:txBody>
                    <a:bodyPr/>
                    <a:lstStyle/>
                    <a:p>
                      <a:pPr algn="l" rtl="0" fontAlgn="ctr"/>
                      <a:r>
                        <a:rPr lang="en-US" sz="1400" b="0" i="0" u="none" strike="noStrike" dirty="0">
                          <a:solidFill>
                            <a:srgbClr val="000000"/>
                          </a:solidFill>
                          <a:effectLst/>
                          <a:latin typeface="Arial" panose="020B0604020202020204" pitchFamily="34" charset="0"/>
                        </a:rPr>
                        <a:t>Install 33kV voltage regulator on the 33kV Haenertsburg ring</a:t>
                      </a:r>
                      <a:r>
                        <a:rPr lang="en-US" sz="1400" b="0" i="0" u="none" strike="noStrike" dirty="0">
                          <a:solidFill>
                            <a:srgbClr val="FF0000"/>
                          </a:solidFill>
                          <a:effectLst/>
                          <a:latin typeface="Arial" panose="020B0604020202020204" pitchFamily="34" charset="0"/>
                        </a:rPr>
                        <a:t> </a:t>
                      </a:r>
                      <a:r>
                        <a:rPr lang="en-US" sz="1400" b="0" i="0" u="none" strike="noStrike" dirty="0" smtClean="0">
                          <a:solidFill>
                            <a:schemeClr val="tx1"/>
                          </a:solidFill>
                          <a:effectLst/>
                          <a:latin typeface="Arial" panose="020B0604020202020204" pitchFamily="34" charset="0"/>
                        </a:rPr>
                        <a:t>(This</a:t>
                      </a:r>
                      <a:r>
                        <a:rPr lang="en-US" sz="1400" b="0" i="0" u="none" strike="noStrike" baseline="0" dirty="0" smtClean="0">
                          <a:solidFill>
                            <a:schemeClr val="tx1"/>
                          </a:solidFill>
                          <a:effectLst/>
                          <a:latin typeface="Arial" panose="020B0604020202020204" pitchFamily="34" charset="0"/>
                        </a:rPr>
                        <a:t> project will address the voltage drop experience in Haenertsburg area</a:t>
                      </a:r>
                      <a:r>
                        <a:rPr lang="en-US" sz="1400" b="0" i="0" u="none" strike="noStrike" dirty="0" smtClean="0">
                          <a:solidFill>
                            <a:schemeClr val="tx1"/>
                          </a:solidFill>
                          <a:effectLst/>
                          <a:latin typeface="Arial" panose="020B0604020202020204" pitchFamily="34" charset="0"/>
                        </a:rPr>
                        <a:t>)</a:t>
                      </a:r>
                      <a:endParaRPr lang="en-US" sz="1400" b="0" i="0" u="none" strike="noStrike" dirty="0">
                        <a:solidFill>
                          <a:schemeClr val="tx1"/>
                        </a:solidFill>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1400" b="0" i="0" u="none" strike="noStrike">
                          <a:solidFill>
                            <a:srgbClr val="000000"/>
                          </a:solidFill>
                          <a:effectLst/>
                          <a:latin typeface="Arial" panose="020B0604020202020204" pitchFamily="34" charset="0"/>
                        </a:rPr>
                        <a:t> R  2 500 000.00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1400" b="0" i="0" u="none" strike="noStrike">
                          <a:solidFill>
                            <a:srgbClr val="000000"/>
                          </a:solidFill>
                          <a:effectLst/>
                          <a:latin typeface="Arial" panose="020B0604020202020204" pitchFamily="34" charset="0"/>
                        </a:rPr>
                        <a:t> R      118 577.08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1400" b="0" i="0" u="none" strike="noStrike" dirty="0">
                          <a:solidFill>
                            <a:srgbClr val="000000"/>
                          </a:solidFill>
                          <a:effectLst/>
                          <a:latin typeface="Arial" panose="020B0604020202020204" pitchFamily="34" charset="0"/>
                        </a:rPr>
                        <a:t>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41307658"/>
                  </a:ext>
                </a:extLst>
              </a:tr>
              <a:tr h="442444">
                <a:tc>
                  <a:txBody>
                    <a:bodyPr/>
                    <a:lstStyle/>
                    <a:p>
                      <a:pPr algn="l" rtl="0" fontAlgn="ctr"/>
                      <a:r>
                        <a:rPr lang="en-US" sz="1400" b="0" i="0" u="none" strike="noStrike" dirty="0">
                          <a:solidFill>
                            <a:srgbClr val="000000"/>
                          </a:solidFill>
                          <a:effectLst/>
                          <a:latin typeface="Arial" panose="020B0604020202020204" pitchFamily="34" charset="0"/>
                        </a:rPr>
                        <a:t>Rebuilding of California 11kV line </a:t>
                      </a:r>
                      <a:r>
                        <a:rPr lang="en-US" sz="1400" b="0" i="0" u="none" strike="noStrike" dirty="0" smtClean="0">
                          <a:solidFill>
                            <a:srgbClr val="000000"/>
                          </a:solidFill>
                          <a:effectLst/>
                          <a:latin typeface="Arial" panose="020B0604020202020204" pitchFamily="34" charset="0"/>
                        </a:rPr>
                        <a:t>– </a:t>
                      </a:r>
                      <a:r>
                        <a:rPr lang="en-US" sz="1400" b="0" i="0" u="none" strike="noStrike" dirty="0" smtClean="0">
                          <a:solidFill>
                            <a:schemeClr val="tx1"/>
                          </a:solidFill>
                          <a:effectLst/>
                          <a:latin typeface="Arial" panose="020B0604020202020204" pitchFamily="34" charset="0"/>
                        </a:rPr>
                        <a:t>(3km planned)</a:t>
                      </a:r>
                      <a:endParaRPr lang="en-US" sz="1400" b="0" i="0" u="none" strike="noStrike" dirty="0">
                        <a:solidFill>
                          <a:schemeClr val="tx1"/>
                        </a:solidFill>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1400" b="0" i="0" u="none" strike="noStrike">
                          <a:solidFill>
                            <a:srgbClr val="000000"/>
                          </a:solidFill>
                          <a:effectLst/>
                          <a:latin typeface="Arial" panose="020B0604020202020204" pitchFamily="34" charset="0"/>
                        </a:rPr>
                        <a:t> R     830 000.00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1400" b="0" i="0" u="none" strike="noStrike">
                          <a:solidFill>
                            <a:srgbClr val="000000"/>
                          </a:solidFill>
                          <a:effectLst/>
                          <a:latin typeface="Arial" panose="020B0604020202020204" pitchFamily="34" charset="0"/>
                        </a:rPr>
                        <a:t> R                     -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1400" b="0" i="0" u="none" strike="noStrike" dirty="0" smtClean="0">
                          <a:solidFill>
                            <a:srgbClr val="000000"/>
                          </a:solidFill>
                          <a:effectLst/>
                          <a:latin typeface="Arial" panose="020B0604020202020204" pitchFamily="34" charset="0"/>
                        </a:rPr>
                        <a:t>35%</a:t>
                      </a:r>
                      <a:endParaRPr lang="en-ZA" sz="1400" b="0" i="0" u="none" strike="noStrike" dirty="0">
                        <a:solidFill>
                          <a:srgbClr val="000000"/>
                        </a:solidFill>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78209378"/>
                  </a:ext>
                </a:extLst>
              </a:tr>
              <a:tr h="309711">
                <a:tc>
                  <a:txBody>
                    <a:bodyPr/>
                    <a:lstStyle/>
                    <a:p>
                      <a:pPr algn="ctr" rtl="0" fontAlgn="ctr"/>
                      <a:r>
                        <a:rPr lang="en-ZA" sz="1400" b="1" i="0" u="sng" strike="noStrike" dirty="0">
                          <a:solidFill>
                            <a:srgbClr val="000000"/>
                          </a:solidFill>
                          <a:effectLst/>
                          <a:latin typeface="Arial" panose="020B0604020202020204" pitchFamily="34" charset="0"/>
                        </a:rPr>
                        <a:t>Totals</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ZA" sz="1400" b="1" i="0" u="sng" strike="noStrike">
                          <a:solidFill>
                            <a:srgbClr val="000000"/>
                          </a:solidFill>
                          <a:effectLst/>
                          <a:latin typeface="Arial" panose="020B0604020202020204" pitchFamily="34" charset="0"/>
                        </a:rPr>
                        <a:t> R26 000 000.00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ZA" sz="1400" b="1" i="0" u="sng" strike="noStrike" dirty="0">
                          <a:solidFill>
                            <a:srgbClr val="000000"/>
                          </a:solidFill>
                          <a:effectLst/>
                          <a:latin typeface="Arial" panose="020B0604020202020204" pitchFamily="34" charset="0"/>
                        </a:rPr>
                        <a:t> R   5 950 742.94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ZA" sz="1400" b="1" i="0" u="sng" strike="noStrike" dirty="0" smtClean="0">
                          <a:solidFill>
                            <a:srgbClr val="000000"/>
                          </a:solidFill>
                          <a:effectLst/>
                          <a:latin typeface="Arial" panose="020B0604020202020204" pitchFamily="34" charset="0"/>
                        </a:rPr>
                        <a:t>66.8%</a:t>
                      </a:r>
                      <a:endParaRPr lang="en-ZA" sz="1400" b="1" i="0" u="sng" strike="noStrike" dirty="0">
                        <a:solidFill>
                          <a:srgbClr val="000000"/>
                        </a:solidFill>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2017796"/>
                  </a:ext>
                </a:extLst>
              </a:tr>
            </a:tbl>
          </a:graphicData>
        </a:graphic>
      </p:graphicFrame>
    </p:spTree>
    <p:extLst>
      <p:ext uri="{BB962C8B-B14F-4D97-AF65-F5344CB8AC3E}">
        <p14:creationId xmlns:p14="http://schemas.microsoft.com/office/powerpoint/2010/main" val="9619070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algn="ctr"/>
            <a:r>
              <a:rPr lang="en-ZA" b="1" dirty="0" smtClean="0">
                <a:solidFill>
                  <a:srgbClr val="00B050"/>
                </a:solidFill>
              </a:rPr>
              <a:t>GREATER TZANEEN MUNICIPALITY</a:t>
            </a:r>
            <a:br>
              <a:rPr lang="en-ZA" b="1" dirty="0" smtClean="0">
                <a:solidFill>
                  <a:srgbClr val="00B050"/>
                </a:solidFill>
              </a:rPr>
            </a:br>
            <a:r>
              <a:rPr lang="en-ZA" b="1" dirty="0" smtClean="0">
                <a:solidFill>
                  <a:srgbClr val="00B050"/>
                </a:solidFill>
              </a:rPr>
              <a:t>DBSA FUNDED CAPITAL PROJECTS</a:t>
            </a:r>
            <a:endParaRPr lang="en-ZA" b="1" dirty="0">
              <a:solidFill>
                <a:srgbClr val="00B050"/>
              </a:solidFill>
            </a:endParaRPr>
          </a:p>
        </p:txBody>
      </p:sp>
      <p:pic>
        <p:nvPicPr>
          <p:cNvPr id="8" name="Content Placeholder 7"/>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10158456" y="365125"/>
            <a:ext cx="1729047" cy="1271847"/>
          </a:xfrm>
        </p:spPr>
      </p:pic>
      <p:sp>
        <p:nvSpPr>
          <p:cNvPr id="7" name="Content Placeholder 6"/>
          <p:cNvSpPr>
            <a:spLocks noGrp="1"/>
          </p:cNvSpPr>
          <p:nvPr>
            <p:ph sz="half" idx="2"/>
          </p:nvPr>
        </p:nvSpPr>
        <p:spPr>
          <a:xfrm>
            <a:off x="624468" y="1825625"/>
            <a:ext cx="10729332" cy="4351338"/>
          </a:xfrm>
        </p:spPr>
        <p:txBody>
          <a:bodyPr>
            <a:normAutofit/>
          </a:bodyPr>
          <a:lstStyle/>
          <a:p>
            <a:pPr marL="0" indent="0" algn="ctr" fontAlgn="ctr">
              <a:buNone/>
            </a:pPr>
            <a:r>
              <a:rPr lang="en-US" b="1" u="sng" dirty="0">
                <a:solidFill>
                  <a:srgbClr val="000000"/>
                </a:solidFill>
                <a:latin typeface="Arial" panose="020B0604020202020204" pitchFamily="34" charset="0"/>
              </a:rPr>
              <a:t>DBSA R90 Million loan Projects 3rd year </a:t>
            </a:r>
            <a:r>
              <a:rPr lang="en-US" b="1" u="sng" dirty="0" smtClean="0">
                <a:solidFill>
                  <a:srgbClr val="000000"/>
                </a:solidFill>
                <a:latin typeface="Arial" panose="020B0604020202020204" pitchFamily="34" charset="0"/>
              </a:rPr>
              <a:t>2020/21</a:t>
            </a:r>
          </a:p>
          <a:p>
            <a:pPr marL="0" indent="0" fontAlgn="ctr">
              <a:buNone/>
            </a:pPr>
            <a:endParaRPr lang="en-US" sz="2400" dirty="0" smtClean="0">
              <a:solidFill>
                <a:srgbClr val="00B050"/>
              </a:solidFill>
              <a:latin typeface="Arial" panose="020B0604020202020204" pitchFamily="34" charset="0"/>
            </a:endParaRPr>
          </a:p>
          <a:p>
            <a:pPr fontAlgn="ctr"/>
            <a:r>
              <a:rPr lang="en-US" sz="2400" dirty="0" smtClean="0">
                <a:solidFill>
                  <a:srgbClr val="000000"/>
                </a:solidFill>
                <a:latin typeface="Arial" panose="020B0604020202020204" pitchFamily="34" charset="0"/>
              </a:rPr>
              <a:t>Ledzee 11kV line, Letaba 33kV line, Deeside 11kV and Waterbok 11kV line are handed over and construction </a:t>
            </a:r>
            <a:r>
              <a:rPr lang="en-US" sz="2400" dirty="0" smtClean="0">
                <a:solidFill>
                  <a:srgbClr val="000000"/>
                </a:solidFill>
                <a:latin typeface="Arial" panose="020B0604020202020204" pitchFamily="34" charset="0"/>
              </a:rPr>
              <a:t>started in May.</a:t>
            </a:r>
            <a:endParaRPr lang="en-US" sz="2400" dirty="0" smtClean="0">
              <a:solidFill>
                <a:srgbClr val="000000"/>
              </a:solidFill>
              <a:latin typeface="Arial" panose="020B0604020202020204" pitchFamily="34" charset="0"/>
            </a:endParaRPr>
          </a:p>
          <a:p>
            <a:pPr fontAlgn="ctr"/>
            <a:r>
              <a:rPr lang="en-US" sz="2400" dirty="0" smtClean="0">
                <a:solidFill>
                  <a:srgbClr val="000000"/>
                </a:solidFill>
                <a:latin typeface="Arial" panose="020B0604020202020204" pitchFamily="34" charset="0"/>
              </a:rPr>
              <a:t>Appointments are done for Yamorna 11kV line and Battery replacement for Substations. </a:t>
            </a:r>
            <a:endParaRPr lang="en-US" sz="2400" dirty="0" smtClean="0">
              <a:solidFill>
                <a:srgbClr val="000000"/>
              </a:solidFill>
              <a:latin typeface="Arial" panose="020B0604020202020204" pitchFamily="34" charset="0"/>
            </a:endParaRPr>
          </a:p>
          <a:p>
            <a:pPr fontAlgn="ctr"/>
            <a:r>
              <a:rPr lang="en-US" sz="2400" dirty="0" err="1" smtClean="0">
                <a:solidFill>
                  <a:srgbClr val="000000"/>
                </a:solidFill>
                <a:latin typeface="Arial" panose="020B0604020202020204" pitchFamily="34" charset="0"/>
              </a:rPr>
              <a:t>Ebenhezer</a:t>
            </a:r>
            <a:r>
              <a:rPr lang="en-US" sz="2400" dirty="0" smtClean="0">
                <a:solidFill>
                  <a:srgbClr val="000000"/>
                </a:solidFill>
                <a:latin typeface="Arial" panose="020B0604020202020204" pitchFamily="34" charset="0"/>
              </a:rPr>
              <a:t> </a:t>
            </a:r>
            <a:r>
              <a:rPr lang="en-US" sz="2400" dirty="0" smtClean="0">
                <a:solidFill>
                  <a:srgbClr val="000000"/>
                </a:solidFill>
                <a:latin typeface="Arial" panose="020B0604020202020204" pitchFamily="34" charset="0"/>
              </a:rPr>
              <a:t>33kV </a:t>
            </a:r>
            <a:r>
              <a:rPr lang="en-US" sz="2400" dirty="0" smtClean="0">
                <a:solidFill>
                  <a:srgbClr val="000000"/>
                </a:solidFill>
                <a:latin typeface="Arial" panose="020B0604020202020204" pitchFamily="34" charset="0"/>
              </a:rPr>
              <a:t>line Ph3, </a:t>
            </a:r>
            <a:r>
              <a:rPr lang="en-US" sz="2400" dirty="0" smtClean="0">
                <a:solidFill>
                  <a:srgbClr val="000000"/>
                </a:solidFill>
                <a:latin typeface="Arial" panose="020B0604020202020204" pitchFamily="34" charset="0"/>
              </a:rPr>
              <a:t>-  </a:t>
            </a:r>
            <a:r>
              <a:rPr lang="en-US" sz="2400" dirty="0" smtClean="0">
                <a:solidFill>
                  <a:srgbClr val="000000"/>
                </a:solidFill>
                <a:latin typeface="Arial" panose="020B0604020202020204" pitchFamily="34" charset="0"/>
              </a:rPr>
              <a:t>Contractor appointed</a:t>
            </a:r>
            <a:endParaRPr lang="en-US" sz="2400" dirty="0" smtClean="0">
              <a:solidFill>
                <a:srgbClr val="000000"/>
              </a:solidFill>
              <a:latin typeface="Arial" panose="020B0604020202020204" pitchFamily="34" charset="0"/>
            </a:endParaRPr>
          </a:p>
          <a:p>
            <a:pPr fontAlgn="ctr"/>
            <a:r>
              <a:rPr lang="en-US" sz="2400" dirty="0" smtClean="0">
                <a:solidFill>
                  <a:srgbClr val="000000"/>
                </a:solidFill>
                <a:latin typeface="Arial" panose="020B0604020202020204" pitchFamily="34" charset="0"/>
              </a:rPr>
              <a:t>33kV Voltage Regulator – </a:t>
            </a:r>
            <a:r>
              <a:rPr lang="en-US" sz="2400" dirty="0" smtClean="0">
                <a:solidFill>
                  <a:srgbClr val="000000"/>
                </a:solidFill>
                <a:latin typeface="Arial" panose="020B0604020202020204" pitchFamily="34" charset="0"/>
              </a:rPr>
              <a:t>Contractor appointed</a:t>
            </a:r>
            <a:endParaRPr lang="en-US" sz="2400" dirty="0" smtClean="0">
              <a:solidFill>
                <a:srgbClr val="FF0000"/>
              </a:solidFill>
              <a:latin typeface="Arial" panose="020B0604020202020204" pitchFamily="34" charset="0"/>
            </a:endParaRPr>
          </a:p>
          <a:p>
            <a:pPr fontAlgn="ctr"/>
            <a:endParaRPr lang="en-US" dirty="0">
              <a:solidFill>
                <a:srgbClr val="000000"/>
              </a:solidFill>
              <a:latin typeface="Arial" panose="020B0604020202020204" pitchFamily="34" charset="0"/>
            </a:endParaRPr>
          </a:p>
        </p:txBody>
      </p:sp>
      <p:sp>
        <p:nvSpPr>
          <p:cNvPr id="2" name="Date Placeholder 1"/>
          <p:cNvSpPr>
            <a:spLocks noGrp="1"/>
          </p:cNvSpPr>
          <p:nvPr>
            <p:ph type="dt" sz="half" idx="10"/>
          </p:nvPr>
        </p:nvSpPr>
        <p:spPr/>
        <p:txBody>
          <a:bodyPr/>
          <a:lstStyle/>
          <a:p>
            <a:r>
              <a:rPr lang="en-ZA" dirty="0" smtClean="0"/>
              <a:t>2021/06/21</a:t>
            </a:r>
            <a:endParaRPr lang="en-ZA" dirty="0"/>
          </a:p>
        </p:txBody>
      </p:sp>
      <p:sp>
        <p:nvSpPr>
          <p:cNvPr id="4" name="Footer Placeholder 3"/>
          <p:cNvSpPr>
            <a:spLocks noGrp="1"/>
          </p:cNvSpPr>
          <p:nvPr>
            <p:ph type="ftr" sz="quarter" idx="11"/>
          </p:nvPr>
        </p:nvSpPr>
        <p:spPr/>
        <p:txBody>
          <a:bodyPr/>
          <a:lstStyle/>
          <a:p>
            <a:r>
              <a:rPr lang="en-US" dirty="0"/>
              <a:t>Report on Electrical Infrastructure </a:t>
            </a:r>
          </a:p>
        </p:txBody>
      </p:sp>
      <p:sp>
        <p:nvSpPr>
          <p:cNvPr id="6" name="Slide Number Placeholder 5"/>
          <p:cNvSpPr>
            <a:spLocks noGrp="1"/>
          </p:cNvSpPr>
          <p:nvPr>
            <p:ph type="sldNum" sz="quarter" idx="12"/>
          </p:nvPr>
        </p:nvSpPr>
        <p:spPr/>
        <p:txBody>
          <a:bodyPr/>
          <a:lstStyle/>
          <a:p>
            <a:fld id="{64214F70-F0C9-4091-A22E-E04D8F4F4F2E}" type="slidenum">
              <a:rPr lang="en-ZA" smtClean="0"/>
              <a:pPr/>
              <a:t>19</a:t>
            </a:fld>
            <a:endParaRPr lang="en-ZA" dirty="0"/>
          </a:p>
        </p:txBody>
      </p:sp>
    </p:spTree>
    <p:extLst>
      <p:ext uri="{BB962C8B-B14F-4D97-AF65-F5344CB8AC3E}">
        <p14:creationId xmlns:p14="http://schemas.microsoft.com/office/powerpoint/2010/main" val="3088335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838200" y="365125"/>
            <a:ext cx="10515600" cy="1057275"/>
          </a:xfrm>
        </p:spPr>
        <p:txBody>
          <a:bodyPr>
            <a:normAutofit/>
          </a:bodyPr>
          <a:lstStyle/>
          <a:p>
            <a:pPr algn="ctr"/>
            <a:r>
              <a:rPr lang="en-ZA" b="1" dirty="0" smtClean="0">
                <a:solidFill>
                  <a:srgbClr val="00B050"/>
                </a:solidFill>
              </a:rPr>
              <a:t>TABLE OF CONTENT  </a:t>
            </a:r>
            <a:endParaRPr lang="en-ZA" b="1" dirty="0">
              <a:solidFill>
                <a:srgbClr val="00B050"/>
              </a:solidFill>
            </a:endParaRPr>
          </a:p>
        </p:txBody>
      </p:sp>
      <p:pic>
        <p:nvPicPr>
          <p:cNvPr id="8" name="Content Placeholder 7"/>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10192827" y="230188"/>
            <a:ext cx="1729047" cy="1271847"/>
          </a:xfrm>
        </p:spPr>
      </p:pic>
      <p:sp>
        <p:nvSpPr>
          <p:cNvPr id="10" name="Content Placeholder 9"/>
          <p:cNvSpPr>
            <a:spLocks noGrp="1"/>
          </p:cNvSpPr>
          <p:nvPr>
            <p:ph sz="half" idx="2"/>
          </p:nvPr>
        </p:nvSpPr>
        <p:spPr>
          <a:xfrm>
            <a:off x="-1" y="1863529"/>
            <a:ext cx="11045953" cy="4618914"/>
          </a:xfrm>
        </p:spPr>
        <p:txBody>
          <a:bodyPr>
            <a:noAutofit/>
          </a:bodyPr>
          <a:lstStyle/>
          <a:p>
            <a:pPr marL="514350" indent="-514350">
              <a:buAutoNum type="arabicPeriod"/>
            </a:pPr>
            <a:r>
              <a:rPr lang="en-US" sz="3200" b="1" dirty="0" smtClean="0"/>
              <a:t>BACKGROUND </a:t>
            </a:r>
          </a:p>
          <a:p>
            <a:pPr marL="514350" indent="-514350">
              <a:buAutoNum type="arabicPeriod"/>
            </a:pPr>
            <a:r>
              <a:rPr lang="en-US" sz="3200" b="1" dirty="0" smtClean="0"/>
              <a:t>STAKEHOLDERS</a:t>
            </a:r>
          </a:p>
          <a:p>
            <a:pPr marL="514350" indent="-514350">
              <a:buAutoNum type="arabicPeriod"/>
            </a:pPr>
            <a:r>
              <a:rPr lang="en-US" sz="3200" b="1" dirty="0" smtClean="0"/>
              <a:t>PROJECT STEERING COMMITTEE</a:t>
            </a:r>
            <a:endParaRPr lang="en-US" sz="3200" b="1" dirty="0" smtClean="0"/>
          </a:p>
          <a:p>
            <a:pPr marL="514350" indent="-514350">
              <a:buAutoNum type="arabicPeriod"/>
            </a:pPr>
            <a:r>
              <a:rPr lang="en-US" sz="3200" b="1" dirty="0" smtClean="0"/>
              <a:t>PROGRESS </a:t>
            </a:r>
            <a:r>
              <a:rPr lang="en-US" sz="3200" b="1" dirty="0" smtClean="0"/>
              <a:t>ON DBSA CAPITAL PROJECTS</a:t>
            </a:r>
          </a:p>
          <a:p>
            <a:pPr marL="514350" indent="-514350">
              <a:buAutoNum type="arabicPeriod"/>
            </a:pPr>
            <a:r>
              <a:rPr lang="en-US" sz="3200" b="1" dirty="0" smtClean="0"/>
              <a:t>REVENUE ENHANCEMENT PROGRAM</a:t>
            </a:r>
          </a:p>
          <a:p>
            <a:pPr marL="514350" indent="-514350">
              <a:buAutoNum type="arabicPeriod"/>
            </a:pPr>
            <a:r>
              <a:rPr lang="en-US" sz="3200" b="1" dirty="0" smtClean="0"/>
              <a:t>HAMSA REPORT</a:t>
            </a:r>
          </a:p>
          <a:p>
            <a:pPr marL="514350" indent="-514350">
              <a:buAutoNum type="arabicPeriod"/>
            </a:pPr>
            <a:r>
              <a:rPr lang="en-US" sz="3200" b="1" dirty="0" smtClean="0"/>
              <a:t>VEGETATION CONTROL</a:t>
            </a:r>
            <a:endParaRPr lang="en-ZA" sz="3200" b="1" dirty="0" smtClean="0"/>
          </a:p>
        </p:txBody>
      </p:sp>
      <p:sp>
        <p:nvSpPr>
          <p:cNvPr id="3" name="Date Placeholder 2"/>
          <p:cNvSpPr>
            <a:spLocks noGrp="1"/>
          </p:cNvSpPr>
          <p:nvPr>
            <p:ph type="dt" sz="half" idx="10"/>
          </p:nvPr>
        </p:nvSpPr>
        <p:spPr/>
        <p:txBody>
          <a:bodyPr/>
          <a:lstStyle/>
          <a:p>
            <a:r>
              <a:rPr lang="en-ZA" dirty="0" smtClean="0"/>
              <a:t>2021/06/21</a:t>
            </a:r>
            <a:endParaRPr lang="en-ZA" dirty="0"/>
          </a:p>
        </p:txBody>
      </p:sp>
      <p:sp>
        <p:nvSpPr>
          <p:cNvPr id="4" name="Footer Placeholder 3"/>
          <p:cNvSpPr>
            <a:spLocks noGrp="1"/>
          </p:cNvSpPr>
          <p:nvPr>
            <p:ph type="ftr" sz="quarter" idx="11"/>
          </p:nvPr>
        </p:nvSpPr>
        <p:spPr/>
        <p:txBody>
          <a:bodyPr/>
          <a:lstStyle/>
          <a:p>
            <a:r>
              <a:rPr lang="en-US" dirty="0"/>
              <a:t>Report on Electrical Infrastructure </a:t>
            </a:r>
          </a:p>
        </p:txBody>
      </p:sp>
      <p:sp>
        <p:nvSpPr>
          <p:cNvPr id="6" name="Slide Number Placeholder 5"/>
          <p:cNvSpPr>
            <a:spLocks noGrp="1"/>
          </p:cNvSpPr>
          <p:nvPr>
            <p:ph type="sldNum" sz="quarter" idx="12"/>
          </p:nvPr>
        </p:nvSpPr>
        <p:spPr/>
        <p:txBody>
          <a:bodyPr/>
          <a:lstStyle/>
          <a:p>
            <a:fld id="{64214F70-F0C9-4091-A22E-E04D8F4F4F2E}" type="slidenum">
              <a:rPr lang="en-ZA" smtClean="0"/>
              <a:pPr/>
              <a:t>2</a:t>
            </a:fld>
            <a:endParaRPr lang="en-ZA"/>
          </a:p>
        </p:txBody>
      </p:sp>
    </p:spTree>
    <p:extLst>
      <p:ext uri="{BB962C8B-B14F-4D97-AF65-F5344CB8AC3E}">
        <p14:creationId xmlns:p14="http://schemas.microsoft.com/office/powerpoint/2010/main" val="39692755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838200" y="365125"/>
            <a:ext cx="10515600" cy="1157217"/>
          </a:xfrm>
        </p:spPr>
        <p:txBody>
          <a:bodyPr>
            <a:normAutofit/>
          </a:bodyPr>
          <a:lstStyle/>
          <a:p>
            <a:pPr algn="ctr"/>
            <a:r>
              <a:rPr lang="en-ZA" sz="2400" b="1" dirty="0" smtClean="0">
                <a:solidFill>
                  <a:srgbClr val="00B050"/>
                </a:solidFill>
              </a:rPr>
              <a:t>GREATER TZANEEN MUNICIPALITY</a:t>
            </a:r>
            <a:br>
              <a:rPr lang="en-ZA" sz="2400" b="1" dirty="0" smtClean="0">
                <a:solidFill>
                  <a:srgbClr val="00B050"/>
                </a:solidFill>
              </a:rPr>
            </a:br>
            <a:r>
              <a:rPr lang="en-ZA" sz="2400" b="1" dirty="0" smtClean="0">
                <a:solidFill>
                  <a:srgbClr val="00B050"/>
                </a:solidFill>
              </a:rPr>
              <a:t>DBSA FUNDED CAPITAL PROJECTS</a:t>
            </a:r>
            <a:br>
              <a:rPr lang="en-ZA" sz="2400" b="1" dirty="0" smtClean="0">
                <a:solidFill>
                  <a:srgbClr val="00B050"/>
                </a:solidFill>
              </a:rPr>
            </a:br>
            <a:r>
              <a:rPr lang="en-ZA" sz="2400" b="1" dirty="0" smtClean="0">
                <a:solidFill>
                  <a:srgbClr val="00B050"/>
                </a:solidFill>
              </a:rPr>
              <a:t>Photo wall</a:t>
            </a:r>
            <a:endParaRPr lang="en-ZA" sz="2400" b="1" dirty="0">
              <a:solidFill>
                <a:srgbClr val="00B050"/>
              </a:solidFill>
            </a:endParaRPr>
          </a:p>
        </p:txBody>
      </p:sp>
      <p:pic>
        <p:nvPicPr>
          <p:cNvPr id="8" name="Content Placeholder 7"/>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10069247" y="250496"/>
            <a:ext cx="1729047" cy="1271847"/>
          </a:xfrm>
        </p:spPr>
      </p:pic>
      <p:sp>
        <p:nvSpPr>
          <p:cNvPr id="2" name="Date Placeholder 1"/>
          <p:cNvSpPr>
            <a:spLocks noGrp="1"/>
          </p:cNvSpPr>
          <p:nvPr>
            <p:ph type="dt" sz="half" idx="10"/>
          </p:nvPr>
        </p:nvSpPr>
        <p:spPr/>
        <p:txBody>
          <a:bodyPr/>
          <a:lstStyle/>
          <a:p>
            <a:r>
              <a:rPr lang="en-ZA" dirty="0" smtClean="0"/>
              <a:t>2021/06/21</a:t>
            </a:r>
            <a:endParaRPr lang="en-ZA" dirty="0"/>
          </a:p>
        </p:txBody>
      </p:sp>
      <p:sp>
        <p:nvSpPr>
          <p:cNvPr id="4" name="Footer Placeholder 3"/>
          <p:cNvSpPr>
            <a:spLocks noGrp="1"/>
          </p:cNvSpPr>
          <p:nvPr>
            <p:ph type="ftr" sz="quarter" idx="11"/>
          </p:nvPr>
        </p:nvSpPr>
        <p:spPr/>
        <p:txBody>
          <a:bodyPr/>
          <a:lstStyle/>
          <a:p>
            <a:r>
              <a:rPr lang="en-US" dirty="0"/>
              <a:t>Report on Electrical Infrastructure </a:t>
            </a:r>
          </a:p>
        </p:txBody>
      </p:sp>
      <p:sp>
        <p:nvSpPr>
          <p:cNvPr id="6" name="Slide Number Placeholder 5"/>
          <p:cNvSpPr>
            <a:spLocks noGrp="1"/>
          </p:cNvSpPr>
          <p:nvPr>
            <p:ph type="sldNum" sz="quarter" idx="12"/>
          </p:nvPr>
        </p:nvSpPr>
        <p:spPr/>
        <p:txBody>
          <a:bodyPr/>
          <a:lstStyle/>
          <a:p>
            <a:fld id="{64214F70-F0C9-4091-A22E-E04D8F4F4F2E}" type="slidenum">
              <a:rPr lang="en-ZA" smtClean="0"/>
              <a:pPr/>
              <a:t>20</a:t>
            </a:fld>
            <a:endParaRPr lang="en-ZA"/>
          </a:p>
        </p:txBody>
      </p:sp>
      <p:sp>
        <p:nvSpPr>
          <p:cNvPr id="17" name="TextBox 16"/>
          <p:cNvSpPr txBox="1"/>
          <p:nvPr/>
        </p:nvSpPr>
        <p:spPr>
          <a:xfrm>
            <a:off x="7565570" y="5658061"/>
            <a:ext cx="4232724" cy="461665"/>
          </a:xfrm>
          <a:prstGeom prst="rect">
            <a:avLst/>
          </a:prstGeom>
          <a:noFill/>
        </p:spPr>
        <p:txBody>
          <a:bodyPr wrap="square" rtlCol="0">
            <a:spAutoFit/>
          </a:bodyPr>
          <a:lstStyle/>
          <a:p>
            <a:r>
              <a:rPr lang="en-US" sz="2400" dirty="0" smtClean="0"/>
              <a:t>SS1 Sub after completion</a:t>
            </a:r>
            <a:endParaRPr lang="en-ZA" sz="2400" dirty="0"/>
          </a:p>
        </p:txBody>
      </p:sp>
      <p:sp>
        <p:nvSpPr>
          <p:cNvPr id="18" name="TextBox 17"/>
          <p:cNvSpPr txBox="1"/>
          <p:nvPr/>
        </p:nvSpPr>
        <p:spPr>
          <a:xfrm>
            <a:off x="393706" y="5133637"/>
            <a:ext cx="2959982" cy="461665"/>
          </a:xfrm>
          <a:prstGeom prst="rect">
            <a:avLst/>
          </a:prstGeom>
          <a:noFill/>
        </p:spPr>
        <p:txBody>
          <a:bodyPr wrap="square" rtlCol="0">
            <a:spAutoFit/>
          </a:bodyPr>
          <a:lstStyle/>
          <a:p>
            <a:r>
              <a:rPr lang="en-US" sz="2400" dirty="0" smtClean="0"/>
              <a:t>Minisub Replacement</a:t>
            </a:r>
            <a:endParaRPr lang="en-ZA" sz="2400" dirty="0"/>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3706" y="1495478"/>
            <a:ext cx="5721777" cy="3452079"/>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27472" y="1598419"/>
            <a:ext cx="4270822" cy="3983566"/>
          </a:xfrm>
          <a:prstGeom prst="rect">
            <a:avLst/>
          </a:prstGeom>
        </p:spPr>
      </p:pic>
    </p:spTree>
    <p:extLst>
      <p:ext uri="{BB962C8B-B14F-4D97-AF65-F5344CB8AC3E}">
        <p14:creationId xmlns:p14="http://schemas.microsoft.com/office/powerpoint/2010/main" val="25311325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838200" y="365125"/>
            <a:ext cx="10515600" cy="1157217"/>
          </a:xfrm>
        </p:spPr>
        <p:txBody>
          <a:bodyPr>
            <a:normAutofit/>
          </a:bodyPr>
          <a:lstStyle/>
          <a:p>
            <a:pPr algn="ctr"/>
            <a:r>
              <a:rPr lang="en-ZA" sz="2400" b="1" dirty="0" smtClean="0">
                <a:solidFill>
                  <a:srgbClr val="00B050"/>
                </a:solidFill>
              </a:rPr>
              <a:t>GREATER TZANEEN MUNICIPALITY</a:t>
            </a:r>
            <a:br>
              <a:rPr lang="en-ZA" sz="2400" b="1" dirty="0" smtClean="0">
                <a:solidFill>
                  <a:srgbClr val="00B050"/>
                </a:solidFill>
              </a:rPr>
            </a:br>
            <a:r>
              <a:rPr lang="en-ZA" sz="2400" b="1" dirty="0" smtClean="0">
                <a:solidFill>
                  <a:srgbClr val="00B050"/>
                </a:solidFill>
              </a:rPr>
              <a:t>DBSA FUNDED CAPITAL PROJECTS</a:t>
            </a:r>
            <a:br>
              <a:rPr lang="en-ZA" sz="2400" b="1" dirty="0" smtClean="0">
                <a:solidFill>
                  <a:srgbClr val="00B050"/>
                </a:solidFill>
              </a:rPr>
            </a:br>
            <a:r>
              <a:rPr lang="en-ZA" sz="2400" b="1" dirty="0" smtClean="0">
                <a:solidFill>
                  <a:srgbClr val="00B050"/>
                </a:solidFill>
              </a:rPr>
              <a:t>Photo wall</a:t>
            </a:r>
            <a:endParaRPr lang="en-ZA" sz="2400" b="1" dirty="0">
              <a:solidFill>
                <a:srgbClr val="00B050"/>
              </a:solidFill>
            </a:endParaRPr>
          </a:p>
        </p:txBody>
      </p:sp>
      <p:pic>
        <p:nvPicPr>
          <p:cNvPr id="8" name="Content Placeholder 7"/>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10069247" y="250496"/>
            <a:ext cx="1729047" cy="1271847"/>
          </a:xfrm>
        </p:spPr>
      </p:pic>
      <p:sp>
        <p:nvSpPr>
          <p:cNvPr id="2" name="Date Placeholder 1"/>
          <p:cNvSpPr>
            <a:spLocks noGrp="1"/>
          </p:cNvSpPr>
          <p:nvPr>
            <p:ph type="dt" sz="half" idx="10"/>
          </p:nvPr>
        </p:nvSpPr>
        <p:spPr/>
        <p:txBody>
          <a:bodyPr/>
          <a:lstStyle/>
          <a:p>
            <a:r>
              <a:rPr lang="en-ZA" dirty="0" smtClean="0"/>
              <a:t>2021/06/21</a:t>
            </a:r>
            <a:endParaRPr lang="en-ZA" dirty="0"/>
          </a:p>
        </p:txBody>
      </p:sp>
      <p:sp>
        <p:nvSpPr>
          <p:cNvPr id="4" name="Footer Placeholder 3"/>
          <p:cNvSpPr>
            <a:spLocks noGrp="1"/>
          </p:cNvSpPr>
          <p:nvPr>
            <p:ph type="ftr" sz="quarter" idx="11"/>
          </p:nvPr>
        </p:nvSpPr>
        <p:spPr/>
        <p:txBody>
          <a:bodyPr/>
          <a:lstStyle/>
          <a:p>
            <a:r>
              <a:rPr lang="en-US" dirty="0"/>
              <a:t>Report on Electrical Infrastructure </a:t>
            </a:r>
          </a:p>
        </p:txBody>
      </p:sp>
      <p:sp>
        <p:nvSpPr>
          <p:cNvPr id="6" name="Slide Number Placeholder 5"/>
          <p:cNvSpPr>
            <a:spLocks noGrp="1"/>
          </p:cNvSpPr>
          <p:nvPr>
            <p:ph type="sldNum" sz="quarter" idx="12"/>
          </p:nvPr>
        </p:nvSpPr>
        <p:spPr/>
        <p:txBody>
          <a:bodyPr/>
          <a:lstStyle/>
          <a:p>
            <a:fld id="{64214F70-F0C9-4091-A22E-E04D8F4F4F2E}" type="slidenum">
              <a:rPr lang="en-ZA" smtClean="0"/>
              <a:pPr/>
              <a:t>21</a:t>
            </a:fld>
            <a:endParaRPr lang="en-ZA"/>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428248" y="2043651"/>
            <a:ext cx="4299019" cy="3224264"/>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8151013" y="2158011"/>
            <a:ext cx="4168321" cy="3126241"/>
          </a:xfrm>
          <a:prstGeom prst="rect">
            <a:avLst/>
          </a:prstGeom>
        </p:spPr>
      </p:pic>
      <p:sp>
        <p:nvSpPr>
          <p:cNvPr id="16" name="TextBox 15"/>
          <p:cNvSpPr txBox="1"/>
          <p:nvPr/>
        </p:nvSpPr>
        <p:spPr>
          <a:xfrm>
            <a:off x="122205" y="5807404"/>
            <a:ext cx="2093038" cy="461665"/>
          </a:xfrm>
          <a:prstGeom prst="rect">
            <a:avLst/>
          </a:prstGeom>
          <a:noFill/>
        </p:spPr>
        <p:txBody>
          <a:bodyPr wrap="square" rtlCol="0">
            <a:spAutoFit/>
          </a:bodyPr>
          <a:lstStyle/>
          <a:p>
            <a:r>
              <a:rPr lang="en-US" sz="2400" dirty="0" smtClean="0"/>
              <a:t>Rotten poles</a:t>
            </a:r>
            <a:endParaRPr lang="en-ZA" sz="2400" dirty="0"/>
          </a:p>
        </p:txBody>
      </p:sp>
      <p:sp>
        <p:nvSpPr>
          <p:cNvPr id="17" name="TextBox 16"/>
          <p:cNvSpPr txBox="1"/>
          <p:nvPr/>
        </p:nvSpPr>
        <p:spPr>
          <a:xfrm>
            <a:off x="9457636" y="5807404"/>
            <a:ext cx="1555074" cy="461665"/>
          </a:xfrm>
          <a:prstGeom prst="rect">
            <a:avLst/>
          </a:prstGeom>
          <a:noFill/>
        </p:spPr>
        <p:txBody>
          <a:bodyPr wrap="square" rtlCol="0">
            <a:spAutoFit/>
          </a:bodyPr>
          <a:lstStyle/>
          <a:p>
            <a:r>
              <a:rPr lang="en-US" sz="2400" dirty="0" smtClean="0"/>
              <a:t>Vegetation</a:t>
            </a:r>
            <a:endParaRPr lang="en-ZA" sz="2400" dirty="0"/>
          </a:p>
        </p:txBody>
      </p:sp>
      <p:pic>
        <p:nvPicPr>
          <p:cNvPr id="21" name="Picture 2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5400000">
            <a:off x="3690259" y="2065284"/>
            <a:ext cx="4415592" cy="3311694"/>
          </a:xfrm>
          <a:prstGeom prst="rect">
            <a:avLst/>
          </a:prstGeom>
        </p:spPr>
      </p:pic>
      <p:sp>
        <p:nvSpPr>
          <p:cNvPr id="22" name="TextBox 21"/>
          <p:cNvSpPr txBox="1"/>
          <p:nvPr/>
        </p:nvSpPr>
        <p:spPr>
          <a:xfrm>
            <a:off x="4221502" y="5911806"/>
            <a:ext cx="3748995" cy="461665"/>
          </a:xfrm>
          <a:prstGeom prst="rect">
            <a:avLst/>
          </a:prstGeom>
          <a:noFill/>
        </p:spPr>
        <p:txBody>
          <a:bodyPr wrap="square" rtlCol="0">
            <a:spAutoFit/>
          </a:bodyPr>
          <a:lstStyle/>
          <a:p>
            <a:r>
              <a:rPr lang="en-US" sz="2400" dirty="0" smtClean="0"/>
              <a:t>Auto Recloser Installation</a:t>
            </a:r>
            <a:endParaRPr lang="en-ZA" sz="2400" dirty="0"/>
          </a:p>
        </p:txBody>
      </p:sp>
    </p:spTree>
    <p:extLst>
      <p:ext uri="{BB962C8B-B14F-4D97-AF65-F5344CB8AC3E}">
        <p14:creationId xmlns:p14="http://schemas.microsoft.com/office/powerpoint/2010/main" val="133104601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838200" y="365125"/>
            <a:ext cx="10515600" cy="1157217"/>
          </a:xfrm>
        </p:spPr>
        <p:txBody>
          <a:bodyPr>
            <a:normAutofit/>
          </a:bodyPr>
          <a:lstStyle/>
          <a:p>
            <a:pPr algn="ctr"/>
            <a:r>
              <a:rPr lang="en-ZA" sz="2400" b="1" dirty="0" smtClean="0">
                <a:solidFill>
                  <a:srgbClr val="00B050"/>
                </a:solidFill>
              </a:rPr>
              <a:t>GREATER TZANEEN MUNICIPALITY</a:t>
            </a:r>
            <a:br>
              <a:rPr lang="en-ZA" sz="2400" b="1" dirty="0" smtClean="0">
                <a:solidFill>
                  <a:srgbClr val="00B050"/>
                </a:solidFill>
              </a:rPr>
            </a:br>
            <a:r>
              <a:rPr lang="en-ZA" sz="2400" b="1" dirty="0" smtClean="0">
                <a:solidFill>
                  <a:srgbClr val="00B050"/>
                </a:solidFill>
              </a:rPr>
              <a:t>DBSA FUNDED CAPITAL PROJECTS</a:t>
            </a:r>
            <a:br>
              <a:rPr lang="en-ZA" sz="2400" b="1" dirty="0" smtClean="0">
                <a:solidFill>
                  <a:srgbClr val="00B050"/>
                </a:solidFill>
              </a:rPr>
            </a:br>
            <a:r>
              <a:rPr lang="en-ZA" sz="2400" b="1" dirty="0" smtClean="0">
                <a:solidFill>
                  <a:srgbClr val="00B050"/>
                </a:solidFill>
              </a:rPr>
              <a:t>Photo wall</a:t>
            </a:r>
            <a:endParaRPr lang="en-ZA" sz="2400" b="1" dirty="0">
              <a:solidFill>
                <a:srgbClr val="00B050"/>
              </a:solidFill>
            </a:endParaRPr>
          </a:p>
        </p:txBody>
      </p:sp>
      <p:pic>
        <p:nvPicPr>
          <p:cNvPr id="8" name="Content Placeholder 7"/>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10069247" y="250496"/>
            <a:ext cx="1729047" cy="1271847"/>
          </a:xfrm>
        </p:spPr>
      </p:pic>
      <p:sp>
        <p:nvSpPr>
          <p:cNvPr id="2" name="Date Placeholder 1"/>
          <p:cNvSpPr>
            <a:spLocks noGrp="1"/>
          </p:cNvSpPr>
          <p:nvPr>
            <p:ph type="dt" sz="half" idx="10"/>
          </p:nvPr>
        </p:nvSpPr>
        <p:spPr/>
        <p:txBody>
          <a:bodyPr/>
          <a:lstStyle/>
          <a:p>
            <a:r>
              <a:rPr lang="en-ZA" dirty="0" smtClean="0"/>
              <a:t>2021/06/21</a:t>
            </a:r>
            <a:endParaRPr lang="en-ZA" dirty="0"/>
          </a:p>
        </p:txBody>
      </p:sp>
      <p:sp>
        <p:nvSpPr>
          <p:cNvPr id="4" name="Footer Placeholder 3"/>
          <p:cNvSpPr>
            <a:spLocks noGrp="1"/>
          </p:cNvSpPr>
          <p:nvPr>
            <p:ph type="ftr" sz="quarter" idx="11"/>
          </p:nvPr>
        </p:nvSpPr>
        <p:spPr/>
        <p:txBody>
          <a:bodyPr/>
          <a:lstStyle/>
          <a:p>
            <a:r>
              <a:rPr lang="en-US" dirty="0"/>
              <a:t>Report on Electrical Infrastructure </a:t>
            </a:r>
          </a:p>
        </p:txBody>
      </p:sp>
      <p:sp>
        <p:nvSpPr>
          <p:cNvPr id="6" name="Slide Number Placeholder 5"/>
          <p:cNvSpPr>
            <a:spLocks noGrp="1"/>
          </p:cNvSpPr>
          <p:nvPr>
            <p:ph type="sldNum" sz="quarter" idx="12"/>
          </p:nvPr>
        </p:nvSpPr>
        <p:spPr/>
        <p:txBody>
          <a:bodyPr/>
          <a:lstStyle/>
          <a:p>
            <a:fld id="{64214F70-F0C9-4091-A22E-E04D8F4F4F2E}" type="slidenum">
              <a:rPr lang="en-ZA" smtClean="0"/>
              <a:pPr/>
              <a:t>22</a:t>
            </a:fld>
            <a:endParaRPr lang="en-ZA"/>
          </a:p>
        </p:txBody>
      </p:sp>
      <p:sp>
        <p:nvSpPr>
          <p:cNvPr id="12" name="TextBox 11"/>
          <p:cNvSpPr txBox="1"/>
          <p:nvPr/>
        </p:nvSpPr>
        <p:spPr>
          <a:xfrm>
            <a:off x="7614454" y="5001842"/>
            <a:ext cx="4467457" cy="464699"/>
          </a:xfrm>
          <a:prstGeom prst="rect">
            <a:avLst/>
          </a:prstGeom>
          <a:noFill/>
        </p:spPr>
        <p:txBody>
          <a:bodyPr wrap="square" rtlCol="0">
            <a:spAutoFit/>
          </a:bodyPr>
          <a:lstStyle/>
          <a:p>
            <a:r>
              <a:rPr lang="en-US" sz="2400" dirty="0" smtClean="0"/>
              <a:t>Blacknoll Sub Upgrade completed</a:t>
            </a:r>
            <a:endParaRPr lang="en-ZA" sz="2400" dirty="0"/>
          </a:p>
        </p:txBody>
      </p:sp>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77805" y="1950485"/>
            <a:ext cx="4104106" cy="3078079"/>
          </a:xfrm>
          <a:prstGeom prst="rect">
            <a:avLst/>
          </a:prstGeom>
        </p:spPr>
      </p:pic>
      <p:sp>
        <p:nvSpPr>
          <p:cNvPr id="16" name="TextBox 15"/>
          <p:cNvSpPr txBox="1"/>
          <p:nvPr/>
        </p:nvSpPr>
        <p:spPr>
          <a:xfrm>
            <a:off x="289605" y="250496"/>
            <a:ext cx="2093038" cy="461665"/>
          </a:xfrm>
          <a:prstGeom prst="rect">
            <a:avLst/>
          </a:prstGeom>
          <a:noFill/>
        </p:spPr>
        <p:txBody>
          <a:bodyPr wrap="square" rtlCol="0">
            <a:spAutoFit/>
          </a:bodyPr>
          <a:lstStyle/>
          <a:p>
            <a:r>
              <a:rPr lang="en-US" sz="2400" dirty="0" smtClean="0"/>
              <a:t>Rotten poles</a:t>
            </a:r>
            <a:endParaRPr lang="en-ZA" sz="2400" dirty="0"/>
          </a:p>
        </p:txBody>
      </p:sp>
      <p:sp>
        <p:nvSpPr>
          <p:cNvPr id="17" name="TextBox 16"/>
          <p:cNvSpPr txBox="1"/>
          <p:nvPr/>
        </p:nvSpPr>
        <p:spPr>
          <a:xfrm>
            <a:off x="9629548" y="5894685"/>
            <a:ext cx="1555074" cy="461665"/>
          </a:xfrm>
          <a:prstGeom prst="rect">
            <a:avLst/>
          </a:prstGeom>
          <a:noFill/>
        </p:spPr>
        <p:txBody>
          <a:bodyPr wrap="square" rtlCol="0">
            <a:spAutoFit/>
          </a:bodyPr>
          <a:lstStyle/>
          <a:p>
            <a:r>
              <a:rPr lang="en-US" sz="2400" dirty="0" smtClean="0"/>
              <a:t>Vegetation</a:t>
            </a:r>
            <a:endParaRPr lang="en-ZA" sz="2400" dirty="0"/>
          </a:p>
        </p:txBody>
      </p:sp>
      <p:sp>
        <p:nvSpPr>
          <p:cNvPr id="18" name="TextBox 17"/>
          <p:cNvSpPr txBox="1"/>
          <p:nvPr/>
        </p:nvSpPr>
        <p:spPr>
          <a:xfrm>
            <a:off x="4073655" y="5001842"/>
            <a:ext cx="3817070" cy="830997"/>
          </a:xfrm>
          <a:prstGeom prst="rect">
            <a:avLst/>
          </a:prstGeom>
          <a:noFill/>
        </p:spPr>
        <p:txBody>
          <a:bodyPr wrap="square" rtlCol="0">
            <a:spAutoFit/>
          </a:bodyPr>
          <a:lstStyle/>
          <a:p>
            <a:r>
              <a:rPr lang="en-US" sz="2400" dirty="0" smtClean="0"/>
              <a:t>Waterbok Sub Upgrade before final completion</a:t>
            </a:r>
            <a:endParaRPr lang="en-ZA" sz="2400" dirty="0"/>
          </a:p>
        </p:txBody>
      </p:sp>
      <p:pic>
        <p:nvPicPr>
          <p:cNvPr id="7" name="Picture 6"/>
          <p:cNvPicPr>
            <a:picLocks noChangeAspect="1"/>
          </p:cNvPicPr>
          <p:nvPr/>
        </p:nvPicPr>
        <p:blipFill>
          <a:blip r:embed="rId5"/>
          <a:stretch>
            <a:fillRect/>
          </a:stretch>
        </p:blipFill>
        <p:spPr>
          <a:xfrm>
            <a:off x="229069" y="676150"/>
            <a:ext cx="3193257" cy="4254012"/>
          </a:xfrm>
          <a:prstGeom prst="rect">
            <a:avLst/>
          </a:prstGeom>
        </p:spPr>
      </p:pic>
      <p:sp>
        <p:nvSpPr>
          <p:cNvPr id="19" name="TextBox 18"/>
          <p:cNvSpPr txBox="1"/>
          <p:nvPr/>
        </p:nvSpPr>
        <p:spPr>
          <a:xfrm>
            <a:off x="229069" y="5001842"/>
            <a:ext cx="4467457" cy="464699"/>
          </a:xfrm>
          <a:prstGeom prst="rect">
            <a:avLst/>
          </a:prstGeom>
          <a:noFill/>
        </p:spPr>
        <p:txBody>
          <a:bodyPr wrap="square" rtlCol="0">
            <a:spAutoFit/>
          </a:bodyPr>
          <a:lstStyle/>
          <a:p>
            <a:r>
              <a:rPr lang="en-US" sz="2400" dirty="0" smtClean="0"/>
              <a:t>Line rebuild in progress</a:t>
            </a:r>
            <a:endParaRPr lang="en-ZA" sz="2400" dirty="0"/>
          </a:p>
        </p:txBody>
      </p:sp>
      <p:pic>
        <p:nvPicPr>
          <p:cNvPr id="9" name="Picture 8"/>
          <p:cNvPicPr>
            <a:picLocks noChangeAspect="1"/>
          </p:cNvPicPr>
          <p:nvPr/>
        </p:nvPicPr>
        <p:blipFill>
          <a:blip r:embed="rId6"/>
          <a:stretch>
            <a:fillRect/>
          </a:stretch>
        </p:blipFill>
        <p:spPr>
          <a:xfrm>
            <a:off x="3500035" y="1918714"/>
            <a:ext cx="4114419" cy="3083128"/>
          </a:xfrm>
          <a:prstGeom prst="rect">
            <a:avLst/>
          </a:prstGeom>
        </p:spPr>
      </p:pic>
    </p:spTree>
    <p:extLst>
      <p:ext uri="{BB962C8B-B14F-4D97-AF65-F5344CB8AC3E}">
        <p14:creationId xmlns:p14="http://schemas.microsoft.com/office/powerpoint/2010/main" val="293849323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838200" y="365125"/>
            <a:ext cx="10515600" cy="1157217"/>
          </a:xfrm>
        </p:spPr>
        <p:txBody>
          <a:bodyPr>
            <a:normAutofit/>
          </a:bodyPr>
          <a:lstStyle/>
          <a:p>
            <a:pPr algn="ctr"/>
            <a:r>
              <a:rPr lang="en-ZA" sz="2400" b="1" dirty="0" smtClean="0">
                <a:solidFill>
                  <a:srgbClr val="00B050"/>
                </a:solidFill>
              </a:rPr>
              <a:t>GREATER TZANEEN MUNICIPALITY</a:t>
            </a:r>
            <a:br>
              <a:rPr lang="en-ZA" sz="2400" b="1" dirty="0" smtClean="0">
                <a:solidFill>
                  <a:srgbClr val="00B050"/>
                </a:solidFill>
              </a:rPr>
            </a:br>
            <a:r>
              <a:rPr lang="en-ZA" sz="2400" b="1" dirty="0" smtClean="0">
                <a:solidFill>
                  <a:srgbClr val="00B050"/>
                </a:solidFill>
              </a:rPr>
              <a:t>DBSA FUNDED CAPITAL PROJECTS</a:t>
            </a:r>
            <a:br>
              <a:rPr lang="en-ZA" sz="2400" b="1" dirty="0" smtClean="0">
                <a:solidFill>
                  <a:srgbClr val="00B050"/>
                </a:solidFill>
              </a:rPr>
            </a:br>
            <a:r>
              <a:rPr lang="en-ZA" sz="2400" b="1" dirty="0" smtClean="0">
                <a:solidFill>
                  <a:srgbClr val="00B050"/>
                </a:solidFill>
              </a:rPr>
              <a:t>Photo wall</a:t>
            </a:r>
            <a:endParaRPr lang="en-ZA" sz="2400" b="1" dirty="0">
              <a:solidFill>
                <a:srgbClr val="00B050"/>
              </a:solidFill>
            </a:endParaRPr>
          </a:p>
        </p:txBody>
      </p:sp>
      <p:pic>
        <p:nvPicPr>
          <p:cNvPr id="8" name="Content Placeholder 7"/>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10069247" y="250496"/>
            <a:ext cx="1729047" cy="1271847"/>
          </a:xfrm>
        </p:spPr>
      </p:pic>
      <p:sp>
        <p:nvSpPr>
          <p:cNvPr id="2" name="Date Placeholder 1"/>
          <p:cNvSpPr>
            <a:spLocks noGrp="1"/>
          </p:cNvSpPr>
          <p:nvPr>
            <p:ph type="dt" sz="half" idx="10"/>
          </p:nvPr>
        </p:nvSpPr>
        <p:spPr/>
        <p:txBody>
          <a:bodyPr/>
          <a:lstStyle/>
          <a:p>
            <a:r>
              <a:rPr lang="en-ZA" dirty="0" smtClean="0"/>
              <a:t>2021/06/21</a:t>
            </a:r>
            <a:endParaRPr lang="en-ZA" dirty="0"/>
          </a:p>
        </p:txBody>
      </p:sp>
      <p:sp>
        <p:nvSpPr>
          <p:cNvPr id="4" name="Footer Placeholder 3"/>
          <p:cNvSpPr>
            <a:spLocks noGrp="1"/>
          </p:cNvSpPr>
          <p:nvPr>
            <p:ph type="ftr" sz="quarter" idx="11"/>
          </p:nvPr>
        </p:nvSpPr>
        <p:spPr/>
        <p:txBody>
          <a:bodyPr/>
          <a:lstStyle/>
          <a:p>
            <a:r>
              <a:rPr lang="en-US" dirty="0"/>
              <a:t>Report on Electrical Infrastructure </a:t>
            </a:r>
          </a:p>
        </p:txBody>
      </p:sp>
      <p:sp>
        <p:nvSpPr>
          <p:cNvPr id="6" name="Slide Number Placeholder 5"/>
          <p:cNvSpPr>
            <a:spLocks noGrp="1"/>
          </p:cNvSpPr>
          <p:nvPr>
            <p:ph type="sldNum" sz="quarter" idx="12"/>
          </p:nvPr>
        </p:nvSpPr>
        <p:spPr/>
        <p:txBody>
          <a:bodyPr/>
          <a:lstStyle/>
          <a:p>
            <a:fld id="{64214F70-F0C9-4091-A22E-E04D8F4F4F2E}" type="slidenum">
              <a:rPr lang="en-ZA" smtClean="0"/>
              <a:pPr/>
              <a:t>23</a:t>
            </a:fld>
            <a:endParaRPr lang="en-ZA" dirty="0"/>
          </a:p>
        </p:txBody>
      </p:sp>
      <p:sp>
        <p:nvSpPr>
          <p:cNvPr id="12" name="TextBox 11"/>
          <p:cNvSpPr txBox="1"/>
          <p:nvPr/>
        </p:nvSpPr>
        <p:spPr>
          <a:xfrm>
            <a:off x="8230442" y="4758199"/>
            <a:ext cx="3658292" cy="461665"/>
          </a:xfrm>
          <a:prstGeom prst="rect">
            <a:avLst/>
          </a:prstGeom>
          <a:noFill/>
        </p:spPr>
        <p:txBody>
          <a:bodyPr wrap="square" rtlCol="0">
            <a:spAutoFit/>
          </a:bodyPr>
          <a:lstStyle/>
          <a:p>
            <a:r>
              <a:rPr lang="en-US" sz="2400" dirty="0" smtClean="0"/>
              <a:t>Tzn Main Project sign board</a:t>
            </a:r>
            <a:endParaRPr lang="en-ZA" sz="2400" dirty="0"/>
          </a:p>
        </p:txBody>
      </p:sp>
      <p:sp>
        <p:nvSpPr>
          <p:cNvPr id="17" name="TextBox 16"/>
          <p:cNvSpPr txBox="1"/>
          <p:nvPr/>
        </p:nvSpPr>
        <p:spPr>
          <a:xfrm>
            <a:off x="4617772" y="4788006"/>
            <a:ext cx="3775113" cy="461665"/>
          </a:xfrm>
          <a:prstGeom prst="rect">
            <a:avLst/>
          </a:prstGeom>
          <a:noFill/>
        </p:spPr>
        <p:txBody>
          <a:bodyPr wrap="square" rtlCol="0">
            <a:spAutoFit/>
          </a:bodyPr>
          <a:lstStyle/>
          <a:p>
            <a:r>
              <a:rPr lang="en-US" sz="2400" dirty="0" smtClean="0"/>
              <a:t>Tzn Main Earth works</a:t>
            </a:r>
            <a:endParaRPr lang="en-ZA" sz="2400" dirty="0"/>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32785" y="1743632"/>
            <a:ext cx="3814700" cy="2861025"/>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53228" y="1743632"/>
            <a:ext cx="3967101" cy="2975325"/>
          </a:xfrm>
          <a:prstGeom prst="rect">
            <a:avLst/>
          </a:prstGeom>
        </p:spPr>
      </p:pic>
      <p:pic>
        <p:nvPicPr>
          <p:cNvPr id="19" name="Picture 1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3443" y="1774044"/>
            <a:ext cx="3733599" cy="2800199"/>
          </a:xfrm>
          <a:prstGeom prst="rect">
            <a:avLst/>
          </a:prstGeom>
        </p:spPr>
      </p:pic>
      <p:sp>
        <p:nvSpPr>
          <p:cNvPr id="21" name="TextBox 20"/>
          <p:cNvSpPr txBox="1"/>
          <p:nvPr/>
        </p:nvSpPr>
        <p:spPr>
          <a:xfrm>
            <a:off x="289605" y="4788006"/>
            <a:ext cx="3291795" cy="461665"/>
          </a:xfrm>
          <a:prstGeom prst="rect">
            <a:avLst/>
          </a:prstGeom>
          <a:noFill/>
        </p:spPr>
        <p:txBody>
          <a:bodyPr wrap="square" rtlCol="0">
            <a:spAutoFit/>
          </a:bodyPr>
          <a:lstStyle/>
          <a:p>
            <a:r>
              <a:rPr lang="en-US" sz="2400" dirty="0" smtClean="0"/>
              <a:t>Tzn Main old Tfr</a:t>
            </a:r>
            <a:endParaRPr lang="en-ZA" sz="2400" dirty="0"/>
          </a:p>
        </p:txBody>
      </p:sp>
    </p:spTree>
    <p:extLst>
      <p:ext uri="{BB962C8B-B14F-4D97-AF65-F5344CB8AC3E}">
        <p14:creationId xmlns:p14="http://schemas.microsoft.com/office/powerpoint/2010/main" val="1094731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 calcmode="lin" valueType="num">
                                      <p:cBhvr additive="base">
                                        <p:cTn id="7"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838200" y="365125"/>
            <a:ext cx="10515600" cy="1157217"/>
          </a:xfrm>
        </p:spPr>
        <p:txBody>
          <a:bodyPr>
            <a:normAutofit/>
          </a:bodyPr>
          <a:lstStyle/>
          <a:p>
            <a:pPr algn="ctr"/>
            <a:r>
              <a:rPr lang="en-ZA" sz="2400" b="1" dirty="0" smtClean="0">
                <a:solidFill>
                  <a:srgbClr val="00B050"/>
                </a:solidFill>
              </a:rPr>
              <a:t>GREATER TZANEEN MUNICIPALITY</a:t>
            </a:r>
            <a:br>
              <a:rPr lang="en-ZA" sz="2400" b="1" dirty="0" smtClean="0">
                <a:solidFill>
                  <a:srgbClr val="00B050"/>
                </a:solidFill>
              </a:rPr>
            </a:br>
            <a:r>
              <a:rPr lang="en-ZA" sz="2400" b="1" dirty="0" smtClean="0">
                <a:solidFill>
                  <a:srgbClr val="00B050"/>
                </a:solidFill>
              </a:rPr>
              <a:t>DBSA FUNDED CAPITAL PROJECTS</a:t>
            </a:r>
            <a:br>
              <a:rPr lang="en-ZA" sz="2400" b="1" dirty="0" smtClean="0">
                <a:solidFill>
                  <a:srgbClr val="00B050"/>
                </a:solidFill>
              </a:rPr>
            </a:br>
            <a:r>
              <a:rPr lang="en-ZA" sz="2400" b="1" dirty="0" smtClean="0">
                <a:solidFill>
                  <a:srgbClr val="00B050"/>
                </a:solidFill>
              </a:rPr>
              <a:t>Photo wall</a:t>
            </a:r>
            <a:endParaRPr lang="en-ZA" sz="2400" b="1" dirty="0">
              <a:solidFill>
                <a:srgbClr val="00B050"/>
              </a:solidFill>
            </a:endParaRPr>
          </a:p>
        </p:txBody>
      </p:sp>
      <p:pic>
        <p:nvPicPr>
          <p:cNvPr id="8" name="Content Placeholder 7"/>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10069247" y="250496"/>
            <a:ext cx="1729047" cy="1271847"/>
          </a:xfrm>
        </p:spPr>
      </p:pic>
      <p:sp>
        <p:nvSpPr>
          <p:cNvPr id="2" name="Date Placeholder 1"/>
          <p:cNvSpPr>
            <a:spLocks noGrp="1"/>
          </p:cNvSpPr>
          <p:nvPr>
            <p:ph type="dt" sz="half" idx="10"/>
          </p:nvPr>
        </p:nvSpPr>
        <p:spPr/>
        <p:txBody>
          <a:bodyPr/>
          <a:lstStyle/>
          <a:p>
            <a:r>
              <a:rPr lang="en-ZA" dirty="0" smtClean="0"/>
              <a:t>2021/06/21</a:t>
            </a:r>
            <a:endParaRPr lang="en-ZA" dirty="0"/>
          </a:p>
        </p:txBody>
      </p:sp>
      <p:sp>
        <p:nvSpPr>
          <p:cNvPr id="4" name="Footer Placeholder 3"/>
          <p:cNvSpPr>
            <a:spLocks noGrp="1"/>
          </p:cNvSpPr>
          <p:nvPr>
            <p:ph type="ftr" sz="quarter" idx="11"/>
          </p:nvPr>
        </p:nvSpPr>
        <p:spPr/>
        <p:txBody>
          <a:bodyPr/>
          <a:lstStyle/>
          <a:p>
            <a:r>
              <a:rPr lang="en-US" dirty="0"/>
              <a:t>Report on Electrical Infrastructure </a:t>
            </a:r>
          </a:p>
        </p:txBody>
      </p:sp>
      <p:sp>
        <p:nvSpPr>
          <p:cNvPr id="6" name="Slide Number Placeholder 5"/>
          <p:cNvSpPr>
            <a:spLocks noGrp="1"/>
          </p:cNvSpPr>
          <p:nvPr>
            <p:ph type="sldNum" sz="quarter" idx="12"/>
          </p:nvPr>
        </p:nvSpPr>
        <p:spPr/>
        <p:txBody>
          <a:bodyPr/>
          <a:lstStyle/>
          <a:p>
            <a:fld id="{64214F70-F0C9-4091-A22E-E04D8F4F4F2E}" type="slidenum">
              <a:rPr lang="en-ZA" smtClean="0"/>
              <a:pPr/>
              <a:t>24</a:t>
            </a:fld>
            <a:endParaRPr lang="en-ZA" dirty="0"/>
          </a:p>
        </p:txBody>
      </p:sp>
      <p:sp>
        <p:nvSpPr>
          <p:cNvPr id="18" name="TextBox 17"/>
          <p:cNvSpPr txBox="1"/>
          <p:nvPr/>
        </p:nvSpPr>
        <p:spPr>
          <a:xfrm>
            <a:off x="310541" y="5600700"/>
            <a:ext cx="4713514" cy="461665"/>
          </a:xfrm>
          <a:prstGeom prst="rect">
            <a:avLst/>
          </a:prstGeom>
          <a:noFill/>
        </p:spPr>
        <p:txBody>
          <a:bodyPr wrap="square" rtlCol="0">
            <a:spAutoFit/>
          </a:bodyPr>
          <a:lstStyle/>
          <a:p>
            <a:r>
              <a:rPr lang="en-US" sz="2400" dirty="0" smtClean="0"/>
              <a:t>Tzn Main 2x New TFR’s on the plinth</a:t>
            </a:r>
            <a:endParaRPr lang="en-ZA" sz="2400" dirty="0"/>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0541" y="1501458"/>
            <a:ext cx="6783250" cy="4099242"/>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20637" y="1816327"/>
            <a:ext cx="4477657" cy="3358243"/>
          </a:xfrm>
          <a:prstGeom prst="rect">
            <a:avLst/>
          </a:prstGeom>
        </p:spPr>
      </p:pic>
    </p:spTree>
    <p:extLst>
      <p:ext uri="{BB962C8B-B14F-4D97-AF65-F5344CB8AC3E}">
        <p14:creationId xmlns:p14="http://schemas.microsoft.com/office/powerpoint/2010/main" val="16054756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838200" y="215049"/>
            <a:ext cx="10515600" cy="874239"/>
          </a:xfrm>
        </p:spPr>
        <p:txBody>
          <a:bodyPr>
            <a:noAutofit/>
          </a:bodyPr>
          <a:lstStyle/>
          <a:p>
            <a:pPr algn="ctr"/>
            <a:r>
              <a:rPr lang="en-ZA" sz="3200" b="1" dirty="0" smtClean="0">
                <a:solidFill>
                  <a:srgbClr val="00B050"/>
                </a:solidFill>
              </a:rPr>
              <a:t>GREATER TZANEEN MUNICIPALITY</a:t>
            </a:r>
            <a:br>
              <a:rPr lang="en-ZA" sz="3200" b="1" dirty="0" smtClean="0">
                <a:solidFill>
                  <a:srgbClr val="00B050"/>
                </a:solidFill>
              </a:rPr>
            </a:br>
            <a:r>
              <a:rPr lang="en-ZA" sz="3200" b="1" dirty="0" smtClean="0">
                <a:solidFill>
                  <a:srgbClr val="00B050"/>
                </a:solidFill>
              </a:rPr>
              <a:t>DBSA FUNDED CAPITAL PROJECTS</a:t>
            </a:r>
            <a:endParaRPr lang="en-ZA" sz="3200" b="1" dirty="0">
              <a:solidFill>
                <a:srgbClr val="00B050"/>
              </a:solidFill>
            </a:endParaRPr>
          </a:p>
        </p:txBody>
      </p:sp>
      <p:pic>
        <p:nvPicPr>
          <p:cNvPr id="8" name="Content Placeholder 7"/>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10235714" y="265051"/>
            <a:ext cx="1729047" cy="1271847"/>
          </a:xfrm>
        </p:spPr>
      </p:pic>
      <p:sp>
        <p:nvSpPr>
          <p:cNvPr id="2" name="Date Placeholder 1"/>
          <p:cNvSpPr>
            <a:spLocks noGrp="1"/>
          </p:cNvSpPr>
          <p:nvPr>
            <p:ph type="dt" sz="half" idx="10"/>
          </p:nvPr>
        </p:nvSpPr>
        <p:spPr/>
        <p:txBody>
          <a:bodyPr/>
          <a:lstStyle/>
          <a:p>
            <a:r>
              <a:rPr lang="en-ZA" dirty="0" smtClean="0"/>
              <a:t>2021/06/21</a:t>
            </a:r>
            <a:endParaRPr lang="en-ZA" dirty="0"/>
          </a:p>
        </p:txBody>
      </p:sp>
      <p:sp>
        <p:nvSpPr>
          <p:cNvPr id="4" name="Footer Placeholder 3"/>
          <p:cNvSpPr>
            <a:spLocks noGrp="1"/>
          </p:cNvSpPr>
          <p:nvPr>
            <p:ph type="ftr" sz="quarter" idx="11"/>
          </p:nvPr>
        </p:nvSpPr>
        <p:spPr/>
        <p:txBody>
          <a:bodyPr/>
          <a:lstStyle/>
          <a:p>
            <a:r>
              <a:rPr lang="en-US" dirty="0"/>
              <a:t>Report on Electrical Infrastructure </a:t>
            </a:r>
          </a:p>
        </p:txBody>
      </p:sp>
      <p:sp>
        <p:nvSpPr>
          <p:cNvPr id="6" name="Slide Number Placeholder 5"/>
          <p:cNvSpPr>
            <a:spLocks noGrp="1"/>
          </p:cNvSpPr>
          <p:nvPr>
            <p:ph type="sldNum" sz="quarter" idx="12"/>
          </p:nvPr>
        </p:nvSpPr>
        <p:spPr/>
        <p:txBody>
          <a:bodyPr/>
          <a:lstStyle/>
          <a:p>
            <a:fld id="{64214F70-F0C9-4091-A22E-E04D8F4F4F2E}" type="slidenum">
              <a:rPr lang="en-ZA" smtClean="0"/>
              <a:pPr/>
              <a:t>25</a:t>
            </a:fld>
            <a:endParaRPr lang="en-ZA"/>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276453" y="1404665"/>
            <a:ext cx="4029530" cy="3022147"/>
          </a:xfrm>
          <a:prstGeom prst="rect">
            <a:avLst/>
          </a:prstGeom>
        </p:spPr>
      </p:pic>
      <p:sp>
        <p:nvSpPr>
          <p:cNvPr id="9" name="TextBox 8"/>
          <p:cNvSpPr txBox="1"/>
          <p:nvPr/>
        </p:nvSpPr>
        <p:spPr>
          <a:xfrm>
            <a:off x="506186" y="5043262"/>
            <a:ext cx="2743200" cy="1200329"/>
          </a:xfrm>
          <a:prstGeom prst="rect">
            <a:avLst/>
          </a:prstGeom>
          <a:noFill/>
        </p:spPr>
        <p:txBody>
          <a:bodyPr wrap="square" rtlCol="0">
            <a:spAutoFit/>
          </a:bodyPr>
          <a:lstStyle/>
          <a:p>
            <a:r>
              <a:rPr lang="en-US" sz="2400" dirty="0" smtClean="0"/>
              <a:t>New long lead material for Tzn Main start arriving</a:t>
            </a:r>
            <a:endParaRPr lang="en-ZA" sz="2400" dirty="0"/>
          </a:p>
        </p:txBody>
      </p:sp>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16636" y="1185031"/>
            <a:ext cx="4993964" cy="3745472"/>
          </a:xfrm>
          <a:prstGeom prst="rect">
            <a:avLst/>
          </a:prstGeom>
        </p:spPr>
      </p:pic>
      <p:sp>
        <p:nvSpPr>
          <p:cNvPr id="11" name="TextBox 10"/>
          <p:cNvSpPr txBox="1"/>
          <p:nvPr/>
        </p:nvSpPr>
        <p:spPr>
          <a:xfrm>
            <a:off x="4185558" y="5043262"/>
            <a:ext cx="2939142" cy="1200329"/>
          </a:xfrm>
          <a:prstGeom prst="rect">
            <a:avLst/>
          </a:prstGeom>
          <a:noFill/>
        </p:spPr>
        <p:txBody>
          <a:bodyPr wrap="square" rtlCol="0">
            <a:spAutoFit/>
          </a:bodyPr>
          <a:lstStyle/>
          <a:p>
            <a:r>
              <a:rPr lang="en-US" sz="2400" dirty="0" smtClean="0"/>
              <a:t>Most of the earth works at Tzn Main are done</a:t>
            </a:r>
            <a:endParaRPr lang="en-ZA" sz="2400" dirty="0"/>
          </a:p>
        </p:txBody>
      </p:sp>
      <p:sp>
        <p:nvSpPr>
          <p:cNvPr id="12" name="TextBox 11"/>
          <p:cNvSpPr txBox="1"/>
          <p:nvPr/>
        </p:nvSpPr>
        <p:spPr>
          <a:xfrm>
            <a:off x="9078686" y="1992086"/>
            <a:ext cx="2661557" cy="1200329"/>
          </a:xfrm>
          <a:prstGeom prst="rect">
            <a:avLst/>
          </a:prstGeom>
          <a:noFill/>
        </p:spPr>
        <p:txBody>
          <a:bodyPr wrap="square" rtlCol="0">
            <a:spAutoFit/>
          </a:bodyPr>
          <a:lstStyle/>
          <a:p>
            <a:r>
              <a:rPr lang="en-US" sz="2400" dirty="0" smtClean="0"/>
              <a:t>More of the long lead items will arrive in May 2021</a:t>
            </a:r>
            <a:endParaRPr lang="en-ZA" sz="2400" dirty="0"/>
          </a:p>
        </p:txBody>
      </p:sp>
    </p:spTree>
    <p:extLst>
      <p:ext uri="{BB962C8B-B14F-4D97-AF65-F5344CB8AC3E}">
        <p14:creationId xmlns:p14="http://schemas.microsoft.com/office/powerpoint/2010/main" val="2480702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
                                            <p:txEl>
                                              <p:pRg st="0" end="0"/>
                                            </p:txEl>
                                          </p:spTgt>
                                        </p:tgtEl>
                                        <p:attrNameLst>
                                          <p:attrName>style.visibility</p:attrName>
                                        </p:attrNameLst>
                                      </p:cBhvr>
                                      <p:to>
                                        <p:strVal val="visible"/>
                                      </p:to>
                                    </p:set>
                                    <p:anim calcmode="lin" valueType="num">
                                      <p:cBhvr additive="base">
                                        <p:cTn id="19"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2">
                                            <p:txEl>
                                              <p:pRg st="0" end="0"/>
                                            </p:txEl>
                                          </p:spTgt>
                                        </p:tgtEl>
                                        <p:attrNameLst>
                                          <p:attrName>style.visibility</p:attrName>
                                        </p:attrNameLst>
                                      </p:cBhvr>
                                      <p:to>
                                        <p:strVal val="visible"/>
                                      </p:to>
                                    </p:set>
                                    <p:anim calcmode="lin" valueType="num">
                                      <p:cBhvr additive="base">
                                        <p:cTn id="31"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b="1" dirty="0" smtClean="0">
                <a:solidFill>
                  <a:srgbClr val="00B050"/>
                </a:solidFill>
              </a:rPr>
              <a:t>2. REVENUE ENHANCEMENT PROGRAM</a:t>
            </a:r>
            <a:endParaRPr lang="en-ZA" b="1" dirty="0">
              <a:solidFill>
                <a:srgbClr val="00B050"/>
              </a:solidFill>
            </a:endParaRPr>
          </a:p>
        </p:txBody>
      </p:sp>
      <p:pic>
        <p:nvPicPr>
          <p:cNvPr id="8" name="Content Placeholder 7"/>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10158456" y="365125"/>
            <a:ext cx="1729047" cy="1271847"/>
          </a:xfrm>
        </p:spPr>
      </p:pic>
      <p:sp>
        <p:nvSpPr>
          <p:cNvPr id="7" name="Content Placeholder 6"/>
          <p:cNvSpPr>
            <a:spLocks noGrp="1"/>
          </p:cNvSpPr>
          <p:nvPr>
            <p:ph sz="half" idx="2"/>
          </p:nvPr>
        </p:nvSpPr>
        <p:spPr>
          <a:xfrm>
            <a:off x="624468" y="1825625"/>
            <a:ext cx="10729332" cy="4351338"/>
          </a:xfrm>
        </p:spPr>
        <p:txBody>
          <a:bodyPr>
            <a:normAutofit/>
          </a:bodyPr>
          <a:lstStyle/>
          <a:p>
            <a:pPr marL="0" indent="0" fontAlgn="ctr">
              <a:buNone/>
            </a:pPr>
            <a:r>
              <a:rPr lang="en-US" dirty="0" smtClean="0">
                <a:solidFill>
                  <a:srgbClr val="000000"/>
                </a:solidFill>
                <a:latin typeface="Arial" panose="020B0604020202020204" pitchFamily="34" charset="0"/>
              </a:rPr>
              <a:t>Purpose: S</a:t>
            </a:r>
            <a:r>
              <a:rPr lang="en-US" dirty="0" smtClean="0"/>
              <a:t>upporting </a:t>
            </a:r>
            <a:r>
              <a:rPr lang="en-ZA" dirty="0"/>
              <a:t>Greater Tzaneen Municipality, focussing on revenue </a:t>
            </a:r>
            <a:r>
              <a:rPr lang="en-ZA" dirty="0" smtClean="0"/>
              <a:t>generating and lost </a:t>
            </a:r>
            <a:r>
              <a:rPr lang="en-ZA" dirty="0"/>
              <a:t>pertaining to </a:t>
            </a:r>
            <a:r>
              <a:rPr lang="en-ZA" dirty="0" smtClean="0"/>
              <a:t>electricity.</a:t>
            </a:r>
          </a:p>
          <a:p>
            <a:pPr marL="0" indent="0" fontAlgn="ctr">
              <a:buNone/>
            </a:pPr>
            <a:r>
              <a:rPr lang="en-US" dirty="0" smtClean="0"/>
              <a:t>The Program Entailed  </a:t>
            </a:r>
          </a:p>
          <a:p>
            <a:pPr fontAlgn="ctr">
              <a:buFont typeface="Wingdings" panose="05000000000000000000" pitchFamily="2" charset="2"/>
              <a:buChar char="Ø"/>
            </a:pPr>
            <a:r>
              <a:rPr lang="en-US" sz="2400" dirty="0" smtClean="0">
                <a:solidFill>
                  <a:srgbClr val="000000"/>
                </a:solidFill>
                <a:latin typeface="Arial" panose="020B0604020202020204" pitchFamily="34" charset="0"/>
              </a:rPr>
              <a:t>Review </a:t>
            </a:r>
            <a:r>
              <a:rPr lang="en-US" sz="2400" dirty="0">
                <a:solidFill>
                  <a:srgbClr val="000000"/>
                </a:solidFill>
                <a:latin typeface="Arial" panose="020B0604020202020204" pitchFamily="34" charset="0"/>
              </a:rPr>
              <a:t>existing situational </a:t>
            </a:r>
            <a:r>
              <a:rPr lang="en-US" sz="2400" dirty="0" smtClean="0">
                <a:solidFill>
                  <a:srgbClr val="000000"/>
                </a:solidFill>
                <a:latin typeface="Arial" panose="020B0604020202020204" pitchFamily="34" charset="0"/>
              </a:rPr>
              <a:t>assessment.</a:t>
            </a:r>
          </a:p>
          <a:p>
            <a:pPr fontAlgn="ctr">
              <a:buFont typeface="Wingdings" panose="05000000000000000000" pitchFamily="2" charset="2"/>
              <a:buChar char="Ø"/>
            </a:pPr>
            <a:r>
              <a:rPr lang="en-US" sz="2400" dirty="0" smtClean="0"/>
              <a:t>Auditing of </a:t>
            </a:r>
            <a:r>
              <a:rPr lang="en-US" sz="2400" dirty="0"/>
              <a:t>customer billing </a:t>
            </a:r>
            <a:r>
              <a:rPr lang="en-US" sz="2400" dirty="0" smtClean="0"/>
              <a:t>data.</a:t>
            </a:r>
          </a:p>
          <a:p>
            <a:pPr fontAlgn="ctr">
              <a:buFont typeface="Wingdings" panose="05000000000000000000" pitchFamily="2" charset="2"/>
              <a:buChar char="Ø"/>
            </a:pPr>
            <a:r>
              <a:rPr lang="en-US" sz="2400" dirty="0" smtClean="0"/>
              <a:t>Electricity Tariff Review </a:t>
            </a:r>
            <a:r>
              <a:rPr lang="en-US" sz="2400" dirty="0"/>
              <a:t>and </a:t>
            </a:r>
            <a:r>
              <a:rPr lang="en-US" sz="2400" dirty="0" smtClean="0"/>
              <a:t>Structuring.</a:t>
            </a:r>
          </a:p>
          <a:p>
            <a:pPr fontAlgn="ctr">
              <a:buFont typeface="Wingdings" panose="05000000000000000000" pitchFamily="2" charset="2"/>
              <a:buChar char="Ø"/>
            </a:pPr>
            <a:r>
              <a:rPr lang="en-US" sz="2400" dirty="0">
                <a:solidFill>
                  <a:srgbClr val="000000"/>
                </a:solidFill>
                <a:latin typeface="Arial" panose="020B0604020202020204" pitchFamily="34" charset="0"/>
              </a:rPr>
              <a:t>Engineering </a:t>
            </a:r>
            <a:r>
              <a:rPr lang="en-US" sz="2400" dirty="0" smtClean="0">
                <a:solidFill>
                  <a:srgbClr val="000000"/>
                </a:solidFill>
                <a:latin typeface="Arial" panose="020B0604020202020204" pitchFamily="34" charset="0"/>
              </a:rPr>
              <a:t>Contribution policy.</a:t>
            </a:r>
          </a:p>
          <a:p>
            <a:pPr fontAlgn="ctr">
              <a:buFont typeface="Wingdings" panose="05000000000000000000" pitchFamily="2" charset="2"/>
              <a:buChar char="Ø"/>
            </a:pPr>
            <a:r>
              <a:rPr lang="en-US" sz="2400" dirty="0" smtClean="0">
                <a:solidFill>
                  <a:srgbClr val="000000"/>
                </a:solidFill>
                <a:latin typeface="Arial" panose="020B0604020202020204" pitchFamily="34" charset="0"/>
              </a:rPr>
              <a:t>Cost of </a:t>
            </a:r>
            <a:r>
              <a:rPr lang="en-US" sz="2400" dirty="0">
                <a:solidFill>
                  <a:srgbClr val="000000"/>
                </a:solidFill>
                <a:latin typeface="Arial" panose="020B0604020202020204" pitchFamily="34" charset="0"/>
              </a:rPr>
              <a:t>Supply and Single Line </a:t>
            </a:r>
            <a:r>
              <a:rPr lang="en-US" sz="2400" dirty="0" smtClean="0">
                <a:solidFill>
                  <a:srgbClr val="000000"/>
                </a:solidFill>
                <a:latin typeface="Arial" panose="020B0604020202020204" pitchFamily="34" charset="0"/>
              </a:rPr>
              <a:t>Diagrams</a:t>
            </a:r>
          </a:p>
          <a:p>
            <a:pPr fontAlgn="ctr">
              <a:buFont typeface="Wingdings" panose="05000000000000000000" pitchFamily="2" charset="2"/>
              <a:buChar char="Ø"/>
            </a:pPr>
            <a:r>
              <a:rPr lang="en-US" sz="2400" dirty="0">
                <a:solidFill>
                  <a:srgbClr val="000000"/>
                </a:solidFill>
                <a:latin typeface="Arial" panose="020B0604020202020204" pitchFamily="34" charset="0"/>
              </a:rPr>
              <a:t> </a:t>
            </a:r>
            <a:r>
              <a:rPr lang="en-US" sz="2400" dirty="0" smtClean="0">
                <a:solidFill>
                  <a:srgbClr val="000000"/>
                </a:solidFill>
                <a:latin typeface="Arial" panose="020B0604020202020204" pitchFamily="34" charset="0"/>
              </a:rPr>
              <a:t>Electricity/ Water Meter </a:t>
            </a:r>
            <a:r>
              <a:rPr lang="en-US" sz="2400" dirty="0">
                <a:solidFill>
                  <a:srgbClr val="000000"/>
                </a:solidFill>
                <a:latin typeface="Arial" panose="020B0604020202020204" pitchFamily="34" charset="0"/>
              </a:rPr>
              <a:t>Audits</a:t>
            </a:r>
          </a:p>
        </p:txBody>
      </p:sp>
      <p:sp>
        <p:nvSpPr>
          <p:cNvPr id="2" name="Date Placeholder 1"/>
          <p:cNvSpPr>
            <a:spLocks noGrp="1"/>
          </p:cNvSpPr>
          <p:nvPr>
            <p:ph type="dt" sz="half" idx="10"/>
          </p:nvPr>
        </p:nvSpPr>
        <p:spPr/>
        <p:txBody>
          <a:bodyPr/>
          <a:lstStyle/>
          <a:p>
            <a:r>
              <a:rPr lang="en-ZA" dirty="0" smtClean="0"/>
              <a:t>2021/06/21</a:t>
            </a:r>
            <a:endParaRPr lang="en-ZA" dirty="0"/>
          </a:p>
        </p:txBody>
      </p:sp>
      <p:sp>
        <p:nvSpPr>
          <p:cNvPr id="4" name="Footer Placeholder 3"/>
          <p:cNvSpPr>
            <a:spLocks noGrp="1"/>
          </p:cNvSpPr>
          <p:nvPr>
            <p:ph type="ftr" sz="quarter" idx="11"/>
          </p:nvPr>
        </p:nvSpPr>
        <p:spPr/>
        <p:txBody>
          <a:bodyPr/>
          <a:lstStyle/>
          <a:p>
            <a:r>
              <a:rPr lang="en-US" dirty="0"/>
              <a:t>Report on Electrical Infrastructure </a:t>
            </a:r>
          </a:p>
        </p:txBody>
      </p:sp>
      <p:sp>
        <p:nvSpPr>
          <p:cNvPr id="6" name="Slide Number Placeholder 5"/>
          <p:cNvSpPr>
            <a:spLocks noGrp="1"/>
          </p:cNvSpPr>
          <p:nvPr>
            <p:ph type="sldNum" sz="quarter" idx="12"/>
          </p:nvPr>
        </p:nvSpPr>
        <p:spPr/>
        <p:txBody>
          <a:bodyPr/>
          <a:lstStyle/>
          <a:p>
            <a:fld id="{64214F70-F0C9-4091-A22E-E04D8F4F4F2E}" type="slidenum">
              <a:rPr lang="en-ZA" smtClean="0"/>
              <a:pPr/>
              <a:t>26</a:t>
            </a:fld>
            <a:endParaRPr lang="en-ZA" dirty="0"/>
          </a:p>
        </p:txBody>
      </p:sp>
    </p:spTree>
    <p:extLst>
      <p:ext uri="{BB962C8B-B14F-4D97-AF65-F5344CB8AC3E}">
        <p14:creationId xmlns:p14="http://schemas.microsoft.com/office/powerpoint/2010/main" val="83358657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b="1" dirty="0" smtClean="0">
                <a:solidFill>
                  <a:srgbClr val="00B050"/>
                </a:solidFill>
              </a:rPr>
              <a:t>REVENUE ENHANCEMENT PROGRAM</a:t>
            </a:r>
            <a:endParaRPr lang="en-ZA" b="1" dirty="0">
              <a:solidFill>
                <a:srgbClr val="00B050"/>
              </a:solidFill>
            </a:endParaRPr>
          </a:p>
        </p:txBody>
      </p:sp>
      <p:pic>
        <p:nvPicPr>
          <p:cNvPr id="8" name="Content Placeholder 7"/>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10158456" y="365125"/>
            <a:ext cx="1729047" cy="1271847"/>
          </a:xfrm>
        </p:spPr>
      </p:pic>
      <p:sp>
        <p:nvSpPr>
          <p:cNvPr id="7" name="Content Placeholder 6"/>
          <p:cNvSpPr>
            <a:spLocks noGrp="1"/>
          </p:cNvSpPr>
          <p:nvPr>
            <p:ph sz="half" idx="2"/>
          </p:nvPr>
        </p:nvSpPr>
        <p:spPr>
          <a:xfrm>
            <a:off x="624468" y="1825625"/>
            <a:ext cx="10729332" cy="4351338"/>
          </a:xfrm>
        </p:spPr>
        <p:txBody>
          <a:bodyPr>
            <a:normAutofit/>
          </a:bodyPr>
          <a:lstStyle/>
          <a:p>
            <a:pPr marL="0" indent="0" fontAlgn="ctr">
              <a:buNone/>
            </a:pPr>
            <a:r>
              <a:rPr lang="en-US" sz="2400" dirty="0">
                <a:solidFill>
                  <a:srgbClr val="000000"/>
                </a:solidFill>
                <a:latin typeface="Arial" panose="020B0604020202020204" pitchFamily="34" charset="0"/>
              </a:rPr>
              <a:t>Detailed “road map” and revenue enhancement </a:t>
            </a:r>
            <a:r>
              <a:rPr lang="en-US" sz="2400" dirty="0" smtClean="0">
                <a:solidFill>
                  <a:srgbClr val="000000"/>
                </a:solidFill>
                <a:latin typeface="Arial" panose="020B0604020202020204" pitchFamily="34" charset="0"/>
              </a:rPr>
              <a:t>program</a:t>
            </a:r>
          </a:p>
          <a:p>
            <a:pPr marL="0" indent="0" fontAlgn="ctr">
              <a:buNone/>
            </a:pPr>
            <a:endParaRPr lang="en-US" sz="2400" dirty="0">
              <a:solidFill>
                <a:srgbClr val="000000"/>
              </a:solidFill>
              <a:latin typeface="Arial" panose="020B0604020202020204" pitchFamily="34" charset="0"/>
            </a:endParaRPr>
          </a:p>
          <a:p>
            <a:pPr fontAlgn="ctr">
              <a:buFont typeface="Wingdings" panose="05000000000000000000" pitchFamily="2" charset="2"/>
              <a:buChar char="Ø"/>
            </a:pPr>
            <a:r>
              <a:rPr lang="en-US" sz="2400" dirty="0">
                <a:solidFill>
                  <a:srgbClr val="000000"/>
                </a:solidFill>
                <a:latin typeface="Arial" panose="020B0604020202020204" pitchFamily="34" charset="0"/>
                <a:cs typeface="Arial" panose="020B0604020202020204" pitchFamily="34" charset="0"/>
              </a:rPr>
              <a:t>Revenue Enhancement Road Map has been </a:t>
            </a:r>
            <a:r>
              <a:rPr lang="en-US" sz="2400" dirty="0" smtClean="0">
                <a:solidFill>
                  <a:srgbClr val="000000"/>
                </a:solidFill>
                <a:latin typeface="Arial" panose="020B0604020202020204" pitchFamily="34" charset="0"/>
                <a:cs typeface="Arial" panose="020B0604020202020204" pitchFamily="34" charset="0"/>
              </a:rPr>
              <a:t>developed.</a:t>
            </a:r>
          </a:p>
          <a:p>
            <a:pPr fontAlgn="ctr">
              <a:buFont typeface="Wingdings" panose="05000000000000000000" pitchFamily="2" charset="2"/>
              <a:buChar char="Ø"/>
            </a:pPr>
            <a:r>
              <a:rPr lang="en-US" sz="2400" dirty="0" smtClean="0">
                <a:latin typeface="Arial" panose="020B0604020202020204" pitchFamily="34" charset="0"/>
                <a:cs typeface="Arial" panose="020B0604020202020204" pitchFamily="34" charset="0"/>
              </a:rPr>
              <a:t>The Road </a:t>
            </a:r>
            <a:r>
              <a:rPr lang="en-US" sz="2400" dirty="0">
                <a:latin typeface="Arial" panose="020B0604020202020204" pitchFamily="34" charset="0"/>
                <a:cs typeface="Arial" panose="020B0604020202020204" pitchFamily="34" charset="0"/>
              </a:rPr>
              <a:t>Map includes a number of strategies and projects that have been </a:t>
            </a:r>
            <a:r>
              <a:rPr lang="en-US" sz="2400" dirty="0" smtClean="0">
                <a:latin typeface="Arial" panose="020B0604020202020204" pitchFamily="34" charset="0"/>
                <a:cs typeface="Arial" panose="020B0604020202020204" pitchFamily="34" charset="0"/>
              </a:rPr>
              <a:t>identified.</a:t>
            </a:r>
          </a:p>
          <a:p>
            <a:pPr fontAlgn="ctr">
              <a:buFont typeface="Wingdings" panose="05000000000000000000" pitchFamily="2" charset="2"/>
              <a:buChar char="Ø"/>
            </a:pPr>
            <a:r>
              <a:rPr lang="en-US" sz="2400" dirty="0" smtClean="0">
                <a:latin typeface="Arial" panose="020B0604020202020204" pitchFamily="34" charset="0"/>
                <a:cs typeface="Arial" panose="020B0604020202020204" pitchFamily="34" charset="0"/>
              </a:rPr>
              <a:t>The Municipality is currently in the process of implementing some of projects: Replacement of old meters, Setting Automated Meter reading system for LPU, Power Factor Correction Analysis.</a:t>
            </a:r>
            <a:endParaRPr lang="en-US" sz="2400" dirty="0">
              <a:solidFill>
                <a:srgbClr val="000000"/>
              </a:solidFill>
              <a:latin typeface="Arial" panose="020B0604020202020204" pitchFamily="34" charset="0"/>
              <a:cs typeface="Arial" panose="020B0604020202020204" pitchFamily="34" charset="0"/>
            </a:endParaRPr>
          </a:p>
        </p:txBody>
      </p:sp>
      <p:sp>
        <p:nvSpPr>
          <p:cNvPr id="2" name="Date Placeholder 1"/>
          <p:cNvSpPr>
            <a:spLocks noGrp="1"/>
          </p:cNvSpPr>
          <p:nvPr>
            <p:ph type="dt" sz="half" idx="10"/>
          </p:nvPr>
        </p:nvSpPr>
        <p:spPr/>
        <p:txBody>
          <a:bodyPr/>
          <a:lstStyle/>
          <a:p>
            <a:r>
              <a:rPr lang="en-ZA" dirty="0" smtClean="0"/>
              <a:t>2021/06/21</a:t>
            </a:r>
            <a:endParaRPr lang="en-ZA" dirty="0"/>
          </a:p>
        </p:txBody>
      </p:sp>
      <p:sp>
        <p:nvSpPr>
          <p:cNvPr id="4" name="Footer Placeholder 3"/>
          <p:cNvSpPr>
            <a:spLocks noGrp="1"/>
          </p:cNvSpPr>
          <p:nvPr>
            <p:ph type="ftr" sz="quarter" idx="11"/>
          </p:nvPr>
        </p:nvSpPr>
        <p:spPr/>
        <p:txBody>
          <a:bodyPr/>
          <a:lstStyle/>
          <a:p>
            <a:r>
              <a:rPr lang="en-US" dirty="0"/>
              <a:t>Report on Electrical Infrastructure </a:t>
            </a:r>
          </a:p>
        </p:txBody>
      </p:sp>
      <p:sp>
        <p:nvSpPr>
          <p:cNvPr id="6" name="Slide Number Placeholder 5"/>
          <p:cNvSpPr>
            <a:spLocks noGrp="1"/>
          </p:cNvSpPr>
          <p:nvPr>
            <p:ph type="sldNum" sz="quarter" idx="12"/>
          </p:nvPr>
        </p:nvSpPr>
        <p:spPr/>
        <p:txBody>
          <a:bodyPr/>
          <a:lstStyle/>
          <a:p>
            <a:fld id="{64214F70-F0C9-4091-A22E-E04D8F4F4F2E}" type="slidenum">
              <a:rPr lang="en-ZA" smtClean="0"/>
              <a:pPr/>
              <a:t>27</a:t>
            </a:fld>
            <a:endParaRPr lang="en-ZA" dirty="0"/>
          </a:p>
        </p:txBody>
      </p:sp>
    </p:spTree>
    <p:extLst>
      <p:ext uri="{BB962C8B-B14F-4D97-AF65-F5344CB8AC3E}">
        <p14:creationId xmlns:p14="http://schemas.microsoft.com/office/powerpoint/2010/main" val="112735360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b="1" dirty="0" smtClean="0">
                <a:solidFill>
                  <a:srgbClr val="00B050"/>
                </a:solidFill>
              </a:rPr>
              <a:t>3. HAMSA ELECTRICITY METER AUDITS</a:t>
            </a:r>
            <a:endParaRPr lang="en-ZA" b="1" dirty="0">
              <a:solidFill>
                <a:srgbClr val="00B050"/>
              </a:solidFill>
            </a:endParaRPr>
          </a:p>
        </p:txBody>
      </p:sp>
      <p:pic>
        <p:nvPicPr>
          <p:cNvPr id="8" name="Content Placeholder 7"/>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10158456" y="365125"/>
            <a:ext cx="1729047" cy="1271847"/>
          </a:xfrm>
        </p:spPr>
      </p:pic>
      <p:sp>
        <p:nvSpPr>
          <p:cNvPr id="7" name="Content Placeholder 6"/>
          <p:cNvSpPr>
            <a:spLocks noGrp="1"/>
          </p:cNvSpPr>
          <p:nvPr>
            <p:ph sz="half" idx="2"/>
          </p:nvPr>
        </p:nvSpPr>
        <p:spPr>
          <a:xfrm>
            <a:off x="624468" y="1825625"/>
            <a:ext cx="10729332" cy="4351338"/>
          </a:xfrm>
        </p:spPr>
        <p:txBody>
          <a:bodyPr>
            <a:normAutofit/>
          </a:bodyPr>
          <a:lstStyle/>
          <a:p>
            <a:pPr marL="0" indent="0" fontAlgn="ctr">
              <a:buNone/>
            </a:pPr>
            <a:r>
              <a:rPr lang="en-US" sz="2400" dirty="0">
                <a:solidFill>
                  <a:srgbClr val="000000"/>
                </a:solidFill>
                <a:latin typeface="Arial" panose="020B0604020202020204" pitchFamily="34" charset="0"/>
              </a:rPr>
              <a:t>Purpose: </a:t>
            </a:r>
            <a:r>
              <a:rPr lang="en-US" sz="2400" dirty="0" smtClean="0">
                <a:solidFill>
                  <a:srgbClr val="000000"/>
                </a:solidFill>
                <a:latin typeface="Arial" panose="020B0604020202020204" pitchFamily="34" charset="0"/>
              </a:rPr>
              <a:t>Determine </a:t>
            </a:r>
            <a:r>
              <a:rPr lang="en-US" sz="2400" dirty="0">
                <a:solidFill>
                  <a:srgbClr val="000000"/>
                </a:solidFill>
                <a:latin typeface="Arial" panose="020B0604020202020204" pitchFamily="34" charset="0"/>
              </a:rPr>
              <a:t>the causes of electricity and revenue losses and come up with a loss minimization and revenue recovery </a:t>
            </a:r>
            <a:r>
              <a:rPr lang="en-US" sz="2400" dirty="0" smtClean="0">
                <a:solidFill>
                  <a:srgbClr val="000000"/>
                </a:solidFill>
                <a:latin typeface="Arial" panose="020B0604020202020204" pitchFamily="34" charset="0"/>
              </a:rPr>
              <a:t>plan. </a:t>
            </a:r>
            <a:endParaRPr lang="en-US" sz="2400" dirty="0">
              <a:solidFill>
                <a:srgbClr val="000000"/>
              </a:solidFill>
              <a:latin typeface="Arial" panose="020B0604020202020204" pitchFamily="34" charset="0"/>
            </a:endParaRPr>
          </a:p>
          <a:p>
            <a:pPr marL="0" indent="0" fontAlgn="ctr">
              <a:buNone/>
            </a:pPr>
            <a:endParaRPr lang="en-US" sz="2400" dirty="0" smtClean="0">
              <a:solidFill>
                <a:srgbClr val="000000"/>
              </a:solidFill>
              <a:latin typeface="Arial" panose="020B0604020202020204" pitchFamily="34" charset="0"/>
            </a:endParaRPr>
          </a:p>
          <a:p>
            <a:pPr fontAlgn="ctr">
              <a:buFont typeface="Wingdings" panose="05000000000000000000" pitchFamily="2" charset="2"/>
              <a:buChar char="Ø"/>
            </a:pPr>
            <a:r>
              <a:rPr lang="en-US" sz="2400" dirty="0" smtClean="0">
                <a:solidFill>
                  <a:srgbClr val="000000"/>
                </a:solidFill>
                <a:latin typeface="Arial" panose="020B0604020202020204" pitchFamily="34" charset="0"/>
                <a:cs typeface="Arial" panose="020B0604020202020204" pitchFamily="34" charset="0"/>
              </a:rPr>
              <a:t> Determine </a:t>
            </a:r>
            <a:r>
              <a:rPr lang="en-US" sz="2400" dirty="0">
                <a:solidFill>
                  <a:srgbClr val="000000"/>
                </a:solidFill>
                <a:latin typeface="Arial" panose="020B0604020202020204" pitchFamily="34" charset="0"/>
                <a:cs typeface="Arial" panose="020B0604020202020204" pitchFamily="34" charset="0"/>
              </a:rPr>
              <a:t>the sources of the </a:t>
            </a:r>
            <a:r>
              <a:rPr lang="en-US" sz="2400" dirty="0" smtClean="0">
                <a:solidFill>
                  <a:srgbClr val="000000"/>
                </a:solidFill>
                <a:latin typeface="Arial" panose="020B0604020202020204" pitchFamily="34" charset="0"/>
                <a:cs typeface="Arial" panose="020B0604020202020204" pitchFamily="34" charset="0"/>
              </a:rPr>
              <a:t>losses.</a:t>
            </a:r>
          </a:p>
          <a:p>
            <a:pPr fontAlgn="ctr">
              <a:buFont typeface="Wingdings" panose="05000000000000000000" pitchFamily="2" charset="2"/>
              <a:buChar char="Ø"/>
            </a:pPr>
            <a:r>
              <a:rPr lang="en-US" sz="2400" dirty="0" smtClean="0">
                <a:solidFill>
                  <a:srgbClr val="000000"/>
                </a:solidFill>
                <a:latin typeface="Arial" panose="020B0604020202020204" pitchFamily="34" charset="0"/>
                <a:cs typeface="Arial" panose="020B0604020202020204" pitchFamily="34" charset="0"/>
              </a:rPr>
              <a:t>Audits of  electrical infrastructure</a:t>
            </a:r>
            <a:r>
              <a:rPr lang="en-US" sz="2400" dirty="0">
                <a:solidFill>
                  <a:srgbClr val="000000"/>
                </a:solidFill>
                <a:latin typeface="Arial" panose="020B0604020202020204" pitchFamily="34" charset="0"/>
                <a:cs typeface="Arial" panose="020B0604020202020204" pitchFamily="34" charset="0"/>
              </a:rPr>
              <a:t>, commercial process, billing system, tariff </a:t>
            </a:r>
            <a:r>
              <a:rPr lang="en-US" sz="2400" dirty="0" smtClean="0">
                <a:solidFill>
                  <a:srgbClr val="000000"/>
                </a:solidFill>
                <a:latin typeface="Arial" panose="020B0604020202020204" pitchFamily="34" charset="0"/>
                <a:cs typeface="Arial" panose="020B0604020202020204" pitchFamily="34" charset="0"/>
              </a:rPr>
              <a:t>structure.</a:t>
            </a:r>
          </a:p>
          <a:p>
            <a:pPr fontAlgn="ctr">
              <a:buFont typeface="Wingdings" panose="05000000000000000000" pitchFamily="2" charset="2"/>
              <a:buChar char="Ø"/>
            </a:pPr>
            <a:r>
              <a:rPr lang="en-US" sz="2400" dirty="0" smtClean="0">
                <a:solidFill>
                  <a:srgbClr val="000000"/>
                </a:solidFill>
                <a:latin typeface="Arial" panose="020B0604020202020204" pitchFamily="34" charset="0"/>
                <a:cs typeface="Arial" panose="020B0604020202020204" pitchFamily="34" charset="0"/>
              </a:rPr>
              <a:t>Revenue </a:t>
            </a:r>
            <a:r>
              <a:rPr lang="en-US" sz="2400" dirty="0">
                <a:solidFill>
                  <a:srgbClr val="000000"/>
                </a:solidFill>
                <a:latin typeface="Arial" panose="020B0604020202020204" pitchFamily="34" charset="0"/>
                <a:cs typeface="Arial" panose="020B0604020202020204" pitchFamily="34" charset="0"/>
              </a:rPr>
              <a:t>recovery </a:t>
            </a:r>
            <a:r>
              <a:rPr lang="en-US" sz="2400" dirty="0" smtClean="0">
                <a:solidFill>
                  <a:srgbClr val="000000"/>
                </a:solidFill>
                <a:latin typeface="Arial" panose="020B0604020202020204" pitchFamily="34" charset="0"/>
                <a:cs typeface="Arial" panose="020B0604020202020204" pitchFamily="34" charset="0"/>
              </a:rPr>
              <a:t>plan. </a:t>
            </a:r>
          </a:p>
          <a:p>
            <a:pPr fontAlgn="ctr">
              <a:buFont typeface="Wingdings" panose="05000000000000000000" pitchFamily="2" charset="2"/>
              <a:buChar char="Ø"/>
            </a:pPr>
            <a:r>
              <a:rPr lang="en-US" sz="2400" dirty="0" smtClean="0">
                <a:solidFill>
                  <a:srgbClr val="000000"/>
                </a:solidFill>
                <a:latin typeface="Arial" panose="020B0604020202020204" pitchFamily="34" charset="0"/>
                <a:cs typeface="Arial" panose="020B0604020202020204" pitchFamily="34" charset="0"/>
              </a:rPr>
              <a:t>Asset </a:t>
            </a:r>
            <a:r>
              <a:rPr lang="en-US" sz="2400" dirty="0">
                <a:solidFill>
                  <a:srgbClr val="000000"/>
                </a:solidFill>
                <a:latin typeface="Arial" panose="020B0604020202020204" pitchFamily="34" charset="0"/>
                <a:cs typeface="Arial" panose="020B0604020202020204" pitchFamily="34" charset="0"/>
              </a:rPr>
              <a:t>register </a:t>
            </a:r>
            <a:endParaRPr lang="en-US" sz="2400" dirty="0" smtClean="0">
              <a:solidFill>
                <a:srgbClr val="000000"/>
              </a:solidFill>
              <a:latin typeface="Arial" panose="020B0604020202020204" pitchFamily="34" charset="0"/>
              <a:cs typeface="Arial" panose="020B0604020202020204" pitchFamily="34" charset="0"/>
            </a:endParaRPr>
          </a:p>
          <a:p>
            <a:pPr fontAlgn="ctr">
              <a:buFont typeface="Wingdings" panose="05000000000000000000" pitchFamily="2" charset="2"/>
              <a:buChar char="Ø"/>
            </a:pPr>
            <a:r>
              <a:rPr lang="en-US" sz="2400" dirty="0" smtClean="0">
                <a:solidFill>
                  <a:srgbClr val="000000"/>
                </a:solidFill>
                <a:latin typeface="Arial" panose="020B0604020202020204" pitchFamily="34" charset="0"/>
                <a:cs typeface="Arial" panose="020B0604020202020204" pitchFamily="34" charset="0"/>
              </a:rPr>
              <a:t>Process </a:t>
            </a:r>
            <a:r>
              <a:rPr lang="en-US" sz="2400" dirty="0">
                <a:solidFill>
                  <a:srgbClr val="000000"/>
                </a:solidFill>
                <a:latin typeface="Arial" panose="020B0604020202020204" pitchFamily="34" charset="0"/>
                <a:cs typeface="Arial" panose="020B0604020202020204" pitchFamily="34" charset="0"/>
              </a:rPr>
              <a:t>flow to determine data integrity</a:t>
            </a:r>
            <a:r>
              <a:rPr lang="en-US" sz="2400" dirty="0" smtClean="0">
                <a:solidFill>
                  <a:srgbClr val="000000"/>
                </a:solidFill>
                <a:latin typeface="Arial" panose="020B0604020202020204" pitchFamily="34" charset="0"/>
                <a:cs typeface="Arial" panose="020B0604020202020204" pitchFamily="34" charset="0"/>
              </a:rPr>
              <a:t>.</a:t>
            </a:r>
            <a:endParaRPr lang="en-US" sz="2400" dirty="0">
              <a:solidFill>
                <a:srgbClr val="000000"/>
              </a:solidFill>
              <a:latin typeface="Arial" panose="020B0604020202020204" pitchFamily="34" charset="0"/>
              <a:cs typeface="Arial" panose="020B0604020202020204" pitchFamily="34" charset="0"/>
            </a:endParaRPr>
          </a:p>
        </p:txBody>
      </p:sp>
      <p:sp>
        <p:nvSpPr>
          <p:cNvPr id="2" name="Date Placeholder 1"/>
          <p:cNvSpPr>
            <a:spLocks noGrp="1"/>
          </p:cNvSpPr>
          <p:nvPr>
            <p:ph type="dt" sz="half" idx="10"/>
          </p:nvPr>
        </p:nvSpPr>
        <p:spPr/>
        <p:txBody>
          <a:bodyPr/>
          <a:lstStyle/>
          <a:p>
            <a:r>
              <a:rPr lang="en-ZA" dirty="0" smtClean="0"/>
              <a:t>2021/06/21</a:t>
            </a:r>
            <a:endParaRPr lang="en-ZA" dirty="0"/>
          </a:p>
        </p:txBody>
      </p:sp>
      <p:sp>
        <p:nvSpPr>
          <p:cNvPr id="4" name="Footer Placeholder 3"/>
          <p:cNvSpPr>
            <a:spLocks noGrp="1"/>
          </p:cNvSpPr>
          <p:nvPr>
            <p:ph type="ftr" sz="quarter" idx="11"/>
          </p:nvPr>
        </p:nvSpPr>
        <p:spPr/>
        <p:txBody>
          <a:bodyPr/>
          <a:lstStyle/>
          <a:p>
            <a:r>
              <a:rPr lang="en-US" dirty="0"/>
              <a:t>Report on Electrical Infrastructure </a:t>
            </a:r>
          </a:p>
        </p:txBody>
      </p:sp>
      <p:sp>
        <p:nvSpPr>
          <p:cNvPr id="6" name="Slide Number Placeholder 5"/>
          <p:cNvSpPr>
            <a:spLocks noGrp="1"/>
          </p:cNvSpPr>
          <p:nvPr>
            <p:ph type="sldNum" sz="quarter" idx="12"/>
          </p:nvPr>
        </p:nvSpPr>
        <p:spPr/>
        <p:txBody>
          <a:bodyPr/>
          <a:lstStyle/>
          <a:p>
            <a:fld id="{64214F70-F0C9-4091-A22E-E04D8F4F4F2E}" type="slidenum">
              <a:rPr lang="en-ZA" smtClean="0"/>
              <a:pPr/>
              <a:t>28</a:t>
            </a:fld>
            <a:endParaRPr lang="en-ZA" dirty="0"/>
          </a:p>
        </p:txBody>
      </p:sp>
    </p:spTree>
    <p:extLst>
      <p:ext uri="{BB962C8B-B14F-4D97-AF65-F5344CB8AC3E}">
        <p14:creationId xmlns:p14="http://schemas.microsoft.com/office/powerpoint/2010/main" val="83719116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b="1" dirty="0" smtClean="0">
                <a:solidFill>
                  <a:srgbClr val="00B050"/>
                </a:solidFill>
              </a:rPr>
              <a:t>3. HAMSA ELECTRICITY METER AUDITS</a:t>
            </a:r>
            <a:endParaRPr lang="en-ZA" b="1" dirty="0">
              <a:solidFill>
                <a:srgbClr val="00B050"/>
              </a:solidFill>
            </a:endParaRPr>
          </a:p>
        </p:txBody>
      </p:sp>
      <p:pic>
        <p:nvPicPr>
          <p:cNvPr id="8" name="Content Placeholder 7"/>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10158456" y="365125"/>
            <a:ext cx="1729047" cy="1271847"/>
          </a:xfrm>
        </p:spPr>
      </p:pic>
      <p:sp>
        <p:nvSpPr>
          <p:cNvPr id="7" name="Content Placeholder 6"/>
          <p:cNvSpPr>
            <a:spLocks noGrp="1"/>
          </p:cNvSpPr>
          <p:nvPr>
            <p:ph sz="half" idx="2"/>
          </p:nvPr>
        </p:nvSpPr>
        <p:spPr>
          <a:xfrm>
            <a:off x="624468" y="1825625"/>
            <a:ext cx="10729332" cy="4351338"/>
          </a:xfrm>
        </p:spPr>
        <p:txBody>
          <a:bodyPr>
            <a:normAutofit/>
          </a:bodyPr>
          <a:lstStyle/>
          <a:p>
            <a:pPr marL="0" indent="0" fontAlgn="ctr">
              <a:buNone/>
            </a:pPr>
            <a:r>
              <a:rPr lang="en-US" sz="2400" dirty="0" smtClean="0">
                <a:solidFill>
                  <a:srgbClr val="000000"/>
                </a:solidFill>
                <a:latin typeface="Arial" panose="020B0604020202020204" pitchFamily="34" charset="0"/>
              </a:rPr>
              <a:t>Issues Identified and Progress to date. </a:t>
            </a:r>
            <a:endParaRPr lang="en-US" sz="2400" dirty="0">
              <a:solidFill>
                <a:srgbClr val="000000"/>
              </a:solidFill>
              <a:latin typeface="Arial" panose="020B0604020202020204" pitchFamily="34" charset="0"/>
            </a:endParaRPr>
          </a:p>
          <a:p>
            <a:pPr marL="0" indent="0" fontAlgn="ctr">
              <a:buNone/>
            </a:pPr>
            <a:r>
              <a:rPr lang="en-US" sz="2400" dirty="0" smtClean="0">
                <a:solidFill>
                  <a:srgbClr val="000000"/>
                </a:solidFill>
                <a:latin typeface="Arial" panose="020B0604020202020204" pitchFamily="34" charset="0"/>
                <a:cs typeface="Arial" panose="020B0604020202020204" pitchFamily="34" charset="0"/>
              </a:rPr>
              <a:t> </a:t>
            </a:r>
          </a:p>
          <a:p>
            <a:pPr marL="0" indent="0" fontAlgn="ctr">
              <a:buNone/>
            </a:pPr>
            <a:endParaRPr lang="en-US" sz="2400" dirty="0">
              <a:solidFill>
                <a:srgbClr val="000000"/>
              </a:solidFill>
              <a:latin typeface="Arial" panose="020B0604020202020204" pitchFamily="34" charset="0"/>
              <a:cs typeface="Arial" panose="020B0604020202020204" pitchFamily="34" charset="0"/>
            </a:endParaRPr>
          </a:p>
          <a:p>
            <a:pPr fontAlgn="ctr">
              <a:buFont typeface="Wingdings" panose="05000000000000000000" pitchFamily="2" charset="2"/>
              <a:buChar char="Ø"/>
            </a:pPr>
            <a:endParaRPr lang="en-US" sz="2400" dirty="0">
              <a:solidFill>
                <a:srgbClr val="000000"/>
              </a:solidFill>
              <a:latin typeface="Arial" panose="020B0604020202020204" pitchFamily="34" charset="0"/>
              <a:cs typeface="Arial" panose="020B0604020202020204" pitchFamily="34" charset="0"/>
            </a:endParaRPr>
          </a:p>
          <a:p>
            <a:pPr fontAlgn="ctr">
              <a:buFont typeface="Wingdings" panose="05000000000000000000" pitchFamily="2" charset="2"/>
              <a:buChar char="Ø"/>
            </a:pPr>
            <a:endParaRPr lang="en-US" sz="2400" dirty="0">
              <a:solidFill>
                <a:srgbClr val="000000"/>
              </a:solidFill>
              <a:latin typeface="Arial" panose="020B0604020202020204" pitchFamily="34" charset="0"/>
              <a:cs typeface="Arial" panose="020B0604020202020204" pitchFamily="34" charset="0"/>
            </a:endParaRPr>
          </a:p>
        </p:txBody>
      </p:sp>
      <p:sp>
        <p:nvSpPr>
          <p:cNvPr id="2" name="Date Placeholder 1"/>
          <p:cNvSpPr>
            <a:spLocks noGrp="1"/>
          </p:cNvSpPr>
          <p:nvPr>
            <p:ph type="dt" sz="half" idx="10"/>
          </p:nvPr>
        </p:nvSpPr>
        <p:spPr/>
        <p:txBody>
          <a:bodyPr/>
          <a:lstStyle/>
          <a:p>
            <a:r>
              <a:rPr lang="en-ZA" dirty="0" smtClean="0"/>
              <a:t>2021/06/21</a:t>
            </a:r>
            <a:endParaRPr lang="en-ZA" dirty="0"/>
          </a:p>
        </p:txBody>
      </p:sp>
      <p:sp>
        <p:nvSpPr>
          <p:cNvPr id="4" name="Footer Placeholder 3"/>
          <p:cNvSpPr>
            <a:spLocks noGrp="1"/>
          </p:cNvSpPr>
          <p:nvPr>
            <p:ph type="ftr" sz="quarter" idx="11"/>
          </p:nvPr>
        </p:nvSpPr>
        <p:spPr/>
        <p:txBody>
          <a:bodyPr/>
          <a:lstStyle/>
          <a:p>
            <a:r>
              <a:rPr lang="en-US" dirty="0"/>
              <a:t>Report on Electrical Infrastructure </a:t>
            </a:r>
          </a:p>
        </p:txBody>
      </p:sp>
      <p:sp>
        <p:nvSpPr>
          <p:cNvPr id="6" name="Slide Number Placeholder 5"/>
          <p:cNvSpPr>
            <a:spLocks noGrp="1"/>
          </p:cNvSpPr>
          <p:nvPr>
            <p:ph type="sldNum" sz="quarter" idx="12"/>
          </p:nvPr>
        </p:nvSpPr>
        <p:spPr/>
        <p:txBody>
          <a:bodyPr/>
          <a:lstStyle/>
          <a:p>
            <a:fld id="{64214F70-F0C9-4091-A22E-E04D8F4F4F2E}" type="slidenum">
              <a:rPr lang="en-ZA" smtClean="0"/>
              <a:pPr/>
              <a:t>29</a:t>
            </a:fld>
            <a:endParaRPr lang="en-ZA" dirty="0"/>
          </a:p>
        </p:txBody>
      </p:sp>
      <p:graphicFrame>
        <p:nvGraphicFramePr>
          <p:cNvPr id="3" name="Table 2"/>
          <p:cNvGraphicFramePr>
            <a:graphicFrameLocks noGrp="1"/>
          </p:cNvGraphicFramePr>
          <p:nvPr>
            <p:extLst>
              <p:ext uri="{D42A27DB-BD31-4B8C-83A1-F6EECF244321}">
                <p14:modId xmlns:p14="http://schemas.microsoft.com/office/powerpoint/2010/main" val="104268097"/>
              </p:ext>
            </p:extLst>
          </p:nvPr>
        </p:nvGraphicFramePr>
        <p:xfrm>
          <a:off x="624468" y="2542029"/>
          <a:ext cx="9379068" cy="3831338"/>
        </p:xfrm>
        <a:graphic>
          <a:graphicData uri="http://schemas.openxmlformats.org/drawingml/2006/table">
            <a:tbl>
              <a:tblPr firstRow="1" bandRow="1">
                <a:tableStyleId>{21E4AEA4-8DFA-4A89-87EB-49C32662AFE0}</a:tableStyleId>
              </a:tblPr>
              <a:tblGrid>
                <a:gridCol w="4689534">
                  <a:extLst>
                    <a:ext uri="{9D8B030D-6E8A-4147-A177-3AD203B41FA5}">
                      <a16:colId xmlns:a16="http://schemas.microsoft.com/office/drawing/2014/main" val="2225050909"/>
                    </a:ext>
                  </a:extLst>
                </a:gridCol>
                <a:gridCol w="4689534">
                  <a:extLst>
                    <a:ext uri="{9D8B030D-6E8A-4147-A177-3AD203B41FA5}">
                      <a16:colId xmlns:a16="http://schemas.microsoft.com/office/drawing/2014/main" val="1676007989"/>
                    </a:ext>
                  </a:extLst>
                </a:gridCol>
              </a:tblGrid>
              <a:tr h="383134">
                <a:tc>
                  <a:txBody>
                    <a:bodyPr/>
                    <a:lstStyle/>
                    <a:p>
                      <a:r>
                        <a:rPr lang="en-US" dirty="0" smtClean="0"/>
                        <a:t>Issues Identified</a:t>
                      </a:r>
                      <a:endParaRPr lang="en-ZA" dirty="0"/>
                    </a:p>
                  </a:txBody>
                  <a:tcPr/>
                </a:tc>
                <a:tc>
                  <a:txBody>
                    <a:bodyPr/>
                    <a:lstStyle/>
                    <a:p>
                      <a:r>
                        <a:rPr lang="en-US" dirty="0" smtClean="0"/>
                        <a:t>Comments</a:t>
                      </a:r>
                      <a:endParaRPr lang="en-ZA" dirty="0"/>
                    </a:p>
                  </a:txBody>
                  <a:tcPr/>
                </a:tc>
                <a:extLst>
                  <a:ext uri="{0D108BD9-81ED-4DB2-BD59-A6C34878D82A}">
                    <a16:rowId xmlns:a16="http://schemas.microsoft.com/office/drawing/2014/main" val="1048530174"/>
                  </a:ext>
                </a:extLst>
              </a:tr>
              <a:tr h="670484">
                <a:tc>
                  <a:txBody>
                    <a:bodyPr/>
                    <a:lstStyle/>
                    <a:p>
                      <a:r>
                        <a:rPr lang="en-ZA" dirty="0" smtClean="0"/>
                        <a:t>Installation Tempered. </a:t>
                      </a:r>
                      <a:endParaRPr lang="en-ZA" dirty="0"/>
                    </a:p>
                  </a:txBody>
                  <a:tcPr/>
                </a:tc>
                <a:tc>
                  <a:txBody>
                    <a:bodyPr/>
                    <a:lstStyle/>
                    <a:p>
                      <a:r>
                        <a:rPr lang="en-US" dirty="0" smtClean="0"/>
                        <a:t>Addressed during replacement, but progress not satisfactory.</a:t>
                      </a:r>
                      <a:endParaRPr lang="en-ZA" dirty="0"/>
                    </a:p>
                  </a:txBody>
                  <a:tcPr/>
                </a:tc>
                <a:extLst>
                  <a:ext uri="{0D108BD9-81ED-4DB2-BD59-A6C34878D82A}">
                    <a16:rowId xmlns:a16="http://schemas.microsoft.com/office/drawing/2014/main" val="834959744"/>
                  </a:ext>
                </a:extLst>
              </a:tr>
              <a:tr h="670484">
                <a:tc>
                  <a:txBody>
                    <a:bodyPr/>
                    <a:lstStyle/>
                    <a:p>
                      <a:r>
                        <a:rPr lang="en-ZA" dirty="0" smtClean="0"/>
                        <a:t>Inaccurate reading Meters</a:t>
                      </a:r>
                      <a:endParaRPr lang="en-ZA" dirty="0"/>
                    </a:p>
                  </a:txBody>
                  <a:tcPr/>
                </a:tc>
                <a:tc>
                  <a:txBody>
                    <a:bodyPr/>
                    <a:lstStyle/>
                    <a:p>
                      <a:r>
                        <a:rPr lang="en-US" dirty="0" smtClean="0"/>
                        <a:t>Verification</a:t>
                      </a:r>
                      <a:r>
                        <a:rPr lang="en-US" baseline="0" dirty="0" smtClean="0"/>
                        <a:t> data before running of billing system</a:t>
                      </a:r>
                      <a:endParaRPr lang="en-ZA" dirty="0"/>
                    </a:p>
                  </a:txBody>
                  <a:tcPr/>
                </a:tc>
                <a:extLst>
                  <a:ext uri="{0D108BD9-81ED-4DB2-BD59-A6C34878D82A}">
                    <a16:rowId xmlns:a16="http://schemas.microsoft.com/office/drawing/2014/main" val="3894933017"/>
                  </a:ext>
                </a:extLst>
              </a:tr>
              <a:tr h="383134">
                <a:tc>
                  <a:txBody>
                    <a:bodyPr/>
                    <a:lstStyle/>
                    <a:p>
                      <a:r>
                        <a:rPr lang="en-ZA" dirty="0" smtClean="0"/>
                        <a:t>Meters Not on Database.</a:t>
                      </a:r>
                      <a:endParaRPr lang="en-ZA" dirty="0"/>
                    </a:p>
                  </a:txBody>
                  <a:tcPr/>
                </a:tc>
                <a:tc>
                  <a:txBody>
                    <a:bodyPr/>
                    <a:lstStyle/>
                    <a:p>
                      <a:r>
                        <a:rPr lang="en-US" dirty="0" smtClean="0"/>
                        <a:t>Data cleansing required</a:t>
                      </a:r>
                      <a:endParaRPr lang="en-ZA" dirty="0"/>
                    </a:p>
                  </a:txBody>
                  <a:tcPr/>
                </a:tc>
                <a:extLst>
                  <a:ext uri="{0D108BD9-81ED-4DB2-BD59-A6C34878D82A}">
                    <a16:rowId xmlns:a16="http://schemas.microsoft.com/office/drawing/2014/main" val="3314703324"/>
                  </a:ext>
                </a:extLst>
              </a:tr>
              <a:tr h="383134">
                <a:tc>
                  <a:txBody>
                    <a:bodyPr/>
                    <a:lstStyle/>
                    <a:p>
                      <a:r>
                        <a:rPr lang="en-ZA" dirty="0" smtClean="0"/>
                        <a:t>Incorrect Tariff</a:t>
                      </a:r>
                      <a:endParaRPr lang="en-ZA" dirty="0"/>
                    </a:p>
                  </a:txBody>
                  <a:tcPr/>
                </a:tc>
                <a:tc>
                  <a:txBody>
                    <a:bodyPr/>
                    <a:lstStyle/>
                    <a:p>
                      <a:r>
                        <a:rPr lang="en-ZA" dirty="0" smtClean="0"/>
                        <a:t>Data cleansing required</a:t>
                      </a:r>
                      <a:endParaRPr lang="en-ZA" dirty="0"/>
                    </a:p>
                  </a:txBody>
                  <a:tcPr/>
                </a:tc>
                <a:extLst>
                  <a:ext uri="{0D108BD9-81ED-4DB2-BD59-A6C34878D82A}">
                    <a16:rowId xmlns:a16="http://schemas.microsoft.com/office/drawing/2014/main" val="854285809"/>
                  </a:ext>
                </a:extLst>
              </a:tr>
              <a:tr h="670484">
                <a:tc>
                  <a:txBody>
                    <a:bodyPr/>
                    <a:lstStyle/>
                    <a:p>
                      <a:r>
                        <a:rPr lang="en-ZA" dirty="0" smtClean="0"/>
                        <a:t>Defective Meters</a:t>
                      </a:r>
                      <a:endParaRPr lang="en-ZA" dirty="0"/>
                    </a:p>
                  </a:txBody>
                  <a:tcPr/>
                </a:tc>
                <a:tc>
                  <a:txBody>
                    <a:bodyPr/>
                    <a:lstStyle/>
                    <a:p>
                      <a:r>
                        <a:rPr lang="en-US" dirty="0" smtClean="0"/>
                        <a:t>LPU</a:t>
                      </a:r>
                      <a:r>
                        <a:rPr lang="en-US" baseline="0" dirty="0" smtClean="0"/>
                        <a:t>: 96 Meters Replaced</a:t>
                      </a:r>
                    </a:p>
                    <a:p>
                      <a:r>
                        <a:rPr lang="en-US" baseline="0" dirty="0" smtClean="0"/>
                        <a:t>AMR: 86 Meters reading remotely</a:t>
                      </a:r>
                      <a:endParaRPr lang="en-ZA" dirty="0"/>
                    </a:p>
                  </a:txBody>
                  <a:tcPr/>
                </a:tc>
                <a:extLst>
                  <a:ext uri="{0D108BD9-81ED-4DB2-BD59-A6C34878D82A}">
                    <a16:rowId xmlns:a16="http://schemas.microsoft.com/office/drawing/2014/main" val="3770319164"/>
                  </a:ext>
                </a:extLst>
              </a:tr>
              <a:tr h="670484">
                <a:tc>
                  <a:txBody>
                    <a:bodyPr/>
                    <a:lstStyle/>
                    <a:p>
                      <a:r>
                        <a:rPr lang="en-ZA" dirty="0" smtClean="0"/>
                        <a:t>Meter Inaccuracy</a:t>
                      </a:r>
                      <a:endParaRPr lang="en-ZA" dirty="0"/>
                    </a:p>
                  </a:txBody>
                  <a:tcPr/>
                </a:tc>
                <a:tc>
                  <a:txBody>
                    <a:bodyPr/>
                    <a:lstStyle/>
                    <a:p>
                      <a:r>
                        <a:rPr lang="en-US" dirty="0" smtClean="0"/>
                        <a:t>Addressed during replacement, but progress not satisfactory </a:t>
                      </a:r>
                      <a:endParaRPr lang="en-ZA" dirty="0"/>
                    </a:p>
                  </a:txBody>
                  <a:tcPr/>
                </a:tc>
                <a:extLst>
                  <a:ext uri="{0D108BD9-81ED-4DB2-BD59-A6C34878D82A}">
                    <a16:rowId xmlns:a16="http://schemas.microsoft.com/office/drawing/2014/main" val="732906264"/>
                  </a:ext>
                </a:extLst>
              </a:tr>
            </a:tbl>
          </a:graphicData>
        </a:graphic>
      </p:graphicFrame>
    </p:spTree>
    <p:extLst>
      <p:ext uri="{BB962C8B-B14F-4D97-AF65-F5344CB8AC3E}">
        <p14:creationId xmlns:p14="http://schemas.microsoft.com/office/powerpoint/2010/main" val="42683748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838200" y="365125"/>
            <a:ext cx="10515600" cy="1057275"/>
          </a:xfrm>
        </p:spPr>
        <p:txBody>
          <a:bodyPr>
            <a:normAutofit fontScale="90000"/>
          </a:bodyPr>
          <a:lstStyle/>
          <a:p>
            <a:pPr algn="ctr"/>
            <a:r>
              <a:rPr lang="en-ZA" b="1" dirty="0" smtClean="0">
                <a:solidFill>
                  <a:srgbClr val="00B050"/>
                </a:solidFill>
              </a:rPr>
              <a:t>GREATER TZANEEN MUNICIPALITY</a:t>
            </a:r>
            <a:br>
              <a:rPr lang="en-ZA" b="1" dirty="0" smtClean="0">
                <a:solidFill>
                  <a:srgbClr val="00B050"/>
                </a:solidFill>
              </a:rPr>
            </a:br>
            <a:r>
              <a:rPr lang="en-ZA" b="1" dirty="0" smtClean="0">
                <a:solidFill>
                  <a:srgbClr val="00B050"/>
                </a:solidFill>
              </a:rPr>
              <a:t>ELECTRICAL INFRASTRUCTURE </a:t>
            </a:r>
            <a:endParaRPr lang="en-ZA" b="1" dirty="0">
              <a:solidFill>
                <a:srgbClr val="00B050"/>
              </a:solidFill>
            </a:endParaRPr>
          </a:p>
        </p:txBody>
      </p:sp>
      <p:pic>
        <p:nvPicPr>
          <p:cNvPr id="8" name="Content Placeholder 7"/>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10192827" y="230188"/>
            <a:ext cx="1729047" cy="1271847"/>
          </a:xfrm>
        </p:spPr>
      </p:pic>
      <p:sp>
        <p:nvSpPr>
          <p:cNvPr id="10" name="Content Placeholder 9"/>
          <p:cNvSpPr>
            <a:spLocks noGrp="1"/>
          </p:cNvSpPr>
          <p:nvPr>
            <p:ph sz="half" idx="2"/>
          </p:nvPr>
        </p:nvSpPr>
        <p:spPr>
          <a:xfrm>
            <a:off x="-1" y="1502035"/>
            <a:ext cx="11921875" cy="4980408"/>
          </a:xfrm>
        </p:spPr>
        <p:txBody>
          <a:bodyPr>
            <a:noAutofit/>
          </a:bodyPr>
          <a:lstStyle/>
          <a:p>
            <a:pPr marL="0" indent="0">
              <a:buNone/>
            </a:pPr>
            <a:r>
              <a:rPr lang="en-US" dirty="0" smtClean="0"/>
              <a:t>1. </a:t>
            </a:r>
            <a:r>
              <a:rPr lang="en-US" b="1" u="sng" dirty="0" smtClean="0"/>
              <a:t>BACKGROUND</a:t>
            </a:r>
            <a:endParaRPr lang="en-ZA" b="1" u="sng" dirty="0" smtClean="0"/>
          </a:p>
          <a:p>
            <a:r>
              <a:rPr lang="en-ZA" sz="2400" dirty="0" smtClean="0"/>
              <a:t>The </a:t>
            </a:r>
            <a:r>
              <a:rPr lang="en-ZA" sz="2400" dirty="0"/>
              <a:t>GTM is a licensed service provider for electricity within the proclaimed towns and townships of Tzaneen, Letsitele, Haenertsburg, Lenyenye and Nkowankowa and is one of the largest non-Eskom distributors of electricity in the country. The municipality presently distributes power to an area of approximately 3 500 km² in extent and which serves </a:t>
            </a:r>
            <a:r>
              <a:rPr lang="en-ZA" sz="2400" dirty="0" smtClean="0"/>
              <a:t>more than 14,000  customers.</a:t>
            </a:r>
            <a:endParaRPr lang="en-ZA" sz="2400" dirty="0"/>
          </a:p>
          <a:p>
            <a:r>
              <a:rPr lang="en-ZA" sz="2400" dirty="0"/>
              <a:t>The distribution area does not correspond with the Municipality’s jurisdiction area, with the two main areas of difference being (1) the townships of Nkowankowa, Lenyenye and southernmost areas, which are serviced by Eskom, but fall within the Tzaneen Municipal area, and (2) Letsitele, Eiland and Gravelotte, which form part of the Ba-Phalaborwa Municipality, but are supplied by the Greater Tzaneen Municipality. </a:t>
            </a:r>
          </a:p>
          <a:p>
            <a:pPr marL="0" indent="0">
              <a:buNone/>
            </a:pPr>
            <a:endParaRPr lang="en-ZA" sz="1400" dirty="0"/>
          </a:p>
        </p:txBody>
      </p:sp>
      <p:sp>
        <p:nvSpPr>
          <p:cNvPr id="3" name="Date Placeholder 2"/>
          <p:cNvSpPr>
            <a:spLocks noGrp="1"/>
          </p:cNvSpPr>
          <p:nvPr>
            <p:ph type="dt" sz="half" idx="10"/>
          </p:nvPr>
        </p:nvSpPr>
        <p:spPr/>
        <p:txBody>
          <a:bodyPr/>
          <a:lstStyle/>
          <a:p>
            <a:r>
              <a:rPr lang="en-ZA" dirty="0" smtClean="0"/>
              <a:t>2021/06/21</a:t>
            </a:r>
            <a:endParaRPr lang="en-ZA" dirty="0"/>
          </a:p>
        </p:txBody>
      </p:sp>
      <p:sp>
        <p:nvSpPr>
          <p:cNvPr id="4" name="Footer Placeholder 3"/>
          <p:cNvSpPr>
            <a:spLocks noGrp="1"/>
          </p:cNvSpPr>
          <p:nvPr>
            <p:ph type="ftr" sz="quarter" idx="11"/>
          </p:nvPr>
        </p:nvSpPr>
        <p:spPr/>
        <p:txBody>
          <a:bodyPr/>
          <a:lstStyle/>
          <a:p>
            <a:r>
              <a:rPr lang="en-US" dirty="0"/>
              <a:t>Report on Electrical Infrastructure </a:t>
            </a:r>
          </a:p>
        </p:txBody>
      </p:sp>
      <p:sp>
        <p:nvSpPr>
          <p:cNvPr id="6" name="Slide Number Placeholder 5"/>
          <p:cNvSpPr>
            <a:spLocks noGrp="1"/>
          </p:cNvSpPr>
          <p:nvPr>
            <p:ph type="sldNum" sz="quarter" idx="12"/>
          </p:nvPr>
        </p:nvSpPr>
        <p:spPr/>
        <p:txBody>
          <a:bodyPr/>
          <a:lstStyle/>
          <a:p>
            <a:fld id="{64214F70-F0C9-4091-A22E-E04D8F4F4F2E}" type="slidenum">
              <a:rPr lang="en-ZA" smtClean="0"/>
              <a:pPr/>
              <a:t>3</a:t>
            </a:fld>
            <a:endParaRPr lang="en-ZA" dirty="0"/>
          </a:p>
        </p:txBody>
      </p:sp>
    </p:spTree>
    <p:extLst>
      <p:ext uri="{BB962C8B-B14F-4D97-AF65-F5344CB8AC3E}">
        <p14:creationId xmlns:p14="http://schemas.microsoft.com/office/powerpoint/2010/main" val="233824641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b="1" dirty="0">
                <a:solidFill>
                  <a:srgbClr val="00B050"/>
                </a:solidFill>
              </a:rPr>
              <a:t>4</a:t>
            </a:r>
            <a:r>
              <a:rPr lang="en-US" b="1" dirty="0" smtClean="0">
                <a:solidFill>
                  <a:srgbClr val="00B050"/>
                </a:solidFill>
              </a:rPr>
              <a:t>. VEGETATION CONTROL </a:t>
            </a:r>
            <a:endParaRPr lang="en-ZA" b="1" dirty="0">
              <a:solidFill>
                <a:srgbClr val="00B050"/>
              </a:solidFill>
            </a:endParaRPr>
          </a:p>
        </p:txBody>
      </p:sp>
      <p:pic>
        <p:nvPicPr>
          <p:cNvPr id="8" name="Content Placeholder 7"/>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10158456" y="365125"/>
            <a:ext cx="1729047" cy="1271847"/>
          </a:xfrm>
        </p:spPr>
      </p:pic>
      <p:sp>
        <p:nvSpPr>
          <p:cNvPr id="7" name="Content Placeholder 6"/>
          <p:cNvSpPr>
            <a:spLocks noGrp="1"/>
          </p:cNvSpPr>
          <p:nvPr>
            <p:ph sz="half" idx="2"/>
          </p:nvPr>
        </p:nvSpPr>
        <p:spPr>
          <a:xfrm>
            <a:off x="624468" y="1825625"/>
            <a:ext cx="10729332" cy="4351338"/>
          </a:xfrm>
        </p:spPr>
        <p:txBody>
          <a:bodyPr>
            <a:normAutofit/>
          </a:bodyPr>
          <a:lstStyle/>
          <a:p>
            <a:pPr marL="0" indent="0" fontAlgn="ctr">
              <a:buNone/>
            </a:pPr>
            <a:r>
              <a:rPr lang="en-US" sz="2400" dirty="0" smtClean="0">
                <a:solidFill>
                  <a:srgbClr val="000000"/>
                </a:solidFill>
                <a:latin typeface="Arial" panose="020B0604020202020204" pitchFamily="34" charset="0"/>
              </a:rPr>
              <a:t>Purpose: Clearing of vegetation encroaching of overhead lines, to reduce number of power interruptions and improve availability of supply.</a:t>
            </a:r>
            <a:endParaRPr lang="en-US" sz="2400" dirty="0">
              <a:solidFill>
                <a:srgbClr val="000000"/>
              </a:solidFill>
              <a:latin typeface="Arial" panose="020B0604020202020204" pitchFamily="34" charset="0"/>
            </a:endParaRPr>
          </a:p>
          <a:p>
            <a:pPr marL="0" indent="0" fontAlgn="ctr">
              <a:buNone/>
            </a:pPr>
            <a:r>
              <a:rPr lang="en-US" sz="2400" dirty="0" smtClean="0">
                <a:solidFill>
                  <a:srgbClr val="000000"/>
                </a:solidFill>
                <a:latin typeface="Arial" panose="020B0604020202020204" pitchFamily="34" charset="0"/>
                <a:cs typeface="Arial" panose="020B0604020202020204" pitchFamily="34" charset="0"/>
              </a:rPr>
              <a:t> </a:t>
            </a:r>
          </a:p>
          <a:p>
            <a:pPr marL="0" indent="0" fontAlgn="ctr">
              <a:buNone/>
            </a:pPr>
            <a:endParaRPr lang="en-US" sz="2400" dirty="0">
              <a:solidFill>
                <a:srgbClr val="000000"/>
              </a:solidFill>
              <a:latin typeface="Arial" panose="020B0604020202020204" pitchFamily="34" charset="0"/>
              <a:cs typeface="Arial" panose="020B0604020202020204" pitchFamily="34" charset="0"/>
            </a:endParaRPr>
          </a:p>
          <a:p>
            <a:pPr fontAlgn="ctr">
              <a:buFont typeface="Wingdings" panose="05000000000000000000" pitchFamily="2" charset="2"/>
              <a:buChar char="Ø"/>
            </a:pPr>
            <a:endParaRPr lang="en-US" sz="2400" dirty="0">
              <a:solidFill>
                <a:srgbClr val="000000"/>
              </a:solidFill>
              <a:latin typeface="Arial" panose="020B0604020202020204" pitchFamily="34" charset="0"/>
              <a:cs typeface="Arial" panose="020B0604020202020204" pitchFamily="34" charset="0"/>
            </a:endParaRPr>
          </a:p>
          <a:p>
            <a:pPr fontAlgn="ctr">
              <a:buFont typeface="Wingdings" panose="05000000000000000000" pitchFamily="2" charset="2"/>
              <a:buChar char="Ø"/>
            </a:pPr>
            <a:endParaRPr lang="en-US" sz="2400" dirty="0">
              <a:solidFill>
                <a:srgbClr val="000000"/>
              </a:solidFill>
              <a:latin typeface="Arial" panose="020B0604020202020204" pitchFamily="34" charset="0"/>
              <a:cs typeface="Arial" panose="020B0604020202020204" pitchFamily="34" charset="0"/>
            </a:endParaRPr>
          </a:p>
        </p:txBody>
      </p:sp>
      <p:sp>
        <p:nvSpPr>
          <p:cNvPr id="2" name="Date Placeholder 1"/>
          <p:cNvSpPr>
            <a:spLocks noGrp="1"/>
          </p:cNvSpPr>
          <p:nvPr>
            <p:ph type="dt" sz="half" idx="10"/>
          </p:nvPr>
        </p:nvSpPr>
        <p:spPr/>
        <p:txBody>
          <a:bodyPr/>
          <a:lstStyle/>
          <a:p>
            <a:r>
              <a:rPr lang="en-ZA" dirty="0" smtClean="0"/>
              <a:t>2021/06/21</a:t>
            </a:r>
            <a:endParaRPr lang="en-ZA" dirty="0"/>
          </a:p>
        </p:txBody>
      </p:sp>
      <p:sp>
        <p:nvSpPr>
          <p:cNvPr id="4" name="Footer Placeholder 3"/>
          <p:cNvSpPr>
            <a:spLocks noGrp="1"/>
          </p:cNvSpPr>
          <p:nvPr>
            <p:ph type="ftr" sz="quarter" idx="11"/>
          </p:nvPr>
        </p:nvSpPr>
        <p:spPr/>
        <p:txBody>
          <a:bodyPr/>
          <a:lstStyle/>
          <a:p>
            <a:r>
              <a:rPr lang="en-US" dirty="0"/>
              <a:t>Report on Electrical Infrastructure </a:t>
            </a:r>
            <a:endParaRPr lang="en-ZA" dirty="0"/>
          </a:p>
        </p:txBody>
      </p:sp>
      <p:sp>
        <p:nvSpPr>
          <p:cNvPr id="6" name="Slide Number Placeholder 5"/>
          <p:cNvSpPr>
            <a:spLocks noGrp="1"/>
          </p:cNvSpPr>
          <p:nvPr>
            <p:ph type="sldNum" sz="quarter" idx="12"/>
          </p:nvPr>
        </p:nvSpPr>
        <p:spPr/>
        <p:txBody>
          <a:bodyPr/>
          <a:lstStyle/>
          <a:p>
            <a:fld id="{64214F70-F0C9-4091-A22E-E04D8F4F4F2E}" type="slidenum">
              <a:rPr lang="en-ZA" smtClean="0"/>
              <a:pPr/>
              <a:t>30</a:t>
            </a:fld>
            <a:endParaRPr lang="en-ZA" dirty="0"/>
          </a:p>
        </p:txBody>
      </p:sp>
      <p:graphicFrame>
        <p:nvGraphicFramePr>
          <p:cNvPr id="3" name="Table 2"/>
          <p:cNvGraphicFramePr>
            <a:graphicFrameLocks noGrp="1"/>
          </p:cNvGraphicFramePr>
          <p:nvPr>
            <p:extLst>
              <p:ext uri="{D42A27DB-BD31-4B8C-83A1-F6EECF244321}">
                <p14:modId xmlns:p14="http://schemas.microsoft.com/office/powerpoint/2010/main" val="1240028977"/>
              </p:ext>
            </p:extLst>
          </p:nvPr>
        </p:nvGraphicFramePr>
        <p:xfrm>
          <a:off x="624468" y="2715767"/>
          <a:ext cx="9379068" cy="3360649"/>
        </p:xfrm>
        <a:graphic>
          <a:graphicData uri="http://schemas.openxmlformats.org/drawingml/2006/table">
            <a:tbl>
              <a:tblPr firstRow="1" bandRow="1">
                <a:tableStyleId>{21E4AEA4-8DFA-4A89-87EB-49C32662AFE0}</a:tableStyleId>
              </a:tblPr>
              <a:tblGrid>
                <a:gridCol w="4689534">
                  <a:extLst>
                    <a:ext uri="{9D8B030D-6E8A-4147-A177-3AD203B41FA5}">
                      <a16:colId xmlns:a16="http://schemas.microsoft.com/office/drawing/2014/main" val="2225050909"/>
                    </a:ext>
                  </a:extLst>
                </a:gridCol>
                <a:gridCol w="4689534">
                  <a:extLst>
                    <a:ext uri="{9D8B030D-6E8A-4147-A177-3AD203B41FA5}">
                      <a16:colId xmlns:a16="http://schemas.microsoft.com/office/drawing/2014/main" val="1676007989"/>
                    </a:ext>
                  </a:extLst>
                </a:gridCol>
              </a:tblGrid>
              <a:tr h="368503">
                <a:tc>
                  <a:txBody>
                    <a:bodyPr/>
                    <a:lstStyle/>
                    <a:p>
                      <a:r>
                        <a:rPr lang="en-US" dirty="0" smtClean="0"/>
                        <a:t>Overhead</a:t>
                      </a:r>
                      <a:r>
                        <a:rPr lang="en-US" baseline="0" dirty="0" smtClean="0"/>
                        <a:t> lines</a:t>
                      </a:r>
                      <a:endParaRPr lang="en-ZA" dirty="0"/>
                    </a:p>
                  </a:txBody>
                  <a:tcPr/>
                </a:tc>
                <a:tc>
                  <a:txBody>
                    <a:bodyPr/>
                    <a:lstStyle/>
                    <a:p>
                      <a:r>
                        <a:rPr lang="en-US" dirty="0" smtClean="0"/>
                        <a:t>Km</a:t>
                      </a:r>
                      <a:r>
                        <a:rPr lang="en-US" baseline="0" dirty="0" smtClean="0"/>
                        <a:t> of line cleared </a:t>
                      </a:r>
                      <a:endParaRPr lang="en-ZA" dirty="0"/>
                    </a:p>
                  </a:txBody>
                  <a:tcPr/>
                </a:tc>
                <a:extLst>
                  <a:ext uri="{0D108BD9-81ED-4DB2-BD59-A6C34878D82A}">
                    <a16:rowId xmlns:a16="http://schemas.microsoft.com/office/drawing/2014/main" val="1048530174"/>
                  </a:ext>
                </a:extLst>
              </a:tr>
              <a:tr h="417882">
                <a:tc>
                  <a:txBody>
                    <a:bodyPr/>
                    <a:lstStyle/>
                    <a:p>
                      <a:r>
                        <a:rPr lang="en-US" dirty="0" smtClean="0"/>
                        <a:t>Ebenezer</a:t>
                      </a:r>
                      <a:r>
                        <a:rPr lang="en-US" baseline="0" dirty="0" smtClean="0"/>
                        <a:t> 33kV</a:t>
                      </a:r>
                      <a:endParaRPr lang="en-ZA" dirty="0"/>
                    </a:p>
                  </a:txBody>
                  <a:tcPr/>
                </a:tc>
                <a:tc>
                  <a:txBody>
                    <a:bodyPr/>
                    <a:lstStyle/>
                    <a:p>
                      <a:r>
                        <a:rPr lang="en-US" dirty="0" smtClean="0"/>
                        <a:t>19.7km</a:t>
                      </a:r>
                      <a:endParaRPr lang="en-ZA" dirty="0"/>
                    </a:p>
                  </a:txBody>
                  <a:tcPr/>
                </a:tc>
                <a:extLst>
                  <a:ext uri="{0D108BD9-81ED-4DB2-BD59-A6C34878D82A}">
                    <a16:rowId xmlns:a16="http://schemas.microsoft.com/office/drawing/2014/main" val="834959744"/>
                  </a:ext>
                </a:extLst>
              </a:tr>
              <a:tr h="438912">
                <a:tc>
                  <a:txBody>
                    <a:bodyPr/>
                    <a:lstStyle/>
                    <a:p>
                      <a:r>
                        <a:rPr lang="en-US" dirty="0" err="1" smtClean="0"/>
                        <a:t>Politsi</a:t>
                      </a:r>
                      <a:r>
                        <a:rPr lang="en-US" baseline="0" dirty="0" smtClean="0"/>
                        <a:t> 11kV </a:t>
                      </a:r>
                      <a:endParaRPr lang="en-ZA" dirty="0"/>
                    </a:p>
                  </a:txBody>
                  <a:tcPr/>
                </a:tc>
                <a:tc>
                  <a:txBody>
                    <a:bodyPr/>
                    <a:lstStyle/>
                    <a:p>
                      <a:r>
                        <a:rPr lang="en-US" dirty="0" smtClean="0"/>
                        <a:t>5.8km</a:t>
                      </a:r>
                      <a:endParaRPr lang="en-ZA" dirty="0"/>
                    </a:p>
                  </a:txBody>
                  <a:tcPr/>
                </a:tc>
                <a:extLst>
                  <a:ext uri="{0D108BD9-81ED-4DB2-BD59-A6C34878D82A}">
                    <a16:rowId xmlns:a16="http://schemas.microsoft.com/office/drawing/2014/main" val="3894933017"/>
                  </a:ext>
                </a:extLst>
              </a:tr>
              <a:tr h="368503">
                <a:tc>
                  <a:txBody>
                    <a:bodyPr/>
                    <a:lstStyle/>
                    <a:p>
                      <a:r>
                        <a:rPr lang="en-US" dirty="0" smtClean="0"/>
                        <a:t>Letsitele</a:t>
                      </a:r>
                      <a:r>
                        <a:rPr lang="en-US" baseline="0" dirty="0" smtClean="0"/>
                        <a:t> Valley 11kV</a:t>
                      </a:r>
                      <a:endParaRPr lang="en-ZA" dirty="0"/>
                    </a:p>
                  </a:txBody>
                  <a:tcPr/>
                </a:tc>
                <a:tc>
                  <a:txBody>
                    <a:bodyPr/>
                    <a:lstStyle/>
                    <a:p>
                      <a:r>
                        <a:rPr lang="en-US" dirty="0" smtClean="0"/>
                        <a:t>12.2km</a:t>
                      </a:r>
                      <a:endParaRPr lang="en-ZA" dirty="0"/>
                    </a:p>
                  </a:txBody>
                  <a:tcPr/>
                </a:tc>
                <a:extLst>
                  <a:ext uri="{0D108BD9-81ED-4DB2-BD59-A6C34878D82A}">
                    <a16:rowId xmlns:a16="http://schemas.microsoft.com/office/drawing/2014/main" val="3314703324"/>
                  </a:ext>
                </a:extLst>
              </a:tr>
              <a:tr h="368503">
                <a:tc>
                  <a:txBody>
                    <a:bodyPr/>
                    <a:lstStyle/>
                    <a:p>
                      <a:r>
                        <a:rPr lang="en-US" dirty="0" err="1" smtClean="0"/>
                        <a:t>Granshoek</a:t>
                      </a:r>
                      <a:r>
                        <a:rPr lang="en-US" baseline="0" dirty="0" smtClean="0"/>
                        <a:t> 11kV</a:t>
                      </a:r>
                      <a:endParaRPr lang="en-ZA" dirty="0"/>
                    </a:p>
                  </a:txBody>
                  <a:tcPr/>
                </a:tc>
                <a:tc>
                  <a:txBody>
                    <a:bodyPr/>
                    <a:lstStyle/>
                    <a:p>
                      <a:r>
                        <a:rPr lang="en-US" dirty="0" smtClean="0"/>
                        <a:t>10.1km</a:t>
                      </a:r>
                      <a:endParaRPr lang="en-ZA" dirty="0"/>
                    </a:p>
                  </a:txBody>
                  <a:tcPr/>
                </a:tc>
                <a:extLst>
                  <a:ext uri="{0D108BD9-81ED-4DB2-BD59-A6C34878D82A}">
                    <a16:rowId xmlns:a16="http://schemas.microsoft.com/office/drawing/2014/main" val="854285809"/>
                  </a:ext>
                </a:extLst>
              </a:tr>
              <a:tr h="387706">
                <a:tc>
                  <a:txBody>
                    <a:bodyPr/>
                    <a:lstStyle/>
                    <a:p>
                      <a:r>
                        <a:rPr lang="en-US" dirty="0" smtClean="0"/>
                        <a:t>Tzaneen</a:t>
                      </a:r>
                      <a:r>
                        <a:rPr lang="en-US" baseline="0" dirty="0" smtClean="0"/>
                        <a:t> 66kV </a:t>
                      </a:r>
                      <a:endParaRPr lang="en-ZA" dirty="0"/>
                    </a:p>
                  </a:txBody>
                  <a:tcPr/>
                </a:tc>
                <a:tc>
                  <a:txBody>
                    <a:bodyPr/>
                    <a:lstStyle/>
                    <a:p>
                      <a:r>
                        <a:rPr lang="en-US" baseline="0" dirty="0" smtClean="0"/>
                        <a:t>14.9km</a:t>
                      </a:r>
                    </a:p>
                  </a:txBody>
                  <a:tcPr/>
                </a:tc>
                <a:extLst>
                  <a:ext uri="{0D108BD9-81ED-4DB2-BD59-A6C34878D82A}">
                    <a16:rowId xmlns:a16="http://schemas.microsoft.com/office/drawing/2014/main" val="3770319164"/>
                  </a:ext>
                </a:extLst>
              </a:tr>
              <a:tr h="329184">
                <a:tc>
                  <a:txBody>
                    <a:bodyPr/>
                    <a:lstStyle/>
                    <a:p>
                      <a:r>
                        <a:rPr lang="en-US" dirty="0" err="1" smtClean="0"/>
                        <a:t>Haenerstburg</a:t>
                      </a:r>
                      <a:endParaRPr lang="en-ZA" dirty="0"/>
                    </a:p>
                  </a:txBody>
                  <a:tcPr/>
                </a:tc>
                <a:tc>
                  <a:txBody>
                    <a:bodyPr/>
                    <a:lstStyle/>
                    <a:p>
                      <a:r>
                        <a:rPr lang="en-US" dirty="0" smtClean="0"/>
                        <a:t>6.8km</a:t>
                      </a:r>
                      <a:endParaRPr lang="en-ZA" dirty="0"/>
                    </a:p>
                  </a:txBody>
                  <a:tcPr/>
                </a:tc>
                <a:extLst>
                  <a:ext uri="{0D108BD9-81ED-4DB2-BD59-A6C34878D82A}">
                    <a16:rowId xmlns:a16="http://schemas.microsoft.com/office/drawing/2014/main" val="732906264"/>
                  </a:ext>
                </a:extLst>
              </a:tr>
              <a:tr h="644880">
                <a:tc>
                  <a:txBody>
                    <a:bodyPr/>
                    <a:lstStyle/>
                    <a:p>
                      <a:r>
                        <a:rPr lang="en-US" dirty="0" smtClean="0"/>
                        <a:t>Waterbok 11kV</a:t>
                      </a:r>
                      <a:endParaRPr lang="en-ZA" dirty="0"/>
                    </a:p>
                  </a:txBody>
                  <a:tcPr/>
                </a:tc>
                <a:tc>
                  <a:txBody>
                    <a:bodyPr/>
                    <a:lstStyle/>
                    <a:p>
                      <a:r>
                        <a:rPr lang="en-US" dirty="0" smtClean="0"/>
                        <a:t>17.2km</a:t>
                      </a:r>
                      <a:endParaRPr lang="en-ZA" dirty="0"/>
                    </a:p>
                  </a:txBody>
                  <a:tcPr/>
                </a:tc>
                <a:extLst>
                  <a:ext uri="{0D108BD9-81ED-4DB2-BD59-A6C34878D82A}">
                    <a16:rowId xmlns:a16="http://schemas.microsoft.com/office/drawing/2014/main" val="3665229090"/>
                  </a:ext>
                </a:extLst>
              </a:tr>
            </a:tbl>
          </a:graphicData>
        </a:graphic>
      </p:graphicFrame>
    </p:spTree>
    <p:extLst>
      <p:ext uri="{BB962C8B-B14F-4D97-AF65-F5344CB8AC3E}">
        <p14:creationId xmlns:p14="http://schemas.microsoft.com/office/powerpoint/2010/main" val="3331148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b="1" dirty="0">
                <a:solidFill>
                  <a:srgbClr val="00B050"/>
                </a:solidFill>
              </a:rPr>
              <a:t>4</a:t>
            </a:r>
            <a:r>
              <a:rPr lang="en-US" b="1" dirty="0" smtClean="0">
                <a:solidFill>
                  <a:srgbClr val="00B050"/>
                </a:solidFill>
              </a:rPr>
              <a:t>. VEGETATION CONTROL </a:t>
            </a:r>
            <a:endParaRPr lang="en-ZA" b="1" dirty="0">
              <a:solidFill>
                <a:srgbClr val="00B050"/>
              </a:solidFill>
            </a:endParaRPr>
          </a:p>
        </p:txBody>
      </p:sp>
      <p:pic>
        <p:nvPicPr>
          <p:cNvPr id="8" name="Content Placeholder 7"/>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10158456" y="365125"/>
            <a:ext cx="1729047" cy="1271847"/>
          </a:xfrm>
        </p:spPr>
      </p:pic>
      <p:sp>
        <p:nvSpPr>
          <p:cNvPr id="7" name="Content Placeholder 6"/>
          <p:cNvSpPr>
            <a:spLocks noGrp="1"/>
          </p:cNvSpPr>
          <p:nvPr>
            <p:ph sz="half" idx="2"/>
          </p:nvPr>
        </p:nvSpPr>
        <p:spPr>
          <a:xfrm>
            <a:off x="624468" y="1825625"/>
            <a:ext cx="10729332" cy="4351338"/>
          </a:xfrm>
        </p:spPr>
        <p:txBody>
          <a:bodyPr>
            <a:normAutofit/>
          </a:bodyPr>
          <a:lstStyle/>
          <a:p>
            <a:pPr marL="0" indent="0" fontAlgn="ctr">
              <a:buNone/>
            </a:pPr>
            <a:r>
              <a:rPr lang="en-US" sz="2400" dirty="0" smtClean="0">
                <a:solidFill>
                  <a:srgbClr val="000000"/>
                </a:solidFill>
                <a:latin typeface="Arial" panose="020B0604020202020204" pitchFamily="34" charset="0"/>
              </a:rPr>
              <a:t>Purpose: Clearing of vegetation encroaching of overhead lines, to reduce number of power interruptions and improve availability of supply.</a:t>
            </a:r>
            <a:endParaRPr lang="en-US" sz="2400" dirty="0">
              <a:solidFill>
                <a:srgbClr val="000000"/>
              </a:solidFill>
              <a:latin typeface="Arial" panose="020B0604020202020204" pitchFamily="34" charset="0"/>
            </a:endParaRPr>
          </a:p>
          <a:p>
            <a:pPr marL="0" indent="0" fontAlgn="ctr">
              <a:buNone/>
            </a:pPr>
            <a:r>
              <a:rPr lang="en-US" sz="2400" dirty="0" smtClean="0">
                <a:solidFill>
                  <a:srgbClr val="000000"/>
                </a:solidFill>
                <a:latin typeface="Arial" panose="020B0604020202020204" pitchFamily="34" charset="0"/>
                <a:cs typeface="Arial" panose="020B0604020202020204" pitchFamily="34" charset="0"/>
              </a:rPr>
              <a:t> </a:t>
            </a:r>
          </a:p>
          <a:p>
            <a:pPr marL="0" indent="0" fontAlgn="ctr">
              <a:buNone/>
            </a:pPr>
            <a:endParaRPr lang="en-US" sz="2400" dirty="0">
              <a:solidFill>
                <a:srgbClr val="000000"/>
              </a:solidFill>
              <a:latin typeface="Arial" panose="020B0604020202020204" pitchFamily="34" charset="0"/>
              <a:cs typeface="Arial" panose="020B0604020202020204" pitchFamily="34" charset="0"/>
            </a:endParaRPr>
          </a:p>
          <a:p>
            <a:pPr fontAlgn="ctr">
              <a:buFont typeface="Wingdings" panose="05000000000000000000" pitchFamily="2" charset="2"/>
              <a:buChar char="Ø"/>
            </a:pPr>
            <a:endParaRPr lang="en-US" sz="2400" dirty="0">
              <a:solidFill>
                <a:srgbClr val="000000"/>
              </a:solidFill>
              <a:latin typeface="Arial" panose="020B0604020202020204" pitchFamily="34" charset="0"/>
              <a:cs typeface="Arial" panose="020B0604020202020204" pitchFamily="34" charset="0"/>
            </a:endParaRPr>
          </a:p>
          <a:p>
            <a:pPr fontAlgn="ctr">
              <a:buFont typeface="Wingdings" panose="05000000000000000000" pitchFamily="2" charset="2"/>
              <a:buChar char="Ø"/>
            </a:pPr>
            <a:endParaRPr lang="en-US" sz="2400" dirty="0">
              <a:solidFill>
                <a:srgbClr val="000000"/>
              </a:solidFill>
              <a:latin typeface="Arial" panose="020B0604020202020204" pitchFamily="34" charset="0"/>
              <a:cs typeface="Arial" panose="020B0604020202020204" pitchFamily="34" charset="0"/>
            </a:endParaRPr>
          </a:p>
        </p:txBody>
      </p:sp>
      <p:sp>
        <p:nvSpPr>
          <p:cNvPr id="2" name="Date Placeholder 1"/>
          <p:cNvSpPr>
            <a:spLocks noGrp="1"/>
          </p:cNvSpPr>
          <p:nvPr>
            <p:ph type="dt" sz="half" idx="10"/>
          </p:nvPr>
        </p:nvSpPr>
        <p:spPr/>
        <p:txBody>
          <a:bodyPr/>
          <a:lstStyle/>
          <a:p>
            <a:r>
              <a:rPr lang="en-ZA" dirty="0" smtClean="0"/>
              <a:t>2021/06/21</a:t>
            </a:r>
            <a:endParaRPr lang="en-ZA" dirty="0"/>
          </a:p>
        </p:txBody>
      </p:sp>
      <p:sp>
        <p:nvSpPr>
          <p:cNvPr id="4" name="Footer Placeholder 3"/>
          <p:cNvSpPr>
            <a:spLocks noGrp="1"/>
          </p:cNvSpPr>
          <p:nvPr>
            <p:ph type="ftr" sz="quarter" idx="11"/>
          </p:nvPr>
        </p:nvSpPr>
        <p:spPr/>
        <p:txBody>
          <a:bodyPr/>
          <a:lstStyle/>
          <a:p>
            <a:r>
              <a:rPr lang="en-US" dirty="0"/>
              <a:t>Report on Electrical Infrastructure </a:t>
            </a:r>
            <a:endParaRPr lang="en-ZA" dirty="0"/>
          </a:p>
        </p:txBody>
      </p:sp>
      <p:sp>
        <p:nvSpPr>
          <p:cNvPr id="6" name="Slide Number Placeholder 5"/>
          <p:cNvSpPr>
            <a:spLocks noGrp="1"/>
          </p:cNvSpPr>
          <p:nvPr>
            <p:ph type="sldNum" sz="quarter" idx="12"/>
          </p:nvPr>
        </p:nvSpPr>
        <p:spPr/>
        <p:txBody>
          <a:bodyPr/>
          <a:lstStyle/>
          <a:p>
            <a:fld id="{64214F70-F0C9-4091-A22E-E04D8F4F4F2E}" type="slidenum">
              <a:rPr lang="en-ZA" smtClean="0"/>
              <a:pPr/>
              <a:t>31</a:t>
            </a:fld>
            <a:endParaRPr lang="en-ZA" dirty="0"/>
          </a:p>
        </p:txBody>
      </p:sp>
      <p:graphicFrame>
        <p:nvGraphicFramePr>
          <p:cNvPr id="3" name="Table 2"/>
          <p:cNvGraphicFramePr>
            <a:graphicFrameLocks noGrp="1"/>
          </p:cNvGraphicFramePr>
          <p:nvPr>
            <p:extLst>
              <p:ext uri="{D42A27DB-BD31-4B8C-83A1-F6EECF244321}">
                <p14:modId xmlns:p14="http://schemas.microsoft.com/office/powerpoint/2010/main" val="922163489"/>
              </p:ext>
            </p:extLst>
          </p:nvPr>
        </p:nvGraphicFramePr>
        <p:xfrm>
          <a:off x="624468" y="2715768"/>
          <a:ext cx="9379068" cy="3478143"/>
        </p:xfrm>
        <a:graphic>
          <a:graphicData uri="http://schemas.openxmlformats.org/drawingml/2006/table">
            <a:tbl>
              <a:tblPr firstRow="1" bandRow="1">
                <a:tableStyleId>{21E4AEA4-8DFA-4A89-87EB-49C32662AFE0}</a:tableStyleId>
              </a:tblPr>
              <a:tblGrid>
                <a:gridCol w="4689534">
                  <a:extLst>
                    <a:ext uri="{9D8B030D-6E8A-4147-A177-3AD203B41FA5}">
                      <a16:colId xmlns:a16="http://schemas.microsoft.com/office/drawing/2014/main" val="2225050909"/>
                    </a:ext>
                  </a:extLst>
                </a:gridCol>
                <a:gridCol w="4689534">
                  <a:extLst>
                    <a:ext uri="{9D8B030D-6E8A-4147-A177-3AD203B41FA5}">
                      <a16:colId xmlns:a16="http://schemas.microsoft.com/office/drawing/2014/main" val="1676007989"/>
                    </a:ext>
                  </a:extLst>
                </a:gridCol>
              </a:tblGrid>
              <a:tr h="345832">
                <a:tc>
                  <a:txBody>
                    <a:bodyPr/>
                    <a:lstStyle/>
                    <a:p>
                      <a:r>
                        <a:rPr lang="en-US" dirty="0" smtClean="0"/>
                        <a:t>Overhead</a:t>
                      </a:r>
                      <a:r>
                        <a:rPr lang="en-US" baseline="0" dirty="0" smtClean="0"/>
                        <a:t> lines</a:t>
                      </a:r>
                      <a:endParaRPr lang="en-ZA" dirty="0"/>
                    </a:p>
                  </a:txBody>
                  <a:tcPr/>
                </a:tc>
                <a:tc>
                  <a:txBody>
                    <a:bodyPr/>
                    <a:lstStyle/>
                    <a:p>
                      <a:r>
                        <a:rPr lang="en-US" dirty="0" smtClean="0"/>
                        <a:t>Km</a:t>
                      </a:r>
                      <a:r>
                        <a:rPr lang="en-US" baseline="0" dirty="0" smtClean="0"/>
                        <a:t> of line cleared </a:t>
                      </a:r>
                      <a:endParaRPr lang="en-ZA" dirty="0"/>
                    </a:p>
                  </a:txBody>
                  <a:tcPr/>
                </a:tc>
                <a:extLst>
                  <a:ext uri="{0D108BD9-81ED-4DB2-BD59-A6C34878D82A}">
                    <a16:rowId xmlns:a16="http://schemas.microsoft.com/office/drawing/2014/main" val="1048530174"/>
                  </a:ext>
                </a:extLst>
              </a:tr>
              <a:tr h="353890">
                <a:tc>
                  <a:txBody>
                    <a:bodyPr/>
                    <a:lstStyle/>
                    <a:p>
                      <a:r>
                        <a:rPr lang="en-US" baseline="0" dirty="0" err="1" smtClean="0"/>
                        <a:t>Deerpark</a:t>
                      </a:r>
                      <a:r>
                        <a:rPr lang="en-US" baseline="0" dirty="0" smtClean="0"/>
                        <a:t> 11kV</a:t>
                      </a:r>
                      <a:endParaRPr lang="en-ZA" dirty="0"/>
                    </a:p>
                  </a:txBody>
                  <a:tcPr/>
                </a:tc>
                <a:tc>
                  <a:txBody>
                    <a:bodyPr/>
                    <a:lstStyle/>
                    <a:p>
                      <a:r>
                        <a:rPr lang="en-US" dirty="0" smtClean="0"/>
                        <a:t>6.23km</a:t>
                      </a:r>
                      <a:endParaRPr lang="en-ZA" dirty="0"/>
                    </a:p>
                  </a:txBody>
                  <a:tcPr/>
                </a:tc>
                <a:extLst>
                  <a:ext uri="{0D108BD9-81ED-4DB2-BD59-A6C34878D82A}">
                    <a16:rowId xmlns:a16="http://schemas.microsoft.com/office/drawing/2014/main" val="834959744"/>
                  </a:ext>
                </a:extLst>
              </a:tr>
              <a:tr h="371698">
                <a:tc>
                  <a:txBody>
                    <a:bodyPr/>
                    <a:lstStyle/>
                    <a:p>
                      <a:r>
                        <a:rPr lang="en-US" baseline="0" dirty="0" smtClean="0"/>
                        <a:t>Henley  11kV </a:t>
                      </a:r>
                      <a:endParaRPr lang="en-ZA" dirty="0"/>
                    </a:p>
                  </a:txBody>
                  <a:tcPr/>
                </a:tc>
                <a:tc>
                  <a:txBody>
                    <a:bodyPr/>
                    <a:lstStyle/>
                    <a:p>
                      <a:r>
                        <a:rPr lang="en-US" dirty="0" smtClean="0"/>
                        <a:t>3.9km</a:t>
                      </a:r>
                      <a:endParaRPr lang="en-ZA" dirty="0"/>
                    </a:p>
                  </a:txBody>
                  <a:tcPr/>
                </a:tc>
                <a:extLst>
                  <a:ext uri="{0D108BD9-81ED-4DB2-BD59-A6C34878D82A}">
                    <a16:rowId xmlns:a16="http://schemas.microsoft.com/office/drawing/2014/main" val="3894933017"/>
                  </a:ext>
                </a:extLst>
              </a:tr>
              <a:tr h="345832">
                <a:tc>
                  <a:txBody>
                    <a:bodyPr/>
                    <a:lstStyle/>
                    <a:p>
                      <a:r>
                        <a:rPr lang="en-US" dirty="0" err="1" smtClean="0"/>
                        <a:t>Ledzee</a:t>
                      </a:r>
                      <a:r>
                        <a:rPr lang="en-US" baseline="0" dirty="0" smtClean="0"/>
                        <a:t> 11kV</a:t>
                      </a:r>
                      <a:endParaRPr lang="en-ZA" dirty="0"/>
                    </a:p>
                  </a:txBody>
                  <a:tcPr/>
                </a:tc>
                <a:tc>
                  <a:txBody>
                    <a:bodyPr/>
                    <a:lstStyle/>
                    <a:p>
                      <a:r>
                        <a:rPr lang="en-US" dirty="0" smtClean="0"/>
                        <a:t>4.3km</a:t>
                      </a:r>
                      <a:endParaRPr lang="en-ZA" dirty="0"/>
                    </a:p>
                  </a:txBody>
                  <a:tcPr/>
                </a:tc>
                <a:extLst>
                  <a:ext uri="{0D108BD9-81ED-4DB2-BD59-A6C34878D82A}">
                    <a16:rowId xmlns:a16="http://schemas.microsoft.com/office/drawing/2014/main" val="3314703324"/>
                  </a:ext>
                </a:extLst>
              </a:tr>
              <a:tr h="345832">
                <a:tc>
                  <a:txBody>
                    <a:bodyPr/>
                    <a:lstStyle/>
                    <a:p>
                      <a:r>
                        <a:rPr lang="en-US" baseline="0" dirty="0" err="1" smtClean="0"/>
                        <a:t>Lacote</a:t>
                      </a:r>
                      <a:r>
                        <a:rPr lang="en-US" baseline="0" dirty="0" smtClean="0"/>
                        <a:t> 11kV</a:t>
                      </a:r>
                      <a:endParaRPr lang="en-ZA" dirty="0"/>
                    </a:p>
                  </a:txBody>
                  <a:tcPr/>
                </a:tc>
                <a:tc>
                  <a:txBody>
                    <a:bodyPr/>
                    <a:lstStyle/>
                    <a:p>
                      <a:r>
                        <a:rPr lang="en-US" dirty="0" smtClean="0"/>
                        <a:t>4.6km</a:t>
                      </a:r>
                      <a:endParaRPr lang="en-ZA" dirty="0"/>
                    </a:p>
                  </a:txBody>
                  <a:tcPr/>
                </a:tc>
                <a:extLst>
                  <a:ext uri="{0D108BD9-81ED-4DB2-BD59-A6C34878D82A}">
                    <a16:rowId xmlns:a16="http://schemas.microsoft.com/office/drawing/2014/main" val="854285809"/>
                  </a:ext>
                </a:extLst>
              </a:tr>
              <a:tr h="345832">
                <a:tc>
                  <a:txBody>
                    <a:bodyPr/>
                    <a:lstStyle/>
                    <a:p>
                      <a:r>
                        <a:rPr lang="en-US" baseline="0" dirty="0" smtClean="0"/>
                        <a:t>Laborie 11kV </a:t>
                      </a:r>
                      <a:endParaRPr lang="en-ZA" dirty="0"/>
                    </a:p>
                  </a:txBody>
                  <a:tcPr/>
                </a:tc>
                <a:tc>
                  <a:txBody>
                    <a:bodyPr/>
                    <a:lstStyle/>
                    <a:p>
                      <a:r>
                        <a:rPr lang="en-US" baseline="0" dirty="0" smtClean="0"/>
                        <a:t>1,82km</a:t>
                      </a:r>
                    </a:p>
                  </a:txBody>
                  <a:tcPr/>
                </a:tc>
                <a:extLst>
                  <a:ext uri="{0D108BD9-81ED-4DB2-BD59-A6C34878D82A}">
                    <a16:rowId xmlns:a16="http://schemas.microsoft.com/office/drawing/2014/main" val="3770319164"/>
                  </a:ext>
                </a:extLst>
              </a:tr>
              <a:tr h="345832">
                <a:tc>
                  <a:txBody>
                    <a:bodyPr/>
                    <a:lstStyle/>
                    <a:p>
                      <a:r>
                        <a:rPr lang="en-US" baseline="0" dirty="0" smtClean="0"/>
                        <a:t>As Guard 11kV</a:t>
                      </a:r>
                      <a:endParaRPr lang="en-ZA" dirty="0"/>
                    </a:p>
                  </a:txBody>
                  <a:tcPr/>
                </a:tc>
                <a:tc>
                  <a:txBody>
                    <a:bodyPr/>
                    <a:lstStyle/>
                    <a:p>
                      <a:r>
                        <a:rPr lang="en-US" dirty="0" smtClean="0"/>
                        <a:t>3.5km</a:t>
                      </a:r>
                      <a:endParaRPr lang="en-ZA" dirty="0"/>
                    </a:p>
                  </a:txBody>
                  <a:tcPr/>
                </a:tc>
                <a:extLst>
                  <a:ext uri="{0D108BD9-81ED-4DB2-BD59-A6C34878D82A}">
                    <a16:rowId xmlns:a16="http://schemas.microsoft.com/office/drawing/2014/main" val="732906264"/>
                  </a:ext>
                </a:extLst>
              </a:tr>
              <a:tr h="345832">
                <a:tc>
                  <a:txBody>
                    <a:bodyPr/>
                    <a:lstStyle/>
                    <a:p>
                      <a:r>
                        <a:rPr lang="en-US" dirty="0" smtClean="0"/>
                        <a:t>The</a:t>
                      </a:r>
                      <a:r>
                        <a:rPr lang="en-US" baseline="0" dirty="0" smtClean="0"/>
                        <a:t> Plein</a:t>
                      </a:r>
                      <a:r>
                        <a:rPr lang="en-US" dirty="0" smtClean="0"/>
                        <a:t>11kV</a:t>
                      </a:r>
                      <a:endParaRPr lang="en-ZA" dirty="0"/>
                    </a:p>
                  </a:txBody>
                  <a:tcPr/>
                </a:tc>
                <a:tc>
                  <a:txBody>
                    <a:bodyPr/>
                    <a:lstStyle/>
                    <a:p>
                      <a:r>
                        <a:rPr lang="en-US" dirty="0" smtClean="0"/>
                        <a:t>1.2km</a:t>
                      </a:r>
                      <a:endParaRPr lang="en-ZA" dirty="0"/>
                    </a:p>
                  </a:txBody>
                  <a:tcPr/>
                </a:tc>
                <a:extLst>
                  <a:ext uri="{0D108BD9-81ED-4DB2-BD59-A6C34878D82A}">
                    <a16:rowId xmlns:a16="http://schemas.microsoft.com/office/drawing/2014/main" val="3665229090"/>
                  </a:ext>
                </a:extLst>
              </a:tr>
              <a:tr h="546125">
                <a:tc>
                  <a:txBody>
                    <a:bodyPr/>
                    <a:lstStyle/>
                    <a:p>
                      <a:r>
                        <a:rPr lang="en-US" b="1" dirty="0" smtClean="0"/>
                        <a:t>Total km Cleared </a:t>
                      </a:r>
                      <a:endParaRPr lang="en-ZA" b="1" dirty="0"/>
                    </a:p>
                  </a:txBody>
                  <a:tcPr/>
                </a:tc>
                <a:tc>
                  <a:txBody>
                    <a:bodyPr/>
                    <a:lstStyle/>
                    <a:p>
                      <a:r>
                        <a:rPr lang="en-US" b="1" dirty="0" smtClean="0"/>
                        <a:t>185,2km</a:t>
                      </a:r>
                      <a:endParaRPr lang="en-ZA" b="1" dirty="0"/>
                    </a:p>
                  </a:txBody>
                  <a:tcPr/>
                </a:tc>
                <a:extLst>
                  <a:ext uri="{0D108BD9-81ED-4DB2-BD59-A6C34878D82A}">
                    <a16:rowId xmlns:a16="http://schemas.microsoft.com/office/drawing/2014/main" val="3885140631"/>
                  </a:ext>
                </a:extLst>
              </a:tr>
            </a:tbl>
          </a:graphicData>
        </a:graphic>
      </p:graphicFrame>
    </p:spTree>
    <p:extLst>
      <p:ext uri="{BB962C8B-B14F-4D97-AF65-F5344CB8AC3E}">
        <p14:creationId xmlns:p14="http://schemas.microsoft.com/office/powerpoint/2010/main" val="96295123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b="1" dirty="0">
                <a:solidFill>
                  <a:srgbClr val="00B050"/>
                </a:solidFill>
              </a:rPr>
              <a:t>7</a:t>
            </a:r>
            <a:r>
              <a:rPr lang="en-US" b="1" dirty="0" smtClean="0">
                <a:solidFill>
                  <a:srgbClr val="00B050"/>
                </a:solidFill>
              </a:rPr>
              <a:t>. VEHICLES</a:t>
            </a:r>
            <a:endParaRPr lang="en-ZA" b="1" dirty="0">
              <a:solidFill>
                <a:srgbClr val="00B050"/>
              </a:solidFill>
            </a:endParaRPr>
          </a:p>
        </p:txBody>
      </p:sp>
      <p:pic>
        <p:nvPicPr>
          <p:cNvPr id="8" name="Content Placeholder 7"/>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10158456" y="365125"/>
            <a:ext cx="1729047" cy="1271847"/>
          </a:xfrm>
        </p:spPr>
      </p:pic>
      <p:sp>
        <p:nvSpPr>
          <p:cNvPr id="7" name="Content Placeholder 6"/>
          <p:cNvSpPr>
            <a:spLocks noGrp="1"/>
          </p:cNvSpPr>
          <p:nvPr>
            <p:ph sz="half" idx="2"/>
          </p:nvPr>
        </p:nvSpPr>
        <p:spPr>
          <a:xfrm>
            <a:off x="624468" y="1825625"/>
            <a:ext cx="10729332" cy="4351338"/>
          </a:xfrm>
        </p:spPr>
        <p:txBody>
          <a:bodyPr>
            <a:normAutofit/>
          </a:bodyPr>
          <a:lstStyle/>
          <a:p>
            <a:pPr marL="0" indent="0" fontAlgn="ctr">
              <a:buNone/>
            </a:pPr>
            <a:r>
              <a:rPr lang="en-US" sz="2400" dirty="0" smtClean="0">
                <a:solidFill>
                  <a:srgbClr val="000000"/>
                </a:solidFill>
                <a:latin typeface="Arial" panose="020B0604020202020204" pitchFamily="34" charset="0"/>
              </a:rPr>
              <a:t>Purpose: </a:t>
            </a:r>
            <a:r>
              <a:rPr lang="en-US" sz="2400" dirty="0" smtClean="0">
                <a:solidFill>
                  <a:srgbClr val="000000"/>
                </a:solidFill>
                <a:latin typeface="Arial" panose="020B0604020202020204" pitchFamily="34" charset="0"/>
              </a:rPr>
              <a:t>The vehicles used by the Electricians were in a very bad state incurring more down time than operational.</a:t>
            </a:r>
            <a:endParaRPr lang="en-US" sz="2400" dirty="0">
              <a:solidFill>
                <a:srgbClr val="000000"/>
              </a:solidFill>
              <a:latin typeface="Arial" panose="020B0604020202020204" pitchFamily="34" charset="0"/>
            </a:endParaRPr>
          </a:p>
          <a:p>
            <a:pPr marL="0" indent="0" fontAlgn="ctr">
              <a:buNone/>
            </a:pPr>
            <a:r>
              <a:rPr lang="en-US" sz="2400" dirty="0" smtClean="0">
                <a:solidFill>
                  <a:srgbClr val="000000"/>
                </a:solidFill>
                <a:latin typeface="Arial" panose="020B0604020202020204" pitchFamily="34" charset="0"/>
                <a:cs typeface="Arial" panose="020B0604020202020204" pitchFamily="34" charset="0"/>
              </a:rPr>
              <a:t> </a:t>
            </a:r>
          </a:p>
          <a:p>
            <a:pPr marL="0" indent="0" fontAlgn="ctr">
              <a:buNone/>
            </a:pPr>
            <a:endParaRPr lang="en-US" sz="2400" dirty="0">
              <a:solidFill>
                <a:srgbClr val="000000"/>
              </a:solidFill>
              <a:latin typeface="Arial" panose="020B0604020202020204" pitchFamily="34" charset="0"/>
              <a:cs typeface="Arial" panose="020B0604020202020204" pitchFamily="34" charset="0"/>
            </a:endParaRPr>
          </a:p>
          <a:p>
            <a:pPr fontAlgn="ctr">
              <a:buFont typeface="Wingdings" panose="05000000000000000000" pitchFamily="2" charset="2"/>
              <a:buChar char="Ø"/>
            </a:pPr>
            <a:endParaRPr lang="en-US" sz="2400" dirty="0">
              <a:solidFill>
                <a:srgbClr val="000000"/>
              </a:solidFill>
              <a:latin typeface="Arial" panose="020B0604020202020204" pitchFamily="34" charset="0"/>
              <a:cs typeface="Arial" panose="020B0604020202020204" pitchFamily="34" charset="0"/>
            </a:endParaRPr>
          </a:p>
          <a:p>
            <a:pPr fontAlgn="ctr">
              <a:buFont typeface="Wingdings" panose="05000000000000000000" pitchFamily="2" charset="2"/>
              <a:buChar char="Ø"/>
            </a:pPr>
            <a:endParaRPr lang="en-US" sz="2400" dirty="0">
              <a:solidFill>
                <a:srgbClr val="000000"/>
              </a:solidFill>
              <a:latin typeface="Arial" panose="020B0604020202020204" pitchFamily="34" charset="0"/>
              <a:cs typeface="Arial" panose="020B0604020202020204" pitchFamily="34" charset="0"/>
            </a:endParaRPr>
          </a:p>
        </p:txBody>
      </p:sp>
      <p:sp>
        <p:nvSpPr>
          <p:cNvPr id="2" name="Date Placeholder 1"/>
          <p:cNvSpPr>
            <a:spLocks noGrp="1"/>
          </p:cNvSpPr>
          <p:nvPr>
            <p:ph type="dt" sz="half" idx="10"/>
          </p:nvPr>
        </p:nvSpPr>
        <p:spPr/>
        <p:txBody>
          <a:bodyPr/>
          <a:lstStyle/>
          <a:p>
            <a:r>
              <a:rPr lang="en-ZA" dirty="0" smtClean="0"/>
              <a:t>2021/06/21</a:t>
            </a:r>
            <a:endParaRPr lang="en-ZA" dirty="0"/>
          </a:p>
        </p:txBody>
      </p:sp>
      <p:sp>
        <p:nvSpPr>
          <p:cNvPr id="4" name="Footer Placeholder 3"/>
          <p:cNvSpPr>
            <a:spLocks noGrp="1"/>
          </p:cNvSpPr>
          <p:nvPr>
            <p:ph type="ftr" sz="quarter" idx="11"/>
          </p:nvPr>
        </p:nvSpPr>
        <p:spPr/>
        <p:txBody>
          <a:bodyPr/>
          <a:lstStyle/>
          <a:p>
            <a:r>
              <a:rPr lang="en-US" dirty="0"/>
              <a:t>Report on Electrical Infrastructure </a:t>
            </a:r>
            <a:endParaRPr lang="en-ZA" dirty="0"/>
          </a:p>
        </p:txBody>
      </p:sp>
      <p:sp>
        <p:nvSpPr>
          <p:cNvPr id="6" name="Slide Number Placeholder 5"/>
          <p:cNvSpPr>
            <a:spLocks noGrp="1"/>
          </p:cNvSpPr>
          <p:nvPr>
            <p:ph type="sldNum" sz="quarter" idx="12"/>
          </p:nvPr>
        </p:nvSpPr>
        <p:spPr/>
        <p:txBody>
          <a:bodyPr/>
          <a:lstStyle/>
          <a:p>
            <a:fld id="{64214F70-F0C9-4091-A22E-E04D8F4F4F2E}" type="slidenum">
              <a:rPr lang="en-ZA" smtClean="0"/>
              <a:pPr/>
              <a:t>32</a:t>
            </a:fld>
            <a:endParaRPr lang="en-ZA" dirty="0"/>
          </a:p>
        </p:txBody>
      </p:sp>
      <p:graphicFrame>
        <p:nvGraphicFramePr>
          <p:cNvPr id="3" name="Table 2"/>
          <p:cNvGraphicFramePr>
            <a:graphicFrameLocks noGrp="1"/>
          </p:cNvGraphicFramePr>
          <p:nvPr>
            <p:extLst>
              <p:ext uri="{D42A27DB-BD31-4B8C-83A1-F6EECF244321}">
                <p14:modId xmlns:p14="http://schemas.microsoft.com/office/powerpoint/2010/main" val="2692508323"/>
              </p:ext>
            </p:extLst>
          </p:nvPr>
        </p:nvGraphicFramePr>
        <p:xfrm>
          <a:off x="838200" y="2835688"/>
          <a:ext cx="9565888" cy="3074457"/>
        </p:xfrm>
        <a:graphic>
          <a:graphicData uri="http://schemas.openxmlformats.org/drawingml/2006/table">
            <a:tbl>
              <a:tblPr firstRow="1" bandRow="1">
                <a:tableStyleId>{21E4AEA4-8DFA-4A89-87EB-49C32662AFE0}</a:tableStyleId>
              </a:tblPr>
              <a:tblGrid>
                <a:gridCol w="9565888">
                  <a:extLst>
                    <a:ext uri="{9D8B030D-6E8A-4147-A177-3AD203B41FA5}">
                      <a16:colId xmlns:a16="http://schemas.microsoft.com/office/drawing/2014/main" val="2225050909"/>
                    </a:ext>
                  </a:extLst>
                </a:gridCol>
              </a:tblGrid>
              <a:tr h="614891">
                <a:tc>
                  <a:txBody>
                    <a:bodyPr/>
                    <a:lstStyle/>
                    <a:p>
                      <a:endParaRPr lang="en-ZA" dirty="0"/>
                    </a:p>
                  </a:txBody>
                  <a:tcPr/>
                </a:tc>
                <a:extLst>
                  <a:ext uri="{0D108BD9-81ED-4DB2-BD59-A6C34878D82A}">
                    <a16:rowId xmlns:a16="http://schemas.microsoft.com/office/drawing/2014/main" val="1048530174"/>
                  </a:ext>
                </a:extLst>
              </a:tr>
              <a:tr h="2459566">
                <a:tc>
                  <a:txBody>
                    <a:bodyPr/>
                    <a:lstStyle/>
                    <a:p>
                      <a:pPr marL="342900" indent="-342900">
                        <a:buAutoNum type="arabicPeriod"/>
                      </a:pPr>
                      <a:r>
                        <a:rPr lang="en-US" sz="2800" dirty="0" smtClean="0"/>
                        <a:t>9 x Vehicles were bought in stages with Council own funds to replace the old ones the Electricians were using.</a:t>
                      </a:r>
                    </a:p>
                    <a:p>
                      <a:pPr marL="342900" indent="-342900">
                        <a:buAutoNum type="arabicPeriod"/>
                      </a:pPr>
                      <a:r>
                        <a:rPr lang="en-US" sz="2800" dirty="0" smtClean="0"/>
                        <a:t>This potentially increased the operating capacity of the Electrical Department.</a:t>
                      </a:r>
                    </a:p>
                    <a:p>
                      <a:pPr marL="342900" indent="-342900">
                        <a:buAutoNum type="arabicPeriod"/>
                      </a:pPr>
                      <a:endParaRPr lang="en-US" dirty="0" smtClean="0"/>
                    </a:p>
                    <a:p>
                      <a:pPr marL="342900" indent="-342900">
                        <a:buAutoNum type="arabicPeriod"/>
                      </a:pPr>
                      <a:endParaRPr lang="en-ZA" dirty="0"/>
                    </a:p>
                  </a:txBody>
                  <a:tcPr/>
                </a:tc>
                <a:extLst>
                  <a:ext uri="{0D108BD9-81ED-4DB2-BD59-A6C34878D82A}">
                    <a16:rowId xmlns:a16="http://schemas.microsoft.com/office/drawing/2014/main" val="834959744"/>
                  </a:ext>
                </a:extLst>
              </a:tr>
            </a:tbl>
          </a:graphicData>
        </a:graphic>
      </p:graphicFrame>
    </p:spTree>
    <p:extLst>
      <p:ext uri="{BB962C8B-B14F-4D97-AF65-F5344CB8AC3E}">
        <p14:creationId xmlns:p14="http://schemas.microsoft.com/office/powerpoint/2010/main" val="400495499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838200" y="365125"/>
            <a:ext cx="10515600" cy="743239"/>
          </a:xfrm>
        </p:spPr>
        <p:txBody>
          <a:bodyPr>
            <a:normAutofit fontScale="90000"/>
          </a:bodyPr>
          <a:lstStyle/>
          <a:p>
            <a:pPr algn="ctr"/>
            <a:r>
              <a:rPr lang="en-ZA" b="1" dirty="0" smtClean="0">
                <a:solidFill>
                  <a:srgbClr val="00B050"/>
                </a:solidFill>
              </a:rPr>
              <a:t>GREATER TZANEEN MUNICIPALITY</a:t>
            </a:r>
            <a:br>
              <a:rPr lang="en-ZA" b="1" dirty="0" smtClean="0">
                <a:solidFill>
                  <a:srgbClr val="00B050"/>
                </a:solidFill>
              </a:rPr>
            </a:br>
            <a:r>
              <a:rPr lang="en-ZA" b="1" dirty="0" smtClean="0">
                <a:solidFill>
                  <a:srgbClr val="00B050"/>
                </a:solidFill>
              </a:rPr>
              <a:t>ELECTRICAL INFRASTRUCTURE</a:t>
            </a:r>
            <a:endParaRPr lang="en-ZA" b="1" dirty="0">
              <a:solidFill>
                <a:srgbClr val="00B050"/>
              </a:solidFill>
            </a:endParaRPr>
          </a:p>
        </p:txBody>
      </p:sp>
      <p:pic>
        <p:nvPicPr>
          <p:cNvPr id="8" name="Content Placeholder 7"/>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0188424" y="278215"/>
            <a:ext cx="1729047" cy="1271847"/>
          </a:xfrm>
        </p:spPr>
      </p:pic>
      <p:sp>
        <p:nvSpPr>
          <p:cNvPr id="10" name="TextBox 9"/>
          <p:cNvSpPr txBox="1"/>
          <p:nvPr/>
        </p:nvSpPr>
        <p:spPr>
          <a:xfrm>
            <a:off x="1082913" y="2463717"/>
            <a:ext cx="1841326" cy="830997"/>
          </a:xfrm>
          <a:prstGeom prst="rect">
            <a:avLst/>
          </a:prstGeom>
          <a:noFill/>
        </p:spPr>
        <p:txBody>
          <a:bodyPr wrap="square" rtlCol="0">
            <a:spAutoFit/>
          </a:bodyPr>
          <a:lstStyle/>
          <a:p>
            <a:r>
              <a:rPr lang="en-ZA" sz="4800" b="1" i="1" dirty="0" smtClean="0">
                <a:solidFill>
                  <a:srgbClr val="FF0000"/>
                </a:solidFill>
              </a:rPr>
              <a:t>THE</a:t>
            </a:r>
            <a:endParaRPr lang="en-ZA" sz="4800" b="1" i="1" dirty="0">
              <a:solidFill>
                <a:srgbClr val="FF0000"/>
              </a:solidFill>
            </a:endParaRPr>
          </a:p>
        </p:txBody>
      </p:sp>
      <p:sp>
        <p:nvSpPr>
          <p:cNvPr id="12" name="TextBox 11"/>
          <p:cNvSpPr txBox="1"/>
          <p:nvPr/>
        </p:nvSpPr>
        <p:spPr>
          <a:xfrm>
            <a:off x="9551978" y="2434044"/>
            <a:ext cx="1272891" cy="830997"/>
          </a:xfrm>
          <a:prstGeom prst="rect">
            <a:avLst/>
          </a:prstGeom>
          <a:noFill/>
        </p:spPr>
        <p:txBody>
          <a:bodyPr wrap="square" rtlCol="0">
            <a:spAutoFit/>
          </a:bodyPr>
          <a:lstStyle/>
          <a:p>
            <a:r>
              <a:rPr lang="en-ZA" sz="4800" b="1" i="1" dirty="0" smtClean="0">
                <a:solidFill>
                  <a:srgbClr val="FF0000"/>
                </a:solidFill>
              </a:rPr>
              <a:t>END</a:t>
            </a:r>
            <a:endParaRPr lang="en-ZA" sz="4800" b="1" i="1" dirty="0">
              <a:solidFill>
                <a:srgbClr val="FF0000"/>
              </a:solidFill>
            </a:endParaRPr>
          </a:p>
        </p:txBody>
      </p:sp>
      <p:sp>
        <p:nvSpPr>
          <p:cNvPr id="2" name="Date Placeholder 1"/>
          <p:cNvSpPr>
            <a:spLocks noGrp="1"/>
          </p:cNvSpPr>
          <p:nvPr>
            <p:ph type="dt" sz="half" idx="10"/>
          </p:nvPr>
        </p:nvSpPr>
        <p:spPr/>
        <p:txBody>
          <a:bodyPr/>
          <a:lstStyle/>
          <a:p>
            <a:r>
              <a:rPr lang="en-ZA" dirty="0" smtClean="0"/>
              <a:t>2021/06/21</a:t>
            </a:r>
            <a:endParaRPr lang="en-ZA" dirty="0"/>
          </a:p>
        </p:txBody>
      </p:sp>
      <p:sp>
        <p:nvSpPr>
          <p:cNvPr id="6" name="Footer Placeholder 5"/>
          <p:cNvSpPr>
            <a:spLocks noGrp="1"/>
          </p:cNvSpPr>
          <p:nvPr>
            <p:ph type="ftr" sz="quarter" idx="11"/>
          </p:nvPr>
        </p:nvSpPr>
        <p:spPr/>
        <p:txBody>
          <a:bodyPr/>
          <a:lstStyle/>
          <a:p>
            <a:r>
              <a:rPr lang="en-US" dirty="0" smtClean="0"/>
              <a:t>Report on Electrical Infrastructure  </a:t>
            </a:r>
            <a:endParaRPr lang="en-ZA" dirty="0"/>
          </a:p>
        </p:txBody>
      </p:sp>
      <p:sp>
        <p:nvSpPr>
          <p:cNvPr id="7" name="Slide Number Placeholder 6"/>
          <p:cNvSpPr>
            <a:spLocks noGrp="1"/>
          </p:cNvSpPr>
          <p:nvPr>
            <p:ph type="sldNum" sz="quarter" idx="12"/>
          </p:nvPr>
        </p:nvSpPr>
        <p:spPr/>
        <p:txBody>
          <a:bodyPr/>
          <a:lstStyle/>
          <a:p>
            <a:fld id="{64214F70-F0C9-4091-A22E-E04D8F4F4F2E}" type="slidenum">
              <a:rPr lang="en-ZA" smtClean="0"/>
              <a:pPr/>
              <a:t>33</a:t>
            </a:fld>
            <a:endParaRPr lang="en-ZA"/>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35300" y="1323602"/>
            <a:ext cx="6121400" cy="4015841"/>
          </a:xfrm>
          <a:prstGeom prst="rect">
            <a:avLst/>
          </a:prstGeom>
        </p:spPr>
      </p:pic>
      <p:sp>
        <p:nvSpPr>
          <p:cNvPr id="13" name="TextBox 12"/>
          <p:cNvSpPr txBox="1"/>
          <p:nvPr/>
        </p:nvSpPr>
        <p:spPr>
          <a:xfrm>
            <a:off x="3581400" y="5339443"/>
            <a:ext cx="5998243" cy="830997"/>
          </a:xfrm>
          <a:prstGeom prst="rect">
            <a:avLst/>
          </a:prstGeom>
          <a:noFill/>
        </p:spPr>
        <p:txBody>
          <a:bodyPr wrap="square" rtlCol="0">
            <a:spAutoFit/>
          </a:bodyPr>
          <a:lstStyle/>
          <a:p>
            <a:r>
              <a:rPr lang="en-ZA" sz="4800" b="1" i="1" dirty="0" smtClean="0">
                <a:solidFill>
                  <a:srgbClr val="FF0000"/>
                </a:solidFill>
              </a:rPr>
              <a:t>THANK YOU</a:t>
            </a:r>
            <a:endParaRPr lang="en-ZA" sz="4800" b="1" i="1" dirty="0">
              <a:solidFill>
                <a:srgbClr val="FF0000"/>
              </a:solidFill>
            </a:endParaRPr>
          </a:p>
        </p:txBody>
      </p:sp>
    </p:spTree>
    <p:extLst>
      <p:ext uri="{BB962C8B-B14F-4D97-AF65-F5344CB8AC3E}">
        <p14:creationId xmlns:p14="http://schemas.microsoft.com/office/powerpoint/2010/main" val="2844695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838200" y="365125"/>
            <a:ext cx="10515600" cy="1057275"/>
          </a:xfrm>
        </p:spPr>
        <p:txBody>
          <a:bodyPr>
            <a:normAutofit fontScale="90000"/>
          </a:bodyPr>
          <a:lstStyle/>
          <a:p>
            <a:pPr algn="ctr"/>
            <a:r>
              <a:rPr lang="en-ZA" b="1" dirty="0" smtClean="0">
                <a:solidFill>
                  <a:srgbClr val="00B050"/>
                </a:solidFill>
              </a:rPr>
              <a:t>GREATER TZANEEN MUNICIPALITY</a:t>
            </a:r>
            <a:br>
              <a:rPr lang="en-ZA" b="1" dirty="0" smtClean="0">
                <a:solidFill>
                  <a:srgbClr val="00B050"/>
                </a:solidFill>
              </a:rPr>
            </a:br>
            <a:r>
              <a:rPr lang="en-ZA" b="1" dirty="0" smtClean="0">
                <a:solidFill>
                  <a:srgbClr val="00B050"/>
                </a:solidFill>
              </a:rPr>
              <a:t>ELECTRICAL INFRASTRUCTURE </a:t>
            </a:r>
            <a:endParaRPr lang="en-ZA" b="1" dirty="0">
              <a:solidFill>
                <a:srgbClr val="00B050"/>
              </a:solidFill>
            </a:endParaRPr>
          </a:p>
        </p:txBody>
      </p:sp>
      <p:pic>
        <p:nvPicPr>
          <p:cNvPr id="8" name="Content Placeholder 7"/>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10192827" y="230188"/>
            <a:ext cx="1729047" cy="1271847"/>
          </a:xfrm>
        </p:spPr>
      </p:pic>
      <p:sp>
        <p:nvSpPr>
          <p:cNvPr id="10" name="Content Placeholder 9"/>
          <p:cNvSpPr>
            <a:spLocks noGrp="1"/>
          </p:cNvSpPr>
          <p:nvPr>
            <p:ph sz="half" idx="2"/>
          </p:nvPr>
        </p:nvSpPr>
        <p:spPr>
          <a:xfrm>
            <a:off x="-1" y="1863529"/>
            <a:ext cx="11921875" cy="4618914"/>
          </a:xfrm>
        </p:spPr>
        <p:txBody>
          <a:bodyPr>
            <a:noAutofit/>
          </a:bodyPr>
          <a:lstStyle/>
          <a:p>
            <a:pPr marL="0" indent="0">
              <a:buNone/>
            </a:pPr>
            <a:r>
              <a:rPr lang="en-ZA" sz="2400" dirty="0"/>
              <a:t>The National Energy Regulator of South Africa (NERSA) conducted a compliance audit on the Greater Tzaneen Municipality’s electrical networks on 27th - 29th of February 2012 in order to determine their level of compliance with the electricity distributor’s license conditions. During the audit NERSA found that the latest master plan that was done in 2006 was outdated and had to be reviewed to assist the municipality in forecasting demand. NERSA recommended that GTM allocate sufficient funding for a reviewed master plan in their 2013/14 budget year (NERSA: 2013). NERSA also observed that there was a lack of recapitalization of the network electrical plant (i.e. continuous replacement of existing infrastructure as it reaches the end of its useful life), such as the replacement of the old transformers at the existing Letsitele Substation, the Tzaneen Main Substation, and the replacement of overhead line networks (NERSA: 2013).</a:t>
            </a:r>
          </a:p>
          <a:p>
            <a:pPr marL="0" indent="0">
              <a:buNone/>
            </a:pPr>
            <a:endParaRPr lang="en-ZA" sz="1400" dirty="0"/>
          </a:p>
        </p:txBody>
      </p:sp>
      <p:sp>
        <p:nvSpPr>
          <p:cNvPr id="3" name="Date Placeholder 2"/>
          <p:cNvSpPr>
            <a:spLocks noGrp="1"/>
          </p:cNvSpPr>
          <p:nvPr>
            <p:ph type="dt" sz="half" idx="10"/>
          </p:nvPr>
        </p:nvSpPr>
        <p:spPr/>
        <p:txBody>
          <a:bodyPr/>
          <a:lstStyle/>
          <a:p>
            <a:r>
              <a:rPr lang="en-ZA" dirty="0" smtClean="0"/>
              <a:t>2021/06/21</a:t>
            </a:r>
            <a:endParaRPr lang="en-ZA" dirty="0"/>
          </a:p>
        </p:txBody>
      </p:sp>
      <p:sp>
        <p:nvSpPr>
          <p:cNvPr id="4" name="Footer Placeholder 3"/>
          <p:cNvSpPr>
            <a:spLocks noGrp="1"/>
          </p:cNvSpPr>
          <p:nvPr>
            <p:ph type="ftr" sz="quarter" idx="11"/>
          </p:nvPr>
        </p:nvSpPr>
        <p:spPr/>
        <p:txBody>
          <a:bodyPr/>
          <a:lstStyle/>
          <a:p>
            <a:r>
              <a:rPr lang="en-US" dirty="0"/>
              <a:t>Report on Electrical Infrastructure </a:t>
            </a:r>
          </a:p>
        </p:txBody>
      </p:sp>
      <p:sp>
        <p:nvSpPr>
          <p:cNvPr id="6" name="Slide Number Placeholder 5"/>
          <p:cNvSpPr>
            <a:spLocks noGrp="1"/>
          </p:cNvSpPr>
          <p:nvPr>
            <p:ph type="sldNum" sz="quarter" idx="12"/>
          </p:nvPr>
        </p:nvSpPr>
        <p:spPr/>
        <p:txBody>
          <a:bodyPr/>
          <a:lstStyle/>
          <a:p>
            <a:fld id="{64214F70-F0C9-4091-A22E-E04D8F4F4F2E}" type="slidenum">
              <a:rPr lang="en-ZA" smtClean="0"/>
              <a:pPr/>
              <a:t>4</a:t>
            </a:fld>
            <a:endParaRPr lang="en-ZA"/>
          </a:p>
        </p:txBody>
      </p:sp>
    </p:spTree>
    <p:extLst>
      <p:ext uri="{BB962C8B-B14F-4D97-AF65-F5344CB8AC3E}">
        <p14:creationId xmlns:p14="http://schemas.microsoft.com/office/powerpoint/2010/main" val="36953867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838200" y="365125"/>
            <a:ext cx="10515600" cy="1057275"/>
          </a:xfrm>
        </p:spPr>
        <p:txBody>
          <a:bodyPr>
            <a:normAutofit fontScale="90000"/>
          </a:bodyPr>
          <a:lstStyle/>
          <a:p>
            <a:pPr algn="ctr"/>
            <a:r>
              <a:rPr lang="en-ZA" b="1" dirty="0" smtClean="0">
                <a:solidFill>
                  <a:srgbClr val="00B050"/>
                </a:solidFill>
              </a:rPr>
              <a:t>GREATER TZANEEN MUNICIPALITY</a:t>
            </a:r>
            <a:br>
              <a:rPr lang="en-ZA" b="1" dirty="0" smtClean="0">
                <a:solidFill>
                  <a:srgbClr val="00B050"/>
                </a:solidFill>
              </a:rPr>
            </a:br>
            <a:r>
              <a:rPr lang="en-ZA" b="1" dirty="0" smtClean="0">
                <a:solidFill>
                  <a:srgbClr val="00B050"/>
                </a:solidFill>
              </a:rPr>
              <a:t>ELECTRICAL INFRASTRUCTURE </a:t>
            </a:r>
            <a:endParaRPr lang="en-ZA" b="1" dirty="0">
              <a:solidFill>
                <a:srgbClr val="00B050"/>
              </a:solidFill>
            </a:endParaRPr>
          </a:p>
        </p:txBody>
      </p:sp>
      <p:pic>
        <p:nvPicPr>
          <p:cNvPr id="8" name="Content Placeholder 7"/>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10192827" y="230188"/>
            <a:ext cx="1729047" cy="1271847"/>
          </a:xfrm>
        </p:spPr>
      </p:pic>
      <p:sp>
        <p:nvSpPr>
          <p:cNvPr id="10" name="Content Placeholder 9"/>
          <p:cNvSpPr>
            <a:spLocks noGrp="1"/>
          </p:cNvSpPr>
          <p:nvPr>
            <p:ph sz="half" idx="2"/>
          </p:nvPr>
        </p:nvSpPr>
        <p:spPr>
          <a:xfrm>
            <a:off x="-1" y="1863529"/>
            <a:ext cx="11921875" cy="4618914"/>
          </a:xfrm>
        </p:spPr>
        <p:txBody>
          <a:bodyPr>
            <a:noAutofit/>
          </a:bodyPr>
          <a:lstStyle/>
          <a:p>
            <a:pPr marL="0" indent="0">
              <a:buNone/>
            </a:pPr>
            <a:r>
              <a:rPr lang="en-US" b="1" u="sng" dirty="0" smtClean="0"/>
              <a:t>2. STAKEHOLDERS – ELECTRICITY FORUM</a:t>
            </a:r>
          </a:p>
          <a:p>
            <a:pPr>
              <a:buFontTx/>
              <a:buChar char="-"/>
            </a:pPr>
            <a:r>
              <a:rPr lang="en-US" sz="2400" dirty="0" err="1" smtClean="0"/>
              <a:t>Agri</a:t>
            </a:r>
            <a:r>
              <a:rPr lang="en-US" sz="2400" dirty="0" smtClean="0"/>
              <a:t> Letaba</a:t>
            </a:r>
          </a:p>
          <a:p>
            <a:pPr>
              <a:buFontTx/>
              <a:buChar char="-"/>
            </a:pPr>
            <a:r>
              <a:rPr lang="en-US" sz="2400" dirty="0" smtClean="0"/>
              <a:t>Business Community</a:t>
            </a:r>
          </a:p>
          <a:p>
            <a:pPr>
              <a:buFontTx/>
              <a:buChar char="-"/>
            </a:pPr>
            <a:r>
              <a:rPr lang="en-US" sz="2400" dirty="0" smtClean="0"/>
              <a:t>Farm owners</a:t>
            </a:r>
          </a:p>
          <a:p>
            <a:pPr>
              <a:buFontTx/>
              <a:buChar char="-"/>
            </a:pPr>
            <a:r>
              <a:rPr lang="en-US" sz="2400" dirty="0" smtClean="0"/>
              <a:t>Domestic Households</a:t>
            </a:r>
          </a:p>
          <a:p>
            <a:pPr>
              <a:buFontTx/>
              <a:buChar char="-"/>
            </a:pPr>
            <a:r>
              <a:rPr lang="en-US" sz="2400" dirty="0" smtClean="0"/>
              <a:t>NERSA</a:t>
            </a:r>
          </a:p>
          <a:p>
            <a:pPr>
              <a:buFontTx/>
              <a:buChar char="-"/>
            </a:pPr>
            <a:r>
              <a:rPr lang="en-US" sz="2400" dirty="0" smtClean="0"/>
              <a:t>Greater Tzaneen Municipality</a:t>
            </a:r>
          </a:p>
          <a:p>
            <a:pPr>
              <a:buFontTx/>
              <a:buChar char="-"/>
            </a:pPr>
            <a:endParaRPr lang="en-ZA" sz="2400" dirty="0"/>
          </a:p>
        </p:txBody>
      </p:sp>
      <p:sp>
        <p:nvSpPr>
          <p:cNvPr id="3" name="Date Placeholder 2"/>
          <p:cNvSpPr>
            <a:spLocks noGrp="1"/>
          </p:cNvSpPr>
          <p:nvPr>
            <p:ph type="dt" sz="half" idx="10"/>
          </p:nvPr>
        </p:nvSpPr>
        <p:spPr/>
        <p:txBody>
          <a:bodyPr/>
          <a:lstStyle/>
          <a:p>
            <a:r>
              <a:rPr lang="en-ZA" dirty="0" smtClean="0"/>
              <a:t>2021/06/21</a:t>
            </a:r>
            <a:endParaRPr lang="en-ZA" dirty="0"/>
          </a:p>
        </p:txBody>
      </p:sp>
      <p:sp>
        <p:nvSpPr>
          <p:cNvPr id="4" name="Footer Placeholder 3"/>
          <p:cNvSpPr>
            <a:spLocks noGrp="1"/>
          </p:cNvSpPr>
          <p:nvPr>
            <p:ph type="ftr" sz="quarter" idx="11"/>
          </p:nvPr>
        </p:nvSpPr>
        <p:spPr/>
        <p:txBody>
          <a:bodyPr/>
          <a:lstStyle/>
          <a:p>
            <a:r>
              <a:rPr lang="en-US" dirty="0"/>
              <a:t>Report on Electrical Infrastructure </a:t>
            </a:r>
          </a:p>
        </p:txBody>
      </p:sp>
      <p:sp>
        <p:nvSpPr>
          <p:cNvPr id="6" name="Slide Number Placeholder 5"/>
          <p:cNvSpPr>
            <a:spLocks noGrp="1"/>
          </p:cNvSpPr>
          <p:nvPr>
            <p:ph type="sldNum" sz="quarter" idx="12"/>
          </p:nvPr>
        </p:nvSpPr>
        <p:spPr/>
        <p:txBody>
          <a:bodyPr/>
          <a:lstStyle/>
          <a:p>
            <a:fld id="{64214F70-F0C9-4091-A22E-E04D8F4F4F2E}" type="slidenum">
              <a:rPr lang="en-ZA" smtClean="0"/>
              <a:pPr/>
              <a:t>5</a:t>
            </a:fld>
            <a:endParaRPr lang="en-ZA"/>
          </a:p>
        </p:txBody>
      </p:sp>
    </p:spTree>
    <p:extLst>
      <p:ext uri="{BB962C8B-B14F-4D97-AF65-F5344CB8AC3E}">
        <p14:creationId xmlns:p14="http://schemas.microsoft.com/office/powerpoint/2010/main" val="1706476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838200" y="365125"/>
            <a:ext cx="10515600" cy="1057275"/>
          </a:xfrm>
        </p:spPr>
        <p:txBody>
          <a:bodyPr>
            <a:normAutofit fontScale="90000"/>
          </a:bodyPr>
          <a:lstStyle/>
          <a:p>
            <a:pPr algn="ctr"/>
            <a:r>
              <a:rPr lang="en-ZA" b="1" dirty="0" smtClean="0">
                <a:solidFill>
                  <a:srgbClr val="00B050"/>
                </a:solidFill>
              </a:rPr>
              <a:t>GREATER TZANEEN MUNICIPALITY</a:t>
            </a:r>
            <a:br>
              <a:rPr lang="en-ZA" b="1" dirty="0" smtClean="0">
                <a:solidFill>
                  <a:srgbClr val="00B050"/>
                </a:solidFill>
              </a:rPr>
            </a:br>
            <a:r>
              <a:rPr lang="en-ZA" b="1" dirty="0" smtClean="0">
                <a:solidFill>
                  <a:srgbClr val="00B050"/>
                </a:solidFill>
              </a:rPr>
              <a:t>ELECTRICAL INFRASTRUCTURE </a:t>
            </a:r>
            <a:endParaRPr lang="en-ZA" b="1" dirty="0">
              <a:solidFill>
                <a:srgbClr val="00B050"/>
              </a:solidFill>
            </a:endParaRPr>
          </a:p>
        </p:txBody>
      </p:sp>
      <p:pic>
        <p:nvPicPr>
          <p:cNvPr id="8" name="Content Placeholder 7"/>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10192827" y="230188"/>
            <a:ext cx="1729047" cy="1271847"/>
          </a:xfrm>
        </p:spPr>
      </p:pic>
      <p:sp>
        <p:nvSpPr>
          <p:cNvPr id="10" name="Content Placeholder 9"/>
          <p:cNvSpPr>
            <a:spLocks noGrp="1"/>
          </p:cNvSpPr>
          <p:nvPr>
            <p:ph sz="half" idx="2"/>
          </p:nvPr>
        </p:nvSpPr>
        <p:spPr>
          <a:xfrm>
            <a:off x="-1" y="1502035"/>
            <a:ext cx="11921875" cy="4618914"/>
          </a:xfrm>
        </p:spPr>
        <p:txBody>
          <a:bodyPr>
            <a:noAutofit/>
          </a:bodyPr>
          <a:lstStyle/>
          <a:p>
            <a:pPr marL="0" indent="0">
              <a:buNone/>
            </a:pPr>
            <a:r>
              <a:rPr lang="en-US" b="1" u="sng" dirty="0" smtClean="0"/>
              <a:t>3. PROJECT STEERING COMMITTEE</a:t>
            </a:r>
          </a:p>
          <a:p>
            <a:pPr>
              <a:buFontTx/>
              <a:buChar char="-"/>
            </a:pPr>
            <a:r>
              <a:rPr lang="en-US" sz="2400" dirty="0" smtClean="0"/>
              <a:t>A Project Steering Committee was established at the onset of the projects planning phase after the loan from DBSA was secured.</a:t>
            </a:r>
          </a:p>
          <a:p>
            <a:pPr>
              <a:buFontTx/>
              <a:buChar char="-"/>
            </a:pPr>
            <a:r>
              <a:rPr lang="en-US" sz="2400" dirty="0" smtClean="0"/>
              <a:t>Regular monthly meetings were held where reports was produced on a technical and financial level</a:t>
            </a:r>
          </a:p>
          <a:p>
            <a:pPr>
              <a:buFontTx/>
              <a:buChar char="-"/>
            </a:pPr>
            <a:r>
              <a:rPr lang="en-US" sz="2400" dirty="0" smtClean="0"/>
              <a:t>The members of the Steering Committee is:</a:t>
            </a:r>
          </a:p>
          <a:p>
            <a:pPr>
              <a:buFont typeface="Wingdings" panose="05000000000000000000" pitchFamily="2" charset="2"/>
              <a:buChar char="§"/>
            </a:pPr>
            <a:r>
              <a:rPr lang="en-US" sz="2400" dirty="0" smtClean="0"/>
              <a:t>GTM</a:t>
            </a:r>
          </a:p>
          <a:p>
            <a:pPr>
              <a:buFont typeface="Wingdings" panose="05000000000000000000" pitchFamily="2" charset="2"/>
              <a:buChar char="§"/>
            </a:pPr>
            <a:r>
              <a:rPr lang="en-US" sz="2400" dirty="0" smtClean="0"/>
              <a:t>NERSA </a:t>
            </a:r>
          </a:p>
          <a:p>
            <a:pPr>
              <a:buFont typeface="Wingdings" panose="05000000000000000000" pitchFamily="2" charset="2"/>
              <a:buChar char="§"/>
            </a:pPr>
            <a:r>
              <a:rPr lang="en-US" sz="2400" dirty="0" smtClean="0"/>
              <a:t>DBSA</a:t>
            </a:r>
          </a:p>
          <a:p>
            <a:pPr>
              <a:buFont typeface="Wingdings" panose="05000000000000000000" pitchFamily="2" charset="2"/>
              <a:buChar char="§"/>
            </a:pPr>
            <a:r>
              <a:rPr lang="en-US" sz="2400" dirty="0" smtClean="0"/>
              <a:t>DMRE</a:t>
            </a:r>
          </a:p>
          <a:p>
            <a:pPr>
              <a:buFont typeface="Wingdings" panose="05000000000000000000" pitchFamily="2" charset="2"/>
              <a:buChar char="§"/>
            </a:pPr>
            <a:r>
              <a:rPr lang="en-US" sz="2400" dirty="0" smtClean="0"/>
              <a:t>ESKOM</a:t>
            </a:r>
            <a:endParaRPr lang="en-US" sz="2400" dirty="0" smtClean="0"/>
          </a:p>
        </p:txBody>
      </p:sp>
      <p:sp>
        <p:nvSpPr>
          <p:cNvPr id="3" name="Date Placeholder 2"/>
          <p:cNvSpPr>
            <a:spLocks noGrp="1"/>
          </p:cNvSpPr>
          <p:nvPr>
            <p:ph type="dt" sz="half" idx="10"/>
          </p:nvPr>
        </p:nvSpPr>
        <p:spPr/>
        <p:txBody>
          <a:bodyPr/>
          <a:lstStyle/>
          <a:p>
            <a:r>
              <a:rPr lang="en-ZA" dirty="0" smtClean="0"/>
              <a:t>2021/06/21</a:t>
            </a:r>
            <a:endParaRPr lang="en-ZA" dirty="0"/>
          </a:p>
        </p:txBody>
      </p:sp>
      <p:sp>
        <p:nvSpPr>
          <p:cNvPr id="4" name="Footer Placeholder 3"/>
          <p:cNvSpPr>
            <a:spLocks noGrp="1"/>
          </p:cNvSpPr>
          <p:nvPr>
            <p:ph type="ftr" sz="quarter" idx="11"/>
          </p:nvPr>
        </p:nvSpPr>
        <p:spPr/>
        <p:txBody>
          <a:bodyPr/>
          <a:lstStyle/>
          <a:p>
            <a:r>
              <a:rPr lang="en-US" dirty="0"/>
              <a:t>Report on Electrical Infrastructure </a:t>
            </a:r>
          </a:p>
        </p:txBody>
      </p:sp>
      <p:sp>
        <p:nvSpPr>
          <p:cNvPr id="6" name="Slide Number Placeholder 5"/>
          <p:cNvSpPr>
            <a:spLocks noGrp="1"/>
          </p:cNvSpPr>
          <p:nvPr>
            <p:ph type="sldNum" sz="quarter" idx="12"/>
          </p:nvPr>
        </p:nvSpPr>
        <p:spPr/>
        <p:txBody>
          <a:bodyPr/>
          <a:lstStyle/>
          <a:p>
            <a:fld id="{64214F70-F0C9-4091-A22E-E04D8F4F4F2E}" type="slidenum">
              <a:rPr lang="en-ZA" smtClean="0"/>
              <a:pPr/>
              <a:t>6</a:t>
            </a:fld>
            <a:endParaRPr lang="en-ZA"/>
          </a:p>
        </p:txBody>
      </p:sp>
    </p:spTree>
    <p:extLst>
      <p:ext uri="{BB962C8B-B14F-4D97-AF65-F5344CB8AC3E}">
        <p14:creationId xmlns:p14="http://schemas.microsoft.com/office/powerpoint/2010/main" val="32701247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838200" y="365125"/>
            <a:ext cx="10515600" cy="1057275"/>
          </a:xfrm>
        </p:spPr>
        <p:txBody>
          <a:bodyPr>
            <a:normAutofit fontScale="90000"/>
          </a:bodyPr>
          <a:lstStyle/>
          <a:p>
            <a:pPr algn="ctr"/>
            <a:r>
              <a:rPr lang="en-ZA" b="1" dirty="0" smtClean="0">
                <a:solidFill>
                  <a:srgbClr val="00B050"/>
                </a:solidFill>
              </a:rPr>
              <a:t>GREATER TZANEEN MUNICIPALITY</a:t>
            </a:r>
            <a:br>
              <a:rPr lang="en-ZA" b="1" dirty="0" smtClean="0">
                <a:solidFill>
                  <a:srgbClr val="00B050"/>
                </a:solidFill>
              </a:rPr>
            </a:br>
            <a:r>
              <a:rPr lang="en-ZA" b="1" dirty="0" smtClean="0">
                <a:solidFill>
                  <a:srgbClr val="00B050"/>
                </a:solidFill>
              </a:rPr>
              <a:t>ELECTRICAL INFRASTRUCTURE </a:t>
            </a:r>
            <a:endParaRPr lang="en-ZA" b="1" dirty="0">
              <a:solidFill>
                <a:srgbClr val="00B050"/>
              </a:solidFill>
            </a:endParaRPr>
          </a:p>
        </p:txBody>
      </p:sp>
      <p:pic>
        <p:nvPicPr>
          <p:cNvPr id="8" name="Content Placeholder 7"/>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10192827" y="230188"/>
            <a:ext cx="1729047" cy="1271847"/>
          </a:xfrm>
        </p:spPr>
      </p:pic>
      <p:sp>
        <p:nvSpPr>
          <p:cNvPr id="10" name="Content Placeholder 9"/>
          <p:cNvSpPr>
            <a:spLocks noGrp="1"/>
          </p:cNvSpPr>
          <p:nvPr>
            <p:ph sz="half" idx="2"/>
          </p:nvPr>
        </p:nvSpPr>
        <p:spPr>
          <a:xfrm>
            <a:off x="-1" y="1863529"/>
            <a:ext cx="8072583" cy="4618914"/>
          </a:xfrm>
        </p:spPr>
        <p:txBody>
          <a:bodyPr>
            <a:noAutofit/>
          </a:bodyPr>
          <a:lstStyle/>
          <a:p>
            <a:pPr marL="0" indent="0" algn="ctr">
              <a:buNone/>
            </a:pPr>
            <a:r>
              <a:rPr lang="en-US" sz="3200" b="1" u="sng" dirty="0" smtClean="0">
                <a:solidFill>
                  <a:srgbClr val="00B050"/>
                </a:solidFill>
              </a:rPr>
              <a:t>FUNDING R100 MILLION</a:t>
            </a:r>
            <a:endParaRPr lang="en-ZA" sz="3200" b="1" u="sng" dirty="0" smtClean="0">
              <a:solidFill>
                <a:srgbClr val="00B050"/>
              </a:solidFill>
            </a:endParaRPr>
          </a:p>
          <a:p>
            <a:pPr marL="0" indent="0">
              <a:buNone/>
            </a:pPr>
            <a:r>
              <a:rPr lang="en-ZA" sz="3200" b="1" dirty="0" smtClean="0"/>
              <a:t>DBSA LOAN = R90 MILLION (APPROVED)</a:t>
            </a:r>
          </a:p>
          <a:p>
            <a:r>
              <a:rPr lang="en-ZA" sz="3200" dirty="0" smtClean="0"/>
              <a:t>2018/19 FINANCIAL YEAR = R40M </a:t>
            </a:r>
            <a:r>
              <a:rPr lang="en-ZA" sz="3200" dirty="0"/>
              <a:t>(</a:t>
            </a:r>
            <a:r>
              <a:rPr lang="en-ZA" sz="3200" dirty="0" smtClean="0"/>
              <a:t>Received)</a:t>
            </a:r>
          </a:p>
          <a:p>
            <a:r>
              <a:rPr lang="en-ZA" sz="3200" dirty="0" smtClean="0"/>
              <a:t>2019/20 FINANCIAL YEAR = R20M (Received)</a:t>
            </a:r>
          </a:p>
          <a:p>
            <a:r>
              <a:rPr lang="en-ZA" sz="3200" dirty="0" smtClean="0"/>
              <a:t>2020/21 FINANCIAL YEAR = R30M (Received)</a:t>
            </a:r>
          </a:p>
          <a:p>
            <a:pPr marL="0" indent="0">
              <a:buNone/>
            </a:pPr>
            <a:endParaRPr lang="en-ZA" sz="3200" dirty="0" smtClean="0"/>
          </a:p>
          <a:p>
            <a:pPr marL="0" indent="0">
              <a:buNone/>
            </a:pPr>
            <a:r>
              <a:rPr lang="en-ZA" sz="3200" b="1" dirty="0" smtClean="0"/>
              <a:t>IIPSA GRANT = R10 MILLION </a:t>
            </a:r>
          </a:p>
          <a:p>
            <a:r>
              <a:rPr lang="en-ZA" sz="3200" dirty="0" smtClean="0"/>
              <a:t>2019/20 =  R10M (Received)</a:t>
            </a:r>
            <a:endParaRPr lang="en-ZA" sz="3200" dirty="0"/>
          </a:p>
        </p:txBody>
      </p:sp>
      <p:sp>
        <p:nvSpPr>
          <p:cNvPr id="3" name="Date Placeholder 2"/>
          <p:cNvSpPr>
            <a:spLocks noGrp="1"/>
          </p:cNvSpPr>
          <p:nvPr>
            <p:ph type="dt" sz="half" idx="10"/>
          </p:nvPr>
        </p:nvSpPr>
        <p:spPr/>
        <p:txBody>
          <a:bodyPr/>
          <a:lstStyle/>
          <a:p>
            <a:r>
              <a:rPr lang="en-ZA" dirty="0" smtClean="0"/>
              <a:t>2021/06/21</a:t>
            </a:r>
            <a:endParaRPr lang="en-ZA" dirty="0"/>
          </a:p>
        </p:txBody>
      </p:sp>
      <p:sp>
        <p:nvSpPr>
          <p:cNvPr id="4" name="Footer Placeholder 3"/>
          <p:cNvSpPr>
            <a:spLocks noGrp="1"/>
          </p:cNvSpPr>
          <p:nvPr>
            <p:ph type="ftr" sz="quarter" idx="11"/>
          </p:nvPr>
        </p:nvSpPr>
        <p:spPr/>
        <p:txBody>
          <a:bodyPr/>
          <a:lstStyle/>
          <a:p>
            <a:r>
              <a:rPr lang="en-US" dirty="0"/>
              <a:t>Report on Electrical Infrastructure </a:t>
            </a:r>
          </a:p>
        </p:txBody>
      </p:sp>
      <p:sp>
        <p:nvSpPr>
          <p:cNvPr id="6" name="Slide Number Placeholder 5"/>
          <p:cNvSpPr>
            <a:spLocks noGrp="1"/>
          </p:cNvSpPr>
          <p:nvPr>
            <p:ph type="sldNum" sz="quarter" idx="12"/>
          </p:nvPr>
        </p:nvSpPr>
        <p:spPr/>
        <p:txBody>
          <a:bodyPr/>
          <a:lstStyle/>
          <a:p>
            <a:fld id="{64214F70-F0C9-4091-A22E-E04D8F4F4F2E}" type="slidenum">
              <a:rPr lang="en-ZA" smtClean="0"/>
              <a:pPr/>
              <a:t>7</a:t>
            </a:fld>
            <a:endParaRPr lang="en-ZA"/>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77876" y="1636972"/>
            <a:ext cx="4043998" cy="3032999"/>
          </a:xfrm>
          <a:prstGeom prst="rect">
            <a:avLst/>
          </a:prstGeom>
        </p:spPr>
      </p:pic>
    </p:spTree>
    <p:extLst>
      <p:ext uri="{BB962C8B-B14F-4D97-AF65-F5344CB8AC3E}">
        <p14:creationId xmlns:p14="http://schemas.microsoft.com/office/powerpoint/2010/main" val="18577515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825321" y="326489"/>
            <a:ext cx="10515600" cy="1095912"/>
          </a:xfrm>
        </p:spPr>
        <p:txBody>
          <a:bodyPr>
            <a:normAutofit fontScale="90000"/>
          </a:bodyPr>
          <a:lstStyle/>
          <a:p>
            <a:pPr algn="ctr"/>
            <a:r>
              <a:rPr lang="en-ZA" b="1" dirty="0" smtClean="0">
                <a:solidFill>
                  <a:srgbClr val="00B050"/>
                </a:solidFill>
              </a:rPr>
              <a:t>GREATER TZANEEN MUNICIPALITY</a:t>
            </a:r>
            <a:br>
              <a:rPr lang="en-ZA" b="1" dirty="0" smtClean="0">
                <a:solidFill>
                  <a:srgbClr val="00B050"/>
                </a:solidFill>
              </a:rPr>
            </a:br>
            <a:r>
              <a:rPr lang="en-ZA" b="1" dirty="0" smtClean="0">
                <a:solidFill>
                  <a:srgbClr val="00B050"/>
                </a:solidFill>
              </a:rPr>
              <a:t>DBSA FUNDED CAPITAL PROJECTS</a:t>
            </a:r>
            <a:endParaRPr lang="en-ZA" b="1" dirty="0">
              <a:solidFill>
                <a:srgbClr val="00B050"/>
              </a:solidFill>
            </a:endParaRPr>
          </a:p>
        </p:txBody>
      </p:sp>
      <p:pic>
        <p:nvPicPr>
          <p:cNvPr id="8" name="Content Placeholder 7"/>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10192827" y="230188"/>
            <a:ext cx="1729047" cy="1271847"/>
          </a:xfrm>
        </p:spPr>
      </p:pic>
      <p:sp>
        <p:nvSpPr>
          <p:cNvPr id="2" name="Date Placeholder 1"/>
          <p:cNvSpPr>
            <a:spLocks noGrp="1"/>
          </p:cNvSpPr>
          <p:nvPr>
            <p:ph type="dt" sz="half" idx="10"/>
          </p:nvPr>
        </p:nvSpPr>
        <p:spPr/>
        <p:txBody>
          <a:bodyPr/>
          <a:lstStyle/>
          <a:p>
            <a:r>
              <a:rPr lang="en-ZA" dirty="0" smtClean="0"/>
              <a:t>2021/06/21</a:t>
            </a:r>
            <a:endParaRPr lang="en-ZA" dirty="0"/>
          </a:p>
        </p:txBody>
      </p:sp>
      <p:sp>
        <p:nvSpPr>
          <p:cNvPr id="4" name="Footer Placeholder 3"/>
          <p:cNvSpPr>
            <a:spLocks noGrp="1"/>
          </p:cNvSpPr>
          <p:nvPr>
            <p:ph type="ftr" sz="quarter" idx="11"/>
          </p:nvPr>
        </p:nvSpPr>
        <p:spPr/>
        <p:txBody>
          <a:bodyPr/>
          <a:lstStyle/>
          <a:p>
            <a:r>
              <a:rPr lang="en-US" dirty="0"/>
              <a:t>Report on Electrical Infrastructure </a:t>
            </a:r>
          </a:p>
        </p:txBody>
      </p:sp>
      <p:sp>
        <p:nvSpPr>
          <p:cNvPr id="6" name="Slide Number Placeholder 5"/>
          <p:cNvSpPr>
            <a:spLocks noGrp="1"/>
          </p:cNvSpPr>
          <p:nvPr>
            <p:ph type="sldNum" sz="quarter" idx="12"/>
          </p:nvPr>
        </p:nvSpPr>
        <p:spPr/>
        <p:txBody>
          <a:bodyPr/>
          <a:lstStyle/>
          <a:p>
            <a:fld id="{64214F70-F0C9-4091-A22E-E04D8F4F4F2E}" type="slidenum">
              <a:rPr lang="en-ZA" smtClean="0"/>
              <a:pPr/>
              <a:t>8</a:t>
            </a:fld>
            <a:endParaRPr lang="en-ZA"/>
          </a:p>
        </p:txBody>
      </p:sp>
      <p:graphicFrame>
        <p:nvGraphicFramePr>
          <p:cNvPr id="10" name="Content Placeholder 9"/>
          <p:cNvGraphicFramePr>
            <a:graphicFrameLocks noGrp="1"/>
          </p:cNvGraphicFramePr>
          <p:nvPr>
            <p:ph sz="half" idx="2"/>
            <p:extLst>
              <p:ext uri="{D42A27DB-BD31-4B8C-83A1-F6EECF244321}">
                <p14:modId xmlns:p14="http://schemas.microsoft.com/office/powerpoint/2010/main" val="1898296759"/>
              </p:ext>
            </p:extLst>
          </p:nvPr>
        </p:nvGraphicFramePr>
        <p:xfrm>
          <a:off x="735980" y="1437264"/>
          <a:ext cx="10037956" cy="4923682"/>
        </p:xfrm>
        <a:graphic>
          <a:graphicData uri="http://schemas.openxmlformats.org/drawingml/2006/table">
            <a:tbl>
              <a:tblPr/>
              <a:tblGrid>
                <a:gridCol w="3661995">
                  <a:extLst>
                    <a:ext uri="{9D8B030D-6E8A-4147-A177-3AD203B41FA5}">
                      <a16:colId xmlns:a16="http://schemas.microsoft.com/office/drawing/2014/main" val="347324899"/>
                    </a:ext>
                  </a:extLst>
                </a:gridCol>
                <a:gridCol w="1468517">
                  <a:extLst>
                    <a:ext uri="{9D8B030D-6E8A-4147-A177-3AD203B41FA5}">
                      <a16:colId xmlns:a16="http://schemas.microsoft.com/office/drawing/2014/main" val="2221980949"/>
                    </a:ext>
                  </a:extLst>
                </a:gridCol>
                <a:gridCol w="1487104">
                  <a:extLst>
                    <a:ext uri="{9D8B030D-6E8A-4147-A177-3AD203B41FA5}">
                      <a16:colId xmlns:a16="http://schemas.microsoft.com/office/drawing/2014/main" val="3710318651"/>
                    </a:ext>
                  </a:extLst>
                </a:gridCol>
                <a:gridCol w="1710170">
                  <a:extLst>
                    <a:ext uri="{9D8B030D-6E8A-4147-A177-3AD203B41FA5}">
                      <a16:colId xmlns:a16="http://schemas.microsoft.com/office/drawing/2014/main" val="671524905"/>
                    </a:ext>
                  </a:extLst>
                </a:gridCol>
                <a:gridCol w="1710170">
                  <a:extLst>
                    <a:ext uri="{9D8B030D-6E8A-4147-A177-3AD203B41FA5}">
                      <a16:colId xmlns:a16="http://schemas.microsoft.com/office/drawing/2014/main" val="178706426"/>
                    </a:ext>
                  </a:extLst>
                </a:gridCol>
              </a:tblGrid>
              <a:tr h="246433">
                <a:tc gridSpan="4">
                  <a:txBody>
                    <a:bodyPr/>
                    <a:lstStyle/>
                    <a:p>
                      <a:pPr algn="l" fontAlgn="b"/>
                      <a:r>
                        <a:rPr lang="en-US" sz="1800" b="1" i="0" u="sng" strike="noStrike" dirty="0">
                          <a:solidFill>
                            <a:srgbClr val="000000"/>
                          </a:solidFill>
                          <a:effectLst/>
                          <a:latin typeface="Arial" panose="020B0604020202020204" pitchFamily="34" charset="0"/>
                        </a:rPr>
                        <a:t>DBSA R90 Million loan Incomplete Projects for 1st year 2018/19</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c hMerge="1">
                  <a:txBody>
                    <a:bodyPr/>
                    <a:lstStyle/>
                    <a:p>
                      <a:endParaRPr lang="en-ZA"/>
                    </a:p>
                  </a:txBody>
                  <a:tcPr/>
                </a:tc>
                <a:tc>
                  <a:txBody>
                    <a:bodyPr/>
                    <a:lstStyle/>
                    <a:p>
                      <a:pPr algn="l" fontAlgn="b"/>
                      <a:endParaRPr lang="en-ZA" sz="900" b="0" i="0" u="none" strike="noStrike">
                        <a:solidFill>
                          <a:srgbClr val="000000"/>
                        </a:solidFill>
                        <a:effectLst/>
                        <a:latin typeface="Calibri" panose="020F0502020204030204" pitchFamily="34"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79463915"/>
                  </a:ext>
                </a:extLst>
              </a:tr>
              <a:tr h="231030">
                <a:tc rowSpan="3">
                  <a:txBody>
                    <a:bodyPr/>
                    <a:lstStyle/>
                    <a:p>
                      <a:pPr algn="l" fontAlgn="ctr"/>
                      <a:r>
                        <a:rPr lang="en-ZA" sz="1400" b="1" i="0" u="none" strike="noStrike" dirty="0">
                          <a:solidFill>
                            <a:srgbClr val="000000"/>
                          </a:solidFill>
                          <a:effectLst/>
                          <a:latin typeface="Arial" panose="020B0604020202020204" pitchFamily="34" charset="0"/>
                        </a:rPr>
                        <a:t>Project Description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2F3"/>
                    </a:solidFill>
                  </a:tcPr>
                </a:tc>
                <a:tc rowSpan="3">
                  <a:txBody>
                    <a:bodyPr/>
                    <a:lstStyle/>
                    <a:p>
                      <a:pPr algn="ctr" fontAlgn="ctr"/>
                      <a:r>
                        <a:rPr lang="en-US" sz="1400" b="1" i="0" u="none" strike="noStrike" dirty="0">
                          <a:solidFill>
                            <a:srgbClr val="000000"/>
                          </a:solidFill>
                          <a:effectLst/>
                          <a:latin typeface="Arial" panose="020B0604020202020204" pitchFamily="34" charset="0"/>
                        </a:rPr>
                        <a:t>Original Budgeted Amount VAT excl</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gridSpan="3">
                  <a:txBody>
                    <a:bodyPr/>
                    <a:lstStyle/>
                    <a:p>
                      <a:pPr algn="l" fontAlgn="ctr"/>
                      <a:r>
                        <a:rPr lang="en-ZA" sz="1400" b="1" i="0" u="none" strike="noStrike">
                          <a:solidFill>
                            <a:srgbClr val="000000"/>
                          </a:solidFill>
                          <a:effectLst/>
                          <a:latin typeface="Arial" panose="020B0604020202020204" pitchFamily="34"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2126635216"/>
                  </a:ext>
                </a:extLst>
              </a:tr>
              <a:tr h="354248">
                <a:tc vMerge="1">
                  <a:txBody>
                    <a:bodyPr/>
                    <a:lstStyle/>
                    <a:p>
                      <a:endParaRPr lang="en-ZA"/>
                    </a:p>
                  </a:txBody>
                  <a:tcPr/>
                </a:tc>
                <a:tc vMerge="1">
                  <a:txBody>
                    <a:bodyPr/>
                    <a:lstStyle/>
                    <a:p>
                      <a:endParaRPr lang="en-ZA"/>
                    </a:p>
                  </a:txBody>
                  <a:tcPr/>
                </a:tc>
                <a:tc rowSpan="2">
                  <a:txBody>
                    <a:bodyPr/>
                    <a:lstStyle/>
                    <a:p>
                      <a:pPr algn="l" fontAlgn="ctr"/>
                      <a:endParaRPr lang="en-ZA" sz="1400" b="1" i="0" u="none" strike="noStrike" dirty="0">
                        <a:solidFill>
                          <a:srgbClr val="000000"/>
                        </a:solidFill>
                        <a:effectLst/>
                        <a:latin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l" fontAlgn="ctr"/>
                      <a:r>
                        <a:rPr lang="en-ZA" sz="1400" b="1" i="0" u="none" strike="noStrike">
                          <a:solidFill>
                            <a:srgbClr val="000000"/>
                          </a:solidFill>
                          <a:effectLst/>
                          <a:latin typeface="Arial" panose="020B0604020202020204" pitchFamily="34" charset="0"/>
                        </a:rPr>
                        <a:t>Project Expenditure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9E2F3"/>
                    </a:solidFill>
                  </a:tcPr>
                </a:tc>
                <a:tc rowSpan="2">
                  <a:txBody>
                    <a:bodyPr/>
                    <a:lstStyle/>
                    <a:p>
                      <a:pPr algn="ctr" fontAlgn="ctr"/>
                      <a:r>
                        <a:rPr lang="en-ZA" sz="1400" b="1" i="0" u="none" strike="noStrike" dirty="0">
                          <a:solidFill>
                            <a:srgbClr val="000000"/>
                          </a:solidFill>
                          <a:effectLst/>
                          <a:latin typeface="Arial" panose="020B0604020202020204" pitchFamily="34" charset="0"/>
                        </a:rPr>
                        <a:t>Date Completed</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extLst>
                  <a:ext uri="{0D108BD9-81ED-4DB2-BD59-A6C34878D82A}">
                    <a16:rowId xmlns:a16="http://schemas.microsoft.com/office/drawing/2014/main" val="2595801452"/>
                  </a:ext>
                </a:extLst>
              </a:tr>
              <a:tr h="231030">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l" fontAlgn="ctr"/>
                      <a:r>
                        <a:rPr lang="en-ZA" sz="1400" b="1" i="0" u="none" strike="noStrike">
                          <a:solidFill>
                            <a:srgbClr val="000000"/>
                          </a:solidFill>
                          <a:effectLst/>
                          <a:latin typeface="Arial" panose="020B0604020202020204" pitchFamily="34" charset="0"/>
                        </a:rPr>
                        <a:t>Vat Incl.</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E2F3"/>
                    </a:solidFill>
                  </a:tcPr>
                </a:tc>
                <a:tc vMerge="1">
                  <a:txBody>
                    <a:bodyPr/>
                    <a:lstStyle/>
                    <a:p>
                      <a:endParaRPr lang="en-ZA"/>
                    </a:p>
                  </a:txBody>
                  <a:tcPr/>
                </a:tc>
                <a:extLst>
                  <a:ext uri="{0D108BD9-81ED-4DB2-BD59-A6C34878D82A}">
                    <a16:rowId xmlns:a16="http://schemas.microsoft.com/office/drawing/2014/main" val="951363383"/>
                  </a:ext>
                </a:extLst>
              </a:tr>
              <a:tr h="311892">
                <a:tc>
                  <a:txBody>
                    <a:bodyPr/>
                    <a:lstStyle/>
                    <a:p>
                      <a:pPr algn="l" fontAlgn="ctr"/>
                      <a:r>
                        <a:rPr lang="en-ZA" sz="1400" b="0" i="0" u="none" strike="noStrike" dirty="0">
                          <a:solidFill>
                            <a:srgbClr val="000000"/>
                          </a:solidFill>
                          <a:effectLst/>
                          <a:latin typeface="Arial" panose="020B0604020202020204" pitchFamily="34" charset="0"/>
                        </a:rPr>
                        <a:t>Streetlights R36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dirty="0">
                          <a:solidFill>
                            <a:srgbClr val="000000"/>
                          </a:solidFill>
                          <a:effectLst/>
                          <a:latin typeface="Arial" panose="020B0604020202020204" pitchFamily="34" charset="0"/>
                        </a:rPr>
                        <a:t> R    1 100 000.00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endParaRPr lang="en-ZA" sz="1400" b="0" i="0" u="none" strike="noStrike" dirty="0">
                        <a:solidFill>
                          <a:srgbClr val="000000"/>
                        </a:solidFill>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dirty="0">
                          <a:solidFill>
                            <a:srgbClr val="000000"/>
                          </a:solidFill>
                          <a:effectLst/>
                          <a:latin typeface="Arial" panose="020B0604020202020204" pitchFamily="34" charset="0"/>
                        </a:rPr>
                        <a:t>R933 485.53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dirty="0">
                          <a:solidFill>
                            <a:srgbClr val="000000"/>
                          </a:solidFill>
                          <a:effectLst/>
                          <a:latin typeface="Arial" panose="020B0604020202020204" pitchFamily="34" charset="0"/>
                        </a:rPr>
                        <a:t>31/08/2019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63929945"/>
                  </a:ext>
                </a:extLst>
              </a:tr>
              <a:tr h="254134">
                <a:tc>
                  <a:txBody>
                    <a:bodyPr/>
                    <a:lstStyle/>
                    <a:p>
                      <a:pPr algn="l" fontAlgn="ctr"/>
                      <a:r>
                        <a:rPr lang="en-US" sz="1400" b="0" i="0" u="none" strike="noStrike" dirty="0">
                          <a:solidFill>
                            <a:srgbClr val="000000"/>
                          </a:solidFill>
                          <a:effectLst/>
                          <a:latin typeface="Arial" panose="020B0604020202020204" pitchFamily="34" charset="0"/>
                        </a:rPr>
                        <a:t>Area Lighting at Tarentaal rand Crossing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dirty="0">
                          <a:solidFill>
                            <a:srgbClr val="000000"/>
                          </a:solidFill>
                          <a:effectLst/>
                          <a:latin typeface="Arial" panose="020B0604020202020204" pitchFamily="34" charset="0"/>
                        </a:rPr>
                        <a:t>R400 000.000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endParaRPr lang="en-ZA" sz="1400" b="0" i="0" u="none" strike="noStrike" dirty="0">
                        <a:solidFill>
                          <a:srgbClr val="000000"/>
                        </a:solidFill>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dirty="0">
                          <a:solidFill>
                            <a:srgbClr val="000000"/>
                          </a:solidFill>
                          <a:effectLst/>
                          <a:latin typeface="Arial" panose="020B0604020202020204" pitchFamily="34" charset="0"/>
                        </a:rPr>
                        <a:t>R443 803.11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dirty="0">
                          <a:solidFill>
                            <a:srgbClr val="000000"/>
                          </a:solidFill>
                          <a:effectLst/>
                          <a:latin typeface="Arial" panose="020B0604020202020204" pitchFamily="34" charset="0"/>
                        </a:rPr>
                        <a:t>28/06/2019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99095502"/>
                  </a:ext>
                </a:extLst>
              </a:tr>
              <a:tr h="354248">
                <a:tc>
                  <a:txBody>
                    <a:bodyPr/>
                    <a:lstStyle/>
                    <a:p>
                      <a:pPr algn="l" fontAlgn="ctr"/>
                      <a:r>
                        <a:rPr lang="en-US" sz="1400" b="0" i="0" u="none" strike="noStrike">
                          <a:solidFill>
                            <a:srgbClr val="000000"/>
                          </a:solidFill>
                          <a:effectLst/>
                          <a:latin typeface="Arial" panose="020B0604020202020204" pitchFamily="34" charset="0"/>
                        </a:rPr>
                        <a:t>Replace 2 x 20 MVA 66/11 kV at Tzaneen main sub (+R4 Million from STD) Phase 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dirty="0">
                          <a:solidFill>
                            <a:srgbClr val="000000"/>
                          </a:solidFill>
                          <a:effectLst/>
                          <a:latin typeface="Arial" panose="020B0604020202020204" pitchFamily="34" charset="0"/>
                        </a:rPr>
                        <a:t>R6 550 000.000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endParaRPr lang="en-ZA" sz="1400" b="0" i="0" u="none" strike="noStrike" dirty="0">
                        <a:solidFill>
                          <a:srgbClr val="000000"/>
                        </a:solidFill>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dirty="0">
                          <a:solidFill>
                            <a:srgbClr val="000000"/>
                          </a:solidFill>
                          <a:effectLst/>
                          <a:latin typeface="Arial" panose="020B0604020202020204" pitchFamily="34" charset="0"/>
                        </a:rPr>
                        <a:t>R7 504 722.90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dirty="0">
                          <a:solidFill>
                            <a:srgbClr val="000000"/>
                          </a:solidFill>
                          <a:effectLst/>
                          <a:latin typeface="Arial" panose="020B0604020202020204" pitchFamily="34" charset="0"/>
                        </a:rPr>
                        <a:t>Multi-year project    3 years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96912044"/>
                  </a:ext>
                </a:extLst>
              </a:tr>
              <a:tr h="223330">
                <a:tc>
                  <a:txBody>
                    <a:bodyPr/>
                    <a:lstStyle/>
                    <a:p>
                      <a:pPr algn="l" fontAlgn="ctr"/>
                      <a:r>
                        <a:rPr lang="en-ZA" sz="1400" b="0" i="0" u="none" strike="noStrike">
                          <a:solidFill>
                            <a:srgbClr val="000000"/>
                          </a:solidFill>
                          <a:effectLst/>
                          <a:latin typeface="Arial" panose="020B0604020202020204" pitchFamily="34" charset="0"/>
                        </a:rPr>
                        <a:t>Prepaid Meters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dirty="0">
                          <a:solidFill>
                            <a:srgbClr val="000000"/>
                          </a:solidFill>
                          <a:effectLst/>
                          <a:latin typeface="Arial" panose="020B0604020202020204" pitchFamily="34" charset="0"/>
                        </a:rPr>
                        <a:t>R300 000.000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endParaRPr lang="en-ZA" sz="1400" b="0" i="0" u="none" strike="noStrike" dirty="0">
                        <a:solidFill>
                          <a:srgbClr val="000000"/>
                        </a:solidFill>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dirty="0">
                          <a:solidFill>
                            <a:srgbClr val="000000"/>
                          </a:solidFill>
                          <a:effectLst/>
                          <a:latin typeface="Arial" panose="020B0604020202020204" pitchFamily="34" charset="0"/>
                        </a:rPr>
                        <a:t>R480 230.23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dirty="0">
                          <a:solidFill>
                            <a:srgbClr val="000000"/>
                          </a:solidFill>
                          <a:effectLst/>
                          <a:latin typeface="Arial" panose="020B0604020202020204" pitchFamily="34" charset="0"/>
                        </a:rPr>
                        <a:t>28/06/2020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86687145"/>
                  </a:ext>
                </a:extLst>
              </a:tr>
              <a:tr h="311892">
                <a:tc>
                  <a:txBody>
                    <a:bodyPr/>
                    <a:lstStyle/>
                    <a:p>
                      <a:pPr algn="l" fontAlgn="ctr"/>
                      <a:r>
                        <a:rPr lang="en-ZA" sz="1400" b="0" i="0" u="none" strike="noStrike" dirty="0">
                          <a:solidFill>
                            <a:srgbClr val="000000"/>
                          </a:solidFill>
                          <a:effectLst/>
                          <a:latin typeface="Arial" panose="020B0604020202020204" pitchFamily="34" charset="0"/>
                        </a:rPr>
                        <a:t>Replacing 11kv cables  </a:t>
                      </a:r>
                      <a:r>
                        <a:rPr lang="en-ZA" sz="1400" b="0" i="0" u="none" strike="noStrike" dirty="0" smtClean="0">
                          <a:solidFill>
                            <a:srgbClr val="000000"/>
                          </a:solidFill>
                          <a:effectLst/>
                          <a:latin typeface="Arial" panose="020B0604020202020204" pitchFamily="34" charset="0"/>
                        </a:rPr>
                        <a:t>(Old SAR to SS1 sub)</a:t>
                      </a:r>
                      <a:endParaRPr lang="en-ZA" sz="1400" b="0" i="0" u="none" strike="noStrike" dirty="0">
                        <a:solidFill>
                          <a:srgbClr val="000000"/>
                        </a:solidFill>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dirty="0">
                          <a:solidFill>
                            <a:srgbClr val="000000"/>
                          </a:solidFill>
                          <a:effectLst/>
                          <a:latin typeface="Arial" panose="020B0604020202020204" pitchFamily="34" charset="0"/>
                        </a:rPr>
                        <a:t>R1 200 000.000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endParaRPr lang="en-ZA" sz="1400" b="0" i="0" u="none" strike="noStrike" dirty="0">
                        <a:solidFill>
                          <a:srgbClr val="000000"/>
                        </a:solidFill>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dirty="0">
                          <a:solidFill>
                            <a:srgbClr val="000000"/>
                          </a:solidFill>
                          <a:effectLst/>
                          <a:latin typeface="Arial" panose="020B0604020202020204" pitchFamily="34" charset="0"/>
                        </a:rPr>
                        <a:t>R1 965 827.37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dirty="0">
                          <a:solidFill>
                            <a:srgbClr val="000000"/>
                          </a:solidFill>
                          <a:effectLst/>
                          <a:latin typeface="Arial" panose="020B0604020202020204" pitchFamily="34" charset="0"/>
                        </a:rPr>
                        <a:t>28/06/2020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96182872"/>
                  </a:ext>
                </a:extLst>
              </a:tr>
              <a:tr h="346547">
                <a:tc>
                  <a:txBody>
                    <a:bodyPr/>
                    <a:lstStyle/>
                    <a:p>
                      <a:pPr algn="l" fontAlgn="ctr"/>
                      <a:r>
                        <a:rPr lang="en-US" sz="1400" b="0" i="0" u="none" strike="noStrike">
                          <a:solidFill>
                            <a:srgbClr val="000000"/>
                          </a:solidFill>
                          <a:effectLst/>
                          <a:latin typeface="Arial" panose="020B0604020202020204" pitchFamily="34" charset="0"/>
                        </a:rPr>
                        <a:t>Substation Tripping Batteries (Item B53 6/14)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dirty="0">
                          <a:solidFill>
                            <a:srgbClr val="000000"/>
                          </a:solidFill>
                          <a:effectLst/>
                          <a:latin typeface="Arial" panose="020B0604020202020204" pitchFamily="34" charset="0"/>
                        </a:rPr>
                        <a:t>R400 000.000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endParaRPr lang="en-ZA" sz="1400" b="0" i="0" u="none" strike="noStrike" dirty="0">
                        <a:solidFill>
                          <a:srgbClr val="000000"/>
                        </a:solidFill>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dirty="0">
                          <a:solidFill>
                            <a:srgbClr val="000000"/>
                          </a:solidFill>
                          <a:effectLst/>
                          <a:latin typeface="Arial" panose="020B0604020202020204" pitchFamily="34" charset="0"/>
                        </a:rPr>
                        <a:t>R855 116.92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dirty="0">
                          <a:solidFill>
                            <a:srgbClr val="000000"/>
                          </a:solidFill>
                          <a:effectLst/>
                          <a:latin typeface="Arial" panose="020B0604020202020204" pitchFamily="34" charset="0"/>
                        </a:rPr>
                        <a:t>17/12/2019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35492099"/>
                  </a:ext>
                </a:extLst>
              </a:tr>
              <a:tr h="311892">
                <a:tc>
                  <a:txBody>
                    <a:bodyPr/>
                    <a:lstStyle/>
                    <a:p>
                      <a:pPr algn="l" fontAlgn="ctr"/>
                      <a:r>
                        <a:rPr lang="en-ZA" sz="1400" b="0" i="0" u="none" strike="noStrike" dirty="0">
                          <a:solidFill>
                            <a:srgbClr val="000000"/>
                          </a:solidFill>
                          <a:effectLst/>
                          <a:latin typeface="Arial" panose="020B0604020202020204" pitchFamily="34" charset="0"/>
                        </a:rPr>
                        <a:t>Replace </a:t>
                      </a:r>
                      <a:r>
                        <a:rPr lang="en-ZA" sz="1400" b="0" i="0" u="none" strike="noStrike" dirty="0" smtClean="0">
                          <a:solidFill>
                            <a:srgbClr val="000000"/>
                          </a:solidFill>
                          <a:effectLst/>
                          <a:latin typeface="Arial" panose="020B0604020202020204" pitchFamily="34" charset="0"/>
                        </a:rPr>
                        <a:t>Minisubs: Tzaneen</a:t>
                      </a:r>
                      <a:endParaRPr lang="en-ZA" sz="1400" b="0" i="0" u="none" strike="noStrike" dirty="0">
                        <a:solidFill>
                          <a:srgbClr val="000000"/>
                        </a:solidFill>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dirty="0">
                          <a:solidFill>
                            <a:srgbClr val="000000"/>
                          </a:solidFill>
                          <a:effectLst/>
                          <a:latin typeface="Arial" panose="020B0604020202020204" pitchFamily="34" charset="0"/>
                        </a:rPr>
                        <a:t>R1 000 000.000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endParaRPr lang="en-ZA" sz="1400" b="0" i="0" u="none" strike="noStrike" dirty="0">
                        <a:solidFill>
                          <a:srgbClr val="000000"/>
                        </a:solidFill>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dirty="0">
                          <a:solidFill>
                            <a:srgbClr val="000000"/>
                          </a:solidFill>
                          <a:effectLst/>
                          <a:latin typeface="Arial" panose="020B0604020202020204" pitchFamily="34" charset="0"/>
                        </a:rPr>
                        <a:t>R1 099 422.78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dirty="0">
                          <a:solidFill>
                            <a:srgbClr val="000000"/>
                          </a:solidFill>
                          <a:effectLst/>
                          <a:latin typeface="Arial" panose="020B0604020202020204" pitchFamily="34" charset="0"/>
                        </a:rPr>
                        <a:t>21/04/2019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86691783"/>
                  </a:ext>
                </a:extLst>
              </a:tr>
              <a:tr h="354248">
                <a:tc>
                  <a:txBody>
                    <a:bodyPr/>
                    <a:lstStyle/>
                    <a:p>
                      <a:pPr algn="l" fontAlgn="ctr"/>
                      <a:r>
                        <a:rPr lang="en-US" sz="1400" b="0" i="0" u="none" strike="noStrike">
                          <a:solidFill>
                            <a:srgbClr val="000000"/>
                          </a:solidFill>
                          <a:effectLst/>
                          <a:latin typeface="Arial" panose="020B0604020202020204" pitchFamily="34" charset="0"/>
                        </a:rPr>
                        <a:t>Provision of Capital Tools (Customer and Retail Services)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dirty="0">
                          <a:solidFill>
                            <a:srgbClr val="000000"/>
                          </a:solidFill>
                          <a:effectLst/>
                          <a:latin typeface="Arial" panose="020B0604020202020204" pitchFamily="34" charset="0"/>
                        </a:rPr>
                        <a:t>R200 000.000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endParaRPr lang="en-ZA" sz="1400" b="0" i="0" u="none" strike="noStrike" dirty="0">
                        <a:solidFill>
                          <a:srgbClr val="000000"/>
                        </a:solidFill>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dirty="0">
                          <a:solidFill>
                            <a:srgbClr val="000000"/>
                          </a:solidFill>
                          <a:effectLst/>
                          <a:latin typeface="Arial" panose="020B0604020202020204" pitchFamily="34" charset="0"/>
                        </a:rPr>
                        <a:t>R129 921.25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dirty="0">
                          <a:solidFill>
                            <a:srgbClr val="000000"/>
                          </a:solidFill>
                          <a:effectLst/>
                          <a:latin typeface="Arial" panose="020B0604020202020204" pitchFamily="34" charset="0"/>
                        </a:rPr>
                        <a:t>Acquired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5189139"/>
                  </a:ext>
                </a:extLst>
              </a:tr>
              <a:tr h="354248">
                <a:tc>
                  <a:txBody>
                    <a:bodyPr/>
                    <a:lstStyle/>
                    <a:p>
                      <a:pPr algn="l" fontAlgn="ctr"/>
                      <a:r>
                        <a:rPr lang="en-US" sz="1400" b="0" i="0" u="none" strike="noStrike">
                          <a:solidFill>
                            <a:srgbClr val="000000"/>
                          </a:solidFill>
                          <a:effectLst/>
                          <a:latin typeface="Arial" panose="020B0604020202020204" pitchFamily="34" charset="0"/>
                        </a:rPr>
                        <a:t>Provision of Capital tools (Operations and Maintenance)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dirty="0">
                          <a:solidFill>
                            <a:srgbClr val="000000"/>
                          </a:solidFill>
                          <a:effectLst/>
                          <a:latin typeface="Arial" panose="020B0604020202020204" pitchFamily="34" charset="0"/>
                        </a:rPr>
                        <a:t>R200 000.000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endParaRPr lang="en-ZA" sz="1400" b="0" i="0" u="none" strike="noStrike" dirty="0">
                        <a:solidFill>
                          <a:srgbClr val="000000"/>
                        </a:solidFill>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dirty="0">
                          <a:solidFill>
                            <a:srgbClr val="000000"/>
                          </a:solidFill>
                          <a:effectLst/>
                          <a:latin typeface="Arial" panose="020B0604020202020204" pitchFamily="34" charset="0"/>
                        </a:rPr>
                        <a:t>R124 688.83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dirty="0">
                          <a:solidFill>
                            <a:srgbClr val="000000"/>
                          </a:solidFill>
                          <a:effectLst/>
                          <a:latin typeface="Arial" panose="020B0604020202020204" pitchFamily="34" charset="0"/>
                        </a:rPr>
                        <a:t>Acquired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92029469"/>
                  </a:ext>
                </a:extLst>
              </a:tr>
              <a:tr h="308042">
                <a:tc>
                  <a:txBody>
                    <a:bodyPr/>
                    <a:lstStyle/>
                    <a:p>
                      <a:pPr algn="ctr" fontAlgn="ctr"/>
                      <a:r>
                        <a:rPr lang="en-US" sz="1400" b="0" i="0" u="none" strike="noStrike" dirty="0">
                          <a:solidFill>
                            <a:srgbClr val="000000"/>
                          </a:solidFill>
                          <a:effectLst/>
                          <a:latin typeface="Arial" panose="020B0604020202020204" pitchFamily="34" charset="0"/>
                        </a:rPr>
                        <a:t>Replacement of Existing Air Conditioners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dirty="0">
                          <a:solidFill>
                            <a:srgbClr val="000000"/>
                          </a:solidFill>
                          <a:effectLst/>
                          <a:latin typeface="Arial" panose="020B0604020202020204" pitchFamily="34" charset="0"/>
                        </a:rPr>
                        <a:t>R250 000.000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endParaRPr lang="en-ZA" sz="1400" b="0" i="0" u="none" strike="noStrike" dirty="0">
                        <a:solidFill>
                          <a:srgbClr val="000000"/>
                        </a:solidFill>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dirty="0">
                          <a:solidFill>
                            <a:srgbClr val="000000"/>
                          </a:solidFill>
                          <a:effectLst/>
                          <a:latin typeface="Arial" panose="020B0604020202020204" pitchFamily="34" charset="0"/>
                        </a:rPr>
                        <a:t>R286 585.75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dirty="0">
                          <a:solidFill>
                            <a:srgbClr val="000000"/>
                          </a:solidFill>
                          <a:effectLst/>
                          <a:latin typeface="Arial" panose="020B0604020202020204" pitchFamily="34" charset="0"/>
                        </a:rPr>
                        <a:t>31/07/2019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38177085"/>
                  </a:ext>
                </a:extLst>
              </a:tr>
              <a:tr h="485165">
                <a:tc>
                  <a:txBody>
                    <a:bodyPr/>
                    <a:lstStyle/>
                    <a:p>
                      <a:pPr algn="l" fontAlgn="ctr"/>
                      <a:r>
                        <a:rPr lang="en-US" sz="1400" b="0" i="0" u="none" strike="noStrike" dirty="0">
                          <a:solidFill>
                            <a:srgbClr val="000000"/>
                          </a:solidFill>
                          <a:effectLst/>
                          <a:latin typeface="Arial" panose="020B0604020202020204" pitchFamily="34" charset="0"/>
                        </a:rPr>
                        <a:t>Rebuilding of lines – Letsitele Valley substation – Bosbou and all T </a:t>
                      </a:r>
                      <a:r>
                        <a:rPr lang="en-US" sz="1400" b="0" i="0" u="none" strike="noStrike" dirty="0" smtClean="0">
                          <a:solidFill>
                            <a:srgbClr val="000000"/>
                          </a:solidFill>
                          <a:effectLst/>
                          <a:latin typeface="Arial" panose="020B0604020202020204" pitchFamily="34" charset="0"/>
                        </a:rPr>
                        <a:t>offs (2.5km)</a:t>
                      </a:r>
                      <a:endParaRPr lang="en-US" sz="1400" b="0" i="0" u="none" strike="noStrike" dirty="0">
                        <a:solidFill>
                          <a:srgbClr val="000000"/>
                        </a:solidFill>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dirty="0">
                          <a:solidFill>
                            <a:srgbClr val="000000"/>
                          </a:solidFill>
                          <a:effectLst/>
                          <a:latin typeface="Arial" panose="020B0604020202020204" pitchFamily="34" charset="0"/>
                        </a:rPr>
                        <a:t>R500 000.000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endParaRPr lang="en-ZA" sz="1400" b="0" i="0" u="none" strike="noStrike" dirty="0">
                        <a:solidFill>
                          <a:srgbClr val="000000"/>
                        </a:solidFill>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dirty="0">
                          <a:solidFill>
                            <a:srgbClr val="000000"/>
                          </a:solidFill>
                          <a:effectLst/>
                          <a:latin typeface="Arial" panose="020B0604020202020204" pitchFamily="34" charset="0"/>
                        </a:rPr>
                        <a:t>R509 145.47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dirty="0">
                          <a:solidFill>
                            <a:srgbClr val="000000"/>
                          </a:solidFill>
                          <a:effectLst/>
                          <a:latin typeface="Arial" panose="020B0604020202020204" pitchFamily="34" charset="0"/>
                        </a:rPr>
                        <a:t>28/06/2019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81314463"/>
                  </a:ext>
                </a:extLst>
              </a:tr>
            </a:tbl>
          </a:graphicData>
        </a:graphic>
      </p:graphicFrame>
    </p:spTree>
    <p:extLst>
      <p:ext uri="{BB962C8B-B14F-4D97-AF65-F5344CB8AC3E}">
        <p14:creationId xmlns:p14="http://schemas.microsoft.com/office/powerpoint/2010/main" val="14251315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825321" y="326489"/>
            <a:ext cx="10515600" cy="1095912"/>
          </a:xfrm>
        </p:spPr>
        <p:txBody>
          <a:bodyPr>
            <a:normAutofit fontScale="90000"/>
          </a:bodyPr>
          <a:lstStyle/>
          <a:p>
            <a:pPr algn="ctr"/>
            <a:r>
              <a:rPr lang="en-ZA" b="1" dirty="0" smtClean="0">
                <a:solidFill>
                  <a:srgbClr val="00B050"/>
                </a:solidFill>
              </a:rPr>
              <a:t>GREATER TZANEEN MUNICIPALITY</a:t>
            </a:r>
            <a:br>
              <a:rPr lang="en-ZA" b="1" dirty="0" smtClean="0">
                <a:solidFill>
                  <a:srgbClr val="00B050"/>
                </a:solidFill>
              </a:rPr>
            </a:br>
            <a:r>
              <a:rPr lang="en-ZA" b="1" dirty="0" smtClean="0">
                <a:solidFill>
                  <a:srgbClr val="00B050"/>
                </a:solidFill>
              </a:rPr>
              <a:t>DBSA FUNDED CAPITAL PROJECTS</a:t>
            </a:r>
            <a:endParaRPr lang="en-ZA" b="1" dirty="0">
              <a:solidFill>
                <a:srgbClr val="00B050"/>
              </a:solidFill>
            </a:endParaRPr>
          </a:p>
        </p:txBody>
      </p:sp>
      <p:pic>
        <p:nvPicPr>
          <p:cNvPr id="8" name="Content Placeholder 7"/>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10192827" y="230188"/>
            <a:ext cx="1729047" cy="1271847"/>
          </a:xfrm>
        </p:spPr>
      </p:pic>
      <p:sp>
        <p:nvSpPr>
          <p:cNvPr id="2" name="Date Placeholder 1"/>
          <p:cNvSpPr>
            <a:spLocks noGrp="1"/>
          </p:cNvSpPr>
          <p:nvPr>
            <p:ph type="dt" sz="half" idx="10"/>
          </p:nvPr>
        </p:nvSpPr>
        <p:spPr/>
        <p:txBody>
          <a:bodyPr/>
          <a:lstStyle/>
          <a:p>
            <a:r>
              <a:rPr lang="en-ZA" dirty="0" smtClean="0"/>
              <a:t>2021/06/21</a:t>
            </a:r>
            <a:endParaRPr lang="en-ZA" dirty="0"/>
          </a:p>
        </p:txBody>
      </p:sp>
      <p:sp>
        <p:nvSpPr>
          <p:cNvPr id="4" name="Footer Placeholder 3"/>
          <p:cNvSpPr>
            <a:spLocks noGrp="1"/>
          </p:cNvSpPr>
          <p:nvPr>
            <p:ph type="ftr" sz="quarter" idx="11"/>
          </p:nvPr>
        </p:nvSpPr>
        <p:spPr/>
        <p:txBody>
          <a:bodyPr/>
          <a:lstStyle/>
          <a:p>
            <a:r>
              <a:rPr lang="en-US" dirty="0"/>
              <a:t>Report on Electrical Infrastructure </a:t>
            </a:r>
          </a:p>
        </p:txBody>
      </p:sp>
      <p:sp>
        <p:nvSpPr>
          <p:cNvPr id="6" name="Slide Number Placeholder 5"/>
          <p:cNvSpPr>
            <a:spLocks noGrp="1"/>
          </p:cNvSpPr>
          <p:nvPr>
            <p:ph type="sldNum" sz="quarter" idx="12"/>
          </p:nvPr>
        </p:nvSpPr>
        <p:spPr/>
        <p:txBody>
          <a:bodyPr/>
          <a:lstStyle/>
          <a:p>
            <a:fld id="{64214F70-F0C9-4091-A22E-E04D8F4F4F2E}" type="slidenum">
              <a:rPr lang="en-ZA" smtClean="0"/>
              <a:pPr/>
              <a:t>9</a:t>
            </a:fld>
            <a:endParaRPr lang="en-ZA"/>
          </a:p>
        </p:txBody>
      </p:sp>
      <p:graphicFrame>
        <p:nvGraphicFramePr>
          <p:cNvPr id="9" name="Content Placeholder 8"/>
          <p:cNvGraphicFramePr>
            <a:graphicFrameLocks noGrp="1"/>
          </p:cNvGraphicFramePr>
          <p:nvPr>
            <p:ph sz="half" idx="2"/>
            <p:extLst>
              <p:ext uri="{D42A27DB-BD31-4B8C-83A1-F6EECF244321}">
                <p14:modId xmlns:p14="http://schemas.microsoft.com/office/powerpoint/2010/main" val="3641084681"/>
              </p:ext>
            </p:extLst>
          </p:nvPr>
        </p:nvGraphicFramePr>
        <p:xfrm>
          <a:off x="838199" y="1422401"/>
          <a:ext cx="10515600" cy="5120827"/>
        </p:xfrm>
        <a:graphic>
          <a:graphicData uri="http://schemas.openxmlformats.org/drawingml/2006/table">
            <a:tbl>
              <a:tblPr/>
              <a:tblGrid>
                <a:gridCol w="3836246">
                  <a:extLst>
                    <a:ext uri="{9D8B030D-6E8A-4147-A177-3AD203B41FA5}">
                      <a16:colId xmlns:a16="http://schemas.microsoft.com/office/drawing/2014/main" val="555133775"/>
                    </a:ext>
                  </a:extLst>
                </a:gridCol>
                <a:gridCol w="1538394">
                  <a:extLst>
                    <a:ext uri="{9D8B030D-6E8A-4147-A177-3AD203B41FA5}">
                      <a16:colId xmlns:a16="http://schemas.microsoft.com/office/drawing/2014/main" val="444389419"/>
                    </a:ext>
                  </a:extLst>
                </a:gridCol>
                <a:gridCol w="1557866">
                  <a:extLst>
                    <a:ext uri="{9D8B030D-6E8A-4147-A177-3AD203B41FA5}">
                      <a16:colId xmlns:a16="http://schemas.microsoft.com/office/drawing/2014/main" val="874341697"/>
                    </a:ext>
                  </a:extLst>
                </a:gridCol>
                <a:gridCol w="1791547">
                  <a:extLst>
                    <a:ext uri="{9D8B030D-6E8A-4147-A177-3AD203B41FA5}">
                      <a16:colId xmlns:a16="http://schemas.microsoft.com/office/drawing/2014/main" val="2423659174"/>
                    </a:ext>
                  </a:extLst>
                </a:gridCol>
                <a:gridCol w="1791547">
                  <a:extLst>
                    <a:ext uri="{9D8B030D-6E8A-4147-A177-3AD203B41FA5}">
                      <a16:colId xmlns:a16="http://schemas.microsoft.com/office/drawing/2014/main" val="4281724744"/>
                    </a:ext>
                  </a:extLst>
                </a:gridCol>
              </a:tblGrid>
              <a:tr h="356483">
                <a:tc rowSpan="3">
                  <a:txBody>
                    <a:bodyPr/>
                    <a:lstStyle/>
                    <a:p>
                      <a:pPr algn="ctr" fontAlgn="ctr"/>
                      <a:r>
                        <a:rPr lang="en-ZA" sz="1400" b="1" i="0" u="none" strike="noStrike" dirty="0">
                          <a:solidFill>
                            <a:srgbClr val="000000"/>
                          </a:solidFill>
                          <a:effectLst/>
                          <a:latin typeface="Arial" panose="020B0604020202020204" pitchFamily="34" charset="0"/>
                        </a:rPr>
                        <a:t>Project Description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2F3"/>
                    </a:solidFill>
                  </a:tcPr>
                </a:tc>
                <a:tc rowSpan="3">
                  <a:txBody>
                    <a:bodyPr/>
                    <a:lstStyle/>
                    <a:p>
                      <a:pPr algn="ctr" fontAlgn="ctr"/>
                      <a:r>
                        <a:rPr lang="en-US" sz="1400" b="1" i="0" u="none" strike="noStrike" dirty="0">
                          <a:solidFill>
                            <a:srgbClr val="000000"/>
                          </a:solidFill>
                          <a:effectLst/>
                          <a:latin typeface="Arial" panose="020B0604020202020204" pitchFamily="34" charset="0"/>
                        </a:rPr>
                        <a:t>Original Budgeted Amount VAT excl</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2F3"/>
                    </a:solidFill>
                  </a:tcPr>
                </a:tc>
                <a:tc gridSpan="3">
                  <a:txBody>
                    <a:bodyPr/>
                    <a:lstStyle/>
                    <a:p>
                      <a:pPr algn="ctr" fontAlgn="ctr"/>
                      <a:r>
                        <a:rPr lang="en-ZA" sz="700" b="1" i="0" u="none" strike="noStrike">
                          <a:solidFill>
                            <a:srgbClr val="000000"/>
                          </a:solidFill>
                          <a:effectLst/>
                          <a:latin typeface="Arial" panose="020B0604020202020204" pitchFamily="34"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23353557"/>
                  </a:ext>
                </a:extLst>
              </a:tr>
              <a:tr h="432871">
                <a:tc vMerge="1">
                  <a:txBody>
                    <a:bodyPr/>
                    <a:lstStyle/>
                    <a:p>
                      <a:endParaRPr lang="en-ZA"/>
                    </a:p>
                  </a:txBody>
                  <a:tcPr/>
                </a:tc>
                <a:tc vMerge="1">
                  <a:txBody>
                    <a:bodyPr/>
                    <a:lstStyle/>
                    <a:p>
                      <a:endParaRPr lang="en-ZA"/>
                    </a:p>
                  </a:txBody>
                  <a:tcPr/>
                </a:tc>
                <a:tc rowSpan="2">
                  <a:txBody>
                    <a:bodyPr/>
                    <a:lstStyle/>
                    <a:p>
                      <a:pPr algn="ctr" fontAlgn="ctr"/>
                      <a:endParaRPr lang="en-ZA" sz="1400" b="1" i="0" u="none" strike="noStrike" dirty="0">
                        <a:solidFill>
                          <a:srgbClr val="000000"/>
                        </a:solidFill>
                        <a:effectLst/>
                        <a:latin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2F3"/>
                    </a:solidFill>
                  </a:tcPr>
                </a:tc>
                <a:tc>
                  <a:txBody>
                    <a:bodyPr/>
                    <a:lstStyle/>
                    <a:p>
                      <a:pPr algn="ctr" fontAlgn="ctr"/>
                      <a:r>
                        <a:rPr lang="en-ZA" sz="1400" b="1" i="0" u="none" strike="noStrike" dirty="0">
                          <a:solidFill>
                            <a:srgbClr val="000000"/>
                          </a:solidFill>
                          <a:effectLst/>
                          <a:latin typeface="Arial" panose="020B0604020202020204" pitchFamily="34" charset="0"/>
                        </a:rPr>
                        <a:t>Project Expenditure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9E2F3"/>
                    </a:solidFill>
                  </a:tcPr>
                </a:tc>
                <a:tc rowSpan="2">
                  <a:txBody>
                    <a:bodyPr/>
                    <a:lstStyle/>
                    <a:p>
                      <a:pPr algn="ctr" fontAlgn="ctr"/>
                      <a:r>
                        <a:rPr lang="en-ZA" sz="1400" b="1" i="0" u="none" strike="noStrike" dirty="0">
                          <a:solidFill>
                            <a:srgbClr val="000000"/>
                          </a:solidFill>
                          <a:effectLst/>
                          <a:latin typeface="Arial" panose="020B0604020202020204" pitchFamily="34" charset="0"/>
                        </a:rPr>
                        <a:t>Date Completed</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2F3"/>
                    </a:solidFill>
                  </a:tcPr>
                </a:tc>
                <a:extLst>
                  <a:ext uri="{0D108BD9-81ED-4DB2-BD59-A6C34878D82A}">
                    <a16:rowId xmlns:a16="http://schemas.microsoft.com/office/drawing/2014/main" val="298178845"/>
                  </a:ext>
                </a:extLst>
              </a:tr>
              <a:tr h="288580">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ctr" fontAlgn="ctr"/>
                      <a:r>
                        <a:rPr lang="en-ZA" sz="700" b="1" i="0" u="none" strike="noStrike" dirty="0">
                          <a:solidFill>
                            <a:srgbClr val="000000"/>
                          </a:solidFill>
                          <a:effectLst/>
                          <a:latin typeface="Arial" panose="020B0604020202020204" pitchFamily="34" charset="0"/>
                        </a:rPr>
                        <a:t>Vat Incl.</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9E2F3"/>
                    </a:solidFill>
                  </a:tcPr>
                </a:tc>
                <a:tc vMerge="1">
                  <a:txBody>
                    <a:bodyPr/>
                    <a:lstStyle/>
                    <a:p>
                      <a:endParaRPr lang="en-ZA"/>
                    </a:p>
                  </a:txBody>
                  <a:tcPr/>
                </a:tc>
                <a:extLst>
                  <a:ext uri="{0D108BD9-81ED-4DB2-BD59-A6C34878D82A}">
                    <a16:rowId xmlns:a16="http://schemas.microsoft.com/office/drawing/2014/main" val="2434755621"/>
                  </a:ext>
                </a:extLst>
              </a:tr>
              <a:tr h="246142">
                <a:tc>
                  <a:txBody>
                    <a:bodyPr/>
                    <a:lstStyle/>
                    <a:p>
                      <a:pPr algn="l" fontAlgn="ctr"/>
                      <a:r>
                        <a:rPr lang="en-US" sz="1400" b="0" i="0" u="none" strike="noStrike" dirty="0">
                          <a:solidFill>
                            <a:srgbClr val="000000"/>
                          </a:solidFill>
                          <a:effectLst/>
                          <a:latin typeface="Arial" panose="020B0604020202020204" pitchFamily="34" charset="0"/>
                        </a:rPr>
                        <a:t>Rebuilding of Lushof South 11kv </a:t>
                      </a:r>
                      <a:r>
                        <a:rPr lang="en-US" sz="1400" b="0" i="0" u="none" strike="noStrike" dirty="0" smtClean="0">
                          <a:solidFill>
                            <a:srgbClr val="000000"/>
                          </a:solidFill>
                          <a:effectLst/>
                          <a:latin typeface="Arial" panose="020B0604020202020204" pitchFamily="34" charset="0"/>
                        </a:rPr>
                        <a:t>lines (2.2km)</a:t>
                      </a:r>
                      <a:endParaRPr lang="en-US" sz="1400" b="0" i="0" u="none" strike="noStrike" dirty="0">
                        <a:solidFill>
                          <a:srgbClr val="000000"/>
                        </a:solidFill>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Arial" panose="020B0604020202020204" pitchFamily="34" charset="0"/>
                        </a:rPr>
                        <a:t>R500 000.000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ZA" sz="1400" b="0" i="0" u="none" strike="noStrike" dirty="0">
                        <a:solidFill>
                          <a:srgbClr val="000000"/>
                        </a:solidFill>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dirty="0">
                          <a:solidFill>
                            <a:srgbClr val="000000"/>
                          </a:solidFill>
                          <a:effectLst/>
                          <a:latin typeface="Arial" panose="020B0604020202020204" pitchFamily="34" charset="0"/>
                        </a:rPr>
                        <a:t>R514 454.47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Arial" panose="020B0604020202020204" pitchFamily="34" charset="0"/>
                        </a:rPr>
                        <a:t>28/06/2019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06707097"/>
                  </a:ext>
                </a:extLst>
              </a:tr>
              <a:tr h="246142">
                <a:tc>
                  <a:txBody>
                    <a:bodyPr/>
                    <a:lstStyle/>
                    <a:p>
                      <a:pPr algn="l" fontAlgn="ctr"/>
                      <a:r>
                        <a:rPr lang="en-US" sz="1400" b="0" i="0" u="none" strike="noStrike" dirty="0">
                          <a:solidFill>
                            <a:srgbClr val="000000"/>
                          </a:solidFill>
                          <a:effectLst/>
                          <a:latin typeface="Arial" panose="020B0604020202020204" pitchFamily="34" charset="0"/>
                        </a:rPr>
                        <a:t>Rebuilding of Mabiet 11kv </a:t>
                      </a:r>
                      <a:r>
                        <a:rPr lang="en-US" sz="1400" b="0" i="0" u="none" strike="noStrike" dirty="0" smtClean="0">
                          <a:solidFill>
                            <a:srgbClr val="000000"/>
                          </a:solidFill>
                          <a:effectLst/>
                          <a:latin typeface="Arial" panose="020B0604020202020204" pitchFamily="34" charset="0"/>
                        </a:rPr>
                        <a:t>lines (4.9km)</a:t>
                      </a:r>
                      <a:endParaRPr lang="en-US" sz="1400" b="0" i="0" u="none" strike="noStrike" dirty="0">
                        <a:solidFill>
                          <a:srgbClr val="000000"/>
                        </a:solidFill>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Arial" panose="020B0604020202020204" pitchFamily="34" charset="0"/>
                        </a:rPr>
                        <a:t>R1 000 000.000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ZA" sz="1400" b="0" i="0" u="none" strike="noStrike" dirty="0">
                        <a:solidFill>
                          <a:srgbClr val="000000"/>
                        </a:solidFill>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dirty="0">
                          <a:solidFill>
                            <a:srgbClr val="000000"/>
                          </a:solidFill>
                          <a:effectLst/>
                          <a:latin typeface="Arial" panose="020B0604020202020204" pitchFamily="34" charset="0"/>
                        </a:rPr>
                        <a:t>R1 046 087.13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Arial" panose="020B0604020202020204" pitchFamily="34" charset="0"/>
                        </a:rPr>
                        <a:t>30/08/2019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96469146"/>
                  </a:ext>
                </a:extLst>
              </a:tr>
              <a:tr h="246142">
                <a:tc>
                  <a:txBody>
                    <a:bodyPr/>
                    <a:lstStyle/>
                    <a:p>
                      <a:pPr algn="l" fontAlgn="ctr"/>
                      <a:r>
                        <a:rPr lang="en-US" sz="1400" b="0" i="0" u="none" strike="noStrike" dirty="0">
                          <a:solidFill>
                            <a:srgbClr val="000000"/>
                          </a:solidFill>
                          <a:effectLst/>
                          <a:latin typeface="Arial" panose="020B0604020202020204" pitchFamily="34" charset="0"/>
                        </a:rPr>
                        <a:t>Rebuilding of Haenertsburg 11kv </a:t>
                      </a:r>
                      <a:r>
                        <a:rPr lang="en-US" sz="1400" b="0" i="0" u="none" strike="noStrike" dirty="0" smtClean="0">
                          <a:solidFill>
                            <a:srgbClr val="000000"/>
                          </a:solidFill>
                          <a:effectLst/>
                          <a:latin typeface="Arial" panose="020B0604020202020204" pitchFamily="34" charset="0"/>
                        </a:rPr>
                        <a:t>line (4.6km)</a:t>
                      </a:r>
                      <a:endParaRPr lang="en-US" sz="1400" b="0" i="0" u="none" strike="noStrike" dirty="0">
                        <a:solidFill>
                          <a:srgbClr val="000000"/>
                        </a:solidFill>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Calibri" panose="020F0502020204030204" pitchFamily="34" charset="0"/>
                        </a:rPr>
                        <a:t>R1 000 000.000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ZA" sz="1400" b="0" i="0" u="none" strike="noStrike" dirty="0">
                        <a:solidFill>
                          <a:srgbClr val="000000"/>
                        </a:solidFill>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dirty="0">
                          <a:solidFill>
                            <a:srgbClr val="000000"/>
                          </a:solidFill>
                          <a:effectLst/>
                          <a:latin typeface="Arial" panose="020B0604020202020204" pitchFamily="34" charset="0"/>
                        </a:rPr>
                        <a:t>R818 181.84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dirty="0">
                          <a:solidFill>
                            <a:srgbClr val="000000"/>
                          </a:solidFill>
                          <a:effectLst/>
                          <a:latin typeface="Arial" panose="020B0604020202020204" pitchFamily="34" charset="0"/>
                        </a:rPr>
                        <a:t>28/06/2019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83784650"/>
                  </a:ext>
                </a:extLst>
              </a:tr>
              <a:tr h="246142">
                <a:tc>
                  <a:txBody>
                    <a:bodyPr/>
                    <a:lstStyle/>
                    <a:p>
                      <a:pPr algn="l" fontAlgn="ctr"/>
                      <a:r>
                        <a:rPr lang="en-US" sz="1400" b="0" i="0" u="none" strike="noStrike" dirty="0">
                          <a:solidFill>
                            <a:srgbClr val="000000"/>
                          </a:solidFill>
                          <a:effectLst/>
                          <a:latin typeface="Arial" panose="020B0604020202020204" pitchFamily="34" charset="0"/>
                        </a:rPr>
                        <a:t>Rebuilding of Campsies Glen 11kv </a:t>
                      </a:r>
                      <a:r>
                        <a:rPr lang="en-US" sz="1400" b="0" i="0" u="none" strike="noStrike" dirty="0" smtClean="0">
                          <a:solidFill>
                            <a:srgbClr val="000000"/>
                          </a:solidFill>
                          <a:effectLst/>
                          <a:latin typeface="Arial" panose="020B0604020202020204" pitchFamily="34" charset="0"/>
                        </a:rPr>
                        <a:t>lines (3km)</a:t>
                      </a:r>
                      <a:endParaRPr lang="en-US" sz="1400" b="0" i="0" u="none" strike="noStrike" dirty="0">
                        <a:solidFill>
                          <a:srgbClr val="000000"/>
                        </a:solidFill>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Arial" panose="020B0604020202020204" pitchFamily="34" charset="0"/>
                        </a:rPr>
                        <a:t>R1 000 000.000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ZA" sz="1400" b="0" i="0" u="none" strike="noStrike" dirty="0">
                        <a:solidFill>
                          <a:srgbClr val="000000"/>
                        </a:solidFill>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dirty="0">
                          <a:solidFill>
                            <a:srgbClr val="000000"/>
                          </a:solidFill>
                          <a:effectLst/>
                          <a:latin typeface="Arial" panose="020B0604020202020204" pitchFamily="34" charset="0"/>
                        </a:rPr>
                        <a:t>R731 818.22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Arial" panose="020B0604020202020204" pitchFamily="34" charset="0"/>
                        </a:rPr>
                        <a:t>28/06/2019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67646710"/>
                  </a:ext>
                </a:extLst>
              </a:tr>
              <a:tr h="246142">
                <a:tc>
                  <a:txBody>
                    <a:bodyPr/>
                    <a:lstStyle/>
                    <a:p>
                      <a:pPr algn="l" fontAlgn="ctr"/>
                      <a:r>
                        <a:rPr lang="en-US" sz="1400" b="0" i="0" u="none" strike="noStrike" dirty="0">
                          <a:solidFill>
                            <a:srgbClr val="000000"/>
                          </a:solidFill>
                          <a:effectLst/>
                          <a:latin typeface="Arial" panose="020B0604020202020204" pitchFamily="34" charset="0"/>
                        </a:rPr>
                        <a:t>Rebuilding of CP Minnaar 11kv </a:t>
                      </a:r>
                      <a:r>
                        <a:rPr lang="en-US" sz="1400" b="0" i="0" u="none" strike="noStrike" dirty="0" smtClean="0">
                          <a:solidFill>
                            <a:srgbClr val="000000"/>
                          </a:solidFill>
                          <a:effectLst/>
                          <a:latin typeface="Arial" panose="020B0604020202020204" pitchFamily="34" charset="0"/>
                        </a:rPr>
                        <a:t>lines (1.9km)</a:t>
                      </a:r>
                      <a:endParaRPr lang="en-US" sz="1400" b="0" i="0" u="none" strike="noStrike" dirty="0">
                        <a:solidFill>
                          <a:srgbClr val="000000"/>
                        </a:solidFill>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Arial" panose="020B0604020202020204" pitchFamily="34" charset="0"/>
                        </a:rPr>
                        <a:t>R400 000.000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ZA" sz="1400" b="0" i="0" u="none" strike="noStrike" dirty="0">
                        <a:solidFill>
                          <a:srgbClr val="000000"/>
                        </a:solidFill>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dirty="0">
                          <a:solidFill>
                            <a:srgbClr val="000000"/>
                          </a:solidFill>
                          <a:effectLst/>
                          <a:latin typeface="Arial" panose="020B0604020202020204" pitchFamily="34" charset="0"/>
                        </a:rPr>
                        <a:t>R405 634.05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dirty="0">
                          <a:solidFill>
                            <a:srgbClr val="000000"/>
                          </a:solidFill>
                          <a:effectLst/>
                          <a:latin typeface="Arial" panose="020B0604020202020204" pitchFamily="34" charset="0"/>
                        </a:rPr>
                        <a:t>28/06/2019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90520353"/>
                  </a:ext>
                </a:extLst>
              </a:tr>
              <a:tr h="246142">
                <a:tc>
                  <a:txBody>
                    <a:bodyPr/>
                    <a:lstStyle/>
                    <a:p>
                      <a:pPr algn="l" fontAlgn="ctr"/>
                      <a:r>
                        <a:rPr lang="en-US" sz="1400" b="0" i="0" u="none" strike="noStrike" dirty="0">
                          <a:solidFill>
                            <a:srgbClr val="000000"/>
                          </a:solidFill>
                          <a:effectLst/>
                          <a:latin typeface="Arial" panose="020B0604020202020204" pitchFamily="34" charset="0"/>
                        </a:rPr>
                        <a:t>Rebuilding of Mieliekloof / Deerpark 11kv </a:t>
                      </a:r>
                      <a:r>
                        <a:rPr lang="en-US" sz="1400" b="0" i="0" u="none" strike="noStrike" dirty="0" smtClean="0">
                          <a:solidFill>
                            <a:srgbClr val="000000"/>
                          </a:solidFill>
                          <a:effectLst/>
                          <a:latin typeface="Arial" panose="020B0604020202020204" pitchFamily="34" charset="0"/>
                        </a:rPr>
                        <a:t>lines (2.3km)</a:t>
                      </a:r>
                      <a:endParaRPr lang="en-US" sz="1400" b="0" i="0" u="none" strike="noStrike" dirty="0">
                        <a:solidFill>
                          <a:srgbClr val="000000"/>
                        </a:solidFill>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Arial" panose="020B0604020202020204" pitchFamily="34" charset="0"/>
                        </a:rPr>
                        <a:t>R500 000.000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ZA" sz="1400" b="0" i="0" u="none" strike="noStrike" dirty="0">
                        <a:solidFill>
                          <a:srgbClr val="000000"/>
                        </a:solidFill>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dirty="0">
                          <a:solidFill>
                            <a:srgbClr val="000000"/>
                          </a:solidFill>
                          <a:effectLst/>
                          <a:latin typeface="Arial" panose="020B0604020202020204" pitchFamily="34" charset="0"/>
                        </a:rPr>
                        <a:t>R522 727.24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dirty="0">
                          <a:solidFill>
                            <a:srgbClr val="000000"/>
                          </a:solidFill>
                          <a:effectLst/>
                          <a:latin typeface="Arial" panose="020B0604020202020204" pitchFamily="34" charset="0"/>
                        </a:rPr>
                        <a:t>30/08/2019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94964417"/>
                  </a:ext>
                </a:extLst>
              </a:tr>
              <a:tr h="246142">
                <a:tc>
                  <a:txBody>
                    <a:bodyPr/>
                    <a:lstStyle/>
                    <a:p>
                      <a:pPr algn="l" fontAlgn="ctr"/>
                      <a:r>
                        <a:rPr lang="en-ZA" sz="1400" b="0" i="0" u="none" strike="noStrike" dirty="0">
                          <a:solidFill>
                            <a:srgbClr val="000000"/>
                          </a:solidFill>
                          <a:effectLst/>
                          <a:latin typeface="Arial" panose="020B0604020202020204" pitchFamily="34" charset="0"/>
                        </a:rPr>
                        <a:t>Houtbosdorp 11KV </a:t>
                      </a:r>
                      <a:r>
                        <a:rPr lang="en-ZA" sz="1400" b="0" i="0" u="none" strike="noStrike" dirty="0" smtClean="0">
                          <a:solidFill>
                            <a:srgbClr val="000000"/>
                          </a:solidFill>
                          <a:effectLst/>
                          <a:latin typeface="Arial" panose="020B0604020202020204" pitchFamily="34" charset="0"/>
                        </a:rPr>
                        <a:t>Ring (4.1km)</a:t>
                      </a:r>
                      <a:endParaRPr lang="en-ZA" sz="1400" b="0" i="0" u="none" strike="noStrike" dirty="0">
                        <a:solidFill>
                          <a:srgbClr val="000000"/>
                        </a:solidFill>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Arial" panose="020B0604020202020204" pitchFamily="34" charset="0"/>
                        </a:rPr>
                        <a:t>R1 500 000.000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ZA" sz="1400" b="0" i="0" u="none" strike="noStrike" dirty="0">
                        <a:solidFill>
                          <a:srgbClr val="000000"/>
                        </a:solidFill>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dirty="0">
                          <a:solidFill>
                            <a:srgbClr val="000000"/>
                          </a:solidFill>
                          <a:effectLst/>
                          <a:latin typeface="Arial" panose="020B0604020202020204" pitchFamily="34" charset="0"/>
                        </a:rPr>
                        <a:t>R1 463 755.03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dirty="0">
                          <a:solidFill>
                            <a:srgbClr val="000000"/>
                          </a:solidFill>
                          <a:effectLst/>
                          <a:latin typeface="Arial" panose="020B0604020202020204" pitchFamily="34" charset="0"/>
                        </a:rPr>
                        <a:t>30/08/2019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56272963"/>
                  </a:ext>
                </a:extLst>
              </a:tr>
              <a:tr h="246142">
                <a:tc>
                  <a:txBody>
                    <a:bodyPr/>
                    <a:lstStyle/>
                    <a:p>
                      <a:pPr algn="l" fontAlgn="ctr"/>
                      <a:r>
                        <a:rPr lang="en-ZA" sz="1400" b="0" i="0" u="none" strike="noStrike" dirty="0">
                          <a:solidFill>
                            <a:srgbClr val="000000"/>
                          </a:solidFill>
                          <a:effectLst/>
                          <a:latin typeface="Arial" panose="020B0604020202020204" pitchFamily="34" charset="0"/>
                        </a:rPr>
                        <a:t>Substation </a:t>
                      </a:r>
                      <a:r>
                        <a:rPr lang="en-ZA" sz="1400" b="0" i="0" u="none" strike="noStrike" dirty="0" smtClean="0">
                          <a:solidFill>
                            <a:srgbClr val="000000"/>
                          </a:solidFill>
                          <a:effectLst/>
                          <a:latin typeface="Arial" panose="020B0604020202020204" pitchFamily="34" charset="0"/>
                        </a:rPr>
                        <a:t>Fencing: Tarentaalrand</a:t>
                      </a:r>
                      <a:r>
                        <a:rPr lang="en-ZA" sz="1400" b="0" i="0" u="none" strike="noStrike" baseline="0" dirty="0" smtClean="0">
                          <a:solidFill>
                            <a:srgbClr val="000000"/>
                          </a:solidFill>
                          <a:effectLst/>
                          <a:latin typeface="Arial" panose="020B0604020202020204" pitchFamily="34" charset="0"/>
                        </a:rPr>
                        <a:t> Main</a:t>
                      </a:r>
                      <a:endParaRPr lang="en-ZA" sz="1400" b="0" i="0" u="none" strike="noStrike" dirty="0">
                        <a:solidFill>
                          <a:srgbClr val="000000"/>
                        </a:solidFill>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Arial" panose="020B0604020202020204" pitchFamily="34" charset="0"/>
                        </a:rPr>
                        <a:t>R1 000 000.000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ZA" sz="1400" b="0" i="0" u="none" strike="noStrike" dirty="0">
                        <a:solidFill>
                          <a:srgbClr val="000000"/>
                        </a:solidFill>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dirty="0">
                          <a:solidFill>
                            <a:srgbClr val="000000"/>
                          </a:solidFill>
                          <a:effectLst/>
                          <a:latin typeface="Arial" panose="020B0604020202020204" pitchFamily="34" charset="0"/>
                        </a:rPr>
                        <a:t>R1 505 137.25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dirty="0">
                          <a:solidFill>
                            <a:srgbClr val="000000"/>
                          </a:solidFill>
                          <a:effectLst/>
                          <a:latin typeface="Arial" panose="020B0604020202020204" pitchFamily="34" charset="0"/>
                        </a:rPr>
                        <a:t>31/05/2019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03817519"/>
                  </a:ext>
                </a:extLst>
              </a:tr>
              <a:tr h="246142">
                <a:tc>
                  <a:txBody>
                    <a:bodyPr/>
                    <a:lstStyle/>
                    <a:p>
                      <a:pPr algn="l" fontAlgn="ctr"/>
                      <a:r>
                        <a:rPr lang="en-US" sz="1400" b="0" i="0" u="none" strike="noStrike" dirty="0">
                          <a:solidFill>
                            <a:srgbClr val="000000"/>
                          </a:solidFill>
                          <a:effectLst/>
                          <a:latin typeface="Arial" panose="020B0604020202020204" pitchFamily="34" charset="0"/>
                        </a:rPr>
                        <a:t>Refurbishment of the Ebenezer 33kV </a:t>
                      </a:r>
                      <a:r>
                        <a:rPr lang="en-US" sz="1400" b="0" i="0" u="none" strike="noStrike" dirty="0" smtClean="0">
                          <a:solidFill>
                            <a:srgbClr val="000000"/>
                          </a:solidFill>
                          <a:effectLst/>
                          <a:latin typeface="Arial" panose="020B0604020202020204" pitchFamily="34" charset="0"/>
                        </a:rPr>
                        <a:t>Feeder (4.5km)</a:t>
                      </a:r>
                      <a:endParaRPr lang="en-US" sz="1400" b="0" i="0" u="none" strike="noStrike" dirty="0">
                        <a:solidFill>
                          <a:srgbClr val="000000"/>
                        </a:solidFill>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Arial" panose="020B0604020202020204" pitchFamily="34" charset="0"/>
                        </a:rPr>
                        <a:t>R1 000 000.000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ZA" sz="1400" b="0" i="0" u="none" strike="noStrike" dirty="0">
                        <a:solidFill>
                          <a:srgbClr val="000000"/>
                        </a:solidFill>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dirty="0">
                          <a:solidFill>
                            <a:srgbClr val="000000"/>
                          </a:solidFill>
                          <a:effectLst/>
                          <a:latin typeface="Arial" panose="020B0604020202020204" pitchFamily="34" charset="0"/>
                        </a:rPr>
                        <a:t>R1 281 353.20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dirty="0">
                          <a:solidFill>
                            <a:srgbClr val="000000"/>
                          </a:solidFill>
                          <a:effectLst/>
                          <a:latin typeface="Arial" panose="020B0604020202020204" pitchFamily="34" charset="0"/>
                        </a:rPr>
                        <a:t>28/06/2019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76208724"/>
                  </a:ext>
                </a:extLst>
              </a:tr>
              <a:tr h="547455">
                <a:tc>
                  <a:txBody>
                    <a:bodyPr/>
                    <a:lstStyle/>
                    <a:p>
                      <a:pPr algn="l" fontAlgn="ctr"/>
                      <a:r>
                        <a:rPr lang="en-US" sz="1400" b="0" i="0" u="none" strike="noStrike">
                          <a:solidFill>
                            <a:srgbClr val="000000"/>
                          </a:solidFill>
                          <a:effectLst/>
                          <a:latin typeface="Arial" panose="020B0604020202020204" pitchFamily="34" charset="0"/>
                        </a:rPr>
                        <a:t>Replacing of old SS1 electrical substation circuit breakers with compact switchgear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Arial" panose="020B0604020202020204" pitchFamily="34" charset="0"/>
                        </a:rPr>
                        <a:t>R10 000 000.000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ZA" sz="1400" b="0" i="0" u="none" strike="noStrike" dirty="0">
                        <a:solidFill>
                          <a:srgbClr val="000000"/>
                        </a:solidFill>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dirty="0">
                          <a:solidFill>
                            <a:srgbClr val="000000"/>
                          </a:solidFill>
                          <a:effectLst/>
                          <a:latin typeface="Arial" panose="020B0604020202020204" pitchFamily="34" charset="0"/>
                        </a:rPr>
                        <a:t>R10 681 557.62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dirty="0">
                          <a:solidFill>
                            <a:srgbClr val="000000"/>
                          </a:solidFill>
                          <a:effectLst/>
                          <a:latin typeface="Arial" panose="020B0604020202020204" pitchFamily="34" charset="0"/>
                        </a:rPr>
                        <a:t>28/06/2019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51375470"/>
                  </a:ext>
                </a:extLst>
              </a:tr>
              <a:tr h="366667">
                <a:tc>
                  <a:txBody>
                    <a:bodyPr/>
                    <a:lstStyle/>
                    <a:p>
                      <a:pPr algn="l" fontAlgn="ctr"/>
                      <a:r>
                        <a:rPr lang="en-US" sz="1400" b="0" i="0" u="none" strike="noStrike" dirty="0">
                          <a:solidFill>
                            <a:srgbClr val="000000"/>
                          </a:solidFill>
                          <a:effectLst/>
                          <a:latin typeface="Arial" panose="020B0604020202020204" pitchFamily="34" charset="0"/>
                        </a:rPr>
                        <a:t>Replace 11 kV and 33 kV Auto reclosers per annum (Item B53 6/14</a:t>
                      </a:r>
                      <a:r>
                        <a:rPr lang="en-US" sz="1400" b="0" i="0" u="none" strike="noStrike" dirty="0" smtClean="0">
                          <a:solidFill>
                            <a:srgbClr val="000000"/>
                          </a:solidFill>
                          <a:effectLst/>
                          <a:latin typeface="Arial" panose="020B0604020202020204" pitchFamily="34" charset="0"/>
                        </a:rPr>
                        <a:t>) (5x Auto Reclosers)</a:t>
                      </a:r>
                      <a:endParaRPr lang="en-US" sz="1400" b="0" i="0" u="none" strike="noStrike" dirty="0">
                        <a:solidFill>
                          <a:srgbClr val="000000"/>
                        </a:solidFill>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Arial" panose="020B0604020202020204" pitchFamily="34" charset="0"/>
                        </a:rPr>
                        <a:t>R3 000 000.000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ZA" sz="1400" b="0" i="0" u="none" strike="noStrike" dirty="0">
                        <a:solidFill>
                          <a:srgbClr val="000000"/>
                        </a:solidFill>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Arial" panose="020B0604020202020204" pitchFamily="34" charset="0"/>
                        </a:rPr>
                        <a:t>R3 638 103.50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dirty="0">
                          <a:solidFill>
                            <a:srgbClr val="000000"/>
                          </a:solidFill>
                          <a:effectLst/>
                          <a:latin typeface="Arial" panose="020B0604020202020204" pitchFamily="34" charset="0"/>
                        </a:rPr>
                        <a:t>25/05/2020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05152264"/>
                  </a:ext>
                </a:extLst>
              </a:tr>
              <a:tr h="246142">
                <a:tc>
                  <a:txBody>
                    <a:bodyPr/>
                    <a:lstStyle/>
                    <a:p>
                      <a:pPr algn="l" fontAlgn="ctr"/>
                      <a:r>
                        <a:rPr lang="en-US" sz="1400" b="0" i="0" u="none" strike="noStrike">
                          <a:solidFill>
                            <a:srgbClr val="000000"/>
                          </a:solidFill>
                          <a:effectLst/>
                          <a:latin typeface="Arial" panose="020B0604020202020204" pitchFamily="34" charset="0"/>
                        </a:rPr>
                        <a:t>Upgrading of Waterbok 33/11KV Substation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Arial" panose="020B0604020202020204" pitchFamily="34" charset="0"/>
                        </a:rPr>
                        <a:t>R2 000 000.000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ZA" sz="1400" b="0" i="0" u="none" strike="noStrike" dirty="0">
                        <a:solidFill>
                          <a:srgbClr val="000000"/>
                        </a:solidFill>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Arial" panose="020B0604020202020204" pitchFamily="34" charset="0"/>
                        </a:rPr>
                        <a:t>R1 982 320.38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dirty="0">
                          <a:solidFill>
                            <a:srgbClr val="000000"/>
                          </a:solidFill>
                          <a:effectLst/>
                          <a:latin typeface="Arial" panose="020B0604020202020204" pitchFamily="34" charset="0"/>
                        </a:rPr>
                        <a:t>28/06/2020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41374986"/>
                  </a:ext>
                </a:extLst>
              </a:tr>
              <a:tr h="246142">
                <a:tc>
                  <a:txBody>
                    <a:bodyPr/>
                    <a:lstStyle/>
                    <a:p>
                      <a:pPr algn="l" fontAlgn="ctr"/>
                      <a:r>
                        <a:rPr lang="en-US" sz="1400" b="0" i="0" u="none" strike="noStrike">
                          <a:solidFill>
                            <a:srgbClr val="000000"/>
                          </a:solidFill>
                          <a:effectLst/>
                          <a:latin typeface="Arial" panose="020B0604020202020204" pitchFamily="34" charset="0"/>
                        </a:rPr>
                        <a:t>Upgrading of Blacknoll 33/11KV Substation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Arial" panose="020B0604020202020204" pitchFamily="34" charset="0"/>
                        </a:rPr>
                        <a:t>R2 000 000.000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ZA" sz="1400" b="0" i="0" u="none" strike="noStrike" dirty="0">
                        <a:solidFill>
                          <a:srgbClr val="000000"/>
                        </a:solidFill>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Arial" panose="020B0604020202020204" pitchFamily="34" charset="0"/>
                        </a:rPr>
                        <a:t>R2 017 884.93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dirty="0">
                          <a:solidFill>
                            <a:srgbClr val="000000"/>
                          </a:solidFill>
                          <a:effectLst/>
                          <a:latin typeface="Arial" panose="020B0604020202020204" pitchFamily="34" charset="0"/>
                        </a:rPr>
                        <a:t>28/06/2020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73701442"/>
                  </a:ext>
                </a:extLst>
              </a:tr>
            </a:tbl>
          </a:graphicData>
        </a:graphic>
      </p:graphicFrame>
    </p:spTree>
    <p:extLst>
      <p:ext uri="{BB962C8B-B14F-4D97-AF65-F5344CB8AC3E}">
        <p14:creationId xmlns:p14="http://schemas.microsoft.com/office/powerpoint/2010/main" val="188002812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4787</TotalTime>
  <Words>2791</Words>
  <Application>Microsoft Office PowerPoint</Application>
  <PresentationFormat>Widescreen</PresentationFormat>
  <Paragraphs>677</Paragraphs>
  <Slides>33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Arial</vt:lpstr>
      <vt:lpstr>Calibri</vt:lpstr>
      <vt:lpstr>Calibri Light</vt:lpstr>
      <vt:lpstr>Wingdings</vt:lpstr>
      <vt:lpstr>Office Theme</vt:lpstr>
      <vt:lpstr>GREATER TZANEEN MUNICIPALITY ELECTRICAL INFRASTRUCTURE </vt:lpstr>
      <vt:lpstr>TABLE OF CONTENT  </vt:lpstr>
      <vt:lpstr>GREATER TZANEEN MUNICIPALITY ELECTRICAL INFRASTRUCTURE </vt:lpstr>
      <vt:lpstr>GREATER TZANEEN MUNICIPALITY ELECTRICAL INFRASTRUCTURE </vt:lpstr>
      <vt:lpstr>GREATER TZANEEN MUNICIPALITY ELECTRICAL INFRASTRUCTURE </vt:lpstr>
      <vt:lpstr>GREATER TZANEEN MUNICIPALITY ELECTRICAL INFRASTRUCTURE </vt:lpstr>
      <vt:lpstr>GREATER TZANEEN MUNICIPALITY ELECTRICAL INFRASTRUCTURE </vt:lpstr>
      <vt:lpstr>GREATER TZANEEN MUNICIPALITY DBSA FUNDED CAPITAL PROJECTS</vt:lpstr>
      <vt:lpstr>GREATER TZANEEN MUNICIPALITY DBSA FUNDED CAPITAL PROJECTS</vt:lpstr>
      <vt:lpstr>GREATER TZANEEN MUNICIPALITY DBSA FUNDED CAPITAL PROJECTS</vt:lpstr>
      <vt:lpstr>GREATER TZANEEN MUNICIPALITY DBSA FUNDED CAPITAL PROJECTS</vt:lpstr>
      <vt:lpstr>GREATER TZANEEN MUNICIPALITY DBSA FUNDED CAPITAL PROJECTS</vt:lpstr>
      <vt:lpstr>GREATER TZANEEN MUNICIPALITY DBSA FUNDED CAPITAL PROJECTS</vt:lpstr>
      <vt:lpstr>GREATER TZANEEN MUNICIPALITY DBSA FUNDED CAPITAL PROJECTS</vt:lpstr>
      <vt:lpstr>GREATER TZANEEN MUNICIPALITY DBSA FUNDED CAPITAL PROJECTS</vt:lpstr>
      <vt:lpstr>GREATER TZANEEN MUNICIPALITY DBSA FUNDED CAPITAL PROJECTS</vt:lpstr>
      <vt:lpstr>GREATER TZANEEN MUNICIPALITY DBSA FUNDED CAPITAL PROJECTS</vt:lpstr>
      <vt:lpstr>GREATER TZANEEN MUNICIPALITY DBSA FUNDED CAPITAL PROJECTS</vt:lpstr>
      <vt:lpstr>GREATER TZANEEN MUNICIPALITY DBSA FUNDED CAPITAL PROJECTS</vt:lpstr>
      <vt:lpstr>GREATER TZANEEN MUNICIPALITY DBSA FUNDED CAPITAL PROJECTS Photo wall</vt:lpstr>
      <vt:lpstr>GREATER TZANEEN MUNICIPALITY DBSA FUNDED CAPITAL PROJECTS Photo wall</vt:lpstr>
      <vt:lpstr>GREATER TZANEEN MUNICIPALITY DBSA FUNDED CAPITAL PROJECTS Photo wall</vt:lpstr>
      <vt:lpstr>GREATER TZANEEN MUNICIPALITY DBSA FUNDED CAPITAL PROJECTS Photo wall</vt:lpstr>
      <vt:lpstr>GREATER TZANEEN MUNICIPALITY DBSA FUNDED CAPITAL PROJECTS Photo wall</vt:lpstr>
      <vt:lpstr>GREATER TZANEEN MUNICIPALITY DBSA FUNDED CAPITAL PROJECTS</vt:lpstr>
      <vt:lpstr>2. REVENUE ENHANCEMENT PROGRAM</vt:lpstr>
      <vt:lpstr>REVENUE ENHANCEMENT PROGRAM</vt:lpstr>
      <vt:lpstr>3. HAMSA ELECTRICITY METER AUDITS</vt:lpstr>
      <vt:lpstr>3. HAMSA ELECTRICITY METER AUDITS</vt:lpstr>
      <vt:lpstr>4. VEGETATION CONTROL </vt:lpstr>
      <vt:lpstr>4. VEGETATION CONTROL </vt:lpstr>
      <vt:lpstr>7. VEHICLES</vt:lpstr>
      <vt:lpstr>GREATER TZANEEN MUNICIPALITY ELECTRICAL INFRASTRUCTURE</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GREATER TZANEEN MUNICIPALITY DBSA FUNDED CAPITAL PROJECTS</dc:title>
  <dc:creator>Flip Schutte</dc:creator>
  <cp:lastModifiedBy>Flip Schutte</cp:lastModifiedBy>
  <cp:revision>218</cp:revision>
  <dcterms:created xsi:type="dcterms:W3CDTF">2019-05-17T06:11:57Z</dcterms:created>
  <dcterms:modified xsi:type="dcterms:W3CDTF">2021-06-21T14:25:03Z</dcterms:modified>
</cp:coreProperties>
</file>