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6" r:id="rId6"/>
    <p:sldId id="267" r:id="rId7"/>
    <p:sldId id="261" r:id="rId8"/>
    <p:sldId id="270" r:id="rId9"/>
    <p:sldId id="264" r:id="rId10"/>
    <p:sldId id="268" r:id="rId11"/>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D9F812-EDF9-4B23-AC12-056A4ABF3FB1}" v="22" dt="2021-06-25T10:23:14.56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145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623372" y="0"/>
            <a:ext cx="4301543" cy="341458"/>
          </a:xfrm>
          <a:prstGeom prst="rect">
            <a:avLst/>
          </a:prstGeom>
        </p:spPr>
        <p:txBody>
          <a:bodyPr vert="horz" lIns="91440" tIns="45720" rIns="91440" bIns="45720" rtlCol="0"/>
          <a:lstStyle>
            <a:lvl1pPr algn="r">
              <a:defRPr sz="1200"/>
            </a:lvl1pPr>
          </a:lstStyle>
          <a:p>
            <a:fld id="{489BCE48-09CA-4024-B46C-55D8C5AB3404}" type="datetimeFigureOut">
              <a:rPr lang="en-ZA" smtClean="0"/>
              <a:t>2021/06/29</a:t>
            </a:fld>
            <a:endParaRPr lang="en-ZA"/>
          </a:p>
        </p:txBody>
      </p:sp>
      <p:sp>
        <p:nvSpPr>
          <p:cNvPr id="4" name="Slide Image Placehold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92664" y="3271382"/>
            <a:ext cx="7941310" cy="2676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456219"/>
            <a:ext cx="4301543" cy="34145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623372" y="6456219"/>
            <a:ext cx="4301543" cy="341457"/>
          </a:xfrm>
          <a:prstGeom prst="rect">
            <a:avLst/>
          </a:prstGeom>
        </p:spPr>
        <p:txBody>
          <a:bodyPr vert="horz" lIns="91440" tIns="45720" rIns="91440" bIns="45720" rtlCol="0" anchor="b"/>
          <a:lstStyle>
            <a:lvl1pPr algn="r">
              <a:defRPr sz="1200"/>
            </a:lvl1pPr>
          </a:lstStyle>
          <a:p>
            <a:fld id="{8CCE38DE-C05C-4406-8AF6-A55534801FFB}" type="slidenum">
              <a:rPr lang="en-ZA" smtClean="0"/>
              <a:t>‹#›</a:t>
            </a:fld>
            <a:endParaRPr lang="en-ZA"/>
          </a:p>
        </p:txBody>
      </p:sp>
    </p:spTree>
    <p:extLst>
      <p:ext uri="{BB962C8B-B14F-4D97-AF65-F5344CB8AC3E}">
        <p14:creationId xmlns:p14="http://schemas.microsoft.com/office/powerpoint/2010/main" val="3679403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1</a:t>
            </a:fld>
            <a:endParaRPr lang="en-ZA"/>
          </a:p>
        </p:txBody>
      </p:sp>
    </p:spTree>
    <p:extLst>
      <p:ext uri="{BB962C8B-B14F-4D97-AF65-F5344CB8AC3E}">
        <p14:creationId xmlns:p14="http://schemas.microsoft.com/office/powerpoint/2010/main" val="2972979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10</a:t>
            </a:fld>
            <a:endParaRPr lang="en-ZA"/>
          </a:p>
        </p:txBody>
      </p:sp>
    </p:spTree>
    <p:extLst>
      <p:ext uri="{BB962C8B-B14F-4D97-AF65-F5344CB8AC3E}">
        <p14:creationId xmlns:p14="http://schemas.microsoft.com/office/powerpoint/2010/main" val="882937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2</a:t>
            </a:fld>
            <a:endParaRPr lang="en-ZA"/>
          </a:p>
        </p:txBody>
      </p:sp>
    </p:spTree>
    <p:extLst>
      <p:ext uri="{BB962C8B-B14F-4D97-AF65-F5344CB8AC3E}">
        <p14:creationId xmlns:p14="http://schemas.microsoft.com/office/powerpoint/2010/main" val="318948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3</a:t>
            </a:fld>
            <a:endParaRPr lang="en-ZA"/>
          </a:p>
        </p:txBody>
      </p:sp>
    </p:spTree>
    <p:extLst>
      <p:ext uri="{BB962C8B-B14F-4D97-AF65-F5344CB8AC3E}">
        <p14:creationId xmlns:p14="http://schemas.microsoft.com/office/powerpoint/2010/main" val="99364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4</a:t>
            </a:fld>
            <a:endParaRPr lang="en-ZA"/>
          </a:p>
        </p:txBody>
      </p:sp>
    </p:spTree>
    <p:extLst>
      <p:ext uri="{BB962C8B-B14F-4D97-AF65-F5344CB8AC3E}">
        <p14:creationId xmlns:p14="http://schemas.microsoft.com/office/powerpoint/2010/main" val="2777124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5</a:t>
            </a:fld>
            <a:endParaRPr lang="en-ZA"/>
          </a:p>
        </p:txBody>
      </p:sp>
    </p:spTree>
    <p:extLst>
      <p:ext uri="{BB962C8B-B14F-4D97-AF65-F5344CB8AC3E}">
        <p14:creationId xmlns:p14="http://schemas.microsoft.com/office/powerpoint/2010/main" val="2659255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6</a:t>
            </a:fld>
            <a:endParaRPr lang="en-ZA"/>
          </a:p>
        </p:txBody>
      </p:sp>
    </p:spTree>
    <p:extLst>
      <p:ext uri="{BB962C8B-B14F-4D97-AF65-F5344CB8AC3E}">
        <p14:creationId xmlns:p14="http://schemas.microsoft.com/office/powerpoint/2010/main" val="3665058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6D6D6E"/>
                </a:solidFill>
                <a:effectLst/>
                <a:latin typeface="Arial" panose="020B0604020202020204" pitchFamily="34" charset="0"/>
                <a:ea typeface="Arial" panose="020B0604020202020204" pitchFamily="34" charset="0"/>
              </a:rPr>
              <a:t>The NHI Bill explicitly states that its various provisions are to give effect to the right of access to healthcare to all (section 27(1)(a} of the Constitution}, as well as the rights of children to basic healthcare (section 28 of the Constitution}</a:t>
            </a:r>
            <a:r>
              <a:rPr lang="en-US" sz="1000" dirty="0">
                <a:solidFill>
                  <a:srgbClr val="87898A"/>
                </a:solidFill>
                <a:effectLst/>
                <a:latin typeface="Arial" panose="020B0604020202020204" pitchFamily="34" charset="0"/>
                <a:ea typeface="Arial" panose="020B0604020202020204" pitchFamily="34" charset="0"/>
              </a:rPr>
              <a:t>. </a:t>
            </a:r>
            <a:r>
              <a:rPr lang="en-US" sz="1000" dirty="0">
                <a:solidFill>
                  <a:srgbClr val="6D6D6E"/>
                </a:solidFill>
                <a:effectLst/>
                <a:latin typeface="Arial" panose="020B0604020202020204" pitchFamily="34" charset="0"/>
                <a:ea typeface="Arial" panose="020B0604020202020204" pitchFamily="34" charset="0"/>
              </a:rPr>
              <a:t>These themes are therefore aimed at providing "social securities", and by achievement to correct past injustices and inequalities, improving human life and the need to improve their quality of life.</a:t>
            </a:r>
            <a:endParaRPr lang="en-ZA" sz="1000" dirty="0">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dirty="0">
              <a:effectLst/>
              <a:latin typeface="+mn-lt"/>
              <a:ea typeface="Arial" panose="020B0604020202020204" pitchFamily="34" charset="0"/>
            </a:endParaRPr>
          </a:p>
        </p:txBody>
      </p:sp>
      <p:sp>
        <p:nvSpPr>
          <p:cNvPr id="4" name="Slide Number Placeholder 3"/>
          <p:cNvSpPr>
            <a:spLocks noGrp="1"/>
          </p:cNvSpPr>
          <p:nvPr>
            <p:ph type="sldNum" sz="quarter" idx="5"/>
          </p:nvPr>
        </p:nvSpPr>
        <p:spPr/>
        <p:txBody>
          <a:bodyPr/>
          <a:lstStyle/>
          <a:p>
            <a:fld id="{8CCE38DE-C05C-4406-8AF6-A55534801FFB}" type="slidenum">
              <a:rPr lang="en-ZA" smtClean="0"/>
              <a:t>7</a:t>
            </a:fld>
            <a:endParaRPr lang="en-ZA"/>
          </a:p>
        </p:txBody>
      </p:sp>
    </p:spTree>
    <p:extLst>
      <p:ext uri="{BB962C8B-B14F-4D97-AF65-F5344CB8AC3E}">
        <p14:creationId xmlns:p14="http://schemas.microsoft.com/office/powerpoint/2010/main" val="117429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6D6D6E"/>
                </a:solidFill>
                <a:effectLst/>
                <a:latin typeface="Arial" panose="020B0604020202020204" pitchFamily="34" charset="0"/>
                <a:ea typeface="Arial" panose="020B0604020202020204" pitchFamily="34" charset="0"/>
              </a:rPr>
              <a:t>The NHI claims to </a:t>
            </a:r>
            <a:r>
              <a:rPr lang="en-US" sz="1000" dirty="0" err="1">
                <a:solidFill>
                  <a:srgbClr val="6D6D6E"/>
                </a:solidFill>
                <a:effectLst/>
                <a:latin typeface="Arial" panose="020B0604020202020204" pitchFamily="34" charset="0"/>
                <a:ea typeface="Arial" panose="020B0604020202020204" pitchFamily="34" charset="0"/>
              </a:rPr>
              <a:t>prioritise</a:t>
            </a:r>
            <a:r>
              <a:rPr lang="en-US" sz="1000" dirty="0">
                <a:solidFill>
                  <a:srgbClr val="6D6D6E"/>
                </a:solidFill>
                <a:effectLst/>
                <a:latin typeface="Arial" panose="020B0604020202020204" pitchFamily="34" charset="0"/>
                <a:ea typeface="Arial" panose="020B0604020202020204" pitchFamily="34" charset="0"/>
              </a:rPr>
              <a:t> services to those populations most in </a:t>
            </a:r>
            <a:r>
              <a:rPr lang="en-US" sz="1000" spc="-35" dirty="0">
                <a:solidFill>
                  <a:srgbClr val="6D6D6E"/>
                </a:solidFill>
                <a:effectLst/>
                <a:latin typeface="Arial" panose="020B0604020202020204" pitchFamily="34" charset="0"/>
                <a:ea typeface="Arial" panose="020B0604020202020204" pitchFamily="34" charset="0"/>
              </a:rPr>
              <a:t>need</a:t>
            </a:r>
            <a:r>
              <a:rPr lang="en-US" sz="1000" spc="-35" baseline="30000" dirty="0">
                <a:solidFill>
                  <a:srgbClr val="6D6D6E"/>
                </a:solidFill>
                <a:effectLst/>
                <a:latin typeface="Times New Roman" panose="02020603050405020304" pitchFamily="18" charset="0"/>
                <a:ea typeface="Arial" panose="020B0604020202020204" pitchFamily="34" charset="0"/>
                <a:cs typeface="Arial" panose="020B0604020202020204" pitchFamily="34" charset="0"/>
              </a:rPr>
              <a:t>1</a:t>
            </a:r>
            <a:r>
              <a:rPr lang="en-US" sz="1000" spc="-35" dirty="0">
                <a:solidFill>
                  <a:srgbClr val="6D6D6E"/>
                </a:solidFill>
                <a:effectLst/>
                <a:latin typeface="Times New Roman" panose="02020603050405020304" pitchFamily="18" charset="0"/>
                <a:ea typeface="Arial" panose="020B0604020202020204" pitchFamily="34" charset="0"/>
                <a:cs typeface="Arial" panose="020B0604020202020204" pitchFamily="34" charset="0"/>
              </a:rPr>
              <a:t> </a:t>
            </a:r>
            <a:r>
              <a:rPr lang="en-US" sz="1000" dirty="0">
                <a:solidFill>
                  <a:srgbClr val="6D6D6E"/>
                </a:solidFill>
                <a:effectLst/>
                <a:latin typeface="Arial" panose="020B0604020202020204" pitchFamily="34" charset="0"/>
                <a:ea typeface="Arial" panose="020B0604020202020204" pitchFamily="34" charset="0"/>
              </a:rPr>
              <a:t>which would surely be the case for patients in need of a bone marrow transplant. However, there is no indication if bone marrow transplantation will be covered at all by the fund as the previously published NHI benefits framework does not indicate this.</a:t>
            </a:r>
            <a:endParaRPr lang="en-ZA" sz="1000" dirty="0">
              <a:solidFill>
                <a:schemeClr val="tx1"/>
              </a:solidFill>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7072"/>
                </a:solidFill>
                <a:effectLst/>
                <a:latin typeface="Arial" panose="020B0604020202020204" pitchFamily="34" charset="0"/>
                <a:ea typeface="Arial" panose="020B0604020202020204" pitchFamily="34" charset="0"/>
              </a:rPr>
              <a:t>Section</a:t>
            </a:r>
            <a:r>
              <a:rPr lang="en-US" sz="1000" spc="-3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9(a)</a:t>
            </a:r>
            <a:r>
              <a:rPr lang="en-US" sz="1000" spc="-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of</a:t>
            </a:r>
            <a:r>
              <a:rPr lang="en-US" sz="1000" spc="-3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the</a:t>
            </a:r>
            <a:r>
              <a:rPr lang="en-US" sz="1000" spc="-2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Bill</a:t>
            </a:r>
            <a:r>
              <a:rPr lang="en-US" sz="1000" spc="-4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states</a:t>
            </a:r>
            <a:r>
              <a:rPr lang="en-US" sz="1000" spc="-3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that</a:t>
            </a:r>
            <a:r>
              <a:rPr lang="en-US" sz="1000" spc="-2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"quality</a:t>
            </a:r>
            <a:r>
              <a:rPr lang="en-US" sz="1000" spc="1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health</a:t>
            </a:r>
            <a:r>
              <a:rPr lang="en-US" sz="1000" spc="-3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service</a:t>
            </a:r>
            <a:r>
              <a:rPr lang="en-US" sz="1000" spc="-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benefits"</a:t>
            </a:r>
            <a:r>
              <a:rPr lang="en-US" sz="1000" spc="1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should be</a:t>
            </a:r>
            <a:r>
              <a:rPr lang="en-US" sz="1000" spc="-4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received</a:t>
            </a:r>
            <a:r>
              <a:rPr lang="en-US" sz="1000" dirty="0">
                <a:solidFill>
                  <a:srgbClr val="89898A"/>
                </a:solidFill>
                <a:effectLst/>
                <a:latin typeface="Arial" panose="020B0604020202020204" pitchFamily="34" charset="0"/>
                <a:ea typeface="Arial" panose="020B0604020202020204" pitchFamily="34" charset="0"/>
              </a:rPr>
              <a:t>.</a:t>
            </a:r>
            <a:r>
              <a:rPr lang="en-US" sz="1000" spc="-45" dirty="0">
                <a:solidFill>
                  <a:srgbClr val="89898A"/>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It</a:t>
            </a:r>
            <a:r>
              <a:rPr lang="en-US" sz="1000" spc="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is</a:t>
            </a:r>
            <a:r>
              <a:rPr lang="en-US" sz="1000" spc="-5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unclear what</a:t>
            </a:r>
            <a:r>
              <a:rPr lang="en-US" sz="1000" spc="-9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the</a:t>
            </a:r>
            <a:r>
              <a:rPr lang="en-US" sz="1000" spc="-1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definition</a:t>
            </a:r>
            <a:r>
              <a:rPr lang="en-US" sz="1000" spc="-8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of</a:t>
            </a:r>
            <a:r>
              <a:rPr lang="en-US" sz="1000" spc="-13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quality</a:t>
            </a:r>
            <a:r>
              <a:rPr lang="en-US" sz="1000" spc="-8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health</a:t>
            </a:r>
            <a:r>
              <a:rPr lang="en-US" sz="1000" spc="-11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service</a:t>
            </a:r>
            <a:r>
              <a:rPr lang="en-US" sz="1000" spc="-10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benefits</a:t>
            </a:r>
            <a:r>
              <a:rPr lang="en-US" sz="1000" spc="-1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are.</a:t>
            </a:r>
            <a:r>
              <a:rPr lang="en-US" sz="1000" spc="-1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As</a:t>
            </a:r>
            <a:r>
              <a:rPr lang="en-US" sz="1000" spc="-12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mentioned,</a:t>
            </a:r>
            <a:r>
              <a:rPr lang="en-US" sz="1000" spc="-11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SABMR</a:t>
            </a:r>
            <a:r>
              <a:rPr lang="en-US" sz="1000" spc="-6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is</a:t>
            </a:r>
            <a:r>
              <a:rPr lang="en-US" sz="1000" spc="-1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tasked</a:t>
            </a:r>
            <a:r>
              <a:rPr lang="en-US" sz="1000" spc="-9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with</a:t>
            </a:r>
            <a:r>
              <a:rPr lang="en-US" sz="1000" spc="-12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highly </a:t>
            </a:r>
            <a:r>
              <a:rPr lang="en-US" sz="1000" dirty="0" err="1">
                <a:solidFill>
                  <a:srgbClr val="707072"/>
                </a:solidFill>
                <a:effectLst/>
                <a:latin typeface="Arial" panose="020B0604020202020204" pitchFamily="34" charset="0"/>
                <a:ea typeface="Arial" panose="020B0604020202020204" pitchFamily="34" charset="0"/>
              </a:rPr>
              <a:t>specialised</a:t>
            </a:r>
            <a:r>
              <a:rPr lang="en-US" sz="1000" dirty="0">
                <a:solidFill>
                  <a:srgbClr val="707072"/>
                </a:solidFill>
                <a:effectLst/>
                <a:latin typeface="Arial" panose="020B0604020202020204" pitchFamily="34" charset="0"/>
                <a:ea typeface="Arial" panose="020B0604020202020204" pitchFamily="34" charset="0"/>
              </a:rPr>
              <a:t> matching, related to bone marrow transplantation, to ensure that the patients receive quality </a:t>
            </a:r>
            <a:r>
              <a:rPr lang="en-US" sz="1000" spc="-15" dirty="0">
                <a:solidFill>
                  <a:srgbClr val="707072"/>
                </a:solidFill>
                <a:effectLst/>
                <a:latin typeface="Arial" panose="020B0604020202020204" pitchFamily="34" charset="0"/>
                <a:ea typeface="Arial" panose="020B0604020202020204" pitchFamily="34" charset="0"/>
              </a:rPr>
              <a:t>healthcare </a:t>
            </a:r>
            <a:r>
              <a:rPr lang="en-US" sz="1000" dirty="0">
                <a:solidFill>
                  <a:srgbClr val="89898A"/>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It is also not clear from the definitions of "health services" </a:t>
            </a:r>
            <a:r>
              <a:rPr lang="en-US" sz="1000" baseline="30000" dirty="0">
                <a:solidFill>
                  <a:srgbClr val="89898A"/>
                </a:solidFill>
                <a:effectLst/>
                <a:latin typeface="Times New Roman" panose="02020603050405020304" pitchFamily="18" charset="0"/>
                <a:ea typeface="Arial" panose="020B0604020202020204" pitchFamily="34" charset="0"/>
                <a:cs typeface="Arial" panose="020B0604020202020204" pitchFamily="34" charset="0"/>
              </a:rPr>
              <a:t>2</a:t>
            </a:r>
            <a:r>
              <a:rPr lang="en-US" sz="1000" dirty="0">
                <a:solidFill>
                  <a:srgbClr val="89898A"/>
                </a:solidFill>
                <a:effectLst/>
                <a:latin typeface="Times New Roman" panose="02020603050405020304" pitchFamily="18" charset="0"/>
                <a:ea typeface="Arial" panose="020B0604020202020204" pitchFamily="34" charset="0"/>
                <a:cs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("bears the same meaning as defined in</a:t>
            </a:r>
            <a:r>
              <a:rPr lang="en-US" sz="1000" spc="21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section 1 of the National Health Act, 2003 (Act No. 61 of 2003))", "health</a:t>
            </a:r>
            <a:r>
              <a:rPr lang="en-US" sz="1000" dirty="0">
                <a:solidFill>
                  <a:srgbClr val="707072"/>
                </a:solidFill>
                <a:effectLst/>
                <a:latin typeface="Times New Roman" panose="02020603050405020304" pitchFamily="18" charset="0"/>
                <a:ea typeface="Arial" panose="020B0604020202020204" pitchFamily="34" charset="0"/>
                <a:cs typeface="Arial" panose="020B0604020202020204" pitchFamily="34" charset="0"/>
              </a:rPr>
              <a:t>, </a:t>
            </a:r>
            <a:r>
              <a:rPr lang="en-US" sz="1000" dirty="0">
                <a:solidFill>
                  <a:srgbClr val="707072"/>
                </a:solidFill>
                <a:effectLst/>
              </a:rPr>
              <a:t>establishment"</a:t>
            </a:r>
            <a:r>
              <a:rPr lang="en-US" sz="1000" baseline="30000" dirty="0">
                <a:solidFill>
                  <a:srgbClr val="707072"/>
                </a:solidFill>
                <a:effectLst/>
                <a:latin typeface="Times New Roman" panose="02020603050405020304" pitchFamily="18" charset="0"/>
                <a:cs typeface="Arial" panose="020B0604020202020204" pitchFamily="34" charset="0"/>
              </a:rPr>
              <a:t>3</a:t>
            </a:r>
            <a:r>
              <a:rPr lang="en-US" sz="1000" dirty="0">
                <a:solidFill>
                  <a:srgbClr val="707072"/>
                </a:solidFill>
                <a:effectLst/>
                <a:latin typeface="Times New Roman" panose="02020603050405020304" pitchFamily="18" charset="0"/>
                <a:cs typeface="Arial" panose="020B0604020202020204" pitchFamily="34" charset="0"/>
              </a:rPr>
              <a:t> </a:t>
            </a:r>
            <a:r>
              <a:rPr lang="en-US" sz="1000" dirty="0">
                <a:solidFill>
                  <a:srgbClr val="707072"/>
                </a:solidFill>
                <a:effectLst/>
              </a:rPr>
              <a:t>or "healthcare provider'' </a:t>
            </a:r>
            <a:r>
              <a:rPr lang="en-US" sz="1000" baseline="30000" dirty="0">
                <a:solidFill>
                  <a:srgbClr val="707072"/>
                </a:solidFill>
                <a:effectLst/>
                <a:latin typeface="Times New Roman" panose="02020603050405020304" pitchFamily="18" charset="0"/>
                <a:cs typeface="Arial" panose="020B0604020202020204" pitchFamily="34" charset="0"/>
              </a:rPr>
              <a:t>4</a:t>
            </a:r>
            <a:r>
              <a:rPr lang="en-ZA" sz="1000" dirty="0">
                <a:effectLst/>
              </a:rPr>
              <a:t> </a:t>
            </a:r>
            <a:r>
              <a:rPr lang="en-US" sz="1000" dirty="0">
                <a:solidFill>
                  <a:srgbClr val="707072"/>
                </a:solidFill>
                <a:effectLst/>
                <a:latin typeface="Arial" panose="020B0604020202020204" pitchFamily="34" charset="0"/>
                <a:ea typeface="Arial" panose="020B0604020202020204" pitchFamily="34" charset="0"/>
              </a:rPr>
              <a:t>where an organisation of the nature of the SABMR fits, or whether,</a:t>
            </a:r>
            <a:r>
              <a:rPr lang="en-US" sz="1000" spc="-4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in</a:t>
            </a:r>
            <a:r>
              <a:rPr lang="en-US" sz="1000" spc="-7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respect</a:t>
            </a:r>
            <a:r>
              <a:rPr lang="en-US" sz="1000" spc="-2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of</a:t>
            </a:r>
            <a:r>
              <a:rPr lang="en-US" sz="1000" spc="-6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the</a:t>
            </a:r>
            <a:r>
              <a:rPr lang="en-US" sz="1000" spc="-6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services</a:t>
            </a:r>
            <a:r>
              <a:rPr lang="en-US" sz="1000" spc="-1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rendered</a:t>
            </a:r>
            <a:r>
              <a:rPr lang="en-US" sz="1000" spc="-3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by</a:t>
            </a:r>
            <a:r>
              <a:rPr lang="en-US" sz="1000" spc="-5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the</a:t>
            </a:r>
            <a:r>
              <a:rPr lang="en-US" sz="1000" spc="-7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SABMR,</a:t>
            </a:r>
            <a:r>
              <a:rPr lang="en-US" sz="1000" spc="16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the</a:t>
            </a:r>
            <a:r>
              <a:rPr lang="en-US" sz="1000" spc="-6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NHI</a:t>
            </a:r>
            <a:r>
              <a:rPr lang="en-US" sz="1000" spc="-4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fund</a:t>
            </a:r>
            <a:r>
              <a:rPr lang="en-US" sz="1000" spc="-6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makes</a:t>
            </a:r>
            <a:r>
              <a:rPr lang="en-US" sz="1000" spc="-4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provision</a:t>
            </a:r>
            <a:r>
              <a:rPr lang="en-US" sz="1000" spc="-4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to</a:t>
            </a:r>
            <a:r>
              <a:rPr lang="en-US" sz="1000" spc="5"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fund the costs for members of the Fund who require a bone marrow</a:t>
            </a:r>
            <a:r>
              <a:rPr lang="en-US" sz="1000" spc="-16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transplant.</a:t>
            </a:r>
            <a:endParaRPr lang="en-ZA" sz="1000" dirty="0">
              <a:solidFill>
                <a:schemeClr val="tx1"/>
              </a:solidFill>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dirty="0">
              <a:solidFill>
                <a:schemeClr val="tx1"/>
              </a:solidFill>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7072"/>
                </a:solidFill>
                <a:effectLst/>
                <a:latin typeface="Arial" panose="020B0604020202020204" pitchFamily="34" charset="0"/>
                <a:ea typeface="Arial" panose="020B0604020202020204" pitchFamily="34" charset="0"/>
              </a:rPr>
              <a:t>Section 12(1) of the Bill states that the fund will only pay for health services, that are purchased  on the user's behalf by the fund, from certified and accredited service providers. In order to ultimately provide complete health services for members of the fund, it may be necessary to utilize the services of the SABMR but it is still unclear whether the costs incurred will be reimbursed by the</a:t>
            </a:r>
            <a:r>
              <a:rPr lang="en-US" sz="1000" spc="90" dirty="0">
                <a:solidFill>
                  <a:srgbClr val="707072"/>
                </a:solidFill>
                <a:effectLst/>
                <a:latin typeface="Arial" panose="020B0604020202020204" pitchFamily="34" charset="0"/>
                <a:ea typeface="Arial" panose="020B0604020202020204" pitchFamily="34" charset="0"/>
              </a:rPr>
              <a:t> </a:t>
            </a:r>
            <a:r>
              <a:rPr lang="en-US" sz="1000" dirty="0">
                <a:solidFill>
                  <a:srgbClr val="707072"/>
                </a:solidFill>
                <a:effectLst/>
                <a:latin typeface="Arial" panose="020B0604020202020204" pitchFamily="34" charset="0"/>
                <a:ea typeface="Arial" panose="020B0604020202020204" pitchFamily="34" charset="0"/>
              </a:rPr>
              <a:t>fund.</a:t>
            </a:r>
            <a:endParaRPr lang="en-ZA" sz="1000" dirty="0">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dirty="0">
              <a:effectLst/>
              <a:latin typeface="+mn-l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000" dirty="0">
                <a:effectLst/>
                <a:latin typeface="+mn-lt"/>
                <a:ea typeface="Arial" panose="020B0604020202020204" pitchFamily="34" charset="0"/>
              </a:rPr>
              <a:t>Recent PMB Haematology guidelines indicate clearly the bone marrow transplantation is a PMB treatment for refractory CLL (relapsed disease), T cell prolymphocytic </a:t>
            </a:r>
            <a:r>
              <a:rPr lang="en-ZA" sz="1000" dirty="0" err="1">
                <a:effectLst/>
                <a:latin typeface="+mn-lt"/>
                <a:ea typeface="Arial" panose="020B0604020202020204" pitchFamily="34" charset="0"/>
              </a:rPr>
              <a:t>leukemia</a:t>
            </a:r>
            <a:r>
              <a:rPr lang="en-ZA" sz="1000" dirty="0">
                <a:effectLst/>
                <a:latin typeface="+mn-lt"/>
                <a:ea typeface="Arial" panose="020B0604020202020204" pitchFamily="34" charset="0"/>
              </a:rPr>
              <a:t>, (T PLL), ALL, AML, </a:t>
            </a:r>
            <a:r>
              <a:rPr lang="en-ZA" sz="1000" dirty="0" err="1">
                <a:effectLst/>
                <a:latin typeface="+mn-lt"/>
                <a:ea typeface="Arial" panose="020B0604020202020204" pitchFamily="34" charset="0"/>
              </a:rPr>
              <a:t>Franconci</a:t>
            </a:r>
            <a:r>
              <a:rPr lang="en-ZA" sz="1000" dirty="0">
                <a:effectLst/>
                <a:latin typeface="+mn-lt"/>
                <a:ea typeface="Arial" panose="020B0604020202020204" pitchFamily="34" charset="0"/>
              </a:rPr>
              <a:t> </a:t>
            </a:r>
            <a:r>
              <a:rPr lang="en-ZA" sz="1000" dirty="0" err="1">
                <a:effectLst/>
                <a:latin typeface="+mn-lt"/>
                <a:ea typeface="Arial" panose="020B0604020202020204" pitchFamily="34" charset="0"/>
              </a:rPr>
              <a:t>Aneamia</a:t>
            </a:r>
            <a:r>
              <a:rPr lang="en-ZA" sz="1000" dirty="0">
                <a:effectLst/>
                <a:latin typeface="+mn-lt"/>
                <a:ea typeface="Arial" panose="020B0604020202020204" pitchFamily="34" charset="0"/>
              </a:rPr>
              <a:t> &amp; other immune related genetic immune deficiencies.</a:t>
            </a:r>
          </a:p>
        </p:txBody>
      </p:sp>
      <p:sp>
        <p:nvSpPr>
          <p:cNvPr id="4" name="Slide Number Placeholder 3"/>
          <p:cNvSpPr>
            <a:spLocks noGrp="1"/>
          </p:cNvSpPr>
          <p:nvPr>
            <p:ph type="sldNum" sz="quarter" idx="5"/>
          </p:nvPr>
        </p:nvSpPr>
        <p:spPr/>
        <p:txBody>
          <a:bodyPr/>
          <a:lstStyle/>
          <a:p>
            <a:fld id="{8CCE38DE-C05C-4406-8AF6-A55534801FFB}" type="slidenum">
              <a:rPr lang="en-ZA" smtClean="0"/>
              <a:t>8</a:t>
            </a:fld>
            <a:endParaRPr lang="en-ZA"/>
          </a:p>
        </p:txBody>
      </p:sp>
    </p:spTree>
    <p:extLst>
      <p:ext uri="{BB962C8B-B14F-4D97-AF65-F5344CB8AC3E}">
        <p14:creationId xmlns:p14="http://schemas.microsoft.com/office/powerpoint/2010/main" val="2519660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CCE38DE-C05C-4406-8AF6-A55534801FFB}" type="slidenum">
              <a:rPr lang="en-ZA" smtClean="0"/>
              <a:t>9</a:t>
            </a:fld>
            <a:endParaRPr lang="en-ZA"/>
          </a:p>
        </p:txBody>
      </p:sp>
    </p:spTree>
    <p:extLst>
      <p:ext uri="{BB962C8B-B14F-4D97-AF65-F5344CB8AC3E}">
        <p14:creationId xmlns:p14="http://schemas.microsoft.com/office/powerpoint/2010/main" val="10292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095370" y="2507804"/>
            <a:ext cx="2953258" cy="6965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32814" y="3847346"/>
            <a:ext cx="6478371" cy="696595"/>
          </a:xfrm>
          <a:prstGeom prst="rect">
            <a:avLst/>
          </a:prstGeom>
        </p:spPr>
        <p:txBody>
          <a:bodyPr wrap="square" lIns="0" tIns="0" rIns="0" bIns="0">
            <a:spAutoFit/>
          </a:bodyPr>
          <a:lstStyle>
            <a:lvl1pPr>
              <a:defRPr sz="4400" b="0" i="0">
                <a:solidFill>
                  <a:srgbClr val="30859C"/>
                </a:solidFill>
                <a:latin typeface="Century Gothic"/>
                <a:cs typeface="Century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0859C"/>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0859C"/>
                </a:solidFill>
                <a:latin typeface="Century Gothic"/>
                <a:cs typeface="Century Gothic"/>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30859C"/>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5608709" y="3735322"/>
            <a:ext cx="1256665" cy="2254885"/>
          </a:xfrm>
          <a:custGeom>
            <a:avLst/>
            <a:gdLst/>
            <a:ahLst/>
            <a:cxnLst/>
            <a:rect l="l" t="t" r="r" b="b"/>
            <a:pathLst>
              <a:path w="1256665" h="2254885">
                <a:moveTo>
                  <a:pt x="78869" y="0"/>
                </a:moveTo>
                <a:lnTo>
                  <a:pt x="46046" y="9469"/>
                </a:lnTo>
                <a:lnTo>
                  <a:pt x="19463" y="30933"/>
                </a:lnTo>
                <a:lnTo>
                  <a:pt x="3722" y="59918"/>
                </a:lnTo>
                <a:lnTo>
                  <a:pt x="0" y="92691"/>
                </a:lnTo>
                <a:lnTo>
                  <a:pt x="9470" y="125521"/>
                </a:lnTo>
                <a:lnTo>
                  <a:pt x="1094050" y="2208296"/>
                </a:lnTo>
                <a:lnTo>
                  <a:pt x="1115514" y="2234879"/>
                </a:lnTo>
                <a:lnTo>
                  <a:pt x="1144499" y="2250620"/>
                </a:lnTo>
                <a:lnTo>
                  <a:pt x="1177273" y="2254343"/>
                </a:lnTo>
                <a:lnTo>
                  <a:pt x="1210103" y="2244872"/>
                </a:lnTo>
                <a:lnTo>
                  <a:pt x="1236679" y="2223408"/>
                </a:lnTo>
                <a:lnTo>
                  <a:pt x="1252416" y="2194424"/>
                </a:lnTo>
                <a:lnTo>
                  <a:pt x="1256137" y="2161654"/>
                </a:lnTo>
                <a:lnTo>
                  <a:pt x="1246666" y="2128832"/>
                </a:lnTo>
                <a:lnTo>
                  <a:pt x="162086" y="46045"/>
                </a:lnTo>
                <a:lnTo>
                  <a:pt x="140622" y="19466"/>
                </a:lnTo>
                <a:lnTo>
                  <a:pt x="111639" y="3725"/>
                </a:lnTo>
                <a:lnTo>
                  <a:pt x="78869" y="0"/>
                </a:lnTo>
                <a:close/>
              </a:path>
            </a:pathLst>
          </a:custGeom>
          <a:solidFill>
            <a:srgbClr val="000000"/>
          </a:solidFill>
        </p:spPr>
        <p:txBody>
          <a:bodyPr wrap="square" lIns="0" tIns="0" rIns="0" bIns="0" rtlCol="0"/>
          <a:lstStyle/>
          <a:p>
            <a:endParaRPr/>
          </a:p>
        </p:txBody>
      </p:sp>
      <p:sp>
        <p:nvSpPr>
          <p:cNvPr id="18" name="bk object 18"/>
          <p:cNvSpPr/>
          <p:nvPr/>
        </p:nvSpPr>
        <p:spPr>
          <a:xfrm>
            <a:off x="5106870" y="2818363"/>
            <a:ext cx="1688464" cy="1891030"/>
          </a:xfrm>
          <a:custGeom>
            <a:avLst/>
            <a:gdLst/>
            <a:ahLst/>
            <a:cxnLst/>
            <a:rect l="l" t="t" r="r" b="b"/>
            <a:pathLst>
              <a:path w="1688465" h="1891029">
                <a:moveTo>
                  <a:pt x="59245" y="0"/>
                </a:moveTo>
                <a:lnTo>
                  <a:pt x="0" y="1890852"/>
                </a:lnTo>
                <a:lnTo>
                  <a:pt x="1688426" y="1037602"/>
                </a:lnTo>
                <a:lnTo>
                  <a:pt x="59245" y="0"/>
                </a:lnTo>
                <a:close/>
              </a:path>
            </a:pathLst>
          </a:custGeom>
          <a:solidFill>
            <a:srgbClr val="CA1B49"/>
          </a:solidFill>
        </p:spPr>
        <p:txBody>
          <a:bodyPr wrap="square" lIns="0" tIns="0" rIns="0" bIns="0" rtlCol="0"/>
          <a:lstStyle/>
          <a:p>
            <a:endParaRPr/>
          </a:p>
        </p:txBody>
      </p:sp>
      <p:sp>
        <p:nvSpPr>
          <p:cNvPr id="19" name="bk object 19"/>
          <p:cNvSpPr/>
          <p:nvPr/>
        </p:nvSpPr>
        <p:spPr>
          <a:xfrm>
            <a:off x="5251620" y="3075528"/>
            <a:ext cx="1253490" cy="1403985"/>
          </a:xfrm>
          <a:custGeom>
            <a:avLst/>
            <a:gdLst/>
            <a:ahLst/>
            <a:cxnLst/>
            <a:rect l="l" t="t" r="r" b="b"/>
            <a:pathLst>
              <a:path w="1253490" h="1403985">
                <a:moveTo>
                  <a:pt x="43967" y="0"/>
                </a:moveTo>
                <a:lnTo>
                  <a:pt x="0" y="1403565"/>
                </a:lnTo>
                <a:lnTo>
                  <a:pt x="1253299" y="770204"/>
                </a:lnTo>
                <a:lnTo>
                  <a:pt x="43967" y="0"/>
                </a:lnTo>
                <a:close/>
              </a:path>
            </a:pathLst>
          </a:custGeom>
          <a:solidFill>
            <a:srgbClr val="FFFFFF"/>
          </a:solidFill>
        </p:spPr>
        <p:txBody>
          <a:bodyPr wrap="square" lIns="0" tIns="0" rIns="0" bIns="0" rtlCol="0"/>
          <a:lstStyle/>
          <a:p>
            <a:endParaRPr/>
          </a:p>
        </p:txBody>
      </p:sp>
      <p:sp>
        <p:nvSpPr>
          <p:cNvPr id="20" name="bk object 20"/>
          <p:cNvSpPr/>
          <p:nvPr/>
        </p:nvSpPr>
        <p:spPr>
          <a:xfrm>
            <a:off x="5251620" y="3075528"/>
            <a:ext cx="1253490" cy="1403985"/>
          </a:xfrm>
          <a:custGeom>
            <a:avLst/>
            <a:gdLst/>
            <a:ahLst/>
            <a:cxnLst/>
            <a:rect l="l" t="t" r="r" b="b"/>
            <a:pathLst>
              <a:path w="1253490" h="1403985">
                <a:moveTo>
                  <a:pt x="1253299" y="770204"/>
                </a:moveTo>
                <a:lnTo>
                  <a:pt x="0" y="1403565"/>
                </a:lnTo>
                <a:lnTo>
                  <a:pt x="43967" y="0"/>
                </a:lnTo>
                <a:lnTo>
                  <a:pt x="1253299" y="770204"/>
                </a:lnTo>
                <a:close/>
              </a:path>
            </a:pathLst>
          </a:custGeom>
          <a:ln w="38100">
            <a:solidFill>
              <a:srgbClr val="FFFFFF"/>
            </a:solidFill>
          </a:ln>
        </p:spPr>
        <p:txBody>
          <a:bodyPr wrap="square" lIns="0" tIns="0" rIns="0" bIns="0" rtlCol="0"/>
          <a:lstStyle/>
          <a:p>
            <a:endParaRPr/>
          </a:p>
        </p:txBody>
      </p:sp>
      <p:sp>
        <p:nvSpPr>
          <p:cNvPr id="21" name="bk object 21"/>
          <p:cNvSpPr/>
          <p:nvPr/>
        </p:nvSpPr>
        <p:spPr>
          <a:xfrm>
            <a:off x="5369937" y="3313333"/>
            <a:ext cx="496570" cy="784860"/>
          </a:xfrm>
          <a:custGeom>
            <a:avLst/>
            <a:gdLst/>
            <a:ahLst/>
            <a:cxnLst/>
            <a:rect l="l" t="t" r="r" b="b"/>
            <a:pathLst>
              <a:path w="496570" h="784860">
                <a:moveTo>
                  <a:pt x="167195" y="0"/>
                </a:moveTo>
                <a:lnTo>
                  <a:pt x="0" y="79870"/>
                </a:lnTo>
                <a:lnTo>
                  <a:pt x="256336" y="568515"/>
                </a:lnTo>
                <a:lnTo>
                  <a:pt x="385254" y="506920"/>
                </a:lnTo>
                <a:lnTo>
                  <a:pt x="167195" y="0"/>
                </a:lnTo>
                <a:close/>
              </a:path>
              <a:path w="496570" h="784860">
                <a:moveTo>
                  <a:pt x="414257" y="595221"/>
                </a:moveTo>
                <a:lnTo>
                  <a:pt x="375678" y="599274"/>
                </a:lnTo>
                <a:lnTo>
                  <a:pt x="337383" y="617550"/>
                </a:lnTo>
                <a:lnTo>
                  <a:pt x="309807" y="644949"/>
                </a:lnTo>
                <a:lnTo>
                  <a:pt x="293395" y="697712"/>
                </a:lnTo>
                <a:lnTo>
                  <a:pt x="295924" y="715757"/>
                </a:lnTo>
                <a:lnTo>
                  <a:pt x="324458" y="762896"/>
                </a:lnTo>
                <a:lnTo>
                  <a:pt x="376075" y="784523"/>
                </a:lnTo>
                <a:lnTo>
                  <a:pt x="395458" y="784637"/>
                </a:lnTo>
                <a:lnTo>
                  <a:pt x="415147" y="780855"/>
                </a:lnTo>
                <a:lnTo>
                  <a:pt x="453868" y="762417"/>
                </a:lnTo>
                <a:lnTo>
                  <a:pt x="481328" y="734767"/>
                </a:lnTo>
                <a:lnTo>
                  <a:pt x="496317" y="681947"/>
                </a:lnTo>
                <a:lnTo>
                  <a:pt x="493553" y="663900"/>
                </a:lnTo>
                <a:lnTo>
                  <a:pt x="477080" y="629462"/>
                </a:lnTo>
                <a:lnTo>
                  <a:pt x="432904" y="598893"/>
                </a:lnTo>
                <a:lnTo>
                  <a:pt x="414257" y="595221"/>
                </a:lnTo>
                <a:close/>
              </a:path>
            </a:pathLst>
          </a:custGeom>
          <a:solidFill>
            <a:srgbClr val="CA1B49"/>
          </a:solidFill>
        </p:spPr>
        <p:txBody>
          <a:bodyPr wrap="square" lIns="0" tIns="0" rIns="0" bIns="0" rtlCol="0"/>
          <a:lstStyle/>
          <a:p>
            <a:endParaRPr/>
          </a:p>
        </p:txBody>
      </p:sp>
      <p:sp>
        <p:nvSpPr>
          <p:cNvPr id="22" name="bk object 22"/>
          <p:cNvSpPr/>
          <p:nvPr/>
        </p:nvSpPr>
        <p:spPr>
          <a:xfrm>
            <a:off x="6912612" y="3464366"/>
            <a:ext cx="1501140" cy="2589530"/>
          </a:xfrm>
          <a:custGeom>
            <a:avLst/>
            <a:gdLst/>
            <a:ahLst/>
            <a:cxnLst/>
            <a:rect l="l" t="t" r="r" b="b"/>
            <a:pathLst>
              <a:path w="1501140" h="2589529">
                <a:moveTo>
                  <a:pt x="1424055" y="0"/>
                </a:moveTo>
                <a:lnTo>
                  <a:pt x="1361877" y="18057"/>
                </a:lnTo>
                <a:lnTo>
                  <a:pt x="10213" y="2462304"/>
                </a:lnTo>
                <a:lnTo>
                  <a:pt x="0" y="2494911"/>
                </a:lnTo>
                <a:lnTo>
                  <a:pt x="2978" y="2527760"/>
                </a:lnTo>
                <a:lnTo>
                  <a:pt x="18057" y="2557094"/>
                </a:lnTo>
                <a:lnTo>
                  <a:pt x="44148" y="2579157"/>
                </a:lnTo>
                <a:lnTo>
                  <a:pt x="76747" y="2589369"/>
                </a:lnTo>
                <a:lnTo>
                  <a:pt x="109593" y="2586388"/>
                </a:lnTo>
                <a:lnTo>
                  <a:pt x="138926" y="2571308"/>
                </a:lnTo>
                <a:lnTo>
                  <a:pt x="160988" y="2545222"/>
                </a:lnTo>
                <a:lnTo>
                  <a:pt x="1490602" y="127053"/>
                </a:lnTo>
                <a:lnTo>
                  <a:pt x="1500808" y="94453"/>
                </a:lnTo>
                <a:lnTo>
                  <a:pt x="1497826" y="61604"/>
                </a:lnTo>
                <a:lnTo>
                  <a:pt x="1482745" y="32270"/>
                </a:lnTo>
                <a:lnTo>
                  <a:pt x="1456655" y="10213"/>
                </a:lnTo>
                <a:lnTo>
                  <a:pt x="1424055" y="0"/>
                </a:lnTo>
                <a:close/>
              </a:path>
            </a:pathLst>
          </a:custGeom>
          <a:solidFill>
            <a:srgbClr val="000000"/>
          </a:solidFill>
        </p:spPr>
        <p:txBody>
          <a:bodyPr wrap="square" lIns="0" tIns="0" rIns="0" bIns="0" rtlCol="0"/>
          <a:lstStyle/>
          <a:p>
            <a:endParaRPr/>
          </a:p>
        </p:txBody>
      </p:sp>
      <p:sp>
        <p:nvSpPr>
          <p:cNvPr id="23" name="bk object 23"/>
          <p:cNvSpPr/>
          <p:nvPr/>
        </p:nvSpPr>
        <p:spPr>
          <a:xfrm>
            <a:off x="7229467" y="3112543"/>
            <a:ext cx="1736089" cy="1713864"/>
          </a:xfrm>
          <a:custGeom>
            <a:avLst/>
            <a:gdLst/>
            <a:ahLst/>
            <a:cxnLst/>
            <a:rect l="l" t="t" r="r" b="b"/>
            <a:pathLst>
              <a:path w="1736090" h="1713864">
                <a:moveTo>
                  <a:pt x="867332" y="0"/>
                </a:moveTo>
                <a:lnTo>
                  <a:pt x="821103" y="381"/>
                </a:lnTo>
                <a:lnTo>
                  <a:pt x="775125" y="3185"/>
                </a:lnTo>
                <a:lnTo>
                  <a:pt x="729497" y="8384"/>
                </a:lnTo>
                <a:lnTo>
                  <a:pt x="684318" y="15951"/>
                </a:lnTo>
                <a:lnTo>
                  <a:pt x="639687" y="25859"/>
                </a:lnTo>
                <a:lnTo>
                  <a:pt x="595703" y="38079"/>
                </a:lnTo>
                <a:lnTo>
                  <a:pt x="552466" y="52584"/>
                </a:lnTo>
                <a:lnTo>
                  <a:pt x="510075" y="69347"/>
                </a:lnTo>
                <a:lnTo>
                  <a:pt x="468628" y="88339"/>
                </a:lnTo>
                <a:lnTo>
                  <a:pt x="428226" y="109535"/>
                </a:lnTo>
                <a:lnTo>
                  <a:pt x="388967" y="132905"/>
                </a:lnTo>
                <a:lnTo>
                  <a:pt x="350950" y="158423"/>
                </a:lnTo>
                <a:lnTo>
                  <a:pt x="314275" y="186060"/>
                </a:lnTo>
                <a:lnTo>
                  <a:pt x="279041" y="215790"/>
                </a:lnTo>
                <a:lnTo>
                  <a:pt x="245347" y="247584"/>
                </a:lnTo>
                <a:lnTo>
                  <a:pt x="213292" y="281415"/>
                </a:lnTo>
                <a:lnTo>
                  <a:pt x="182976" y="317257"/>
                </a:lnTo>
                <a:lnTo>
                  <a:pt x="154497" y="355080"/>
                </a:lnTo>
                <a:lnTo>
                  <a:pt x="127955" y="394857"/>
                </a:lnTo>
                <a:lnTo>
                  <a:pt x="103448" y="436562"/>
                </a:lnTo>
                <a:lnTo>
                  <a:pt x="81362" y="479597"/>
                </a:lnTo>
                <a:lnTo>
                  <a:pt x="61993" y="523319"/>
                </a:lnTo>
                <a:lnTo>
                  <a:pt x="45313" y="567629"/>
                </a:lnTo>
                <a:lnTo>
                  <a:pt x="31290" y="612429"/>
                </a:lnTo>
                <a:lnTo>
                  <a:pt x="19895" y="657620"/>
                </a:lnTo>
                <a:lnTo>
                  <a:pt x="11098" y="703104"/>
                </a:lnTo>
                <a:lnTo>
                  <a:pt x="4870" y="748782"/>
                </a:lnTo>
                <a:lnTo>
                  <a:pt x="1181" y="794556"/>
                </a:lnTo>
                <a:lnTo>
                  <a:pt x="0" y="840327"/>
                </a:lnTo>
                <a:lnTo>
                  <a:pt x="1297" y="885997"/>
                </a:lnTo>
                <a:lnTo>
                  <a:pt x="5044" y="931468"/>
                </a:lnTo>
                <a:lnTo>
                  <a:pt x="11210" y="976640"/>
                </a:lnTo>
                <a:lnTo>
                  <a:pt x="19765" y="1021415"/>
                </a:lnTo>
                <a:lnTo>
                  <a:pt x="30679" y="1065695"/>
                </a:lnTo>
                <a:lnTo>
                  <a:pt x="43923" y="1109381"/>
                </a:lnTo>
                <a:lnTo>
                  <a:pt x="59466" y="1152374"/>
                </a:lnTo>
                <a:lnTo>
                  <a:pt x="77279" y="1194577"/>
                </a:lnTo>
                <a:lnTo>
                  <a:pt x="97332" y="1235891"/>
                </a:lnTo>
                <a:lnTo>
                  <a:pt x="119595" y="1276217"/>
                </a:lnTo>
                <a:lnTo>
                  <a:pt x="144038" y="1315457"/>
                </a:lnTo>
                <a:lnTo>
                  <a:pt x="170632" y="1353511"/>
                </a:lnTo>
                <a:lnTo>
                  <a:pt x="199346" y="1390283"/>
                </a:lnTo>
                <a:lnTo>
                  <a:pt x="230150" y="1425673"/>
                </a:lnTo>
                <a:lnTo>
                  <a:pt x="263015" y="1459582"/>
                </a:lnTo>
                <a:lnTo>
                  <a:pt x="297912" y="1491912"/>
                </a:lnTo>
                <a:lnTo>
                  <a:pt x="334809" y="1522566"/>
                </a:lnTo>
                <a:lnTo>
                  <a:pt x="373677" y="1551443"/>
                </a:lnTo>
                <a:lnTo>
                  <a:pt x="414486" y="1578446"/>
                </a:lnTo>
                <a:lnTo>
                  <a:pt x="457207" y="1603476"/>
                </a:lnTo>
                <a:lnTo>
                  <a:pt x="501228" y="1626141"/>
                </a:lnTo>
                <a:lnTo>
                  <a:pt x="545890" y="1646135"/>
                </a:lnTo>
                <a:lnTo>
                  <a:pt x="591096" y="1663486"/>
                </a:lnTo>
                <a:lnTo>
                  <a:pt x="636745" y="1678221"/>
                </a:lnTo>
                <a:lnTo>
                  <a:pt x="682739" y="1690367"/>
                </a:lnTo>
                <a:lnTo>
                  <a:pt x="728978" y="1699953"/>
                </a:lnTo>
                <a:lnTo>
                  <a:pt x="775363" y="1707006"/>
                </a:lnTo>
                <a:lnTo>
                  <a:pt x="821795" y="1711554"/>
                </a:lnTo>
                <a:lnTo>
                  <a:pt x="868175" y="1713623"/>
                </a:lnTo>
                <a:lnTo>
                  <a:pt x="914404" y="1713242"/>
                </a:lnTo>
                <a:lnTo>
                  <a:pt x="960382" y="1710438"/>
                </a:lnTo>
                <a:lnTo>
                  <a:pt x="1006010" y="1705239"/>
                </a:lnTo>
                <a:lnTo>
                  <a:pt x="1051189" y="1697671"/>
                </a:lnTo>
                <a:lnTo>
                  <a:pt x="1095820" y="1687764"/>
                </a:lnTo>
                <a:lnTo>
                  <a:pt x="1139804" y="1675544"/>
                </a:lnTo>
                <a:lnTo>
                  <a:pt x="1183041" y="1661039"/>
                </a:lnTo>
                <a:lnTo>
                  <a:pt x="1225432" y="1644276"/>
                </a:lnTo>
                <a:lnTo>
                  <a:pt x="1266879" y="1625283"/>
                </a:lnTo>
                <a:lnTo>
                  <a:pt x="1307281" y="1604088"/>
                </a:lnTo>
                <a:lnTo>
                  <a:pt x="1346540" y="1580718"/>
                </a:lnTo>
                <a:lnTo>
                  <a:pt x="1384557" y="1555200"/>
                </a:lnTo>
                <a:lnTo>
                  <a:pt x="1421232" y="1527563"/>
                </a:lnTo>
                <a:lnTo>
                  <a:pt x="1456466" y="1497833"/>
                </a:lnTo>
                <a:lnTo>
                  <a:pt x="1490160" y="1466039"/>
                </a:lnTo>
                <a:lnTo>
                  <a:pt x="1522215" y="1432207"/>
                </a:lnTo>
                <a:lnTo>
                  <a:pt x="1552531" y="1396366"/>
                </a:lnTo>
                <a:lnTo>
                  <a:pt x="1581010" y="1358543"/>
                </a:lnTo>
                <a:lnTo>
                  <a:pt x="1607552" y="1318765"/>
                </a:lnTo>
                <a:lnTo>
                  <a:pt x="1632059" y="1277061"/>
                </a:lnTo>
                <a:lnTo>
                  <a:pt x="1654145" y="1234026"/>
                </a:lnTo>
                <a:lnTo>
                  <a:pt x="1673514" y="1190304"/>
                </a:lnTo>
                <a:lnTo>
                  <a:pt x="1690194" y="1145993"/>
                </a:lnTo>
                <a:lnTo>
                  <a:pt x="1704217" y="1101193"/>
                </a:lnTo>
                <a:lnTo>
                  <a:pt x="1715612" y="1056002"/>
                </a:lnTo>
                <a:lnTo>
                  <a:pt x="1724409" y="1010517"/>
                </a:lnTo>
                <a:lnTo>
                  <a:pt x="1730637" y="964839"/>
                </a:lnTo>
                <a:lnTo>
                  <a:pt x="1734326" y="919064"/>
                </a:lnTo>
                <a:lnTo>
                  <a:pt x="1735507" y="873293"/>
                </a:lnTo>
                <a:lnTo>
                  <a:pt x="1734210" y="827622"/>
                </a:lnTo>
                <a:lnTo>
                  <a:pt x="1730463" y="782152"/>
                </a:lnTo>
                <a:lnTo>
                  <a:pt x="1724297" y="736979"/>
                </a:lnTo>
                <a:lnTo>
                  <a:pt x="1715742" y="692204"/>
                </a:lnTo>
                <a:lnTo>
                  <a:pt x="1704828" y="647924"/>
                </a:lnTo>
                <a:lnTo>
                  <a:pt x="1691584" y="604237"/>
                </a:lnTo>
                <a:lnTo>
                  <a:pt x="1676041" y="561243"/>
                </a:lnTo>
                <a:lnTo>
                  <a:pt x="1658228" y="519040"/>
                </a:lnTo>
                <a:lnTo>
                  <a:pt x="1638175" y="477726"/>
                </a:lnTo>
                <a:lnTo>
                  <a:pt x="1615912" y="437400"/>
                </a:lnTo>
                <a:lnTo>
                  <a:pt x="1591468" y="398160"/>
                </a:lnTo>
                <a:lnTo>
                  <a:pt x="1564875" y="360106"/>
                </a:lnTo>
                <a:lnTo>
                  <a:pt x="1536161" y="323334"/>
                </a:lnTo>
                <a:lnTo>
                  <a:pt x="1505357" y="287945"/>
                </a:lnTo>
                <a:lnTo>
                  <a:pt x="1472491" y="254036"/>
                </a:lnTo>
                <a:lnTo>
                  <a:pt x="1437595" y="221706"/>
                </a:lnTo>
                <a:lnTo>
                  <a:pt x="1400698" y="191054"/>
                </a:lnTo>
                <a:lnTo>
                  <a:pt x="1361830" y="162177"/>
                </a:lnTo>
                <a:lnTo>
                  <a:pt x="1321021" y="135175"/>
                </a:lnTo>
                <a:lnTo>
                  <a:pt x="1278300" y="110147"/>
                </a:lnTo>
                <a:lnTo>
                  <a:pt x="1234279" y="87482"/>
                </a:lnTo>
                <a:lnTo>
                  <a:pt x="1189617" y="67488"/>
                </a:lnTo>
                <a:lnTo>
                  <a:pt x="1144411" y="50137"/>
                </a:lnTo>
                <a:lnTo>
                  <a:pt x="1098762" y="35402"/>
                </a:lnTo>
                <a:lnTo>
                  <a:pt x="1052768" y="23255"/>
                </a:lnTo>
                <a:lnTo>
                  <a:pt x="1006529" y="13669"/>
                </a:lnTo>
                <a:lnTo>
                  <a:pt x="960144" y="6616"/>
                </a:lnTo>
                <a:lnTo>
                  <a:pt x="913712" y="2069"/>
                </a:lnTo>
                <a:lnTo>
                  <a:pt x="867332" y="0"/>
                </a:lnTo>
                <a:close/>
              </a:path>
            </a:pathLst>
          </a:custGeom>
          <a:solidFill>
            <a:srgbClr val="CA1B49"/>
          </a:solidFill>
        </p:spPr>
        <p:txBody>
          <a:bodyPr wrap="square" lIns="0" tIns="0" rIns="0" bIns="0" rtlCol="0"/>
          <a:lstStyle/>
          <a:p>
            <a:endParaRPr/>
          </a:p>
        </p:txBody>
      </p:sp>
      <p:sp>
        <p:nvSpPr>
          <p:cNvPr id="24" name="bk object 24"/>
          <p:cNvSpPr/>
          <p:nvPr/>
        </p:nvSpPr>
        <p:spPr>
          <a:xfrm>
            <a:off x="7341715" y="3223436"/>
            <a:ext cx="1511300" cy="1492250"/>
          </a:xfrm>
          <a:custGeom>
            <a:avLst/>
            <a:gdLst/>
            <a:ahLst/>
            <a:cxnLst/>
            <a:rect l="l" t="t" r="r" b="b"/>
            <a:pathLst>
              <a:path w="1511300" h="1492250">
                <a:moveTo>
                  <a:pt x="90067" y="380031"/>
                </a:moveTo>
                <a:lnTo>
                  <a:pt x="113981" y="339638"/>
                </a:lnTo>
                <a:lnTo>
                  <a:pt x="140088" y="301337"/>
                </a:lnTo>
                <a:lnTo>
                  <a:pt x="168268" y="265159"/>
                </a:lnTo>
                <a:lnTo>
                  <a:pt x="198402" y="231138"/>
                </a:lnTo>
                <a:lnTo>
                  <a:pt x="230368" y="199308"/>
                </a:lnTo>
                <a:lnTo>
                  <a:pt x="264048" y="169702"/>
                </a:lnTo>
                <a:lnTo>
                  <a:pt x="299322" y="142353"/>
                </a:lnTo>
                <a:lnTo>
                  <a:pt x="336069" y="117294"/>
                </a:lnTo>
                <a:lnTo>
                  <a:pt x="374170" y="94558"/>
                </a:lnTo>
                <a:lnTo>
                  <a:pt x="413506" y="74180"/>
                </a:lnTo>
                <a:lnTo>
                  <a:pt x="453956" y="56192"/>
                </a:lnTo>
                <a:lnTo>
                  <a:pt x="495401" y="40628"/>
                </a:lnTo>
                <a:lnTo>
                  <a:pt x="537720" y="27520"/>
                </a:lnTo>
                <a:lnTo>
                  <a:pt x="580794" y="16902"/>
                </a:lnTo>
                <a:lnTo>
                  <a:pt x="624503" y="8808"/>
                </a:lnTo>
                <a:lnTo>
                  <a:pt x="668728" y="3271"/>
                </a:lnTo>
                <a:lnTo>
                  <a:pt x="713348" y="324"/>
                </a:lnTo>
                <a:lnTo>
                  <a:pt x="758243" y="0"/>
                </a:lnTo>
                <a:lnTo>
                  <a:pt x="803295" y="2332"/>
                </a:lnTo>
                <a:lnTo>
                  <a:pt x="848382" y="7355"/>
                </a:lnTo>
                <a:lnTo>
                  <a:pt x="893385" y="15100"/>
                </a:lnTo>
                <a:lnTo>
                  <a:pt x="938185" y="25603"/>
                </a:lnTo>
                <a:lnTo>
                  <a:pt x="982661" y="38895"/>
                </a:lnTo>
                <a:lnTo>
                  <a:pt x="1026694" y="55010"/>
                </a:lnTo>
                <a:lnTo>
                  <a:pt x="1070164" y="73981"/>
                </a:lnTo>
                <a:lnTo>
                  <a:pt x="1112951" y="95843"/>
                </a:lnTo>
                <a:lnTo>
                  <a:pt x="1154329" y="120260"/>
                </a:lnTo>
                <a:lnTo>
                  <a:pt x="1193634" y="146803"/>
                </a:lnTo>
                <a:lnTo>
                  <a:pt x="1230829" y="175351"/>
                </a:lnTo>
                <a:lnTo>
                  <a:pt x="1265878" y="205786"/>
                </a:lnTo>
                <a:lnTo>
                  <a:pt x="1298744" y="237989"/>
                </a:lnTo>
                <a:lnTo>
                  <a:pt x="1329392" y="271840"/>
                </a:lnTo>
                <a:lnTo>
                  <a:pt x="1357786" y="307221"/>
                </a:lnTo>
                <a:lnTo>
                  <a:pt x="1383889" y="344012"/>
                </a:lnTo>
                <a:lnTo>
                  <a:pt x="1407666" y="382095"/>
                </a:lnTo>
                <a:lnTo>
                  <a:pt x="1429080" y="421351"/>
                </a:lnTo>
                <a:lnTo>
                  <a:pt x="1448095" y="461660"/>
                </a:lnTo>
                <a:lnTo>
                  <a:pt x="1464676" y="502904"/>
                </a:lnTo>
                <a:lnTo>
                  <a:pt x="1478785" y="544964"/>
                </a:lnTo>
                <a:lnTo>
                  <a:pt x="1490388" y="587720"/>
                </a:lnTo>
                <a:lnTo>
                  <a:pt x="1499447" y="631054"/>
                </a:lnTo>
                <a:lnTo>
                  <a:pt x="1505927" y="674846"/>
                </a:lnTo>
                <a:lnTo>
                  <a:pt x="1509793" y="718978"/>
                </a:lnTo>
                <a:lnTo>
                  <a:pt x="1511006" y="763330"/>
                </a:lnTo>
                <a:lnTo>
                  <a:pt x="1509533" y="807783"/>
                </a:lnTo>
                <a:lnTo>
                  <a:pt x="1505335" y="852220"/>
                </a:lnTo>
                <a:lnTo>
                  <a:pt x="1498379" y="896519"/>
                </a:lnTo>
                <a:lnTo>
                  <a:pt x="1488626" y="940564"/>
                </a:lnTo>
                <a:lnTo>
                  <a:pt x="1476042" y="984233"/>
                </a:lnTo>
                <a:lnTo>
                  <a:pt x="1460590" y="1027409"/>
                </a:lnTo>
                <a:lnTo>
                  <a:pt x="1442234" y="1069973"/>
                </a:lnTo>
                <a:lnTo>
                  <a:pt x="1420938" y="1111805"/>
                </a:lnTo>
                <a:lnTo>
                  <a:pt x="1397024" y="1152197"/>
                </a:lnTo>
                <a:lnTo>
                  <a:pt x="1370917" y="1190498"/>
                </a:lnTo>
                <a:lnTo>
                  <a:pt x="1342737" y="1226676"/>
                </a:lnTo>
                <a:lnTo>
                  <a:pt x="1312605" y="1260696"/>
                </a:lnTo>
                <a:lnTo>
                  <a:pt x="1280639" y="1292526"/>
                </a:lnTo>
                <a:lnTo>
                  <a:pt x="1246959" y="1322132"/>
                </a:lnTo>
                <a:lnTo>
                  <a:pt x="1211686" y="1349481"/>
                </a:lnTo>
                <a:lnTo>
                  <a:pt x="1174939" y="1374539"/>
                </a:lnTo>
                <a:lnTo>
                  <a:pt x="1136838" y="1397274"/>
                </a:lnTo>
                <a:lnTo>
                  <a:pt x="1097503" y="1417652"/>
                </a:lnTo>
                <a:lnTo>
                  <a:pt x="1057054" y="1435639"/>
                </a:lnTo>
                <a:lnTo>
                  <a:pt x="1015610" y="1451203"/>
                </a:lnTo>
                <a:lnTo>
                  <a:pt x="973292" y="1464311"/>
                </a:lnTo>
                <a:lnTo>
                  <a:pt x="930218" y="1474928"/>
                </a:lnTo>
                <a:lnTo>
                  <a:pt x="886510" y="1483022"/>
                </a:lnTo>
                <a:lnTo>
                  <a:pt x="842286" y="1488559"/>
                </a:lnTo>
                <a:lnTo>
                  <a:pt x="797667" y="1491506"/>
                </a:lnTo>
                <a:lnTo>
                  <a:pt x="752772" y="1491830"/>
                </a:lnTo>
                <a:lnTo>
                  <a:pt x="707721" y="1489498"/>
                </a:lnTo>
                <a:lnTo>
                  <a:pt x="662634" y="1484475"/>
                </a:lnTo>
                <a:lnTo>
                  <a:pt x="617632" y="1476730"/>
                </a:lnTo>
                <a:lnTo>
                  <a:pt x="572832" y="1466228"/>
                </a:lnTo>
                <a:lnTo>
                  <a:pt x="528356" y="1452937"/>
                </a:lnTo>
                <a:lnTo>
                  <a:pt x="484324" y="1436823"/>
                </a:lnTo>
                <a:lnTo>
                  <a:pt x="440854" y="1417852"/>
                </a:lnTo>
                <a:lnTo>
                  <a:pt x="398068" y="1395992"/>
                </a:lnTo>
                <a:lnTo>
                  <a:pt x="356687" y="1371575"/>
                </a:lnTo>
                <a:lnTo>
                  <a:pt x="317381" y="1345032"/>
                </a:lnTo>
                <a:lnTo>
                  <a:pt x="280185" y="1316484"/>
                </a:lnTo>
                <a:lnTo>
                  <a:pt x="245135" y="1286049"/>
                </a:lnTo>
                <a:lnTo>
                  <a:pt x="212268" y="1253847"/>
                </a:lnTo>
                <a:lnTo>
                  <a:pt x="181619" y="1219995"/>
                </a:lnTo>
                <a:lnTo>
                  <a:pt x="153224" y="1184615"/>
                </a:lnTo>
                <a:lnTo>
                  <a:pt x="127120" y="1147823"/>
                </a:lnTo>
                <a:lnTo>
                  <a:pt x="103343" y="1109740"/>
                </a:lnTo>
                <a:lnTo>
                  <a:pt x="81928" y="1070484"/>
                </a:lnTo>
                <a:lnTo>
                  <a:pt x="62913" y="1030175"/>
                </a:lnTo>
                <a:lnTo>
                  <a:pt x="46332" y="988931"/>
                </a:lnTo>
                <a:lnTo>
                  <a:pt x="32222" y="946871"/>
                </a:lnTo>
                <a:lnTo>
                  <a:pt x="20619" y="904115"/>
                </a:lnTo>
                <a:lnTo>
                  <a:pt x="11559" y="860782"/>
                </a:lnTo>
                <a:lnTo>
                  <a:pt x="5079" y="816989"/>
                </a:lnTo>
                <a:lnTo>
                  <a:pt x="1213" y="772858"/>
                </a:lnTo>
                <a:lnTo>
                  <a:pt x="0" y="728505"/>
                </a:lnTo>
                <a:lnTo>
                  <a:pt x="1473" y="684052"/>
                </a:lnTo>
                <a:lnTo>
                  <a:pt x="5670" y="639615"/>
                </a:lnTo>
                <a:lnTo>
                  <a:pt x="12627" y="595316"/>
                </a:lnTo>
                <a:lnTo>
                  <a:pt x="22379" y="551272"/>
                </a:lnTo>
                <a:lnTo>
                  <a:pt x="34963" y="507602"/>
                </a:lnTo>
                <a:lnTo>
                  <a:pt x="50415" y="464426"/>
                </a:lnTo>
                <a:lnTo>
                  <a:pt x="68771" y="421862"/>
                </a:lnTo>
                <a:lnTo>
                  <a:pt x="90067" y="380031"/>
                </a:lnTo>
                <a:close/>
              </a:path>
            </a:pathLst>
          </a:custGeom>
          <a:ln w="63500">
            <a:solidFill>
              <a:srgbClr val="FFFFFF"/>
            </a:solidFill>
          </a:ln>
        </p:spPr>
        <p:txBody>
          <a:bodyPr wrap="square" lIns="0" tIns="0" rIns="0" bIns="0" rtlCol="0"/>
          <a:lstStyle/>
          <a:p>
            <a:endParaRPr/>
          </a:p>
        </p:txBody>
      </p:sp>
      <p:sp>
        <p:nvSpPr>
          <p:cNvPr id="25" name="bk object 25"/>
          <p:cNvSpPr/>
          <p:nvPr/>
        </p:nvSpPr>
        <p:spPr>
          <a:xfrm>
            <a:off x="7598180" y="3601634"/>
            <a:ext cx="1012190" cy="717550"/>
          </a:xfrm>
          <a:custGeom>
            <a:avLst/>
            <a:gdLst/>
            <a:ahLst/>
            <a:cxnLst/>
            <a:rect l="l" t="t" r="r" b="b"/>
            <a:pathLst>
              <a:path w="1012190" h="717550">
                <a:moveTo>
                  <a:pt x="145773" y="0"/>
                </a:moveTo>
                <a:lnTo>
                  <a:pt x="98589" y="24726"/>
                </a:lnTo>
                <a:lnTo>
                  <a:pt x="5714" y="193636"/>
                </a:lnTo>
                <a:lnTo>
                  <a:pt x="0" y="211894"/>
                </a:lnTo>
                <a:lnTo>
                  <a:pt x="1671" y="230291"/>
                </a:lnTo>
                <a:lnTo>
                  <a:pt x="10116" y="246721"/>
                </a:lnTo>
                <a:lnTo>
                  <a:pt x="24726" y="259079"/>
                </a:lnTo>
                <a:lnTo>
                  <a:pt x="847927" y="711707"/>
                </a:lnTo>
                <a:lnTo>
                  <a:pt x="866186" y="717427"/>
                </a:lnTo>
                <a:lnTo>
                  <a:pt x="884582" y="715755"/>
                </a:lnTo>
                <a:lnTo>
                  <a:pt x="901012" y="707306"/>
                </a:lnTo>
                <a:lnTo>
                  <a:pt x="913370" y="692695"/>
                </a:lnTo>
                <a:lnTo>
                  <a:pt x="1006245" y="523798"/>
                </a:lnTo>
                <a:lnTo>
                  <a:pt x="1011960" y="505532"/>
                </a:lnTo>
                <a:lnTo>
                  <a:pt x="1010289" y="487131"/>
                </a:lnTo>
                <a:lnTo>
                  <a:pt x="1001843" y="470700"/>
                </a:lnTo>
                <a:lnTo>
                  <a:pt x="987233" y="458342"/>
                </a:lnTo>
                <a:lnTo>
                  <a:pt x="164032" y="5714"/>
                </a:lnTo>
                <a:lnTo>
                  <a:pt x="145773" y="0"/>
                </a:lnTo>
                <a:close/>
              </a:path>
            </a:pathLst>
          </a:custGeom>
          <a:solidFill>
            <a:srgbClr val="FFFFFF"/>
          </a:solidFill>
        </p:spPr>
        <p:txBody>
          <a:bodyPr wrap="square" lIns="0" tIns="0" rIns="0" bIns="0" rtlCol="0"/>
          <a:lstStyle/>
          <a:p>
            <a:endParaRPr/>
          </a:p>
        </p:txBody>
      </p:sp>
      <p:sp>
        <p:nvSpPr>
          <p:cNvPr id="26" name="bk object 26"/>
          <p:cNvSpPr/>
          <p:nvPr/>
        </p:nvSpPr>
        <p:spPr>
          <a:xfrm>
            <a:off x="6774180" y="3037330"/>
            <a:ext cx="170815" cy="2931160"/>
          </a:xfrm>
          <a:custGeom>
            <a:avLst/>
            <a:gdLst/>
            <a:ahLst/>
            <a:cxnLst/>
            <a:rect l="l" t="t" r="r" b="b"/>
            <a:pathLst>
              <a:path w="170815" h="2931160">
                <a:moveTo>
                  <a:pt x="85344" y="0"/>
                </a:moveTo>
                <a:lnTo>
                  <a:pt x="52126" y="6707"/>
                </a:lnTo>
                <a:lnTo>
                  <a:pt x="24998" y="24998"/>
                </a:lnTo>
                <a:lnTo>
                  <a:pt x="6707" y="52126"/>
                </a:lnTo>
                <a:lnTo>
                  <a:pt x="0" y="85344"/>
                </a:lnTo>
                <a:lnTo>
                  <a:pt x="0" y="2845308"/>
                </a:lnTo>
                <a:lnTo>
                  <a:pt x="6707" y="2878525"/>
                </a:lnTo>
                <a:lnTo>
                  <a:pt x="24998" y="2905653"/>
                </a:lnTo>
                <a:lnTo>
                  <a:pt x="52126" y="2923944"/>
                </a:lnTo>
                <a:lnTo>
                  <a:pt x="85344" y="2930652"/>
                </a:lnTo>
                <a:lnTo>
                  <a:pt x="118561" y="2923944"/>
                </a:lnTo>
                <a:lnTo>
                  <a:pt x="145689" y="2905653"/>
                </a:lnTo>
                <a:lnTo>
                  <a:pt x="163980" y="2878525"/>
                </a:lnTo>
                <a:lnTo>
                  <a:pt x="170688" y="2845308"/>
                </a:lnTo>
                <a:lnTo>
                  <a:pt x="170688" y="85344"/>
                </a:lnTo>
                <a:lnTo>
                  <a:pt x="163980" y="52126"/>
                </a:lnTo>
                <a:lnTo>
                  <a:pt x="145689" y="24998"/>
                </a:lnTo>
                <a:lnTo>
                  <a:pt x="118561" y="6707"/>
                </a:lnTo>
                <a:lnTo>
                  <a:pt x="85344" y="0"/>
                </a:lnTo>
                <a:close/>
              </a:path>
            </a:pathLst>
          </a:custGeom>
          <a:solidFill>
            <a:srgbClr val="000000"/>
          </a:solidFill>
        </p:spPr>
        <p:txBody>
          <a:bodyPr wrap="square" lIns="0" tIns="0" rIns="0" bIns="0" rtlCol="0"/>
          <a:lstStyle/>
          <a:p>
            <a:endParaRPr/>
          </a:p>
        </p:txBody>
      </p:sp>
      <p:sp>
        <p:nvSpPr>
          <p:cNvPr id="27" name="bk object 27"/>
          <p:cNvSpPr/>
          <p:nvPr/>
        </p:nvSpPr>
        <p:spPr>
          <a:xfrm>
            <a:off x="5998464" y="1729740"/>
            <a:ext cx="2142743" cy="1822703"/>
          </a:xfrm>
          <a:prstGeom prst="rect">
            <a:avLst/>
          </a:prstGeom>
          <a:blipFill>
            <a:blip r:embed="rId3" cstate="print"/>
            <a:stretch>
              <a:fillRect/>
            </a:stretch>
          </a:blipFill>
        </p:spPr>
        <p:txBody>
          <a:bodyPr wrap="square" lIns="0" tIns="0" rIns="0" bIns="0" rtlCol="0"/>
          <a:lstStyle/>
          <a:p>
            <a:endParaRPr/>
          </a:p>
        </p:txBody>
      </p:sp>
      <p:sp>
        <p:nvSpPr>
          <p:cNvPr id="28" name="bk object 28"/>
          <p:cNvSpPr/>
          <p:nvPr/>
        </p:nvSpPr>
        <p:spPr>
          <a:xfrm>
            <a:off x="6071615" y="1744979"/>
            <a:ext cx="1996439" cy="1682750"/>
          </a:xfrm>
          <a:custGeom>
            <a:avLst/>
            <a:gdLst/>
            <a:ahLst/>
            <a:cxnLst/>
            <a:rect l="l" t="t" r="r" b="b"/>
            <a:pathLst>
              <a:path w="1996440" h="1682750">
                <a:moveTo>
                  <a:pt x="1575816" y="0"/>
                </a:moveTo>
                <a:lnTo>
                  <a:pt x="420623" y="0"/>
                </a:lnTo>
                <a:lnTo>
                  <a:pt x="0" y="841248"/>
                </a:lnTo>
                <a:lnTo>
                  <a:pt x="420623" y="1682496"/>
                </a:lnTo>
                <a:lnTo>
                  <a:pt x="1575816" y="1682496"/>
                </a:lnTo>
                <a:lnTo>
                  <a:pt x="1996439" y="841248"/>
                </a:lnTo>
                <a:lnTo>
                  <a:pt x="1575816" y="0"/>
                </a:lnTo>
                <a:close/>
              </a:path>
            </a:pathLst>
          </a:custGeom>
          <a:solidFill>
            <a:srgbClr val="CA1B49"/>
          </a:solidFill>
        </p:spPr>
        <p:txBody>
          <a:bodyPr wrap="square" lIns="0" tIns="0" rIns="0" bIns="0" rtlCol="0"/>
          <a:lstStyle/>
          <a:p>
            <a:endParaRPr/>
          </a:p>
        </p:txBody>
      </p:sp>
      <p:sp>
        <p:nvSpPr>
          <p:cNvPr id="29" name="bk object 29"/>
          <p:cNvSpPr/>
          <p:nvPr/>
        </p:nvSpPr>
        <p:spPr>
          <a:xfrm>
            <a:off x="6214871" y="1854709"/>
            <a:ext cx="1701164" cy="1460500"/>
          </a:xfrm>
          <a:custGeom>
            <a:avLst/>
            <a:gdLst/>
            <a:ahLst/>
            <a:cxnLst/>
            <a:rect l="l" t="t" r="r" b="b"/>
            <a:pathLst>
              <a:path w="1701165" h="1460500">
                <a:moveTo>
                  <a:pt x="0" y="729996"/>
                </a:moveTo>
                <a:lnTo>
                  <a:pt x="364998" y="0"/>
                </a:lnTo>
                <a:lnTo>
                  <a:pt x="1335786" y="0"/>
                </a:lnTo>
                <a:lnTo>
                  <a:pt x="1700783" y="729996"/>
                </a:lnTo>
                <a:lnTo>
                  <a:pt x="1335786" y="1459992"/>
                </a:lnTo>
                <a:lnTo>
                  <a:pt x="364998" y="1459992"/>
                </a:lnTo>
                <a:lnTo>
                  <a:pt x="0" y="729996"/>
                </a:lnTo>
                <a:close/>
              </a:path>
            </a:pathLst>
          </a:custGeom>
          <a:ln w="635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188623" y="467678"/>
            <a:ext cx="4919345" cy="696594"/>
          </a:xfrm>
          <a:prstGeom prst="rect">
            <a:avLst/>
          </a:prstGeom>
        </p:spPr>
        <p:txBody>
          <a:bodyPr wrap="square" lIns="0" tIns="0" rIns="0" bIns="0">
            <a:spAutoFit/>
          </a:bodyPr>
          <a:lstStyle>
            <a:lvl1pPr>
              <a:defRPr sz="4400" b="0" i="0">
                <a:solidFill>
                  <a:srgbClr val="30859C"/>
                </a:solidFill>
                <a:latin typeface="Century Gothic"/>
                <a:cs typeface="Century Gothic"/>
              </a:defRPr>
            </a:lvl1pPr>
          </a:lstStyle>
          <a:p>
            <a:endParaRPr/>
          </a:p>
        </p:txBody>
      </p:sp>
      <p:sp>
        <p:nvSpPr>
          <p:cNvPr id="3" name="Holder 3"/>
          <p:cNvSpPr>
            <a:spLocks noGrp="1"/>
          </p:cNvSpPr>
          <p:nvPr>
            <p:ph type="body" idx="1"/>
          </p:nvPr>
        </p:nvSpPr>
        <p:spPr>
          <a:xfrm>
            <a:off x="381707" y="1669907"/>
            <a:ext cx="8380584" cy="392684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6/29/2021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charlotte.ingram@sabmr.co.z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notesSlide" Target="../notesSlides/notesSlide4.xml"/><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28" Type="http://schemas.openxmlformats.org/officeDocument/2006/relationships/image" Target="../media/image30.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 Id="rId30" Type="http://schemas.openxmlformats.org/officeDocument/2006/relationships/image" Target="../media/image3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2345" y="2873460"/>
            <a:ext cx="7660005" cy="1120820"/>
          </a:xfrm>
          <a:prstGeom prst="rect">
            <a:avLst/>
          </a:prstGeom>
        </p:spPr>
        <p:txBody>
          <a:bodyPr vert="horz" wrap="square" lIns="0" tIns="12700" rIns="0" bIns="0" rtlCol="0">
            <a:spAutoFit/>
          </a:bodyPr>
          <a:lstStyle/>
          <a:p>
            <a:pPr marL="12700">
              <a:lnSpc>
                <a:spcPct val="100000"/>
              </a:lnSpc>
              <a:spcBef>
                <a:spcPts val="100"/>
              </a:spcBef>
            </a:pPr>
            <a:r>
              <a:rPr lang="en-ZA" sz="3600" b="1" spc="-5" dirty="0">
                <a:latin typeface="Century Gothic"/>
                <a:cs typeface="Century Gothic"/>
              </a:rPr>
              <a:t>SABMR Input on the NHI Bill to the Parliamentary Portfolio Committee</a:t>
            </a:r>
            <a:endParaRPr sz="3600" dirty="0">
              <a:latin typeface="Century Gothic"/>
              <a:cs typeface="Century Gothic"/>
            </a:endParaRPr>
          </a:p>
        </p:txBody>
      </p:sp>
      <p:sp>
        <p:nvSpPr>
          <p:cNvPr id="3" name="object 3"/>
          <p:cNvSpPr/>
          <p:nvPr/>
        </p:nvSpPr>
        <p:spPr>
          <a:xfrm>
            <a:off x="3546347" y="548640"/>
            <a:ext cx="2051291" cy="2052827"/>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367782" y="4114800"/>
            <a:ext cx="6408420" cy="1677447"/>
          </a:xfrm>
          <a:prstGeom prst="rect">
            <a:avLst/>
          </a:prstGeom>
        </p:spPr>
        <p:txBody>
          <a:bodyPr vert="horz" wrap="square" lIns="0" tIns="12065" rIns="0" bIns="0" rtlCol="0">
            <a:spAutoFit/>
          </a:bodyPr>
          <a:lstStyle/>
          <a:p>
            <a:pPr marL="784860" marR="775970" indent="436880">
              <a:lnSpc>
                <a:spcPct val="100000"/>
              </a:lnSpc>
            </a:pPr>
            <a:r>
              <a:rPr sz="2000" b="1" dirty="0">
                <a:latin typeface="Century Gothic"/>
                <a:cs typeface="Century Gothic"/>
              </a:rPr>
              <a:t>Dr </a:t>
            </a:r>
            <a:r>
              <a:rPr sz="2000" b="1" spc="-5" dirty="0">
                <a:latin typeface="Century Gothic"/>
                <a:cs typeface="Century Gothic"/>
              </a:rPr>
              <a:t>Charlotte Ingram </a:t>
            </a:r>
            <a:r>
              <a:rPr sz="2000" b="1" dirty="0">
                <a:latin typeface="Century Gothic"/>
                <a:cs typeface="Century Gothic"/>
              </a:rPr>
              <a:t>on </a:t>
            </a:r>
            <a:r>
              <a:rPr sz="2000" b="1" spc="-5" dirty="0">
                <a:latin typeface="Century Gothic"/>
                <a:cs typeface="Century Gothic"/>
              </a:rPr>
              <a:t>behalf </a:t>
            </a:r>
            <a:r>
              <a:rPr sz="2000" b="1" dirty="0">
                <a:latin typeface="Century Gothic"/>
                <a:cs typeface="Century Gothic"/>
              </a:rPr>
              <a:t>of  </a:t>
            </a:r>
            <a:r>
              <a:rPr sz="2000" b="1" spc="-5" dirty="0">
                <a:latin typeface="Century Gothic"/>
                <a:cs typeface="Century Gothic"/>
              </a:rPr>
              <a:t>The </a:t>
            </a:r>
            <a:r>
              <a:rPr sz="2000" b="1" dirty="0">
                <a:latin typeface="Century Gothic"/>
                <a:cs typeface="Century Gothic"/>
              </a:rPr>
              <a:t>South African Bone </a:t>
            </a:r>
            <a:r>
              <a:rPr sz="2000" b="1" spc="-5" dirty="0">
                <a:latin typeface="Century Gothic"/>
                <a:cs typeface="Century Gothic"/>
              </a:rPr>
              <a:t>Marrow</a:t>
            </a:r>
            <a:r>
              <a:rPr sz="2000" b="1" spc="-105" dirty="0">
                <a:latin typeface="Century Gothic"/>
                <a:cs typeface="Century Gothic"/>
              </a:rPr>
              <a:t> </a:t>
            </a:r>
            <a:r>
              <a:rPr sz="2000" b="1" spc="-5" dirty="0">
                <a:latin typeface="Century Gothic"/>
                <a:cs typeface="Century Gothic"/>
              </a:rPr>
              <a:t>Registry</a:t>
            </a:r>
            <a:endParaRPr sz="2000" dirty="0">
              <a:latin typeface="Century Gothic"/>
              <a:cs typeface="Century Gothic"/>
            </a:endParaRPr>
          </a:p>
          <a:p>
            <a:pPr marL="1905" algn="ctr">
              <a:lnSpc>
                <a:spcPct val="100000"/>
              </a:lnSpc>
            </a:pPr>
            <a:r>
              <a:rPr sz="2000" b="1" dirty="0">
                <a:latin typeface="Century Gothic"/>
                <a:cs typeface="Century Gothic"/>
              </a:rPr>
              <a:t>(SABMR)</a:t>
            </a:r>
            <a:endParaRPr sz="2000" dirty="0">
              <a:latin typeface="Century Gothic"/>
              <a:cs typeface="Century Gothic"/>
            </a:endParaRPr>
          </a:p>
          <a:p>
            <a:pPr algn="ctr">
              <a:lnSpc>
                <a:spcPts val="2400"/>
              </a:lnSpc>
            </a:pPr>
            <a:r>
              <a:rPr sz="2000" b="1" dirty="0">
                <a:latin typeface="Century Gothic"/>
                <a:cs typeface="Century Gothic"/>
              </a:rPr>
              <a:t>CEO </a:t>
            </a:r>
            <a:r>
              <a:rPr sz="2000" b="1" spc="-5" dirty="0">
                <a:latin typeface="Century Gothic"/>
                <a:cs typeface="Century Gothic"/>
              </a:rPr>
              <a:t>and Medical</a:t>
            </a:r>
            <a:r>
              <a:rPr sz="2000" b="1" spc="-35" dirty="0">
                <a:latin typeface="Century Gothic"/>
                <a:cs typeface="Century Gothic"/>
              </a:rPr>
              <a:t> </a:t>
            </a:r>
            <a:r>
              <a:rPr sz="2000" b="1" dirty="0">
                <a:latin typeface="Century Gothic"/>
                <a:cs typeface="Century Gothic"/>
              </a:rPr>
              <a:t>Director</a:t>
            </a:r>
            <a:endParaRPr sz="2000" dirty="0">
              <a:latin typeface="Century Gothic"/>
              <a:cs typeface="Century Gothic"/>
            </a:endParaRPr>
          </a:p>
          <a:p>
            <a:pPr marL="1876425" marR="1868805" algn="ctr">
              <a:lnSpc>
                <a:spcPts val="1680"/>
              </a:lnSpc>
              <a:spcBef>
                <a:spcPts val="55"/>
              </a:spcBef>
            </a:pPr>
            <a:r>
              <a:rPr sz="1400" u="sng" spc="-5" dirty="0">
                <a:solidFill>
                  <a:srgbClr val="0000FF"/>
                </a:solidFill>
                <a:uFill>
                  <a:solidFill>
                    <a:srgbClr val="0000FF"/>
                  </a:solidFill>
                </a:uFill>
                <a:latin typeface="Century Gothic"/>
                <a:cs typeface="Century Gothic"/>
                <a:hlinkClick r:id="rId4"/>
              </a:rPr>
              <a:t>charlotte.ingram@sabmr.co.za </a:t>
            </a:r>
            <a:r>
              <a:rPr sz="1400" spc="-5" dirty="0">
                <a:solidFill>
                  <a:srgbClr val="0000FF"/>
                </a:solidFill>
                <a:latin typeface="Century Gothic"/>
                <a:cs typeface="Century Gothic"/>
              </a:rPr>
              <a:t> </a:t>
            </a:r>
            <a:r>
              <a:rPr sz="1400" dirty="0">
                <a:latin typeface="Century Gothic"/>
                <a:cs typeface="Century Gothic"/>
              </a:rPr>
              <a:t>Mobile: 082 822</a:t>
            </a:r>
            <a:r>
              <a:rPr sz="1400" spc="-85" dirty="0">
                <a:latin typeface="Century Gothic"/>
                <a:cs typeface="Century Gothic"/>
              </a:rPr>
              <a:t> </a:t>
            </a:r>
            <a:r>
              <a:rPr sz="1400" dirty="0">
                <a:latin typeface="Century Gothic"/>
                <a:cs typeface="Century Gothic"/>
              </a:rPr>
              <a:t>8644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95370" y="2507804"/>
            <a:ext cx="2950845" cy="696595"/>
          </a:xfrm>
          <a:prstGeom prst="rect">
            <a:avLst/>
          </a:prstGeom>
        </p:spPr>
        <p:txBody>
          <a:bodyPr vert="horz" wrap="square" lIns="0" tIns="13335" rIns="0" bIns="0" rtlCol="0">
            <a:spAutoFit/>
          </a:bodyPr>
          <a:lstStyle/>
          <a:p>
            <a:pPr marL="12700">
              <a:lnSpc>
                <a:spcPct val="100000"/>
              </a:lnSpc>
              <a:spcBef>
                <a:spcPts val="105"/>
              </a:spcBef>
            </a:pPr>
            <a:r>
              <a:rPr sz="4400" b="1" spc="-5" dirty="0">
                <a:solidFill>
                  <a:srgbClr val="30859C"/>
                </a:solidFill>
                <a:latin typeface="Century Gothic"/>
                <a:cs typeface="Century Gothic"/>
              </a:rPr>
              <a:t>Thank</a:t>
            </a:r>
            <a:r>
              <a:rPr sz="4400" b="1" spc="-80" dirty="0">
                <a:solidFill>
                  <a:srgbClr val="30859C"/>
                </a:solidFill>
                <a:latin typeface="Century Gothic"/>
                <a:cs typeface="Century Gothic"/>
              </a:rPr>
              <a:t> </a:t>
            </a:r>
            <a:r>
              <a:rPr sz="4400" b="1" spc="-5" dirty="0">
                <a:solidFill>
                  <a:srgbClr val="30859C"/>
                </a:solidFill>
                <a:latin typeface="Century Gothic"/>
                <a:cs typeface="Century Gothic"/>
              </a:rPr>
              <a:t>you!</a:t>
            </a:r>
            <a:endParaRPr sz="4400">
              <a:latin typeface="Century Gothic"/>
              <a:cs typeface="Century Gothic"/>
            </a:endParaRPr>
          </a:p>
        </p:txBody>
      </p:sp>
      <p:sp>
        <p:nvSpPr>
          <p:cNvPr id="3" name="object 3"/>
          <p:cNvSpPr txBox="1">
            <a:spLocks noGrp="1"/>
          </p:cNvSpPr>
          <p:nvPr>
            <p:ph type="subTitle" idx="4"/>
          </p:nvPr>
        </p:nvSpPr>
        <p:spPr>
          <a:prstGeom prst="rect">
            <a:avLst/>
          </a:prstGeom>
        </p:spPr>
        <p:txBody>
          <a:bodyPr vert="horz" wrap="square" lIns="0" tIns="12700" rIns="0" bIns="0" rtlCol="0">
            <a:spAutoFit/>
          </a:bodyPr>
          <a:lstStyle/>
          <a:p>
            <a:pPr marL="13335">
              <a:lnSpc>
                <a:spcPct val="100000"/>
              </a:lnSpc>
              <a:spcBef>
                <a:spcPts val="100"/>
              </a:spcBef>
            </a:pPr>
            <a:r>
              <a:rPr dirty="0"/>
              <a:t>Comments </a:t>
            </a:r>
            <a:r>
              <a:rPr spc="-5" dirty="0"/>
              <a:t>or</a:t>
            </a:r>
            <a:r>
              <a:rPr spc="-100" dirty="0"/>
              <a:t> </a:t>
            </a:r>
            <a:r>
              <a:rPr spc="-5"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36935" y="485966"/>
            <a:ext cx="5868670" cy="696595"/>
          </a:xfrm>
          <a:prstGeom prst="rect">
            <a:avLst/>
          </a:prstGeom>
        </p:spPr>
        <p:txBody>
          <a:bodyPr vert="horz" wrap="square" lIns="0" tIns="13335" rIns="0" bIns="0" rtlCol="0">
            <a:spAutoFit/>
          </a:bodyPr>
          <a:lstStyle/>
          <a:p>
            <a:pPr marL="12700">
              <a:lnSpc>
                <a:spcPct val="100000"/>
              </a:lnSpc>
              <a:spcBef>
                <a:spcPts val="105"/>
              </a:spcBef>
            </a:pPr>
            <a:r>
              <a:rPr spc="-5" dirty="0"/>
              <a:t>SABMR </a:t>
            </a:r>
            <a:r>
              <a:rPr dirty="0"/>
              <a:t>-</a:t>
            </a:r>
            <a:r>
              <a:rPr spc="-100" dirty="0"/>
              <a:t> </a:t>
            </a:r>
            <a:r>
              <a:rPr dirty="0"/>
              <a:t>Governance</a:t>
            </a:r>
          </a:p>
        </p:txBody>
      </p:sp>
      <p:sp>
        <p:nvSpPr>
          <p:cNvPr id="3" name="object 3"/>
          <p:cNvSpPr/>
          <p:nvPr/>
        </p:nvSpPr>
        <p:spPr>
          <a:xfrm>
            <a:off x="3560643" y="2251170"/>
            <a:ext cx="1927225" cy="431800"/>
          </a:xfrm>
          <a:custGeom>
            <a:avLst/>
            <a:gdLst/>
            <a:ahLst/>
            <a:cxnLst/>
            <a:rect l="l" t="t" r="r" b="b"/>
            <a:pathLst>
              <a:path w="1927225" h="431800">
                <a:moveTo>
                  <a:pt x="0" y="431687"/>
                </a:moveTo>
                <a:lnTo>
                  <a:pt x="1926825" y="431687"/>
                </a:lnTo>
                <a:lnTo>
                  <a:pt x="1926825" y="0"/>
                </a:lnTo>
                <a:lnTo>
                  <a:pt x="0" y="0"/>
                </a:lnTo>
                <a:lnTo>
                  <a:pt x="0" y="431687"/>
                </a:lnTo>
                <a:close/>
              </a:path>
            </a:pathLst>
          </a:custGeom>
          <a:ln w="28177">
            <a:solidFill>
              <a:srgbClr val="4AACC5"/>
            </a:solidFill>
          </a:ln>
        </p:spPr>
        <p:txBody>
          <a:bodyPr wrap="square" lIns="0" tIns="0" rIns="0" bIns="0" rtlCol="0"/>
          <a:lstStyle/>
          <a:p>
            <a:endParaRPr/>
          </a:p>
        </p:txBody>
      </p:sp>
      <p:sp>
        <p:nvSpPr>
          <p:cNvPr id="4" name="object 4"/>
          <p:cNvSpPr txBox="1"/>
          <p:nvPr/>
        </p:nvSpPr>
        <p:spPr>
          <a:xfrm>
            <a:off x="3531714" y="2251170"/>
            <a:ext cx="1955800" cy="431800"/>
          </a:xfrm>
          <a:prstGeom prst="rect">
            <a:avLst/>
          </a:prstGeom>
          <a:ln w="28177">
            <a:solidFill>
              <a:srgbClr val="4AACC5"/>
            </a:solidFill>
          </a:ln>
        </p:spPr>
        <p:txBody>
          <a:bodyPr vert="horz" wrap="square" lIns="0" tIns="47625" rIns="0" bIns="0" rtlCol="0">
            <a:spAutoFit/>
          </a:bodyPr>
          <a:lstStyle/>
          <a:p>
            <a:pPr marL="27305" algn="ctr">
              <a:lnSpc>
                <a:spcPts val="1240"/>
              </a:lnSpc>
              <a:spcBef>
                <a:spcPts val="375"/>
              </a:spcBef>
            </a:pPr>
            <a:r>
              <a:rPr sz="1050" spc="5" dirty="0">
                <a:latin typeface="Arial"/>
                <a:cs typeface="Arial"/>
              </a:rPr>
              <a:t>CEO</a:t>
            </a:r>
            <a:r>
              <a:rPr sz="1050" dirty="0">
                <a:latin typeface="Arial"/>
                <a:cs typeface="Arial"/>
              </a:rPr>
              <a:t> </a:t>
            </a:r>
            <a:r>
              <a:rPr sz="1050" spc="10" dirty="0">
                <a:latin typeface="Arial"/>
                <a:cs typeface="Arial"/>
              </a:rPr>
              <a:t>&amp;</a:t>
            </a:r>
            <a:endParaRPr sz="1050">
              <a:latin typeface="Arial"/>
              <a:cs typeface="Arial"/>
            </a:endParaRPr>
          </a:p>
          <a:p>
            <a:pPr marL="29845" algn="ctr">
              <a:lnSpc>
                <a:spcPts val="1240"/>
              </a:lnSpc>
            </a:pPr>
            <a:r>
              <a:rPr sz="1050" spc="5" dirty="0">
                <a:latin typeface="Arial"/>
                <a:cs typeface="Arial"/>
              </a:rPr>
              <a:t>Medical</a:t>
            </a:r>
            <a:r>
              <a:rPr sz="1050" spc="-5" dirty="0">
                <a:latin typeface="Arial"/>
                <a:cs typeface="Arial"/>
              </a:rPr>
              <a:t> </a:t>
            </a:r>
            <a:r>
              <a:rPr sz="1050" dirty="0">
                <a:latin typeface="Arial"/>
                <a:cs typeface="Arial"/>
              </a:rPr>
              <a:t>Director</a:t>
            </a:r>
            <a:endParaRPr sz="1050">
              <a:latin typeface="Arial"/>
              <a:cs typeface="Arial"/>
            </a:endParaRPr>
          </a:p>
        </p:txBody>
      </p:sp>
      <p:sp>
        <p:nvSpPr>
          <p:cNvPr id="5" name="object 5"/>
          <p:cNvSpPr txBox="1"/>
          <p:nvPr/>
        </p:nvSpPr>
        <p:spPr>
          <a:xfrm>
            <a:off x="6827061" y="3605406"/>
            <a:ext cx="1906905" cy="455930"/>
          </a:xfrm>
          <a:prstGeom prst="rect">
            <a:avLst/>
          </a:prstGeom>
          <a:solidFill>
            <a:srgbClr val="FFFFFF"/>
          </a:solidFill>
          <a:ln w="28177">
            <a:solidFill>
              <a:srgbClr val="4AACC5"/>
            </a:solidFill>
          </a:ln>
        </p:spPr>
        <p:txBody>
          <a:bodyPr vert="horz" wrap="square" lIns="0" tIns="48895" rIns="0" bIns="0" rtlCol="0">
            <a:spAutoFit/>
          </a:bodyPr>
          <a:lstStyle/>
          <a:p>
            <a:pPr marL="324485">
              <a:lnSpc>
                <a:spcPct val="100000"/>
              </a:lnSpc>
              <a:spcBef>
                <a:spcPts val="385"/>
              </a:spcBef>
            </a:pPr>
            <a:r>
              <a:rPr sz="1050" dirty="0">
                <a:latin typeface="Arial"/>
                <a:cs typeface="Arial"/>
              </a:rPr>
              <a:t>Financial</a:t>
            </a:r>
            <a:r>
              <a:rPr sz="1050" spc="-5" dirty="0">
                <a:latin typeface="Arial"/>
                <a:cs typeface="Arial"/>
              </a:rPr>
              <a:t> </a:t>
            </a:r>
            <a:r>
              <a:rPr sz="1050" dirty="0">
                <a:latin typeface="Arial"/>
                <a:cs typeface="Arial"/>
              </a:rPr>
              <a:t>Accountant</a:t>
            </a:r>
            <a:endParaRPr sz="1050">
              <a:latin typeface="Arial"/>
              <a:cs typeface="Arial"/>
            </a:endParaRPr>
          </a:p>
        </p:txBody>
      </p:sp>
      <p:sp>
        <p:nvSpPr>
          <p:cNvPr id="6" name="object 6"/>
          <p:cNvSpPr txBox="1"/>
          <p:nvPr/>
        </p:nvSpPr>
        <p:spPr>
          <a:xfrm>
            <a:off x="4737929" y="3605406"/>
            <a:ext cx="1906905" cy="455930"/>
          </a:xfrm>
          <a:prstGeom prst="rect">
            <a:avLst/>
          </a:prstGeom>
          <a:ln w="28177">
            <a:solidFill>
              <a:srgbClr val="4AACC5"/>
            </a:solidFill>
          </a:ln>
        </p:spPr>
        <p:txBody>
          <a:bodyPr vert="horz" wrap="square" lIns="0" tIns="58419" rIns="0" bIns="0" rtlCol="0">
            <a:spAutoFit/>
          </a:bodyPr>
          <a:lstStyle/>
          <a:p>
            <a:pPr marL="441325" marR="278130" indent="-154305">
              <a:lnSpc>
                <a:spcPts val="1220"/>
              </a:lnSpc>
              <a:spcBef>
                <a:spcPts val="459"/>
              </a:spcBef>
            </a:pPr>
            <a:r>
              <a:rPr sz="1050" dirty="0">
                <a:latin typeface="Arial"/>
                <a:cs typeface="Arial"/>
              </a:rPr>
              <a:t>Sustainability/National  </a:t>
            </a:r>
            <a:r>
              <a:rPr sz="1050" spc="5" dirty="0">
                <a:latin typeface="Arial"/>
                <a:cs typeface="Arial"/>
              </a:rPr>
              <a:t>Operations</a:t>
            </a:r>
            <a:r>
              <a:rPr sz="1050" spc="-15" dirty="0">
                <a:latin typeface="Arial"/>
                <a:cs typeface="Arial"/>
              </a:rPr>
              <a:t> </a:t>
            </a:r>
            <a:r>
              <a:rPr sz="1050" spc="5" dirty="0">
                <a:latin typeface="Arial"/>
                <a:cs typeface="Arial"/>
              </a:rPr>
              <a:t>Head</a:t>
            </a:r>
            <a:endParaRPr sz="1050">
              <a:latin typeface="Arial"/>
              <a:cs typeface="Arial"/>
            </a:endParaRPr>
          </a:p>
        </p:txBody>
      </p:sp>
      <p:sp>
        <p:nvSpPr>
          <p:cNvPr id="7" name="object 7"/>
          <p:cNvSpPr txBox="1"/>
          <p:nvPr/>
        </p:nvSpPr>
        <p:spPr>
          <a:xfrm>
            <a:off x="2593568" y="3605406"/>
            <a:ext cx="1922145" cy="455930"/>
          </a:xfrm>
          <a:prstGeom prst="rect">
            <a:avLst/>
          </a:prstGeom>
          <a:ln w="28177">
            <a:solidFill>
              <a:srgbClr val="4AACC5"/>
            </a:solidFill>
          </a:ln>
        </p:spPr>
        <p:txBody>
          <a:bodyPr vert="horz" wrap="square" lIns="0" tIns="48895" rIns="0" bIns="0" rtlCol="0">
            <a:spAutoFit/>
          </a:bodyPr>
          <a:lstStyle/>
          <a:p>
            <a:pPr marL="476884">
              <a:lnSpc>
                <a:spcPct val="100000"/>
              </a:lnSpc>
              <a:spcBef>
                <a:spcPts val="385"/>
              </a:spcBef>
            </a:pPr>
            <a:r>
              <a:rPr sz="1050" spc="5" dirty="0">
                <a:latin typeface="Arial"/>
                <a:cs typeface="Arial"/>
              </a:rPr>
              <a:t>Deputy</a:t>
            </a:r>
            <a:r>
              <a:rPr sz="1050" dirty="0">
                <a:latin typeface="Arial"/>
                <a:cs typeface="Arial"/>
              </a:rPr>
              <a:t> Director</a:t>
            </a:r>
            <a:endParaRPr sz="1050">
              <a:latin typeface="Arial"/>
              <a:cs typeface="Arial"/>
            </a:endParaRPr>
          </a:p>
        </p:txBody>
      </p:sp>
      <p:sp>
        <p:nvSpPr>
          <p:cNvPr id="8" name="object 8"/>
          <p:cNvSpPr txBox="1"/>
          <p:nvPr/>
        </p:nvSpPr>
        <p:spPr>
          <a:xfrm>
            <a:off x="355655" y="1452607"/>
            <a:ext cx="1242695" cy="408940"/>
          </a:xfrm>
          <a:prstGeom prst="rect">
            <a:avLst/>
          </a:prstGeom>
          <a:ln w="28177">
            <a:solidFill>
              <a:srgbClr val="4AACC5"/>
            </a:solidFill>
          </a:ln>
        </p:spPr>
        <p:txBody>
          <a:bodyPr vert="horz" wrap="square" lIns="0" tIns="52069" rIns="0" bIns="0" rtlCol="0">
            <a:spAutoFit/>
          </a:bodyPr>
          <a:lstStyle/>
          <a:p>
            <a:pPr marL="276225" marR="124460" indent="-143510">
              <a:lnSpc>
                <a:spcPct val="100000"/>
              </a:lnSpc>
              <a:spcBef>
                <a:spcPts val="409"/>
              </a:spcBef>
            </a:pPr>
            <a:r>
              <a:rPr sz="850" spc="15" dirty="0">
                <a:latin typeface="Arial"/>
                <a:cs typeface="Arial"/>
              </a:rPr>
              <a:t>Medical and</a:t>
            </a:r>
            <a:r>
              <a:rPr sz="850" spc="-75" dirty="0">
                <a:latin typeface="Arial"/>
                <a:cs typeface="Arial"/>
              </a:rPr>
              <a:t> </a:t>
            </a:r>
            <a:r>
              <a:rPr sz="850" spc="15" dirty="0">
                <a:latin typeface="Arial"/>
                <a:cs typeface="Arial"/>
              </a:rPr>
              <a:t>Ethical  Review</a:t>
            </a:r>
            <a:r>
              <a:rPr sz="850" spc="5" dirty="0">
                <a:latin typeface="Arial"/>
                <a:cs typeface="Arial"/>
              </a:rPr>
              <a:t> </a:t>
            </a:r>
            <a:r>
              <a:rPr sz="850" spc="15" dirty="0">
                <a:latin typeface="Arial"/>
                <a:cs typeface="Arial"/>
              </a:rPr>
              <a:t>Panel</a:t>
            </a:r>
            <a:endParaRPr sz="850">
              <a:latin typeface="Arial"/>
              <a:cs typeface="Arial"/>
            </a:endParaRPr>
          </a:p>
        </p:txBody>
      </p:sp>
      <p:sp>
        <p:nvSpPr>
          <p:cNvPr id="9" name="object 9"/>
          <p:cNvSpPr txBox="1"/>
          <p:nvPr/>
        </p:nvSpPr>
        <p:spPr>
          <a:xfrm>
            <a:off x="3207853" y="1618293"/>
            <a:ext cx="2635250" cy="330200"/>
          </a:xfrm>
          <a:prstGeom prst="rect">
            <a:avLst/>
          </a:prstGeom>
          <a:ln w="28177">
            <a:solidFill>
              <a:srgbClr val="4AACC5"/>
            </a:solidFill>
          </a:ln>
        </p:spPr>
        <p:txBody>
          <a:bodyPr vert="horz" wrap="square" lIns="0" tIns="48895" rIns="0" bIns="0" rtlCol="0">
            <a:spAutoFit/>
          </a:bodyPr>
          <a:lstStyle/>
          <a:p>
            <a:pPr marL="510540">
              <a:lnSpc>
                <a:spcPct val="100000"/>
              </a:lnSpc>
              <a:spcBef>
                <a:spcPts val="385"/>
              </a:spcBef>
            </a:pPr>
            <a:r>
              <a:rPr sz="1050" spc="5" dirty="0">
                <a:latin typeface="Arial"/>
                <a:cs typeface="Arial"/>
              </a:rPr>
              <a:t>SABMR Board </a:t>
            </a:r>
            <a:r>
              <a:rPr sz="1050" dirty="0">
                <a:latin typeface="Arial"/>
                <a:cs typeface="Arial"/>
              </a:rPr>
              <a:t>of</a:t>
            </a:r>
            <a:r>
              <a:rPr sz="1050" spc="-5" dirty="0">
                <a:latin typeface="Arial"/>
                <a:cs typeface="Arial"/>
              </a:rPr>
              <a:t> </a:t>
            </a:r>
            <a:r>
              <a:rPr sz="1050" dirty="0">
                <a:latin typeface="Arial"/>
                <a:cs typeface="Arial"/>
              </a:rPr>
              <a:t>Directors</a:t>
            </a:r>
            <a:endParaRPr sz="1050">
              <a:latin typeface="Arial"/>
              <a:cs typeface="Arial"/>
            </a:endParaRPr>
          </a:p>
        </p:txBody>
      </p:sp>
      <p:sp>
        <p:nvSpPr>
          <p:cNvPr id="10" name="object 10"/>
          <p:cNvSpPr txBox="1"/>
          <p:nvPr/>
        </p:nvSpPr>
        <p:spPr>
          <a:xfrm>
            <a:off x="437935" y="3605406"/>
            <a:ext cx="1906905" cy="455930"/>
          </a:xfrm>
          <a:prstGeom prst="rect">
            <a:avLst/>
          </a:prstGeom>
          <a:ln w="28177">
            <a:solidFill>
              <a:srgbClr val="4AACC5"/>
            </a:solidFill>
          </a:ln>
        </p:spPr>
        <p:txBody>
          <a:bodyPr vert="horz" wrap="square" lIns="0" tIns="48895" rIns="0" bIns="0" rtlCol="0">
            <a:spAutoFit/>
          </a:bodyPr>
          <a:lstStyle/>
          <a:p>
            <a:pPr marL="113030">
              <a:lnSpc>
                <a:spcPct val="100000"/>
              </a:lnSpc>
              <a:spcBef>
                <a:spcPts val="385"/>
              </a:spcBef>
            </a:pPr>
            <a:r>
              <a:rPr sz="1050" spc="5" dirty="0">
                <a:latin typeface="Arial"/>
                <a:cs typeface="Arial"/>
              </a:rPr>
              <a:t>Quality </a:t>
            </a:r>
            <a:r>
              <a:rPr sz="1050" dirty="0">
                <a:latin typeface="Arial"/>
                <a:cs typeface="Arial"/>
              </a:rPr>
              <a:t>Accreditation Officer</a:t>
            </a:r>
            <a:endParaRPr sz="1050">
              <a:latin typeface="Arial"/>
              <a:cs typeface="Arial"/>
            </a:endParaRPr>
          </a:p>
        </p:txBody>
      </p:sp>
      <p:sp>
        <p:nvSpPr>
          <p:cNvPr id="11" name="object 11"/>
          <p:cNvSpPr txBox="1"/>
          <p:nvPr/>
        </p:nvSpPr>
        <p:spPr>
          <a:xfrm>
            <a:off x="2026623" y="1948258"/>
            <a:ext cx="880110" cy="492759"/>
          </a:xfrm>
          <a:prstGeom prst="rect">
            <a:avLst/>
          </a:prstGeom>
          <a:ln w="28177">
            <a:solidFill>
              <a:srgbClr val="4AACC5"/>
            </a:solidFill>
          </a:ln>
        </p:spPr>
        <p:txBody>
          <a:bodyPr vert="horz" wrap="square" lIns="0" tIns="71755" rIns="0" bIns="0" rtlCol="0">
            <a:spAutoFit/>
          </a:bodyPr>
          <a:lstStyle/>
          <a:p>
            <a:pPr marL="149860" marR="140970" indent="107950">
              <a:lnSpc>
                <a:spcPts val="1220"/>
              </a:lnSpc>
              <a:spcBef>
                <a:spcPts val="565"/>
              </a:spcBef>
            </a:pPr>
            <a:r>
              <a:rPr sz="1050" spc="5" dirty="0">
                <a:latin typeface="Arial"/>
                <a:cs typeface="Arial"/>
              </a:rPr>
              <a:t>Board  Se</a:t>
            </a:r>
            <a:r>
              <a:rPr sz="1050" dirty="0">
                <a:latin typeface="Arial"/>
                <a:cs typeface="Arial"/>
              </a:rPr>
              <a:t>cr</a:t>
            </a:r>
            <a:r>
              <a:rPr sz="1050" spc="5" dirty="0">
                <a:latin typeface="Arial"/>
                <a:cs typeface="Arial"/>
              </a:rPr>
              <a:t>eta</a:t>
            </a:r>
            <a:r>
              <a:rPr sz="1050" dirty="0">
                <a:latin typeface="Arial"/>
                <a:cs typeface="Arial"/>
              </a:rPr>
              <a:t>r</a:t>
            </a:r>
            <a:r>
              <a:rPr sz="1050" spc="5" dirty="0">
                <a:latin typeface="Arial"/>
                <a:cs typeface="Arial"/>
              </a:rPr>
              <a:t>y</a:t>
            </a:r>
            <a:endParaRPr sz="1050">
              <a:latin typeface="Arial"/>
              <a:cs typeface="Arial"/>
            </a:endParaRPr>
          </a:p>
        </p:txBody>
      </p:sp>
      <p:sp>
        <p:nvSpPr>
          <p:cNvPr id="12" name="object 12"/>
          <p:cNvSpPr txBox="1"/>
          <p:nvPr/>
        </p:nvSpPr>
        <p:spPr>
          <a:xfrm>
            <a:off x="6255607" y="2804586"/>
            <a:ext cx="1906905" cy="396240"/>
          </a:xfrm>
          <a:prstGeom prst="rect">
            <a:avLst/>
          </a:prstGeom>
          <a:solidFill>
            <a:srgbClr val="FFFFFF"/>
          </a:solidFill>
          <a:ln w="28177">
            <a:solidFill>
              <a:srgbClr val="4AACC5"/>
            </a:solidFill>
          </a:ln>
        </p:spPr>
        <p:txBody>
          <a:bodyPr vert="horz" wrap="square" lIns="0" tIns="48895" rIns="0" bIns="0" rtlCol="0">
            <a:spAutoFit/>
          </a:bodyPr>
          <a:lstStyle/>
          <a:p>
            <a:pPr marL="392430">
              <a:lnSpc>
                <a:spcPct val="100000"/>
              </a:lnSpc>
              <a:spcBef>
                <a:spcPts val="385"/>
              </a:spcBef>
            </a:pPr>
            <a:r>
              <a:rPr sz="1050" spc="5" dirty="0">
                <a:latin typeface="Arial"/>
                <a:cs typeface="Arial"/>
              </a:rPr>
              <a:t>Personal</a:t>
            </a:r>
            <a:r>
              <a:rPr sz="1050" spc="-10" dirty="0">
                <a:latin typeface="Arial"/>
                <a:cs typeface="Arial"/>
              </a:rPr>
              <a:t> </a:t>
            </a:r>
            <a:r>
              <a:rPr sz="1050" spc="5" dirty="0">
                <a:latin typeface="Arial"/>
                <a:cs typeface="Arial"/>
              </a:rPr>
              <a:t>Assistant</a:t>
            </a:r>
            <a:endParaRPr sz="1050">
              <a:latin typeface="Arial"/>
              <a:cs typeface="Arial"/>
            </a:endParaRPr>
          </a:p>
        </p:txBody>
      </p:sp>
      <p:sp>
        <p:nvSpPr>
          <p:cNvPr id="13" name="object 13"/>
          <p:cNvSpPr txBox="1"/>
          <p:nvPr/>
        </p:nvSpPr>
        <p:spPr>
          <a:xfrm>
            <a:off x="2593568" y="4418059"/>
            <a:ext cx="1922145" cy="396240"/>
          </a:xfrm>
          <a:prstGeom prst="rect">
            <a:avLst/>
          </a:prstGeom>
          <a:ln w="28177">
            <a:solidFill>
              <a:srgbClr val="4AACC5"/>
            </a:solidFill>
          </a:ln>
        </p:spPr>
        <p:txBody>
          <a:bodyPr vert="horz" wrap="square" lIns="0" tIns="47625" rIns="0" bIns="0" rtlCol="0">
            <a:spAutoFit/>
          </a:bodyPr>
          <a:lstStyle/>
          <a:p>
            <a:pPr marL="434975">
              <a:lnSpc>
                <a:spcPct val="100000"/>
              </a:lnSpc>
              <a:spcBef>
                <a:spcPts val="375"/>
              </a:spcBef>
            </a:pPr>
            <a:r>
              <a:rPr sz="1050" spc="5" dirty="0">
                <a:latin typeface="Arial"/>
                <a:cs typeface="Arial"/>
              </a:rPr>
              <a:t>*Shared</a:t>
            </a:r>
            <a:r>
              <a:rPr sz="1050" dirty="0">
                <a:latin typeface="Arial"/>
                <a:cs typeface="Arial"/>
              </a:rPr>
              <a:t> </a:t>
            </a:r>
            <a:r>
              <a:rPr sz="1050" spc="5" dirty="0">
                <a:latin typeface="Arial"/>
                <a:cs typeface="Arial"/>
              </a:rPr>
              <a:t>Services</a:t>
            </a:r>
            <a:endParaRPr sz="1050">
              <a:latin typeface="Arial"/>
              <a:cs typeface="Arial"/>
            </a:endParaRPr>
          </a:p>
        </p:txBody>
      </p:sp>
      <p:sp>
        <p:nvSpPr>
          <p:cNvPr id="14" name="object 14"/>
          <p:cNvSpPr txBox="1"/>
          <p:nvPr/>
        </p:nvSpPr>
        <p:spPr>
          <a:xfrm>
            <a:off x="355655" y="1927688"/>
            <a:ext cx="1242695" cy="498475"/>
          </a:xfrm>
          <a:prstGeom prst="rect">
            <a:avLst/>
          </a:prstGeom>
          <a:ln w="28177">
            <a:solidFill>
              <a:srgbClr val="4AACC5"/>
            </a:solidFill>
          </a:ln>
        </p:spPr>
        <p:txBody>
          <a:bodyPr vert="horz" wrap="square" lIns="0" tIns="52069" rIns="0" bIns="0" rtlCol="0">
            <a:spAutoFit/>
          </a:bodyPr>
          <a:lstStyle/>
          <a:p>
            <a:pPr marL="314325" marR="307340" indent="1905" algn="ctr">
              <a:lnSpc>
                <a:spcPct val="100000"/>
              </a:lnSpc>
              <a:spcBef>
                <a:spcPts val="409"/>
              </a:spcBef>
            </a:pPr>
            <a:r>
              <a:rPr sz="850" spc="10" dirty="0">
                <a:latin typeface="Arial"/>
                <a:cs typeface="Arial"/>
              </a:rPr>
              <a:t>Clinical  </a:t>
            </a:r>
            <a:r>
              <a:rPr sz="850" spc="25" dirty="0">
                <a:latin typeface="Arial"/>
                <a:cs typeface="Arial"/>
              </a:rPr>
              <a:t>G</a:t>
            </a:r>
            <a:r>
              <a:rPr sz="850" spc="10" dirty="0">
                <a:latin typeface="Arial"/>
                <a:cs typeface="Arial"/>
              </a:rPr>
              <a:t>o</a:t>
            </a:r>
            <a:r>
              <a:rPr sz="850" spc="20" dirty="0">
                <a:latin typeface="Arial"/>
                <a:cs typeface="Arial"/>
              </a:rPr>
              <a:t>v</a:t>
            </a:r>
            <a:r>
              <a:rPr sz="850" spc="10" dirty="0">
                <a:latin typeface="Arial"/>
                <a:cs typeface="Arial"/>
              </a:rPr>
              <a:t>ernan</a:t>
            </a:r>
            <a:r>
              <a:rPr sz="850" spc="20" dirty="0">
                <a:latin typeface="Arial"/>
                <a:cs typeface="Arial"/>
              </a:rPr>
              <a:t>c</a:t>
            </a:r>
            <a:r>
              <a:rPr sz="850" spc="10" dirty="0">
                <a:latin typeface="Arial"/>
                <a:cs typeface="Arial"/>
              </a:rPr>
              <a:t>e  </a:t>
            </a:r>
            <a:r>
              <a:rPr sz="850" spc="15" dirty="0">
                <a:latin typeface="Arial"/>
                <a:cs typeface="Arial"/>
              </a:rPr>
              <a:t>Committee</a:t>
            </a:r>
            <a:endParaRPr sz="850">
              <a:latin typeface="Arial"/>
              <a:cs typeface="Arial"/>
            </a:endParaRPr>
          </a:p>
        </p:txBody>
      </p:sp>
      <p:sp>
        <p:nvSpPr>
          <p:cNvPr id="15" name="object 15"/>
          <p:cNvSpPr txBox="1"/>
          <p:nvPr/>
        </p:nvSpPr>
        <p:spPr>
          <a:xfrm>
            <a:off x="355655" y="2519989"/>
            <a:ext cx="1236345" cy="408940"/>
          </a:xfrm>
          <a:prstGeom prst="rect">
            <a:avLst/>
          </a:prstGeom>
          <a:ln w="28177">
            <a:solidFill>
              <a:srgbClr val="4AACC5"/>
            </a:solidFill>
          </a:ln>
        </p:spPr>
        <p:txBody>
          <a:bodyPr vert="horz" wrap="square" lIns="0" tIns="52069" rIns="0" bIns="0" rtlCol="0">
            <a:spAutoFit/>
          </a:bodyPr>
          <a:lstStyle/>
          <a:p>
            <a:pPr marL="345440" marR="232410" indent="-107314">
              <a:lnSpc>
                <a:spcPct val="100000"/>
              </a:lnSpc>
              <a:spcBef>
                <a:spcPts val="409"/>
              </a:spcBef>
            </a:pPr>
            <a:r>
              <a:rPr sz="850" spc="15" dirty="0">
                <a:latin typeface="Arial"/>
                <a:cs typeface="Arial"/>
              </a:rPr>
              <a:t>Finance </a:t>
            </a:r>
            <a:r>
              <a:rPr sz="850" spc="20" dirty="0">
                <a:latin typeface="Arial"/>
                <a:cs typeface="Arial"/>
              </a:rPr>
              <a:t>&amp;</a:t>
            </a:r>
            <a:r>
              <a:rPr sz="850" spc="-70" dirty="0">
                <a:latin typeface="Arial"/>
                <a:cs typeface="Arial"/>
              </a:rPr>
              <a:t> </a:t>
            </a:r>
            <a:r>
              <a:rPr sz="850" spc="15" dirty="0">
                <a:latin typeface="Arial"/>
                <a:cs typeface="Arial"/>
              </a:rPr>
              <a:t>Risk  Committee</a:t>
            </a:r>
            <a:endParaRPr sz="850">
              <a:latin typeface="Arial"/>
              <a:cs typeface="Arial"/>
            </a:endParaRPr>
          </a:p>
        </p:txBody>
      </p:sp>
      <p:sp>
        <p:nvSpPr>
          <p:cNvPr id="16" name="object 16"/>
          <p:cNvSpPr/>
          <p:nvPr/>
        </p:nvSpPr>
        <p:spPr>
          <a:xfrm>
            <a:off x="4527157" y="1944031"/>
            <a:ext cx="0" cy="300990"/>
          </a:xfrm>
          <a:custGeom>
            <a:avLst/>
            <a:gdLst/>
            <a:ahLst/>
            <a:cxnLst/>
            <a:rect l="l" t="t" r="r" b="b"/>
            <a:pathLst>
              <a:path h="300989">
                <a:moveTo>
                  <a:pt x="0" y="0"/>
                </a:moveTo>
                <a:lnTo>
                  <a:pt x="0" y="300376"/>
                </a:lnTo>
              </a:path>
            </a:pathLst>
          </a:custGeom>
          <a:ln w="8453">
            <a:solidFill>
              <a:srgbClr val="000000"/>
            </a:solidFill>
          </a:ln>
        </p:spPr>
        <p:txBody>
          <a:bodyPr wrap="square" lIns="0" tIns="0" rIns="0" bIns="0" rtlCol="0"/>
          <a:lstStyle/>
          <a:p>
            <a:endParaRPr/>
          </a:p>
        </p:txBody>
      </p:sp>
      <p:sp>
        <p:nvSpPr>
          <p:cNvPr id="17" name="object 17"/>
          <p:cNvSpPr/>
          <p:nvPr/>
        </p:nvSpPr>
        <p:spPr>
          <a:xfrm>
            <a:off x="4533356" y="2691875"/>
            <a:ext cx="0" cy="677545"/>
          </a:xfrm>
          <a:custGeom>
            <a:avLst/>
            <a:gdLst/>
            <a:ahLst/>
            <a:cxnLst/>
            <a:rect l="l" t="t" r="r" b="b"/>
            <a:pathLst>
              <a:path h="677545">
                <a:moveTo>
                  <a:pt x="0" y="0"/>
                </a:moveTo>
                <a:lnTo>
                  <a:pt x="0" y="677398"/>
                </a:lnTo>
              </a:path>
            </a:pathLst>
          </a:custGeom>
          <a:ln w="8453">
            <a:solidFill>
              <a:srgbClr val="000000"/>
            </a:solidFill>
          </a:ln>
        </p:spPr>
        <p:txBody>
          <a:bodyPr wrap="square" lIns="0" tIns="0" rIns="0" bIns="0" rtlCol="0"/>
          <a:lstStyle/>
          <a:p>
            <a:endParaRPr/>
          </a:p>
        </p:txBody>
      </p:sp>
      <p:sp>
        <p:nvSpPr>
          <p:cNvPr id="18" name="object 18"/>
          <p:cNvSpPr/>
          <p:nvPr/>
        </p:nvSpPr>
        <p:spPr>
          <a:xfrm>
            <a:off x="3523449" y="3369837"/>
            <a:ext cx="4294505" cy="5715"/>
          </a:xfrm>
          <a:custGeom>
            <a:avLst/>
            <a:gdLst/>
            <a:ahLst/>
            <a:cxnLst/>
            <a:rect l="l" t="t" r="r" b="b"/>
            <a:pathLst>
              <a:path w="4294505" h="5714">
                <a:moveTo>
                  <a:pt x="0" y="5636"/>
                </a:moveTo>
                <a:lnTo>
                  <a:pt x="4294358" y="0"/>
                </a:lnTo>
              </a:path>
            </a:pathLst>
          </a:custGeom>
          <a:ln w="8453">
            <a:solidFill>
              <a:srgbClr val="000000"/>
            </a:solidFill>
          </a:ln>
        </p:spPr>
        <p:txBody>
          <a:bodyPr wrap="square" lIns="0" tIns="0" rIns="0" bIns="0" rtlCol="0"/>
          <a:lstStyle/>
          <a:p>
            <a:endParaRPr/>
          </a:p>
        </p:txBody>
      </p:sp>
      <p:sp>
        <p:nvSpPr>
          <p:cNvPr id="19" name="object 19"/>
          <p:cNvSpPr/>
          <p:nvPr/>
        </p:nvSpPr>
        <p:spPr>
          <a:xfrm>
            <a:off x="1306388" y="3375473"/>
            <a:ext cx="0" cy="224154"/>
          </a:xfrm>
          <a:custGeom>
            <a:avLst/>
            <a:gdLst/>
            <a:ahLst/>
            <a:cxnLst/>
            <a:rect l="l" t="t" r="r" b="b"/>
            <a:pathLst>
              <a:path h="224154">
                <a:moveTo>
                  <a:pt x="0" y="0"/>
                </a:moveTo>
                <a:lnTo>
                  <a:pt x="0" y="223733"/>
                </a:lnTo>
              </a:path>
            </a:pathLst>
          </a:custGeom>
          <a:ln w="8453">
            <a:solidFill>
              <a:srgbClr val="000000"/>
            </a:solidFill>
            <a:prstDash val="lgDash"/>
          </a:ln>
        </p:spPr>
        <p:txBody>
          <a:bodyPr wrap="square" lIns="0" tIns="0" rIns="0" bIns="0" rtlCol="0"/>
          <a:lstStyle/>
          <a:p>
            <a:endParaRPr/>
          </a:p>
        </p:txBody>
      </p:sp>
      <p:sp>
        <p:nvSpPr>
          <p:cNvPr id="20" name="object 20"/>
          <p:cNvSpPr/>
          <p:nvPr/>
        </p:nvSpPr>
        <p:spPr>
          <a:xfrm>
            <a:off x="3523449" y="3375473"/>
            <a:ext cx="0" cy="230504"/>
          </a:xfrm>
          <a:custGeom>
            <a:avLst/>
            <a:gdLst/>
            <a:ahLst/>
            <a:cxnLst/>
            <a:rect l="l" t="t" r="r" b="b"/>
            <a:pathLst>
              <a:path h="230504">
                <a:moveTo>
                  <a:pt x="0" y="0"/>
                </a:moveTo>
                <a:lnTo>
                  <a:pt x="0" y="229932"/>
                </a:lnTo>
              </a:path>
            </a:pathLst>
          </a:custGeom>
          <a:ln w="8453">
            <a:solidFill>
              <a:srgbClr val="000000"/>
            </a:solidFill>
          </a:ln>
        </p:spPr>
        <p:txBody>
          <a:bodyPr wrap="square" lIns="0" tIns="0" rIns="0" bIns="0" rtlCol="0"/>
          <a:lstStyle/>
          <a:p>
            <a:endParaRPr/>
          </a:p>
        </p:txBody>
      </p:sp>
      <p:sp>
        <p:nvSpPr>
          <p:cNvPr id="21" name="object 21"/>
          <p:cNvSpPr/>
          <p:nvPr/>
        </p:nvSpPr>
        <p:spPr>
          <a:xfrm>
            <a:off x="5721912" y="3369274"/>
            <a:ext cx="0" cy="236220"/>
          </a:xfrm>
          <a:custGeom>
            <a:avLst/>
            <a:gdLst/>
            <a:ahLst/>
            <a:cxnLst/>
            <a:rect l="l" t="t" r="r" b="b"/>
            <a:pathLst>
              <a:path h="236220">
                <a:moveTo>
                  <a:pt x="0" y="0"/>
                </a:moveTo>
                <a:lnTo>
                  <a:pt x="0" y="236131"/>
                </a:lnTo>
              </a:path>
            </a:pathLst>
          </a:custGeom>
          <a:ln w="8453">
            <a:solidFill>
              <a:srgbClr val="000000"/>
            </a:solidFill>
          </a:ln>
        </p:spPr>
        <p:txBody>
          <a:bodyPr wrap="square" lIns="0" tIns="0" rIns="0" bIns="0" rtlCol="0"/>
          <a:lstStyle/>
          <a:p>
            <a:endParaRPr/>
          </a:p>
        </p:txBody>
      </p:sp>
      <p:sp>
        <p:nvSpPr>
          <p:cNvPr id="22" name="object 22"/>
          <p:cNvSpPr/>
          <p:nvPr/>
        </p:nvSpPr>
        <p:spPr>
          <a:xfrm>
            <a:off x="7811608" y="3375473"/>
            <a:ext cx="0" cy="236220"/>
          </a:xfrm>
          <a:custGeom>
            <a:avLst/>
            <a:gdLst/>
            <a:ahLst/>
            <a:cxnLst/>
            <a:rect l="l" t="t" r="r" b="b"/>
            <a:pathLst>
              <a:path h="236220">
                <a:moveTo>
                  <a:pt x="0" y="0"/>
                </a:moveTo>
                <a:lnTo>
                  <a:pt x="0" y="236131"/>
                </a:lnTo>
              </a:path>
            </a:pathLst>
          </a:custGeom>
          <a:ln w="8453">
            <a:solidFill>
              <a:srgbClr val="000000"/>
            </a:solidFill>
          </a:ln>
        </p:spPr>
        <p:txBody>
          <a:bodyPr wrap="square" lIns="0" tIns="0" rIns="0" bIns="0" rtlCol="0"/>
          <a:lstStyle/>
          <a:p>
            <a:endParaRPr/>
          </a:p>
        </p:txBody>
      </p:sp>
      <p:sp>
        <p:nvSpPr>
          <p:cNvPr id="23" name="object 23"/>
          <p:cNvSpPr/>
          <p:nvPr/>
        </p:nvSpPr>
        <p:spPr>
          <a:xfrm>
            <a:off x="3082742" y="1733260"/>
            <a:ext cx="0" cy="721995"/>
          </a:xfrm>
          <a:custGeom>
            <a:avLst/>
            <a:gdLst/>
            <a:ahLst/>
            <a:cxnLst/>
            <a:rect l="l" t="t" r="r" b="b"/>
            <a:pathLst>
              <a:path h="721994">
                <a:moveTo>
                  <a:pt x="0" y="0"/>
                </a:moveTo>
                <a:lnTo>
                  <a:pt x="0" y="721920"/>
                </a:lnTo>
              </a:path>
            </a:pathLst>
          </a:custGeom>
          <a:ln w="8453">
            <a:solidFill>
              <a:srgbClr val="000000"/>
            </a:solidFill>
          </a:ln>
        </p:spPr>
        <p:txBody>
          <a:bodyPr wrap="square" lIns="0" tIns="0" rIns="0" bIns="0" rtlCol="0"/>
          <a:lstStyle/>
          <a:p>
            <a:endParaRPr/>
          </a:p>
        </p:txBody>
      </p:sp>
      <p:sp>
        <p:nvSpPr>
          <p:cNvPr id="24" name="object 24"/>
          <p:cNvSpPr/>
          <p:nvPr/>
        </p:nvSpPr>
        <p:spPr>
          <a:xfrm>
            <a:off x="3076542" y="2455180"/>
            <a:ext cx="484505" cy="635"/>
          </a:xfrm>
          <a:custGeom>
            <a:avLst/>
            <a:gdLst/>
            <a:ahLst/>
            <a:cxnLst/>
            <a:rect l="l" t="t" r="r" b="b"/>
            <a:pathLst>
              <a:path w="484504" h="635">
                <a:moveTo>
                  <a:pt x="0" y="0"/>
                </a:moveTo>
                <a:lnTo>
                  <a:pt x="484101" y="564"/>
                </a:lnTo>
              </a:path>
            </a:pathLst>
          </a:custGeom>
          <a:ln w="8453">
            <a:solidFill>
              <a:srgbClr val="000000"/>
            </a:solidFill>
          </a:ln>
        </p:spPr>
        <p:txBody>
          <a:bodyPr wrap="square" lIns="0" tIns="0" rIns="0" bIns="0" rtlCol="0"/>
          <a:lstStyle/>
          <a:p>
            <a:endParaRPr/>
          </a:p>
        </p:txBody>
      </p:sp>
      <p:sp>
        <p:nvSpPr>
          <p:cNvPr id="25" name="object 25"/>
          <p:cNvSpPr/>
          <p:nvPr/>
        </p:nvSpPr>
        <p:spPr>
          <a:xfrm>
            <a:off x="3088941" y="1733260"/>
            <a:ext cx="119380" cy="0"/>
          </a:xfrm>
          <a:custGeom>
            <a:avLst/>
            <a:gdLst/>
            <a:ahLst/>
            <a:cxnLst/>
            <a:rect l="l" t="t" r="r" b="b"/>
            <a:pathLst>
              <a:path w="119380">
                <a:moveTo>
                  <a:pt x="0" y="0"/>
                </a:moveTo>
                <a:lnTo>
                  <a:pt x="118912" y="0"/>
                </a:lnTo>
              </a:path>
            </a:pathLst>
          </a:custGeom>
          <a:ln w="8453">
            <a:solidFill>
              <a:srgbClr val="000000"/>
            </a:solidFill>
          </a:ln>
        </p:spPr>
        <p:txBody>
          <a:bodyPr wrap="square" lIns="0" tIns="0" rIns="0" bIns="0" rtlCol="0"/>
          <a:lstStyle/>
          <a:p>
            <a:endParaRPr/>
          </a:p>
        </p:txBody>
      </p:sp>
      <p:sp>
        <p:nvSpPr>
          <p:cNvPr id="26" name="object 26"/>
          <p:cNvSpPr/>
          <p:nvPr/>
        </p:nvSpPr>
        <p:spPr>
          <a:xfrm>
            <a:off x="2906346" y="2193125"/>
            <a:ext cx="176530" cy="0"/>
          </a:xfrm>
          <a:custGeom>
            <a:avLst/>
            <a:gdLst/>
            <a:ahLst/>
            <a:cxnLst/>
            <a:rect l="l" t="t" r="r" b="b"/>
            <a:pathLst>
              <a:path w="176530">
                <a:moveTo>
                  <a:pt x="0" y="0"/>
                </a:moveTo>
                <a:lnTo>
                  <a:pt x="176396" y="0"/>
                </a:lnTo>
              </a:path>
            </a:pathLst>
          </a:custGeom>
          <a:ln w="8453">
            <a:solidFill>
              <a:srgbClr val="000000"/>
            </a:solidFill>
          </a:ln>
        </p:spPr>
        <p:txBody>
          <a:bodyPr wrap="square" lIns="0" tIns="0" rIns="0" bIns="0" rtlCol="0"/>
          <a:lstStyle/>
          <a:p>
            <a:endParaRPr/>
          </a:p>
        </p:txBody>
      </p:sp>
      <p:sp>
        <p:nvSpPr>
          <p:cNvPr id="27" name="object 27"/>
          <p:cNvSpPr/>
          <p:nvPr/>
        </p:nvSpPr>
        <p:spPr>
          <a:xfrm>
            <a:off x="1574644" y="1388361"/>
            <a:ext cx="115570" cy="1642745"/>
          </a:xfrm>
          <a:custGeom>
            <a:avLst/>
            <a:gdLst/>
            <a:ahLst/>
            <a:cxnLst/>
            <a:rect l="l" t="t" r="r" b="b"/>
            <a:pathLst>
              <a:path w="115569" h="1642745">
                <a:moveTo>
                  <a:pt x="0" y="0"/>
                </a:moveTo>
                <a:lnTo>
                  <a:pt x="44749" y="10755"/>
                </a:lnTo>
                <a:lnTo>
                  <a:pt x="81293" y="40085"/>
                </a:lnTo>
                <a:lnTo>
                  <a:pt x="105932" y="83586"/>
                </a:lnTo>
                <a:lnTo>
                  <a:pt x="114967" y="136851"/>
                </a:lnTo>
                <a:lnTo>
                  <a:pt x="114967" y="1505362"/>
                </a:lnTo>
                <a:lnTo>
                  <a:pt x="105932" y="1558627"/>
                </a:lnTo>
                <a:lnTo>
                  <a:pt x="81293" y="1602127"/>
                </a:lnTo>
                <a:lnTo>
                  <a:pt x="44749" y="1631458"/>
                </a:lnTo>
                <a:lnTo>
                  <a:pt x="0" y="1642213"/>
                </a:lnTo>
              </a:path>
            </a:pathLst>
          </a:custGeom>
          <a:ln w="8453">
            <a:solidFill>
              <a:srgbClr val="000000"/>
            </a:solidFill>
          </a:ln>
        </p:spPr>
        <p:txBody>
          <a:bodyPr wrap="square" lIns="0" tIns="0" rIns="0" bIns="0" rtlCol="0"/>
          <a:lstStyle/>
          <a:p>
            <a:endParaRPr/>
          </a:p>
        </p:txBody>
      </p:sp>
      <p:sp>
        <p:nvSpPr>
          <p:cNvPr id="28" name="object 28"/>
          <p:cNvSpPr/>
          <p:nvPr/>
        </p:nvSpPr>
        <p:spPr>
          <a:xfrm>
            <a:off x="1708772" y="2219048"/>
            <a:ext cx="307340" cy="0"/>
          </a:xfrm>
          <a:custGeom>
            <a:avLst/>
            <a:gdLst/>
            <a:ahLst/>
            <a:cxnLst/>
            <a:rect l="l" t="t" r="r" b="b"/>
            <a:pathLst>
              <a:path w="307339">
                <a:moveTo>
                  <a:pt x="0" y="0"/>
                </a:moveTo>
                <a:lnTo>
                  <a:pt x="307141" y="0"/>
                </a:lnTo>
              </a:path>
            </a:pathLst>
          </a:custGeom>
          <a:ln w="8453">
            <a:solidFill>
              <a:srgbClr val="000000"/>
            </a:solidFill>
          </a:ln>
        </p:spPr>
        <p:txBody>
          <a:bodyPr wrap="square" lIns="0" tIns="0" rIns="0" bIns="0" rtlCol="0"/>
          <a:lstStyle/>
          <a:p>
            <a:endParaRPr/>
          </a:p>
        </p:txBody>
      </p:sp>
      <p:sp>
        <p:nvSpPr>
          <p:cNvPr id="29" name="object 29"/>
          <p:cNvSpPr/>
          <p:nvPr/>
        </p:nvSpPr>
        <p:spPr>
          <a:xfrm>
            <a:off x="3511050" y="4084995"/>
            <a:ext cx="0" cy="319405"/>
          </a:xfrm>
          <a:custGeom>
            <a:avLst/>
            <a:gdLst/>
            <a:ahLst/>
            <a:cxnLst/>
            <a:rect l="l" t="t" r="r" b="b"/>
            <a:pathLst>
              <a:path h="319404">
                <a:moveTo>
                  <a:pt x="0" y="0"/>
                </a:moveTo>
                <a:lnTo>
                  <a:pt x="0" y="318974"/>
                </a:lnTo>
              </a:path>
            </a:pathLst>
          </a:custGeom>
          <a:ln w="8453">
            <a:solidFill>
              <a:srgbClr val="000000"/>
            </a:solidFill>
          </a:ln>
        </p:spPr>
        <p:txBody>
          <a:bodyPr wrap="square" lIns="0" tIns="0" rIns="0" bIns="0" rtlCol="0"/>
          <a:lstStyle/>
          <a:p>
            <a:endParaRPr/>
          </a:p>
        </p:txBody>
      </p:sp>
      <p:sp>
        <p:nvSpPr>
          <p:cNvPr id="30" name="object 30"/>
          <p:cNvSpPr/>
          <p:nvPr/>
        </p:nvSpPr>
        <p:spPr>
          <a:xfrm>
            <a:off x="5502686" y="2455180"/>
            <a:ext cx="1583055" cy="0"/>
          </a:xfrm>
          <a:custGeom>
            <a:avLst/>
            <a:gdLst/>
            <a:ahLst/>
            <a:cxnLst/>
            <a:rect l="l" t="t" r="r" b="b"/>
            <a:pathLst>
              <a:path w="1583054">
                <a:moveTo>
                  <a:pt x="0" y="0"/>
                </a:moveTo>
                <a:lnTo>
                  <a:pt x="1582487" y="0"/>
                </a:lnTo>
              </a:path>
            </a:pathLst>
          </a:custGeom>
          <a:ln w="8453">
            <a:solidFill>
              <a:srgbClr val="000000"/>
            </a:solidFill>
            <a:prstDash val="lgDash"/>
          </a:ln>
        </p:spPr>
        <p:txBody>
          <a:bodyPr wrap="square" lIns="0" tIns="0" rIns="0" bIns="0" rtlCol="0"/>
          <a:lstStyle/>
          <a:p>
            <a:endParaRPr/>
          </a:p>
        </p:txBody>
      </p:sp>
      <p:sp>
        <p:nvSpPr>
          <p:cNvPr id="31" name="object 31"/>
          <p:cNvSpPr/>
          <p:nvPr/>
        </p:nvSpPr>
        <p:spPr>
          <a:xfrm>
            <a:off x="7095881" y="2455180"/>
            <a:ext cx="6350" cy="339090"/>
          </a:xfrm>
          <a:custGeom>
            <a:avLst/>
            <a:gdLst/>
            <a:ahLst/>
            <a:cxnLst/>
            <a:rect l="l" t="t" r="r" b="b"/>
            <a:pathLst>
              <a:path w="6350" h="339089">
                <a:moveTo>
                  <a:pt x="0" y="0"/>
                </a:moveTo>
                <a:lnTo>
                  <a:pt x="6200" y="338699"/>
                </a:lnTo>
              </a:path>
            </a:pathLst>
          </a:custGeom>
          <a:ln w="8453">
            <a:solidFill>
              <a:srgbClr val="000000"/>
            </a:solidFill>
            <a:prstDash val="lgDash"/>
          </a:ln>
        </p:spPr>
        <p:txBody>
          <a:bodyPr wrap="square" lIns="0" tIns="0" rIns="0" bIns="0" rtlCol="0"/>
          <a:lstStyle/>
          <a:p>
            <a:endParaRPr/>
          </a:p>
        </p:txBody>
      </p:sp>
      <p:sp>
        <p:nvSpPr>
          <p:cNvPr id="32" name="object 32"/>
          <p:cNvSpPr/>
          <p:nvPr/>
        </p:nvSpPr>
        <p:spPr>
          <a:xfrm>
            <a:off x="3728022" y="2973091"/>
            <a:ext cx="2511425" cy="0"/>
          </a:xfrm>
          <a:custGeom>
            <a:avLst/>
            <a:gdLst/>
            <a:ahLst/>
            <a:cxnLst/>
            <a:rect l="l" t="t" r="r" b="b"/>
            <a:pathLst>
              <a:path w="2511425">
                <a:moveTo>
                  <a:pt x="2511241" y="0"/>
                </a:moveTo>
                <a:lnTo>
                  <a:pt x="0" y="0"/>
                </a:lnTo>
              </a:path>
            </a:pathLst>
          </a:custGeom>
          <a:ln w="8453">
            <a:solidFill>
              <a:srgbClr val="000000"/>
            </a:solidFill>
            <a:prstDash val="lgDash"/>
          </a:ln>
        </p:spPr>
        <p:txBody>
          <a:bodyPr wrap="square" lIns="0" tIns="0" rIns="0" bIns="0" rtlCol="0"/>
          <a:lstStyle/>
          <a:p>
            <a:endParaRPr/>
          </a:p>
        </p:txBody>
      </p:sp>
      <p:sp>
        <p:nvSpPr>
          <p:cNvPr id="33" name="object 33"/>
          <p:cNvSpPr/>
          <p:nvPr/>
        </p:nvSpPr>
        <p:spPr>
          <a:xfrm>
            <a:off x="3728022" y="2970273"/>
            <a:ext cx="0" cy="620395"/>
          </a:xfrm>
          <a:custGeom>
            <a:avLst/>
            <a:gdLst/>
            <a:ahLst/>
            <a:cxnLst/>
            <a:rect l="l" t="t" r="r" b="b"/>
            <a:pathLst>
              <a:path h="620395">
                <a:moveTo>
                  <a:pt x="0" y="0"/>
                </a:moveTo>
                <a:lnTo>
                  <a:pt x="0" y="619915"/>
                </a:lnTo>
              </a:path>
            </a:pathLst>
          </a:custGeom>
          <a:ln w="8453">
            <a:solidFill>
              <a:srgbClr val="000000"/>
            </a:solidFill>
            <a:prstDash val="lgDash"/>
          </a:ln>
        </p:spPr>
        <p:txBody>
          <a:bodyPr wrap="square" lIns="0" tIns="0" rIns="0" bIns="0" rtlCol="0"/>
          <a:lstStyle/>
          <a:p>
            <a:endParaRPr/>
          </a:p>
        </p:txBody>
      </p:sp>
      <p:sp>
        <p:nvSpPr>
          <p:cNvPr id="34" name="object 34"/>
          <p:cNvSpPr/>
          <p:nvPr/>
        </p:nvSpPr>
        <p:spPr>
          <a:xfrm>
            <a:off x="6034690" y="2979291"/>
            <a:ext cx="6985" cy="611505"/>
          </a:xfrm>
          <a:custGeom>
            <a:avLst/>
            <a:gdLst/>
            <a:ahLst/>
            <a:cxnLst/>
            <a:rect l="l" t="t" r="r" b="b"/>
            <a:pathLst>
              <a:path w="6985" h="611504">
                <a:moveTo>
                  <a:pt x="0" y="0"/>
                </a:moveTo>
                <a:lnTo>
                  <a:pt x="6762" y="610899"/>
                </a:lnTo>
              </a:path>
            </a:pathLst>
          </a:custGeom>
          <a:ln w="8453">
            <a:solidFill>
              <a:srgbClr val="000000"/>
            </a:solidFill>
            <a:prstDash val="lgDash"/>
          </a:ln>
        </p:spPr>
        <p:txBody>
          <a:bodyPr wrap="square" lIns="0" tIns="0" rIns="0" bIns="0" rtlCol="0"/>
          <a:lstStyle/>
          <a:p>
            <a:endParaRPr/>
          </a:p>
        </p:txBody>
      </p:sp>
      <p:sp>
        <p:nvSpPr>
          <p:cNvPr id="35" name="object 35"/>
          <p:cNvSpPr/>
          <p:nvPr/>
        </p:nvSpPr>
        <p:spPr>
          <a:xfrm>
            <a:off x="1312587" y="3375474"/>
            <a:ext cx="2211070" cy="6350"/>
          </a:xfrm>
          <a:custGeom>
            <a:avLst/>
            <a:gdLst/>
            <a:ahLst/>
            <a:cxnLst/>
            <a:rect l="l" t="t" r="r" b="b"/>
            <a:pathLst>
              <a:path w="2211070" h="6350">
                <a:moveTo>
                  <a:pt x="0" y="6198"/>
                </a:moveTo>
                <a:lnTo>
                  <a:pt x="2210861" y="0"/>
                </a:lnTo>
              </a:path>
            </a:pathLst>
          </a:custGeom>
          <a:ln w="8453">
            <a:solidFill>
              <a:srgbClr val="000000"/>
            </a:solidFill>
            <a:prstDash val="lgDash"/>
          </a:ln>
        </p:spPr>
        <p:txBody>
          <a:bodyPr wrap="square" lIns="0" tIns="0" rIns="0" bIns="0" rtlCol="0"/>
          <a:lstStyle/>
          <a:p>
            <a:endParaRPr/>
          </a:p>
        </p:txBody>
      </p:sp>
      <p:sp>
        <p:nvSpPr>
          <p:cNvPr id="36" name="object 36"/>
          <p:cNvSpPr/>
          <p:nvPr/>
        </p:nvSpPr>
        <p:spPr>
          <a:xfrm>
            <a:off x="2360816" y="3809978"/>
            <a:ext cx="205104" cy="0"/>
          </a:xfrm>
          <a:custGeom>
            <a:avLst/>
            <a:gdLst/>
            <a:ahLst/>
            <a:cxnLst/>
            <a:rect l="l" t="t" r="r" b="b"/>
            <a:pathLst>
              <a:path w="205105">
                <a:moveTo>
                  <a:pt x="0" y="0"/>
                </a:moveTo>
                <a:lnTo>
                  <a:pt x="204573" y="0"/>
                </a:lnTo>
              </a:path>
            </a:pathLst>
          </a:custGeom>
          <a:ln w="8453">
            <a:solidFill>
              <a:srgbClr val="000000"/>
            </a:solidFill>
          </a:ln>
        </p:spPr>
        <p:txBody>
          <a:bodyPr wrap="square" lIns="0" tIns="0" rIns="0" bIns="0" rtlCol="0"/>
          <a:lstStyle/>
          <a:p>
            <a:endParaRPr/>
          </a:p>
        </p:txBody>
      </p:sp>
      <p:sp>
        <p:nvSpPr>
          <p:cNvPr id="37" name="object 37"/>
          <p:cNvSpPr txBox="1"/>
          <p:nvPr/>
        </p:nvSpPr>
        <p:spPr>
          <a:xfrm>
            <a:off x="6541898" y="4704348"/>
            <a:ext cx="2192020" cy="676275"/>
          </a:xfrm>
          <a:prstGeom prst="rect">
            <a:avLst/>
          </a:prstGeom>
          <a:ln w="8453">
            <a:solidFill>
              <a:srgbClr val="000000"/>
            </a:solidFill>
          </a:ln>
        </p:spPr>
        <p:txBody>
          <a:bodyPr vert="horz" wrap="square" lIns="0" tIns="47625" rIns="0" bIns="0" rtlCol="0">
            <a:spAutoFit/>
          </a:bodyPr>
          <a:lstStyle/>
          <a:p>
            <a:pPr marL="84455" marR="396240">
              <a:lnSpc>
                <a:spcPts val="1120"/>
              </a:lnSpc>
              <a:spcBef>
                <a:spcPts val="375"/>
              </a:spcBef>
            </a:pPr>
            <a:r>
              <a:rPr sz="950" spc="15" dirty="0">
                <a:latin typeface="Arial"/>
                <a:cs typeface="Arial"/>
              </a:rPr>
              <a:t>NPO </a:t>
            </a:r>
            <a:r>
              <a:rPr sz="950" spc="10" dirty="0">
                <a:latin typeface="Arial"/>
                <a:cs typeface="Arial"/>
              </a:rPr>
              <a:t>Number: 004-300 </a:t>
            </a:r>
            <a:r>
              <a:rPr sz="950" spc="15" dirty="0">
                <a:latin typeface="Arial"/>
                <a:cs typeface="Arial"/>
              </a:rPr>
              <a:t>NPO  NPC </a:t>
            </a:r>
            <a:r>
              <a:rPr sz="950" spc="10" dirty="0">
                <a:latin typeface="Arial"/>
                <a:cs typeface="Arial"/>
              </a:rPr>
              <a:t>Number:</a:t>
            </a:r>
            <a:r>
              <a:rPr sz="950" spc="-10" dirty="0">
                <a:latin typeface="Arial"/>
                <a:cs typeface="Arial"/>
              </a:rPr>
              <a:t> </a:t>
            </a:r>
            <a:r>
              <a:rPr sz="950" spc="5" dirty="0">
                <a:latin typeface="Arial"/>
                <a:cs typeface="Arial"/>
              </a:rPr>
              <a:t>2013/152553/08</a:t>
            </a:r>
            <a:endParaRPr sz="950">
              <a:latin typeface="Arial"/>
              <a:cs typeface="Arial"/>
            </a:endParaRPr>
          </a:p>
          <a:p>
            <a:pPr marL="84455" marR="231775">
              <a:lnSpc>
                <a:spcPts val="1130"/>
              </a:lnSpc>
            </a:pPr>
            <a:r>
              <a:rPr sz="950" spc="10" dirty="0">
                <a:latin typeface="Arial"/>
                <a:cs typeface="Arial"/>
              </a:rPr>
              <a:t>Section 18a </a:t>
            </a:r>
            <a:r>
              <a:rPr sz="950" spc="5" dirty="0">
                <a:latin typeface="Arial"/>
                <a:cs typeface="Arial"/>
              </a:rPr>
              <a:t>Public Benefit  </a:t>
            </a:r>
            <a:r>
              <a:rPr sz="950" spc="10" dirty="0">
                <a:latin typeface="Arial"/>
                <a:cs typeface="Arial"/>
              </a:rPr>
              <a:t>Organisation Number:</a:t>
            </a:r>
            <a:r>
              <a:rPr sz="950" spc="-65" dirty="0">
                <a:latin typeface="Arial"/>
                <a:cs typeface="Arial"/>
              </a:rPr>
              <a:t> </a:t>
            </a:r>
            <a:r>
              <a:rPr sz="950" spc="10" dirty="0">
                <a:latin typeface="Arial"/>
                <a:cs typeface="Arial"/>
              </a:rPr>
              <a:t>930045321</a:t>
            </a:r>
            <a:endParaRPr sz="95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0756" y="485966"/>
            <a:ext cx="5703570" cy="696595"/>
          </a:xfrm>
          <a:prstGeom prst="rect">
            <a:avLst/>
          </a:prstGeom>
        </p:spPr>
        <p:txBody>
          <a:bodyPr vert="horz" wrap="square" lIns="0" tIns="13335" rIns="0" bIns="0" rtlCol="0">
            <a:spAutoFit/>
          </a:bodyPr>
          <a:lstStyle/>
          <a:p>
            <a:pPr marL="12700">
              <a:lnSpc>
                <a:spcPct val="100000"/>
              </a:lnSpc>
              <a:spcBef>
                <a:spcPts val="105"/>
              </a:spcBef>
            </a:pPr>
            <a:r>
              <a:rPr spc="-5" dirty="0"/>
              <a:t>SABMR </a:t>
            </a:r>
            <a:r>
              <a:rPr dirty="0"/>
              <a:t>-</a:t>
            </a:r>
            <a:r>
              <a:rPr spc="-55" dirty="0"/>
              <a:t> </a:t>
            </a:r>
            <a:r>
              <a:rPr spc="-5" dirty="0"/>
              <a:t>Background</a:t>
            </a:r>
          </a:p>
        </p:txBody>
      </p:sp>
      <p:sp>
        <p:nvSpPr>
          <p:cNvPr id="3" name="object 3"/>
          <p:cNvSpPr/>
          <p:nvPr/>
        </p:nvSpPr>
        <p:spPr>
          <a:xfrm>
            <a:off x="251459" y="2516386"/>
            <a:ext cx="8656320" cy="2430583"/>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315244" y="1359904"/>
            <a:ext cx="1517015" cy="1120178"/>
          </a:xfrm>
          <a:prstGeom prst="rect">
            <a:avLst/>
          </a:prstGeom>
        </p:spPr>
        <p:txBody>
          <a:bodyPr vert="horz" wrap="square" lIns="0" tIns="12065" rIns="0" bIns="0" rtlCol="0">
            <a:spAutoFit/>
          </a:bodyPr>
          <a:lstStyle/>
          <a:p>
            <a:pPr marL="37465" marR="30480" indent="635" algn="ctr">
              <a:lnSpc>
                <a:spcPct val="100000"/>
              </a:lnSpc>
              <a:spcBef>
                <a:spcPts val="95"/>
              </a:spcBef>
            </a:pPr>
            <a:r>
              <a:rPr sz="1200" spc="-5" dirty="0">
                <a:latin typeface="Calibri"/>
                <a:cs typeface="Calibri"/>
              </a:rPr>
              <a:t>The </a:t>
            </a:r>
            <a:r>
              <a:rPr sz="1200" spc="-10" dirty="0">
                <a:latin typeface="Calibri"/>
                <a:cs typeface="Calibri"/>
              </a:rPr>
              <a:t>SABMR </a:t>
            </a:r>
            <a:r>
              <a:rPr sz="1200" spc="-5" dirty="0">
                <a:latin typeface="Calibri"/>
                <a:cs typeface="Calibri"/>
              </a:rPr>
              <a:t>has been  supporting South  African </a:t>
            </a:r>
            <a:r>
              <a:rPr sz="1200" spc="-10" dirty="0">
                <a:latin typeface="Calibri"/>
                <a:cs typeface="Calibri"/>
              </a:rPr>
              <a:t>patients </a:t>
            </a:r>
            <a:r>
              <a:rPr sz="1200" spc="-5" dirty="0">
                <a:latin typeface="Calibri"/>
                <a:cs typeface="Calibri"/>
              </a:rPr>
              <a:t>since  its inception in 1991,  currently in </a:t>
            </a:r>
            <a:r>
              <a:rPr sz="1200" spc="-15" dirty="0">
                <a:latin typeface="Calibri"/>
                <a:cs typeface="Calibri"/>
              </a:rPr>
              <a:t>it’s</a:t>
            </a:r>
            <a:r>
              <a:rPr lang="en-ZA" sz="1200" spc="-15" dirty="0">
                <a:latin typeface="Calibri"/>
                <a:cs typeface="Calibri"/>
              </a:rPr>
              <a:t> </a:t>
            </a:r>
            <a:r>
              <a:rPr sz="1200" dirty="0">
                <a:latin typeface="Calibri"/>
                <a:cs typeface="Calibri"/>
              </a:rPr>
              <a:t>30</a:t>
            </a:r>
            <a:r>
              <a:rPr sz="1200" baseline="26143" dirty="0">
                <a:latin typeface="Calibri"/>
                <a:cs typeface="Calibri"/>
              </a:rPr>
              <a:t>th</a:t>
            </a:r>
            <a:r>
              <a:rPr sz="1200" spc="150" baseline="26143" dirty="0">
                <a:latin typeface="Calibri"/>
                <a:cs typeface="Calibri"/>
              </a:rPr>
              <a:t> </a:t>
            </a:r>
            <a:r>
              <a:rPr sz="1200" spc="-60" dirty="0">
                <a:latin typeface="Calibri"/>
                <a:cs typeface="Calibri"/>
              </a:rPr>
              <a:t>year.</a:t>
            </a:r>
            <a:endParaRPr sz="1200" dirty="0">
              <a:latin typeface="Calibri"/>
              <a:cs typeface="Calibri"/>
            </a:endParaRPr>
          </a:p>
        </p:txBody>
      </p:sp>
      <p:sp>
        <p:nvSpPr>
          <p:cNvPr id="5" name="object 5"/>
          <p:cNvSpPr txBox="1"/>
          <p:nvPr/>
        </p:nvSpPr>
        <p:spPr>
          <a:xfrm>
            <a:off x="2073752" y="5012774"/>
            <a:ext cx="1573530" cy="1304844"/>
          </a:xfrm>
          <a:prstGeom prst="rect">
            <a:avLst/>
          </a:prstGeom>
        </p:spPr>
        <p:txBody>
          <a:bodyPr vert="horz" wrap="square" lIns="0" tIns="12065" rIns="0" bIns="0" rtlCol="0">
            <a:spAutoFit/>
          </a:bodyPr>
          <a:lstStyle/>
          <a:p>
            <a:pPr marL="12065" marR="5080" algn="ctr">
              <a:lnSpc>
                <a:spcPct val="100000"/>
              </a:lnSpc>
              <a:spcBef>
                <a:spcPts val="95"/>
              </a:spcBef>
            </a:pPr>
            <a:r>
              <a:rPr sz="1200" spc="-5" dirty="0">
                <a:latin typeface="Calibri"/>
                <a:cs typeface="Calibri"/>
              </a:rPr>
              <a:t>All </a:t>
            </a:r>
            <a:r>
              <a:rPr sz="1200" spc="-10" dirty="0">
                <a:latin typeface="Calibri"/>
                <a:cs typeface="Calibri"/>
              </a:rPr>
              <a:t>SA patients </a:t>
            </a:r>
            <a:r>
              <a:rPr sz="1200" spc="-5" dirty="0">
                <a:latin typeface="Calibri"/>
                <a:cs typeface="Calibri"/>
              </a:rPr>
              <a:t>in need  of a </a:t>
            </a:r>
            <a:r>
              <a:rPr sz="1200" spc="-10" dirty="0">
                <a:latin typeface="Calibri"/>
                <a:cs typeface="Calibri"/>
              </a:rPr>
              <a:t>stem </a:t>
            </a:r>
            <a:r>
              <a:rPr sz="1200" spc="-5" dirty="0">
                <a:latin typeface="Calibri"/>
                <a:cs typeface="Calibri"/>
              </a:rPr>
              <a:t>cell  </a:t>
            </a:r>
            <a:r>
              <a:rPr sz="1200" spc="-10" dirty="0">
                <a:latin typeface="Calibri"/>
                <a:cs typeface="Calibri"/>
              </a:rPr>
              <a:t>transplantation, </a:t>
            </a:r>
            <a:r>
              <a:rPr sz="1200" spc="-5" dirty="0">
                <a:latin typeface="Calibri"/>
                <a:cs typeface="Calibri"/>
              </a:rPr>
              <a:t>who  </a:t>
            </a:r>
            <a:r>
              <a:rPr sz="1200" spc="-15" dirty="0">
                <a:latin typeface="Calibri"/>
                <a:cs typeface="Calibri"/>
              </a:rPr>
              <a:t>have </a:t>
            </a:r>
            <a:r>
              <a:rPr sz="1200" spc="-5" dirty="0">
                <a:latin typeface="Calibri"/>
                <a:cs typeface="Calibri"/>
              </a:rPr>
              <a:t>no suitable </a:t>
            </a:r>
            <a:r>
              <a:rPr sz="1200" spc="-10" dirty="0">
                <a:latin typeface="Calibri"/>
                <a:cs typeface="Calibri"/>
              </a:rPr>
              <a:t>family  donors</a:t>
            </a:r>
            <a:r>
              <a:rPr lang="en-ZA" sz="1200" spc="-10" dirty="0">
                <a:latin typeface="Calibri"/>
                <a:cs typeface="Calibri"/>
              </a:rPr>
              <a:t> (30% chance)</a:t>
            </a:r>
            <a:r>
              <a:rPr sz="1200" spc="-10" dirty="0">
                <a:latin typeface="Calibri"/>
                <a:cs typeface="Calibri"/>
              </a:rPr>
              <a:t>, are </a:t>
            </a:r>
            <a:r>
              <a:rPr sz="1200" spc="-15" dirty="0">
                <a:latin typeface="Calibri"/>
                <a:cs typeface="Calibri"/>
              </a:rPr>
              <a:t>referred </a:t>
            </a:r>
            <a:r>
              <a:rPr sz="1200" spc="-10" dirty="0">
                <a:latin typeface="Calibri"/>
                <a:cs typeface="Calibri"/>
              </a:rPr>
              <a:t>to  </a:t>
            </a:r>
            <a:r>
              <a:rPr sz="1200" spc="-5" dirty="0">
                <a:latin typeface="Calibri"/>
                <a:cs typeface="Calibri"/>
              </a:rPr>
              <a:t>the</a:t>
            </a:r>
            <a:r>
              <a:rPr sz="1200" spc="10" dirty="0">
                <a:latin typeface="Calibri"/>
                <a:cs typeface="Calibri"/>
              </a:rPr>
              <a:t> </a:t>
            </a:r>
            <a:r>
              <a:rPr sz="1200" spc="-5" dirty="0">
                <a:latin typeface="Calibri"/>
                <a:cs typeface="Calibri"/>
              </a:rPr>
              <a:t>SABMR</a:t>
            </a:r>
            <a:r>
              <a:rPr lang="en-ZA" sz="1200" spc="-5" dirty="0">
                <a:latin typeface="Calibri"/>
                <a:cs typeface="Calibri"/>
              </a:rPr>
              <a:t> (70% of cases)</a:t>
            </a:r>
            <a:r>
              <a:rPr sz="1200" spc="-5" dirty="0">
                <a:latin typeface="Calibri"/>
                <a:cs typeface="Calibri"/>
              </a:rPr>
              <a:t>.</a:t>
            </a:r>
            <a:endParaRPr sz="1200" dirty="0">
              <a:latin typeface="Calibri"/>
              <a:cs typeface="Calibri"/>
            </a:endParaRPr>
          </a:p>
        </p:txBody>
      </p:sp>
      <p:sp>
        <p:nvSpPr>
          <p:cNvPr id="6" name="object 6"/>
          <p:cNvSpPr txBox="1"/>
          <p:nvPr/>
        </p:nvSpPr>
        <p:spPr>
          <a:xfrm>
            <a:off x="3113544" y="1475472"/>
            <a:ext cx="1550035" cy="935513"/>
          </a:xfrm>
          <a:prstGeom prst="rect">
            <a:avLst/>
          </a:prstGeom>
        </p:spPr>
        <p:txBody>
          <a:bodyPr vert="horz" wrap="square" lIns="0" tIns="12065" rIns="0" bIns="0" rtlCol="0">
            <a:spAutoFit/>
          </a:bodyPr>
          <a:lstStyle/>
          <a:p>
            <a:pPr marL="12065" marR="5080" indent="-1270" algn="ctr">
              <a:lnSpc>
                <a:spcPct val="100000"/>
              </a:lnSpc>
              <a:spcBef>
                <a:spcPts val="95"/>
              </a:spcBef>
            </a:pPr>
            <a:r>
              <a:rPr sz="1200" spc="-10" dirty="0">
                <a:latin typeface="Calibri"/>
                <a:cs typeface="Calibri"/>
              </a:rPr>
              <a:t>Grown </a:t>
            </a:r>
            <a:r>
              <a:rPr sz="1200" spc="-5" dirty="0">
                <a:latin typeface="Calibri"/>
                <a:cs typeface="Calibri"/>
              </a:rPr>
              <a:t>with all the  </a:t>
            </a:r>
            <a:r>
              <a:rPr sz="1200" spc="-10" dirty="0">
                <a:latin typeface="Calibri"/>
                <a:cs typeface="Calibri"/>
              </a:rPr>
              <a:t>transplant centres </a:t>
            </a:r>
            <a:r>
              <a:rPr sz="1200" spc="-5" dirty="0">
                <a:latin typeface="Calibri"/>
                <a:cs typeface="Calibri"/>
              </a:rPr>
              <a:t>in  South Africa and is an  </a:t>
            </a:r>
            <a:r>
              <a:rPr sz="1200" spc="-10" dirty="0">
                <a:latin typeface="Calibri"/>
                <a:cs typeface="Calibri"/>
              </a:rPr>
              <a:t>organisation </a:t>
            </a:r>
            <a:r>
              <a:rPr sz="1200" spc="-5" dirty="0">
                <a:latin typeface="Calibri"/>
                <a:cs typeface="Calibri"/>
              </a:rPr>
              <a:t>run </a:t>
            </a:r>
            <a:r>
              <a:rPr sz="1200" spc="-10" dirty="0">
                <a:latin typeface="Calibri"/>
                <a:cs typeface="Calibri"/>
              </a:rPr>
              <a:t>by  HPCSA registered</a:t>
            </a:r>
            <a:r>
              <a:rPr sz="1200" spc="-20" dirty="0">
                <a:latin typeface="Calibri"/>
                <a:cs typeface="Calibri"/>
              </a:rPr>
              <a:t> </a:t>
            </a:r>
            <a:r>
              <a:rPr sz="1200" spc="-25" dirty="0">
                <a:latin typeface="Calibri"/>
                <a:cs typeface="Calibri"/>
              </a:rPr>
              <a:t>staff.</a:t>
            </a:r>
            <a:endParaRPr sz="1200" dirty="0">
              <a:latin typeface="Calibri"/>
              <a:cs typeface="Calibri"/>
            </a:endParaRPr>
          </a:p>
        </p:txBody>
      </p:sp>
      <p:sp>
        <p:nvSpPr>
          <p:cNvPr id="7" name="object 7"/>
          <p:cNvSpPr txBox="1"/>
          <p:nvPr/>
        </p:nvSpPr>
        <p:spPr>
          <a:xfrm>
            <a:off x="3867643" y="4970415"/>
            <a:ext cx="1828799" cy="1348446"/>
          </a:xfrm>
          <a:prstGeom prst="rect">
            <a:avLst/>
          </a:prstGeom>
        </p:spPr>
        <p:txBody>
          <a:bodyPr vert="horz" wrap="square" lIns="0" tIns="12065" rIns="0" bIns="0" rtlCol="0">
            <a:spAutoFit/>
          </a:bodyPr>
          <a:lstStyle/>
          <a:p>
            <a:pPr marL="12700" marR="5080" algn="ctr">
              <a:lnSpc>
                <a:spcPct val="100000"/>
              </a:lnSpc>
              <a:spcBef>
                <a:spcPts val="95"/>
              </a:spcBef>
            </a:pPr>
            <a:r>
              <a:rPr sz="1200" spc="-10" dirty="0">
                <a:latin typeface="Calibri"/>
                <a:cs typeface="Calibri"/>
              </a:rPr>
              <a:t>SABMR </a:t>
            </a:r>
            <a:r>
              <a:rPr sz="1200" spc="-5" dirty="0">
                <a:latin typeface="Calibri"/>
                <a:cs typeface="Calibri"/>
              </a:rPr>
              <a:t>searches </a:t>
            </a:r>
            <a:r>
              <a:rPr sz="1200" spc="-10" dirty="0">
                <a:latin typeface="Calibri"/>
                <a:cs typeface="Calibri"/>
              </a:rPr>
              <a:t>for  donors </a:t>
            </a:r>
            <a:r>
              <a:rPr sz="1200" spc="-5" dirty="0">
                <a:latin typeface="Calibri"/>
                <a:cs typeface="Calibri"/>
              </a:rPr>
              <a:t>in its own  </a:t>
            </a:r>
            <a:r>
              <a:rPr sz="1200" spc="-10" dirty="0">
                <a:latin typeface="Calibri"/>
                <a:cs typeface="Calibri"/>
              </a:rPr>
              <a:t>database </a:t>
            </a:r>
            <a:r>
              <a:rPr sz="1200" spc="-5" dirty="0">
                <a:latin typeface="Calibri"/>
                <a:cs typeface="Calibri"/>
              </a:rPr>
              <a:t>of 73 917 as  </a:t>
            </a:r>
            <a:r>
              <a:rPr sz="1200" spc="-10" dirty="0">
                <a:latin typeface="Calibri"/>
                <a:cs typeface="Calibri"/>
              </a:rPr>
              <a:t>well </a:t>
            </a:r>
            <a:r>
              <a:rPr sz="1200" spc="-5" dirty="0">
                <a:latin typeface="Calibri"/>
                <a:cs typeface="Calibri"/>
              </a:rPr>
              <a:t>as the global  </a:t>
            </a:r>
            <a:r>
              <a:rPr sz="1200" spc="-10" dirty="0">
                <a:latin typeface="Calibri"/>
                <a:cs typeface="Calibri"/>
              </a:rPr>
              <a:t>database </a:t>
            </a:r>
            <a:r>
              <a:rPr sz="1200" spc="-5" dirty="0">
                <a:latin typeface="Calibri"/>
                <a:cs typeface="Calibri"/>
              </a:rPr>
              <a:t>of over 39  million</a:t>
            </a:r>
            <a:r>
              <a:rPr sz="1200" spc="10" dirty="0">
                <a:latin typeface="Calibri"/>
                <a:cs typeface="Calibri"/>
              </a:rPr>
              <a:t> </a:t>
            </a:r>
            <a:r>
              <a:rPr sz="1200" spc="-10" dirty="0">
                <a:latin typeface="Calibri"/>
                <a:cs typeface="Calibri"/>
              </a:rPr>
              <a:t>donors.</a:t>
            </a:r>
            <a:r>
              <a:rPr lang="en-ZA" sz="1200" spc="-10" dirty="0">
                <a:latin typeface="Calibri"/>
                <a:cs typeface="Calibri"/>
              </a:rPr>
              <a:t> </a:t>
            </a:r>
          </a:p>
          <a:p>
            <a:pPr marL="12700" marR="5080" algn="ctr">
              <a:lnSpc>
                <a:spcPct val="100000"/>
              </a:lnSpc>
              <a:spcBef>
                <a:spcPts val="95"/>
              </a:spcBef>
            </a:pPr>
            <a:r>
              <a:rPr lang="en-ZA" sz="1400" b="1" spc="-10" dirty="0">
                <a:latin typeface="Calibri"/>
                <a:cs typeface="Calibri"/>
                <a:sym typeface="Symbol" panose="05050102010706020507" pitchFamily="18" charset="2"/>
              </a:rPr>
              <a:t></a:t>
            </a:r>
            <a:r>
              <a:rPr lang="en-ZA" sz="1200" spc="-10" dirty="0">
                <a:latin typeface="Calibri"/>
                <a:cs typeface="Calibri"/>
                <a:sym typeface="Symbol" panose="05050102010706020507" pitchFamily="18" charset="2"/>
              </a:rPr>
              <a:t> 1:100 000 the chance of matching donor.</a:t>
            </a:r>
            <a:endParaRPr sz="1200" dirty="0">
              <a:latin typeface="Calibri"/>
              <a:cs typeface="Calibri"/>
            </a:endParaRPr>
          </a:p>
        </p:txBody>
      </p:sp>
      <p:sp>
        <p:nvSpPr>
          <p:cNvPr id="8" name="object 8"/>
          <p:cNvSpPr txBox="1"/>
          <p:nvPr/>
        </p:nvSpPr>
        <p:spPr>
          <a:xfrm>
            <a:off x="4944865" y="1394925"/>
            <a:ext cx="2332355" cy="1121461"/>
          </a:xfrm>
          <a:prstGeom prst="rect">
            <a:avLst/>
          </a:prstGeom>
        </p:spPr>
        <p:txBody>
          <a:bodyPr vert="horz" wrap="square" lIns="0" tIns="13335" rIns="0" bIns="0" rtlCol="0">
            <a:spAutoFit/>
          </a:bodyPr>
          <a:lstStyle/>
          <a:p>
            <a:pPr marL="12700" marR="5080" algn="ctr">
              <a:lnSpc>
                <a:spcPct val="100000"/>
              </a:lnSpc>
              <a:spcBef>
                <a:spcPts val="105"/>
              </a:spcBef>
            </a:pPr>
            <a:r>
              <a:rPr lang="en-US" sz="1200" dirty="0">
                <a:effectLst/>
                <a:ea typeface="Arial" panose="020B0604020202020204" pitchFamily="34" charset="0"/>
              </a:rPr>
              <a:t>SABMR conducts highly complex medical searches to identify matched unrelated donors (MUD) for patients, with life-threatening blood diseases (such as </a:t>
            </a:r>
            <a:r>
              <a:rPr lang="en-US" sz="1200" dirty="0" err="1">
                <a:effectLst/>
                <a:ea typeface="Arial" panose="020B0604020202020204" pitchFamily="34" charset="0"/>
              </a:rPr>
              <a:t>leukaemia</a:t>
            </a:r>
            <a:r>
              <a:rPr lang="en-US" sz="1200" dirty="0">
                <a:ea typeface="Arial" panose="020B0604020202020204" pitchFamily="34" charset="0"/>
              </a:rPr>
              <a:t>, immune disorders and other blood disorders.</a:t>
            </a:r>
            <a:r>
              <a:rPr lang="en-US" sz="1200" dirty="0">
                <a:effectLst/>
                <a:ea typeface="Arial" panose="020B0604020202020204" pitchFamily="34" charset="0"/>
              </a:rPr>
              <a:t>)</a:t>
            </a:r>
            <a:endParaRPr sz="1200" dirty="0">
              <a:cs typeface="Calibri"/>
            </a:endParaRPr>
          </a:p>
        </p:txBody>
      </p:sp>
      <p:sp>
        <p:nvSpPr>
          <p:cNvPr id="9" name="object 9"/>
          <p:cNvSpPr txBox="1"/>
          <p:nvPr/>
        </p:nvSpPr>
        <p:spPr>
          <a:xfrm>
            <a:off x="5760780" y="4876799"/>
            <a:ext cx="3307020" cy="1504899"/>
          </a:xfrm>
          <a:prstGeom prst="rect">
            <a:avLst/>
          </a:prstGeom>
        </p:spPr>
        <p:txBody>
          <a:bodyPr vert="horz" wrap="square" lIns="0" tIns="12065" rIns="0" bIns="0" rtlCol="0">
            <a:spAutoFit/>
          </a:bodyPr>
          <a:lstStyle/>
          <a:p>
            <a:pPr marL="74295" marR="528955" indent="-635" algn="ctr">
              <a:spcAft>
                <a:spcPts val="0"/>
              </a:spcAft>
            </a:pPr>
            <a:r>
              <a:rPr lang="en-US" sz="1200" dirty="0">
                <a:effectLst/>
                <a:ea typeface="Arial" panose="020B0604020202020204" pitchFamily="34" charset="0"/>
              </a:rPr>
              <a:t>The services of SABMR are essential in providing </a:t>
            </a:r>
            <a:r>
              <a:rPr lang="en-US" sz="1200" dirty="0" err="1">
                <a:effectLst/>
                <a:ea typeface="Arial" panose="020B0604020202020204" pitchFamily="34" charset="0"/>
              </a:rPr>
              <a:t>haematopoietic</a:t>
            </a:r>
            <a:r>
              <a:rPr lang="en-US" sz="1200" dirty="0">
                <a:effectLst/>
                <a:ea typeface="Arial" panose="020B0604020202020204" pitchFamily="34" charset="0"/>
              </a:rPr>
              <a:t> stem cells from matched unrelated donors (MUD) for bone marrow transplantation. The SABMR also works continuously to increase donor information which will ultimately </a:t>
            </a:r>
          </a:p>
          <a:p>
            <a:pPr marL="74295" marR="528955" indent="-635" algn="ctr">
              <a:spcAft>
                <a:spcPts val="0"/>
              </a:spcAft>
            </a:pPr>
            <a:r>
              <a:rPr lang="en-US" sz="1200" dirty="0">
                <a:effectLst/>
                <a:ea typeface="Arial" panose="020B0604020202020204" pitchFamily="34" charset="0"/>
              </a:rPr>
              <a:t>be in the best interest of the </a:t>
            </a:r>
          </a:p>
          <a:p>
            <a:pPr marL="74295" marR="528955" indent="-635" algn="ctr">
              <a:spcAft>
                <a:spcPts val="0"/>
              </a:spcAft>
            </a:pPr>
            <a:r>
              <a:rPr lang="en-US" sz="1200" dirty="0">
                <a:effectLst/>
                <a:ea typeface="Arial" panose="020B0604020202020204" pitchFamily="34" charset="0"/>
              </a:rPr>
              <a:t>recipient/ patient</a:t>
            </a:r>
            <a:r>
              <a:rPr lang="en-US" sz="1300" dirty="0">
                <a:effectLst/>
                <a:ea typeface="Arial" panose="020B0604020202020204" pitchFamily="34" charset="0"/>
              </a:rPr>
              <a:t>.</a:t>
            </a:r>
            <a:endParaRPr lang="en-ZA" sz="1300" dirty="0">
              <a:effectLst/>
              <a:ea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92028" y="496425"/>
            <a:ext cx="5670837" cy="690574"/>
          </a:xfrm>
          <a:prstGeom prst="rect">
            <a:avLst/>
          </a:prstGeom>
        </p:spPr>
        <p:txBody>
          <a:bodyPr vert="horz" wrap="square" lIns="0" tIns="13335" rIns="0" bIns="0" rtlCol="0">
            <a:spAutoFit/>
          </a:bodyPr>
          <a:lstStyle/>
          <a:p>
            <a:pPr marL="12700">
              <a:lnSpc>
                <a:spcPct val="100000"/>
              </a:lnSpc>
              <a:spcBef>
                <a:spcPts val="105"/>
              </a:spcBef>
            </a:pPr>
            <a:r>
              <a:rPr spc="-5" dirty="0"/>
              <a:t>SABMR </a:t>
            </a:r>
            <a:r>
              <a:rPr dirty="0"/>
              <a:t>-</a:t>
            </a:r>
            <a:r>
              <a:rPr spc="-80" dirty="0"/>
              <a:t> </a:t>
            </a:r>
            <a:r>
              <a:rPr lang="en-ZA" spc="-5" dirty="0"/>
              <a:t>Background</a:t>
            </a:r>
            <a:endParaRPr spc="-5" dirty="0"/>
          </a:p>
        </p:txBody>
      </p:sp>
      <p:sp>
        <p:nvSpPr>
          <p:cNvPr id="3" name="object 3"/>
          <p:cNvSpPr/>
          <p:nvPr/>
        </p:nvSpPr>
        <p:spPr>
          <a:xfrm>
            <a:off x="3950208" y="1328927"/>
            <a:ext cx="208787" cy="21031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049011" y="1328927"/>
            <a:ext cx="207263" cy="21031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960876" y="1592580"/>
            <a:ext cx="207263" cy="21031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4439411" y="2171700"/>
            <a:ext cx="207645" cy="208915"/>
          </a:xfrm>
          <a:custGeom>
            <a:avLst/>
            <a:gdLst/>
            <a:ahLst/>
            <a:cxnLst/>
            <a:rect l="l" t="t" r="r" b="b"/>
            <a:pathLst>
              <a:path w="207645" h="208914">
                <a:moveTo>
                  <a:pt x="103632" y="0"/>
                </a:moveTo>
                <a:lnTo>
                  <a:pt x="63291" y="8203"/>
                </a:lnTo>
                <a:lnTo>
                  <a:pt x="30351" y="30575"/>
                </a:lnTo>
                <a:lnTo>
                  <a:pt x="8143" y="63757"/>
                </a:lnTo>
                <a:lnTo>
                  <a:pt x="0" y="104394"/>
                </a:lnTo>
                <a:lnTo>
                  <a:pt x="8143" y="145030"/>
                </a:lnTo>
                <a:lnTo>
                  <a:pt x="30351" y="178212"/>
                </a:lnTo>
                <a:lnTo>
                  <a:pt x="63291" y="200584"/>
                </a:lnTo>
                <a:lnTo>
                  <a:pt x="103632" y="208788"/>
                </a:lnTo>
                <a:lnTo>
                  <a:pt x="143972" y="200584"/>
                </a:lnTo>
                <a:lnTo>
                  <a:pt x="176912" y="178212"/>
                </a:lnTo>
                <a:lnTo>
                  <a:pt x="199120" y="145030"/>
                </a:lnTo>
                <a:lnTo>
                  <a:pt x="207264" y="104394"/>
                </a:lnTo>
                <a:lnTo>
                  <a:pt x="199120" y="63757"/>
                </a:lnTo>
                <a:lnTo>
                  <a:pt x="176912" y="30575"/>
                </a:lnTo>
                <a:lnTo>
                  <a:pt x="143972" y="8203"/>
                </a:lnTo>
                <a:lnTo>
                  <a:pt x="103632" y="0"/>
                </a:lnTo>
                <a:close/>
              </a:path>
            </a:pathLst>
          </a:custGeom>
          <a:solidFill>
            <a:srgbClr val="C0504D"/>
          </a:solidFill>
        </p:spPr>
        <p:txBody>
          <a:bodyPr wrap="square" lIns="0" tIns="0" rIns="0" bIns="0" rtlCol="0"/>
          <a:lstStyle/>
          <a:p>
            <a:endParaRPr/>
          </a:p>
        </p:txBody>
      </p:sp>
      <p:sp>
        <p:nvSpPr>
          <p:cNvPr id="7" name="object 7"/>
          <p:cNvSpPr/>
          <p:nvPr/>
        </p:nvSpPr>
        <p:spPr>
          <a:xfrm>
            <a:off x="4096511" y="1824227"/>
            <a:ext cx="207263" cy="210311"/>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4997196" y="1592580"/>
            <a:ext cx="207263" cy="210311"/>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4837176" y="1824227"/>
            <a:ext cx="207645" cy="210820"/>
          </a:xfrm>
          <a:custGeom>
            <a:avLst/>
            <a:gdLst/>
            <a:ahLst/>
            <a:cxnLst/>
            <a:rect l="l" t="t" r="r" b="b"/>
            <a:pathLst>
              <a:path w="207645" h="210819">
                <a:moveTo>
                  <a:pt x="103632" y="0"/>
                </a:moveTo>
                <a:lnTo>
                  <a:pt x="63291" y="8263"/>
                </a:lnTo>
                <a:lnTo>
                  <a:pt x="30351" y="30799"/>
                </a:lnTo>
                <a:lnTo>
                  <a:pt x="8143" y="64224"/>
                </a:lnTo>
                <a:lnTo>
                  <a:pt x="0" y="105155"/>
                </a:lnTo>
                <a:lnTo>
                  <a:pt x="8143" y="146087"/>
                </a:lnTo>
                <a:lnTo>
                  <a:pt x="30351" y="179512"/>
                </a:lnTo>
                <a:lnTo>
                  <a:pt x="63291" y="202048"/>
                </a:lnTo>
                <a:lnTo>
                  <a:pt x="103632" y="210311"/>
                </a:lnTo>
                <a:lnTo>
                  <a:pt x="143972" y="202048"/>
                </a:lnTo>
                <a:lnTo>
                  <a:pt x="176912" y="179512"/>
                </a:lnTo>
                <a:lnTo>
                  <a:pt x="199120" y="146087"/>
                </a:lnTo>
                <a:lnTo>
                  <a:pt x="207264" y="105155"/>
                </a:lnTo>
                <a:lnTo>
                  <a:pt x="199120" y="64224"/>
                </a:lnTo>
                <a:lnTo>
                  <a:pt x="176912" y="30799"/>
                </a:lnTo>
                <a:lnTo>
                  <a:pt x="143972" y="8263"/>
                </a:lnTo>
                <a:lnTo>
                  <a:pt x="103632" y="0"/>
                </a:lnTo>
                <a:close/>
              </a:path>
            </a:pathLst>
          </a:custGeom>
          <a:solidFill>
            <a:srgbClr val="C0504D"/>
          </a:solidFill>
        </p:spPr>
        <p:txBody>
          <a:bodyPr wrap="square" lIns="0" tIns="0" rIns="0" bIns="0" rtlCol="0"/>
          <a:lstStyle/>
          <a:p>
            <a:endParaRPr/>
          </a:p>
        </p:txBody>
      </p:sp>
      <p:sp>
        <p:nvSpPr>
          <p:cNvPr id="10" name="object 10"/>
          <p:cNvSpPr/>
          <p:nvPr/>
        </p:nvSpPr>
        <p:spPr>
          <a:xfrm>
            <a:off x="4645152" y="1993392"/>
            <a:ext cx="207645" cy="210820"/>
          </a:xfrm>
          <a:custGeom>
            <a:avLst/>
            <a:gdLst/>
            <a:ahLst/>
            <a:cxnLst/>
            <a:rect l="l" t="t" r="r" b="b"/>
            <a:pathLst>
              <a:path w="207645" h="210819">
                <a:moveTo>
                  <a:pt x="103632" y="0"/>
                </a:moveTo>
                <a:lnTo>
                  <a:pt x="63291" y="8263"/>
                </a:lnTo>
                <a:lnTo>
                  <a:pt x="30351" y="30799"/>
                </a:lnTo>
                <a:lnTo>
                  <a:pt x="8143" y="64224"/>
                </a:lnTo>
                <a:lnTo>
                  <a:pt x="0" y="105155"/>
                </a:lnTo>
                <a:lnTo>
                  <a:pt x="8143" y="146087"/>
                </a:lnTo>
                <a:lnTo>
                  <a:pt x="30351" y="179512"/>
                </a:lnTo>
                <a:lnTo>
                  <a:pt x="63291" y="202048"/>
                </a:lnTo>
                <a:lnTo>
                  <a:pt x="103632" y="210311"/>
                </a:lnTo>
                <a:lnTo>
                  <a:pt x="143972" y="202048"/>
                </a:lnTo>
                <a:lnTo>
                  <a:pt x="176912" y="179512"/>
                </a:lnTo>
                <a:lnTo>
                  <a:pt x="199120" y="146087"/>
                </a:lnTo>
                <a:lnTo>
                  <a:pt x="207264" y="105155"/>
                </a:lnTo>
                <a:lnTo>
                  <a:pt x="199120" y="64224"/>
                </a:lnTo>
                <a:lnTo>
                  <a:pt x="176912" y="30799"/>
                </a:lnTo>
                <a:lnTo>
                  <a:pt x="143972" y="8263"/>
                </a:lnTo>
                <a:lnTo>
                  <a:pt x="103632" y="0"/>
                </a:lnTo>
                <a:close/>
              </a:path>
            </a:pathLst>
          </a:custGeom>
          <a:solidFill>
            <a:srgbClr val="C0504D"/>
          </a:solidFill>
        </p:spPr>
        <p:txBody>
          <a:bodyPr wrap="square" lIns="0" tIns="0" rIns="0" bIns="0" rtlCol="0"/>
          <a:lstStyle/>
          <a:p>
            <a:endParaRPr/>
          </a:p>
        </p:txBody>
      </p:sp>
      <p:sp>
        <p:nvSpPr>
          <p:cNvPr id="11" name="object 11"/>
          <p:cNvSpPr/>
          <p:nvPr/>
        </p:nvSpPr>
        <p:spPr>
          <a:xfrm>
            <a:off x="4326635" y="2025395"/>
            <a:ext cx="143510" cy="144780"/>
          </a:xfrm>
          <a:custGeom>
            <a:avLst/>
            <a:gdLst/>
            <a:ahLst/>
            <a:cxnLst/>
            <a:rect l="l" t="t" r="r" b="b"/>
            <a:pathLst>
              <a:path w="143510" h="144780">
                <a:moveTo>
                  <a:pt x="71628" y="0"/>
                </a:moveTo>
                <a:lnTo>
                  <a:pt x="43746" y="5688"/>
                </a:lnTo>
                <a:lnTo>
                  <a:pt x="20978" y="21202"/>
                </a:lnTo>
                <a:lnTo>
                  <a:pt x="5628" y="44212"/>
                </a:lnTo>
                <a:lnTo>
                  <a:pt x="0" y="72389"/>
                </a:lnTo>
                <a:lnTo>
                  <a:pt x="5628" y="100567"/>
                </a:lnTo>
                <a:lnTo>
                  <a:pt x="20978" y="123577"/>
                </a:lnTo>
                <a:lnTo>
                  <a:pt x="43746" y="139091"/>
                </a:lnTo>
                <a:lnTo>
                  <a:pt x="71628" y="144779"/>
                </a:lnTo>
                <a:lnTo>
                  <a:pt x="99509" y="139091"/>
                </a:lnTo>
                <a:lnTo>
                  <a:pt x="122277" y="123577"/>
                </a:lnTo>
                <a:lnTo>
                  <a:pt x="137627" y="100567"/>
                </a:lnTo>
                <a:lnTo>
                  <a:pt x="143256" y="72389"/>
                </a:lnTo>
                <a:lnTo>
                  <a:pt x="137627" y="44212"/>
                </a:lnTo>
                <a:lnTo>
                  <a:pt x="122277" y="21202"/>
                </a:lnTo>
                <a:lnTo>
                  <a:pt x="99509" y="5688"/>
                </a:lnTo>
                <a:lnTo>
                  <a:pt x="71628" y="0"/>
                </a:lnTo>
                <a:close/>
              </a:path>
            </a:pathLst>
          </a:custGeom>
          <a:solidFill>
            <a:srgbClr val="8063A1"/>
          </a:solidFill>
        </p:spPr>
        <p:txBody>
          <a:bodyPr wrap="square" lIns="0" tIns="0" rIns="0" bIns="0" rtlCol="0"/>
          <a:lstStyle/>
          <a:p>
            <a:endParaRPr/>
          </a:p>
        </p:txBody>
      </p:sp>
      <p:sp>
        <p:nvSpPr>
          <p:cNvPr id="12" name="object 12"/>
          <p:cNvSpPr/>
          <p:nvPr/>
        </p:nvSpPr>
        <p:spPr>
          <a:xfrm>
            <a:off x="4055364" y="1399032"/>
            <a:ext cx="1089659" cy="64007"/>
          </a:xfrm>
          <a:prstGeom prst="rect">
            <a:avLst/>
          </a:prstGeom>
          <a:blipFill>
            <a:blip r:embed="rId8" cstate="print"/>
            <a:stretch>
              <a:fillRect/>
            </a:stretch>
          </a:blipFill>
        </p:spPr>
        <p:txBody>
          <a:bodyPr wrap="square" lIns="0" tIns="0" rIns="0" bIns="0" rtlCol="0"/>
          <a:lstStyle/>
          <a:p>
            <a:endParaRPr/>
          </a:p>
        </p:txBody>
      </p:sp>
      <p:sp>
        <p:nvSpPr>
          <p:cNvPr id="13" name="object 13"/>
          <p:cNvSpPr/>
          <p:nvPr/>
        </p:nvSpPr>
        <p:spPr>
          <a:xfrm>
            <a:off x="4238244" y="1886711"/>
            <a:ext cx="723899" cy="64007"/>
          </a:xfrm>
          <a:prstGeom prst="rect">
            <a:avLst/>
          </a:prstGeom>
          <a:blipFill>
            <a:blip r:embed="rId9" cstate="print"/>
            <a:stretch>
              <a:fillRect/>
            </a:stretch>
          </a:blipFill>
        </p:spPr>
        <p:txBody>
          <a:bodyPr wrap="square" lIns="0" tIns="0" rIns="0" bIns="0" rtlCol="0"/>
          <a:lstStyle/>
          <a:p>
            <a:endParaRPr/>
          </a:p>
        </p:txBody>
      </p:sp>
      <p:sp>
        <p:nvSpPr>
          <p:cNvPr id="14" name="object 14"/>
          <p:cNvSpPr/>
          <p:nvPr/>
        </p:nvSpPr>
        <p:spPr>
          <a:xfrm>
            <a:off x="4055364" y="1658111"/>
            <a:ext cx="1089659" cy="64008"/>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4405884" y="2068067"/>
            <a:ext cx="388619" cy="64008"/>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4974335" y="3025139"/>
            <a:ext cx="208915" cy="210820"/>
          </a:xfrm>
          <a:custGeom>
            <a:avLst/>
            <a:gdLst/>
            <a:ahLst/>
            <a:cxnLst/>
            <a:rect l="l" t="t" r="r" b="b"/>
            <a:pathLst>
              <a:path w="208914" h="210819">
                <a:moveTo>
                  <a:pt x="104393" y="0"/>
                </a:moveTo>
                <a:lnTo>
                  <a:pt x="63757" y="8263"/>
                </a:lnTo>
                <a:lnTo>
                  <a:pt x="30575" y="30799"/>
                </a:lnTo>
                <a:lnTo>
                  <a:pt x="8203" y="64224"/>
                </a:lnTo>
                <a:lnTo>
                  <a:pt x="0" y="105155"/>
                </a:lnTo>
                <a:lnTo>
                  <a:pt x="8203" y="146087"/>
                </a:lnTo>
                <a:lnTo>
                  <a:pt x="30575" y="179512"/>
                </a:lnTo>
                <a:lnTo>
                  <a:pt x="63757" y="202048"/>
                </a:lnTo>
                <a:lnTo>
                  <a:pt x="104393" y="210311"/>
                </a:lnTo>
                <a:lnTo>
                  <a:pt x="145030" y="202048"/>
                </a:lnTo>
                <a:lnTo>
                  <a:pt x="178212" y="179512"/>
                </a:lnTo>
                <a:lnTo>
                  <a:pt x="200584" y="146087"/>
                </a:lnTo>
                <a:lnTo>
                  <a:pt x="208787" y="105155"/>
                </a:lnTo>
                <a:lnTo>
                  <a:pt x="200584" y="64224"/>
                </a:lnTo>
                <a:lnTo>
                  <a:pt x="178212" y="30799"/>
                </a:lnTo>
                <a:lnTo>
                  <a:pt x="145030" y="8263"/>
                </a:lnTo>
                <a:lnTo>
                  <a:pt x="104393" y="0"/>
                </a:lnTo>
                <a:close/>
              </a:path>
            </a:pathLst>
          </a:custGeom>
          <a:solidFill>
            <a:srgbClr val="8063A1"/>
          </a:solidFill>
        </p:spPr>
        <p:txBody>
          <a:bodyPr wrap="square" lIns="0" tIns="0" rIns="0" bIns="0" rtlCol="0"/>
          <a:lstStyle/>
          <a:p>
            <a:endParaRPr/>
          </a:p>
        </p:txBody>
      </p:sp>
      <p:sp>
        <p:nvSpPr>
          <p:cNvPr id="17" name="object 17"/>
          <p:cNvSpPr/>
          <p:nvPr/>
        </p:nvSpPr>
        <p:spPr>
          <a:xfrm>
            <a:off x="3934967" y="3038855"/>
            <a:ext cx="208787" cy="210311"/>
          </a:xfrm>
          <a:prstGeom prst="rect">
            <a:avLst/>
          </a:prstGeom>
          <a:blipFill>
            <a:blip r:embed="rId12" cstate="print"/>
            <a:stretch>
              <a:fillRect/>
            </a:stretch>
          </a:blipFill>
        </p:spPr>
        <p:txBody>
          <a:bodyPr wrap="square" lIns="0" tIns="0" rIns="0" bIns="0" rtlCol="0"/>
          <a:lstStyle/>
          <a:p>
            <a:endParaRPr/>
          </a:p>
        </p:txBody>
      </p:sp>
      <p:sp>
        <p:nvSpPr>
          <p:cNvPr id="18" name="object 18"/>
          <p:cNvSpPr/>
          <p:nvPr/>
        </p:nvSpPr>
        <p:spPr>
          <a:xfrm>
            <a:off x="5026152" y="2801111"/>
            <a:ext cx="208915" cy="210820"/>
          </a:xfrm>
          <a:custGeom>
            <a:avLst/>
            <a:gdLst/>
            <a:ahLst/>
            <a:cxnLst/>
            <a:rect l="l" t="t" r="r" b="b"/>
            <a:pathLst>
              <a:path w="208914" h="210819">
                <a:moveTo>
                  <a:pt x="104393" y="0"/>
                </a:moveTo>
                <a:lnTo>
                  <a:pt x="63757" y="8263"/>
                </a:lnTo>
                <a:lnTo>
                  <a:pt x="30575" y="30799"/>
                </a:lnTo>
                <a:lnTo>
                  <a:pt x="8203" y="64224"/>
                </a:lnTo>
                <a:lnTo>
                  <a:pt x="0" y="105155"/>
                </a:lnTo>
                <a:lnTo>
                  <a:pt x="8203" y="146087"/>
                </a:lnTo>
                <a:lnTo>
                  <a:pt x="30575" y="179512"/>
                </a:lnTo>
                <a:lnTo>
                  <a:pt x="63757" y="202048"/>
                </a:lnTo>
                <a:lnTo>
                  <a:pt x="104393" y="210311"/>
                </a:lnTo>
                <a:lnTo>
                  <a:pt x="145030" y="202048"/>
                </a:lnTo>
                <a:lnTo>
                  <a:pt x="178212" y="179512"/>
                </a:lnTo>
                <a:lnTo>
                  <a:pt x="200584" y="146087"/>
                </a:lnTo>
                <a:lnTo>
                  <a:pt x="208787" y="105155"/>
                </a:lnTo>
                <a:lnTo>
                  <a:pt x="200584" y="64224"/>
                </a:lnTo>
                <a:lnTo>
                  <a:pt x="178212" y="30799"/>
                </a:lnTo>
                <a:lnTo>
                  <a:pt x="145030" y="8263"/>
                </a:lnTo>
                <a:lnTo>
                  <a:pt x="104393" y="0"/>
                </a:lnTo>
                <a:close/>
              </a:path>
            </a:pathLst>
          </a:custGeom>
          <a:solidFill>
            <a:srgbClr val="8063A1"/>
          </a:solidFill>
        </p:spPr>
        <p:txBody>
          <a:bodyPr wrap="square" lIns="0" tIns="0" rIns="0" bIns="0" rtlCol="0"/>
          <a:lstStyle/>
          <a:p>
            <a:endParaRPr/>
          </a:p>
        </p:txBody>
      </p:sp>
      <p:sp>
        <p:nvSpPr>
          <p:cNvPr id="19" name="object 19"/>
          <p:cNvSpPr/>
          <p:nvPr/>
        </p:nvSpPr>
        <p:spPr>
          <a:xfrm>
            <a:off x="4911852" y="2566416"/>
            <a:ext cx="208787" cy="210311"/>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3925823" y="2807207"/>
            <a:ext cx="207263" cy="208788"/>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4047744" y="2566416"/>
            <a:ext cx="207645" cy="210820"/>
          </a:xfrm>
          <a:custGeom>
            <a:avLst/>
            <a:gdLst/>
            <a:ahLst/>
            <a:cxnLst/>
            <a:rect l="l" t="t" r="r" b="b"/>
            <a:pathLst>
              <a:path w="207645" h="210819">
                <a:moveTo>
                  <a:pt x="103631" y="0"/>
                </a:moveTo>
                <a:lnTo>
                  <a:pt x="63291" y="8263"/>
                </a:lnTo>
                <a:lnTo>
                  <a:pt x="30351" y="30799"/>
                </a:lnTo>
                <a:lnTo>
                  <a:pt x="8143" y="64224"/>
                </a:lnTo>
                <a:lnTo>
                  <a:pt x="0" y="105155"/>
                </a:lnTo>
                <a:lnTo>
                  <a:pt x="8143" y="146087"/>
                </a:lnTo>
                <a:lnTo>
                  <a:pt x="30351" y="179512"/>
                </a:lnTo>
                <a:lnTo>
                  <a:pt x="63291" y="202048"/>
                </a:lnTo>
                <a:lnTo>
                  <a:pt x="103631" y="210311"/>
                </a:lnTo>
                <a:lnTo>
                  <a:pt x="143972" y="202048"/>
                </a:lnTo>
                <a:lnTo>
                  <a:pt x="176912" y="179512"/>
                </a:lnTo>
                <a:lnTo>
                  <a:pt x="199120" y="146087"/>
                </a:lnTo>
                <a:lnTo>
                  <a:pt x="207263" y="105155"/>
                </a:lnTo>
                <a:lnTo>
                  <a:pt x="199120" y="64224"/>
                </a:lnTo>
                <a:lnTo>
                  <a:pt x="176912" y="30799"/>
                </a:lnTo>
                <a:lnTo>
                  <a:pt x="143972" y="8263"/>
                </a:lnTo>
                <a:lnTo>
                  <a:pt x="103631" y="0"/>
                </a:lnTo>
                <a:close/>
              </a:path>
            </a:pathLst>
          </a:custGeom>
          <a:solidFill>
            <a:srgbClr val="C0504D"/>
          </a:solidFill>
        </p:spPr>
        <p:txBody>
          <a:bodyPr wrap="square" lIns="0" tIns="0" rIns="0" bIns="0" rtlCol="0"/>
          <a:lstStyle/>
          <a:p>
            <a:endParaRPr/>
          </a:p>
        </p:txBody>
      </p:sp>
      <p:sp>
        <p:nvSpPr>
          <p:cNvPr id="22" name="object 22"/>
          <p:cNvSpPr/>
          <p:nvPr/>
        </p:nvSpPr>
        <p:spPr>
          <a:xfrm>
            <a:off x="4250435" y="2356104"/>
            <a:ext cx="207645" cy="210820"/>
          </a:xfrm>
          <a:custGeom>
            <a:avLst/>
            <a:gdLst/>
            <a:ahLst/>
            <a:cxnLst/>
            <a:rect l="l" t="t" r="r" b="b"/>
            <a:pathLst>
              <a:path w="207645" h="210819">
                <a:moveTo>
                  <a:pt x="103631" y="0"/>
                </a:moveTo>
                <a:lnTo>
                  <a:pt x="63291" y="8263"/>
                </a:lnTo>
                <a:lnTo>
                  <a:pt x="30351" y="30799"/>
                </a:lnTo>
                <a:lnTo>
                  <a:pt x="8143" y="64224"/>
                </a:lnTo>
                <a:lnTo>
                  <a:pt x="0" y="105155"/>
                </a:lnTo>
                <a:lnTo>
                  <a:pt x="8143" y="146087"/>
                </a:lnTo>
                <a:lnTo>
                  <a:pt x="30351" y="179512"/>
                </a:lnTo>
                <a:lnTo>
                  <a:pt x="63291" y="202048"/>
                </a:lnTo>
                <a:lnTo>
                  <a:pt x="103631" y="210311"/>
                </a:lnTo>
                <a:lnTo>
                  <a:pt x="143972" y="202048"/>
                </a:lnTo>
                <a:lnTo>
                  <a:pt x="176912" y="179512"/>
                </a:lnTo>
                <a:lnTo>
                  <a:pt x="199120" y="146087"/>
                </a:lnTo>
                <a:lnTo>
                  <a:pt x="207263" y="105155"/>
                </a:lnTo>
                <a:lnTo>
                  <a:pt x="199120" y="64224"/>
                </a:lnTo>
                <a:lnTo>
                  <a:pt x="176912" y="30799"/>
                </a:lnTo>
                <a:lnTo>
                  <a:pt x="143972" y="8263"/>
                </a:lnTo>
                <a:lnTo>
                  <a:pt x="103631" y="0"/>
                </a:lnTo>
                <a:close/>
              </a:path>
            </a:pathLst>
          </a:custGeom>
          <a:solidFill>
            <a:srgbClr val="C0504D"/>
          </a:solidFill>
        </p:spPr>
        <p:txBody>
          <a:bodyPr wrap="square" lIns="0" tIns="0" rIns="0" bIns="0" rtlCol="0"/>
          <a:lstStyle/>
          <a:p>
            <a:endParaRPr/>
          </a:p>
        </p:txBody>
      </p:sp>
      <p:sp>
        <p:nvSpPr>
          <p:cNvPr id="23" name="object 23"/>
          <p:cNvSpPr/>
          <p:nvPr/>
        </p:nvSpPr>
        <p:spPr>
          <a:xfrm>
            <a:off x="4754879" y="2392679"/>
            <a:ext cx="143510" cy="146685"/>
          </a:xfrm>
          <a:custGeom>
            <a:avLst/>
            <a:gdLst/>
            <a:ahLst/>
            <a:cxnLst/>
            <a:rect l="l" t="t" r="r" b="b"/>
            <a:pathLst>
              <a:path w="143510" h="146685">
                <a:moveTo>
                  <a:pt x="71627" y="0"/>
                </a:moveTo>
                <a:lnTo>
                  <a:pt x="43746" y="5748"/>
                </a:lnTo>
                <a:lnTo>
                  <a:pt x="20978" y="21426"/>
                </a:lnTo>
                <a:lnTo>
                  <a:pt x="5628" y="44678"/>
                </a:lnTo>
                <a:lnTo>
                  <a:pt x="0" y="73151"/>
                </a:lnTo>
                <a:lnTo>
                  <a:pt x="5628" y="101625"/>
                </a:lnTo>
                <a:lnTo>
                  <a:pt x="20978" y="124877"/>
                </a:lnTo>
                <a:lnTo>
                  <a:pt x="43746" y="140555"/>
                </a:lnTo>
                <a:lnTo>
                  <a:pt x="71627" y="146303"/>
                </a:lnTo>
                <a:lnTo>
                  <a:pt x="99509" y="140555"/>
                </a:lnTo>
                <a:lnTo>
                  <a:pt x="122277" y="124877"/>
                </a:lnTo>
                <a:lnTo>
                  <a:pt x="137627" y="101625"/>
                </a:lnTo>
                <a:lnTo>
                  <a:pt x="143255" y="73151"/>
                </a:lnTo>
                <a:lnTo>
                  <a:pt x="137627" y="44678"/>
                </a:lnTo>
                <a:lnTo>
                  <a:pt x="122277" y="21426"/>
                </a:lnTo>
                <a:lnTo>
                  <a:pt x="99509" y="5748"/>
                </a:lnTo>
                <a:lnTo>
                  <a:pt x="71627" y="0"/>
                </a:lnTo>
                <a:close/>
              </a:path>
            </a:pathLst>
          </a:custGeom>
          <a:solidFill>
            <a:srgbClr val="8063A1"/>
          </a:solidFill>
        </p:spPr>
        <p:txBody>
          <a:bodyPr wrap="square" lIns="0" tIns="0" rIns="0" bIns="0" rtlCol="0"/>
          <a:lstStyle/>
          <a:p>
            <a:endParaRPr/>
          </a:p>
        </p:txBody>
      </p:sp>
      <p:sp>
        <p:nvSpPr>
          <p:cNvPr id="24" name="object 24"/>
          <p:cNvSpPr/>
          <p:nvPr/>
        </p:nvSpPr>
        <p:spPr>
          <a:xfrm>
            <a:off x="4034028" y="3101339"/>
            <a:ext cx="1089659" cy="64007"/>
          </a:xfrm>
          <a:prstGeom prst="rect">
            <a:avLst/>
          </a:prstGeom>
          <a:blipFill>
            <a:blip r:embed="rId13" cstate="print"/>
            <a:stretch>
              <a:fillRect/>
            </a:stretch>
          </a:blipFill>
        </p:spPr>
        <p:txBody>
          <a:bodyPr wrap="square" lIns="0" tIns="0" rIns="0" bIns="0" rtlCol="0"/>
          <a:lstStyle/>
          <a:p>
            <a:endParaRPr/>
          </a:p>
        </p:txBody>
      </p:sp>
      <p:sp>
        <p:nvSpPr>
          <p:cNvPr id="25" name="object 25"/>
          <p:cNvSpPr/>
          <p:nvPr/>
        </p:nvSpPr>
        <p:spPr>
          <a:xfrm>
            <a:off x="4041647" y="2883408"/>
            <a:ext cx="1089660" cy="64007"/>
          </a:xfrm>
          <a:prstGeom prst="rect">
            <a:avLst/>
          </a:prstGeom>
          <a:blipFill>
            <a:blip r:embed="rId14" cstate="print"/>
            <a:stretch>
              <a:fillRect/>
            </a:stretch>
          </a:blipFill>
        </p:spPr>
        <p:txBody>
          <a:bodyPr wrap="square" lIns="0" tIns="0" rIns="0" bIns="0" rtlCol="0"/>
          <a:lstStyle/>
          <a:p>
            <a:endParaRPr/>
          </a:p>
        </p:txBody>
      </p:sp>
      <p:sp>
        <p:nvSpPr>
          <p:cNvPr id="26" name="object 26"/>
          <p:cNvSpPr/>
          <p:nvPr/>
        </p:nvSpPr>
        <p:spPr>
          <a:xfrm>
            <a:off x="4229100" y="2650235"/>
            <a:ext cx="722376" cy="64008"/>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4399788" y="2432304"/>
            <a:ext cx="388619" cy="64007"/>
          </a:xfrm>
          <a:prstGeom prst="rect">
            <a:avLst/>
          </a:prstGeom>
          <a:blipFill>
            <a:blip r:embed="rId16" cstate="print"/>
            <a:stretch>
              <a:fillRect/>
            </a:stretch>
          </a:blipFill>
        </p:spPr>
        <p:txBody>
          <a:bodyPr wrap="square" lIns="0" tIns="0" rIns="0" bIns="0" rtlCol="0"/>
          <a:lstStyle/>
          <a:p>
            <a:endParaRPr/>
          </a:p>
        </p:txBody>
      </p:sp>
      <p:sp>
        <p:nvSpPr>
          <p:cNvPr id="28" name="object 28"/>
          <p:cNvSpPr/>
          <p:nvPr/>
        </p:nvSpPr>
        <p:spPr>
          <a:xfrm>
            <a:off x="4433315" y="3665220"/>
            <a:ext cx="207645" cy="210820"/>
          </a:xfrm>
          <a:custGeom>
            <a:avLst/>
            <a:gdLst/>
            <a:ahLst/>
            <a:cxnLst/>
            <a:rect l="l" t="t" r="r" b="b"/>
            <a:pathLst>
              <a:path w="207645" h="210820">
                <a:moveTo>
                  <a:pt x="103632" y="0"/>
                </a:moveTo>
                <a:lnTo>
                  <a:pt x="63291" y="8263"/>
                </a:lnTo>
                <a:lnTo>
                  <a:pt x="30351" y="30799"/>
                </a:lnTo>
                <a:lnTo>
                  <a:pt x="8143" y="64224"/>
                </a:lnTo>
                <a:lnTo>
                  <a:pt x="0" y="105155"/>
                </a:lnTo>
                <a:lnTo>
                  <a:pt x="8143" y="146087"/>
                </a:lnTo>
                <a:lnTo>
                  <a:pt x="30351" y="179512"/>
                </a:lnTo>
                <a:lnTo>
                  <a:pt x="63291" y="202048"/>
                </a:lnTo>
                <a:lnTo>
                  <a:pt x="103632" y="210311"/>
                </a:lnTo>
                <a:lnTo>
                  <a:pt x="143972" y="202048"/>
                </a:lnTo>
                <a:lnTo>
                  <a:pt x="176912" y="179512"/>
                </a:lnTo>
                <a:lnTo>
                  <a:pt x="199120" y="146087"/>
                </a:lnTo>
                <a:lnTo>
                  <a:pt x="207264" y="105155"/>
                </a:lnTo>
                <a:lnTo>
                  <a:pt x="199120" y="64224"/>
                </a:lnTo>
                <a:lnTo>
                  <a:pt x="176912" y="30799"/>
                </a:lnTo>
                <a:lnTo>
                  <a:pt x="143972" y="8263"/>
                </a:lnTo>
                <a:lnTo>
                  <a:pt x="103632" y="0"/>
                </a:lnTo>
                <a:close/>
              </a:path>
            </a:pathLst>
          </a:custGeom>
          <a:solidFill>
            <a:srgbClr val="8063A1"/>
          </a:solidFill>
        </p:spPr>
        <p:txBody>
          <a:bodyPr wrap="square" lIns="0" tIns="0" rIns="0" bIns="0" rtlCol="0"/>
          <a:lstStyle/>
          <a:p>
            <a:endParaRPr/>
          </a:p>
        </p:txBody>
      </p:sp>
      <p:sp>
        <p:nvSpPr>
          <p:cNvPr id="29" name="object 29"/>
          <p:cNvSpPr/>
          <p:nvPr/>
        </p:nvSpPr>
        <p:spPr>
          <a:xfrm>
            <a:off x="4073652" y="3282696"/>
            <a:ext cx="208915" cy="210820"/>
          </a:xfrm>
          <a:custGeom>
            <a:avLst/>
            <a:gdLst/>
            <a:ahLst/>
            <a:cxnLst/>
            <a:rect l="l" t="t" r="r" b="b"/>
            <a:pathLst>
              <a:path w="208914" h="210820">
                <a:moveTo>
                  <a:pt x="104394" y="0"/>
                </a:moveTo>
                <a:lnTo>
                  <a:pt x="63757" y="8263"/>
                </a:lnTo>
                <a:lnTo>
                  <a:pt x="30575" y="30799"/>
                </a:lnTo>
                <a:lnTo>
                  <a:pt x="8203" y="64224"/>
                </a:lnTo>
                <a:lnTo>
                  <a:pt x="0" y="105155"/>
                </a:lnTo>
                <a:lnTo>
                  <a:pt x="8203" y="146087"/>
                </a:lnTo>
                <a:lnTo>
                  <a:pt x="30575" y="179512"/>
                </a:lnTo>
                <a:lnTo>
                  <a:pt x="63757" y="202048"/>
                </a:lnTo>
                <a:lnTo>
                  <a:pt x="104394" y="210311"/>
                </a:lnTo>
                <a:lnTo>
                  <a:pt x="145030" y="202048"/>
                </a:lnTo>
                <a:lnTo>
                  <a:pt x="178212" y="179512"/>
                </a:lnTo>
                <a:lnTo>
                  <a:pt x="200584" y="146087"/>
                </a:lnTo>
                <a:lnTo>
                  <a:pt x="208788" y="105155"/>
                </a:lnTo>
                <a:lnTo>
                  <a:pt x="200584" y="64224"/>
                </a:lnTo>
                <a:lnTo>
                  <a:pt x="178212" y="30799"/>
                </a:lnTo>
                <a:lnTo>
                  <a:pt x="145030" y="8263"/>
                </a:lnTo>
                <a:lnTo>
                  <a:pt x="104394" y="0"/>
                </a:lnTo>
                <a:close/>
              </a:path>
            </a:pathLst>
          </a:custGeom>
          <a:solidFill>
            <a:srgbClr val="C0504D"/>
          </a:solidFill>
        </p:spPr>
        <p:txBody>
          <a:bodyPr wrap="square" lIns="0" tIns="0" rIns="0" bIns="0" rtlCol="0"/>
          <a:lstStyle/>
          <a:p>
            <a:endParaRPr/>
          </a:p>
        </p:txBody>
      </p:sp>
      <p:sp>
        <p:nvSpPr>
          <p:cNvPr id="30" name="object 30"/>
          <p:cNvSpPr/>
          <p:nvPr/>
        </p:nvSpPr>
        <p:spPr>
          <a:xfrm>
            <a:off x="4818888" y="3276600"/>
            <a:ext cx="207645" cy="210820"/>
          </a:xfrm>
          <a:custGeom>
            <a:avLst/>
            <a:gdLst/>
            <a:ahLst/>
            <a:cxnLst/>
            <a:rect l="l" t="t" r="r" b="b"/>
            <a:pathLst>
              <a:path w="207645" h="210820">
                <a:moveTo>
                  <a:pt x="103632" y="0"/>
                </a:moveTo>
                <a:lnTo>
                  <a:pt x="63291" y="8263"/>
                </a:lnTo>
                <a:lnTo>
                  <a:pt x="30351" y="30799"/>
                </a:lnTo>
                <a:lnTo>
                  <a:pt x="8143" y="64224"/>
                </a:lnTo>
                <a:lnTo>
                  <a:pt x="0" y="105155"/>
                </a:lnTo>
                <a:lnTo>
                  <a:pt x="8143" y="146087"/>
                </a:lnTo>
                <a:lnTo>
                  <a:pt x="30351" y="179512"/>
                </a:lnTo>
                <a:lnTo>
                  <a:pt x="63291" y="202048"/>
                </a:lnTo>
                <a:lnTo>
                  <a:pt x="103632" y="210311"/>
                </a:lnTo>
                <a:lnTo>
                  <a:pt x="143972" y="202048"/>
                </a:lnTo>
                <a:lnTo>
                  <a:pt x="176912" y="179512"/>
                </a:lnTo>
                <a:lnTo>
                  <a:pt x="199120" y="146087"/>
                </a:lnTo>
                <a:lnTo>
                  <a:pt x="207264" y="105155"/>
                </a:lnTo>
                <a:lnTo>
                  <a:pt x="199120" y="64224"/>
                </a:lnTo>
                <a:lnTo>
                  <a:pt x="176912" y="30799"/>
                </a:lnTo>
                <a:lnTo>
                  <a:pt x="143972" y="8263"/>
                </a:lnTo>
                <a:lnTo>
                  <a:pt x="103632" y="0"/>
                </a:lnTo>
                <a:close/>
              </a:path>
            </a:pathLst>
          </a:custGeom>
          <a:solidFill>
            <a:srgbClr val="8063A1"/>
          </a:solidFill>
        </p:spPr>
        <p:txBody>
          <a:bodyPr wrap="square" lIns="0" tIns="0" rIns="0" bIns="0" rtlCol="0"/>
          <a:lstStyle/>
          <a:p>
            <a:endParaRPr/>
          </a:p>
        </p:txBody>
      </p:sp>
      <p:sp>
        <p:nvSpPr>
          <p:cNvPr id="31" name="object 31"/>
          <p:cNvSpPr/>
          <p:nvPr/>
        </p:nvSpPr>
        <p:spPr>
          <a:xfrm>
            <a:off x="4629911" y="3477767"/>
            <a:ext cx="207645" cy="208915"/>
          </a:xfrm>
          <a:custGeom>
            <a:avLst/>
            <a:gdLst/>
            <a:ahLst/>
            <a:cxnLst/>
            <a:rect l="l" t="t" r="r" b="b"/>
            <a:pathLst>
              <a:path w="207645" h="208914">
                <a:moveTo>
                  <a:pt x="103632" y="0"/>
                </a:moveTo>
                <a:lnTo>
                  <a:pt x="63291" y="8203"/>
                </a:lnTo>
                <a:lnTo>
                  <a:pt x="30351" y="30575"/>
                </a:lnTo>
                <a:lnTo>
                  <a:pt x="8143" y="63757"/>
                </a:lnTo>
                <a:lnTo>
                  <a:pt x="0" y="104394"/>
                </a:lnTo>
                <a:lnTo>
                  <a:pt x="8143" y="145030"/>
                </a:lnTo>
                <a:lnTo>
                  <a:pt x="30351" y="178212"/>
                </a:lnTo>
                <a:lnTo>
                  <a:pt x="63291" y="200584"/>
                </a:lnTo>
                <a:lnTo>
                  <a:pt x="103632" y="208788"/>
                </a:lnTo>
                <a:lnTo>
                  <a:pt x="143972" y="200584"/>
                </a:lnTo>
                <a:lnTo>
                  <a:pt x="176912" y="178212"/>
                </a:lnTo>
                <a:lnTo>
                  <a:pt x="199120" y="145030"/>
                </a:lnTo>
                <a:lnTo>
                  <a:pt x="207264" y="104394"/>
                </a:lnTo>
                <a:lnTo>
                  <a:pt x="199120" y="63757"/>
                </a:lnTo>
                <a:lnTo>
                  <a:pt x="176912" y="30575"/>
                </a:lnTo>
                <a:lnTo>
                  <a:pt x="143972" y="8203"/>
                </a:lnTo>
                <a:lnTo>
                  <a:pt x="103632" y="0"/>
                </a:lnTo>
                <a:close/>
              </a:path>
            </a:pathLst>
          </a:custGeom>
          <a:solidFill>
            <a:srgbClr val="8063A1"/>
          </a:solidFill>
        </p:spPr>
        <p:txBody>
          <a:bodyPr wrap="square" lIns="0" tIns="0" rIns="0" bIns="0" rtlCol="0"/>
          <a:lstStyle/>
          <a:p>
            <a:endParaRPr/>
          </a:p>
        </p:txBody>
      </p:sp>
      <p:sp>
        <p:nvSpPr>
          <p:cNvPr id="32" name="object 32"/>
          <p:cNvSpPr/>
          <p:nvPr/>
        </p:nvSpPr>
        <p:spPr>
          <a:xfrm>
            <a:off x="4288535" y="3505200"/>
            <a:ext cx="143510" cy="144780"/>
          </a:xfrm>
          <a:custGeom>
            <a:avLst/>
            <a:gdLst/>
            <a:ahLst/>
            <a:cxnLst/>
            <a:rect l="l" t="t" r="r" b="b"/>
            <a:pathLst>
              <a:path w="143510" h="144779">
                <a:moveTo>
                  <a:pt x="71628" y="0"/>
                </a:moveTo>
                <a:lnTo>
                  <a:pt x="43746" y="5688"/>
                </a:lnTo>
                <a:lnTo>
                  <a:pt x="20978" y="21202"/>
                </a:lnTo>
                <a:lnTo>
                  <a:pt x="5628" y="44212"/>
                </a:lnTo>
                <a:lnTo>
                  <a:pt x="0" y="72389"/>
                </a:lnTo>
                <a:lnTo>
                  <a:pt x="5628" y="100567"/>
                </a:lnTo>
                <a:lnTo>
                  <a:pt x="20978" y="123577"/>
                </a:lnTo>
                <a:lnTo>
                  <a:pt x="43746" y="139091"/>
                </a:lnTo>
                <a:lnTo>
                  <a:pt x="71628" y="144779"/>
                </a:lnTo>
                <a:lnTo>
                  <a:pt x="99509" y="139091"/>
                </a:lnTo>
                <a:lnTo>
                  <a:pt x="122277" y="123577"/>
                </a:lnTo>
                <a:lnTo>
                  <a:pt x="137627" y="100567"/>
                </a:lnTo>
                <a:lnTo>
                  <a:pt x="143256" y="72389"/>
                </a:lnTo>
                <a:lnTo>
                  <a:pt x="137627" y="44212"/>
                </a:lnTo>
                <a:lnTo>
                  <a:pt x="122277" y="21202"/>
                </a:lnTo>
                <a:lnTo>
                  <a:pt x="99509" y="5688"/>
                </a:lnTo>
                <a:lnTo>
                  <a:pt x="71628" y="0"/>
                </a:lnTo>
                <a:close/>
              </a:path>
            </a:pathLst>
          </a:custGeom>
          <a:solidFill>
            <a:srgbClr val="C0504D"/>
          </a:solidFill>
        </p:spPr>
        <p:txBody>
          <a:bodyPr wrap="square" lIns="0" tIns="0" rIns="0" bIns="0" rtlCol="0"/>
          <a:lstStyle/>
          <a:p>
            <a:endParaRPr/>
          </a:p>
        </p:txBody>
      </p:sp>
      <p:sp>
        <p:nvSpPr>
          <p:cNvPr id="33" name="object 33"/>
          <p:cNvSpPr/>
          <p:nvPr/>
        </p:nvSpPr>
        <p:spPr>
          <a:xfrm>
            <a:off x="4216908" y="3349752"/>
            <a:ext cx="722375" cy="64007"/>
          </a:xfrm>
          <a:prstGeom prst="rect">
            <a:avLst/>
          </a:prstGeom>
          <a:blipFill>
            <a:blip r:embed="rId15" cstate="print"/>
            <a:stretch>
              <a:fillRect/>
            </a:stretch>
          </a:blipFill>
        </p:spPr>
        <p:txBody>
          <a:bodyPr wrap="square" lIns="0" tIns="0" rIns="0" bIns="0" rtlCol="0"/>
          <a:lstStyle/>
          <a:p>
            <a:endParaRPr/>
          </a:p>
        </p:txBody>
      </p:sp>
      <p:sp>
        <p:nvSpPr>
          <p:cNvPr id="34" name="object 34"/>
          <p:cNvSpPr/>
          <p:nvPr/>
        </p:nvSpPr>
        <p:spPr>
          <a:xfrm>
            <a:off x="4375403" y="3541776"/>
            <a:ext cx="388619" cy="64007"/>
          </a:xfrm>
          <a:prstGeom prst="rect">
            <a:avLst/>
          </a:prstGeom>
          <a:blipFill>
            <a:blip r:embed="rId16" cstate="print"/>
            <a:stretch>
              <a:fillRect/>
            </a:stretch>
          </a:blipFill>
        </p:spPr>
        <p:txBody>
          <a:bodyPr wrap="square" lIns="0" tIns="0" rIns="0" bIns="0" rtlCol="0"/>
          <a:lstStyle/>
          <a:p>
            <a:endParaRPr/>
          </a:p>
        </p:txBody>
      </p:sp>
      <p:sp>
        <p:nvSpPr>
          <p:cNvPr id="35" name="object 35"/>
          <p:cNvSpPr/>
          <p:nvPr/>
        </p:nvSpPr>
        <p:spPr>
          <a:xfrm>
            <a:off x="4948428" y="4529328"/>
            <a:ext cx="207645" cy="208915"/>
          </a:xfrm>
          <a:custGeom>
            <a:avLst/>
            <a:gdLst/>
            <a:ahLst/>
            <a:cxnLst/>
            <a:rect l="l" t="t" r="r" b="b"/>
            <a:pathLst>
              <a:path w="207645" h="208914">
                <a:moveTo>
                  <a:pt x="103631" y="0"/>
                </a:moveTo>
                <a:lnTo>
                  <a:pt x="63291" y="8203"/>
                </a:lnTo>
                <a:lnTo>
                  <a:pt x="30351" y="30575"/>
                </a:lnTo>
                <a:lnTo>
                  <a:pt x="8143" y="63757"/>
                </a:lnTo>
                <a:lnTo>
                  <a:pt x="0" y="104394"/>
                </a:lnTo>
                <a:lnTo>
                  <a:pt x="8143" y="145030"/>
                </a:lnTo>
                <a:lnTo>
                  <a:pt x="30351" y="178212"/>
                </a:lnTo>
                <a:lnTo>
                  <a:pt x="63291" y="200584"/>
                </a:lnTo>
                <a:lnTo>
                  <a:pt x="103631" y="208788"/>
                </a:lnTo>
                <a:lnTo>
                  <a:pt x="143972" y="200584"/>
                </a:lnTo>
                <a:lnTo>
                  <a:pt x="176912" y="178212"/>
                </a:lnTo>
                <a:lnTo>
                  <a:pt x="199120" y="145030"/>
                </a:lnTo>
                <a:lnTo>
                  <a:pt x="207263" y="104394"/>
                </a:lnTo>
                <a:lnTo>
                  <a:pt x="199120" y="63757"/>
                </a:lnTo>
                <a:lnTo>
                  <a:pt x="176912" y="30575"/>
                </a:lnTo>
                <a:lnTo>
                  <a:pt x="143972" y="8203"/>
                </a:lnTo>
                <a:lnTo>
                  <a:pt x="103631" y="0"/>
                </a:lnTo>
                <a:close/>
              </a:path>
            </a:pathLst>
          </a:custGeom>
          <a:solidFill>
            <a:srgbClr val="C0504D"/>
          </a:solidFill>
        </p:spPr>
        <p:txBody>
          <a:bodyPr wrap="square" lIns="0" tIns="0" rIns="0" bIns="0" rtlCol="0"/>
          <a:lstStyle/>
          <a:p>
            <a:endParaRPr/>
          </a:p>
        </p:txBody>
      </p:sp>
      <p:sp>
        <p:nvSpPr>
          <p:cNvPr id="36" name="object 36"/>
          <p:cNvSpPr/>
          <p:nvPr/>
        </p:nvSpPr>
        <p:spPr>
          <a:xfrm>
            <a:off x="3909059" y="4543044"/>
            <a:ext cx="207263" cy="208787"/>
          </a:xfrm>
          <a:prstGeom prst="rect">
            <a:avLst/>
          </a:prstGeom>
          <a:blipFill>
            <a:blip r:embed="rId17" cstate="print"/>
            <a:stretch>
              <a:fillRect/>
            </a:stretch>
          </a:blipFill>
        </p:spPr>
        <p:txBody>
          <a:bodyPr wrap="square" lIns="0" tIns="0" rIns="0" bIns="0" rtlCol="0"/>
          <a:lstStyle/>
          <a:p>
            <a:endParaRPr/>
          </a:p>
        </p:txBody>
      </p:sp>
      <p:sp>
        <p:nvSpPr>
          <p:cNvPr id="37" name="object 37"/>
          <p:cNvSpPr/>
          <p:nvPr/>
        </p:nvSpPr>
        <p:spPr>
          <a:xfrm>
            <a:off x="5000244" y="4305300"/>
            <a:ext cx="207645" cy="208915"/>
          </a:xfrm>
          <a:custGeom>
            <a:avLst/>
            <a:gdLst/>
            <a:ahLst/>
            <a:cxnLst/>
            <a:rect l="l" t="t" r="r" b="b"/>
            <a:pathLst>
              <a:path w="207645" h="208914">
                <a:moveTo>
                  <a:pt x="103631" y="0"/>
                </a:moveTo>
                <a:lnTo>
                  <a:pt x="63291" y="8203"/>
                </a:lnTo>
                <a:lnTo>
                  <a:pt x="30351" y="30575"/>
                </a:lnTo>
                <a:lnTo>
                  <a:pt x="8143" y="63757"/>
                </a:lnTo>
                <a:lnTo>
                  <a:pt x="0" y="104393"/>
                </a:lnTo>
                <a:lnTo>
                  <a:pt x="8143" y="145030"/>
                </a:lnTo>
                <a:lnTo>
                  <a:pt x="30351" y="178212"/>
                </a:lnTo>
                <a:lnTo>
                  <a:pt x="63291" y="200584"/>
                </a:lnTo>
                <a:lnTo>
                  <a:pt x="103631" y="208787"/>
                </a:lnTo>
                <a:lnTo>
                  <a:pt x="143972" y="200584"/>
                </a:lnTo>
                <a:lnTo>
                  <a:pt x="176912" y="178212"/>
                </a:lnTo>
                <a:lnTo>
                  <a:pt x="199120" y="145030"/>
                </a:lnTo>
                <a:lnTo>
                  <a:pt x="207263" y="104393"/>
                </a:lnTo>
                <a:lnTo>
                  <a:pt x="199120" y="63757"/>
                </a:lnTo>
                <a:lnTo>
                  <a:pt x="176912" y="30575"/>
                </a:lnTo>
                <a:lnTo>
                  <a:pt x="143972" y="8203"/>
                </a:lnTo>
                <a:lnTo>
                  <a:pt x="103631" y="0"/>
                </a:lnTo>
                <a:close/>
              </a:path>
            </a:pathLst>
          </a:custGeom>
          <a:solidFill>
            <a:srgbClr val="C0504D"/>
          </a:solidFill>
        </p:spPr>
        <p:txBody>
          <a:bodyPr wrap="square" lIns="0" tIns="0" rIns="0" bIns="0" rtlCol="0"/>
          <a:lstStyle/>
          <a:p>
            <a:endParaRPr/>
          </a:p>
        </p:txBody>
      </p:sp>
      <p:sp>
        <p:nvSpPr>
          <p:cNvPr id="38" name="object 38"/>
          <p:cNvSpPr/>
          <p:nvPr/>
        </p:nvSpPr>
        <p:spPr>
          <a:xfrm>
            <a:off x="4885944" y="4070603"/>
            <a:ext cx="207263" cy="208787"/>
          </a:xfrm>
          <a:prstGeom prst="rect">
            <a:avLst/>
          </a:prstGeom>
          <a:blipFill>
            <a:blip r:embed="rId18" cstate="print"/>
            <a:stretch>
              <a:fillRect/>
            </a:stretch>
          </a:blipFill>
        </p:spPr>
        <p:txBody>
          <a:bodyPr wrap="square" lIns="0" tIns="0" rIns="0" bIns="0" rtlCol="0"/>
          <a:lstStyle/>
          <a:p>
            <a:endParaRPr/>
          </a:p>
        </p:txBody>
      </p:sp>
      <p:sp>
        <p:nvSpPr>
          <p:cNvPr id="39" name="object 39"/>
          <p:cNvSpPr/>
          <p:nvPr/>
        </p:nvSpPr>
        <p:spPr>
          <a:xfrm>
            <a:off x="3899915" y="4309871"/>
            <a:ext cx="207263" cy="210312"/>
          </a:xfrm>
          <a:prstGeom prst="rect">
            <a:avLst/>
          </a:prstGeom>
          <a:blipFill>
            <a:blip r:embed="rId17" cstate="print"/>
            <a:stretch>
              <a:fillRect/>
            </a:stretch>
          </a:blipFill>
        </p:spPr>
        <p:txBody>
          <a:bodyPr wrap="square" lIns="0" tIns="0" rIns="0" bIns="0" rtlCol="0"/>
          <a:lstStyle/>
          <a:p>
            <a:endParaRPr/>
          </a:p>
        </p:txBody>
      </p:sp>
      <p:sp>
        <p:nvSpPr>
          <p:cNvPr id="40" name="object 40"/>
          <p:cNvSpPr/>
          <p:nvPr/>
        </p:nvSpPr>
        <p:spPr>
          <a:xfrm>
            <a:off x="4021835" y="4070603"/>
            <a:ext cx="207645" cy="208915"/>
          </a:xfrm>
          <a:custGeom>
            <a:avLst/>
            <a:gdLst/>
            <a:ahLst/>
            <a:cxnLst/>
            <a:rect l="l" t="t" r="r" b="b"/>
            <a:pathLst>
              <a:path w="207645" h="208914">
                <a:moveTo>
                  <a:pt x="103631" y="0"/>
                </a:moveTo>
                <a:lnTo>
                  <a:pt x="63291" y="8203"/>
                </a:lnTo>
                <a:lnTo>
                  <a:pt x="30351" y="30575"/>
                </a:lnTo>
                <a:lnTo>
                  <a:pt x="8143" y="63757"/>
                </a:lnTo>
                <a:lnTo>
                  <a:pt x="0" y="104394"/>
                </a:lnTo>
                <a:lnTo>
                  <a:pt x="8143" y="145030"/>
                </a:lnTo>
                <a:lnTo>
                  <a:pt x="30351" y="178212"/>
                </a:lnTo>
                <a:lnTo>
                  <a:pt x="63291" y="200584"/>
                </a:lnTo>
                <a:lnTo>
                  <a:pt x="103631" y="208788"/>
                </a:lnTo>
                <a:lnTo>
                  <a:pt x="143972" y="200584"/>
                </a:lnTo>
                <a:lnTo>
                  <a:pt x="176912" y="178212"/>
                </a:lnTo>
                <a:lnTo>
                  <a:pt x="199120" y="145030"/>
                </a:lnTo>
                <a:lnTo>
                  <a:pt x="207263" y="104394"/>
                </a:lnTo>
                <a:lnTo>
                  <a:pt x="199120" y="63757"/>
                </a:lnTo>
                <a:lnTo>
                  <a:pt x="176912" y="30575"/>
                </a:lnTo>
                <a:lnTo>
                  <a:pt x="143972" y="8203"/>
                </a:lnTo>
                <a:lnTo>
                  <a:pt x="103631" y="0"/>
                </a:lnTo>
                <a:close/>
              </a:path>
            </a:pathLst>
          </a:custGeom>
          <a:solidFill>
            <a:srgbClr val="8063A1"/>
          </a:solidFill>
        </p:spPr>
        <p:txBody>
          <a:bodyPr wrap="square" lIns="0" tIns="0" rIns="0" bIns="0" rtlCol="0"/>
          <a:lstStyle/>
          <a:p>
            <a:endParaRPr/>
          </a:p>
        </p:txBody>
      </p:sp>
      <p:sp>
        <p:nvSpPr>
          <p:cNvPr id="41" name="object 41"/>
          <p:cNvSpPr/>
          <p:nvPr/>
        </p:nvSpPr>
        <p:spPr>
          <a:xfrm>
            <a:off x="4223003" y="3860291"/>
            <a:ext cx="208915" cy="208915"/>
          </a:xfrm>
          <a:custGeom>
            <a:avLst/>
            <a:gdLst/>
            <a:ahLst/>
            <a:cxnLst/>
            <a:rect l="l" t="t" r="r" b="b"/>
            <a:pathLst>
              <a:path w="208914" h="208914">
                <a:moveTo>
                  <a:pt x="104393" y="0"/>
                </a:moveTo>
                <a:lnTo>
                  <a:pt x="63757" y="8203"/>
                </a:lnTo>
                <a:lnTo>
                  <a:pt x="30575" y="30575"/>
                </a:lnTo>
                <a:lnTo>
                  <a:pt x="8203" y="63757"/>
                </a:lnTo>
                <a:lnTo>
                  <a:pt x="0" y="104393"/>
                </a:lnTo>
                <a:lnTo>
                  <a:pt x="8203" y="145030"/>
                </a:lnTo>
                <a:lnTo>
                  <a:pt x="30575" y="178212"/>
                </a:lnTo>
                <a:lnTo>
                  <a:pt x="63757" y="200584"/>
                </a:lnTo>
                <a:lnTo>
                  <a:pt x="104393" y="208787"/>
                </a:lnTo>
                <a:lnTo>
                  <a:pt x="145030" y="200584"/>
                </a:lnTo>
                <a:lnTo>
                  <a:pt x="178212" y="178212"/>
                </a:lnTo>
                <a:lnTo>
                  <a:pt x="200584" y="145030"/>
                </a:lnTo>
                <a:lnTo>
                  <a:pt x="208787" y="104393"/>
                </a:lnTo>
                <a:lnTo>
                  <a:pt x="200584" y="63757"/>
                </a:lnTo>
                <a:lnTo>
                  <a:pt x="178212" y="30575"/>
                </a:lnTo>
                <a:lnTo>
                  <a:pt x="145030" y="8203"/>
                </a:lnTo>
                <a:lnTo>
                  <a:pt x="104393" y="0"/>
                </a:lnTo>
                <a:close/>
              </a:path>
            </a:pathLst>
          </a:custGeom>
          <a:solidFill>
            <a:srgbClr val="8063A1"/>
          </a:solidFill>
        </p:spPr>
        <p:txBody>
          <a:bodyPr wrap="square" lIns="0" tIns="0" rIns="0" bIns="0" rtlCol="0"/>
          <a:lstStyle/>
          <a:p>
            <a:endParaRPr/>
          </a:p>
        </p:txBody>
      </p:sp>
      <p:sp>
        <p:nvSpPr>
          <p:cNvPr id="42" name="object 42"/>
          <p:cNvSpPr/>
          <p:nvPr/>
        </p:nvSpPr>
        <p:spPr>
          <a:xfrm>
            <a:off x="4727447" y="3896867"/>
            <a:ext cx="144780" cy="144780"/>
          </a:xfrm>
          <a:custGeom>
            <a:avLst/>
            <a:gdLst/>
            <a:ahLst/>
            <a:cxnLst/>
            <a:rect l="l" t="t" r="r" b="b"/>
            <a:pathLst>
              <a:path w="144779" h="144779">
                <a:moveTo>
                  <a:pt x="72389" y="0"/>
                </a:moveTo>
                <a:lnTo>
                  <a:pt x="44212" y="5688"/>
                </a:lnTo>
                <a:lnTo>
                  <a:pt x="21202" y="21202"/>
                </a:lnTo>
                <a:lnTo>
                  <a:pt x="5688" y="44212"/>
                </a:lnTo>
                <a:lnTo>
                  <a:pt x="0" y="72389"/>
                </a:lnTo>
                <a:lnTo>
                  <a:pt x="5688" y="100567"/>
                </a:lnTo>
                <a:lnTo>
                  <a:pt x="21202" y="123577"/>
                </a:lnTo>
                <a:lnTo>
                  <a:pt x="44212" y="139091"/>
                </a:lnTo>
                <a:lnTo>
                  <a:pt x="72389" y="144779"/>
                </a:lnTo>
                <a:lnTo>
                  <a:pt x="100567" y="139091"/>
                </a:lnTo>
                <a:lnTo>
                  <a:pt x="123577" y="123577"/>
                </a:lnTo>
                <a:lnTo>
                  <a:pt x="139091" y="100567"/>
                </a:lnTo>
                <a:lnTo>
                  <a:pt x="144779" y="72389"/>
                </a:lnTo>
                <a:lnTo>
                  <a:pt x="139091" y="44212"/>
                </a:lnTo>
                <a:lnTo>
                  <a:pt x="123577" y="21202"/>
                </a:lnTo>
                <a:lnTo>
                  <a:pt x="100567" y="5688"/>
                </a:lnTo>
                <a:lnTo>
                  <a:pt x="72389" y="0"/>
                </a:lnTo>
                <a:close/>
              </a:path>
            </a:pathLst>
          </a:custGeom>
          <a:solidFill>
            <a:srgbClr val="C0504D"/>
          </a:solidFill>
        </p:spPr>
        <p:txBody>
          <a:bodyPr wrap="square" lIns="0" tIns="0" rIns="0" bIns="0" rtlCol="0"/>
          <a:lstStyle/>
          <a:p>
            <a:endParaRPr/>
          </a:p>
        </p:txBody>
      </p:sp>
      <p:sp>
        <p:nvSpPr>
          <p:cNvPr id="43" name="object 43"/>
          <p:cNvSpPr/>
          <p:nvPr/>
        </p:nvSpPr>
        <p:spPr>
          <a:xfrm>
            <a:off x="4006596" y="4604004"/>
            <a:ext cx="1089659" cy="64007"/>
          </a:xfrm>
          <a:prstGeom prst="rect">
            <a:avLst/>
          </a:prstGeom>
          <a:blipFill>
            <a:blip r:embed="rId19" cstate="print"/>
            <a:stretch>
              <a:fillRect/>
            </a:stretch>
          </a:blipFill>
        </p:spPr>
        <p:txBody>
          <a:bodyPr wrap="square" lIns="0" tIns="0" rIns="0" bIns="0" rtlCol="0"/>
          <a:lstStyle/>
          <a:p>
            <a:endParaRPr/>
          </a:p>
        </p:txBody>
      </p:sp>
      <p:sp>
        <p:nvSpPr>
          <p:cNvPr id="44" name="object 44"/>
          <p:cNvSpPr/>
          <p:nvPr/>
        </p:nvSpPr>
        <p:spPr>
          <a:xfrm>
            <a:off x="4015740" y="4386071"/>
            <a:ext cx="1089659" cy="64007"/>
          </a:xfrm>
          <a:prstGeom prst="rect">
            <a:avLst/>
          </a:prstGeom>
          <a:blipFill>
            <a:blip r:embed="rId19" cstate="print"/>
            <a:stretch>
              <a:fillRect/>
            </a:stretch>
          </a:blipFill>
        </p:spPr>
        <p:txBody>
          <a:bodyPr wrap="square" lIns="0" tIns="0" rIns="0" bIns="0" rtlCol="0"/>
          <a:lstStyle/>
          <a:p>
            <a:endParaRPr/>
          </a:p>
        </p:txBody>
      </p:sp>
      <p:sp>
        <p:nvSpPr>
          <p:cNvPr id="45" name="object 45"/>
          <p:cNvSpPr/>
          <p:nvPr/>
        </p:nvSpPr>
        <p:spPr>
          <a:xfrm>
            <a:off x="4203191" y="4152900"/>
            <a:ext cx="722375" cy="64007"/>
          </a:xfrm>
          <a:prstGeom prst="rect">
            <a:avLst/>
          </a:prstGeom>
          <a:blipFill>
            <a:blip r:embed="rId20" cstate="print"/>
            <a:stretch>
              <a:fillRect/>
            </a:stretch>
          </a:blipFill>
        </p:spPr>
        <p:txBody>
          <a:bodyPr wrap="square" lIns="0" tIns="0" rIns="0" bIns="0" rtlCol="0"/>
          <a:lstStyle/>
          <a:p>
            <a:endParaRPr/>
          </a:p>
        </p:txBody>
      </p:sp>
      <p:sp>
        <p:nvSpPr>
          <p:cNvPr id="46" name="object 46"/>
          <p:cNvSpPr/>
          <p:nvPr/>
        </p:nvSpPr>
        <p:spPr>
          <a:xfrm>
            <a:off x="4373879" y="3934968"/>
            <a:ext cx="388620" cy="64007"/>
          </a:xfrm>
          <a:prstGeom prst="rect">
            <a:avLst/>
          </a:prstGeom>
          <a:blipFill>
            <a:blip r:embed="rId11" cstate="print"/>
            <a:stretch>
              <a:fillRect/>
            </a:stretch>
          </a:blipFill>
        </p:spPr>
        <p:txBody>
          <a:bodyPr wrap="square" lIns="0" tIns="0" rIns="0" bIns="0" rtlCol="0"/>
          <a:lstStyle/>
          <a:p>
            <a:endParaRPr/>
          </a:p>
        </p:txBody>
      </p:sp>
      <p:sp>
        <p:nvSpPr>
          <p:cNvPr id="47" name="object 47"/>
          <p:cNvSpPr/>
          <p:nvPr/>
        </p:nvSpPr>
        <p:spPr>
          <a:xfrm>
            <a:off x="4433315" y="5169408"/>
            <a:ext cx="207645" cy="210820"/>
          </a:xfrm>
          <a:custGeom>
            <a:avLst/>
            <a:gdLst/>
            <a:ahLst/>
            <a:cxnLst/>
            <a:rect l="l" t="t" r="r" b="b"/>
            <a:pathLst>
              <a:path w="207645" h="210820">
                <a:moveTo>
                  <a:pt x="103632" y="0"/>
                </a:moveTo>
                <a:lnTo>
                  <a:pt x="63291" y="8263"/>
                </a:lnTo>
                <a:lnTo>
                  <a:pt x="30351" y="30799"/>
                </a:lnTo>
                <a:lnTo>
                  <a:pt x="8143" y="64224"/>
                </a:lnTo>
                <a:lnTo>
                  <a:pt x="0" y="105156"/>
                </a:lnTo>
                <a:lnTo>
                  <a:pt x="8143" y="146087"/>
                </a:lnTo>
                <a:lnTo>
                  <a:pt x="30351" y="179512"/>
                </a:lnTo>
                <a:lnTo>
                  <a:pt x="63291" y="202048"/>
                </a:lnTo>
                <a:lnTo>
                  <a:pt x="103632" y="210312"/>
                </a:lnTo>
                <a:lnTo>
                  <a:pt x="143972" y="202048"/>
                </a:lnTo>
                <a:lnTo>
                  <a:pt x="176912" y="179512"/>
                </a:lnTo>
                <a:lnTo>
                  <a:pt x="199120" y="146087"/>
                </a:lnTo>
                <a:lnTo>
                  <a:pt x="207264" y="105156"/>
                </a:lnTo>
                <a:lnTo>
                  <a:pt x="199120" y="64224"/>
                </a:lnTo>
                <a:lnTo>
                  <a:pt x="176912" y="30799"/>
                </a:lnTo>
                <a:lnTo>
                  <a:pt x="143972" y="8263"/>
                </a:lnTo>
                <a:lnTo>
                  <a:pt x="103632" y="0"/>
                </a:lnTo>
                <a:close/>
              </a:path>
            </a:pathLst>
          </a:custGeom>
          <a:solidFill>
            <a:srgbClr val="C0504D"/>
          </a:solidFill>
        </p:spPr>
        <p:txBody>
          <a:bodyPr wrap="square" lIns="0" tIns="0" rIns="0" bIns="0" rtlCol="0"/>
          <a:lstStyle/>
          <a:p>
            <a:endParaRPr/>
          </a:p>
        </p:txBody>
      </p:sp>
      <p:sp>
        <p:nvSpPr>
          <p:cNvPr id="48" name="object 48"/>
          <p:cNvSpPr/>
          <p:nvPr/>
        </p:nvSpPr>
        <p:spPr>
          <a:xfrm>
            <a:off x="4047744" y="4786884"/>
            <a:ext cx="207645" cy="208915"/>
          </a:xfrm>
          <a:custGeom>
            <a:avLst/>
            <a:gdLst/>
            <a:ahLst/>
            <a:cxnLst/>
            <a:rect l="l" t="t" r="r" b="b"/>
            <a:pathLst>
              <a:path w="207645" h="208914">
                <a:moveTo>
                  <a:pt x="103632" y="0"/>
                </a:moveTo>
                <a:lnTo>
                  <a:pt x="63291" y="8203"/>
                </a:lnTo>
                <a:lnTo>
                  <a:pt x="30351" y="30575"/>
                </a:lnTo>
                <a:lnTo>
                  <a:pt x="8143" y="63757"/>
                </a:lnTo>
                <a:lnTo>
                  <a:pt x="0" y="104394"/>
                </a:lnTo>
                <a:lnTo>
                  <a:pt x="8143" y="145030"/>
                </a:lnTo>
                <a:lnTo>
                  <a:pt x="30351" y="178212"/>
                </a:lnTo>
                <a:lnTo>
                  <a:pt x="63291" y="200584"/>
                </a:lnTo>
                <a:lnTo>
                  <a:pt x="103632" y="208788"/>
                </a:lnTo>
                <a:lnTo>
                  <a:pt x="143972" y="200584"/>
                </a:lnTo>
                <a:lnTo>
                  <a:pt x="176912" y="178212"/>
                </a:lnTo>
                <a:lnTo>
                  <a:pt x="199120" y="145030"/>
                </a:lnTo>
                <a:lnTo>
                  <a:pt x="207264" y="104394"/>
                </a:lnTo>
                <a:lnTo>
                  <a:pt x="199120" y="63757"/>
                </a:lnTo>
                <a:lnTo>
                  <a:pt x="176912" y="30575"/>
                </a:lnTo>
                <a:lnTo>
                  <a:pt x="143972" y="8203"/>
                </a:lnTo>
                <a:lnTo>
                  <a:pt x="103632" y="0"/>
                </a:lnTo>
                <a:close/>
              </a:path>
            </a:pathLst>
          </a:custGeom>
          <a:solidFill>
            <a:srgbClr val="8063A1"/>
          </a:solidFill>
        </p:spPr>
        <p:txBody>
          <a:bodyPr wrap="square" lIns="0" tIns="0" rIns="0" bIns="0" rtlCol="0"/>
          <a:lstStyle/>
          <a:p>
            <a:endParaRPr/>
          </a:p>
        </p:txBody>
      </p:sp>
      <p:sp>
        <p:nvSpPr>
          <p:cNvPr id="49" name="object 49"/>
          <p:cNvSpPr/>
          <p:nvPr/>
        </p:nvSpPr>
        <p:spPr>
          <a:xfrm>
            <a:off x="4792979" y="4780788"/>
            <a:ext cx="207645" cy="210820"/>
          </a:xfrm>
          <a:custGeom>
            <a:avLst/>
            <a:gdLst/>
            <a:ahLst/>
            <a:cxnLst/>
            <a:rect l="l" t="t" r="r" b="b"/>
            <a:pathLst>
              <a:path w="207645" h="210820">
                <a:moveTo>
                  <a:pt x="103632" y="0"/>
                </a:moveTo>
                <a:lnTo>
                  <a:pt x="63291" y="8263"/>
                </a:lnTo>
                <a:lnTo>
                  <a:pt x="30351" y="30799"/>
                </a:lnTo>
                <a:lnTo>
                  <a:pt x="8143" y="64224"/>
                </a:lnTo>
                <a:lnTo>
                  <a:pt x="0" y="105156"/>
                </a:lnTo>
                <a:lnTo>
                  <a:pt x="8143" y="146087"/>
                </a:lnTo>
                <a:lnTo>
                  <a:pt x="30351" y="179512"/>
                </a:lnTo>
                <a:lnTo>
                  <a:pt x="63291" y="202048"/>
                </a:lnTo>
                <a:lnTo>
                  <a:pt x="103632" y="210312"/>
                </a:lnTo>
                <a:lnTo>
                  <a:pt x="143972" y="202048"/>
                </a:lnTo>
                <a:lnTo>
                  <a:pt x="176912" y="179512"/>
                </a:lnTo>
                <a:lnTo>
                  <a:pt x="199120" y="146087"/>
                </a:lnTo>
                <a:lnTo>
                  <a:pt x="207264" y="105156"/>
                </a:lnTo>
                <a:lnTo>
                  <a:pt x="199120" y="64224"/>
                </a:lnTo>
                <a:lnTo>
                  <a:pt x="176912" y="30799"/>
                </a:lnTo>
                <a:lnTo>
                  <a:pt x="143972" y="8263"/>
                </a:lnTo>
                <a:lnTo>
                  <a:pt x="103632" y="0"/>
                </a:lnTo>
                <a:close/>
              </a:path>
            </a:pathLst>
          </a:custGeom>
          <a:solidFill>
            <a:srgbClr val="C0504D"/>
          </a:solidFill>
        </p:spPr>
        <p:txBody>
          <a:bodyPr wrap="square" lIns="0" tIns="0" rIns="0" bIns="0" rtlCol="0"/>
          <a:lstStyle/>
          <a:p>
            <a:endParaRPr/>
          </a:p>
        </p:txBody>
      </p:sp>
      <p:sp>
        <p:nvSpPr>
          <p:cNvPr id="50" name="object 50"/>
          <p:cNvSpPr/>
          <p:nvPr/>
        </p:nvSpPr>
        <p:spPr>
          <a:xfrm>
            <a:off x="4602479" y="4980432"/>
            <a:ext cx="208915" cy="210820"/>
          </a:xfrm>
          <a:custGeom>
            <a:avLst/>
            <a:gdLst/>
            <a:ahLst/>
            <a:cxnLst/>
            <a:rect l="l" t="t" r="r" b="b"/>
            <a:pathLst>
              <a:path w="208914" h="210820">
                <a:moveTo>
                  <a:pt x="104394" y="0"/>
                </a:moveTo>
                <a:lnTo>
                  <a:pt x="63757" y="8263"/>
                </a:lnTo>
                <a:lnTo>
                  <a:pt x="30575" y="30799"/>
                </a:lnTo>
                <a:lnTo>
                  <a:pt x="8203" y="64224"/>
                </a:lnTo>
                <a:lnTo>
                  <a:pt x="0" y="105156"/>
                </a:lnTo>
                <a:lnTo>
                  <a:pt x="8203" y="146087"/>
                </a:lnTo>
                <a:lnTo>
                  <a:pt x="30575" y="179512"/>
                </a:lnTo>
                <a:lnTo>
                  <a:pt x="63757" y="202048"/>
                </a:lnTo>
                <a:lnTo>
                  <a:pt x="104394" y="210312"/>
                </a:lnTo>
                <a:lnTo>
                  <a:pt x="145030" y="202048"/>
                </a:lnTo>
                <a:lnTo>
                  <a:pt x="178212" y="179512"/>
                </a:lnTo>
                <a:lnTo>
                  <a:pt x="200584" y="146087"/>
                </a:lnTo>
                <a:lnTo>
                  <a:pt x="208788" y="105156"/>
                </a:lnTo>
                <a:lnTo>
                  <a:pt x="200584" y="64224"/>
                </a:lnTo>
                <a:lnTo>
                  <a:pt x="178212" y="30799"/>
                </a:lnTo>
                <a:lnTo>
                  <a:pt x="145030" y="8263"/>
                </a:lnTo>
                <a:lnTo>
                  <a:pt x="104394" y="0"/>
                </a:lnTo>
                <a:close/>
              </a:path>
            </a:pathLst>
          </a:custGeom>
          <a:solidFill>
            <a:srgbClr val="C0504D"/>
          </a:solidFill>
        </p:spPr>
        <p:txBody>
          <a:bodyPr wrap="square" lIns="0" tIns="0" rIns="0" bIns="0" rtlCol="0"/>
          <a:lstStyle/>
          <a:p>
            <a:endParaRPr/>
          </a:p>
        </p:txBody>
      </p:sp>
      <p:sp>
        <p:nvSpPr>
          <p:cNvPr id="51" name="object 51"/>
          <p:cNvSpPr/>
          <p:nvPr/>
        </p:nvSpPr>
        <p:spPr>
          <a:xfrm>
            <a:off x="4262628" y="5007864"/>
            <a:ext cx="143510" cy="144780"/>
          </a:xfrm>
          <a:custGeom>
            <a:avLst/>
            <a:gdLst/>
            <a:ahLst/>
            <a:cxnLst/>
            <a:rect l="l" t="t" r="r" b="b"/>
            <a:pathLst>
              <a:path w="143510" h="144779">
                <a:moveTo>
                  <a:pt x="71628" y="0"/>
                </a:moveTo>
                <a:lnTo>
                  <a:pt x="43746" y="5688"/>
                </a:lnTo>
                <a:lnTo>
                  <a:pt x="20978" y="21202"/>
                </a:lnTo>
                <a:lnTo>
                  <a:pt x="5628" y="44212"/>
                </a:lnTo>
                <a:lnTo>
                  <a:pt x="0" y="72389"/>
                </a:lnTo>
                <a:lnTo>
                  <a:pt x="5628" y="100567"/>
                </a:lnTo>
                <a:lnTo>
                  <a:pt x="20978" y="123577"/>
                </a:lnTo>
                <a:lnTo>
                  <a:pt x="43746" y="139091"/>
                </a:lnTo>
                <a:lnTo>
                  <a:pt x="71628" y="144779"/>
                </a:lnTo>
                <a:lnTo>
                  <a:pt x="99509" y="139091"/>
                </a:lnTo>
                <a:lnTo>
                  <a:pt x="122277" y="123577"/>
                </a:lnTo>
                <a:lnTo>
                  <a:pt x="137627" y="100567"/>
                </a:lnTo>
                <a:lnTo>
                  <a:pt x="143256" y="72389"/>
                </a:lnTo>
                <a:lnTo>
                  <a:pt x="137627" y="44212"/>
                </a:lnTo>
                <a:lnTo>
                  <a:pt x="122277" y="21202"/>
                </a:lnTo>
                <a:lnTo>
                  <a:pt x="99509" y="5688"/>
                </a:lnTo>
                <a:lnTo>
                  <a:pt x="71628" y="0"/>
                </a:lnTo>
                <a:close/>
              </a:path>
            </a:pathLst>
          </a:custGeom>
          <a:solidFill>
            <a:srgbClr val="8063A1"/>
          </a:solidFill>
        </p:spPr>
        <p:txBody>
          <a:bodyPr wrap="square" lIns="0" tIns="0" rIns="0" bIns="0" rtlCol="0"/>
          <a:lstStyle/>
          <a:p>
            <a:endParaRPr/>
          </a:p>
        </p:txBody>
      </p:sp>
      <p:sp>
        <p:nvSpPr>
          <p:cNvPr id="52" name="object 52"/>
          <p:cNvSpPr/>
          <p:nvPr/>
        </p:nvSpPr>
        <p:spPr>
          <a:xfrm>
            <a:off x="4349496" y="5044440"/>
            <a:ext cx="387095" cy="65531"/>
          </a:xfrm>
          <a:prstGeom prst="rect">
            <a:avLst/>
          </a:prstGeom>
          <a:blipFill>
            <a:blip r:embed="rId21" cstate="print"/>
            <a:stretch>
              <a:fillRect/>
            </a:stretch>
          </a:blipFill>
        </p:spPr>
        <p:txBody>
          <a:bodyPr wrap="square" lIns="0" tIns="0" rIns="0" bIns="0" rtlCol="0"/>
          <a:lstStyle/>
          <a:p>
            <a:endParaRPr/>
          </a:p>
        </p:txBody>
      </p:sp>
      <p:sp>
        <p:nvSpPr>
          <p:cNvPr id="53" name="object 53"/>
          <p:cNvSpPr/>
          <p:nvPr/>
        </p:nvSpPr>
        <p:spPr>
          <a:xfrm>
            <a:off x="4189476" y="4852415"/>
            <a:ext cx="723899" cy="64007"/>
          </a:xfrm>
          <a:prstGeom prst="rect">
            <a:avLst/>
          </a:prstGeom>
          <a:blipFill>
            <a:blip r:embed="rId22" cstate="print"/>
            <a:stretch>
              <a:fillRect/>
            </a:stretch>
          </a:blipFill>
        </p:spPr>
        <p:txBody>
          <a:bodyPr wrap="square" lIns="0" tIns="0" rIns="0" bIns="0" rtlCol="0"/>
          <a:lstStyle/>
          <a:p>
            <a:endParaRPr/>
          </a:p>
        </p:txBody>
      </p:sp>
      <p:sp>
        <p:nvSpPr>
          <p:cNvPr id="54" name="object 54"/>
          <p:cNvSpPr/>
          <p:nvPr/>
        </p:nvSpPr>
        <p:spPr>
          <a:xfrm>
            <a:off x="4985003" y="6025896"/>
            <a:ext cx="207263" cy="210311"/>
          </a:xfrm>
          <a:prstGeom prst="rect">
            <a:avLst/>
          </a:prstGeom>
          <a:blipFill>
            <a:blip r:embed="rId17" cstate="print"/>
            <a:stretch>
              <a:fillRect/>
            </a:stretch>
          </a:blipFill>
        </p:spPr>
        <p:txBody>
          <a:bodyPr wrap="square" lIns="0" tIns="0" rIns="0" bIns="0" rtlCol="0"/>
          <a:lstStyle/>
          <a:p>
            <a:endParaRPr/>
          </a:p>
        </p:txBody>
      </p:sp>
      <p:sp>
        <p:nvSpPr>
          <p:cNvPr id="55" name="object 55"/>
          <p:cNvSpPr/>
          <p:nvPr/>
        </p:nvSpPr>
        <p:spPr>
          <a:xfrm>
            <a:off x="3886200" y="6025896"/>
            <a:ext cx="208787" cy="210311"/>
          </a:xfrm>
          <a:prstGeom prst="rect">
            <a:avLst/>
          </a:prstGeom>
          <a:blipFill>
            <a:blip r:embed="rId12" cstate="print"/>
            <a:stretch>
              <a:fillRect/>
            </a:stretch>
          </a:blipFill>
        </p:spPr>
        <p:txBody>
          <a:bodyPr wrap="square" lIns="0" tIns="0" rIns="0" bIns="0" rtlCol="0"/>
          <a:lstStyle/>
          <a:p>
            <a:endParaRPr/>
          </a:p>
        </p:txBody>
      </p:sp>
      <p:sp>
        <p:nvSpPr>
          <p:cNvPr id="56" name="object 56"/>
          <p:cNvSpPr/>
          <p:nvPr/>
        </p:nvSpPr>
        <p:spPr>
          <a:xfrm>
            <a:off x="4974335" y="5762244"/>
            <a:ext cx="208787" cy="210312"/>
          </a:xfrm>
          <a:prstGeom prst="rect">
            <a:avLst/>
          </a:prstGeom>
          <a:blipFill>
            <a:blip r:embed="rId3" cstate="print"/>
            <a:stretch>
              <a:fillRect/>
            </a:stretch>
          </a:blipFill>
        </p:spPr>
        <p:txBody>
          <a:bodyPr wrap="square" lIns="0" tIns="0" rIns="0" bIns="0" rtlCol="0"/>
          <a:lstStyle/>
          <a:p>
            <a:endParaRPr/>
          </a:p>
        </p:txBody>
      </p:sp>
      <p:sp>
        <p:nvSpPr>
          <p:cNvPr id="57" name="object 57"/>
          <p:cNvSpPr/>
          <p:nvPr/>
        </p:nvSpPr>
        <p:spPr>
          <a:xfrm>
            <a:off x="4838700" y="5530596"/>
            <a:ext cx="208787" cy="210312"/>
          </a:xfrm>
          <a:prstGeom prst="rect">
            <a:avLst/>
          </a:prstGeom>
          <a:blipFill>
            <a:blip r:embed="rId3" cstate="print"/>
            <a:stretch>
              <a:fillRect/>
            </a:stretch>
          </a:blipFill>
        </p:spPr>
        <p:txBody>
          <a:bodyPr wrap="square" lIns="0" tIns="0" rIns="0" bIns="0" rtlCol="0"/>
          <a:lstStyle/>
          <a:p>
            <a:endParaRPr/>
          </a:p>
        </p:txBody>
      </p:sp>
      <p:sp>
        <p:nvSpPr>
          <p:cNvPr id="58" name="object 58"/>
          <p:cNvSpPr/>
          <p:nvPr/>
        </p:nvSpPr>
        <p:spPr>
          <a:xfrm>
            <a:off x="3938015" y="5762244"/>
            <a:ext cx="208787" cy="210312"/>
          </a:xfrm>
          <a:prstGeom prst="rect">
            <a:avLst/>
          </a:prstGeom>
          <a:blipFill>
            <a:blip r:embed="rId12" cstate="print"/>
            <a:stretch>
              <a:fillRect/>
            </a:stretch>
          </a:blipFill>
        </p:spPr>
        <p:txBody>
          <a:bodyPr wrap="square" lIns="0" tIns="0" rIns="0" bIns="0" rtlCol="0"/>
          <a:lstStyle/>
          <a:p>
            <a:endParaRPr/>
          </a:p>
        </p:txBody>
      </p:sp>
      <p:sp>
        <p:nvSpPr>
          <p:cNvPr id="59" name="object 59"/>
          <p:cNvSpPr/>
          <p:nvPr/>
        </p:nvSpPr>
        <p:spPr>
          <a:xfrm>
            <a:off x="4098035" y="5530596"/>
            <a:ext cx="208915" cy="210820"/>
          </a:xfrm>
          <a:custGeom>
            <a:avLst/>
            <a:gdLst/>
            <a:ahLst/>
            <a:cxnLst/>
            <a:rect l="l" t="t" r="r" b="b"/>
            <a:pathLst>
              <a:path w="208914" h="210820">
                <a:moveTo>
                  <a:pt x="104393" y="0"/>
                </a:moveTo>
                <a:lnTo>
                  <a:pt x="63757" y="8263"/>
                </a:lnTo>
                <a:lnTo>
                  <a:pt x="30575" y="30799"/>
                </a:lnTo>
                <a:lnTo>
                  <a:pt x="8203" y="64224"/>
                </a:lnTo>
                <a:lnTo>
                  <a:pt x="0" y="105155"/>
                </a:lnTo>
                <a:lnTo>
                  <a:pt x="8203" y="146087"/>
                </a:lnTo>
                <a:lnTo>
                  <a:pt x="30575" y="179512"/>
                </a:lnTo>
                <a:lnTo>
                  <a:pt x="63757" y="202048"/>
                </a:lnTo>
                <a:lnTo>
                  <a:pt x="104393" y="210311"/>
                </a:lnTo>
                <a:lnTo>
                  <a:pt x="145030" y="202048"/>
                </a:lnTo>
                <a:lnTo>
                  <a:pt x="178212" y="179512"/>
                </a:lnTo>
                <a:lnTo>
                  <a:pt x="200584" y="146087"/>
                </a:lnTo>
                <a:lnTo>
                  <a:pt x="208787" y="105155"/>
                </a:lnTo>
                <a:lnTo>
                  <a:pt x="200584" y="64224"/>
                </a:lnTo>
                <a:lnTo>
                  <a:pt x="178212" y="30799"/>
                </a:lnTo>
                <a:lnTo>
                  <a:pt x="145030" y="8263"/>
                </a:lnTo>
                <a:lnTo>
                  <a:pt x="104393" y="0"/>
                </a:lnTo>
                <a:close/>
              </a:path>
            </a:pathLst>
          </a:custGeom>
          <a:solidFill>
            <a:srgbClr val="C0504D"/>
          </a:solidFill>
        </p:spPr>
        <p:txBody>
          <a:bodyPr wrap="square" lIns="0" tIns="0" rIns="0" bIns="0" rtlCol="0"/>
          <a:lstStyle/>
          <a:p>
            <a:endParaRPr/>
          </a:p>
        </p:txBody>
      </p:sp>
      <p:sp>
        <p:nvSpPr>
          <p:cNvPr id="60" name="object 60"/>
          <p:cNvSpPr/>
          <p:nvPr/>
        </p:nvSpPr>
        <p:spPr>
          <a:xfrm>
            <a:off x="4290059" y="5361432"/>
            <a:ext cx="207645" cy="210820"/>
          </a:xfrm>
          <a:custGeom>
            <a:avLst/>
            <a:gdLst/>
            <a:ahLst/>
            <a:cxnLst/>
            <a:rect l="l" t="t" r="r" b="b"/>
            <a:pathLst>
              <a:path w="207645" h="210820">
                <a:moveTo>
                  <a:pt x="103631" y="0"/>
                </a:moveTo>
                <a:lnTo>
                  <a:pt x="63291" y="8263"/>
                </a:lnTo>
                <a:lnTo>
                  <a:pt x="30351" y="30799"/>
                </a:lnTo>
                <a:lnTo>
                  <a:pt x="8143" y="64224"/>
                </a:lnTo>
                <a:lnTo>
                  <a:pt x="0" y="105156"/>
                </a:lnTo>
                <a:lnTo>
                  <a:pt x="8143" y="146087"/>
                </a:lnTo>
                <a:lnTo>
                  <a:pt x="30351" y="179512"/>
                </a:lnTo>
                <a:lnTo>
                  <a:pt x="63291" y="202048"/>
                </a:lnTo>
                <a:lnTo>
                  <a:pt x="103631" y="210312"/>
                </a:lnTo>
                <a:lnTo>
                  <a:pt x="143972" y="202048"/>
                </a:lnTo>
                <a:lnTo>
                  <a:pt x="176912" y="179512"/>
                </a:lnTo>
                <a:lnTo>
                  <a:pt x="199120" y="146087"/>
                </a:lnTo>
                <a:lnTo>
                  <a:pt x="207263" y="105156"/>
                </a:lnTo>
                <a:lnTo>
                  <a:pt x="199120" y="64224"/>
                </a:lnTo>
                <a:lnTo>
                  <a:pt x="176912" y="30799"/>
                </a:lnTo>
                <a:lnTo>
                  <a:pt x="143972" y="8263"/>
                </a:lnTo>
                <a:lnTo>
                  <a:pt x="103631" y="0"/>
                </a:lnTo>
                <a:close/>
              </a:path>
            </a:pathLst>
          </a:custGeom>
          <a:solidFill>
            <a:srgbClr val="C0504D"/>
          </a:solidFill>
        </p:spPr>
        <p:txBody>
          <a:bodyPr wrap="square" lIns="0" tIns="0" rIns="0" bIns="0" rtlCol="0"/>
          <a:lstStyle/>
          <a:p>
            <a:endParaRPr/>
          </a:p>
        </p:txBody>
      </p:sp>
      <p:sp>
        <p:nvSpPr>
          <p:cNvPr id="61" name="object 61"/>
          <p:cNvSpPr/>
          <p:nvPr/>
        </p:nvSpPr>
        <p:spPr>
          <a:xfrm>
            <a:off x="4672584" y="5393435"/>
            <a:ext cx="144780" cy="146685"/>
          </a:xfrm>
          <a:custGeom>
            <a:avLst/>
            <a:gdLst/>
            <a:ahLst/>
            <a:cxnLst/>
            <a:rect l="l" t="t" r="r" b="b"/>
            <a:pathLst>
              <a:path w="144779" h="146685">
                <a:moveTo>
                  <a:pt x="72389" y="0"/>
                </a:moveTo>
                <a:lnTo>
                  <a:pt x="44212" y="5748"/>
                </a:lnTo>
                <a:lnTo>
                  <a:pt x="21202" y="21426"/>
                </a:lnTo>
                <a:lnTo>
                  <a:pt x="5688" y="44678"/>
                </a:lnTo>
                <a:lnTo>
                  <a:pt x="0" y="73151"/>
                </a:lnTo>
                <a:lnTo>
                  <a:pt x="5688" y="101625"/>
                </a:lnTo>
                <a:lnTo>
                  <a:pt x="21202" y="124877"/>
                </a:lnTo>
                <a:lnTo>
                  <a:pt x="44212" y="140555"/>
                </a:lnTo>
                <a:lnTo>
                  <a:pt x="72389" y="146303"/>
                </a:lnTo>
                <a:lnTo>
                  <a:pt x="100567" y="140555"/>
                </a:lnTo>
                <a:lnTo>
                  <a:pt x="123577" y="124877"/>
                </a:lnTo>
                <a:lnTo>
                  <a:pt x="139091" y="101625"/>
                </a:lnTo>
                <a:lnTo>
                  <a:pt x="144779" y="73151"/>
                </a:lnTo>
                <a:lnTo>
                  <a:pt x="139091" y="44678"/>
                </a:lnTo>
                <a:lnTo>
                  <a:pt x="123577" y="21426"/>
                </a:lnTo>
                <a:lnTo>
                  <a:pt x="100567" y="5748"/>
                </a:lnTo>
                <a:lnTo>
                  <a:pt x="72389" y="0"/>
                </a:lnTo>
                <a:close/>
              </a:path>
            </a:pathLst>
          </a:custGeom>
          <a:solidFill>
            <a:srgbClr val="8063A1"/>
          </a:solidFill>
        </p:spPr>
        <p:txBody>
          <a:bodyPr wrap="square" lIns="0" tIns="0" rIns="0" bIns="0" rtlCol="0"/>
          <a:lstStyle/>
          <a:p>
            <a:endParaRPr/>
          </a:p>
        </p:txBody>
      </p:sp>
      <p:sp>
        <p:nvSpPr>
          <p:cNvPr id="62" name="object 62"/>
          <p:cNvSpPr/>
          <p:nvPr/>
        </p:nvSpPr>
        <p:spPr>
          <a:xfrm>
            <a:off x="3997452" y="6102096"/>
            <a:ext cx="1089659" cy="64007"/>
          </a:xfrm>
          <a:prstGeom prst="rect">
            <a:avLst/>
          </a:prstGeom>
          <a:blipFill>
            <a:blip r:embed="rId13" cstate="print"/>
            <a:stretch>
              <a:fillRect/>
            </a:stretch>
          </a:blipFill>
        </p:spPr>
        <p:txBody>
          <a:bodyPr wrap="square" lIns="0" tIns="0" rIns="0" bIns="0" rtlCol="0"/>
          <a:lstStyle/>
          <a:p>
            <a:endParaRPr/>
          </a:p>
        </p:txBody>
      </p:sp>
      <p:sp>
        <p:nvSpPr>
          <p:cNvPr id="63" name="object 63"/>
          <p:cNvSpPr/>
          <p:nvPr/>
        </p:nvSpPr>
        <p:spPr>
          <a:xfrm>
            <a:off x="3997452" y="5843015"/>
            <a:ext cx="1089659" cy="64007"/>
          </a:xfrm>
          <a:prstGeom prst="rect">
            <a:avLst/>
          </a:prstGeom>
          <a:blipFill>
            <a:blip r:embed="rId23" cstate="print"/>
            <a:stretch>
              <a:fillRect/>
            </a:stretch>
          </a:blipFill>
        </p:spPr>
        <p:txBody>
          <a:bodyPr wrap="square" lIns="0" tIns="0" rIns="0" bIns="0" rtlCol="0"/>
          <a:lstStyle/>
          <a:p>
            <a:endParaRPr/>
          </a:p>
        </p:txBody>
      </p:sp>
      <p:sp>
        <p:nvSpPr>
          <p:cNvPr id="64" name="object 64"/>
          <p:cNvSpPr/>
          <p:nvPr/>
        </p:nvSpPr>
        <p:spPr>
          <a:xfrm>
            <a:off x="4181855" y="5612891"/>
            <a:ext cx="722376" cy="64008"/>
          </a:xfrm>
          <a:prstGeom prst="rect">
            <a:avLst/>
          </a:prstGeom>
          <a:blipFill>
            <a:blip r:embed="rId24" cstate="print"/>
            <a:stretch>
              <a:fillRect/>
            </a:stretch>
          </a:blipFill>
        </p:spPr>
        <p:txBody>
          <a:bodyPr wrap="square" lIns="0" tIns="0" rIns="0" bIns="0" rtlCol="0"/>
          <a:lstStyle/>
          <a:p>
            <a:endParaRPr/>
          </a:p>
        </p:txBody>
      </p:sp>
      <p:sp>
        <p:nvSpPr>
          <p:cNvPr id="65" name="object 65"/>
          <p:cNvSpPr/>
          <p:nvPr/>
        </p:nvSpPr>
        <p:spPr>
          <a:xfrm>
            <a:off x="4349496" y="5433059"/>
            <a:ext cx="387095" cy="64007"/>
          </a:xfrm>
          <a:prstGeom prst="rect">
            <a:avLst/>
          </a:prstGeom>
          <a:blipFill>
            <a:blip r:embed="rId25" cstate="print"/>
            <a:stretch>
              <a:fillRect/>
            </a:stretch>
          </a:blipFill>
        </p:spPr>
        <p:txBody>
          <a:bodyPr wrap="square" lIns="0" tIns="0" rIns="0" bIns="0" rtlCol="0"/>
          <a:lstStyle/>
          <a:p>
            <a:endParaRPr/>
          </a:p>
        </p:txBody>
      </p:sp>
      <p:sp>
        <p:nvSpPr>
          <p:cNvPr id="66" name="object 66"/>
          <p:cNvSpPr txBox="1"/>
          <p:nvPr/>
        </p:nvSpPr>
        <p:spPr>
          <a:xfrm>
            <a:off x="1787726" y="1769405"/>
            <a:ext cx="1361440" cy="619760"/>
          </a:xfrm>
          <a:prstGeom prst="rect">
            <a:avLst/>
          </a:prstGeom>
        </p:spPr>
        <p:txBody>
          <a:bodyPr vert="horz" wrap="square" lIns="0" tIns="12065" rIns="0" bIns="0" rtlCol="0">
            <a:spAutoFit/>
          </a:bodyPr>
          <a:lstStyle/>
          <a:p>
            <a:pPr marL="12700" marR="5080" algn="ctr">
              <a:lnSpc>
                <a:spcPct val="100000"/>
              </a:lnSpc>
              <a:spcBef>
                <a:spcPts val="95"/>
              </a:spcBef>
            </a:pPr>
            <a:r>
              <a:rPr sz="1300" spc="-5" dirty="0">
                <a:latin typeface="Calibri"/>
                <a:cs typeface="Calibri"/>
              </a:rPr>
              <a:t>30 </a:t>
            </a:r>
            <a:r>
              <a:rPr sz="1300" spc="-10" dirty="0">
                <a:latin typeface="Calibri"/>
                <a:cs typeface="Calibri"/>
              </a:rPr>
              <a:t>years</a:t>
            </a:r>
            <a:r>
              <a:rPr sz="1300" spc="-55" dirty="0">
                <a:latin typeface="Calibri"/>
                <a:cs typeface="Calibri"/>
              </a:rPr>
              <a:t> </a:t>
            </a:r>
            <a:r>
              <a:rPr sz="1300" spc="-5" dirty="0">
                <a:latin typeface="Calibri"/>
                <a:cs typeface="Calibri"/>
              </a:rPr>
              <a:t>experience  as a </a:t>
            </a:r>
            <a:r>
              <a:rPr sz="1300" spc="-10" dirty="0">
                <a:latin typeface="Calibri"/>
                <a:cs typeface="Calibri"/>
              </a:rPr>
              <a:t>stem </a:t>
            </a:r>
            <a:r>
              <a:rPr sz="1300" spc="-5" dirty="0">
                <a:latin typeface="Calibri"/>
                <a:cs typeface="Calibri"/>
              </a:rPr>
              <a:t>cell  registry</a:t>
            </a:r>
            <a:endParaRPr sz="1300">
              <a:latin typeface="Calibri"/>
              <a:cs typeface="Calibri"/>
            </a:endParaRPr>
          </a:p>
        </p:txBody>
      </p:sp>
      <p:sp>
        <p:nvSpPr>
          <p:cNvPr id="67" name="object 67"/>
          <p:cNvSpPr/>
          <p:nvPr/>
        </p:nvSpPr>
        <p:spPr>
          <a:xfrm>
            <a:off x="638559" y="1635761"/>
            <a:ext cx="795520" cy="909319"/>
          </a:xfrm>
          <a:prstGeom prst="rect">
            <a:avLst/>
          </a:prstGeom>
          <a:blipFill>
            <a:blip r:embed="rId26" cstate="print"/>
            <a:stretch>
              <a:fillRect/>
            </a:stretch>
          </a:blipFill>
        </p:spPr>
        <p:txBody>
          <a:bodyPr wrap="square" lIns="0" tIns="0" rIns="0" bIns="0" rtlCol="0"/>
          <a:lstStyle/>
          <a:p>
            <a:endParaRPr/>
          </a:p>
        </p:txBody>
      </p:sp>
      <p:sp>
        <p:nvSpPr>
          <p:cNvPr id="68" name="object 68"/>
          <p:cNvSpPr/>
          <p:nvPr/>
        </p:nvSpPr>
        <p:spPr>
          <a:xfrm>
            <a:off x="5593922" y="3459270"/>
            <a:ext cx="982344" cy="586105"/>
          </a:xfrm>
          <a:custGeom>
            <a:avLst/>
            <a:gdLst/>
            <a:ahLst/>
            <a:cxnLst/>
            <a:rect l="l" t="t" r="r" b="b"/>
            <a:pathLst>
              <a:path w="982345" h="586104">
                <a:moveTo>
                  <a:pt x="965321" y="339966"/>
                </a:moveTo>
                <a:lnTo>
                  <a:pt x="213302" y="339966"/>
                </a:lnTo>
                <a:lnTo>
                  <a:pt x="211283" y="346252"/>
                </a:lnTo>
                <a:lnTo>
                  <a:pt x="211321" y="350418"/>
                </a:lnTo>
                <a:lnTo>
                  <a:pt x="213433" y="356517"/>
                </a:lnTo>
                <a:lnTo>
                  <a:pt x="213482" y="358214"/>
                </a:lnTo>
                <a:lnTo>
                  <a:pt x="213970" y="409705"/>
                </a:lnTo>
                <a:lnTo>
                  <a:pt x="214147" y="439749"/>
                </a:lnTo>
                <a:lnTo>
                  <a:pt x="214251" y="486928"/>
                </a:lnTo>
                <a:lnTo>
                  <a:pt x="214131" y="523270"/>
                </a:lnTo>
                <a:lnTo>
                  <a:pt x="213560" y="571372"/>
                </a:lnTo>
                <a:lnTo>
                  <a:pt x="213683" y="583463"/>
                </a:lnTo>
                <a:lnTo>
                  <a:pt x="215779" y="585495"/>
                </a:lnTo>
                <a:lnTo>
                  <a:pt x="228263" y="585254"/>
                </a:lnTo>
                <a:lnTo>
                  <a:pt x="266969" y="583291"/>
                </a:lnTo>
                <a:lnTo>
                  <a:pt x="305487" y="581915"/>
                </a:lnTo>
                <a:lnTo>
                  <a:pt x="392601" y="579945"/>
                </a:lnTo>
                <a:lnTo>
                  <a:pt x="407962" y="579945"/>
                </a:lnTo>
                <a:lnTo>
                  <a:pt x="404996" y="571372"/>
                </a:lnTo>
                <a:lnTo>
                  <a:pt x="404958" y="567207"/>
                </a:lnTo>
                <a:lnTo>
                  <a:pt x="402812" y="561009"/>
                </a:lnTo>
                <a:lnTo>
                  <a:pt x="392187" y="523270"/>
                </a:lnTo>
                <a:lnTo>
                  <a:pt x="399075" y="451921"/>
                </a:lnTo>
                <a:lnTo>
                  <a:pt x="420084" y="417067"/>
                </a:lnTo>
                <a:lnTo>
                  <a:pt x="474373" y="383744"/>
                </a:lnTo>
                <a:lnTo>
                  <a:pt x="506916" y="380243"/>
                </a:lnTo>
                <a:lnTo>
                  <a:pt x="785322" y="380243"/>
                </a:lnTo>
                <a:lnTo>
                  <a:pt x="785571" y="373189"/>
                </a:lnTo>
                <a:lnTo>
                  <a:pt x="785577" y="343293"/>
                </a:lnTo>
                <a:lnTo>
                  <a:pt x="961824" y="343290"/>
                </a:lnTo>
                <a:lnTo>
                  <a:pt x="965321" y="339966"/>
                </a:lnTo>
                <a:close/>
              </a:path>
              <a:path w="982345" h="586104">
                <a:moveTo>
                  <a:pt x="407962" y="579945"/>
                </a:moveTo>
                <a:lnTo>
                  <a:pt x="392601" y="579945"/>
                </a:lnTo>
                <a:lnTo>
                  <a:pt x="398941" y="581915"/>
                </a:lnTo>
                <a:lnTo>
                  <a:pt x="409289" y="583780"/>
                </a:lnTo>
                <a:lnTo>
                  <a:pt x="407962" y="579945"/>
                </a:lnTo>
                <a:close/>
              </a:path>
              <a:path w="982345" h="586104">
                <a:moveTo>
                  <a:pt x="785322" y="380243"/>
                </a:moveTo>
                <a:lnTo>
                  <a:pt x="506916" y="380243"/>
                </a:lnTo>
                <a:lnTo>
                  <a:pt x="538397" y="387692"/>
                </a:lnTo>
                <a:lnTo>
                  <a:pt x="575372" y="410897"/>
                </a:lnTo>
                <a:lnTo>
                  <a:pt x="600366" y="445263"/>
                </a:lnTo>
                <a:lnTo>
                  <a:pt x="611388" y="486928"/>
                </a:lnTo>
                <a:lnTo>
                  <a:pt x="606443" y="532028"/>
                </a:lnTo>
                <a:lnTo>
                  <a:pt x="602555" y="543066"/>
                </a:lnTo>
                <a:lnTo>
                  <a:pt x="599646" y="554278"/>
                </a:lnTo>
                <a:lnTo>
                  <a:pt x="597131" y="565871"/>
                </a:lnTo>
                <a:lnTo>
                  <a:pt x="594429" y="578053"/>
                </a:lnTo>
                <a:lnTo>
                  <a:pt x="639992" y="575987"/>
                </a:lnTo>
                <a:lnTo>
                  <a:pt x="685952" y="574694"/>
                </a:lnTo>
                <a:lnTo>
                  <a:pt x="731921" y="574181"/>
                </a:lnTo>
                <a:lnTo>
                  <a:pt x="778773" y="574181"/>
                </a:lnTo>
                <a:lnTo>
                  <a:pt x="787888" y="572173"/>
                </a:lnTo>
                <a:lnTo>
                  <a:pt x="787761" y="559688"/>
                </a:lnTo>
                <a:lnTo>
                  <a:pt x="787030" y="519443"/>
                </a:lnTo>
                <a:lnTo>
                  <a:pt x="784797" y="439749"/>
                </a:lnTo>
                <a:lnTo>
                  <a:pt x="784066" y="399503"/>
                </a:lnTo>
                <a:lnTo>
                  <a:pt x="785129" y="385732"/>
                </a:lnTo>
                <a:lnTo>
                  <a:pt x="785322" y="380243"/>
                </a:lnTo>
                <a:close/>
              </a:path>
              <a:path w="982345" h="586104">
                <a:moveTo>
                  <a:pt x="778773" y="574181"/>
                </a:moveTo>
                <a:lnTo>
                  <a:pt x="731921" y="574181"/>
                </a:lnTo>
                <a:lnTo>
                  <a:pt x="777512" y="574459"/>
                </a:lnTo>
                <a:lnTo>
                  <a:pt x="778773" y="574181"/>
                </a:lnTo>
                <a:close/>
              </a:path>
              <a:path w="982345" h="586104">
                <a:moveTo>
                  <a:pt x="87009" y="223564"/>
                </a:moveTo>
                <a:lnTo>
                  <a:pt x="35388" y="237324"/>
                </a:lnTo>
                <a:lnTo>
                  <a:pt x="5843" y="274065"/>
                </a:lnTo>
                <a:lnTo>
                  <a:pt x="0" y="297432"/>
                </a:lnTo>
                <a:lnTo>
                  <a:pt x="2939" y="321208"/>
                </a:lnTo>
                <a:lnTo>
                  <a:pt x="19249" y="348954"/>
                </a:lnTo>
                <a:lnTo>
                  <a:pt x="45816" y="368496"/>
                </a:lnTo>
                <a:lnTo>
                  <a:pt x="78129" y="377390"/>
                </a:lnTo>
                <a:lnTo>
                  <a:pt x="111677" y="373189"/>
                </a:lnTo>
                <a:lnTo>
                  <a:pt x="125992" y="367895"/>
                </a:lnTo>
                <a:lnTo>
                  <a:pt x="155400" y="356517"/>
                </a:lnTo>
                <a:lnTo>
                  <a:pt x="169716" y="351231"/>
                </a:lnTo>
                <a:lnTo>
                  <a:pt x="180327" y="349106"/>
                </a:lnTo>
                <a:lnTo>
                  <a:pt x="190737" y="346398"/>
                </a:lnTo>
                <a:lnTo>
                  <a:pt x="201534" y="343290"/>
                </a:lnTo>
                <a:lnTo>
                  <a:pt x="213302" y="339966"/>
                </a:lnTo>
                <a:lnTo>
                  <a:pt x="965321" y="339966"/>
                </a:lnTo>
                <a:lnTo>
                  <a:pt x="966210" y="339120"/>
                </a:lnTo>
                <a:lnTo>
                  <a:pt x="976525" y="320544"/>
                </a:lnTo>
                <a:lnTo>
                  <a:pt x="981748" y="300116"/>
                </a:lnTo>
                <a:lnTo>
                  <a:pt x="980547" y="281177"/>
                </a:lnTo>
                <a:lnTo>
                  <a:pt x="968485" y="254698"/>
                </a:lnTo>
                <a:lnTo>
                  <a:pt x="210356" y="254698"/>
                </a:lnTo>
                <a:lnTo>
                  <a:pt x="190735" y="250334"/>
                </a:lnTo>
                <a:lnTo>
                  <a:pt x="172283" y="245557"/>
                </a:lnTo>
                <a:lnTo>
                  <a:pt x="154604" y="239985"/>
                </a:lnTo>
                <a:lnTo>
                  <a:pt x="137305" y="233235"/>
                </a:lnTo>
                <a:lnTo>
                  <a:pt x="112231" y="226155"/>
                </a:lnTo>
                <a:lnTo>
                  <a:pt x="87009" y="223564"/>
                </a:lnTo>
                <a:close/>
              </a:path>
              <a:path w="982345" h="586104">
                <a:moveTo>
                  <a:pt x="961821" y="343293"/>
                </a:moveTo>
                <a:lnTo>
                  <a:pt x="785577" y="343293"/>
                </a:lnTo>
                <a:lnTo>
                  <a:pt x="841939" y="360908"/>
                </a:lnTo>
                <a:lnTo>
                  <a:pt x="870072" y="368453"/>
                </a:lnTo>
                <a:lnTo>
                  <a:pt x="897967" y="371516"/>
                </a:lnTo>
                <a:lnTo>
                  <a:pt x="925398" y="367173"/>
                </a:lnTo>
                <a:lnTo>
                  <a:pt x="952137" y="352501"/>
                </a:lnTo>
                <a:lnTo>
                  <a:pt x="961821" y="343293"/>
                </a:lnTo>
                <a:close/>
              </a:path>
              <a:path w="982345" h="586104">
                <a:moveTo>
                  <a:pt x="207917" y="13334"/>
                </a:moveTo>
                <a:lnTo>
                  <a:pt x="210356" y="254698"/>
                </a:lnTo>
                <a:lnTo>
                  <a:pt x="968485" y="254698"/>
                </a:lnTo>
                <a:lnTo>
                  <a:pt x="966513" y="250370"/>
                </a:lnTo>
                <a:lnTo>
                  <a:pt x="964978" y="249073"/>
                </a:lnTo>
                <a:lnTo>
                  <a:pt x="787741" y="249073"/>
                </a:lnTo>
                <a:lnTo>
                  <a:pt x="784517" y="245495"/>
                </a:lnTo>
                <a:lnTo>
                  <a:pt x="782444" y="237324"/>
                </a:lnTo>
                <a:lnTo>
                  <a:pt x="782542" y="213300"/>
                </a:lnTo>
                <a:lnTo>
                  <a:pt x="473459" y="213300"/>
                </a:lnTo>
                <a:lnTo>
                  <a:pt x="432441" y="198310"/>
                </a:lnTo>
                <a:lnTo>
                  <a:pt x="403925" y="172688"/>
                </a:lnTo>
                <a:lnTo>
                  <a:pt x="385268" y="138095"/>
                </a:lnTo>
                <a:lnTo>
                  <a:pt x="377882" y="98989"/>
                </a:lnTo>
                <a:lnTo>
                  <a:pt x="383177" y="59829"/>
                </a:lnTo>
                <a:lnTo>
                  <a:pt x="387366" y="46124"/>
                </a:lnTo>
                <a:lnTo>
                  <a:pt x="390977" y="33405"/>
                </a:lnTo>
                <a:lnTo>
                  <a:pt x="394209" y="21866"/>
                </a:lnTo>
                <a:lnTo>
                  <a:pt x="396692" y="13593"/>
                </a:lnTo>
                <a:lnTo>
                  <a:pt x="255942" y="13593"/>
                </a:lnTo>
                <a:lnTo>
                  <a:pt x="207917" y="13334"/>
                </a:lnTo>
                <a:close/>
              </a:path>
              <a:path w="982345" h="586104">
                <a:moveTo>
                  <a:pt x="906756" y="218250"/>
                </a:moveTo>
                <a:lnTo>
                  <a:pt x="869676" y="223011"/>
                </a:lnTo>
                <a:lnTo>
                  <a:pt x="852178" y="228382"/>
                </a:lnTo>
                <a:lnTo>
                  <a:pt x="816591" y="239860"/>
                </a:lnTo>
                <a:lnTo>
                  <a:pt x="799153" y="245211"/>
                </a:lnTo>
                <a:lnTo>
                  <a:pt x="792485" y="248720"/>
                </a:lnTo>
                <a:lnTo>
                  <a:pt x="787741" y="249073"/>
                </a:lnTo>
                <a:lnTo>
                  <a:pt x="964978" y="249073"/>
                </a:lnTo>
                <a:lnTo>
                  <a:pt x="940476" y="228382"/>
                </a:lnTo>
                <a:lnTo>
                  <a:pt x="906756" y="218250"/>
                </a:lnTo>
                <a:close/>
              </a:path>
              <a:path w="982345" h="586104">
                <a:moveTo>
                  <a:pt x="665575" y="177"/>
                </a:moveTo>
                <a:lnTo>
                  <a:pt x="644023" y="957"/>
                </a:lnTo>
                <a:lnTo>
                  <a:pt x="622677" y="2317"/>
                </a:lnTo>
                <a:lnTo>
                  <a:pt x="578237" y="6057"/>
                </a:lnTo>
                <a:lnTo>
                  <a:pt x="581058" y="11947"/>
                </a:lnTo>
                <a:lnTo>
                  <a:pt x="583294" y="17659"/>
                </a:lnTo>
                <a:lnTo>
                  <a:pt x="585145" y="23770"/>
                </a:lnTo>
                <a:lnTo>
                  <a:pt x="586809" y="30860"/>
                </a:lnTo>
                <a:lnTo>
                  <a:pt x="593883" y="51761"/>
                </a:lnTo>
                <a:lnTo>
                  <a:pt x="598433" y="74074"/>
                </a:lnTo>
                <a:lnTo>
                  <a:pt x="599482" y="97628"/>
                </a:lnTo>
                <a:lnTo>
                  <a:pt x="596055" y="122250"/>
                </a:lnTo>
                <a:lnTo>
                  <a:pt x="578579" y="163733"/>
                </a:lnTo>
                <a:lnTo>
                  <a:pt x="550004" y="194046"/>
                </a:lnTo>
                <a:lnTo>
                  <a:pt x="513805" y="211224"/>
                </a:lnTo>
                <a:lnTo>
                  <a:pt x="473459" y="213300"/>
                </a:lnTo>
                <a:lnTo>
                  <a:pt x="782542" y="213300"/>
                </a:lnTo>
                <a:lnTo>
                  <a:pt x="782644" y="194046"/>
                </a:lnTo>
                <a:lnTo>
                  <a:pt x="782524" y="163733"/>
                </a:lnTo>
                <a:lnTo>
                  <a:pt x="782020" y="122250"/>
                </a:lnTo>
                <a:lnTo>
                  <a:pt x="781002" y="68371"/>
                </a:lnTo>
                <a:lnTo>
                  <a:pt x="780221" y="17659"/>
                </a:lnTo>
                <a:lnTo>
                  <a:pt x="780291" y="11696"/>
                </a:lnTo>
                <a:lnTo>
                  <a:pt x="782122" y="2044"/>
                </a:lnTo>
                <a:lnTo>
                  <a:pt x="781023" y="977"/>
                </a:lnTo>
                <a:lnTo>
                  <a:pt x="717338" y="977"/>
                </a:lnTo>
                <a:lnTo>
                  <a:pt x="691751" y="864"/>
                </a:lnTo>
                <a:lnTo>
                  <a:pt x="665575" y="177"/>
                </a:lnTo>
                <a:close/>
              </a:path>
              <a:path w="982345" h="586104">
                <a:moveTo>
                  <a:pt x="397262" y="11696"/>
                </a:moveTo>
                <a:lnTo>
                  <a:pt x="255942" y="13593"/>
                </a:lnTo>
                <a:lnTo>
                  <a:pt x="396692" y="13593"/>
                </a:lnTo>
                <a:lnTo>
                  <a:pt x="397262" y="11696"/>
                </a:lnTo>
                <a:close/>
              </a:path>
              <a:path w="982345" h="586104">
                <a:moveTo>
                  <a:pt x="780014" y="0"/>
                </a:moveTo>
                <a:lnTo>
                  <a:pt x="717338" y="977"/>
                </a:lnTo>
                <a:lnTo>
                  <a:pt x="781023" y="977"/>
                </a:lnTo>
                <a:lnTo>
                  <a:pt x="780014" y="0"/>
                </a:lnTo>
                <a:close/>
              </a:path>
            </a:pathLst>
          </a:custGeom>
          <a:solidFill>
            <a:srgbClr val="000000"/>
          </a:solidFill>
        </p:spPr>
        <p:txBody>
          <a:bodyPr wrap="square" lIns="0" tIns="0" rIns="0" bIns="0" rtlCol="0"/>
          <a:lstStyle/>
          <a:p>
            <a:endParaRPr/>
          </a:p>
        </p:txBody>
      </p:sp>
      <p:sp>
        <p:nvSpPr>
          <p:cNvPr id="69" name="object 69"/>
          <p:cNvSpPr/>
          <p:nvPr/>
        </p:nvSpPr>
        <p:spPr>
          <a:xfrm>
            <a:off x="5573271" y="1675635"/>
            <a:ext cx="400812" cy="887729"/>
          </a:xfrm>
          <a:prstGeom prst="rect">
            <a:avLst/>
          </a:prstGeom>
          <a:blipFill>
            <a:blip r:embed="rId27" cstate="print"/>
            <a:stretch>
              <a:fillRect/>
            </a:stretch>
          </a:blipFill>
        </p:spPr>
        <p:txBody>
          <a:bodyPr wrap="square" lIns="0" tIns="0" rIns="0" bIns="0" rtlCol="0"/>
          <a:lstStyle/>
          <a:p>
            <a:endParaRPr/>
          </a:p>
        </p:txBody>
      </p:sp>
      <p:sp>
        <p:nvSpPr>
          <p:cNvPr id="70" name="object 70"/>
          <p:cNvSpPr/>
          <p:nvPr/>
        </p:nvSpPr>
        <p:spPr>
          <a:xfrm>
            <a:off x="6083804" y="1685544"/>
            <a:ext cx="362712" cy="883920"/>
          </a:xfrm>
          <a:prstGeom prst="rect">
            <a:avLst/>
          </a:prstGeom>
          <a:blipFill>
            <a:blip r:embed="rId28" cstate="print"/>
            <a:stretch>
              <a:fillRect/>
            </a:stretch>
          </a:blipFill>
        </p:spPr>
        <p:txBody>
          <a:bodyPr wrap="square" lIns="0" tIns="0" rIns="0" bIns="0" rtlCol="0"/>
          <a:lstStyle/>
          <a:p>
            <a:endParaRPr/>
          </a:p>
        </p:txBody>
      </p:sp>
      <p:sp>
        <p:nvSpPr>
          <p:cNvPr id="71" name="object 71"/>
          <p:cNvSpPr/>
          <p:nvPr/>
        </p:nvSpPr>
        <p:spPr>
          <a:xfrm>
            <a:off x="5894031" y="5064291"/>
            <a:ext cx="464184" cy="483234"/>
          </a:xfrm>
          <a:custGeom>
            <a:avLst/>
            <a:gdLst/>
            <a:ahLst/>
            <a:cxnLst/>
            <a:rect l="l" t="t" r="r" b="b"/>
            <a:pathLst>
              <a:path w="464185" h="483235">
                <a:moveTo>
                  <a:pt x="70535" y="304876"/>
                </a:moveTo>
                <a:lnTo>
                  <a:pt x="0" y="340461"/>
                </a:lnTo>
                <a:lnTo>
                  <a:pt x="22210" y="377936"/>
                </a:lnTo>
                <a:lnTo>
                  <a:pt x="50076" y="410773"/>
                </a:lnTo>
                <a:lnTo>
                  <a:pt x="82913" y="438293"/>
                </a:lnTo>
                <a:lnTo>
                  <a:pt x="120040" y="459816"/>
                </a:lnTo>
                <a:lnTo>
                  <a:pt x="167262" y="476329"/>
                </a:lnTo>
                <a:lnTo>
                  <a:pt x="215146" y="482664"/>
                </a:lnTo>
                <a:lnTo>
                  <a:pt x="262390" y="479322"/>
                </a:lnTo>
                <a:lnTo>
                  <a:pt x="307694" y="466805"/>
                </a:lnTo>
                <a:lnTo>
                  <a:pt x="349755" y="445616"/>
                </a:lnTo>
                <a:lnTo>
                  <a:pt x="387275" y="416255"/>
                </a:lnTo>
                <a:lnTo>
                  <a:pt x="398491" y="403143"/>
                </a:lnTo>
                <a:lnTo>
                  <a:pt x="208478" y="403143"/>
                </a:lnTo>
                <a:lnTo>
                  <a:pt x="166749" y="393796"/>
                </a:lnTo>
                <a:lnTo>
                  <a:pt x="128431" y="373783"/>
                </a:lnTo>
                <a:lnTo>
                  <a:pt x="95651" y="343883"/>
                </a:lnTo>
                <a:lnTo>
                  <a:pt x="70535" y="304876"/>
                </a:lnTo>
                <a:close/>
              </a:path>
              <a:path w="464185" h="483235">
                <a:moveTo>
                  <a:pt x="318287" y="0"/>
                </a:moveTo>
                <a:lnTo>
                  <a:pt x="286994" y="72580"/>
                </a:lnTo>
                <a:lnTo>
                  <a:pt x="311988" y="87553"/>
                </a:lnTo>
                <a:lnTo>
                  <a:pt x="334089" y="106578"/>
                </a:lnTo>
                <a:lnTo>
                  <a:pt x="352842" y="129194"/>
                </a:lnTo>
                <a:lnTo>
                  <a:pt x="367792" y="154940"/>
                </a:lnTo>
                <a:lnTo>
                  <a:pt x="382289" y="199303"/>
                </a:lnTo>
                <a:lnTo>
                  <a:pt x="385103" y="244318"/>
                </a:lnTo>
                <a:lnTo>
                  <a:pt x="376942" y="287777"/>
                </a:lnTo>
                <a:lnTo>
                  <a:pt x="358510" y="327469"/>
                </a:lnTo>
                <a:lnTo>
                  <a:pt x="330515" y="361184"/>
                </a:lnTo>
                <a:lnTo>
                  <a:pt x="293662" y="386715"/>
                </a:lnTo>
                <a:lnTo>
                  <a:pt x="251491" y="401042"/>
                </a:lnTo>
                <a:lnTo>
                  <a:pt x="208478" y="403143"/>
                </a:lnTo>
                <a:lnTo>
                  <a:pt x="398491" y="403143"/>
                </a:lnTo>
                <a:lnTo>
                  <a:pt x="418951" y="379224"/>
                </a:lnTo>
                <a:lnTo>
                  <a:pt x="443484" y="335026"/>
                </a:lnTo>
                <a:lnTo>
                  <a:pt x="457688" y="292006"/>
                </a:lnTo>
                <a:lnTo>
                  <a:pt x="464039" y="248226"/>
                </a:lnTo>
                <a:lnTo>
                  <a:pt x="462889" y="204634"/>
                </a:lnTo>
                <a:lnTo>
                  <a:pt x="454592" y="162175"/>
                </a:lnTo>
                <a:lnTo>
                  <a:pt x="439503" y="121796"/>
                </a:lnTo>
                <a:lnTo>
                  <a:pt x="417973" y="84442"/>
                </a:lnTo>
                <a:lnTo>
                  <a:pt x="390359" y="51061"/>
                </a:lnTo>
                <a:lnTo>
                  <a:pt x="357012" y="22598"/>
                </a:lnTo>
                <a:lnTo>
                  <a:pt x="318287" y="0"/>
                </a:lnTo>
                <a:close/>
              </a:path>
            </a:pathLst>
          </a:custGeom>
          <a:solidFill>
            <a:srgbClr val="000000"/>
          </a:solidFill>
        </p:spPr>
        <p:txBody>
          <a:bodyPr wrap="square" lIns="0" tIns="0" rIns="0" bIns="0" rtlCol="0"/>
          <a:lstStyle/>
          <a:p>
            <a:endParaRPr/>
          </a:p>
        </p:txBody>
      </p:sp>
      <p:sp>
        <p:nvSpPr>
          <p:cNvPr id="72" name="object 72"/>
          <p:cNvSpPr/>
          <p:nvPr/>
        </p:nvSpPr>
        <p:spPr>
          <a:xfrm>
            <a:off x="5850221" y="5486056"/>
            <a:ext cx="452755" cy="151130"/>
          </a:xfrm>
          <a:custGeom>
            <a:avLst/>
            <a:gdLst/>
            <a:ahLst/>
            <a:cxnLst/>
            <a:rect l="l" t="t" r="r" b="b"/>
            <a:pathLst>
              <a:path w="452754" h="151129">
                <a:moveTo>
                  <a:pt x="208081" y="0"/>
                </a:moveTo>
                <a:lnTo>
                  <a:pt x="164950" y="6058"/>
                </a:lnTo>
                <a:lnTo>
                  <a:pt x="123917" y="20146"/>
                </a:lnTo>
                <a:lnTo>
                  <a:pt x="85944" y="41932"/>
                </a:lnTo>
                <a:lnTo>
                  <a:pt x="51993" y="71086"/>
                </a:lnTo>
                <a:lnTo>
                  <a:pt x="23024" y="107278"/>
                </a:lnTo>
                <a:lnTo>
                  <a:pt x="0" y="150177"/>
                </a:lnTo>
                <a:lnTo>
                  <a:pt x="452437" y="150736"/>
                </a:lnTo>
                <a:lnTo>
                  <a:pt x="430245" y="115061"/>
                </a:lnTo>
                <a:lnTo>
                  <a:pt x="403872" y="83269"/>
                </a:lnTo>
                <a:lnTo>
                  <a:pt x="373784" y="55851"/>
                </a:lnTo>
                <a:lnTo>
                  <a:pt x="340448" y="33299"/>
                </a:lnTo>
                <a:lnTo>
                  <a:pt x="296792" y="13290"/>
                </a:lnTo>
                <a:lnTo>
                  <a:pt x="252349" y="2300"/>
                </a:lnTo>
                <a:lnTo>
                  <a:pt x="208081" y="0"/>
                </a:lnTo>
                <a:close/>
              </a:path>
            </a:pathLst>
          </a:custGeom>
          <a:solidFill>
            <a:srgbClr val="000000"/>
          </a:solidFill>
        </p:spPr>
        <p:txBody>
          <a:bodyPr wrap="square" lIns="0" tIns="0" rIns="0" bIns="0" rtlCol="0"/>
          <a:lstStyle/>
          <a:p>
            <a:endParaRPr/>
          </a:p>
        </p:txBody>
      </p:sp>
      <p:sp>
        <p:nvSpPr>
          <p:cNvPr id="73" name="object 73"/>
          <p:cNvSpPr/>
          <p:nvPr/>
        </p:nvSpPr>
        <p:spPr>
          <a:xfrm>
            <a:off x="5853099" y="5700267"/>
            <a:ext cx="448309" cy="0"/>
          </a:xfrm>
          <a:custGeom>
            <a:avLst/>
            <a:gdLst/>
            <a:ahLst/>
            <a:cxnLst/>
            <a:rect l="l" t="t" r="r" b="b"/>
            <a:pathLst>
              <a:path w="448310">
                <a:moveTo>
                  <a:pt x="0" y="0"/>
                </a:moveTo>
                <a:lnTo>
                  <a:pt x="447700" y="0"/>
                </a:lnTo>
              </a:path>
            </a:pathLst>
          </a:custGeom>
          <a:ln w="5080">
            <a:solidFill>
              <a:srgbClr val="000000"/>
            </a:solidFill>
          </a:ln>
        </p:spPr>
        <p:txBody>
          <a:bodyPr wrap="square" lIns="0" tIns="0" rIns="0" bIns="0" rtlCol="0"/>
          <a:lstStyle/>
          <a:p>
            <a:endParaRPr/>
          </a:p>
        </p:txBody>
      </p:sp>
      <p:sp>
        <p:nvSpPr>
          <p:cNvPr id="74" name="object 74"/>
          <p:cNvSpPr/>
          <p:nvPr/>
        </p:nvSpPr>
        <p:spPr>
          <a:xfrm>
            <a:off x="5850635" y="5666613"/>
            <a:ext cx="452755" cy="0"/>
          </a:xfrm>
          <a:custGeom>
            <a:avLst/>
            <a:gdLst/>
            <a:ahLst/>
            <a:cxnLst/>
            <a:rect l="l" t="t" r="r" b="b"/>
            <a:pathLst>
              <a:path w="452754">
                <a:moveTo>
                  <a:pt x="0" y="0"/>
                </a:moveTo>
                <a:lnTo>
                  <a:pt x="452627" y="0"/>
                </a:lnTo>
              </a:path>
            </a:pathLst>
          </a:custGeom>
          <a:ln w="62229">
            <a:solidFill>
              <a:srgbClr val="000000"/>
            </a:solidFill>
          </a:ln>
        </p:spPr>
        <p:txBody>
          <a:bodyPr wrap="square" lIns="0" tIns="0" rIns="0" bIns="0" rtlCol="0"/>
          <a:lstStyle/>
          <a:p>
            <a:endParaRPr/>
          </a:p>
        </p:txBody>
      </p:sp>
      <p:sp>
        <p:nvSpPr>
          <p:cNvPr id="75" name="object 75"/>
          <p:cNvSpPr/>
          <p:nvPr/>
        </p:nvSpPr>
        <p:spPr>
          <a:xfrm>
            <a:off x="6028027" y="4908059"/>
            <a:ext cx="302260" cy="302895"/>
          </a:xfrm>
          <a:custGeom>
            <a:avLst/>
            <a:gdLst/>
            <a:ahLst/>
            <a:cxnLst/>
            <a:rect l="l" t="t" r="r" b="b"/>
            <a:pathLst>
              <a:path w="302260" h="302895">
                <a:moveTo>
                  <a:pt x="221373" y="0"/>
                </a:moveTo>
                <a:lnTo>
                  <a:pt x="214985" y="12"/>
                </a:lnTo>
                <a:lnTo>
                  <a:pt x="0" y="215455"/>
                </a:lnTo>
                <a:lnTo>
                  <a:pt x="0" y="221856"/>
                </a:lnTo>
                <a:lnTo>
                  <a:pt x="80606" y="302285"/>
                </a:lnTo>
                <a:lnTo>
                  <a:pt x="87007" y="302285"/>
                </a:lnTo>
                <a:lnTo>
                  <a:pt x="301993" y="86842"/>
                </a:lnTo>
                <a:lnTo>
                  <a:pt x="301993" y="80441"/>
                </a:lnTo>
                <a:lnTo>
                  <a:pt x="221373" y="0"/>
                </a:lnTo>
                <a:close/>
              </a:path>
            </a:pathLst>
          </a:custGeom>
          <a:solidFill>
            <a:srgbClr val="000000"/>
          </a:solidFill>
        </p:spPr>
        <p:txBody>
          <a:bodyPr wrap="square" lIns="0" tIns="0" rIns="0" bIns="0" rtlCol="0"/>
          <a:lstStyle/>
          <a:p>
            <a:endParaRPr/>
          </a:p>
        </p:txBody>
      </p:sp>
      <p:sp>
        <p:nvSpPr>
          <p:cNvPr id="76" name="object 76"/>
          <p:cNvSpPr/>
          <p:nvPr/>
        </p:nvSpPr>
        <p:spPr>
          <a:xfrm>
            <a:off x="5984529" y="4983093"/>
            <a:ext cx="278765" cy="279400"/>
          </a:xfrm>
          <a:custGeom>
            <a:avLst/>
            <a:gdLst/>
            <a:ahLst/>
            <a:cxnLst/>
            <a:rect l="l" t="t" r="r" b="b"/>
            <a:pathLst>
              <a:path w="278764" h="279400">
                <a:moveTo>
                  <a:pt x="221373" y="0"/>
                </a:moveTo>
                <a:lnTo>
                  <a:pt x="216827" y="0"/>
                </a:lnTo>
                <a:lnTo>
                  <a:pt x="0" y="217297"/>
                </a:lnTo>
                <a:lnTo>
                  <a:pt x="0" y="221843"/>
                </a:lnTo>
                <a:lnTo>
                  <a:pt x="57315" y="279044"/>
                </a:lnTo>
                <a:lnTo>
                  <a:pt x="61861" y="279031"/>
                </a:lnTo>
                <a:lnTo>
                  <a:pt x="278688" y="61734"/>
                </a:lnTo>
                <a:lnTo>
                  <a:pt x="278688" y="57188"/>
                </a:lnTo>
                <a:lnTo>
                  <a:pt x="221373" y="0"/>
                </a:lnTo>
                <a:close/>
              </a:path>
            </a:pathLst>
          </a:custGeom>
          <a:solidFill>
            <a:srgbClr val="000000"/>
          </a:solidFill>
        </p:spPr>
        <p:txBody>
          <a:bodyPr wrap="square" lIns="0" tIns="0" rIns="0" bIns="0" rtlCol="0"/>
          <a:lstStyle/>
          <a:p>
            <a:endParaRPr/>
          </a:p>
        </p:txBody>
      </p:sp>
      <p:sp>
        <p:nvSpPr>
          <p:cNvPr id="77" name="object 77"/>
          <p:cNvSpPr/>
          <p:nvPr/>
        </p:nvSpPr>
        <p:spPr>
          <a:xfrm>
            <a:off x="6133061" y="4816652"/>
            <a:ext cx="278765" cy="279400"/>
          </a:xfrm>
          <a:custGeom>
            <a:avLst/>
            <a:gdLst/>
            <a:ahLst/>
            <a:cxnLst/>
            <a:rect l="l" t="t" r="r" b="b"/>
            <a:pathLst>
              <a:path w="278764" h="279400">
                <a:moveTo>
                  <a:pt x="221373" y="0"/>
                </a:moveTo>
                <a:lnTo>
                  <a:pt x="216827" y="0"/>
                </a:lnTo>
                <a:lnTo>
                  <a:pt x="0" y="217296"/>
                </a:lnTo>
                <a:lnTo>
                  <a:pt x="0" y="221843"/>
                </a:lnTo>
                <a:lnTo>
                  <a:pt x="57315" y="279044"/>
                </a:lnTo>
                <a:lnTo>
                  <a:pt x="61861" y="279031"/>
                </a:lnTo>
                <a:lnTo>
                  <a:pt x="278688" y="61734"/>
                </a:lnTo>
                <a:lnTo>
                  <a:pt x="278688" y="57188"/>
                </a:lnTo>
                <a:lnTo>
                  <a:pt x="221373" y="0"/>
                </a:lnTo>
                <a:close/>
              </a:path>
            </a:pathLst>
          </a:custGeom>
          <a:solidFill>
            <a:srgbClr val="000000"/>
          </a:solidFill>
        </p:spPr>
        <p:txBody>
          <a:bodyPr wrap="square" lIns="0" tIns="0" rIns="0" bIns="0" rtlCol="0"/>
          <a:lstStyle/>
          <a:p>
            <a:endParaRPr/>
          </a:p>
        </p:txBody>
      </p:sp>
      <p:sp>
        <p:nvSpPr>
          <p:cNvPr id="78" name="object 78"/>
          <p:cNvSpPr/>
          <p:nvPr/>
        </p:nvSpPr>
        <p:spPr>
          <a:xfrm>
            <a:off x="5794247" y="5393432"/>
            <a:ext cx="291465" cy="0"/>
          </a:xfrm>
          <a:custGeom>
            <a:avLst/>
            <a:gdLst/>
            <a:ahLst/>
            <a:cxnLst/>
            <a:rect l="l" t="t" r="r" b="b"/>
            <a:pathLst>
              <a:path w="291464">
                <a:moveTo>
                  <a:pt x="0" y="0"/>
                </a:moveTo>
                <a:lnTo>
                  <a:pt x="291084" y="0"/>
                </a:lnTo>
              </a:path>
            </a:pathLst>
          </a:custGeom>
          <a:ln w="57912">
            <a:solidFill>
              <a:srgbClr val="000000"/>
            </a:solidFill>
          </a:ln>
        </p:spPr>
        <p:txBody>
          <a:bodyPr wrap="square" lIns="0" tIns="0" rIns="0" bIns="0" rtlCol="0"/>
          <a:lstStyle/>
          <a:p>
            <a:endParaRPr/>
          </a:p>
        </p:txBody>
      </p:sp>
      <p:sp>
        <p:nvSpPr>
          <p:cNvPr id="79" name="object 79"/>
          <p:cNvSpPr/>
          <p:nvPr/>
        </p:nvSpPr>
        <p:spPr>
          <a:xfrm>
            <a:off x="717804" y="3375653"/>
            <a:ext cx="654050" cy="934719"/>
          </a:xfrm>
          <a:custGeom>
            <a:avLst/>
            <a:gdLst/>
            <a:ahLst/>
            <a:cxnLst/>
            <a:rect l="l" t="t" r="r" b="b"/>
            <a:pathLst>
              <a:path w="654050" h="934720">
                <a:moveTo>
                  <a:pt x="618667" y="0"/>
                </a:moveTo>
                <a:lnTo>
                  <a:pt x="35128" y="0"/>
                </a:lnTo>
                <a:lnTo>
                  <a:pt x="21452" y="2761"/>
                </a:lnTo>
                <a:lnTo>
                  <a:pt x="10286" y="10291"/>
                </a:lnTo>
                <a:lnTo>
                  <a:pt x="2759" y="21458"/>
                </a:lnTo>
                <a:lnTo>
                  <a:pt x="0" y="35128"/>
                </a:lnTo>
                <a:lnTo>
                  <a:pt x="0" y="899096"/>
                </a:lnTo>
                <a:lnTo>
                  <a:pt x="2759" y="912764"/>
                </a:lnTo>
                <a:lnTo>
                  <a:pt x="10287" y="923926"/>
                </a:lnTo>
                <a:lnTo>
                  <a:pt x="21452" y="931452"/>
                </a:lnTo>
                <a:lnTo>
                  <a:pt x="35128" y="934212"/>
                </a:lnTo>
                <a:lnTo>
                  <a:pt x="618667" y="934212"/>
                </a:lnTo>
                <a:lnTo>
                  <a:pt x="632343" y="931452"/>
                </a:lnTo>
                <a:lnTo>
                  <a:pt x="643509" y="923926"/>
                </a:lnTo>
                <a:lnTo>
                  <a:pt x="651036" y="912764"/>
                </a:lnTo>
                <a:lnTo>
                  <a:pt x="653796" y="899096"/>
                </a:lnTo>
                <a:lnTo>
                  <a:pt x="653796" y="35128"/>
                </a:lnTo>
                <a:lnTo>
                  <a:pt x="651036" y="21458"/>
                </a:lnTo>
                <a:lnTo>
                  <a:pt x="643509" y="10291"/>
                </a:lnTo>
                <a:lnTo>
                  <a:pt x="632343" y="2761"/>
                </a:lnTo>
                <a:lnTo>
                  <a:pt x="618667" y="0"/>
                </a:lnTo>
                <a:close/>
              </a:path>
            </a:pathLst>
          </a:custGeom>
          <a:solidFill>
            <a:srgbClr val="000000"/>
          </a:solidFill>
        </p:spPr>
        <p:txBody>
          <a:bodyPr wrap="square" lIns="0" tIns="0" rIns="0" bIns="0" rtlCol="0"/>
          <a:lstStyle/>
          <a:p>
            <a:endParaRPr/>
          </a:p>
        </p:txBody>
      </p:sp>
      <p:sp>
        <p:nvSpPr>
          <p:cNvPr id="80" name="object 80"/>
          <p:cNvSpPr/>
          <p:nvPr/>
        </p:nvSpPr>
        <p:spPr>
          <a:xfrm>
            <a:off x="771144" y="3473194"/>
            <a:ext cx="547370" cy="783590"/>
          </a:xfrm>
          <a:custGeom>
            <a:avLst/>
            <a:gdLst/>
            <a:ahLst/>
            <a:cxnLst/>
            <a:rect l="l" t="t" r="r" b="b"/>
            <a:pathLst>
              <a:path w="547369" h="783589">
                <a:moveTo>
                  <a:pt x="541223" y="0"/>
                </a:moveTo>
                <a:lnTo>
                  <a:pt x="5892" y="0"/>
                </a:lnTo>
                <a:lnTo>
                  <a:pt x="0" y="5892"/>
                </a:lnTo>
                <a:lnTo>
                  <a:pt x="0" y="777443"/>
                </a:lnTo>
                <a:lnTo>
                  <a:pt x="5892" y="783335"/>
                </a:lnTo>
                <a:lnTo>
                  <a:pt x="541223" y="783335"/>
                </a:lnTo>
                <a:lnTo>
                  <a:pt x="547116" y="777443"/>
                </a:lnTo>
                <a:lnTo>
                  <a:pt x="547116" y="5892"/>
                </a:lnTo>
                <a:lnTo>
                  <a:pt x="541223" y="0"/>
                </a:lnTo>
                <a:close/>
              </a:path>
            </a:pathLst>
          </a:custGeom>
          <a:solidFill>
            <a:srgbClr val="FFFFFF"/>
          </a:solidFill>
        </p:spPr>
        <p:txBody>
          <a:bodyPr wrap="square" lIns="0" tIns="0" rIns="0" bIns="0" rtlCol="0"/>
          <a:lstStyle/>
          <a:p>
            <a:endParaRPr/>
          </a:p>
        </p:txBody>
      </p:sp>
      <p:sp>
        <p:nvSpPr>
          <p:cNvPr id="81" name="object 81"/>
          <p:cNvSpPr/>
          <p:nvPr/>
        </p:nvSpPr>
        <p:spPr>
          <a:xfrm>
            <a:off x="870203" y="3238493"/>
            <a:ext cx="349250" cy="186055"/>
          </a:xfrm>
          <a:custGeom>
            <a:avLst/>
            <a:gdLst/>
            <a:ahLst/>
            <a:cxnLst/>
            <a:rect l="l" t="t" r="r" b="b"/>
            <a:pathLst>
              <a:path w="349250" h="186054">
                <a:moveTo>
                  <a:pt x="319620" y="0"/>
                </a:moveTo>
                <a:lnTo>
                  <a:pt x="29375" y="0"/>
                </a:lnTo>
                <a:lnTo>
                  <a:pt x="17937" y="2309"/>
                </a:lnTo>
                <a:lnTo>
                  <a:pt x="8601" y="8605"/>
                </a:lnTo>
                <a:lnTo>
                  <a:pt x="2307" y="17943"/>
                </a:lnTo>
                <a:lnTo>
                  <a:pt x="0" y="29375"/>
                </a:lnTo>
                <a:lnTo>
                  <a:pt x="0" y="156565"/>
                </a:lnTo>
                <a:lnTo>
                  <a:pt x="2307" y="167995"/>
                </a:lnTo>
                <a:lnTo>
                  <a:pt x="8601" y="177328"/>
                </a:lnTo>
                <a:lnTo>
                  <a:pt x="17937" y="183620"/>
                </a:lnTo>
                <a:lnTo>
                  <a:pt x="29375" y="185927"/>
                </a:lnTo>
                <a:lnTo>
                  <a:pt x="319620" y="185927"/>
                </a:lnTo>
                <a:lnTo>
                  <a:pt x="331058" y="183620"/>
                </a:lnTo>
                <a:lnTo>
                  <a:pt x="340394" y="177328"/>
                </a:lnTo>
                <a:lnTo>
                  <a:pt x="346688" y="167995"/>
                </a:lnTo>
                <a:lnTo>
                  <a:pt x="348996" y="156565"/>
                </a:lnTo>
                <a:lnTo>
                  <a:pt x="348996" y="29375"/>
                </a:lnTo>
                <a:lnTo>
                  <a:pt x="346688" y="17943"/>
                </a:lnTo>
                <a:lnTo>
                  <a:pt x="340394" y="8605"/>
                </a:lnTo>
                <a:lnTo>
                  <a:pt x="331058" y="2309"/>
                </a:lnTo>
                <a:lnTo>
                  <a:pt x="319620" y="0"/>
                </a:lnTo>
                <a:close/>
              </a:path>
            </a:pathLst>
          </a:custGeom>
          <a:solidFill>
            <a:srgbClr val="FFFFFF"/>
          </a:solidFill>
        </p:spPr>
        <p:txBody>
          <a:bodyPr wrap="square" lIns="0" tIns="0" rIns="0" bIns="0" rtlCol="0"/>
          <a:lstStyle/>
          <a:p>
            <a:endParaRPr/>
          </a:p>
        </p:txBody>
      </p:sp>
      <p:sp>
        <p:nvSpPr>
          <p:cNvPr id="82" name="object 82"/>
          <p:cNvSpPr/>
          <p:nvPr/>
        </p:nvSpPr>
        <p:spPr>
          <a:xfrm>
            <a:off x="883919" y="3305554"/>
            <a:ext cx="321945" cy="105410"/>
          </a:xfrm>
          <a:custGeom>
            <a:avLst/>
            <a:gdLst/>
            <a:ahLst/>
            <a:cxnLst/>
            <a:rect l="l" t="t" r="r" b="b"/>
            <a:pathLst>
              <a:path w="321944" h="105410">
                <a:moveTo>
                  <a:pt x="314121" y="0"/>
                </a:moveTo>
                <a:lnTo>
                  <a:pt x="7442" y="0"/>
                </a:lnTo>
                <a:lnTo>
                  <a:pt x="0" y="7442"/>
                </a:lnTo>
                <a:lnTo>
                  <a:pt x="0" y="97726"/>
                </a:lnTo>
                <a:lnTo>
                  <a:pt x="7442" y="105155"/>
                </a:lnTo>
                <a:lnTo>
                  <a:pt x="314121" y="105155"/>
                </a:lnTo>
                <a:lnTo>
                  <a:pt x="321564" y="97726"/>
                </a:lnTo>
                <a:lnTo>
                  <a:pt x="321564" y="7442"/>
                </a:lnTo>
                <a:lnTo>
                  <a:pt x="314121" y="0"/>
                </a:lnTo>
                <a:close/>
              </a:path>
            </a:pathLst>
          </a:custGeom>
          <a:solidFill>
            <a:srgbClr val="000000"/>
          </a:solidFill>
        </p:spPr>
        <p:txBody>
          <a:bodyPr wrap="square" lIns="0" tIns="0" rIns="0" bIns="0" rtlCol="0"/>
          <a:lstStyle/>
          <a:p>
            <a:endParaRPr/>
          </a:p>
        </p:txBody>
      </p:sp>
      <p:sp>
        <p:nvSpPr>
          <p:cNvPr id="83" name="object 83"/>
          <p:cNvSpPr/>
          <p:nvPr/>
        </p:nvSpPr>
        <p:spPr>
          <a:xfrm>
            <a:off x="992125" y="3247644"/>
            <a:ext cx="105410" cy="109855"/>
          </a:xfrm>
          <a:custGeom>
            <a:avLst/>
            <a:gdLst/>
            <a:ahLst/>
            <a:cxnLst/>
            <a:rect l="l" t="t" r="r" b="b"/>
            <a:pathLst>
              <a:path w="105409" h="109854">
                <a:moveTo>
                  <a:pt x="97713" y="0"/>
                </a:moveTo>
                <a:lnTo>
                  <a:pt x="7429" y="0"/>
                </a:lnTo>
                <a:lnTo>
                  <a:pt x="0" y="7442"/>
                </a:lnTo>
                <a:lnTo>
                  <a:pt x="0" y="102285"/>
                </a:lnTo>
                <a:lnTo>
                  <a:pt x="7429" y="109728"/>
                </a:lnTo>
                <a:lnTo>
                  <a:pt x="97713" y="109728"/>
                </a:lnTo>
                <a:lnTo>
                  <a:pt x="105155" y="102285"/>
                </a:lnTo>
                <a:lnTo>
                  <a:pt x="105155" y="7442"/>
                </a:lnTo>
                <a:lnTo>
                  <a:pt x="97713" y="0"/>
                </a:lnTo>
                <a:close/>
              </a:path>
            </a:pathLst>
          </a:custGeom>
          <a:solidFill>
            <a:srgbClr val="000000"/>
          </a:solidFill>
        </p:spPr>
        <p:txBody>
          <a:bodyPr wrap="square" lIns="0" tIns="0" rIns="0" bIns="0" rtlCol="0"/>
          <a:lstStyle/>
          <a:p>
            <a:endParaRPr/>
          </a:p>
        </p:txBody>
      </p:sp>
      <p:sp>
        <p:nvSpPr>
          <p:cNvPr id="84" name="object 84"/>
          <p:cNvSpPr/>
          <p:nvPr/>
        </p:nvSpPr>
        <p:spPr>
          <a:xfrm>
            <a:off x="1021080" y="3262884"/>
            <a:ext cx="47625" cy="48895"/>
          </a:xfrm>
          <a:custGeom>
            <a:avLst/>
            <a:gdLst/>
            <a:ahLst/>
            <a:cxnLst/>
            <a:rect l="l" t="t" r="r" b="b"/>
            <a:pathLst>
              <a:path w="47625" h="48895">
                <a:moveTo>
                  <a:pt x="23622" y="0"/>
                </a:moveTo>
                <a:lnTo>
                  <a:pt x="14428" y="1916"/>
                </a:lnTo>
                <a:lnTo>
                  <a:pt x="6919" y="7143"/>
                </a:lnTo>
                <a:lnTo>
                  <a:pt x="1856" y="14894"/>
                </a:lnTo>
                <a:lnTo>
                  <a:pt x="0" y="24384"/>
                </a:lnTo>
                <a:lnTo>
                  <a:pt x="1856" y="33873"/>
                </a:lnTo>
                <a:lnTo>
                  <a:pt x="6919" y="41624"/>
                </a:lnTo>
                <a:lnTo>
                  <a:pt x="14428" y="46851"/>
                </a:lnTo>
                <a:lnTo>
                  <a:pt x="23622" y="48768"/>
                </a:lnTo>
                <a:lnTo>
                  <a:pt x="32815" y="46851"/>
                </a:lnTo>
                <a:lnTo>
                  <a:pt x="40324" y="41624"/>
                </a:lnTo>
                <a:lnTo>
                  <a:pt x="45387" y="33873"/>
                </a:lnTo>
                <a:lnTo>
                  <a:pt x="47244" y="24384"/>
                </a:lnTo>
                <a:lnTo>
                  <a:pt x="45387" y="14894"/>
                </a:lnTo>
                <a:lnTo>
                  <a:pt x="40324" y="7143"/>
                </a:lnTo>
                <a:lnTo>
                  <a:pt x="32815" y="1916"/>
                </a:lnTo>
                <a:lnTo>
                  <a:pt x="23622" y="0"/>
                </a:lnTo>
                <a:close/>
              </a:path>
            </a:pathLst>
          </a:custGeom>
          <a:solidFill>
            <a:srgbClr val="FFFFFF"/>
          </a:solidFill>
        </p:spPr>
        <p:txBody>
          <a:bodyPr wrap="square" lIns="0" tIns="0" rIns="0" bIns="0" rtlCol="0"/>
          <a:lstStyle/>
          <a:p>
            <a:endParaRPr/>
          </a:p>
        </p:txBody>
      </p:sp>
      <p:sp>
        <p:nvSpPr>
          <p:cNvPr id="85" name="object 85"/>
          <p:cNvSpPr/>
          <p:nvPr/>
        </p:nvSpPr>
        <p:spPr>
          <a:xfrm>
            <a:off x="801623" y="3830186"/>
            <a:ext cx="175078" cy="128485"/>
          </a:xfrm>
          <a:prstGeom prst="rect">
            <a:avLst/>
          </a:prstGeom>
          <a:blipFill>
            <a:blip r:embed="rId29" cstate="print"/>
            <a:stretch>
              <a:fillRect/>
            </a:stretch>
          </a:blipFill>
        </p:spPr>
        <p:txBody>
          <a:bodyPr wrap="square" lIns="0" tIns="0" rIns="0" bIns="0" rtlCol="0"/>
          <a:lstStyle/>
          <a:p>
            <a:endParaRPr/>
          </a:p>
        </p:txBody>
      </p:sp>
      <p:sp>
        <p:nvSpPr>
          <p:cNvPr id="86" name="object 86"/>
          <p:cNvSpPr/>
          <p:nvPr/>
        </p:nvSpPr>
        <p:spPr>
          <a:xfrm>
            <a:off x="949274" y="3652225"/>
            <a:ext cx="86360" cy="304165"/>
          </a:xfrm>
          <a:custGeom>
            <a:avLst/>
            <a:gdLst/>
            <a:ahLst/>
            <a:cxnLst/>
            <a:rect l="l" t="t" r="r" b="b"/>
            <a:pathLst>
              <a:path w="86359" h="304164">
                <a:moveTo>
                  <a:pt x="67017" y="0"/>
                </a:moveTo>
                <a:lnTo>
                  <a:pt x="59867" y="4698"/>
                </a:lnTo>
                <a:lnTo>
                  <a:pt x="0" y="293763"/>
                </a:lnTo>
                <a:lnTo>
                  <a:pt x="4698" y="300913"/>
                </a:lnTo>
                <a:lnTo>
                  <a:pt x="19303" y="303936"/>
                </a:lnTo>
                <a:lnTo>
                  <a:pt x="26454" y="299237"/>
                </a:lnTo>
                <a:lnTo>
                  <a:pt x="86321" y="10172"/>
                </a:lnTo>
                <a:lnTo>
                  <a:pt x="81622" y="3035"/>
                </a:lnTo>
                <a:lnTo>
                  <a:pt x="67017" y="0"/>
                </a:lnTo>
                <a:close/>
              </a:path>
            </a:pathLst>
          </a:custGeom>
          <a:solidFill>
            <a:srgbClr val="000000"/>
          </a:solidFill>
        </p:spPr>
        <p:txBody>
          <a:bodyPr wrap="square" lIns="0" tIns="0" rIns="0" bIns="0" rtlCol="0"/>
          <a:lstStyle/>
          <a:p>
            <a:endParaRPr/>
          </a:p>
        </p:txBody>
      </p:sp>
      <p:sp>
        <p:nvSpPr>
          <p:cNvPr id="87" name="object 87"/>
          <p:cNvSpPr/>
          <p:nvPr/>
        </p:nvSpPr>
        <p:spPr>
          <a:xfrm>
            <a:off x="1006649" y="3655258"/>
            <a:ext cx="80645" cy="445770"/>
          </a:xfrm>
          <a:custGeom>
            <a:avLst/>
            <a:gdLst/>
            <a:ahLst/>
            <a:cxnLst/>
            <a:rect l="l" t="t" r="r" b="b"/>
            <a:pathLst>
              <a:path w="80644" h="445770">
                <a:moveTo>
                  <a:pt x="20053" y="0"/>
                </a:moveTo>
                <a:lnTo>
                  <a:pt x="5245" y="1841"/>
                </a:lnTo>
                <a:lnTo>
                  <a:pt x="0" y="8585"/>
                </a:lnTo>
                <a:lnTo>
                  <a:pt x="53594" y="440308"/>
                </a:lnTo>
                <a:lnTo>
                  <a:pt x="60337" y="445554"/>
                </a:lnTo>
                <a:lnTo>
                  <a:pt x="75145" y="443725"/>
                </a:lnTo>
                <a:lnTo>
                  <a:pt x="80403" y="436968"/>
                </a:lnTo>
                <a:lnTo>
                  <a:pt x="26797" y="5257"/>
                </a:lnTo>
                <a:lnTo>
                  <a:pt x="20053" y="0"/>
                </a:lnTo>
                <a:close/>
              </a:path>
            </a:pathLst>
          </a:custGeom>
          <a:solidFill>
            <a:srgbClr val="000000"/>
          </a:solidFill>
        </p:spPr>
        <p:txBody>
          <a:bodyPr wrap="square" lIns="0" tIns="0" rIns="0" bIns="0" rtlCol="0"/>
          <a:lstStyle/>
          <a:p>
            <a:endParaRPr/>
          </a:p>
        </p:txBody>
      </p:sp>
      <p:sp>
        <p:nvSpPr>
          <p:cNvPr id="88" name="object 88"/>
          <p:cNvSpPr/>
          <p:nvPr/>
        </p:nvSpPr>
        <p:spPr>
          <a:xfrm>
            <a:off x="1059035" y="3832873"/>
            <a:ext cx="79375" cy="267970"/>
          </a:xfrm>
          <a:custGeom>
            <a:avLst/>
            <a:gdLst/>
            <a:ahLst/>
            <a:cxnLst/>
            <a:rect l="l" t="t" r="r" b="b"/>
            <a:pathLst>
              <a:path w="79375" h="267970">
                <a:moveTo>
                  <a:pt x="59474" y="0"/>
                </a:moveTo>
                <a:lnTo>
                  <a:pt x="52323" y="4698"/>
                </a:lnTo>
                <a:lnTo>
                  <a:pt x="0" y="257276"/>
                </a:lnTo>
                <a:lnTo>
                  <a:pt x="4698" y="264426"/>
                </a:lnTo>
                <a:lnTo>
                  <a:pt x="19303" y="267449"/>
                </a:lnTo>
                <a:lnTo>
                  <a:pt x="26454" y="262750"/>
                </a:lnTo>
                <a:lnTo>
                  <a:pt x="78765" y="10172"/>
                </a:lnTo>
                <a:lnTo>
                  <a:pt x="74079" y="3022"/>
                </a:lnTo>
                <a:lnTo>
                  <a:pt x="59474" y="0"/>
                </a:lnTo>
                <a:close/>
              </a:path>
            </a:pathLst>
          </a:custGeom>
          <a:solidFill>
            <a:srgbClr val="000000"/>
          </a:solidFill>
        </p:spPr>
        <p:txBody>
          <a:bodyPr wrap="square" lIns="0" tIns="0" rIns="0" bIns="0" rtlCol="0"/>
          <a:lstStyle/>
          <a:p>
            <a:endParaRPr/>
          </a:p>
        </p:txBody>
      </p:sp>
      <p:sp>
        <p:nvSpPr>
          <p:cNvPr id="89" name="object 89"/>
          <p:cNvSpPr/>
          <p:nvPr/>
        </p:nvSpPr>
        <p:spPr>
          <a:xfrm>
            <a:off x="1109874" y="3830186"/>
            <a:ext cx="171809" cy="128485"/>
          </a:xfrm>
          <a:prstGeom prst="rect">
            <a:avLst/>
          </a:prstGeom>
          <a:blipFill>
            <a:blip r:embed="rId30" cstate="print"/>
            <a:stretch>
              <a:fillRect/>
            </a:stretch>
          </a:blipFill>
        </p:spPr>
        <p:txBody>
          <a:bodyPr wrap="square" lIns="0" tIns="0" rIns="0" bIns="0" rtlCol="0"/>
          <a:lstStyle/>
          <a:p>
            <a:endParaRPr/>
          </a:p>
        </p:txBody>
      </p:sp>
      <p:sp>
        <p:nvSpPr>
          <p:cNvPr id="90" name="object 90"/>
          <p:cNvSpPr/>
          <p:nvPr/>
        </p:nvSpPr>
        <p:spPr>
          <a:xfrm>
            <a:off x="683083" y="5060612"/>
            <a:ext cx="619125" cy="782320"/>
          </a:xfrm>
          <a:custGeom>
            <a:avLst/>
            <a:gdLst/>
            <a:ahLst/>
            <a:cxnLst/>
            <a:rect l="l" t="t" r="r" b="b"/>
            <a:pathLst>
              <a:path w="619125" h="782320">
                <a:moveTo>
                  <a:pt x="458000" y="0"/>
                </a:moveTo>
                <a:lnTo>
                  <a:pt x="415521" y="3905"/>
                </a:lnTo>
                <a:lnTo>
                  <a:pt x="375404" y="18407"/>
                </a:lnTo>
                <a:lnTo>
                  <a:pt x="339841" y="43017"/>
                </a:lnTo>
                <a:lnTo>
                  <a:pt x="311027" y="77246"/>
                </a:lnTo>
                <a:lnTo>
                  <a:pt x="25938" y="525797"/>
                </a:lnTo>
                <a:lnTo>
                  <a:pt x="7181" y="566417"/>
                </a:lnTo>
                <a:lnTo>
                  <a:pt x="0" y="609066"/>
                </a:lnTo>
                <a:lnTo>
                  <a:pt x="3905" y="651548"/>
                </a:lnTo>
                <a:lnTo>
                  <a:pt x="18407" y="691668"/>
                </a:lnTo>
                <a:lnTo>
                  <a:pt x="43017" y="727233"/>
                </a:lnTo>
                <a:lnTo>
                  <a:pt x="77246" y="756048"/>
                </a:lnTo>
                <a:lnTo>
                  <a:pt x="117865" y="774800"/>
                </a:lnTo>
                <a:lnTo>
                  <a:pt x="160511" y="781980"/>
                </a:lnTo>
                <a:lnTo>
                  <a:pt x="202990" y="778076"/>
                </a:lnTo>
                <a:lnTo>
                  <a:pt x="243108" y="763576"/>
                </a:lnTo>
                <a:lnTo>
                  <a:pt x="278670" y="738968"/>
                </a:lnTo>
                <a:lnTo>
                  <a:pt x="307484" y="704740"/>
                </a:lnTo>
                <a:lnTo>
                  <a:pt x="592574" y="256176"/>
                </a:lnTo>
                <a:lnTo>
                  <a:pt x="611330" y="215557"/>
                </a:lnTo>
                <a:lnTo>
                  <a:pt x="618512" y="172910"/>
                </a:lnTo>
                <a:lnTo>
                  <a:pt x="614606" y="130432"/>
                </a:lnTo>
                <a:lnTo>
                  <a:pt x="600104" y="90314"/>
                </a:lnTo>
                <a:lnTo>
                  <a:pt x="575494" y="54751"/>
                </a:lnTo>
                <a:lnTo>
                  <a:pt x="541266" y="25938"/>
                </a:lnTo>
                <a:lnTo>
                  <a:pt x="500646" y="7181"/>
                </a:lnTo>
                <a:lnTo>
                  <a:pt x="458000" y="0"/>
                </a:lnTo>
                <a:close/>
              </a:path>
            </a:pathLst>
          </a:custGeom>
          <a:solidFill>
            <a:srgbClr val="000000"/>
          </a:solidFill>
        </p:spPr>
        <p:txBody>
          <a:bodyPr wrap="square" lIns="0" tIns="0" rIns="0" bIns="0" rtlCol="0"/>
          <a:lstStyle/>
          <a:p>
            <a:endParaRPr/>
          </a:p>
        </p:txBody>
      </p:sp>
      <p:sp>
        <p:nvSpPr>
          <p:cNvPr id="91" name="object 91"/>
          <p:cNvSpPr/>
          <p:nvPr/>
        </p:nvSpPr>
        <p:spPr>
          <a:xfrm>
            <a:off x="782094" y="5097520"/>
            <a:ext cx="482600" cy="610870"/>
          </a:xfrm>
          <a:custGeom>
            <a:avLst/>
            <a:gdLst/>
            <a:ahLst/>
            <a:cxnLst/>
            <a:rect l="l" t="t" r="r" b="b"/>
            <a:pathLst>
              <a:path w="482600" h="610870">
                <a:moveTo>
                  <a:pt x="374861" y="0"/>
                </a:moveTo>
                <a:lnTo>
                  <a:pt x="324654" y="1357"/>
                </a:lnTo>
                <a:lnTo>
                  <a:pt x="278621" y="21442"/>
                </a:lnTo>
                <a:lnTo>
                  <a:pt x="242579" y="58962"/>
                </a:lnTo>
                <a:lnTo>
                  <a:pt x="18665" y="411273"/>
                </a:lnTo>
                <a:lnTo>
                  <a:pt x="0" y="459838"/>
                </a:lnTo>
                <a:lnTo>
                  <a:pt x="1357" y="510046"/>
                </a:lnTo>
                <a:lnTo>
                  <a:pt x="21442" y="556079"/>
                </a:lnTo>
                <a:lnTo>
                  <a:pt x="58962" y="592121"/>
                </a:lnTo>
                <a:lnTo>
                  <a:pt x="107520" y="610785"/>
                </a:lnTo>
                <a:lnTo>
                  <a:pt x="157724" y="609425"/>
                </a:lnTo>
                <a:lnTo>
                  <a:pt x="203755" y="589338"/>
                </a:lnTo>
                <a:lnTo>
                  <a:pt x="239798" y="551824"/>
                </a:lnTo>
                <a:lnTo>
                  <a:pt x="463711" y="199500"/>
                </a:lnTo>
                <a:lnTo>
                  <a:pt x="482377" y="150942"/>
                </a:lnTo>
                <a:lnTo>
                  <a:pt x="481020" y="100739"/>
                </a:lnTo>
                <a:lnTo>
                  <a:pt x="460934" y="54707"/>
                </a:lnTo>
                <a:lnTo>
                  <a:pt x="423414" y="18665"/>
                </a:lnTo>
                <a:lnTo>
                  <a:pt x="374861" y="0"/>
                </a:lnTo>
                <a:close/>
              </a:path>
            </a:pathLst>
          </a:custGeom>
          <a:solidFill>
            <a:srgbClr val="FFFFFF"/>
          </a:solidFill>
        </p:spPr>
        <p:txBody>
          <a:bodyPr wrap="square" lIns="0" tIns="0" rIns="0" bIns="0" rtlCol="0"/>
          <a:lstStyle/>
          <a:p>
            <a:endParaRPr/>
          </a:p>
        </p:txBody>
      </p:sp>
      <p:sp>
        <p:nvSpPr>
          <p:cNvPr id="92" name="object 92"/>
          <p:cNvSpPr/>
          <p:nvPr/>
        </p:nvSpPr>
        <p:spPr>
          <a:xfrm>
            <a:off x="718972" y="5381336"/>
            <a:ext cx="384175" cy="426084"/>
          </a:xfrm>
          <a:custGeom>
            <a:avLst/>
            <a:gdLst/>
            <a:ahLst/>
            <a:cxnLst/>
            <a:rect l="l" t="t" r="r" b="b"/>
            <a:pathLst>
              <a:path w="384175" h="426085">
                <a:moveTo>
                  <a:pt x="162803" y="0"/>
                </a:moveTo>
                <a:lnTo>
                  <a:pt x="20563" y="223786"/>
                </a:lnTo>
                <a:lnTo>
                  <a:pt x="3777" y="262650"/>
                </a:lnTo>
                <a:lnTo>
                  <a:pt x="0" y="303269"/>
                </a:lnTo>
                <a:lnTo>
                  <a:pt x="8577" y="342646"/>
                </a:lnTo>
                <a:lnTo>
                  <a:pt x="28857" y="377785"/>
                </a:lnTo>
                <a:lnTo>
                  <a:pt x="60187" y="405688"/>
                </a:lnTo>
                <a:lnTo>
                  <a:pt x="98755" y="422209"/>
                </a:lnTo>
                <a:lnTo>
                  <a:pt x="139179" y="425652"/>
                </a:lnTo>
                <a:lnTo>
                  <a:pt x="178471" y="416699"/>
                </a:lnTo>
                <a:lnTo>
                  <a:pt x="213643" y="396029"/>
                </a:lnTo>
                <a:lnTo>
                  <a:pt x="241708" y="364324"/>
                </a:lnTo>
                <a:lnTo>
                  <a:pt x="383936" y="140538"/>
                </a:lnTo>
                <a:lnTo>
                  <a:pt x="162803" y="0"/>
                </a:lnTo>
                <a:close/>
              </a:path>
            </a:pathLst>
          </a:custGeom>
          <a:solidFill>
            <a:srgbClr val="000000"/>
          </a:solidFill>
        </p:spPr>
        <p:txBody>
          <a:bodyPr wrap="square" lIns="0" tIns="0" rIns="0" bIns="0" rtlCol="0"/>
          <a:lstStyle/>
          <a:p>
            <a:endParaRPr/>
          </a:p>
        </p:txBody>
      </p:sp>
      <p:sp>
        <p:nvSpPr>
          <p:cNvPr id="93" name="object 93"/>
          <p:cNvSpPr/>
          <p:nvPr/>
        </p:nvSpPr>
        <p:spPr>
          <a:xfrm>
            <a:off x="750790" y="5427827"/>
            <a:ext cx="172085" cy="336550"/>
          </a:xfrm>
          <a:custGeom>
            <a:avLst/>
            <a:gdLst/>
            <a:ahLst/>
            <a:cxnLst/>
            <a:rect l="l" t="t" r="r" b="b"/>
            <a:pathLst>
              <a:path w="172084" h="336550">
                <a:moveTo>
                  <a:pt x="140406" y="0"/>
                </a:moveTo>
                <a:lnTo>
                  <a:pt x="20785" y="188226"/>
                </a:lnTo>
                <a:lnTo>
                  <a:pt x="4657" y="224581"/>
                </a:lnTo>
                <a:lnTo>
                  <a:pt x="0" y="262640"/>
                </a:lnTo>
                <a:lnTo>
                  <a:pt x="6274" y="299935"/>
                </a:lnTo>
                <a:lnTo>
                  <a:pt x="22944" y="333997"/>
                </a:lnTo>
                <a:lnTo>
                  <a:pt x="25192" y="336168"/>
                </a:lnTo>
                <a:lnTo>
                  <a:pt x="22144" y="326656"/>
                </a:lnTo>
                <a:lnTo>
                  <a:pt x="19146" y="301554"/>
                </a:lnTo>
                <a:lnTo>
                  <a:pt x="21004" y="276112"/>
                </a:lnTo>
                <a:lnTo>
                  <a:pt x="27876" y="251063"/>
                </a:lnTo>
                <a:lnTo>
                  <a:pt x="39924" y="227139"/>
                </a:lnTo>
                <a:lnTo>
                  <a:pt x="171661" y="19862"/>
                </a:lnTo>
                <a:lnTo>
                  <a:pt x="140406" y="0"/>
                </a:lnTo>
                <a:close/>
              </a:path>
            </a:pathLst>
          </a:custGeom>
          <a:solidFill>
            <a:srgbClr val="FFFFFF"/>
          </a:solidFill>
        </p:spPr>
        <p:txBody>
          <a:bodyPr wrap="square" lIns="0" tIns="0" rIns="0" bIns="0" rtlCol="0"/>
          <a:lstStyle/>
          <a:p>
            <a:endParaRPr/>
          </a:p>
        </p:txBody>
      </p:sp>
      <p:sp>
        <p:nvSpPr>
          <p:cNvPr id="94" name="object 94"/>
          <p:cNvSpPr txBox="1"/>
          <p:nvPr/>
        </p:nvSpPr>
        <p:spPr>
          <a:xfrm>
            <a:off x="1931179" y="3409188"/>
            <a:ext cx="1252220" cy="817880"/>
          </a:xfrm>
          <a:prstGeom prst="rect">
            <a:avLst/>
          </a:prstGeom>
        </p:spPr>
        <p:txBody>
          <a:bodyPr vert="horz" wrap="square" lIns="0" tIns="12065" rIns="0" bIns="0" rtlCol="0">
            <a:spAutoFit/>
          </a:bodyPr>
          <a:lstStyle/>
          <a:p>
            <a:pPr marL="12065" marR="5080" algn="ctr">
              <a:lnSpc>
                <a:spcPct val="100000"/>
              </a:lnSpc>
              <a:spcBef>
                <a:spcPts val="95"/>
              </a:spcBef>
            </a:pPr>
            <a:r>
              <a:rPr sz="1300" spc="-10" dirty="0">
                <a:latin typeface="Calibri"/>
                <a:cs typeface="Calibri"/>
              </a:rPr>
              <a:t>Largest </a:t>
            </a:r>
            <a:r>
              <a:rPr sz="1300" spc="-5" dirty="0">
                <a:latin typeface="Calibri"/>
                <a:cs typeface="Calibri"/>
              </a:rPr>
              <a:t>and only  </a:t>
            </a:r>
            <a:r>
              <a:rPr sz="1300" spc="-15" dirty="0">
                <a:latin typeface="Calibri"/>
                <a:cs typeface="Calibri"/>
              </a:rPr>
              <a:t>WMDA</a:t>
            </a:r>
            <a:r>
              <a:rPr sz="1300" spc="-45" dirty="0">
                <a:latin typeface="Calibri"/>
                <a:cs typeface="Calibri"/>
              </a:rPr>
              <a:t> </a:t>
            </a:r>
            <a:r>
              <a:rPr sz="1300" spc="-5" dirty="0">
                <a:latin typeface="Calibri"/>
                <a:cs typeface="Calibri"/>
              </a:rPr>
              <a:t>accredited  </a:t>
            </a:r>
            <a:r>
              <a:rPr sz="1300" spc="-10" dirty="0">
                <a:latin typeface="Calibri"/>
                <a:cs typeface="Calibri"/>
              </a:rPr>
              <a:t>stem </a:t>
            </a:r>
            <a:r>
              <a:rPr sz="1300" spc="-5" dirty="0">
                <a:latin typeface="Calibri"/>
                <a:cs typeface="Calibri"/>
              </a:rPr>
              <a:t>cell donor  registry in</a:t>
            </a:r>
            <a:r>
              <a:rPr sz="1300" spc="-25" dirty="0">
                <a:latin typeface="Calibri"/>
                <a:cs typeface="Calibri"/>
              </a:rPr>
              <a:t> </a:t>
            </a:r>
            <a:r>
              <a:rPr sz="1300" spc="-5" dirty="0">
                <a:latin typeface="Calibri"/>
                <a:cs typeface="Calibri"/>
              </a:rPr>
              <a:t>Africa</a:t>
            </a:r>
            <a:endParaRPr sz="1300">
              <a:latin typeface="Calibri"/>
              <a:cs typeface="Calibri"/>
            </a:endParaRPr>
          </a:p>
        </p:txBody>
      </p:sp>
      <p:sp>
        <p:nvSpPr>
          <p:cNvPr id="95" name="object 95"/>
          <p:cNvSpPr txBox="1"/>
          <p:nvPr/>
        </p:nvSpPr>
        <p:spPr>
          <a:xfrm>
            <a:off x="1783046" y="4863522"/>
            <a:ext cx="1370330" cy="1214120"/>
          </a:xfrm>
          <a:prstGeom prst="rect">
            <a:avLst/>
          </a:prstGeom>
        </p:spPr>
        <p:txBody>
          <a:bodyPr vert="horz" wrap="square" lIns="0" tIns="12065" rIns="0" bIns="0" rtlCol="0">
            <a:spAutoFit/>
          </a:bodyPr>
          <a:lstStyle/>
          <a:p>
            <a:pPr marL="12700" marR="5080" indent="2540" algn="ctr">
              <a:lnSpc>
                <a:spcPct val="100000"/>
              </a:lnSpc>
              <a:spcBef>
                <a:spcPts val="95"/>
              </a:spcBef>
            </a:pPr>
            <a:r>
              <a:rPr sz="1300" spc="-10" dirty="0">
                <a:latin typeface="Calibri"/>
                <a:cs typeface="Calibri"/>
              </a:rPr>
              <a:t>Sustained </a:t>
            </a:r>
            <a:r>
              <a:rPr sz="1300" spc="-5" dirty="0">
                <a:latin typeface="Calibri"/>
                <a:cs typeface="Calibri"/>
              </a:rPr>
              <a:t>service  delivery </a:t>
            </a:r>
            <a:r>
              <a:rPr sz="1300" spc="-10" dirty="0">
                <a:latin typeface="Calibri"/>
                <a:cs typeface="Calibri"/>
              </a:rPr>
              <a:t>to patients,  donors </a:t>
            </a:r>
            <a:r>
              <a:rPr sz="1300" spc="-5" dirty="0">
                <a:latin typeface="Calibri"/>
                <a:cs typeface="Calibri"/>
              </a:rPr>
              <a:t>and  clinicians during the  height of </a:t>
            </a:r>
            <a:r>
              <a:rPr sz="1300" spc="-10" dirty="0">
                <a:latin typeface="Calibri"/>
                <a:cs typeface="Calibri"/>
              </a:rPr>
              <a:t>COVID-19  </a:t>
            </a:r>
            <a:r>
              <a:rPr sz="1300" spc="-5" dirty="0">
                <a:latin typeface="Calibri"/>
                <a:cs typeface="Calibri"/>
              </a:rPr>
              <a:t>restrictions</a:t>
            </a:r>
            <a:endParaRPr sz="1300">
              <a:latin typeface="Calibri"/>
              <a:cs typeface="Calibri"/>
            </a:endParaRPr>
          </a:p>
        </p:txBody>
      </p:sp>
      <p:sp>
        <p:nvSpPr>
          <p:cNvPr id="96" name="object 96"/>
          <p:cNvSpPr txBox="1"/>
          <p:nvPr/>
        </p:nvSpPr>
        <p:spPr>
          <a:xfrm>
            <a:off x="6963415" y="1617439"/>
            <a:ext cx="1329055" cy="817880"/>
          </a:xfrm>
          <a:prstGeom prst="rect">
            <a:avLst/>
          </a:prstGeom>
        </p:spPr>
        <p:txBody>
          <a:bodyPr vert="horz" wrap="square" lIns="0" tIns="12065" rIns="0" bIns="0" rtlCol="0">
            <a:spAutoFit/>
          </a:bodyPr>
          <a:lstStyle/>
          <a:p>
            <a:pPr marL="12700" marR="5080" indent="-635" algn="ctr">
              <a:lnSpc>
                <a:spcPct val="100000"/>
              </a:lnSpc>
              <a:spcBef>
                <a:spcPts val="95"/>
              </a:spcBef>
            </a:pPr>
            <a:r>
              <a:rPr sz="1300" spc="-10" dirty="0">
                <a:latin typeface="Calibri"/>
                <a:cs typeface="Calibri"/>
              </a:rPr>
              <a:t>Related patient  assistance for  families around </a:t>
            </a:r>
            <a:r>
              <a:rPr sz="1300" spc="-5" dirty="0">
                <a:latin typeface="Calibri"/>
                <a:cs typeface="Calibri"/>
              </a:rPr>
              <a:t>the  world</a:t>
            </a:r>
            <a:endParaRPr sz="1300">
              <a:latin typeface="Calibri"/>
              <a:cs typeface="Calibri"/>
            </a:endParaRPr>
          </a:p>
        </p:txBody>
      </p:sp>
      <p:sp>
        <p:nvSpPr>
          <p:cNvPr id="97" name="object 97"/>
          <p:cNvSpPr txBox="1"/>
          <p:nvPr/>
        </p:nvSpPr>
        <p:spPr>
          <a:xfrm>
            <a:off x="6969504" y="3096627"/>
            <a:ext cx="1317625" cy="1214120"/>
          </a:xfrm>
          <a:prstGeom prst="rect">
            <a:avLst/>
          </a:prstGeom>
        </p:spPr>
        <p:txBody>
          <a:bodyPr vert="horz" wrap="square" lIns="0" tIns="12065" rIns="0" bIns="0" rtlCol="0">
            <a:spAutoFit/>
          </a:bodyPr>
          <a:lstStyle/>
          <a:p>
            <a:pPr marL="12700" marR="5080" indent="-1905" algn="ctr">
              <a:lnSpc>
                <a:spcPct val="100000"/>
              </a:lnSpc>
              <a:spcBef>
                <a:spcPts val="95"/>
              </a:spcBef>
            </a:pPr>
            <a:r>
              <a:rPr sz="1300" spc="-5" dirty="0">
                <a:latin typeface="Calibri"/>
                <a:cs typeface="Calibri"/>
              </a:rPr>
              <a:t>Identified </a:t>
            </a:r>
            <a:r>
              <a:rPr sz="1300" spc="-10" dirty="0">
                <a:latin typeface="Calibri"/>
                <a:cs typeface="Calibri"/>
              </a:rPr>
              <a:t>more  </a:t>
            </a:r>
            <a:r>
              <a:rPr sz="1300" spc="-5" dirty="0">
                <a:latin typeface="Calibri"/>
                <a:cs typeface="Calibri"/>
              </a:rPr>
              <a:t>than 1 500 suitable  </a:t>
            </a:r>
            <a:r>
              <a:rPr sz="1300" spc="-10" dirty="0">
                <a:latin typeface="Calibri"/>
                <a:cs typeface="Calibri"/>
              </a:rPr>
              <a:t>donors </a:t>
            </a:r>
            <a:r>
              <a:rPr sz="1300" spc="-5" dirty="0">
                <a:latin typeface="Calibri"/>
                <a:cs typeface="Calibri"/>
              </a:rPr>
              <a:t>and  </a:t>
            </a:r>
            <a:r>
              <a:rPr sz="1300" spc="-10" dirty="0">
                <a:latin typeface="Calibri"/>
                <a:cs typeface="Calibri"/>
              </a:rPr>
              <a:t>facilitated </a:t>
            </a:r>
            <a:r>
              <a:rPr sz="1300" spc="-5" dirty="0">
                <a:latin typeface="Calibri"/>
                <a:cs typeface="Calibri"/>
              </a:rPr>
              <a:t>over</a:t>
            </a:r>
            <a:r>
              <a:rPr sz="1300" spc="-35" dirty="0">
                <a:latin typeface="Calibri"/>
                <a:cs typeface="Calibri"/>
              </a:rPr>
              <a:t> </a:t>
            </a:r>
            <a:r>
              <a:rPr sz="1300" spc="-5" dirty="0">
                <a:latin typeface="Calibri"/>
                <a:cs typeface="Calibri"/>
              </a:rPr>
              <a:t>550  </a:t>
            </a:r>
            <a:r>
              <a:rPr sz="1300" spc="-10" dirty="0">
                <a:latin typeface="Calibri"/>
                <a:cs typeface="Calibri"/>
              </a:rPr>
              <a:t>stem </a:t>
            </a:r>
            <a:r>
              <a:rPr sz="1300" spc="-5" dirty="0">
                <a:latin typeface="Calibri"/>
                <a:cs typeface="Calibri"/>
              </a:rPr>
              <a:t>cell  </a:t>
            </a:r>
            <a:r>
              <a:rPr sz="1300" spc="-10" dirty="0">
                <a:latin typeface="Calibri"/>
                <a:cs typeface="Calibri"/>
              </a:rPr>
              <a:t>transplants </a:t>
            </a:r>
            <a:r>
              <a:rPr sz="1300" spc="-5" dirty="0">
                <a:latin typeface="Calibri"/>
                <a:cs typeface="Calibri"/>
              </a:rPr>
              <a:t>in</a:t>
            </a:r>
            <a:r>
              <a:rPr sz="1300" spc="25" dirty="0">
                <a:latin typeface="Calibri"/>
                <a:cs typeface="Calibri"/>
              </a:rPr>
              <a:t> </a:t>
            </a:r>
            <a:r>
              <a:rPr sz="1300" spc="-5" dirty="0">
                <a:latin typeface="Calibri"/>
                <a:cs typeface="Calibri"/>
              </a:rPr>
              <a:t>SA.</a:t>
            </a:r>
            <a:endParaRPr sz="1300">
              <a:latin typeface="Calibri"/>
              <a:cs typeface="Calibri"/>
            </a:endParaRPr>
          </a:p>
        </p:txBody>
      </p:sp>
      <p:sp>
        <p:nvSpPr>
          <p:cNvPr id="98" name="object 98"/>
          <p:cNvSpPr txBox="1"/>
          <p:nvPr/>
        </p:nvSpPr>
        <p:spPr>
          <a:xfrm>
            <a:off x="6972632" y="5027456"/>
            <a:ext cx="1311910" cy="817880"/>
          </a:xfrm>
          <a:prstGeom prst="rect">
            <a:avLst/>
          </a:prstGeom>
        </p:spPr>
        <p:txBody>
          <a:bodyPr vert="horz" wrap="square" lIns="0" tIns="12065" rIns="0" bIns="0" rtlCol="0">
            <a:spAutoFit/>
          </a:bodyPr>
          <a:lstStyle/>
          <a:p>
            <a:pPr marL="12065" marR="5080" algn="ctr">
              <a:lnSpc>
                <a:spcPct val="100000"/>
              </a:lnSpc>
              <a:spcBef>
                <a:spcPts val="95"/>
              </a:spcBef>
            </a:pPr>
            <a:r>
              <a:rPr sz="1300" spc="-5" dirty="0">
                <a:latin typeface="Calibri"/>
                <a:cs typeface="Calibri"/>
              </a:rPr>
              <a:t>Bio-ethics</a:t>
            </a:r>
            <a:r>
              <a:rPr sz="1300" spc="-25" dirty="0">
                <a:latin typeface="Calibri"/>
                <a:cs typeface="Calibri"/>
              </a:rPr>
              <a:t> </a:t>
            </a:r>
            <a:r>
              <a:rPr sz="1300" spc="-10" dirty="0">
                <a:latin typeface="Calibri"/>
                <a:cs typeface="Calibri"/>
              </a:rPr>
              <a:t>approval  from WITS  University  </a:t>
            </a:r>
            <a:r>
              <a:rPr sz="1300" spc="-5" dirty="0">
                <a:latin typeface="Calibri"/>
                <a:cs typeface="Calibri"/>
              </a:rPr>
              <a:t>BEC20180508</a:t>
            </a:r>
            <a:endParaRPr sz="13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spc="-5" dirty="0"/>
              <a:t>Work Flow</a:t>
            </a:r>
            <a:r>
              <a:rPr spc="-75" dirty="0"/>
              <a:t> </a:t>
            </a:r>
            <a:r>
              <a:rPr spc="-5" dirty="0"/>
              <a:t>Process</a:t>
            </a:r>
          </a:p>
        </p:txBody>
      </p:sp>
      <p:sp>
        <p:nvSpPr>
          <p:cNvPr id="3" name="object 3"/>
          <p:cNvSpPr/>
          <p:nvPr/>
        </p:nvSpPr>
        <p:spPr>
          <a:xfrm>
            <a:off x="882493" y="1801909"/>
            <a:ext cx="1343660" cy="429259"/>
          </a:xfrm>
          <a:custGeom>
            <a:avLst/>
            <a:gdLst/>
            <a:ahLst/>
            <a:cxnLst/>
            <a:rect l="l" t="t" r="r" b="b"/>
            <a:pathLst>
              <a:path w="1343660" h="429260">
                <a:moveTo>
                  <a:pt x="0" y="0"/>
                </a:moveTo>
                <a:lnTo>
                  <a:pt x="1343223" y="0"/>
                </a:lnTo>
                <a:lnTo>
                  <a:pt x="1343223" y="428722"/>
                </a:lnTo>
                <a:lnTo>
                  <a:pt x="0" y="428722"/>
                </a:lnTo>
                <a:lnTo>
                  <a:pt x="0" y="0"/>
                </a:lnTo>
                <a:close/>
              </a:path>
            </a:pathLst>
          </a:custGeom>
          <a:ln w="21322">
            <a:solidFill>
              <a:srgbClr val="6FAC46"/>
            </a:solidFill>
          </a:ln>
        </p:spPr>
        <p:txBody>
          <a:bodyPr wrap="square" lIns="0" tIns="0" rIns="0" bIns="0" rtlCol="0"/>
          <a:lstStyle/>
          <a:p>
            <a:endParaRPr/>
          </a:p>
        </p:txBody>
      </p:sp>
      <p:sp>
        <p:nvSpPr>
          <p:cNvPr id="4" name="object 4"/>
          <p:cNvSpPr txBox="1"/>
          <p:nvPr/>
        </p:nvSpPr>
        <p:spPr>
          <a:xfrm>
            <a:off x="947703" y="1827305"/>
            <a:ext cx="358140" cy="302260"/>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a:t>
            </a:r>
            <a:r>
              <a:rPr sz="900" b="1" spc="-95" dirty="0">
                <a:latin typeface="Calibri"/>
                <a:cs typeface="Calibri"/>
              </a:rPr>
              <a:t> </a:t>
            </a:r>
            <a:r>
              <a:rPr sz="900" b="1" spc="-5" dirty="0">
                <a:latin typeface="Calibri"/>
                <a:cs typeface="Calibri"/>
              </a:rPr>
              <a:t>1</a:t>
            </a:r>
            <a:endParaRPr sz="900">
              <a:latin typeface="Calibri"/>
              <a:cs typeface="Calibri"/>
            </a:endParaRPr>
          </a:p>
          <a:p>
            <a:pPr marL="12700">
              <a:lnSpc>
                <a:spcPct val="100000"/>
              </a:lnSpc>
              <a:spcBef>
                <a:spcPts val="20"/>
              </a:spcBef>
            </a:pPr>
            <a:r>
              <a:rPr sz="900" spc="-5" dirty="0">
                <a:latin typeface="Calibri"/>
                <a:cs typeface="Calibri"/>
              </a:rPr>
              <a:t>Pati</a:t>
            </a:r>
            <a:r>
              <a:rPr sz="900" spc="-15" dirty="0">
                <a:latin typeface="Calibri"/>
                <a:cs typeface="Calibri"/>
              </a:rPr>
              <a:t>e</a:t>
            </a:r>
            <a:r>
              <a:rPr sz="900" spc="-5" dirty="0">
                <a:latin typeface="Calibri"/>
                <a:cs typeface="Calibri"/>
              </a:rPr>
              <a:t>nt</a:t>
            </a:r>
            <a:endParaRPr sz="900">
              <a:latin typeface="Calibri"/>
              <a:cs typeface="Calibri"/>
            </a:endParaRPr>
          </a:p>
        </p:txBody>
      </p:sp>
      <p:sp>
        <p:nvSpPr>
          <p:cNvPr id="5" name="object 5"/>
          <p:cNvSpPr/>
          <p:nvPr/>
        </p:nvSpPr>
        <p:spPr>
          <a:xfrm>
            <a:off x="2855236" y="1124712"/>
            <a:ext cx="0" cy="5295265"/>
          </a:xfrm>
          <a:custGeom>
            <a:avLst/>
            <a:gdLst/>
            <a:ahLst/>
            <a:cxnLst/>
            <a:rect l="l" t="t" r="r" b="b"/>
            <a:pathLst>
              <a:path h="5295265">
                <a:moveTo>
                  <a:pt x="0" y="0"/>
                </a:moveTo>
                <a:lnTo>
                  <a:pt x="0" y="5295032"/>
                </a:lnTo>
              </a:path>
            </a:pathLst>
          </a:custGeom>
          <a:ln w="4739">
            <a:solidFill>
              <a:srgbClr val="000000"/>
            </a:solidFill>
          </a:ln>
        </p:spPr>
        <p:txBody>
          <a:bodyPr wrap="square" lIns="0" tIns="0" rIns="0" bIns="0" rtlCol="0"/>
          <a:lstStyle/>
          <a:p>
            <a:endParaRPr/>
          </a:p>
        </p:txBody>
      </p:sp>
      <p:sp>
        <p:nvSpPr>
          <p:cNvPr id="6" name="object 6"/>
          <p:cNvSpPr/>
          <p:nvPr/>
        </p:nvSpPr>
        <p:spPr>
          <a:xfrm>
            <a:off x="6370803" y="1125849"/>
            <a:ext cx="0" cy="5287645"/>
          </a:xfrm>
          <a:custGeom>
            <a:avLst/>
            <a:gdLst/>
            <a:ahLst/>
            <a:cxnLst/>
            <a:rect l="l" t="t" r="r" b="b"/>
            <a:pathLst>
              <a:path h="5287645">
                <a:moveTo>
                  <a:pt x="0" y="0"/>
                </a:moveTo>
                <a:lnTo>
                  <a:pt x="0" y="5287451"/>
                </a:lnTo>
              </a:path>
            </a:pathLst>
          </a:custGeom>
          <a:ln w="4739">
            <a:solidFill>
              <a:srgbClr val="000000"/>
            </a:solidFill>
          </a:ln>
        </p:spPr>
        <p:txBody>
          <a:bodyPr wrap="square" lIns="0" tIns="0" rIns="0" bIns="0" rtlCol="0"/>
          <a:lstStyle/>
          <a:p>
            <a:endParaRPr/>
          </a:p>
        </p:txBody>
      </p:sp>
      <p:sp>
        <p:nvSpPr>
          <p:cNvPr id="7" name="object 7"/>
          <p:cNvSpPr txBox="1"/>
          <p:nvPr/>
        </p:nvSpPr>
        <p:spPr>
          <a:xfrm>
            <a:off x="881356" y="1225353"/>
            <a:ext cx="1344930" cy="228600"/>
          </a:xfrm>
          <a:prstGeom prst="rect">
            <a:avLst/>
          </a:prstGeom>
          <a:ln w="21322">
            <a:solidFill>
              <a:srgbClr val="6FAC46"/>
            </a:solidFill>
          </a:ln>
        </p:spPr>
        <p:txBody>
          <a:bodyPr vert="horz" wrap="square" lIns="0" tIns="37465" rIns="0" bIns="0" rtlCol="0">
            <a:spAutoFit/>
          </a:bodyPr>
          <a:lstStyle/>
          <a:p>
            <a:pPr marL="161925">
              <a:lnSpc>
                <a:spcPct val="100000"/>
              </a:lnSpc>
              <a:spcBef>
                <a:spcPts val="295"/>
              </a:spcBef>
            </a:pPr>
            <a:r>
              <a:rPr sz="900" b="1" spc="-5" dirty="0">
                <a:latin typeface="Calibri"/>
                <a:cs typeface="Calibri"/>
              </a:rPr>
              <a:t>TRANSPLANT </a:t>
            </a:r>
            <a:r>
              <a:rPr sz="900" b="1" spc="-10" dirty="0">
                <a:latin typeface="Calibri"/>
                <a:cs typeface="Calibri"/>
              </a:rPr>
              <a:t>CENTRE</a:t>
            </a:r>
            <a:endParaRPr sz="900">
              <a:latin typeface="Calibri"/>
              <a:cs typeface="Calibri"/>
            </a:endParaRPr>
          </a:p>
        </p:txBody>
      </p:sp>
      <p:sp>
        <p:nvSpPr>
          <p:cNvPr id="8" name="object 8"/>
          <p:cNvSpPr txBox="1"/>
          <p:nvPr/>
        </p:nvSpPr>
        <p:spPr>
          <a:xfrm>
            <a:off x="3889662" y="1233314"/>
            <a:ext cx="1342390" cy="251460"/>
          </a:xfrm>
          <a:prstGeom prst="rect">
            <a:avLst/>
          </a:prstGeom>
          <a:ln w="24450">
            <a:solidFill>
              <a:srgbClr val="5B9BD4"/>
            </a:solidFill>
          </a:ln>
        </p:spPr>
        <p:txBody>
          <a:bodyPr vert="horz" wrap="square" lIns="0" tIns="40640" rIns="0" bIns="0" rtlCol="0">
            <a:spAutoFit/>
          </a:bodyPr>
          <a:lstStyle/>
          <a:p>
            <a:pPr algn="ctr">
              <a:lnSpc>
                <a:spcPct val="100000"/>
              </a:lnSpc>
              <a:spcBef>
                <a:spcPts val="320"/>
              </a:spcBef>
            </a:pPr>
            <a:r>
              <a:rPr sz="900" b="1" spc="-10" dirty="0">
                <a:latin typeface="Calibri"/>
                <a:cs typeface="Calibri"/>
              </a:rPr>
              <a:t>SABMR</a:t>
            </a:r>
            <a:endParaRPr sz="900">
              <a:latin typeface="Calibri"/>
              <a:cs typeface="Calibri"/>
            </a:endParaRPr>
          </a:p>
        </p:txBody>
      </p:sp>
      <p:sp>
        <p:nvSpPr>
          <p:cNvPr id="9" name="object 9"/>
          <p:cNvSpPr txBox="1"/>
          <p:nvPr/>
        </p:nvSpPr>
        <p:spPr>
          <a:xfrm>
            <a:off x="6681871" y="1140064"/>
            <a:ext cx="1343660" cy="312586"/>
          </a:xfrm>
          <a:prstGeom prst="rect">
            <a:avLst/>
          </a:prstGeom>
          <a:solidFill>
            <a:srgbClr val="FFFFFF"/>
          </a:solidFill>
          <a:ln w="21322">
            <a:solidFill>
              <a:srgbClr val="FF0000"/>
            </a:solidFill>
          </a:ln>
        </p:spPr>
        <p:txBody>
          <a:bodyPr vert="horz" wrap="square" lIns="0" tIns="37465" rIns="0" bIns="0" rtlCol="0">
            <a:spAutoFit/>
          </a:bodyPr>
          <a:lstStyle/>
          <a:p>
            <a:pPr marL="1270" algn="ctr">
              <a:lnSpc>
                <a:spcPct val="100000"/>
              </a:lnSpc>
              <a:spcBef>
                <a:spcPts val="295"/>
              </a:spcBef>
            </a:pPr>
            <a:r>
              <a:rPr sz="900" b="1" spc="-5" dirty="0">
                <a:latin typeface="Calibri"/>
                <a:cs typeface="Calibri"/>
              </a:rPr>
              <a:t>INTERNATIONAL</a:t>
            </a:r>
            <a:endParaRPr sz="900" dirty="0">
              <a:latin typeface="Calibri"/>
              <a:cs typeface="Calibri"/>
            </a:endParaRPr>
          </a:p>
          <a:p>
            <a:pPr marL="216535" marR="206375" algn="ctr">
              <a:lnSpc>
                <a:spcPts val="1100"/>
              </a:lnSpc>
              <a:spcBef>
                <a:spcPts val="30"/>
              </a:spcBef>
            </a:pPr>
            <a:r>
              <a:rPr sz="900" b="1" spc="-5" dirty="0">
                <a:latin typeface="Calibri"/>
                <a:cs typeface="Calibri"/>
              </a:rPr>
              <a:t>REGISTRY</a:t>
            </a:r>
            <a:endParaRPr sz="900" dirty="0">
              <a:latin typeface="Calibri"/>
              <a:cs typeface="Calibri"/>
            </a:endParaRPr>
          </a:p>
        </p:txBody>
      </p:sp>
      <p:sp>
        <p:nvSpPr>
          <p:cNvPr id="10" name="object 10"/>
          <p:cNvSpPr/>
          <p:nvPr/>
        </p:nvSpPr>
        <p:spPr>
          <a:xfrm>
            <a:off x="3896486" y="1801909"/>
            <a:ext cx="1343660" cy="646430"/>
          </a:xfrm>
          <a:custGeom>
            <a:avLst/>
            <a:gdLst/>
            <a:ahLst/>
            <a:cxnLst/>
            <a:rect l="l" t="t" r="r" b="b"/>
            <a:pathLst>
              <a:path w="1343660" h="646430">
                <a:moveTo>
                  <a:pt x="0" y="0"/>
                </a:moveTo>
                <a:lnTo>
                  <a:pt x="1343227" y="0"/>
                </a:lnTo>
                <a:lnTo>
                  <a:pt x="1343227" y="645932"/>
                </a:lnTo>
                <a:lnTo>
                  <a:pt x="0" y="645932"/>
                </a:lnTo>
                <a:lnTo>
                  <a:pt x="0" y="0"/>
                </a:lnTo>
                <a:close/>
              </a:path>
            </a:pathLst>
          </a:custGeom>
          <a:ln w="24451">
            <a:solidFill>
              <a:srgbClr val="5B9BD4"/>
            </a:solidFill>
          </a:ln>
        </p:spPr>
        <p:txBody>
          <a:bodyPr wrap="square" lIns="0" tIns="0" rIns="0" bIns="0" rtlCol="0"/>
          <a:lstStyle/>
          <a:p>
            <a:endParaRPr/>
          </a:p>
        </p:txBody>
      </p:sp>
      <p:sp>
        <p:nvSpPr>
          <p:cNvPr id="11" name="object 11"/>
          <p:cNvSpPr txBox="1"/>
          <p:nvPr/>
        </p:nvSpPr>
        <p:spPr>
          <a:xfrm>
            <a:off x="3965108" y="1830717"/>
            <a:ext cx="1189990" cy="57848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1</a:t>
            </a:r>
            <a:endParaRPr sz="900">
              <a:latin typeface="Calibri"/>
              <a:cs typeface="Calibri"/>
            </a:endParaRPr>
          </a:p>
          <a:p>
            <a:pPr marL="12700" marR="5080">
              <a:lnSpc>
                <a:spcPct val="101200"/>
              </a:lnSpc>
            </a:pPr>
            <a:r>
              <a:rPr sz="900" spc="-5" dirty="0">
                <a:latin typeface="Calibri"/>
                <a:cs typeface="Calibri"/>
              </a:rPr>
              <a:t>Prelim Search </a:t>
            </a:r>
            <a:r>
              <a:rPr sz="900" spc="-10" dirty="0">
                <a:latin typeface="Calibri"/>
                <a:cs typeface="Calibri"/>
              </a:rPr>
              <a:t>Request  </a:t>
            </a:r>
            <a:r>
              <a:rPr sz="900" spc="-5" dirty="0">
                <a:latin typeface="Calibri"/>
                <a:cs typeface="Calibri"/>
              </a:rPr>
              <a:t>received from</a:t>
            </a:r>
            <a:r>
              <a:rPr sz="900" spc="-70" dirty="0">
                <a:latin typeface="Calibri"/>
                <a:cs typeface="Calibri"/>
              </a:rPr>
              <a:t> </a:t>
            </a:r>
            <a:r>
              <a:rPr sz="900" spc="-5" dirty="0">
                <a:latin typeface="Calibri"/>
                <a:cs typeface="Calibri"/>
              </a:rPr>
              <a:t>Transplant  Centre.</a:t>
            </a:r>
            <a:endParaRPr sz="900">
              <a:latin typeface="Calibri"/>
              <a:cs typeface="Calibri"/>
            </a:endParaRPr>
          </a:p>
        </p:txBody>
      </p:sp>
      <p:sp>
        <p:nvSpPr>
          <p:cNvPr id="12" name="object 12"/>
          <p:cNvSpPr txBox="1"/>
          <p:nvPr/>
        </p:nvSpPr>
        <p:spPr>
          <a:xfrm>
            <a:off x="882493" y="2419404"/>
            <a:ext cx="1343660" cy="366395"/>
          </a:xfrm>
          <a:prstGeom prst="rect">
            <a:avLst/>
          </a:prstGeom>
          <a:ln w="21322">
            <a:solidFill>
              <a:srgbClr val="6FAC46"/>
            </a:solidFill>
          </a:ln>
        </p:spPr>
        <p:txBody>
          <a:bodyPr vert="horz" wrap="square" lIns="0" tIns="37465" rIns="0" bIns="0" rtlCol="0">
            <a:spAutoFit/>
          </a:bodyPr>
          <a:lstStyle/>
          <a:p>
            <a:pPr marL="77470">
              <a:lnSpc>
                <a:spcPct val="100000"/>
              </a:lnSpc>
              <a:spcBef>
                <a:spcPts val="295"/>
              </a:spcBef>
            </a:pPr>
            <a:r>
              <a:rPr sz="900" b="1" spc="-5" dirty="0">
                <a:latin typeface="Calibri"/>
                <a:cs typeface="Calibri"/>
              </a:rPr>
              <a:t>STEP 2</a:t>
            </a:r>
            <a:endParaRPr sz="900">
              <a:latin typeface="Calibri"/>
              <a:cs typeface="Calibri"/>
            </a:endParaRPr>
          </a:p>
          <a:p>
            <a:pPr marL="77470">
              <a:lnSpc>
                <a:spcPct val="100000"/>
              </a:lnSpc>
              <a:spcBef>
                <a:spcPts val="10"/>
              </a:spcBef>
            </a:pPr>
            <a:r>
              <a:rPr sz="900" spc="-5" dirty="0">
                <a:latin typeface="Calibri"/>
                <a:cs typeface="Calibri"/>
              </a:rPr>
              <a:t>Prelim Search Results</a:t>
            </a:r>
            <a:endParaRPr sz="900">
              <a:latin typeface="Calibri"/>
              <a:cs typeface="Calibri"/>
            </a:endParaRPr>
          </a:p>
        </p:txBody>
      </p:sp>
      <p:sp>
        <p:nvSpPr>
          <p:cNvPr id="13" name="object 13"/>
          <p:cNvSpPr/>
          <p:nvPr/>
        </p:nvSpPr>
        <p:spPr>
          <a:xfrm>
            <a:off x="881356" y="3101719"/>
            <a:ext cx="1343660" cy="783590"/>
          </a:xfrm>
          <a:custGeom>
            <a:avLst/>
            <a:gdLst/>
            <a:ahLst/>
            <a:cxnLst/>
            <a:rect l="l" t="t" r="r" b="b"/>
            <a:pathLst>
              <a:path w="1343660" h="783589">
                <a:moveTo>
                  <a:pt x="0" y="0"/>
                </a:moveTo>
                <a:lnTo>
                  <a:pt x="1343230" y="0"/>
                </a:lnTo>
                <a:lnTo>
                  <a:pt x="1343230" y="783520"/>
                </a:lnTo>
                <a:lnTo>
                  <a:pt x="0" y="783520"/>
                </a:lnTo>
                <a:lnTo>
                  <a:pt x="0" y="0"/>
                </a:lnTo>
                <a:close/>
              </a:path>
            </a:pathLst>
          </a:custGeom>
          <a:ln w="21323">
            <a:solidFill>
              <a:srgbClr val="6FAC46"/>
            </a:solidFill>
          </a:ln>
        </p:spPr>
        <p:txBody>
          <a:bodyPr wrap="square" lIns="0" tIns="0" rIns="0" bIns="0" rtlCol="0"/>
          <a:lstStyle/>
          <a:p>
            <a:endParaRPr/>
          </a:p>
        </p:txBody>
      </p:sp>
      <p:sp>
        <p:nvSpPr>
          <p:cNvPr id="14" name="object 14"/>
          <p:cNvSpPr txBox="1"/>
          <p:nvPr/>
        </p:nvSpPr>
        <p:spPr>
          <a:xfrm>
            <a:off x="947701" y="3127113"/>
            <a:ext cx="1104265" cy="71691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3</a:t>
            </a:r>
            <a:endParaRPr sz="900">
              <a:latin typeface="Calibri"/>
              <a:cs typeface="Calibri"/>
            </a:endParaRPr>
          </a:p>
          <a:p>
            <a:pPr marL="12700" marR="5080">
              <a:lnSpc>
                <a:spcPct val="101099"/>
              </a:lnSpc>
            </a:pPr>
            <a:r>
              <a:rPr sz="900" spc="-5" dirty="0">
                <a:latin typeface="Calibri"/>
                <a:cs typeface="Calibri"/>
              </a:rPr>
              <a:t>Search Activation  Forms &amp;</a:t>
            </a:r>
            <a:r>
              <a:rPr sz="900" spc="-55" dirty="0">
                <a:latin typeface="Calibri"/>
                <a:cs typeface="Calibri"/>
              </a:rPr>
              <a:t> </a:t>
            </a:r>
            <a:r>
              <a:rPr sz="900" spc="-5" dirty="0">
                <a:latin typeface="Calibri"/>
                <a:cs typeface="Calibri"/>
              </a:rPr>
              <a:t>Authorisation.  Donor selected sent to  the</a:t>
            </a:r>
            <a:r>
              <a:rPr sz="900" spc="-10" dirty="0">
                <a:latin typeface="Calibri"/>
                <a:cs typeface="Calibri"/>
              </a:rPr>
              <a:t> </a:t>
            </a:r>
            <a:r>
              <a:rPr sz="900" spc="-5" dirty="0">
                <a:latin typeface="Calibri"/>
                <a:cs typeface="Calibri"/>
              </a:rPr>
              <a:t>SABMR.</a:t>
            </a:r>
            <a:endParaRPr sz="900">
              <a:latin typeface="Calibri"/>
              <a:cs typeface="Calibri"/>
            </a:endParaRPr>
          </a:p>
        </p:txBody>
      </p:sp>
      <p:sp>
        <p:nvSpPr>
          <p:cNvPr id="15" name="object 15"/>
          <p:cNvSpPr/>
          <p:nvPr/>
        </p:nvSpPr>
        <p:spPr>
          <a:xfrm>
            <a:off x="3896486" y="3086935"/>
            <a:ext cx="1343660" cy="738505"/>
          </a:xfrm>
          <a:custGeom>
            <a:avLst/>
            <a:gdLst/>
            <a:ahLst/>
            <a:cxnLst/>
            <a:rect l="l" t="t" r="r" b="b"/>
            <a:pathLst>
              <a:path w="1343660" h="738504">
                <a:moveTo>
                  <a:pt x="0" y="0"/>
                </a:moveTo>
                <a:lnTo>
                  <a:pt x="1343216" y="0"/>
                </a:lnTo>
                <a:lnTo>
                  <a:pt x="1343216" y="738044"/>
                </a:lnTo>
                <a:lnTo>
                  <a:pt x="0" y="738044"/>
                </a:lnTo>
                <a:lnTo>
                  <a:pt x="0" y="0"/>
                </a:lnTo>
                <a:close/>
              </a:path>
            </a:pathLst>
          </a:custGeom>
          <a:ln w="24451">
            <a:solidFill>
              <a:srgbClr val="5B9BD4"/>
            </a:solidFill>
          </a:ln>
        </p:spPr>
        <p:txBody>
          <a:bodyPr wrap="square" lIns="0" tIns="0" rIns="0" bIns="0" rtlCol="0"/>
          <a:lstStyle/>
          <a:p>
            <a:endParaRPr/>
          </a:p>
        </p:txBody>
      </p:sp>
      <p:sp>
        <p:nvSpPr>
          <p:cNvPr id="16" name="object 16"/>
          <p:cNvSpPr txBox="1"/>
          <p:nvPr/>
        </p:nvSpPr>
        <p:spPr>
          <a:xfrm>
            <a:off x="3965107" y="3116879"/>
            <a:ext cx="1200150" cy="57848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3</a:t>
            </a:r>
            <a:endParaRPr sz="900">
              <a:latin typeface="Calibri"/>
              <a:cs typeface="Calibri"/>
            </a:endParaRPr>
          </a:p>
          <a:p>
            <a:pPr marL="12700" marR="5080">
              <a:lnSpc>
                <a:spcPct val="101200"/>
              </a:lnSpc>
            </a:pPr>
            <a:r>
              <a:rPr sz="900" spc="-5" dirty="0">
                <a:latin typeface="Calibri"/>
                <a:cs typeface="Calibri"/>
              </a:rPr>
              <a:t>Search Activation </a:t>
            </a:r>
            <a:r>
              <a:rPr sz="900" spc="-10" dirty="0">
                <a:latin typeface="Calibri"/>
                <a:cs typeface="Calibri"/>
              </a:rPr>
              <a:t>and  </a:t>
            </a:r>
            <a:r>
              <a:rPr sz="900" spc="-5" dirty="0">
                <a:latin typeface="Calibri"/>
                <a:cs typeface="Calibri"/>
              </a:rPr>
              <a:t>Selected Donors</a:t>
            </a:r>
            <a:r>
              <a:rPr sz="900" spc="-70" dirty="0">
                <a:latin typeface="Calibri"/>
                <a:cs typeface="Calibri"/>
              </a:rPr>
              <a:t> </a:t>
            </a:r>
            <a:r>
              <a:rPr sz="900" spc="-5" dirty="0">
                <a:latin typeface="Calibri"/>
                <a:cs typeface="Calibri"/>
              </a:rPr>
              <a:t>received  from Transplant</a:t>
            </a:r>
            <a:r>
              <a:rPr sz="900" spc="-30" dirty="0">
                <a:latin typeface="Calibri"/>
                <a:cs typeface="Calibri"/>
              </a:rPr>
              <a:t> </a:t>
            </a:r>
            <a:r>
              <a:rPr sz="900" spc="-5" dirty="0">
                <a:latin typeface="Calibri"/>
                <a:cs typeface="Calibri"/>
              </a:rPr>
              <a:t>Centre.</a:t>
            </a:r>
            <a:endParaRPr sz="900">
              <a:latin typeface="Calibri"/>
              <a:cs typeface="Calibri"/>
            </a:endParaRPr>
          </a:p>
        </p:txBody>
      </p:sp>
      <p:sp>
        <p:nvSpPr>
          <p:cNvPr id="17" name="object 17"/>
          <p:cNvSpPr/>
          <p:nvPr/>
        </p:nvSpPr>
        <p:spPr>
          <a:xfrm>
            <a:off x="6689832" y="3088073"/>
            <a:ext cx="1343660" cy="775970"/>
          </a:xfrm>
          <a:custGeom>
            <a:avLst/>
            <a:gdLst/>
            <a:ahLst/>
            <a:cxnLst/>
            <a:rect l="l" t="t" r="r" b="b"/>
            <a:pathLst>
              <a:path w="1343659" h="775970">
                <a:moveTo>
                  <a:pt x="0" y="0"/>
                </a:moveTo>
                <a:lnTo>
                  <a:pt x="1343230" y="0"/>
                </a:lnTo>
                <a:lnTo>
                  <a:pt x="1343230" y="775560"/>
                </a:lnTo>
                <a:lnTo>
                  <a:pt x="0" y="775560"/>
                </a:lnTo>
                <a:lnTo>
                  <a:pt x="0" y="0"/>
                </a:lnTo>
                <a:close/>
              </a:path>
            </a:pathLst>
          </a:custGeom>
          <a:ln w="21323">
            <a:solidFill>
              <a:srgbClr val="FF0000"/>
            </a:solidFill>
          </a:ln>
        </p:spPr>
        <p:txBody>
          <a:bodyPr wrap="square" lIns="0" tIns="0" rIns="0" bIns="0" rtlCol="0"/>
          <a:lstStyle/>
          <a:p>
            <a:endParaRPr/>
          </a:p>
        </p:txBody>
      </p:sp>
      <p:sp>
        <p:nvSpPr>
          <p:cNvPr id="18" name="object 18"/>
          <p:cNvSpPr txBox="1"/>
          <p:nvPr/>
        </p:nvSpPr>
        <p:spPr>
          <a:xfrm>
            <a:off x="6755042" y="3113468"/>
            <a:ext cx="1054100" cy="71691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4 &amp;</a:t>
            </a:r>
            <a:r>
              <a:rPr sz="900" b="1" spc="-15" dirty="0">
                <a:latin typeface="Calibri"/>
                <a:cs typeface="Calibri"/>
              </a:rPr>
              <a:t> </a:t>
            </a:r>
            <a:r>
              <a:rPr sz="900" b="1" spc="-5" dirty="0">
                <a:latin typeface="Calibri"/>
                <a:cs typeface="Calibri"/>
              </a:rPr>
              <a:t>5</a:t>
            </a:r>
            <a:endParaRPr sz="900">
              <a:latin typeface="Calibri"/>
              <a:cs typeface="Calibri"/>
            </a:endParaRPr>
          </a:p>
          <a:p>
            <a:pPr marL="12700" marR="5080">
              <a:lnSpc>
                <a:spcPct val="101099"/>
              </a:lnSpc>
            </a:pPr>
            <a:r>
              <a:rPr sz="900" spc="-5" dirty="0">
                <a:latin typeface="Calibri"/>
                <a:cs typeface="Calibri"/>
              </a:rPr>
              <a:t>Extended Typing or  Verification Typing  request </a:t>
            </a:r>
            <a:r>
              <a:rPr sz="900" spc="-10" dirty="0">
                <a:latin typeface="Calibri"/>
                <a:cs typeface="Calibri"/>
              </a:rPr>
              <a:t>sent to  </a:t>
            </a:r>
            <a:r>
              <a:rPr sz="900" spc="-5" dirty="0">
                <a:latin typeface="Calibri"/>
                <a:cs typeface="Calibri"/>
              </a:rPr>
              <a:t>International</a:t>
            </a:r>
            <a:r>
              <a:rPr sz="900" spc="-30" dirty="0">
                <a:latin typeface="Calibri"/>
                <a:cs typeface="Calibri"/>
              </a:rPr>
              <a:t> </a:t>
            </a:r>
            <a:r>
              <a:rPr sz="900" spc="-10" dirty="0">
                <a:latin typeface="Calibri"/>
                <a:cs typeface="Calibri"/>
              </a:rPr>
              <a:t>Registry.</a:t>
            </a:r>
            <a:endParaRPr sz="900">
              <a:latin typeface="Calibri"/>
              <a:cs typeface="Calibri"/>
            </a:endParaRPr>
          </a:p>
        </p:txBody>
      </p:sp>
      <p:sp>
        <p:nvSpPr>
          <p:cNvPr id="19" name="object 19"/>
          <p:cNvSpPr txBox="1"/>
          <p:nvPr/>
        </p:nvSpPr>
        <p:spPr>
          <a:xfrm>
            <a:off x="3896486" y="4125191"/>
            <a:ext cx="1343660" cy="846455"/>
          </a:xfrm>
          <a:prstGeom prst="rect">
            <a:avLst/>
          </a:prstGeom>
          <a:ln w="24451">
            <a:solidFill>
              <a:srgbClr val="5B9BD4"/>
            </a:solidFill>
          </a:ln>
        </p:spPr>
        <p:txBody>
          <a:bodyPr vert="horz" wrap="square" lIns="0" tIns="41910" rIns="0" bIns="0" rtlCol="0">
            <a:spAutoFit/>
          </a:bodyPr>
          <a:lstStyle/>
          <a:p>
            <a:pPr marL="81280">
              <a:lnSpc>
                <a:spcPct val="100000"/>
              </a:lnSpc>
              <a:spcBef>
                <a:spcPts val="330"/>
              </a:spcBef>
            </a:pPr>
            <a:r>
              <a:rPr sz="900" b="1" spc="-5" dirty="0">
                <a:latin typeface="Calibri"/>
                <a:cs typeface="Calibri"/>
              </a:rPr>
              <a:t>STEP 4 &amp;</a:t>
            </a:r>
            <a:r>
              <a:rPr sz="900" b="1" spc="-10" dirty="0">
                <a:latin typeface="Calibri"/>
                <a:cs typeface="Calibri"/>
              </a:rPr>
              <a:t> </a:t>
            </a:r>
            <a:r>
              <a:rPr sz="900" b="1" spc="-5" dirty="0">
                <a:latin typeface="Calibri"/>
                <a:cs typeface="Calibri"/>
              </a:rPr>
              <a:t>5</a:t>
            </a:r>
            <a:endParaRPr sz="900">
              <a:latin typeface="Calibri"/>
              <a:cs typeface="Calibri"/>
            </a:endParaRPr>
          </a:p>
          <a:p>
            <a:pPr marL="81280" marR="99060">
              <a:lnSpc>
                <a:spcPct val="101099"/>
              </a:lnSpc>
            </a:pPr>
            <a:r>
              <a:rPr sz="900" spc="-5" dirty="0">
                <a:latin typeface="Calibri"/>
                <a:cs typeface="Calibri"/>
              </a:rPr>
              <a:t>Local </a:t>
            </a:r>
            <a:r>
              <a:rPr sz="900" spc="-10" dirty="0">
                <a:latin typeface="Calibri"/>
                <a:cs typeface="Calibri"/>
              </a:rPr>
              <a:t>Extended </a:t>
            </a:r>
            <a:r>
              <a:rPr sz="900" spc="-5" dirty="0">
                <a:latin typeface="Calibri"/>
                <a:cs typeface="Calibri"/>
              </a:rPr>
              <a:t>Typing or  Verification Typing  Requested if local  SABMR</a:t>
            </a:r>
            <a:r>
              <a:rPr sz="900" spc="-10" dirty="0">
                <a:latin typeface="Calibri"/>
                <a:cs typeface="Calibri"/>
              </a:rPr>
              <a:t> </a:t>
            </a:r>
            <a:r>
              <a:rPr sz="900" spc="-5" dirty="0">
                <a:latin typeface="Calibri"/>
                <a:cs typeface="Calibri"/>
              </a:rPr>
              <a:t>donor.</a:t>
            </a:r>
            <a:endParaRPr sz="900">
              <a:latin typeface="Calibri"/>
              <a:cs typeface="Calibri"/>
            </a:endParaRPr>
          </a:p>
        </p:txBody>
      </p:sp>
      <p:sp>
        <p:nvSpPr>
          <p:cNvPr id="20" name="object 20"/>
          <p:cNvSpPr/>
          <p:nvPr/>
        </p:nvSpPr>
        <p:spPr>
          <a:xfrm>
            <a:off x="3896486" y="5241912"/>
            <a:ext cx="1343660" cy="846455"/>
          </a:xfrm>
          <a:custGeom>
            <a:avLst/>
            <a:gdLst/>
            <a:ahLst/>
            <a:cxnLst/>
            <a:rect l="l" t="t" r="r" b="b"/>
            <a:pathLst>
              <a:path w="1343660" h="846454">
                <a:moveTo>
                  <a:pt x="0" y="0"/>
                </a:moveTo>
                <a:lnTo>
                  <a:pt x="1343207" y="0"/>
                </a:lnTo>
                <a:lnTo>
                  <a:pt x="1343207" y="846075"/>
                </a:lnTo>
                <a:lnTo>
                  <a:pt x="0" y="846075"/>
                </a:lnTo>
                <a:lnTo>
                  <a:pt x="0" y="0"/>
                </a:lnTo>
                <a:close/>
              </a:path>
            </a:pathLst>
          </a:custGeom>
          <a:ln w="24451">
            <a:solidFill>
              <a:srgbClr val="5B9BD4"/>
            </a:solidFill>
          </a:ln>
        </p:spPr>
        <p:txBody>
          <a:bodyPr wrap="square" lIns="0" tIns="0" rIns="0" bIns="0" rtlCol="0"/>
          <a:lstStyle/>
          <a:p>
            <a:endParaRPr/>
          </a:p>
        </p:txBody>
      </p:sp>
      <p:sp>
        <p:nvSpPr>
          <p:cNvPr id="21" name="object 21"/>
          <p:cNvSpPr txBox="1"/>
          <p:nvPr/>
        </p:nvSpPr>
        <p:spPr>
          <a:xfrm>
            <a:off x="3965108" y="5271857"/>
            <a:ext cx="978535" cy="300990"/>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4 &amp;</a:t>
            </a:r>
            <a:r>
              <a:rPr sz="900" b="1" spc="-15" dirty="0">
                <a:latin typeface="Calibri"/>
                <a:cs typeface="Calibri"/>
              </a:rPr>
              <a:t> </a:t>
            </a:r>
            <a:r>
              <a:rPr sz="900" b="1" spc="-5" dirty="0">
                <a:latin typeface="Calibri"/>
                <a:cs typeface="Calibri"/>
              </a:rPr>
              <a:t>5</a:t>
            </a:r>
            <a:endParaRPr sz="900">
              <a:latin typeface="Calibri"/>
              <a:cs typeface="Calibri"/>
            </a:endParaRPr>
          </a:p>
          <a:p>
            <a:pPr marL="12700">
              <a:lnSpc>
                <a:spcPct val="100000"/>
              </a:lnSpc>
              <a:spcBef>
                <a:spcPts val="10"/>
              </a:spcBef>
            </a:pPr>
            <a:r>
              <a:rPr sz="900" spc="-5" dirty="0">
                <a:latin typeface="Calibri"/>
                <a:cs typeface="Calibri"/>
              </a:rPr>
              <a:t>Results received</a:t>
            </a:r>
            <a:r>
              <a:rPr sz="900" spc="-45" dirty="0">
                <a:latin typeface="Calibri"/>
                <a:cs typeface="Calibri"/>
              </a:rPr>
              <a:t> </a:t>
            </a:r>
            <a:r>
              <a:rPr sz="900" spc="-10" dirty="0">
                <a:latin typeface="Calibri"/>
                <a:cs typeface="Calibri"/>
              </a:rPr>
              <a:t>and</a:t>
            </a:r>
            <a:endParaRPr sz="900">
              <a:latin typeface="Calibri"/>
              <a:cs typeface="Calibri"/>
            </a:endParaRPr>
          </a:p>
        </p:txBody>
      </p:sp>
      <p:sp>
        <p:nvSpPr>
          <p:cNvPr id="22" name="object 22"/>
          <p:cNvSpPr txBox="1"/>
          <p:nvPr/>
        </p:nvSpPr>
        <p:spPr>
          <a:xfrm>
            <a:off x="3965107" y="5549332"/>
            <a:ext cx="871219" cy="439420"/>
          </a:xfrm>
          <a:prstGeom prst="rect">
            <a:avLst/>
          </a:prstGeom>
        </p:spPr>
        <p:txBody>
          <a:bodyPr vert="horz" wrap="square" lIns="0" tIns="10160" rIns="0" bIns="0" rtlCol="0">
            <a:spAutoFit/>
          </a:bodyPr>
          <a:lstStyle/>
          <a:p>
            <a:pPr marL="12700" marR="5080">
              <a:lnSpc>
                <a:spcPct val="101200"/>
              </a:lnSpc>
              <a:spcBef>
                <a:spcPts val="80"/>
              </a:spcBef>
            </a:pPr>
            <a:r>
              <a:rPr sz="900" spc="-5" dirty="0">
                <a:latin typeface="Calibri"/>
                <a:cs typeface="Calibri"/>
              </a:rPr>
              <a:t>report </a:t>
            </a:r>
            <a:r>
              <a:rPr sz="900" spc="-10" dirty="0">
                <a:latin typeface="Calibri"/>
                <a:cs typeface="Calibri"/>
              </a:rPr>
              <a:t>or </a:t>
            </a:r>
            <a:r>
              <a:rPr sz="900" spc="-5" dirty="0">
                <a:latin typeface="Calibri"/>
                <a:cs typeface="Calibri"/>
              </a:rPr>
              <a:t>final  </a:t>
            </a:r>
            <a:r>
              <a:rPr sz="900" spc="-10" dirty="0">
                <a:latin typeface="Calibri"/>
                <a:cs typeface="Calibri"/>
              </a:rPr>
              <a:t>H</a:t>
            </a:r>
            <a:r>
              <a:rPr sz="900" spc="-5" dirty="0">
                <a:latin typeface="Calibri"/>
                <a:cs typeface="Calibri"/>
              </a:rPr>
              <a:t>i</a:t>
            </a:r>
            <a:r>
              <a:rPr sz="900" spc="-10" dirty="0">
                <a:latin typeface="Calibri"/>
                <a:cs typeface="Calibri"/>
              </a:rPr>
              <a:t>s</a:t>
            </a:r>
            <a:r>
              <a:rPr sz="900" spc="-5" dirty="0">
                <a:latin typeface="Calibri"/>
                <a:cs typeface="Calibri"/>
              </a:rPr>
              <a:t>to</a:t>
            </a:r>
            <a:r>
              <a:rPr sz="900" spc="-10" dirty="0">
                <a:latin typeface="Calibri"/>
                <a:cs typeface="Calibri"/>
              </a:rPr>
              <a:t>c</a:t>
            </a:r>
            <a:r>
              <a:rPr sz="900" spc="-5" dirty="0">
                <a:latin typeface="Calibri"/>
                <a:cs typeface="Calibri"/>
              </a:rPr>
              <a:t>omp</a:t>
            </a:r>
            <a:r>
              <a:rPr sz="900" spc="-15" dirty="0">
                <a:latin typeface="Calibri"/>
                <a:cs typeface="Calibri"/>
              </a:rPr>
              <a:t>a</a:t>
            </a:r>
            <a:r>
              <a:rPr sz="900" spc="-5" dirty="0">
                <a:latin typeface="Calibri"/>
                <a:cs typeface="Calibri"/>
              </a:rPr>
              <a:t>tibil</a:t>
            </a:r>
            <a:r>
              <a:rPr sz="900" spc="-15" dirty="0">
                <a:latin typeface="Calibri"/>
                <a:cs typeface="Calibri"/>
              </a:rPr>
              <a:t>i</a:t>
            </a:r>
            <a:r>
              <a:rPr sz="900" spc="-5" dirty="0">
                <a:latin typeface="Calibri"/>
                <a:cs typeface="Calibri"/>
              </a:rPr>
              <a:t>ty  report.</a:t>
            </a:r>
            <a:endParaRPr sz="900">
              <a:latin typeface="Calibri"/>
              <a:cs typeface="Calibri"/>
            </a:endParaRPr>
          </a:p>
        </p:txBody>
      </p:sp>
      <p:sp>
        <p:nvSpPr>
          <p:cNvPr id="23" name="object 23"/>
          <p:cNvSpPr txBox="1"/>
          <p:nvPr/>
        </p:nvSpPr>
        <p:spPr>
          <a:xfrm>
            <a:off x="882493" y="5344260"/>
            <a:ext cx="1343660" cy="367665"/>
          </a:xfrm>
          <a:prstGeom prst="rect">
            <a:avLst/>
          </a:prstGeom>
          <a:ln w="21322">
            <a:solidFill>
              <a:srgbClr val="6FAC46"/>
            </a:solidFill>
          </a:ln>
        </p:spPr>
        <p:txBody>
          <a:bodyPr vert="horz" wrap="square" lIns="0" tIns="38735" rIns="0" bIns="0" rtlCol="0">
            <a:spAutoFit/>
          </a:bodyPr>
          <a:lstStyle/>
          <a:p>
            <a:pPr marL="77470">
              <a:lnSpc>
                <a:spcPct val="100000"/>
              </a:lnSpc>
              <a:spcBef>
                <a:spcPts val="305"/>
              </a:spcBef>
            </a:pPr>
            <a:r>
              <a:rPr sz="900" b="1" spc="-5" dirty="0">
                <a:latin typeface="Calibri"/>
                <a:cs typeface="Calibri"/>
              </a:rPr>
              <a:t>STEP 4 &amp;</a:t>
            </a:r>
            <a:r>
              <a:rPr sz="900" b="1" spc="-10" dirty="0">
                <a:latin typeface="Calibri"/>
                <a:cs typeface="Calibri"/>
              </a:rPr>
              <a:t> </a:t>
            </a:r>
            <a:r>
              <a:rPr sz="900" b="1" spc="-5" dirty="0">
                <a:latin typeface="Calibri"/>
                <a:cs typeface="Calibri"/>
              </a:rPr>
              <a:t>5</a:t>
            </a:r>
            <a:endParaRPr sz="900">
              <a:latin typeface="Calibri"/>
              <a:cs typeface="Calibri"/>
            </a:endParaRPr>
          </a:p>
          <a:p>
            <a:pPr marL="77470">
              <a:lnSpc>
                <a:spcPct val="100000"/>
              </a:lnSpc>
              <a:spcBef>
                <a:spcPts val="10"/>
              </a:spcBef>
            </a:pPr>
            <a:r>
              <a:rPr sz="900" spc="-5" dirty="0">
                <a:latin typeface="Calibri"/>
                <a:cs typeface="Calibri"/>
              </a:rPr>
              <a:t>Sent to Transplant</a:t>
            </a:r>
            <a:r>
              <a:rPr sz="900" spc="-30" dirty="0">
                <a:latin typeface="Calibri"/>
                <a:cs typeface="Calibri"/>
              </a:rPr>
              <a:t> </a:t>
            </a:r>
            <a:r>
              <a:rPr sz="900" spc="-10" dirty="0">
                <a:latin typeface="Calibri"/>
                <a:cs typeface="Calibri"/>
              </a:rPr>
              <a:t>Centre</a:t>
            </a:r>
            <a:endParaRPr sz="900">
              <a:latin typeface="Calibri"/>
              <a:cs typeface="Calibri"/>
            </a:endParaRPr>
          </a:p>
        </p:txBody>
      </p:sp>
      <p:sp>
        <p:nvSpPr>
          <p:cNvPr id="24" name="object 24"/>
          <p:cNvSpPr/>
          <p:nvPr/>
        </p:nvSpPr>
        <p:spPr>
          <a:xfrm>
            <a:off x="2225710" y="1982723"/>
            <a:ext cx="1623695" cy="0"/>
          </a:xfrm>
          <a:custGeom>
            <a:avLst/>
            <a:gdLst/>
            <a:ahLst/>
            <a:cxnLst/>
            <a:rect l="l" t="t" r="r" b="b"/>
            <a:pathLst>
              <a:path w="1623695">
                <a:moveTo>
                  <a:pt x="0" y="0"/>
                </a:moveTo>
                <a:lnTo>
                  <a:pt x="1623594" y="0"/>
                </a:lnTo>
              </a:path>
            </a:pathLst>
          </a:custGeom>
          <a:ln w="14214">
            <a:solidFill>
              <a:srgbClr val="4471C4"/>
            </a:solidFill>
          </a:ln>
        </p:spPr>
        <p:txBody>
          <a:bodyPr wrap="square" lIns="0" tIns="0" rIns="0" bIns="0" rtlCol="0"/>
          <a:lstStyle/>
          <a:p>
            <a:endParaRPr/>
          </a:p>
        </p:txBody>
      </p:sp>
      <p:sp>
        <p:nvSpPr>
          <p:cNvPr id="25" name="object 25"/>
          <p:cNvSpPr/>
          <p:nvPr/>
        </p:nvSpPr>
        <p:spPr>
          <a:xfrm>
            <a:off x="3839814" y="1954291"/>
            <a:ext cx="57150" cy="57150"/>
          </a:xfrm>
          <a:custGeom>
            <a:avLst/>
            <a:gdLst/>
            <a:ahLst/>
            <a:cxnLst/>
            <a:rect l="l" t="t" r="r" b="b"/>
            <a:pathLst>
              <a:path w="57150" h="57150">
                <a:moveTo>
                  <a:pt x="0" y="56859"/>
                </a:moveTo>
                <a:lnTo>
                  <a:pt x="2" y="0"/>
                </a:lnTo>
                <a:lnTo>
                  <a:pt x="56869" y="28432"/>
                </a:lnTo>
                <a:lnTo>
                  <a:pt x="0" y="56859"/>
                </a:lnTo>
                <a:close/>
              </a:path>
            </a:pathLst>
          </a:custGeom>
          <a:solidFill>
            <a:srgbClr val="4471C4"/>
          </a:solidFill>
        </p:spPr>
        <p:txBody>
          <a:bodyPr wrap="square" lIns="0" tIns="0" rIns="0" bIns="0" rtlCol="0"/>
          <a:lstStyle/>
          <a:p>
            <a:endParaRPr/>
          </a:p>
        </p:txBody>
      </p:sp>
      <p:sp>
        <p:nvSpPr>
          <p:cNvPr id="26" name="object 26"/>
          <p:cNvSpPr/>
          <p:nvPr/>
        </p:nvSpPr>
        <p:spPr>
          <a:xfrm>
            <a:off x="4572075" y="2447834"/>
            <a:ext cx="0" cy="132715"/>
          </a:xfrm>
          <a:custGeom>
            <a:avLst/>
            <a:gdLst/>
            <a:ahLst/>
            <a:cxnLst/>
            <a:rect l="l" t="t" r="r" b="b"/>
            <a:pathLst>
              <a:path h="132714">
                <a:moveTo>
                  <a:pt x="0" y="0"/>
                </a:moveTo>
                <a:lnTo>
                  <a:pt x="0" y="132187"/>
                </a:lnTo>
              </a:path>
            </a:pathLst>
          </a:custGeom>
          <a:ln w="14217">
            <a:solidFill>
              <a:srgbClr val="4471C4"/>
            </a:solidFill>
          </a:ln>
        </p:spPr>
        <p:txBody>
          <a:bodyPr wrap="square" lIns="0" tIns="0" rIns="0" bIns="0" rtlCol="0"/>
          <a:lstStyle/>
          <a:p>
            <a:endParaRPr/>
          </a:p>
        </p:txBody>
      </p:sp>
      <p:sp>
        <p:nvSpPr>
          <p:cNvPr id="27" name="object 27"/>
          <p:cNvSpPr/>
          <p:nvPr/>
        </p:nvSpPr>
        <p:spPr>
          <a:xfrm>
            <a:off x="2273087" y="2579748"/>
            <a:ext cx="2298700" cy="0"/>
          </a:xfrm>
          <a:custGeom>
            <a:avLst/>
            <a:gdLst/>
            <a:ahLst/>
            <a:cxnLst/>
            <a:rect l="l" t="t" r="r" b="b"/>
            <a:pathLst>
              <a:path w="2298700">
                <a:moveTo>
                  <a:pt x="2298419" y="0"/>
                </a:moveTo>
                <a:lnTo>
                  <a:pt x="0" y="0"/>
                </a:lnTo>
              </a:path>
            </a:pathLst>
          </a:custGeom>
          <a:ln w="14214">
            <a:solidFill>
              <a:srgbClr val="4471C4"/>
            </a:solidFill>
          </a:ln>
        </p:spPr>
        <p:txBody>
          <a:bodyPr wrap="square" lIns="0" tIns="0" rIns="0" bIns="0" rtlCol="0"/>
          <a:lstStyle/>
          <a:p>
            <a:endParaRPr/>
          </a:p>
        </p:txBody>
      </p:sp>
      <p:sp>
        <p:nvSpPr>
          <p:cNvPr id="28" name="object 28"/>
          <p:cNvSpPr/>
          <p:nvPr/>
        </p:nvSpPr>
        <p:spPr>
          <a:xfrm>
            <a:off x="2225709" y="2551316"/>
            <a:ext cx="57150" cy="57150"/>
          </a:xfrm>
          <a:custGeom>
            <a:avLst/>
            <a:gdLst/>
            <a:ahLst/>
            <a:cxnLst/>
            <a:rect l="l" t="t" r="r" b="b"/>
            <a:pathLst>
              <a:path w="57150" h="57150">
                <a:moveTo>
                  <a:pt x="56869" y="56859"/>
                </a:moveTo>
                <a:lnTo>
                  <a:pt x="56866" y="0"/>
                </a:lnTo>
                <a:lnTo>
                  <a:pt x="0" y="28432"/>
                </a:lnTo>
                <a:lnTo>
                  <a:pt x="56869" y="56859"/>
                </a:lnTo>
                <a:close/>
              </a:path>
            </a:pathLst>
          </a:custGeom>
          <a:solidFill>
            <a:srgbClr val="4471C4"/>
          </a:solidFill>
        </p:spPr>
        <p:txBody>
          <a:bodyPr wrap="square" lIns="0" tIns="0" rIns="0" bIns="0" rtlCol="0"/>
          <a:lstStyle/>
          <a:p>
            <a:endParaRPr/>
          </a:p>
        </p:txBody>
      </p:sp>
      <p:sp>
        <p:nvSpPr>
          <p:cNvPr id="29" name="object 29"/>
          <p:cNvSpPr/>
          <p:nvPr/>
        </p:nvSpPr>
        <p:spPr>
          <a:xfrm>
            <a:off x="2225710" y="3441739"/>
            <a:ext cx="1616075" cy="0"/>
          </a:xfrm>
          <a:custGeom>
            <a:avLst/>
            <a:gdLst/>
            <a:ahLst/>
            <a:cxnLst/>
            <a:rect l="l" t="t" r="r" b="b"/>
            <a:pathLst>
              <a:path w="1616075">
                <a:moveTo>
                  <a:pt x="0" y="0"/>
                </a:moveTo>
                <a:lnTo>
                  <a:pt x="1616011" y="0"/>
                </a:lnTo>
              </a:path>
            </a:pathLst>
          </a:custGeom>
          <a:ln w="14214">
            <a:solidFill>
              <a:srgbClr val="4471C4"/>
            </a:solidFill>
          </a:ln>
        </p:spPr>
        <p:txBody>
          <a:bodyPr wrap="square" lIns="0" tIns="0" rIns="0" bIns="0" rtlCol="0"/>
          <a:lstStyle/>
          <a:p>
            <a:endParaRPr/>
          </a:p>
        </p:txBody>
      </p:sp>
      <p:sp>
        <p:nvSpPr>
          <p:cNvPr id="30" name="object 30"/>
          <p:cNvSpPr/>
          <p:nvPr/>
        </p:nvSpPr>
        <p:spPr>
          <a:xfrm>
            <a:off x="3832231" y="3413307"/>
            <a:ext cx="57150" cy="57150"/>
          </a:xfrm>
          <a:custGeom>
            <a:avLst/>
            <a:gdLst/>
            <a:ahLst/>
            <a:cxnLst/>
            <a:rect l="l" t="t" r="r" b="b"/>
            <a:pathLst>
              <a:path w="57150" h="57150">
                <a:moveTo>
                  <a:pt x="0" y="56859"/>
                </a:moveTo>
                <a:lnTo>
                  <a:pt x="2" y="0"/>
                </a:lnTo>
                <a:lnTo>
                  <a:pt x="56869" y="28432"/>
                </a:lnTo>
                <a:lnTo>
                  <a:pt x="0" y="56859"/>
                </a:lnTo>
                <a:close/>
              </a:path>
            </a:pathLst>
          </a:custGeom>
          <a:solidFill>
            <a:srgbClr val="4471C4"/>
          </a:solidFill>
        </p:spPr>
        <p:txBody>
          <a:bodyPr wrap="square" lIns="0" tIns="0" rIns="0" bIns="0" rtlCol="0"/>
          <a:lstStyle/>
          <a:p>
            <a:endParaRPr/>
          </a:p>
        </p:txBody>
      </p:sp>
      <p:sp>
        <p:nvSpPr>
          <p:cNvPr id="31" name="object 31"/>
          <p:cNvSpPr/>
          <p:nvPr/>
        </p:nvSpPr>
        <p:spPr>
          <a:xfrm>
            <a:off x="5239704" y="3440602"/>
            <a:ext cx="1396365" cy="0"/>
          </a:xfrm>
          <a:custGeom>
            <a:avLst/>
            <a:gdLst/>
            <a:ahLst/>
            <a:cxnLst/>
            <a:rect l="l" t="t" r="r" b="b"/>
            <a:pathLst>
              <a:path w="1396365">
                <a:moveTo>
                  <a:pt x="0" y="0"/>
                </a:moveTo>
                <a:lnTo>
                  <a:pt x="1396111" y="0"/>
                </a:lnTo>
              </a:path>
            </a:pathLst>
          </a:custGeom>
          <a:ln w="14214">
            <a:solidFill>
              <a:srgbClr val="4471C4"/>
            </a:solidFill>
          </a:ln>
        </p:spPr>
        <p:txBody>
          <a:bodyPr wrap="square" lIns="0" tIns="0" rIns="0" bIns="0" rtlCol="0"/>
          <a:lstStyle/>
          <a:p>
            <a:endParaRPr/>
          </a:p>
        </p:txBody>
      </p:sp>
      <p:sp>
        <p:nvSpPr>
          <p:cNvPr id="32" name="object 32"/>
          <p:cNvSpPr/>
          <p:nvPr/>
        </p:nvSpPr>
        <p:spPr>
          <a:xfrm>
            <a:off x="6626324" y="3412170"/>
            <a:ext cx="57150" cy="57150"/>
          </a:xfrm>
          <a:custGeom>
            <a:avLst/>
            <a:gdLst/>
            <a:ahLst/>
            <a:cxnLst/>
            <a:rect l="l" t="t" r="r" b="b"/>
            <a:pathLst>
              <a:path w="57150" h="57150">
                <a:moveTo>
                  <a:pt x="0" y="56859"/>
                </a:moveTo>
                <a:lnTo>
                  <a:pt x="2" y="0"/>
                </a:lnTo>
                <a:lnTo>
                  <a:pt x="56868" y="28432"/>
                </a:lnTo>
                <a:lnTo>
                  <a:pt x="0" y="56859"/>
                </a:lnTo>
                <a:close/>
              </a:path>
            </a:pathLst>
          </a:custGeom>
          <a:solidFill>
            <a:srgbClr val="4471C4"/>
          </a:solidFill>
        </p:spPr>
        <p:txBody>
          <a:bodyPr wrap="square" lIns="0" tIns="0" rIns="0" bIns="0" rtlCol="0"/>
          <a:lstStyle/>
          <a:p>
            <a:endParaRPr/>
          </a:p>
        </p:txBody>
      </p:sp>
      <p:sp>
        <p:nvSpPr>
          <p:cNvPr id="33" name="object 33"/>
          <p:cNvSpPr/>
          <p:nvPr/>
        </p:nvSpPr>
        <p:spPr>
          <a:xfrm>
            <a:off x="2273081" y="5500055"/>
            <a:ext cx="1616075" cy="0"/>
          </a:xfrm>
          <a:custGeom>
            <a:avLst/>
            <a:gdLst/>
            <a:ahLst/>
            <a:cxnLst/>
            <a:rect l="l" t="t" r="r" b="b"/>
            <a:pathLst>
              <a:path w="1616075">
                <a:moveTo>
                  <a:pt x="1616011" y="0"/>
                </a:moveTo>
                <a:lnTo>
                  <a:pt x="0" y="0"/>
                </a:lnTo>
              </a:path>
            </a:pathLst>
          </a:custGeom>
          <a:ln w="14214">
            <a:solidFill>
              <a:srgbClr val="4471C4"/>
            </a:solidFill>
          </a:ln>
        </p:spPr>
        <p:txBody>
          <a:bodyPr wrap="square" lIns="0" tIns="0" rIns="0" bIns="0" rtlCol="0"/>
          <a:lstStyle/>
          <a:p>
            <a:endParaRPr/>
          </a:p>
        </p:txBody>
      </p:sp>
      <p:sp>
        <p:nvSpPr>
          <p:cNvPr id="34" name="object 34"/>
          <p:cNvSpPr/>
          <p:nvPr/>
        </p:nvSpPr>
        <p:spPr>
          <a:xfrm>
            <a:off x="2225703" y="5471623"/>
            <a:ext cx="57150" cy="57150"/>
          </a:xfrm>
          <a:custGeom>
            <a:avLst/>
            <a:gdLst/>
            <a:ahLst/>
            <a:cxnLst/>
            <a:rect l="l" t="t" r="r" b="b"/>
            <a:pathLst>
              <a:path w="57150" h="57150">
                <a:moveTo>
                  <a:pt x="56869" y="56859"/>
                </a:moveTo>
                <a:lnTo>
                  <a:pt x="56866" y="0"/>
                </a:lnTo>
                <a:lnTo>
                  <a:pt x="0" y="28432"/>
                </a:lnTo>
                <a:lnTo>
                  <a:pt x="56869" y="56859"/>
                </a:lnTo>
                <a:close/>
              </a:path>
            </a:pathLst>
          </a:custGeom>
          <a:solidFill>
            <a:srgbClr val="4471C4"/>
          </a:solidFill>
        </p:spPr>
        <p:txBody>
          <a:bodyPr wrap="square" lIns="0" tIns="0" rIns="0" bIns="0" rtlCol="0"/>
          <a:lstStyle/>
          <a:p>
            <a:endParaRPr/>
          </a:p>
        </p:txBody>
      </p:sp>
      <p:sp>
        <p:nvSpPr>
          <p:cNvPr id="35" name="object 35"/>
          <p:cNvSpPr/>
          <p:nvPr/>
        </p:nvSpPr>
        <p:spPr>
          <a:xfrm>
            <a:off x="7315378" y="3863637"/>
            <a:ext cx="0" cy="1633855"/>
          </a:xfrm>
          <a:custGeom>
            <a:avLst/>
            <a:gdLst/>
            <a:ahLst/>
            <a:cxnLst/>
            <a:rect l="l" t="t" r="r" b="b"/>
            <a:pathLst>
              <a:path h="1633854">
                <a:moveTo>
                  <a:pt x="0" y="0"/>
                </a:moveTo>
                <a:lnTo>
                  <a:pt x="0" y="1633771"/>
                </a:lnTo>
              </a:path>
            </a:pathLst>
          </a:custGeom>
          <a:ln w="14217">
            <a:solidFill>
              <a:srgbClr val="4471C4"/>
            </a:solidFill>
          </a:ln>
        </p:spPr>
        <p:txBody>
          <a:bodyPr wrap="square" lIns="0" tIns="0" rIns="0" bIns="0" rtlCol="0"/>
          <a:lstStyle/>
          <a:p>
            <a:endParaRPr/>
          </a:p>
        </p:txBody>
      </p:sp>
      <p:sp>
        <p:nvSpPr>
          <p:cNvPr id="36" name="object 36"/>
          <p:cNvSpPr/>
          <p:nvPr/>
        </p:nvSpPr>
        <p:spPr>
          <a:xfrm>
            <a:off x="5280283" y="5497781"/>
            <a:ext cx="2035810" cy="0"/>
          </a:xfrm>
          <a:custGeom>
            <a:avLst/>
            <a:gdLst/>
            <a:ahLst/>
            <a:cxnLst/>
            <a:rect l="l" t="t" r="r" b="b"/>
            <a:pathLst>
              <a:path w="2035809">
                <a:moveTo>
                  <a:pt x="2035378" y="0"/>
                </a:moveTo>
                <a:lnTo>
                  <a:pt x="0" y="0"/>
                </a:lnTo>
              </a:path>
            </a:pathLst>
          </a:custGeom>
          <a:ln w="14214">
            <a:solidFill>
              <a:srgbClr val="4471C4"/>
            </a:solidFill>
          </a:ln>
        </p:spPr>
        <p:txBody>
          <a:bodyPr wrap="square" lIns="0" tIns="0" rIns="0" bIns="0" rtlCol="0"/>
          <a:lstStyle/>
          <a:p>
            <a:endParaRPr/>
          </a:p>
        </p:txBody>
      </p:sp>
      <p:sp>
        <p:nvSpPr>
          <p:cNvPr id="37" name="object 37"/>
          <p:cNvSpPr/>
          <p:nvPr/>
        </p:nvSpPr>
        <p:spPr>
          <a:xfrm>
            <a:off x="5232863" y="5469349"/>
            <a:ext cx="57150" cy="57150"/>
          </a:xfrm>
          <a:custGeom>
            <a:avLst/>
            <a:gdLst/>
            <a:ahLst/>
            <a:cxnLst/>
            <a:rect l="l" t="t" r="r" b="b"/>
            <a:pathLst>
              <a:path w="57150" h="57150">
                <a:moveTo>
                  <a:pt x="56869" y="56859"/>
                </a:moveTo>
                <a:lnTo>
                  <a:pt x="56866" y="0"/>
                </a:lnTo>
                <a:lnTo>
                  <a:pt x="0" y="28432"/>
                </a:lnTo>
                <a:lnTo>
                  <a:pt x="56869" y="56859"/>
                </a:lnTo>
                <a:close/>
              </a:path>
            </a:pathLst>
          </a:custGeom>
          <a:solidFill>
            <a:srgbClr val="4471C4"/>
          </a:solidFill>
        </p:spPr>
        <p:txBody>
          <a:bodyPr wrap="square" lIns="0" tIns="0" rIns="0" bIns="0" rtlCol="0"/>
          <a:lstStyle/>
          <a:p>
            <a:endParaRPr/>
          </a:p>
        </p:txBody>
      </p:sp>
      <p:sp>
        <p:nvSpPr>
          <p:cNvPr id="38" name="object 38"/>
          <p:cNvSpPr/>
          <p:nvPr/>
        </p:nvSpPr>
        <p:spPr>
          <a:xfrm>
            <a:off x="4227457" y="3873494"/>
            <a:ext cx="0" cy="252095"/>
          </a:xfrm>
          <a:custGeom>
            <a:avLst/>
            <a:gdLst/>
            <a:ahLst/>
            <a:cxnLst/>
            <a:rect l="l" t="t" r="r" b="b"/>
            <a:pathLst>
              <a:path h="252095">
                <a:moveTo>
                  <a:pt x="0" y="252075"/>
                </a:moveTo>
                <a:lnTo>
                  <a:pt x="0" y="0"/>
                </a:lnTo>
              </a:path>
            </a:pathLst>
          </a:custGeom>
          <a:ln w="14216">
            <a:solidFill>
              <a:srgbClr val="4471C4"/>
            </a:solidFill>
          </a:ln>
        </p:spPr>
        <p:txBody>
          <a:bodyPr wrap="square" lIns="0" tIns="0" rIns="0" bIns="0" rtlCol="0"/>
          <a:lstStyle/>
          <a:p>
            <a:endParaRPr/>
          </a:p>
        </p:txBody>
      </p:sp>
      <p:sp>
        <p:nvSpPr>
          <p:cNvPr id="39" name="object 39"/>
          <p:cNvSpPr/>
          <p:nvPr/>
        </p:nvSpPr>
        <p:spPr>
          <a:xfrm>
            <a:off x="4199027" y="3826115"/>
            <a:ext cx="57150" cy="57150"/>
          </a:xfrm>
          <a:custGeom>
            <a:avLst/>
            <a:gdLst/>
            <a:ahLst/>
            <a:cxnLst/>
            <a:rect l="l" t="t" r="r" b="b"/>
            <a:pathLst>
              <a:path w="57150" h="57150">
                <a:moveTo>
                  <a:pt x="28430" y="0"/>
                </a:moveTo>
                <a:lnTo>
                  <a:pt x="0" y="56859"/>
                </a:lnTo>
                <a:lnTo>
                  <a:pt x="56865" y="56857"/>
                </a:lnTo>
                <a:lnTo>
                  <a:pt x="28430" y="0"/>
                </a:lnTo>
                <a:close/>
              </a:path>
            </a:pathLst>
          </a:custGeom>
          <a:solidFill>
            <a:srgbClr val="4471C4"/>
          </a:solidFill>
        </p:spPr>
        <p:txBody>
          <a:bodyPr wrap="square" lIns="0" tIns="0" rIns="0" bIns="0" rtlCol="0"/>
          <a:lstStyle/>
          <a:p>
            <a:endParaRPr/>
          </a:p>
        </p:txBody>
      </p:sp>
      <p:sp>
        <p:nvSpPr>
          <p:cNvPr id="40" name="object 40"/>
          <p:cNvSpPr/>
          <p:nvPr/>
        </p:nvSpPr>
        <p:spPr>
          <a:xfrm>
            <a:off x="4914420" y="3827247"/>
            <a:ext cx="0" cy="251460"/>
          </a:xfrm>
          <a:custGeom>
            <a:avLst/>
            <a:gdLst/>
            <a:ahLst/>
            <a:cxnLst/>
            <a:rect l="l" t="t" r="r" b="b"/>
            <a:pathLst>
              <a:path h="251460">
                <a:moveTo>
                  <a:pt x="0" y="0"/>
                </a:moveTo>
                <a:lnTo>
                  <a:pt x="0" y="251127"/>
                </a:lnTo>
              </a:path>
            </a:pathLst>
          </a:custGeom>
          <a:ln w="14216">
            <a:solidFill>
              <a:srgbClr val="4471C4"/>
            </a:solidFill>
          </a:ln>
        </p:spPr>
        <p:txBody>
          <a:bodyPr wrap="square" lIns="0" tIns="0" rIns="0" bIns="0" rtlCol="0"/>
          <a:lstStyle/>
          <a:p>
            <a:endParaRPr/>
          </a:p>
        </p:txBody>
      </p:sp>
      <p:sp>
        <p:nvSpPr>
          <p:cNvPr id="41" name="object 41"/>
          <p:cNvSpPr/>
          <p:nvPr/>
        </p:nvSpPr>
        <p:spPr>
          <a:xfrm>
            <a:off x="4885990" y="4068894"/>
            <a:ext cx="57150" cy="57150"/>
          </a:xfrm>
          <a:custGeom>
            <a:avLst/>
            <a:gdLst/>
            <a:ahLst/>
            <a:cxnLst/>
            <a:rect l="l" t="t" r="r" b="b"/>
            <a:pathLst>
              <a:path w="57150" h="57150">
                <a:moveTo>
                  <a:pt x="28430" y="56859"/>
                </a:moveTo>
                <a:lnTo>
                  <a:pt x="0" y="0"/>
                </a:lnTo>
                <a:lnTo>
                  <a:pt x="56865" y="2"/>
                </a:lnTo>
                <a:lnTo>
                  <a:pt x="28430" y="56859"/>
                </a:lnTo>
                <a:close/>
              </a:path>
            </a:pathLst>
          </a:custGeom>
          <a:solidFill>
            <a:srgbClr val="4471C4"/>
          </a:solidFill>
        </p:spPr>
        <p:txBody>
          <a:bodyPr wrap="square" lIns="0" tIns="0" rIns="0" bIns="0" rtlCol="0"/>
          <a:lstStyle/>
          <a:p>
            <a:endParaRPr/>
          </a:p>
        </p:txBody>
      </p:sp>
      <p:sp>
        <p:nvSpPr>
          <p:cNvPr id="42" name="object 42"/>
          <p:cNvSpPr/>
          <p:nvPr/>
        </p:nvSpPr>
        <p:spPr>
          <a:xfrm>
            <a:off x="4572075" y="4971261"/>
            <a:ext cx="0" cy="222250"/>
          </a:xfrm>
          <a:custGeom>
            <a:avLst/>
            <a:gdLst/>
            <a:ahLst/>
            <a:cxnLst/>
            <a:rect l="l" t="t" r="r" b="b"/>
            <a:pathLst>
              <a:path h="222250">
                <a:moveTo>
                  <a:pt x="0" y="0"/>
                </a:moveTo>
                <a:lnTo>
                  <a:pt x="0" y="222207"/>
                </a:lnTo>
              </a:path>
            </a:pathLst>
          </a:custGeom>
          <a:ln w="14216">
            <a:solidFill>
              <a:srgbClr val="4471C4"/>
            </a:solidFill>
          </a:ln>
        </p:spPr>
        <p:txBody>
          <a:bodyPr wrap="square" lIns="0" tIns="0" rIns="0" bIns="0" rtlCol="0"/>
          <a:lstStyle/>
          <a:p>
            <a:endParaRPr/>
          </a:p>
        </p:txBody>
      </p:sp>
      <p:sp>
        <p:nvSpPr>
          <p:cNvPr id="43" name="object 43"/>
          <p:cNvSpPr/>
          <p:nvPr/>
        </p:nvSpPr>
        <p:spPr>
          <a:xfrm>
            <a:off x="4543643" y="5184021"/>
            <a:ext cx="57150" cy="57150"/>
          </a:xfrm>
          <a:custGeom>
            <a:avLst/>
            <a:gdLst/>
            <a:ahLst/>
            <a:cxnLst/>
            <a:rect l="l" t="t" r="r" b="b"/>
            <a:pathLst>
              <a:path w="57150" h="57150">
                <a:moveTo>
                  <a:pt x="28432" y="56864"/>
                </a:moveTo>
                <a:lnTo>
                  <a:pt x="0" y="0"/>
                </a:lnTo>
                <a:lnTo>
                  <a:pt x="56870" y="2"/>
                </a:lnTo>
                <a:lnTo>
                  <a:pt x="28432" y="56864"/>
                </a:lnTo>
                <a:close/>
              </a:path>
            </a:pathLst>
          </a:custGeom>
          <a:solidFill>
            <a:srgbClr val="4471C4"/>
          </a:solidFill>
        </p:spPr>
        <p:txBody>
          <a:bodyPr wrap="square" lIns="0" tIns="0" rIns="0" bIns="0" rtlCol="0"/>
          <a:lstStyle/>
          <a:p>
            <a:endParaRPr/>
          </a:p>
        </p:txBody>
      </p:sp>
      <p:sp>
        <p:nvSpPr>
          <p:cNvPr id="44" name="object 44"/>
          <p:cNvSpPr/>
          <p:nvPr/>
        </p:nvSpPr>
        <p:spPr>
          <a:xfrm>
            <a:off x="1568319" y="2786717"/>
            <a:ext cx="0" cy="264795"/>
          </a:xfrm>
          <a:custGeom>
            <a:avLst/>
            <a:gdLst/>
            <a:ahLst/>
            <a:cxnLst/>
            <a:rect l="l" t="t" r="r" b="b"/>
            <a:pathLst>
              <a:path h="264794">
                <a:moveTo>
                  <a:pt x="0" y="0"/>
                </a:moveTo>
                <a:lnTo>
                  <a:pt x="0" y="264394"/>
                </a:lnTo>
              </a:path>
            </a:pathLst>
          </a:custGeom>
          <a:ln w="14216">
            <a:solidFill>
              <a:srgbClr val="4471C4"/>
            </a:solidFill>
          </a:ln>
        </p:spPr>
        <p:txBody>
          <a:bodyPr wrap="square" lIns="0" tIns="0" rIns="0" bIns="0" rtlCol="0"/>
          <a:lstStyle/>
          <a:p>
            <a:endParaRPr/>
          </a:p>
        </p:txBody>
      </p:sp>
      <p:sp>
        <p:nvSpPr>
          <p:cNvPr id="45" name="object 45"/>
          <p:cNvSpPr/>
          <p:nvPr/>
        </p:nvSpPr>
        <p:spPr>
          <a:xfrm>
            <a:off x="1539889" y="3041631"/>
            <a:ext cx="57150" cy="57150"/>
          </a:xfrm>
          <a:custGeom>
            <a:avLst/>
            <a:gdLst/>
            <a:ahLst/>
            <a:cxnLst/>
            <a:rect l="l" t="t" r="r" b="b"/>
            <a:pathLst>
              <a:path w="57150" h="57150">
                <a:moveTo>
                  <a:pt x="28430" y="56859"/>
                </a:moveTo>
                <a:lnTo>
                  <a:pt x="0" y="0"/>
                </a:lnTo>
                <a:lnTo>
                  <a:pt x="56865" y="2"/>
                </a:lnTo>
                <a:lnTo>
                  <a:pt x="28430" y="56859"/>
                </a:lnTo>
                <a:close/>
              </a:path>
            </a:pathLst>
          </a:custGeom>
          <a:solidFill>
            <a:srgbClr val="4471C4"/>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spc="-5" dirty="0"/>
              <a:t>Work Flow</a:t>
            </a:r>
            <a:r>
              <a:rPr spc="-75" dirty="0"/>
              <a:t> </a:t>
            </a:r>
            <a:r>
              <a:rPr spc="-5" dirty="0"/>
              <a:t>Process</a:t>
            </a:r>
          </a:p>
        </p:txBody>
      </p:sp>
      <p:sp>
        <p:nvSpPr>
          <p:cNvPr id="3" name="object 3"/>
          <p:cNvSpPr/>
          <p:nvPr/>
        </p:nvSpPr>
        <p:spPr>
          <a:xfrm>
            <a:off x="702563" y="1724248"/>
            <a:ext cx="7656830" cy="0"/>
          </a:xfrm>
          <a:custGeom>
            <a:avLst/>
            <a:gdLst/>
            <a:ahLst/>
            <a:cxnLst/>
            <a:rect l="l" t="t" r="r" b="b"/>
            <a:pathLst>
              <a:path w="7656830">
                <a:moveTo>
                  <a:pt x="0" y="0"/>
                </a:moveTo>
                <a:lnTo>
                  <a:pt x="7656700" y="0"/>
                </a:lnTo>
              </a:path>
            </a:pathLst>
          </a:custGeom>
          <a:ln w="4749">
            <a:solidFill>
              <a:srgbClr val="000000"/>
            </a:solidFill>
          </a:ln>
        </p:spPr>
        <p:txBody>
          <a:bodyPr wrap="square" lIns="0" tIns="0" rIns="0" bIns="0" rtlCol="0"/>
          <a:lstStyle/>
          <a:p>
            <a:endParaRPr/>
          </a:p>
        </p:txBody>
      </p:sp>
      <p:sp>
        <p:nvSpPr>
          <p:cNvPr id="4" name="object 4"/>
          <p:cNvSpPr/>
          <p:nvPr/>
        </p:nvSpPr>
        <p:spPr>
          <a:xfrm>
            <a:off x="2832475" y="1132690"/>
            <a:ext cx="0" cy="5314950"/>
          </a:xfrm>
          <a:custGeom>
            <a:avLst/>
            <a:gdLst/>
            <a:ahLst/>
            <a:cxnLst/>
            <a:rect l="l" t="t" r="r" b="b"/>
            <a:pathLst>
              <a:path h="5314950">
                <a:moveTo>
                  <a:pt x="0" y="0"/>
                </a:moveTo>
                <a:lnTo>
                  <a:pt x="0" y="5314324"/>
                </a:lnTo>
              </a:path>
            </a:pathLst>
          </a:custGeom>
          <a:ln w="4748">
            <a:solidFill>
              <a:srgbClr val="000000"/>
            </a:solidFill>
          </a:ln>
        </p:spPr>
        <p:txBody>
          <a:bodyPr wrap="square" lIns="0" tIns="0" rIns="0" bIns="0" rtlCol="0"/>
          <a:lstStyle/>
          <a:p>
            <a:endParaRPr/>
          </a:p>
        </p:txBody>
      </p:sp>
      <p:sp>
        <p:nvSpPr>
          <p:cNvPr id="5" name="object 5"/>
          <p:cNvSpPr/>
          <p:nvPr/>
        </p:nvSpPr>
        <p:spPr>
          <a:xfrm>
            <a:off x="6358399" y="1125851"/>
            <a:ext cx="2540" cy="5314950"/>
          </a:xfrm>
          <a:custGeom>
            <a:avLst/>
            <a:gdLst/>
            <a:ahLst/>
            <a:cxnLst/>
            <a:rect l="l" t="t" r="r" b="b"/>
            <a:pathLst>
              <a:path w="2539" h="5314950">
                <a:moveTo>
                  <a:pt x="2374" y="0"/>
                </a:moveTo>
                <a:lnTo>
                  <a:pt x="0" y="5314324"/>
                </a:lnTo>
              </a:path>
            </a:pathLst>
          </a:custGeom>
          <a:ln w="4748">
            <a:solidFill>
              <a:srgbClr val="000000"/>
            </a:solidFill>
          </a:ln>
        </p:spPr>
        <p:txBody>
          <a:bodyPr wrap="square" lIns="0" tIns="0" rIns="0" bIns="0" rtlCol="0"/>
          <a:lstStyle/>
          <a:p>
            <a:endParaRPr/>
          </a:p>
        </p:txBody>
      </p:sp>
      <p:sp>
        <p:nvSpPr>
          <p:cNvPr id="6" name="object 6"/>
          <p:cNvSpPr/>
          <p:nvPr/>
        </p:nvSpPr>
        <p:spPr>
          <a:xfrm>
            <a:off x="3704840" y="1808024"/>
            <a:ext cx="1346200" cy="514350"/>
          </a:xfrm>
          <a:custGeom>
            <a:avLst/>
            <a:gdLst/>
            <a:ahLst/>
            <a:cxnLst/>
            <a:rect l="l" t="t" r="r" b="b"/>
            <a:pathLst>
              <a:path w="1346200" h="514350">
                <a:moveTo>
                  <a:pt x="0" y="0"/>
                </a:moveTo>
                <a:lnTo>
                  <a:pt x="1345872" y="0"/>
                </a:lnTo>
                <a:lnTo>
                  <a:pt x="1345872" y="514050"/>
                </a:lnTo>
                <a:lnTo>
                  <a:pt x="0" y="514050"/>
                </a:lnTo>
                <a:lnTo>
                  <a:pt x="0" y="0"/>
                </a:lnTo>
                <a:close/>
              </a:path>
            </a:pathLst>
          </a:custGeom>
          <a:ln w="24505">
            <a:solidFill>
              <a:srgbClr val="5B9BD4"/>
            </a:solidFill>
          </a:ln>
        </p:spPr>
        <p:txBody>
          <a:bodyPr wrap="square" lIns="0" tIns="0" rIns="0" bIns="0" rtlCol="0"/>
          <a:lstStyle/>
          <a:p>
            <a:endParaRPr/>
          </a:p>
        </p:txBody>
      </p:sp>
      <p:sp>
        <p:nvSpPr>
          <p:cNvPr id="7" name="object 7"/>
          <p:cNvSpPr txBox="1"/>
          <p:nvPr/>
        </p:nvSpPr>
        <p:spPr>
          <a:xfrm>
            <a:off x="3774761" y="1836928"/>
            <a:ext cx="930275" cy="440690"/>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6</a:t>
            </a:r>
            <a:endParaRPr sz="900">
              <a:latin typeface="Calibri"/>
              <a:cs typeface="Calibri"/>
            </a:endParaRPr>
          </a:p>
          <a:p>
            <a:pPr marL="12700" marR="5080">
              <a:lnSpc>
                <a:spcPct val="101400"/>
              </a:lnSpc>
            </a:pPr>
            <a:r>
              <a:rPr sz="900" spc="-5" dirty="0">
                <a:latin typeface="Calibri"/>
                <a:cs typeface="Calibri"/>
              </a:rPr>
              <a:t>Formal</a:t>
            </a:r>
            <a:r>
              <a:rPr sz="900" spc="-55" dirty="0">
                <a:latin typeface="Calibri"/>
                <a:cs typeface="Calibri"/>
              </a:rPr>
              <a:t> </a:t>
            </a:r>
            <a:r>
              <a:rPr sz="900" spc="-5" dirty="0">
                <a:latin typeface="Calibri"/>
                <a:cs typeface="Calibri"/>
              </a:rPr>
              <a:t>recruitment  forms</a:t>
            </a:r>
            <a:r>
              <a:rPr sz="900" spc="-20" dirty="0">
                <a:latin typeface="Calibri"/>
                <a:cs typeface="Calibri"/>
              </a:rPr>
              <a:t> </a:t>
            </a:r>
            <a:r>
              <a:rPr sz="900" spc="-5" dirty="0">
                <a:latin typeface="Calibri"/>
                <a:cs typeface="Calibri"/>
              </a:rPr>
              <a:t>completed.</a:t>
            </a:r>
            <a:endParaRPr sz="900">
              <a:latin typeface="Calibri"/>
              <a:cs typeface="Calibri"/>
            </a:endParaRPr>
          </a:p>
        </p:txBody>
      </p:sp>
      <p:sp>
        <p:nvSpPr>
          <p:cNvPr id="8" name="object 8"/>
          <p:cNvSpPr/>
          <p:nvPr/>
        </p:nvSpPr>
        <p:spPr>
          <a:xfrm>
            <a:off x="3711678" y="2499886"/>
            <a:ext cx="1346200" cy="812800"/>
          </a:xfrm>
          <a:custGeom>
            <a:avLst/>
            <a:gdLst/>
            <a:ahLst/>
            <a:cxnLst/>
            <a:rect l="l" t="t" r="r" b="b"/>
            <a:pathLst>
              <a:path w="1346200" h="812800">
                <a:moveTo>
                  <a:pt x="0" y="0"/>
                </a:moveTo>
                <a:lnTo>
                  <a:pt x="1345880" y="0"/>
                </a:lnTo>
                <a:lnTo>
                  <a:pt x="1345880" y="812690"/>
                </a:lnTo>
                <a:lnTo>
                  <a:pt x="0" y="812690"/>
                </a:lnTo>
                <a:lnTo>
                  <a:pt x="0" y="0"/>
                </a:lnTo>
                <a:close/>
              </a:path>
            </a:pathLst>
          </a:custGeom>
          <a:ln w="24505">
            <a:solidFill>
              <a:srgbClr val="5B9BD4"/>
            </a:solidFill>
          </a:ln>
        </p:spPr>
        <p:txBody>
          <a:bodyPr wrap="square" lIns="0" tIns="0" rIns="0" bIns="0" rtlCol="0"/>
          <a:lstStyle/>
          <a:p>
            <a:endParaRPr/>
          </a:p>
        </p:txBody>
      </p:sp>
      <p:sp>
        <p:nvSpPr>
          <p:cNvPr id="9" name="object 9"/>
          <p:cNvSpPr txBox="1"/>
          <p:nvPr/>
        </p:nvSpPr>
        <p:spPr>
          <a:xfrm>
            <a:off x="3780459" y="2529930"/>
            <a:ext cx="1200785" cy="718820"/>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6</a:t>
            </a:r>
            <a:endParaRPr sz="900">
              <a:latin typeface="Calibri"/>
              <a:cs typeface="Calibri"/>
            </a:endParaRPr>
          </a:p>
          <a:p>
            <a:pPr marL="12700" marR="5080">
              <a:lnSpc>
                <a:spcPct val="101400"/>
              </a:lnSpc>
            </a:pPr>
            <a:r>
              <a:rPr sz="900" spc="-5" dirty="0">
                <a:latin typeface="Calibri"/>
                <a:cs typeface="Calibri"/>
              </a:rPr>
              <a:t>Completed forms  received and invoice</a:t>
            </a:r>
            <a:r>
              <a:rPr sz="900" spc="-50" dirty="0">
                <a:latin typeface="Calibri"/>
                <a:cs typeface="Calibri"/>
              </a:rPr>
              <a:t> </a:t>
            </a:r>
            <a:r>
              <a:rPr sz="900" spc="-5" dirty="0">
                <a:latin typeface="Calibri"/>
                <a:cs typeface="Calibri"/>
              </a:rPr>
              <a:t>sent  to Transplant Centre for  authorisation</a:t>
            </a:r>
            <a:endParaRPr sz="900">
              <a:latin typeface="Calibri"/>
              <a:cs typeface="Calibri"/>
            </a:endParaRPr>
          </a:p>
        </p:txBody>
      </p:sp>
      <p:sp>
        <p:nvSpPr>
          <p:cNvPr id="10" name="object 10"/>
          <p:cNvSpPr txBox="1"/>
          <p:nvPr/>
        </p:nvSpPr>
        <p:spPr>
          <a:xfrm>
            <a:off x="853560" y="3868792"/>
            <a:ext cx="1344930" cy="781050"/>
          </a:xfrm>
          <a:prstGeom prst="rect">
            <a:avLst/>
          </a:prstGeom>
          <a:ln w="21370">
            <a:solidFill>
              <a:srgbClr val="6FAC46"/>
            </a:solidFill>
          </a:ln>
        </p:spPr>
        <p:txBody>
          <a:bodyPr vert="horz" wrap="square" lIns="0" tIns="37465" rIns="0" bIns="0" rtlCol="0">
            <a:spAutoFit/>
          </a:bodyPr>
          <a:lstStyle/>
          <a:p>
            <a:pPr marL="77470">
              <a:lnSpc>
                <a:spcPct val="100000"/>
              </a:lnSpc>
              <a:spcBef>
                <a:spcPts val="295"/>
              </a:spcBef>
            </a:pPr>
            <a:r>
              <a:rPr sz="900" b="1" spc="-5" dirty="0">
                <a:latin typeface="Calibri"/>
                <a:cs typeface="Calibri"/>
              </a:rPr>
              <a:t>STEP 6</a:t>
            </a:r>
            <a:endParaRPr sz="900">
              <a:latin typeface="Calibri"/>
              <a:cs typeface="Calibri"/>
            </a:endParaRPr>
          </a:p>
          <a:p>
            <a:pPr marL="77470" marR="245745">
              <a:lnSpc>
                <a:spcPct val="101400"/>
              </a:lnSpc>
            </a:pPr>
            <a:r>
              <a:rPr sz="900" spc="-5" dirty="0">
                <a:latin typeface="Calibri"/>
                <a:cs typeface="Calibri"/>
              </a:rPr>
              <a:t>Stem cells arrive at  Transplant Centre.  Facilitated by</a:t>
            </a:r>
            <a:r>
              <a:rPr sz="900" spc="-50" dirty="0">
                <a:latin typeface="Calibri"/>
                <a:cs typeface="Calibri"/>
              </a:rPr>
              <a:t> </a:t>
            </a:r>
            <a:r>
              <a:rPr sz="900" spc="-5" dirty="0">
                <a:latin typeface="Calibri"/>
                <a:cs typeface="Calibri"/>
              </a:rPr>
              <a:t>SABMR.</a:t>
            </a:r>
            <a:endParaRPr sz="900">
              <a:latin typeface="Calibri"/>
              <a:cs typeface="Calibri"/>
            </a:endParaRPr>
          </a:p>
        </p:txBody>
      </p:sp>
      <p:sp>
        <p:nvSpPr>
          <p:cNvPr id="11" name="object 11"/>
          <p:cNvSpPr/>
          <p:nvPr/>
        </p:nvSpPr>
        <p:spPr>
          <a:xfrm>
            <a:off x="6687173" y="2603608"/>
            <a:ext cx="1346200" cy="506095"/>
          </a:xfrm>
          <a:custGeom>
            <a:avLst/>
            <a:gdLst/>
            <a:ahLst/>
            <a:cxnLst/>
            <a:rect l="l" t="t" r="r" b="b"/>
            <a:pathLst>
              <a:path w="1346200" h="506094">
                <a:moveTo>
                  <a:pt x="0" y="0"/>
                </a:moveTo>
                <a:lnTo>
                  <a:pt x="1345872" y="0"/>
                </a:lnTo>
                <a:lnTo>
                  <a:pt x="1345872" y="506071"/>
                </a:lnTo>
                <a:lnTo>
                  <a:pt x="0" y="506071"/>
                </a:lnTo>
                <a:lnTo>
                  <a:pt x="0" y="0"/>
                </a:lnTo>
                <a:close/>
              </a:path>
            </a:pathLst>
          </a:custGeom>
          <a:solidFill>
            <a:srgbClr val="FFFFFF"/>
          </a:solidFill>
        </p:spPr>
        <p:txBody>
          <a:bodyPr wrap="square" lIns="0" tIns="0" rIns="0" bIns="0" rtlCol="0"/>
          <a:lstStyle/>
          <a:p>
            <a:endParaRPr/>
          </a:p>
        </p:txBody>
      </p:sp>
      <p:sp>
        <p:nvSpPr>
          <p:cNvPr id="12" name="object 12"/>
          <p:cNvSpPr/>
          <p:nvPr/>
        </p:nvSpPr>
        <p:spPr>
          <a:xfrm>
            <a:off x="6687173" y="2603608"/>
            <a:ext cx="1346200" cy="506095"/>
          </a:xfrm>
          <a:custGeom>
            <a:avLst/>
            <a:gdLst/>
            <a:ahLst/>
            <a:cxnLst/>
            <a:rect l="l" t="t" r="r" b="b"/>
            <a:pathLst>
              <a:path w="1346200" h="506094">
                <a:moveTo>
                  <a:pt x="0" y="0"/>
                </a:moveTo>
                <a:lnTo>
                  <a:pt x="1345872" y="0"/>
                </a:lnTo>
                <a:lnTo>
                  <a:pt x="1345872" y="506071"/>
                </a:lnTo>
                <a:lnTo>
                  <a:pt x="0" y="506071"/>
                </a:lnTo>
                <a:lnTo>
                  <a:pt x="0" y="0"/>
                </a:lnTo>
                <a:close/>
              </a:path>
            </a:pathLst>
          </a:custGeom>
          <a:ln w="21370">
            <a:solidFill>
              <a:srgbClr val="FF0000"/>
            </a:solidFill>
          </a:ln>
        </p:spPr>
        <p:txBody>
          <a:bodyPr wrap="square" lIns="0" tIns="0" rIns="0" bIns="0" rtlCol="0"/>
          <a:lstStyle/>
          <a:p>
            <a:endParaRPr/>
          </a:p>
        </p:txBody>
      </p:sp>
      <p:sp>
        <p:nvSpPr>
          <p:cNvPr id="13" name="object 13"/>
          <p:cNvSpPr txBox="1"/>
          <p:nvPr/>
        </p:nvSpPr>
        <p:spPr>
          <a:xfrm>
            <a:off x="6752536" y="2629093"/>
            <a:ext cx="1182370" cy="440690"/>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6</a:t>
            </a:r>
            <a:endParaRPr sz="900">
              <a:latin typeface="Calibri"/>
              <a:cs typeface="Calibri"/>
            </a:endParaRPr>
          </a:p>
          <a:p>
            <a:pPr marL="12700" marR="5080">
              <a:lnSpc>
                <a:spcPct val="101400"/>
              </a:lnSpc>
            </a:pPr>
            <a:r>
              <a:rPr sz="900" spc="-5" dirty="0">
                <a:latin typeface="Calibri"/>
                <a:cs typeface="Calibri"/>
              </a:rPr>
              <a:t>Forms to formally recruit  sent.</a:t>
            </a:r>
            <a:endParaRPr sz="900">
              <a:latin typeface="Calibri"/>
              <a:cs typeface="Calibri"/>
            </a:endParaRPr>
          </a:p>
        </p:txBody>
      </p:sp>
      <p:sp>
        <p:nvSpPr>
          <p:cNvPr id="14" name="object 14"/>
          <p:cNvSpPr/>
          <p:nvPr/>
        </p:nvSpPr>
        <p:spPr>
          <a:xfrm>
            <a:off x="3703700" y="3618035"/>
            <a:ext cx="1346200" cy="653415"/>
          </a:xfrm>
          <a:custGeom>
            <a:avLst/>
            <a:gdLst/>
            <a:ahLst/>
            <a:cxnLst/>
            <a:rect l="l" t="t" r="r" b="b"/>
            <a:pathLst>
              <a:path w="1346200" h="653414">
                <a:moveTo>
                  <a:pt x="0" y="0"/>
                </a:moveTo>
                <a:lnTo>
                  <a:pt x="1345858" y="0"/>
                </a:lnTo>
                <a:lnTo>
                  <a:pt x="1345858" y="653111"/>
                </a:lnTo>
                <a:lnTo>
                  <a:pt x="0" y="653111"/>
                </a:lnTo>
                <a:lnTo>
                  <a:pt x="0" y="0"/>
                </a:lnTo>
                <a:close/>
              </a:path>
            </a:pathLst>
          </a:custGeom>
          <a:ln w="24505">
            <a:solidFill>
              <a:srgbClr val="5B9BD4"/>
            </a:solidFill>
          </a:ln>
        </p:spPr>
        <p:txBody>
          <a:bodyPr wrap="square" lIns="0" tIns="0" rIns="0" bIns="0" rtlCol="0"/>
          <a:lstStyle/>
          <a:p>
            <a:endParaRPr/>
          </a:p>
        </p:txBody>
      </p:sp>
      <p:sp>
        <p:nvSpPr>
          <p:cNvPr id="15" name="object 15"/>
          <p:cNvSpPr txBox="1"/>
          <p:nvPr/>
        </p:nvSpPr>
        <p:spPr>
          <a:xfrm>
            <a:off x="3773621" y="3646938"/>
            <a:ext cx="1182370" cy="57975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a:t>
            </a:r>
            <a:r>
              <a:rPr sz="900" b="1" spc="-90" dirty="0">
                <a:latin typeface="Calibri"/>
                <a:cs typeface="Calibri"/>
              </a:rPr>
              <a:t> </a:t>
            </a:r>
            <a:r>
              <a:rPr sz="900" b="1" spc="-5" dirty="0">
                <a:latin typeface="Calibri"/>
                <a:cs typeface="Calibri"/>
              </a:rPr>
              <a:t>6</a:t>
            </a:r>
            <a:endParaRPr sz="900">
              <a:latin typeface="Calibri"/>
              <a:cs typeface="Calibri"/>
            </a:endParaRPr>
          </a:p>
          <a:p>
            <a:pPr marL="12700" marR="5080">
              <a:lnSpc>
                <a:spcPct val="101400"/>
              </a:lnSpc>
            </a:pPr>
            <a:r>
              <a:rPr sz="900" spc="-5" dirty="0">
                <a:latin typeface="Calibri"/>
                <a:cs typeface="Calibri"/>
              </a:rPr>
              <a:t>Forms to formally recruit  sent if local SABMR  donor.</a:t>
            </a:r>
            <a:endParaRPr sz="900">
              <a:latin typeface="Calibri"/>
              <a:cs typeface="Calibri"/>
            </a:endParaRPr>
          </a:p>
        </p:txBody>
      </p:sp>
      <p:sp>
        <p:nvSpPr>
          <p:cNvPr id="16" name="object 16"/>
          <p:cNvSpPr txBox="1"/>
          <p:nvPr/>
        </p:nvSpPr>
        <p:spPr>
          <a:xfrm>
            <a:off x="3703700" y="4834208"/>
            <a:ext cx="1346200" cy="375285"/>
          </a:xfrm>
          <a:prstGeom prst="rect">
            <a:avLst/>
          </a:prstGeom>
          <a:ln w="24506">
            <a:solidFill>
              <a:srgbClr val="5B9BD4"/>
            </a:solidFill>
          </a:ln>
        </p:spPr>
        <p:txBody>
          <a:bodyPr vert="horz" wrap="square" lIns="0" tIns="41275" rIns="0" bIns="0" rtlCol="0">
            <a:spAutoFit/>
          </a:bodyPr>
          <a:lstStyle/>
          <a:p>
            <a:pPr marL="82550">
              <a:lnSpc>
                <a:spcPct val="100000"/>
              </a:lnSpc>
              <a:spcBef>
                <a:spcPts val="325"/>
              </a:spcBef>
            </a:pPr>
            <a:r>
              <a:rPr sz="900" b="1" spc="-5" dirty="0">
                <a:latin typeface="Calibri"/>
                <a:cs typeface="Calibri"/>
              </a:rPr>
              <a:t>STEP 7</a:t>
            </a:r>
            <a:endParaRPr sz="900">
              <a:latin typeface="Calibri"/>
              <a:cs typeface="Calibri"/>
            </a:endParaRPr>
          </a:p>
          <a:p>
            <a:pPr marL="82550">
              <a:lnSpc>
                <a:spcPct val="100000"/>
              </a:lnSpc>
              <a:spcBef>
                <a:spcPts val="15"/>
              </a:spcBef>
            </a:pPr>
            <a:r>
              <a:rPr sz="900" spc="-5" dirty="0">
                <a:latin typeface="Calibri"/>
                <a:cs typeface="Calibri"/>
              </a:rPr>
              <a:t>Donor Follow</a:t>
            </a:r>
            <a:r>
              <a:rPr sz="900" spc="-10" dirty="0">
                <a:latin typeface="Calibri"/>
                <a:cs typeface="Calibri"/>
              </a:rPr>
              <a:t> </a:t>
            </a:r>
            <a:r>
              <a:rPr sz="900" spc="-5" dirty="0">
                <a:latin typeface="Calibri"/>
                <a:cs typeface="Calibri"/>
              </a:rPr>
              <a:t>Up</a:t>
            </a:r>
            <a:endParaRPr sz="900">
              <a:latin typeface="Calibri"/>
              <a:cs typeface="Calibri"/>
            </a:endParaRPr>
          </a:p>
        </p:txBody>
      </p:sp>
      <p:sp>
        <p:nvSpPr>
          <p:cNvPr id="17" name="object 17"/>
          <p:cNvSpPr/>
          <p:nvPr/>
        </p:nvSpPr>
        <p:spPr>
          <a:xfrm>
            <a:off x="868375" y="1825121"/>
            <a:ext cx="1346200" cy="646430"/>
          </a:xfrm>
          <a:custGeom>
            <a:avLst/>
            <a:gdLst/>
            <a:ahLst/>
            <a:cxnLst/>
            <a:rect l="l" t="t" r="r" b="b"/>
            <a:pathLst>
              <a:path w="1346200" h="646430">
                <a:moveTo>
                  <a:pt x="0" y="0"/>
                </a:moveTo>
                <a:lnTo>
                  <a:pt x="1345850" y="0"/>
                </a:lnTo>
                <a:lnTo>
                  <a:pt x="1345850" y="646270"/>
                </a:lnTo>
                <a:lnTo>
                  <a:pt x="0" y="646270"/>
                </a:lnTo>
                <a:lnTo>
                  <a:pt x="0" y="0"/>
                </a:lnTo>
                <a:close/>
              </a:path>
            </a:pathLst>
          </a:custGeom>
          <a:ln w="21370">
            <a:solidFill>
              <a:srgbClr val="6FAC46"/>
            </a:solidFill>
          </a:ln>
        </p:spPr>
        <p:txBody>
          <a:bodyPr wrap="square" lIns="0" tIns="0" rIns="0" bIns="0" rtlCol="0"/>
          <a:lstStyle/>
          <a:p>
            <a:endParaRPr/>
          </a:p>
        </p:txBody>
      </p:sp>
      <p:sp>
        <p:nvSpPr>
          <p:cNvPr id="18" name="object 18"/>
          <p:cNvSpPr txBox="1"/>
          <p:nvPr/>
        </p:nvSpPr>
        <p:spPr>
          <a:xfrm>
            <a:off x="933738" y="1850606"/>
            <a:ext cx="930275" cy="579755"/>
          </a:xfrm>
          <a:prstGeom prst="rect">
            <a:avLst/>
          </a:prstGeom>
        </p:spPr>
        <p:txBody>
          <a:bodyPr vert="horz" wrap="square" lIns="0" tIns="12065" rIns="0" bIns="0" rtlCol="0">
            <a:spAutoFit/>
          </a:bodyPr>
          <a:lstStyle/>
          <a:p>
            <a:pPr marL="12700">
              <a:lnSpc>
                <a:spcPct val="100000"/>
              </a:lnSpc>
              <a:spcBef>
                <a:spcPts val="95"/>
              </a:spcBef>
            </a:pPr>
            <a:r>
              <a:rPr sz="900" b="1" spc="-5" dirty="0">
                <a:latin typeface="Calibri"/>
                <a:cs typeface="Calibri"/>
              </a:rPr>
              <a:t>STEP 6</a:t>
            </a:r>
            <a:endParaRPr sz="900">
              <a:latin typeface="Calibri"/>
              <a:cs typeface="Calibri"/>
            </a:endParaRPr>
          </a:p>
          <a:p>
            <a:pPr marL="12700" marR="5080">
              <a:lnSpc>
                <a:spcPct val="101400"/>
              </a:lnSpc>
            </a:pPr>
            <a:r>
              <a:rPr sz="900" spc="-5" dirty="0">
                <a:latin typeface="Calibri"/>
                <a:cs typeface="Calibri"/>
              </a:rPr>
              <a:t>Formal</a:t>
            </a:r>
            <a:r>
              <a:rPr sz="900" spc="-55" dirty="0">
                <a:latin typeface="Calibri"/>
                <a:cs typeface="Calibri"/>
              </a:rPr>
              <a:t> </a:t>
            </a:r>
            <a:r>
              <a:rPr sz="900" spc="-5" dirty="0">
                <a:latin typeface="Calibri"/>
                <a:cs typeface="Calibri"/>
              </a:rPr>
              <a:t>recruitment  forms sent for  completion.</a:t>
            </a:r>
            <a:endParaRPr sz="900">
              <a:latin typeface="Calibri"/>
              <a:cs typeface="Calibri"/>
            </a:endParaRPr>
          </a:p>
        </p:txBody>
      </p:sp>
      <p:sp>
        <p:nvSpPr>
          <p:cNvPr id="19" name="object 19"/>
          <p:cNvSpPr txBox="1"/>
          <p:nvPr/>
        </p:nvSpPr>
        <p:spPr>
          <a:xfrm>
            <a:off x="852421" y="1225584"/>
            <a:ext cx="1346200" cy="229235"/>
          </a:xfrm>
          <a:prstGeom prst="rect">
            <a:avLst/>
          </a:prstGeom>
          <a:ln w="21370">
            <a:solidFill>
              <a:srgbClr val="6FAC46"/>
            </a:solidFill>
          </a:ln>
        </p:spPr>
        <p:txBody>
          <a:bodyPr vert="horz" wrap="square" lIns="0" tIns="37465" rIns="0" bIns="0" rtlCol="0">
            <a:spAutoFit/>
          </a:bodyPr>
          <a:lstStyle/>
          <a:p>
            <a:pPr marL="160655">
              <a:lnSpc>
                <a:spcPct val="100000"/>
              </a:lnSpc>
              <a:spcBef>
                <a:spcPts val="295"/>
              </a:spcBef>
            </a:pPr>
            <a:r>
              <a:rPr sz="900" b="1" spc="-5" dirty="0">
                <a:latin typeface="Calibri"/>
                <a:cs typeface="Calibri"/>
              </a:rPr>
              <a:t>TRANSPLANT</a:t>
            </a:r>
            <a:r>
              <a:rPr sz="900" b="1" spc="-10" dirty="0">
                <a:latin typeface="Calibri"/>
                <a:cs typeface="Calibri"/>
              </a:rPr>
              <a:t> </a:t>
            </a:r>
            <a:r>
              <a:rPr sz="900" b="1" spc="-5" dirty="0">
                <a:latin typeface="Calibri"/>
                <a:cs typeface="Calibri"/>
              </a:rPr>
              <a:t>CENTRE</a:t>
            </a:r>
            <a:endParaRPr sz="900">
              <a:latin typeface="Calibri"/>
              <a:cs typeface="Calibri"/>
            </a:endParaRPr>
          </a:p>
        </p:txBody>
      </p:sp>
      <p:sp>
        <p:nvSpPr>
          <p:cNvPr id="20" name="object 20"/>
          <p:cNvSpPr txBox="1"/>
          <p:nvPr/>
        </p:nvSpPr>
        <p:spPr>
          <a:xfrm>
            <a:off x="3703700" y="1222164"/>
            <a:ext cx="1346200" cy="236220"/>
          </a:xfrm>
          <a:prstGeom prst="rect">
            <a:avLst/>
          </a:prstGeom>
          <a:ln w="24506">
            <a:solidFill>
              <a:srgbClr val="5B9BD4"/>
            </a:solidFill>
          </a:ln>
        </p:spPr>
        <p:txBody>
          <a:bodyPr vert="horz" wrap="square" lIns="0" tIns="42544" rIns="0" bIns="0" rtlCol="0">
            <a:spAutoFit/>
          </a:bodyPr>
          <a:lstStyle/>
          <a:p>
            <a:pPr algn="ctr">
              <a:lnSpc>
                <a:spcPct val="100000"/>
              </a:lnSpc>
              <a:spcBef>
                <a:spcPts val="334"/>
              </a:spcBef>
            </a:pPr>
            <a:r>
              <a:rPr sz="900" b="1" spc="-10" dirty="0">
                <a:latin typeface="Calibri"/>
                <a:cs typeface="Calibri"/>
              </a:rPr>
              <a:t>SABMR</a:t>
            </a:r>
            <a:endParaRPr sz="900">
              <a:latin typeface="Calibri"/>
              <a:cs typeface="Calibri"/>
            </a:endParaRPr>
          </a:p>
        </p:txBody>
      </p:sp>
      <p:sp>
        <p:nvSpPr>
          <p:cNvPr id="21" name="object 21"/>
          <p:cNvSpPr txBox="1"/>
          <p:nvPr/>
        </p:nvSpPr>
        <p:spPr>
          <a:xfrm>
            <a:off x="6618797" y="1140099"/>
            <a:ext cx="1344930" cy="311752"/>
          </a:xfrm>
          <a:prstGeom prst="rect">
            <a:avLst/>
          </a:prstGeom>
          <a:solidFill>
            <a:srgbClr val="FFFFFF"/>
          </a:solidFill>
          <a:ln w="21370">
            <a:solidFill>
              <a:srgbClr val="FF0000"/>
            </a:solidFill>
          </a:ln>
        </p:spPr>
        <p:txBody>
          <a:bodyPr vert="horz" wrap="square" lIns="0" tIns="37465" rIns="0" bIns="0" rtlCol="0">
            <a:spAutoFit/>
          </a:bodyPr>
          <a:lstStyle/>
          <a:p>
            <a:pPr algn="ctr">
              <a:lnSpc>
                <a:spcPct val="100000"/>
              </a:lnSpc>
              <a:spcBef>
                <a:spcPts val="295"/>
              </a:spcBef>
            </a:pPr>
            <a:r>
              <a:rPr sz="900" b="1" spc="-5" dirty="0">
                <a:latin typeface="Calibri"/>
                <a:cs typeface="Calibri"/>
              </a:rPr>
              <a:t>INTERNATIONAL</a:t>
            </a:r>
            <a:endParaRPr sz="900" dirty="0">
              <a:latin typeface="Calibri"/>
              <a:cs typeface="Calibri"/>
            </a:endParaRPr>
          </a:p>
          <a:p>
            <a:pPr marL="215900" marR="207010" algn="ctr">
              <a:lnSpc>
                <a:spcPct val="101400"/>
              </a:lnSpc>
            </a:pPr>
            <a:r>
              <a:rPr sz="900" b="1" spc="-5" dirty="0">
                <a:latin typeface="Calibri"/>
                <a:cs typeface="Calibri"/>
              </a:rPr>
              <a:t>REGISTRY</a:t>
            </a:r>
            <a:endParaRPr sz="900" dirty="0">
              <a:latin typeface="Calibri"/>
              <a:cs typeface="Calibri"/>
            </a:endParaRPr>
          </a:p>
        </p:txBody>
      </p:sp>
      <p:sp>
        <p:nvSpPr>
          <p:cNvPr id="22" name="object 22"/>
          <p:cNvSpPr/>
          <p:nvPr/>
        </p:nvSpPr>
        <p:spPr>
          <a:xfrm>
            <a:off x="5055266" y="2849807"/>
            <a:ext cx="1584325" cy="3175"/>
          </a:xfrm>
          <a:custGeom>
            <a:avLst/>
            <a:gdLst/>
            <a:ahLst/>
            <a:cxnLst/>
            <a:rect l="l" t="t" r="r" b="b"/>
            <a:pathLst>
              <a:path w="1584325" h="3175">
                <a:moveTo>
                  <a:pt x="0" y="0"/>
                </a:moveTo>
                <a:lnTo>
                  <a:pt x="1584058" y="2766"/>
                </a:lnTo>
              </a:path>
            </a:pathLst>
          </a:custGeom>
          <a:ln w="14247">
            <a:solidFill>
              <a:srgbClr val="4471C4"/>
            </a:solidFill>
          </a:ln>
        </p:spPr>
        <p:txBody>
          <a:bodyPr wrap="square" lIns="0" tIns="0" rIns="0" bIns="0" rtlCol="0"/>
          <a:lstStyle/>
          <a:p>
            <a:endParaRPr/>
          </a:p>
        </p:txBody>
      </p:sp>
      <p:sp>
        <p:nvSpPr>
          <p:cNvPr id="23" name="object 23"/>
          <p:cNvSpPr/>
          <p:nvPr/>
        </p:nvSpPr>
        <p:spPr>
          <a:xfrm>
            <a:off x="6629753" y="2824059"/>
            <a:ext cx="57150" cy="57150"/>
          </a:xfrm>
          <a:custGeom>
            <a:avLst/>
            <a:gdLst/>
            <a:ahLst/>
            <a:cxnLst/>
            <a:rect l="l" t="t" r="r" b="b"/>
            <a:pathLst>
              <a:path w="57150" h="57150">
                <a:moveTo>
                  <a:pt x="0" y="56989"/>
                </a:moveTo>
                <a:lnTo>
                  <a:pt x="102" y="0"/>
                </a:lnTo>
                <a:lnTo>
                  <a:pt x="57030" y="28596"/>
                </a:lnTo>
                <a:lnTo>
                  <a:pt x="0" y="56989"/>
                </a:lnTo>
                <a:close/>
              </a:path>
            </a:pathLst>
          </a:custGeom>
          <a:solidFill>
            <a:srgbClr val="4471C4"/>
          </a:solidFill>
        </p:spPr>
        <p:txBody>
          <a:bodyPr wrap="square" lIns="0" tIns="0" rIns="0" bIns="0" rtlCol="0"/>
          <a:lstStyle/>
          <a:p>
            <a:endParaRPr/>
          </a:p>
        </p:txBody>
      </p:sp>
      <p:sp>
        <p:nvSpPr>
          <p:cNvPr id="24" name="object 24"/>
          <p:cNvSpPr/>
          <p:nvPr/>
        </p:nvSpPr>
        <p:spPr>
          <a:xfrm>
            <a:off x="4384042" y="3312567"/>
            <a:ext cx="0" cy="259079"/>
          </a:xfrm>
          <a:custGeom>
            <a:avLst/>
            <a:gdLst/>
            <a:ahLst/>
            <a:cxnLst/>
            <a:rect l="l" t="t" r="r" b="b"/>
            <a:pathLst>
              <a:path h="259079">
                <a:moveTo>
                  <a:pt x="0" y="0"/>
                </a:moveTo>
                <a:lnTo>
                  <a:pt x="0" y="258834"/>
                </a:lnTo>
              </a:path>
            </a:pathLst>
          </a:custGeom>
          <a:ln w="14245">
            <a:solidFill>
              <a:srgbClr val="4471C4"/>
            </a:solidFill>
          </a:ln>
        </p:spPr>
        <p:txBody>
          <a:bodyPr wrap="square" lIns="0" tIns="0" rIns="0" bIns="0" rtlCol="0"/>
          <a:lstStyle/>
          <a:p>
            <a:endParaRPr/>
          </a:p>
        </p:txBody>
      </p:sp>
      <p:sp>
        <p:nvSpPr>
          <p:cNvPr id="25" name="object 25"/>
          <p:cNvSpPr/>
          <p:nvPr/>
        </p:nvSpPr>
        <p:spPr>
          <a:xfrm>
            <a:off x="4355556" y="3561908"/>
            <a:ext cx="57150" cy="57150"/>
          </a:xfrm>
          <a:custGeom>
            <a:avLst/>
            <a:gdLst/>
            <a:ahLst/>
            <a:cxnLst/>
            <a:rect l="l" t="t" r="r" b="b"/>
            <a:pathLst>
              <a:path w="57150" h="57150">
                <a:moveTo>
                  <a:pt x="28486" y="56993"/>
                </a:moveTo>
                <a:lnTo>
                  <a:pt x="0" y="0"/>
                </a:lnTo>
                <a:lnTo>
                  <a:pt x="56977" y="2"/>
                </a:lnTo>
                <a:lnTo>
                  <a:pt x="28486" y="56993"/>
                </a:lnTo>
                <a:close/>
              </a:path>
            </a:pathLst>
          </a:custGeom>
          <a:solidFill>
            <a:srgbClr val="4471C4"/>
          </a:solidFill>
        </p:spPr>
        <p:txBody>
          <a:bodyPr wrap="square" lIns="0" tIns="0" rIns="0" bIns="0" rtlCol="0"/>
          <a:lstStyle/>
          <a:p>
            <a:endParaRPr/>
          </a:p>
        </p:txBody>
      </p:sp>
      <p:sp>
        <p:nvSpPr>
          <p:cNvPr id="26" name="object 26"/>
          <p:cNvSpPr/>
          <p:nvPr/>
        </p:nvSpPr>
        <p:spPr>
          <a:xfrm>
            <a:off x="2260582" y="4047742"/>
            <a:ext cx="1441450" cy="0"/>
          </a:xfrm>
          <a:custGeom>
            <a:avLst/>
            <a:gdLst/>
            <a:ahLst/>
            <a:cxnLst/>
            <a:rect l="l" t="t" r="r" b="b"/>
            <a:pathLst>
              <a:path w="1441450">
                <a:moveTo>
                  <a:pt x="1441124" y="0"/>
                </a:moveTo>
                <a:lnTo>
                  <a:pt x="0" y="0"/>
                </a:lnTo>
              </a:path>
            </a:pathLst>
          </a:custGeom>
          <a:ln w="14247">
            <a:solidFill>
              <a:srgbClr val="4471C4"/>
            </a:solidFill>
          </a:ln>
        </p:spPr>
        <p:txBody>
          <a:bodyPr wrap="square" lIns="0" tIns="0" rIns="0" bIns="0" rtlCol="0"/>
          <a:lstStyle/>
          <a:p>
            <a:endParaRPr/>
          </a:p>
        </p:txBody>
      </p:sp>
      <p:sp>
        <p:nvSpPr>
          <p:cNvPr id="27" name="object 27"/>
          <p:cNvSpPr/>
          <p:nvPr/>
        </p:nvSpPr>
        <p:spPr>
          <a:xfrm>
            <a:off x="2213123" y="4019244"/>
            <a:ext cx="57150" cy="57150"/>
          </a:xfrm>
          <a:custGeom>
            <a:avLst/>
            <a:gdLst/>
            <a:ahLst/>
            <a:cxnLst/>
            <a:rect l="l" t="t" r="r" b="b"/>
            <a:pathLst>
              <a:path w="57150" h="57150">
                <a:moveTo>
                  <a:pt x="56980" y="56990"/>
                </a:moveTo>
                <a:lnTo>
                  <a:pt x="56977" y="0"/>
                </a:lnTo>
                <a:lnTo>
                  <a:pt x="0" y="28497"/>
                </a:lnTo>
                <a:lnTo>
                  <a:pt x="56980" y="56990"/>
                </a:lnTo>
                <a:close/>
              </a:path>
            </a:pathLst>
          </a:custGeom>
          <a:solidFill>
            <a:srgbClr val="4471C4"/>
          </a:solidFill>
        </p:spPr>
        <p:txBody>
          <a:bodyPr wrap="square" lIns="0" tIns="0" rIns="0" bIns="0" rtlCol="0"/>
          <a:lstStyle/>
          <a:p>
            <a:endParaRPr/>
          </a:p>
        </p:txBody>
      </p:sp>
      <p:sp>
        <p:nvSpPr>
          <p:cNvPr id="28" name="object 28"/>
          <p:cNvSpPr/>
          <p:nvPr/>
        </p:nvSpPr>
        <p:spPr>
          <a:xfrm>
            <a:off x="7305976" y="3107402"/>
            <a:ext cx="0" cy="1367790"/>
          </a:xfrm>
          <a:custGeom>
            <a:avLst/>
            <a:gdLst/>
            <a:ahLst/>
            <a:cxnLst/>
            <a:rect l="l" t="t" r="r" b="b"/>
            <a:pathLst>
              <a:path h="1367789">
                <a:moveTo>
                  <a:pt x="0" y="0"/>
                </a:moveTo>
                <a:lnTo>
                  <a:pt x="0" y="1367748"/>
                </a:lnTo>
              </a:path>
            </a:pathLst>
          </a:custGeom>
          <a:ln w="14244">
            <a:solidFill>
              <a:srgbClr val="4471C4"/>
            </a:solidFill>
          </a:ln>
        </p:spPr>
        <p:txBody>
          <a:bodyPr wrap="square" lIns="0" tIns="0" rIns="0" bIns="0" rtlCol="0"/>
          <a:lstStyle/>
          <a:p>
            <a:endParaRPr/>
          </a:p>
        </p:txBody>
      </p:sp>
      <p:sp>
        <p:nvSpPr>
          <p:cNvPr id="29" name="object 29"/>
          <p:cNvSpPr/>
          <p:nvPr/>
        </p:nvSpPr>
        <p:spPr>
          <a:xfrm>
            <a:off x="2245758" y="4475178"/>
            <a:ext cx="5045710" cy="1270"/>
          </a:xfrm>
          <a:custGeom>
            <a:avLst/>
            <a:gdLst/>
            <a:ahLst/>
            <a:cxnLst/>
            <a:rect l="l" t="t" r="r" b="b"/>
            <a:pathLst>
              <a:path w="5045709" h="1270">
                <a:moveTo>
                  <a:pt x="5045117" y="941"/>
                </a:moveTo>
                <a:lnTo>
                  <a:pt x="0" y="0"/>
                </a:lnTo>
              </a:path>
            </a:pathLst>
          </a:custGeom>
          <a:ln w="14247">
            <a:solidFill>
              <a:srgbClr val="4471C4"/>
            </a:solidFill>
          </a:ln>
        </p:spPr>
        <p:txBody>
          <a:bodyPr wrap="square" lIns="0" tIns="0" rIns="0" bIns="0" rtlCol="0"/>
          <a:lstStyle/>
          <a:p>
            <a:endParaRPr/>
          </a:p>
        </p:txBody>
      </p:sp>
      <p:sp>
        <p:nvSpPr>
          <p:cNvPr id="30" name="object 30"/>
          <p:cNvSpPr/>
          <p:nvPr/>
        </p:nvSpPr>
        <p:spPr>
          <a:xfrm>
            <a:off x="2198299" y="4446687"/>
            <a:ext cx="57150" cy="57150"/>
          </a:xfrm>
          <a:custGeom>
            <a:avLst/>
            <a:gdLst/>
            <a:ahLst/>
            <a:cxnLst/>
            <a:rect l="l" t="t" r="r" b="b"/>
            <a:pathLst>
              <a:path w="57150" h="57150">
                <a:moveTo>
                  <a:pt x="56986" y="0"/>
                </a:moveTo>
                <a:lnTo>
                  <a:pt x="56973" y="56990"/>
                </a:lnTo>
                <a:lnTo>
                  <a:pt x="0" y="28481"/>
                </a:lnTo>
                <a:lnTo>
                  <a:pt x="56986" y="0"/>
                </a:lnTo>
                <a:close/>
              </a:path>
            </a:pathLst>
          </a:custGeom>
          <a:solidFill>
            <a:srgbClr val="4471C4"/>
          </a:solidFill>
        </p:spPr>
        <p:txBody>
          <a:bodyPr wrap="square" lIns="0" tIns="0" rIns="0" bIns="0" rtlCol="0"/>
          <a:lstStyle/>
          <a:p>
            <a:endParaRPr/>
          </a:p>
        </p:txBody>
      </p:sp>
      <p:sp>
        <p:nvSpPr>
          <p:cNvPr id="31" name="object 31"/>
          <p:cNvSpPr/>
          <p:nvPr/>
        </p:nvSpPr>
        <p:spPr>
          <a:xfrm>
            <a:off x="2252596" y="2070180"/>
            <a:ext cx="1456055" cy="0"/>
          </a:xfrm>
          <a:custGeom>
            <a:avLst/>
            <a:gdLst/>
            <a:ahLst/>
            <a:cxnLst/>
            <a:rect l="l" t="t" r="r" b="b"/>
            <a:pathLst>
              <a:path w="1456054">
                <a:moveTo>
                  <a:pt x="1455852" y="0"/>
                </a:moveTo>
                <a:lnTo>
                  <a:pt x="0" y="0"/>
                </a:lnTo>
              </a:path>
            </a:pathLst>
          </a:custGeom>
          <a:ln w="14247">
            <a:solidFill>
              <a:srgbClr val="4471C4"/>
            </a:solidFill>
          </a:ln>
        </p:spPr>
        <p:txBody>
          <a:bodyPr wrap="square" lIns="0" tIns="0" rIns="0" bIns="0" rtlCol="0"/>
          <a:lstStyle/>
          <a:p>
            <a:endParaRPr/>
          </a:p>
        </p:txBody>
      </p:sp>
      <p:sp>
        <p:nvSpPr>
          <p:cNvPr id="32" name="object 32"/>
          <p:cNvSpPr/>
          <p:nvPr/>
        </p:nvSpPr>
        <p:spPr>
          <a:xfrm>
            <a:off x="2205137" y="2041683"/>
            <a:ext cx="57150" cy="57150"/>
          </a:xfrm>
          <a:custGeom>
            <a:avLst/>
            <a:gdLst/>
            <a:ahLst/>
            <a:cxnLst/>
            <a:rect l="l" t="t" r="r" b="b"/>
            <a:pathLst>
              <a:path w="57150" h="57150">
                <a:moveTo>
                  <a:pt x="56980" y="56990"/>
                </a:moveTo>
                <a:lnTo>
                  <a:pt x="56978" y="0"/>
                </a:lnTo>
                <a:lnTo>
                  <a:pt x="0" y="28497"/>
                </a:lnTo>
                <a:lnTo>
                  <a:pt x="56980" y="56990"/>
                </a:lnTo>
                <a:close/>
              </a:path>
            </a:pathLst>
          </a:custGeom>
          <a:solidFill>
            <a:srgbClr val="4471C4"/>
          </a:solidFill>
        </p:spPr>
        <p:txBody>
          <a:bodyPr wrap="square" lIns="0" tIns="0" rIns="0" bIns="0" rtlCol="0"/>
          <a:lstStyle/>
          <a:p>
            <a:endParaRPr/>
          </a:p>
        </p:txBody>
      </p:sp>
      <p:sp>
        <p:nvSpPr>
          <p:cNvPr id="33" name="object 33"/>
          <p:cNvSpPr/>
          <p:nvPr/>
        </p:nvSpPr>
        <p:spPr>
          <a:xfrm>
            <a:off x="1465526" y="2849807"/>
            <a:ext cx="2189480" cy="0"/>
          </a:xfrm>
          <a:custGeom>
            <a:avLst/>
            <a:gdLst/>
            <a:ahLst/>
            <a:cxnLst/>
            <a:rect l="l" t="t" r="r" b="b"/>
            <a:pathLst>
              <a:path w="2189479">
                <a:moveTo>
                  <a:pt x="0" y="0"/>
                </a:moveTo>
                <a:lnTo>
                  <a:pt x="2189001" y="0"/>
                </a:lnTo>
              </a:path>
            </a:pathLst>
          </a:custGeom>
          <a:ln w="14247">
            <a:solidFill>
              <a:srgbClr val="4471C4"/>
            </a:solidFill>
          </a:ln>
        </p:spPr>
        <p:txBody>
          <a:bodyPr wrap="square" lIns="0" tIns="0" rIns="0" bIns="0" rtlCol="0"/>
          <a:lstStyle/>
          <a:p>
            <a:endParaRPr/>
          </a:p>
        </p:txBody>
      </p:sp>
      <p:sp>
        <p:nvSpPr>
          <p:cNvPr id="34" name="object 34"/>
          <p:cNvSpPr/>
          <p:nvPr/>
        </p:nvSpPr>
        <p:spPr>
          <a:xfrm>
            <a:off x="3645006" y="2821309"/>
            <a:ext cx="57150" cy="57150"/>
          </a:xfrm>
          <a:custGeom>
            <a:avLst/>
            <a:gdLst/>
            <a:ahLst/>
            <a:cxnLst/>
            <a:rect l="l" t="t" r="r" b="b"/>
            <a:pathLst>
              <a:path w="57150" h="57150">
                <a:moveTo>
                  <a:pt x="0" y="56990"/>
                </a:moveTo>
                <a:lnTo>
                  <a:pt x="2" y="0"/>
                </a:lnTo>
                <a:lnTo>
                  <a:pt x="56981" y="28497"/>
                </a:lnTo>
                <a:lnTo>
                  <a:pt x="0" y="56990"/>
                </a:lnTo>
                <a:close/>
              </a:path>
            </a:pathLst>
          </a:custGeom>
          <a:solidFill>
            <a:srgbClr val="4471C4"/>
          </a:solidFill>
        </p:spPr>
        <p:txBody>
          <a:bodyPr wrap="square" lIns="0" tIns="0" rIns="0" bIns="0" rtlCol="0"/>
          <a:lstStyle/>
          <a:p>
            <a:endParaRPr/>
          </a:p>
        </p:txBody>
      </p:sp>
      <p:sp>
        <p:nvSpPr>
          <p:cNvPr id="35" name="object 35"/>
          <p:cNvSpPr/>
          <p:nvPr/>
        </p:nvSpPr>
        <p:spPr>
          <a:xfrm>
            <a:off x="4386321" y="4273423"/>
            <a:ext cx="0" cy="510540"/>
          </a:xfrm>
          <a:custGeom>
            <a:avLst/>
            <a:gdLst/>
            <a:ahLst/>
            <a:cxnLst/>
            <a:rect l="l" t="t" r="r" b="b"/>
            <a:pathLst>
              <a:path h="510539">
                <a:moveTo>
                  <a:pt x="0" y="0"/>
                </a:moveTo>
                <a:lnTo>
                  <a:pt x="0" y="510066"/>
                </a:lnTo>
              </a:path>
            </a:pathLst>
          </a:custGeom>
          <a:ln w="14245">
            <a:solidFill>
              <a:srgbClr val="4471C4"/>
            </a:solidFill>
          </a:ln>
        </p:spPr>
        <p:txBody>
          <a:bodyPr wrap="square" lIns="0" tIns="0" rIns="0" bIns="0" rtlCol="0"/>
          <a:lstStyle/>
          <a:p>
            <a:endParaRPr/>
          </a:p>
        </p:txBody>
      </p:sp>
      <p:sp>
        <p:nvSpPr>
          <p:cNvPr id="36" name="object 36"/>
          <p:cNvSpPr/>
          <p:nvPr/>
        </p:nvSpPr>
        <p:spPr>
          <a:xfrm>
            <a:off x="4357835" y="4773997"/>
            <a:ext cx="57150" cy="57150"/>
          </a:xfrm>
          <a:custGeom>
            <a:avLst/>
            <a:gdLst/>
            <a:ahLst/>
            <a:cxnLst/>
            <a:rect l="l" t="t" r="r" b="b"/>
            <a:pathLst>
              <a:path w="57150" h="57150">
                <a:moveTo>
                  <a:pt x="28486" y="56992"/>
                </a:moveTo>
                <a:lnTo>
                  <a:pt x="0" y="0"/>
                </a:lnTo>
                <a:lnTo>
                  <a:pt x="56978" y="2"/>
                </a:lnTo>
                <a:lnTo>
                  <a:pt x="28486" y="56992"/>
                </a:lnTo>
                <a:close/>
              </a:path>
            </a:pathLst>
          </a:custGeom>
          <a:solidFill>
            <a:srgbClr val="4471C4"/>
          </a:solidFill>
        </p:spPr>
        <p:txBody>
          <a:bodyPr wrap="square" lIns="0" tIns="0" rIns="0" bIns="0" rtlCol="0"/>
          <a:lstStyle/>
          <a:p>
            <a:endParaRPr/>
          </a:p>
        </p:txBody>
      </p:sp>
      <p:sp>
        <p:nvSpPr>
          <p:cNvPr id="37" name="object 37"/>
          <p:cNvSpPr/>
          <p:nvPr/>
        </p:nvSpPr>
        <p:spPr>
          <a:xfrm>
            <a:off x="1465526" y="2470251"/>
            <a:ext cx="0" cy="380365"/>
          </a:xfrm>
          <a:custGeom>
            <a:avLst/>
            <a:gdLst/>
            <a:ahLst/>
            <a:cxnLst/>
            <a:rect l="l" t="t" r="r" b="b"/>
            <a:pathLst>
              <a:path h="380364">
                <a:moveTo>
                  <a:pt x="0" y="0"/>
                </a:moveTo>
                <a:lnTo>
                  <a:pt x="0" y="379918"/>
                </a:lnTo>
              </a:path>
            </a:pathLst>
          </a:custGeom>
          <a:ln w="14245">
            <a:solidFill>
              <a:srgbClr val="4471C4"/>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5415" y="455265"/>
            <a:ext cx="7812886" cy="690574"/>
          </a:xfrm>
          <a:prstGeom prst="rect">
            <a:avLst/>
          </a:prstGeom>
        </p:spPr>
        <p:txBody>
          <a:bodyPr vert="horz" wrap="square" lIns="0" tIns="13335" rIns="0" bIns="0" rtlCol="0">
            <a:spAutoFit/>
          </a:bodyPr>
          <a:lstStyle/>
          <a:p>
            <a:pPr marL="12700" algn="ctr">
              <a:lnSpc>
                <a:spcPct val="100000"/>
              </a:lnSpc>
              <a:spcBef>
                <a:spcPts val="105"/>
              </a:spcBef>
            </a:pPr>
            <a:r>
              <a:rPr spc="-5" dirty="0"/>
              <a:t>SABMR</a:t>
            </a:r>
            <a:r>
              <a:rPr lang="en-ZA" spc="-5" dirty="0"/>
              <a:t> NHI</a:t>
            </a:r>
            <a:r>
              <a:rPr spc="-5" dirty="0"/>
              <a:t> </a:t>
            </a:r>
            <a:r>
              <a:rPr lang="en-ZA" dirty="0"/>
              <a:t>–</a:t>
            </a:r>
            <a:r>
              <a:rPr dirty="0"/>
              <a:t> </a:t>
            </a:r>
            <a:r>
              <a:rPr lang="en-ZA" dirty="0"/>
              <a:t>Main Concerns</a:t>
            </a:r>
            <a:endParaRPr dirty="0"/>
          </a:p>
        </p:txBody>
      </p:sp>
      <p:sp>
        <p:nvSpPr>
          <p:cNvPr id="3" name="object 3"/>
          <p:cNvSpPr/>
          <p:nvPr/>
        </p:nvSpPr>
        <p:spPr>
          <a:xfrm>
            <a:off x="0" y="5067245"/>
            <a:ext cx="3542029" cy="1831975"/>
          </a:xfrm>
          <a:custGeom>
            <a:avLst/>
            <a:gdLst/>
            <a:ahLst/>
            <a:cxnLst/>
            <a:rect l="l" t="t" r="r" b="b"/>
            <a:pathLst>
              <a:path w="3542029" h="1831975">
                <a:moveTo>
                  <a:pt x="3541776" y="0"/>
                </a:moveTo>
                <a:lnTo>
                  <a:pt x="0" y="189953"/>
                </a:lnTo>
                <a:lnTo>
                  <a:pt x="0" y="1831847"/>
                </a:lnTo>
                <a:lnTo>
                  <a:pt x="1504416" y="1831847"/>
                </a:lnTo>
                <a:lnTo>
                  <a:pt x="2163597" y="867130"/>
                </a:lnTo>
                <a:lnTo>
                  <a:pt x="2656332" y="596696"/>
                </a:lnTo>
                <a:lnTo>
                  <a:pt x="2824010" y="398767"/>
                </a:lnTo>
                <a:lnTo>
                  <a:pt x="3316732" y="207365"/>
                </a:lnTo>
                <a:lnTo>
                  <a:pt x="3541776" y="0"/>
                </a:lnTo>
                <a:close/>
              </a:path>
            </a:pathLst>
          </a:custGeom>
          <a:solidFill>
            <a:srgbClr val="2C6C6B"/>
          </a:solidFill>
        </p:spPr>
        <p:txBody>
          <a:bodyPr wrap="square" lIns="0" tIns="0" rIns="0" bIns="0" rtlCol="0"/>
          <a:lstStyle/>
          <a:p>
            <a:endParaRPr/>
          </a:p>
        </p:txBody>
      </p:sp>
      <p:sp>
        <p:nvSpPr>
          <p:cNvPr id="4" name="object 4"/>
          <p:cNvSpPr/>
          <p:nvPr/>
        </p:nvSpPr>
        <p:spPr>
          <a:xfrm>
            <a:off x="0" y="4803647"/>
            <a:ext cx="3542029" cy="509270"/>
          </a:xfrm>
          <a:custGeom>
            <a:avLst/>
            <a:gdLst/>
            <a:ahLst/>
            <a:cxnLst/>
            <a:rect l="l" t="t" r="r" b="b"/>
            <a:pathLst>
              <a:path w="3542029" h="509270">
                <a:moveTo>
                  <a:pt x="0" y="0"/>
                </a:moveTo>
                <a:lnTo>
                  <a:pt x="0" y="509015"/>
                </a:lnTo>
                <a:lnTo>
                  <a:pt x="725119" y="411848"/>
                </a:lnTo>
                <a:lnTo>
                  <a:pt x="1170787" y="400977"/>
                </a:lnTo>
                <a:lnTo>
                  <a:pt x="2123884" y="328472"/>
                </a:lnTo>
                <a:lnTo>
                  <a:pt x="2516606" y="328472"/>
                </a:lnTo>
                <a:lnTo>
                  <a:pt x="3541776" y="221881"/>
                </a:lnTo>
                <a:lnTo>
                  <a:pt x="3459403" y="163144"/>
                </a:lnTo>
                <a:lnTo>
                  <a:pt x="0" y="0"/>
                </a:lnTo>
                <a:close/>
              </a:path>
            </a:pathLst>
          </a:custGeom>
          <a:solidFill>
            <a:srgbClr val="5EAEA6"/>
          </a:solidFill>
        </p:spPr>
        <p:txBody>
          <a:bodyPr wrap="square" lIns="0" tIns="0" rIns="0" bIns="0" rtlCol="0"/>
          <a:lstStyle/>
          <a:p>
            <a:endParaRPr/>
          </a:p>
        </p:txBody>
      </p:sp>
      <p:sp>
        <p:nvSpPr>
          <p:cNvPr id="5" name="object 5"/>
          <p:cNvSpPr/>
          <p:nvPr/>
        </p:nvSpPr>
        <p:spPr>
          <a:xfrm>
            <a:off x="492251" y="5204459"/>
            <a:ext cx="678180" cy="1455420"/>
          </a:xfrm>
          <a:custGeom>
            <a:avLst/>
            <a:gdLst/>
            <a:ahLst/>
            <a:cxnLst/>
            <a:rect l="l" t="t" r="r" b="b"/>
            <a:pathLst>
              <a:path w="678180" h="1455420">
                <a:moveTo>
                  <a:pt x="678180" y="0"/>
                </a:moveTo>
                <a:lnTo>
                  <a:pt x="232435" y="10883"/>
                </a:lnTo>
                <a:lnTo>
                  <a:pt x="0" y="1455420"/>
                </a:lnTo>
                <a:lnTo>
                  <a:pt x="678180" y="0"/>
                </a:lnTo>
                <a:close/>
              </a:path>
            </a:pathLst>
          </a:custGeom>
          <a:solidFill>
            <a:srgbClr val="224B48"/>
          </a:solidFill>
        </p:spPr>
        <p:txBody>
          <a:bodyPr wrap="square" lIns="0" tIns="0" rIns="0" bIns="0" rtlCol="0"/>
          <a:lstStyle/>
          <a:p>
            <a:endParaRPr/>
          </a:p>
        </p:txBody>
      </p:sp>
      <p:sp>
        <p:nvSpPr>
          <p:cNvPr id="6" name="object 6"/>
          <p:cNvSpPr/>
          <p:nvPr/>
        </p:nvSpPr>
        <p:spPr>
          <a:xfrm>
            <a:off x="1716023" y="5132832"/>
            <a:ext cx="800100" cy="934719"/>
          </a:xfrm>
          <a:custGeom>
            <a:avLst/>
            <a:gdLst/>
            <a:ahLst/>
            <a:cxnLst/>
            <a:rect l="l" t="t" r="r" b="b"/>
            <a:pathLst>
              <a:path w="800100" h="934720">
                <a:moveTo>
                  <a:pt x="800100" y="0"/>
                </a:moveTo>
                <a:lnTo>
                  <a:pt x="407403" y="0"/>
                </a:lnTo>
                <a:lnTo>
                  <a:pt x="0" y="934212"/>
                </a:lnTo>
                <a:lnTo>
                  <a:pt x="800100" y="0"/>
                </a:lnTo>
                <a:close/>
              </a:path>
            </a:pathLst>
          </a:custGeom>
          <a:solidFill>
            <a:srgbClr val="224B48"/>
          </a:solidFill>
        </p:spPr>
        <p:txBody>
          <a:bodyPr wrap="square" lIns="0" tIns="0" rIns="0" bIns="0" rtlCol="0"/>
          <a:lstStyle/>
          <a:p>
            <a:endParaRPr/>
          </a:p>
        </p:txBody>
      </p:sp>
      <p:sp>
        <p:nvSpPr>
          <p:cNvPr id="7" name="object 7"/>
          <p:cNvSpPr/>
          <p:nvPr/>
        </p:nvSpPr>
        <p:spPr>
          <a:xfrm>
            <a:off x="5602221" y="5026152"/>
            <a:ext cx="3542029" cy="1831975"/>
          </a:xfrm>
          <a:custGeom>
            <a:avLst/>
            <a:gdLst/>
            <a:ahLst/>
            <a:cxnLst/>
            <a:rect l="l" t="t" r="r" b="b"/>
            <a:pathLst>
              <a:path w="3542029" h="1831975">
                <a:moveTo>
                  <a:pt x="0" y="0"/>
                </a:moveTo>
                <a:lnTo>
                  <a:pt x="225043" y="208559"/>
                </a:lnTo>
                <a:lnTo>
                  <a:pt x="717765" y="401078"/>
                </a:lnTo>
                <a:lnTo>
                  <a:pt x="885443" y="600163"/>
                </a:lnTo>
                <a:lnTo>
                  <a:pt x="1378178" y="872159"/>
                </a:lnTo>
                <a:lnTo>
                  <a:pt x="2030133" y="1831848"/>
                </a:lnTo>
                <a:lnTo>
                  <a:pt x="3541776" y="1831848"/>
                </a:lnTo>
                <a:lnTo>
                  <a:pt x="3541776" y="191058"/>
                </a:lnTo>
                <a:lnTo>
                  <a:pt x="0" y="0"/>
                </a:lnTo>
                <a:close/>
              </a:path>
            </a:pathLst>
          </a:custGeom>
          <a:solidFill>
            <a:srgbClr val="2C6C6B"/>
          </a:solidFill>
        </p:spPr>
        <p:txBody>
          <a:bodyPr wrap="square" lIns="0" tIns="0" rIns="0" bIns="0" rtlCol="0"/>
          <a:lstStyle/>
          <a:p>
            <a:endParaRPr/>
          </a:p>
        </p:txBody>
      </p:sp>
      <p:sp>
        <p:nvSpPr>
          <p:cNvPr id="8" name="object 8"/>
          <p:cNvSpPr/>
          <p:nvPr/>
        </p:nvSpPr>
        <p:spPr>
          <a:xfrm>
            <a:off x="5601973" y="4803647"/>
            <a:ext cx="3542029" cy="512445"/>
          </a:xfrm>
          <a:custGeom>
            <a:avLst/>
            <a:gdLst/>
            <a:ahLst/>
            <a:cxnLst/>
            <a:rect l="l" t="t" r="r" b="b"/>
            <a:pathLst>
              <a:path w="3542029" h="512445">
                <a:moveTo>
                  <a:pt x="3541776" y="0"/>
                </a:moveTo>
                <a:lnTo>
                  <a:pt x="82372" y="164122"/>
                </a:lnTo>
                <a:lnTo>
                  <a:pt x="0" y="223202"/>
                </a:lnTo>
                <a:lnTo>
                  <a:pt x="1025182" y="330428"/>
                </a:lnTo>
                <a:lnTo>
                  <a:pt x="1417891" y="330428"/>
                </a:lnTo>
                <a:lnTo>
                  <a:pt x="2370988" y="403377"/>
                </a:lnTo>
                <a:lnTo>
                  <a:pt x="2816656" y="414312"/>
                </a:lnTo>
                <a:lnTo>
                  <a:pt x="3541776" y="512063"/>
                </a:lnTo>
                <a:lnTo>
                  <a:pt x="3541776" y="0"/>
                </a:lnTo>
                <a:close/>
              </a:path>
            </a:pathLst>
          </a:custGeom>
          <a:solidFill>
            <a:srgbClr val="5EAEA6"/>
          </a:solidFill>
        </p:spPr>
        <p:txBody>
          <a:bodyPr wrap="square" lIns="0" tIns="0" rIns="0" bIns="0" rtlCol="0"/>
          <a:lstStyle/>
          <a:p>
            <a:endParaRPr/>
          </a:p>
        </p:txBody>
      </p:sp>
      <p:sp>
        <p:nvSpPr>
          <p:cNvPr id="9" name="object 9"/>
          <p:cNvSpPr/>
          <p:nvPr/>
        </p:nvSpPr>
        <p:spPr>
          <a:xfrm>
            <a:off x="7973568" y="5205984"/>
            <a:ext cx="678180" cy="1463040"/>
          </a:xfrm>
          <a:custGeom>
            <a:avLst/>
            <a:gdLst/>
            <a:ahLst/>
            <a:cxnLst/>
            <a:rect l="l" t="t" r="r" b="b"/>
            <a:pathLst>
              <a:path w="678179" h="1463040">
                <a:moveTo>
                  <a:pt x="0" y="0"/>
                </a:moveTo>
                <a:lnTo>
                  <a:pt x="678179" y="1463040"/>
                </a:lnTo>
                <a:lnTo>
                  <a:pt x="445744" y="10934"/>
                </a:lnTo>
                <a:lnTo>
                  <a:pt x="0" y="0"/>
                </a:lnTo>
                <a:close/>
              </a:path>
            </a:pathLst>
          </a:custGeom>
          <a:solidFill>
            <a:srgbClr val="224B48"/>
          </a:solidFill>
        </p:spPr>
        <p:txBody>
          <a:bodyPr wrap="square" lIns="0" tIns="0" rIns="0" bIns="0" rtlCol="0"/>
          <a:lstStyle/>
          <a:p>
            <a:endParaRPr/>
          </a:p>
        </p:txBody>
      </p:sp>
      <p:sp>
        <p:nvSpPr>
          <p:cNvPr id="10" name="object 10"/>
          <p:cNvSpPr/>
          <p:nvPr/>
        </p:nvSpPr>
        <p:spPr>
          <a:xfrm>
            <a:off x="6627876" y="5134355"/>
            <a:ext cx="800100" cy="939165"/>
          </a:xfrm>
          <a:custGeom>
            <a:avLst/>
            <a:gdLst/>
            <a:ahLst/>
            <a:cxnLst/>
            <a:rect l="l" t="t" r="r" b="b"/>
            <a:pathLst>
              <a:path w="800100" h="939164">
                <a:moveTo>
                  <a:pt x="392696" y="0"/>
                </a:moveTo>
                <a:lnTo>
                  <a:pt x="0" y="0"/>
                </a:lnTo>
                <a:lnTo>
                  <a:pt x="800100" y="938784"/>
                </a:lnTo>
                <a:lnTo>
                  <a:pt x="392696" y="0"/>
                </a:lnTo>
                <a:close/>
              </a:path>
            </a:pathLst>
          </a:custGeom>
          <a:solidFill>
            <a:srgbClr val="224B48"/>
          </a:solidFill>
        </p:spPr>
        <p:txBody>
          <a:bodyPr wrap="square" lIns="0" tIns="0" rIns="0" bIns="0" rtlCol="0"/>
          <a:lstStyle/>
          <a:p>
            <a:endParaRPr/>
          </a:p>
        </p:txBody>
      </p:sp>
      <p:sp>
        <p:nvSpPr>
          <p:cNvPr id="11" name="object 11"/>
          <p:cNvSpPr/>
          <p:nvPr/>
        </p:nvSpPr>
        <p:spPr>
          <a:xfrm>
            <a:off x="2626614" y="4748027"/>
            <a:ext cx="3497579" cy="96520"/>
          </a:xfrm>
          <a:custGeom>
            <a:avLst/>
            <a:gdLst/>
            <a:ahLst/>
            <a:cxnLst/>
            <a:rect l="l" t="t" r="r" b="b"/>
            <a:pathLst>
              <a:path w="3497579" h="96520">
                <a:moveTo>
                  <a:pt x="3497579" y="292"/>
                </a:moveTo>
                <a:lnTo>
                  <a:pt x="3439028" y="6967"/>
                </a:lnTo>
                <a:lnTo>
                  <a:pt x="3381340" y="13334"/>
                </a:lnTo>
                <a:lnTo>
                  <a:pt x="3324481" y="19400"/>
                </a:lnTo>
                <a:lnTo>
                  <a:pt x="3268417" y="25170"/>
                </a:lnTo>
                <a:lnTo>
                  <a:pt x="3213114" y="30652"/>
                </a:lnTo>
                <a:lnTo>
                  <a:pt x="3158539" y="35854"/>
                </a:lnTo>
                <a:lnTo>
                  <a:pt x="3104658" y="40781"/>
                </a:lnTo>
                <a:lnTo>
                  <a:pt x="3051438" y="45442"/>
                </a:lnTo>
                <a:lnTo>
                  <a:pt x="2998844" y="49843"/>
                </a:lnTo>
                <a:lnTo>
                  <a:pt x="2946843" y="53991"/>
                </a:lnTo>
                <a:lnTo>
                  <a:pt x="2895401" y="57894"/>
                </a:lnTo>
                <a:lnTo>
                  <a:pt x="2844484" y="61557"/>
                </a:lnTo>
                <a:lnTo>
                  <a:pt x="2794060" y="64988"/>
                </a:lnTo>
                <a:lnTo>
                  <a:pt x="2744093" y="68195"/>
                </a:lnTo>
                <a:lnTo>
                  <a:pt x="2694550" y="71184"/>
                </a:lnTo>
                <a:lnTo>
                  <a:pt x="2645398" y="73961"/>
                </a:lnTo>
                <a:lnTo>
                  <a:pt x="2596603" y="76535"/>
                </a:lnTo>
                <a:lnTo>
                  <a:pt x="2548131" y="78913"/>
                </a:lnTo>
                <a:lnTo>
                  <a:pt x="2499948" y="81100"/>
                </a:lnTo>
                <a:lnTo>
                  <a:pt x="2452021" y="83104"/>
                </a:lnTo>
                <a:lnTo>
                  <a:pt x="2404315" y="84932"/>
                </a:lnTo>
                <a:lnTo>
                  <a:pt x="2356798" y="86592"/>
                </a:lnTo>
                <a:lnTo>
                  <a:pt x="2309435" y="88090"/>
                </a:lnTo>
                <a:lnTo>
                  <a:pt x="2262193" y="89432"/>
                </a:lnTo>
                <a:lnTo>
                  <a:pt x="2215038" y="90627"/>
                </a:lnTo>
                <a:lnTo>
                  <a:pt x="2167936" y="91681"/>
                </a:lnTo>
                <a:lnTo>
                  <a:pt x="2120854" y="92601"/>
                </a:lnTo>
                <a:lnTo>
                  <a:pt x="2073757" y="93395"/>
                </a:lnTo>
                <a:lnTo>
                  <a:pt x="2026613" y="94068"/>
                </a:lnTo>
                <a:lnTo>
                  <a:pt x="1979387" y="94628"/>
                </a:lnTo>
                <a:lnTo>
                  <a:pt x="1932045" y="95083"/>
                </a:lnTo>
                <a:lnTo>
                  <a:pt x="1884555" y="95438"/>
                </a:lnTo>
                <a:lnTo>
                  <a:pt x="1836881" y="95702"/>
                </a:lnTo>
                <a:lnTo>
                  <a:pt x="1788991" y="95881"/>
                </a:lnTo>
                <a:lnTo>
                  <a:pt x="1740851" y="95982"/>
                </a:lnTo>
                <a:lnTo>
                  <a:pt x="1692427" y="96011"/>
                </a:lnTo>
                <a:lnTo>
                  <a:pt x="1639271" y="95912"/>
                </a:lnTo>
                <a:lnTo>
                  <a:pt x="1585818" y="95623"/>
                </a:lnTo>
                <a:lnTo>
                  <a:pt x="1532107" y="95147"/>
                </a:lnTo>
                <a:lnTo>
                  <a:pt x="1478180" y="94485"/>
                </a:lnTo>
                <a:lnTo>
                  <a:pt x="1424075" y="93637"/>
                </a:lnTo>
                <a:lnTo>
                  <a:pt x="1369833" y="92606"/>
                </a:lnTo>
                <a:lnTo>
                  <a:pt x="1315494" y="91392"/>
                </a:lnTo>
                <a:lnTo>
                  <a:pt x="1261098" y="89997"/>
                </a:lnTo>
                <a:lnTo>
                  <a:pt x="1206685" y="88421"/>
                </a:lnTo>
                <a:lnTo>
                  <a:pt x="1152296" y="86668"/>
                </a:lnTo>
                <a:lnTo>
                  <a:pt x="1097970" y="84737"/>
                </a:lnTo>
                <a:lnTo>
                  <a:pt x="1043748" y="82630"/>
                </a:lnTo>
                <a:lnTo>
                  <a:pt x="989669" y="80348"/>
                </a:lnTo>
                <a:lnTo>
                  <a:pt x="935774" y="77892"/>
                </a:lnTo>
                <a:lnTo>
                  <a:pt x="882102" y="75265"/>
                </a:lnTo>
                <a:lnTo>
                  <a:pt x="828695" y="72466"/>
                </a:lnTo>
                <a:lnTo>
                  <a:pt x="775592" y="69498"/>
                </a:lnTo>
                <a:lnTo>
                  <a:pt x="722832" y="66362"/>
                </a:lnTo>
                <a:lnTo>
                  <a:pt x="670457" y="63059"/>
                </a:lnTo>
                <a:lnTo>
                  <a:pt x="618507" y="59590"/>
                </a:lnTo>
                <a:lnTo>
                  <a:pt x="567020" y="55956"/>
                </a:lnTo>
                <a:lnTo>
                  <a:pt x="516038" y="52160"/>
                </a:lnTo>
                <a:lnTo>
                  <a:pt x="465601" y="48201"/>
                </a:lnTo>
                <a:lnTo>
                  <a:pt x="415748" y="44082"/>
                </a:lnTo>
                <a:lnTo>
                  <a:pt x="366520" y="39804"/>
                </a:lnTo>
                <a:lnTo>
                  <a:pt x="317957" y="35368"/>
                </a:lnTo>
                <a:lnTo>
                  <a:pt x="270099" y="30775"/>
                </a:lnTo>
                <a:lnTo>
                  <a:pt x="222986" y="26027"/>
                </a:lnTo>
                <a:lnTo>
                  <a:pt x="176658" y="21124"/>
                </a:lnTo>
                <a:lnTo>
                  <a:pt x="131155" y="16069"/>
                </a:lnTo>
                <a:lnTo>
                  <a:pt x="86518" y="10862"/>
                </a:lnTo>
                <a:lnTo>
                  <a:pt x="42786" y="5505"/>
                </a:lnTo>
                <a:lnTo>
                  <a:pt x="0" y="0"/>
                </a:lnTo>
              </a:path>
            </a:pathLst>
          </a:custGeom>
          <a:ln w="44450">
            <a:solidFill>
              <a:srgbClr val="4AACC5"/>
            </a:solidFill>
          </a:ln>
        </p:spPr>
        <p:txBody>
          <a:bodyPr wrap="square" lIns="0" tIns="0" rIns="0" bIns="0" rtlCol="0"/>
          <a:lstStyle/>
          <a:p>
            <a:endParaRPr/>
          </a:p>
        </p:txBody>
      </p:sp>
      <p:sp>
        <p:nvSpPr>
          <p:cNvPr id="12" name="object 12"/>
          <p:cNvSpPr/>
          <p:nvPr/>
        </p:nvSpPr>
        <p:spPr>
          <a:xfrm>
            <a:off x="2491739" y="4578096"/>
            <a:ext cx="149860" cy="494030"/>
          </a:xfrm>
          <a:custGeom>
            <a:avLst/>
            <a:gdLst/>
            <a:ahLst/>
            <a:cxnLst/>
            <a:rect l="l" t="t" r="r" b="b"/>
            <a:pathLst>
              <a:path w="149860" h="494029">
                <a:moveTo>
                  <a:pt x="96456" y="0"/>
                </a:moveTo>
                <a:lnTo>
                  <a:pt x="52895" y="0"/>
                </a:lnTo>
                <a:lnTo>
                  <a:pt x="32307" y="4157"/>
                </a:lnTo>
                <a:lnTo>
                  <a:pt x="15494" y="15493"/>
                </a:lnTo>
                <a:lnTo>
                  <a:pt x="4157" y="32307"/>
                </a:lnTo>
                <a:lnTo>
                  <a:pt x="0" y="52895"/>
                </a:lnTo>
                <a:lnTo>
                  <a:pt x="0" y="440880"/>
                </a:lnTo>
                <a:lnTo>
                  <a:pt x="4157" y="461468"/>
                </a:lnTo>
                <a:lnTo>
                  <a:pt x="15494" y="478281"/>
                </a:lnTo>
                <a:lnTo>
                  <a:pt x="32307" y="489618"/>
                </a:lnTo>
                <a:lnTo>
                  <a:pt x="52895" y="493775"/>
                </a:lnTo>
                <a:lnTo>
                  <a:pt x="96456" y="493775"/>
                </a:lnTo>
                <a:lnTo>
                  <a:pt x="117044" y="489618"/>
                </a:lnTo>
                <a:lnTo>
                  <a:pt x="133857" y="478281"/>
                </a:lnTo>
                <a:lnTo>
                  <a:pt x="145194" y="461468"/>
                </a:lnTo>
                <a:lnTo>
                  <a:pt x="149352" y="440880"/>
                </a:lnTo>
                <a:lnTo>
                  <a:pt x="149352" y="52895"/>
                </a:lnTo>
                <a:lnTo>
                  <a:pt x="145194" y="32307"/>
                </a:lnTo>
                <a:lnTo>
                  <a:pt x="133857" y="15493"/>
                </a:lnTo>
                <a:lnTo>
                  <a:pt x="117044" y="4157"/>
                </a:lnTo>
                <a:lnTo>
                  <a:pt x="96456" y="0"/>
                </a:lnTo>
                <a:close/>
              </a:path>
            </a:pathLst>
          </a:custGeom>
          <a:solidFill>
            <a:srgbClr val="30859C"/>
          </a:solidFill>
        </p:spPr>
        <p:txBody>
          <a:bodyPr wrap="square" lIns="0" tIns="0" rIns="0" bIns="0" rtlCol="0"/>
          <a:lstStyle/>
          <a:p>
            <a:endParaRPr/>
          </a:p>
        </p:txBody>
      </p:sp>
      <p:sp>
        <p:nvSpPr>
          <p:cNvPr id="13" name="object 13"/>
          <p:cNvSpPr/>
          <p:nvPr/>
        </p:nvSpPr>
        <p:spPr>
          <a:xfrm>
            <a:off x="6144767" y="4585715"/>
            <a:ext cx="149860" cy="495300"/>
          </a:xfrm>
          <a:custGeom>
            <a:avLst/>
            <a:gdLst/>
            <a:ahLst/>
            <a:cxnLst/>
            <a:rect l="l" t="t" r="r" b="b"/>
            <a:pathLst>
              <a:path w="149860" h="495300">
                <a:moveTo>
                  <a:pt x="96456" y="0"/>
                </a:moveTo>
                <a:lnTo>
                  <a:pt x="52895" y="0"/>
                </a:lnTo>
                <a:lnTo>
                  <a:pt x="32307" y="4157"/>
                </a:lnTo>
                <a:lnTo>
                  <a:pt x="15494" y="15493"/>
                </a:lnTo>
                <a:lnTo>
                  <a:pt x="4157" y="32307"/>
                </a:lnTo>
                <a:lnTo>
                  <a:pt x="0" y="52895"/>
                </a:lnTo>
                <a:lnTo>
                  <a:pt x="0" y="442404"/>
                </a:lnTo>
                <a:lnTo>
                  <a:pt x="4157" y="462992"/>
                </a:lnTo>
                <a:lnTo>
                  <a:pt x="15494" y="479805"/>
                </a:lnTo>
                <a:lnTo>
                  <a:pt x="32307" y="491142"/>
                </a:lnTo>
                <a:lnTo>
                  <a:pt x="52895" y="495299"/>
                </a:lnTo>
                <a:lnTo>
                  <a:pt x="96456" y="495299"/>
                </a:lnTo>
                <a:lnTo>
                  <a:pt x="117044" y="491142"/>
                </a:lnTo>
                <a:lnTo>
                  <a:pt x="133858" y="479805"/>
                </a:lnTo>
                <a:lnTo>
                  <a:pt x="145194" y="462992"/>
                </a:lnTo>
                <a:lnTo>
                  <a:pt x="149352" y="442404"/>
                </a:lnTo>
                <a:lnTo>
                  <a:pt x="149352" y="52895"/>
                </a:lnTo>
                <a:lnTo>
                  <a:pt x="145194" y="32307"/>
                </a:lnTo>
                <a:lnTo>
                  <a:pt x="133857" y="15493"/>
                </a:lnTo>
                <a:lnTo>
                  <a:pt x="117044" y="4157"/>
                </a:lnTo>
                <a:lnTo>
                  <a:pt x="96456" y="0"/>
                </a:lnTo>
                <a:close/>
              </a:path>
            </a:pathLst>
          </a:custGeom>
          <a:solidFill>
            <a:srgbClr val="30859C"/>
          </a:solidFill>
        </p:spPr>
        <p:txBody>
          <a:bodyPr wrap="square" lIns="0" tIns="0" rIns="0" bIns="0" rtlCol="0"/>
          <a:lstStyle/>
          <a:p>
            <a:endParaRPr/>
          </a:p>
        </p:txBody>
      </p:sp>
      <p:sp>
        <p:nvSpPr>
          <p:cNvPr id="14" name="object 14"/>
          <p:cNvSpPr/>
          <p:nvPr/>
        </p:nvSpPr>
        <p:spPr>
          <a:xfrm>
            <a:off x="4401311" y="2987039"/>
            <a:ext cx="360045" cy="340360"/>
          </a:xfrm>
          <a:custGeom>
            <a:avLst/>
            <a:gdLst/>
            <a:ahLst/>
            <a:cxnLst/>
            <a:rect l="l" t="t" r="r" b="b"/>
            <a:pathLst>
              <a:path w="360045" h="340360">
                <a:moveTo>
                  <a:pt x="179832" y="0"/>
                </a:moveTo>
                <a:lnTo>
                  <a:pt x="132027" y="6069"/>
                </a:lnTo>
                <a:lnTo>
                  <a:pt x="89069" y="23198"/>
                </a:lnTo>
                <a:lnTo>
                  <a:pt x="52673" y="49768"/>
                </a:lnTo>
                <a:lnTo>
                  <a:pt x="24553" y="84158"/>
                </a:lnTo>
                <a:lnTo>
                  <a:pt x="6424" y="124751"/>
                </a:lnTo>
                <a:lnTo>
                  <a:pt x="0" y="169925"/>
                </a:lnTo>
                <a:lnTo>
                  <a:pt x="6424" y="215100"/>
                </a:lnTo>
                <a:lnTo>
                  <a:pt x="24553" y="255693"/>
                </a:lnTo>
                <a:lnTo>
                  <a:pt x="52673" y="290083"/>
                </a:lnTo>
                <a:lnTo>
                  <a:pt x="89069" y="316653"/>
                </a:lnTo>
                <a:lnTo>
                  <a:pt x="132027" y="333782"/>
                </a:lnTo>
                <a:lnTo>
                  <a:pt x="179832" y="339852"/>
                </a:lnTo>
                <a:lnTo>
                  <a:pt x="227636" y="333782"/>
                </a:lnTo>
                <a:lnTo>
                  <a:pt x="270594" y="316653"/>
                </a:lnTo>
                <a:lnTo>
                  <a:pt x="306990" y="290083"/>
                </a:lnTo>
                <a:lnTo>
                  <a:pt x="335110" y="255693"/>
                </a:lnTo>
                <a:lnTo>
                  <a:pt x="353239" y="215100"/>
                </a:lnTo>
                <a:lnTo>
                  <a:pt x="359664" y="169925"/>
                </a:lnTo>
                <a:lnTo>
                  <a:pt x="353239" y="124751"/>
                </a:lnTo>
                <a:lnTo>
                  <a:pt x="335110" y="84158"/>
                </a:lnTo>
                <a:lnTo>
                  <a:pt x="306990" y="49768"/>
                </a:lnTo>
                <a:lnTo>
                  <a:pt x="270594" y="23198"/>
                </a:lnTo>
                <a:lnTo>
                  <a:pt x="227636" y="6069"/>
                </a:lnTo>
                <a:lnTo>
                  <a:pt x="179832" y="0"/>
                </a:lnTo>
                <a:close/>
              </a:path>
            </a:pathLst>
          </a:custGeom>
          <a:solidFill>
            <a:srgbClr val="585858"/>
          </a:solidFill>
        </p:spPr>
        <p:txBody>
          <a:bodyPr wrap="square" lIns="0" tIns="0" rIns="0" bIns="0" rtlCol="0"/>
          <a:lstStyle/>
          <a:p>
            <a:endParaRPr/>
          </a:p>
        </p:txBody>
      </p:sp>
      <p:sp>
        <p:nvSpPr>
          <p:cNvPr id="15" name="object 15"/>
          <p:cNvSpPr/>
          <p:nvPr/>
        </p:nvSpPr>
        <p:spPr>
          <a:xfrm>
            <a:off x="4392167" y="3354323"/>
            <a:ext cx="321945" cy="303530"/>
          </a:xfrm>
          <a:custGeom>
            <a:avLst/>
            <a:gdLst/>
            <a:ahLst/>
            <a:cxnLst/>
            <a:rect l="l" t="t" r="r" b="b"/>
            <a:pathLst>
              <a:path w="321945" h="303529">
                <a:moveTo>
                  <a:pt x="160782" y="0"/>
                </a:moveTo>
                <a:lnTo>
                  <a:pt x="109962" y="7730"/>
                </a:lnTo>
                <a:lnTo>
                  <a:pt x="65825" y="29258"/>
                </a:lnTo>
                <a:lnTo>
                  <a:pt x="31021" y="62084"/>
                </a:lnTo>
                <a:lnTo>
                  <a:pt x="8196" y="103710"/>
                </a:lnTo>
                <a:lnTo>
                  <a:pt x="0" y="151637"/>
                </a:lnTo>
                <a:lnTo>
                  <a:pt x="8196" y="199565"/>
                </a:lnTo>
                <a:lnTo>
                  <a:pt x="31021" y="241191"/>
                </a:lnTo>
                <a:lnTo>
                  <a:pt x="65825" y="274017"/>
                </a:lnTo>
                <a:lnTo>
                  <a:pt x="109962" y="295545"/>
                </a:lnTo>
                <a:lnTo>
                  <a:pt x="160782" y="303275"/>
                </a:lnTo>
                <a:lnTo>
                  <a:pt x="211601" y="295545"/>
                </a:lnTo>
                <a:lnTo>
                  <a:pt x="255738" y="274017"/>
                </a:lnTo>
                <a:lnTo>
                  <a:pt x="290542" y="241191"/>
                </a:lnTo>
                <a:lnTo>
                  <a:pt x="313367" y="199565"/>
                </a:lnTo>
                <a:lnTo>
                  <a:pt x="321564" y="151637"/>
                </a:lnTo>
                <a:lnTo>
                  <a:pt x="313367" y="103710"/>
                </a:lnTo>
                <a:lnTo>
                  <a:pt x="290542" y="62084"/>
                </a:lnTo>
                <a:lnTo>
                  <a:pt x="255738" y="29258"/>
                </a:lnTo>
                <a:lnTo>
                  <a:pt x="211601" y="7730"/>
                </a:lnTo>
                <a:lnTo>
                  <a:pt x="160782" y="0"/>
                </a:lnTo>
                <a:close/>
              </a:path>
            </a:pathLst>
          </a:custGeom>
          <a:solidFill>
            <a:srgbClr val="585858"/>
          </a:solidFill>
        </p:spPr>
        <p:txBody>
          <a:bodyPr wrap="square" lIns="0" tIns="0" rIns="0" bIns="0" rtlCol="0"/>
          <a:lstStyle/>
          <a:p>
            <a:endParaRPr/>
          </a:p>
        </p:txBody>
      </p:sp>
      <p:sp>
        <p:nvSpPr>
          <p:cNvPr id="16" name="object 16"/>
          <p:cNvSpPr/>
          <p:nvPr/>
        </p:nvSpPr>
        <p:spPr>
          <a:xfrm>
            <a:off x="4392167" y="3401567"/>
            <a:ext cx="321945" cy="716280"/>
          </a:xfrm>
          <a:custGeom>
            <a:avLst/>
            <a:gdLst/>
            <a:ahLst/>
            <a:cxnLst/>
            <a:rect l="l" t="t" r="r" b="b"/>
            <a:pathLst>
              <a:path w="321945" h="716279">
                <a:moveTo>
                  <a:pt x="208356" y="0"/>
                </a:moveTo>
                <a:lnTo>
                  <a:pt x="113207" y="0"/>
                </a:lnTo>
                <a:lnTo>
                  <a:pt x="69314" y="8417"/>
                </a:lnTo>
                <a:lnTo>
                  <a:pt x="33310" y="31313"/>
                </a:lnTo>
                <a:lnTo>
                  <a:pt x="8953" y="65156"/>
                </a:lnTo>
                <a:lnTo>
                  <a:pt x="0" y="106413"/>
                </a:lnTo>
                <a:lnTo>
                  <a:pt x="0" y="609879"/>
                </a:lnTo>
                <a:lnTo>
                  <a:pt x="8953" y="651128"/>
                </a:lnTo>
                <a:lnTo>
                  <a:pt x="33310" y="684968"/>
                </a:lnTo>
                <a:lnTo>
                  <a:pt x="69314" y="707863"/>
                </a:lnTo>
                <a:lnTo>
                  <a:pt x="113207" y="716279"/>
                </a:lnTo>
                <a:lnTo>
                  <a:pt x="208356" y="716279"/>
                </a:lnTo>
                <a:lnTo>
                  <a:pt x="252432" y="707863"/>
                </a:lnTo>
                <a:lnTo>
                  <a:pt x="288415" y="684968"/>
                </a:lnTo>
                <a:lnTo>
                  <a:pt x="312671" y="651128"/>
                </a:lnTo>
                <a:lnTo>
                  <a:pt x="321564" y="609879"/>
                </a:lnTo>
                <a:lnTo>
                  <a:pt x="321564" y="106413"/>
                </a:lnTo>
                <a:lnTo>
                  <a:pt x="312671" y="65156"/>
                </a:lnTo>
                <a:lnTo>
                  <a:pt x="288415" y="31313"/>
                </a:lnTo>
                <a:lnTo>
                  <a:pt x="252432" y="8417"/>
                </a:lnTo>
                <a:lnTo>
                  <a:pt x="208356" y="0"/>
                </a:lnTo>
                <a:close/>
              </a:path>
            </a:pathLst>
          </a:custGeom>
          <a:solidFill>
            <a:srgbClr val="585858"/>
          </a:solidFill>
        </p:spPr>
        <p:txBody>
          <a:bodyPr wrap="square" lIns="0" tIns="0" rIns="0" bIns="0" rtlCol="0"/>
          <a:lstStyle/>
          <a:p>
            <a:endParaRPr/>
          </a:p>
        </p:txBody>
      </p:sp>
      <p:sp>
        <p:nvSpPr>
          <p:cNvPr id="17" name="object 17"/>
          <p:cNvSpPr/>
          <p:nvPr/>
        </p:nvSpPr>
        <p:spPr>
          <a:xfrm>
            <a:off x="4553586" y="3935612"/>
            <a:ext cx="296545" cy="411480"/>
          </a:xfrm>
          <a:custGeom>
            <a:avLst/>
            <a:gdLst/>
            <a:ahLst/>
            <a:cxnLst/>
            <a:rect l="l" t="t" r="r" b="b"/>
            <a:pathLst>
              <a:path w="296545" h="411479">
                <a:moveTo>
                  <a:pt x="82851" y="0"/>
                </a:moveTo>
                <a:lnTo>
                  <a:pt x="49718" y="8135"/>
                </a:lnTo>
                <a:lnTo>
                  <a:pt x="22139" y="27776"/>
                </a:lnTo>
                <a:lnTo>
                  <a:pt x="5127" y="54790"/>
                </a:lnTo>
                <a:lnTo>
                  <a:pt x="0" y="85693"/>
                </a:lnTo>
                <a:lnTo>
                  <a:pt x="8075" y="117000"/>
                </a:lnTo>
                <a:lnTo>
                  <a:pt x="131595" y="365717"/>
                </a:lnTo>
                <a:lnTo>
                  <a:pt x="151970" y="391234"/>
                </a:lnTo>
                <a:lnTo>
                  <a:pt x="180449" y="406827"/>
                </a:lnTo>
                <a:lnTo>
                  <a:pt x="213266" y="411208"/>
                </a:lnTo>
                <a:lnTo>
                  <a:pt x="246657" y="403093"/>
                </a:lnTo>
                <a:lnTo>
                  <a:pt x="274045" y="383421"/>
                </a:lnTo>
                <a:lnTo>
                  <a:pt x="291063" y="356308"/>
                </a:lnTo>
                <a:lnTo>
                  <a:pt x="296288" y="325367"/>
                </a:lnTo>
                <a:lnTo>
                  <a:pt x="288300" y="294216"/>
                </a:lnTo>
                <a:lnTo>
                  <a:pt x="164348" y="45562"/>
                </a:lnTo>
                <a:lnTo>
                  <a:pt x="143953" y="19880"/>
                </a:lnTo>
                <a:lnTo>
                  <a:pt x="115525" y="4303"/>
                </a:lnTo>
                <a:lnTo>
                  <a:pt x="82851" y="0"/>
                </a:lnTo>
                <a:close/>
              </a:path>
            </a:pathLst>
          </a:custGeom>
          <a:solidFill>
            <a:srgbClr val="585858"/>
          </a:solidFill>
        </p:spPr>
        <p:txBody>
          <a:bodyPr wrap="square" lIns="0" tIns="0" rIns="0" bIns="0" rtlCol="0"/>
          <a:lstStyle/>
          <a:p>
            <a:endParaRPr/>
          </a:p>
        </p:txBody>
      </p:sp>
      <p:sp>
        <p:nvSpPr>
          <p:cNvPr id="18" name="object 18"/>
          <p:cNvSpPr/>
          <p:nvPr/>
        </p:nvSpPr>
        <p:spPr>
          <a:xfrm>
            <a:off x="4667802" y="4205951"/>
            <a:ext cx="186690" cy="648335"/>
          </a:xfrm>
          <a:custGeom>
            <a:avLst/>
            <a:gdLst/>
            <a:ahLst/>
            <a:cxnLst/>
            <a:rect l="l" t="t" r="r" b="b"/>
            <a:pathLst>
              <a:path w="186689" h="648335">
                <a:moveTo>
                  <a:pt x="103276" y="0"/>
                </a:moveTo>
                <a:lnTo>
                  <a:pt x="42521" y="21969"/>
                </a:lnTo>
                <a:lnTo>
                  <a:pt x="15379" y="77723"/>
                </a:lnTo>
                <a:lnTo>
                  <a:pt x="0" y="565581"/>
                </a:lnTo>
                <a:lnTo>
                  <a:pt x="5807" y="596988"/>
                </a:lnTo>
                <a:lnTo>
                  <a:pt x="23353" y="623047"/>
                </a:lnTo>
                <a:lnTo>
                  <a:pt x="49879" y="641046"/>
                </a:lnTo>
                <a:lnTo>
                  <a:pt x="82626" y="648271"/>
                </a:lnTo>
                <a:lnTo>
                  <a:pt x="116014" y="642815"/>
                </a:lnTo>
                <a:lnTo>
                  <a:pt x="143714" y="626311"/>
                </a:lnTo>
                <a:lnTo>
                  <a:pt x="162845" y="601356"/>
                </a:lnTo>
                <a:lnTo>
                  <a:pt x="170522" y="570547"/>
                </a:lnTo>
                <a:lnTo>
                  <a:pt x="186347" y="82689"/>
                </a:lnTo>
                <a:lnTo>
                  <a:pt x="180537" y="51283"/>
                </a:lnTo>
                <a:lnTo>
                  <a:pt x="162942" y="25223"/>
                </a:lnTo>
                <a:lnTo>
                  <a:pt x="136281" y="7224"/>
                </a:lnTo>
                <a:lnTo>
                  <a:pt x="103276" y="0"/>
                </a:lnTo>
                <a:close/>
              </a:path>
            </a:pathLst>
          </a:custGeom>
          <a:solidFill>
            <a:srgbClr val="585858"/>
          </a:solidFill>
        </p:spPr>
        <p:txBody>
          <a:bodyPr wrap="square" lIns="0" tIns="0" rIns="0" bIns="0" rtlCol="0"/>
          <a:lstStyle/>
          <a:p>
            <a:endParaRPr/>
          </a:p>
        </p:txBody>
      </p:sp>
      <p:sp>
        <p:nvSpPr>
          <p:cNvPr id="19" name="object 19"/>
          <p:cNvSpPr/>
          <p:nvPr/>
        </p:nvSpPr>
        <p:spPr>
          <a:xfrm>
            <a:off x="4401311" y="3927347"/>
            <a:ext cx="173990" cy="467995"/>
          </a:xfrm>
          <a:custGeom>
            <a:avLst/>
            <a:gdLst/>
            <a:ahLst/>
            <a:cxnLst/>
            <a:rect l="l" t="t" r="r" b="b"/>
            <a:pathLst>
              <a:path w="173989" h="467995">
                <a:moveTo>
                  <a:pt x="86867" y="0"/>
                </a:moveTo>
                <a:lnTo>
                  <a:pt x="53015" y="6444"/>
                </a:lnTo>
                <a:lnTo>
                  <a:pt x="25407" y="23969"/>
                </a:lnTo>
                <a:lnTo>
                  <a:pt x="6813" y="49865"/>
                </a:lnTo>
                <a:lnTo>
                  <a:pt x="0" y="81419"/>
                </a:lnTo>
                <a:lnTo>
                  <a:pt x="0" y="386448"/>
                </a:lnTo>
                <a:lnTo>
                  <a:pt x="6813" y="418174"/>
                </a:lnTo>
                <a:lnTo>
                  <a:pt x="25407" y="444050"/>
                </a:lnTo>
                <a:lnTo>
                  <a:pt x="53015" y="461480"/>
                </a:lnTo>
                <a:lnTo>
                  <a:pt x="86867" y="467868"/>
                </a:lnTo>
                <a:lnTo>
                  <a:pt x="120532" y="461480"/>
                </a:lnTo>
                <a:lnTo>
                  <a:pt x="148161" y="444050"/>
                </a:lnTo>
                <a:lnTo>
                  <a:pt x="166860" y="418174"/>
                </a:lnTo>
                <a:lnTo>
                  <a:pt x="173735" y="386448"/>
                </a:lnTo>
                <a:lnTo>
                  <a:pt x="173735" y="81419"/>
                </a:lnTo>
                <a:lnTo>
                  <a:pt x="166860" y="49865"/>
                </a:lnTo>
                <a:lnTo>
                  <a:pt x="148161" y="23969"/>
                </a:lnTo>
                <a:lnTo>
                  <a:pt x="120532" y="6444"/>
                </a:lnTo>
                <a:lnTo>
                  <a:pt x="86867" y="0"/>
                </a:lnTo>
                <a:close/>
              </a:path>
            </a:pathLst>
          </a:custGeom>
          <a:solidFill>
            <a:srgbClr val="585858"/>
          </a:solidFill>
        </p:spPr>
        <p:txBody>
          <a:bodyPr wrap="square" lIns="0" tIns="0" rIns="0" bIns="0" rtlCol="0"/>
          <a:lstStyle/>
          <a:p>
            <a:endParaRPr/>
          </a:p>
        </p:txBody>
      </p:sp>
      <p:sp>
        <p:nvSpPr>
          <p:cNvPr id="20" name="object 20"/>
          <p:cNvSpPr/>
          <p:nvPr/>
        </p:nvSpPr>
        <p:spPr>
          <a:xfrm>
            <a:off x="4276961" y="4247534"/>
            <a:ext cx="293370" cy="598805"/>
          </a:xfrm>
          <a:custGeom>
            <a:avLst/>
            <a:gdLst/>
            <a:ahLst/>
            <a:cxnLst/>
            <a:rect l="l" t="t" r="r" b="b"/>
            <a:pathLst>
              <a:path w="293370" h="598804">
                <a:moveTo>
                  <a:pt x="195394" y="0"/>
                </a:moveTo>
                <a:lnTo>
                  <a:pt x="141607" y="29579"/>
                </a:lnTo>
                <a:lnTo>
                  <a:pt x="2035" y="500102"/>
                </a:lnTo>
                <a:lnTo>
                  <a:pt x="0" y="531116"/>
                </a:lnTo>
                <a:lnTo>
                  <a:pt x="10335" y="559494"/>
                </a:lnTo>
                <a:lnTo>
                  <a:pt x="31157" y="582138"/>
                </a:lnTo>
                <a:lnTo>
                  <a:pt x="60582" y="595949"/>
                </a:lnTo>
                <a:lnTo>
                  <a:pt x="64519" y="596775"/>
                </a:lnTo>
                <a:lnTo>
                  <a:pt x="97318" y="598698"/>
                </a:lnTo>
                <a:lnTo>
                  <a:pt x="127330" y="588926"/>
                </a:lnTo>
                <a:lnTo>
                  <a:pt x="151280" y="569239"/>
                </a:lnTo>
                <a:lnTo>
                  <a:pt x="165890" y="541416"/>
                </a:lnTo>
                <a:lnTo>
                  <a:pt x="290858" y="98948"/>
                </a:lnTo>
                <a:lnTo>
                  <a:pt x="292894" y="67941"/>
                </a:lnTo>
                <a:lnTo>
                  <a:pt x="282559" y="39566"/>
                </a:lnTo>
                <a:lnTo>
                  <a:pt x="261737" y="16919"/>
                </a:lnTo>
                <a:lnTo>
                  <a:pt x="232311" y="3101"/>
                </a:lnTo>
                <a:lnTo>
                  <a:pt x="227943" y="1869"/>
                </a:lnTo>
                <a:lnTo>
                  <a:pt x="195394" y="0"/>
                </a:lnTo>
                <a:close/>
              </a:path>
            </a:pathLst>
          </a:custGeom>
          <a:solidFill>
            <a:srgbClr val="585858"/>
          </a:solidFill>
        </p:spPr>
        <p:txBody>
          <a:bodyPr wrap="square" lIns="0" tIns="0" rIns="0" bIns="0" rtlCol="0"/>
          <a:lstStyle/>
          <a:p>
            <a:endParaRPr/>
          </a:p>
        </p:txBody>
      </p:sp>
      <p:sp>
        <p:nvSpPr>
          <p:cNvPr id="21" name="object 21"/>
          <p:cNvSpPr/>
          <p:nvPr/>
        </p:nvSpPr>
        <p:spPr>
          <a:xfrm>
            <a:off x="3770805" y="3363744"/>
            <a:ext cx="799465" cy="341630"/>
          </a:xfrm>
          <a:custGeom>
            <a:avLst/>
            <a:gdLst/>
            <a:ahLst/>
            <a:cxnLst/>
            <a:rect l="l" t="t" r="r" b="b"/>
            <a:pathLst>
              <a:path w="799464" h="341629">
                <a:moveTo>
                  <a:pt x="738440" y="0"/>
                </a:moveTo>
                <a:lnTo>
                  <a:pt x="47541" y="208628"/>
                </a:lnTo>
                <a:lnTo>
                  <a:pt x="7517" y="241884"/>
                </a:lnTo>
                <a:lnTo>
                  <a:pt x="0" y="266844"/>
                </a:lnTo>
                <a:lnTo>
                  <a:pt x="2736" y="293705"/>
                </a:lnTo>
                <a:lnTo>
                  <a:pt x="15679" y="317401"/>
                </a:lnTo>
                <a:lnTo>
                  <a:pt x="35997" y="333729"/>
                </a:lnTo>
                <a:lnTo>
                  <a:pt x="60954" y="341247"/>
                </a:lnTo>
                <a:lnTo>
                  <a:pt x="87813" y="338511"/>
                </a:lnTo>
                <a:lnTo>
                  <a:pt x="751845" y="132618"/>
                </a:lnTo>
                <a:lnTo>
                  <a:pt x="775546" y="119681"/>
                </a:lnTo>
                <a:lnTo>
                  <a:pt x="791875" y="99362"/>
                </a:lnTo>
                <a:lnTo>
                  <a:pt x="799394" y="74402"/>
                </a:lnTo>
                <a:lnTo>
                  <a:pt x="796663" y="47541"/>
                </a:lnTo>
                <a:lnTo>
                  <a:pt x="783720" y="23845"/>
                </a:lnTo>
                <a:lnTo>
                  <a:pt x="763400" y="7517"/>
                </a:lnTo>
                <a:lnTo>
                  <a:pt x="738440" y="0"/>
                </a:lnTo>
                <a:close/>
              </a:path>
            </a:pathLst>
          </a:custGeom>
          <a:solidFill>
            <a:srgbClr val="585858"/>
          </a:solidFill>
        </p:spPr>
        <p:txBody>
          <a:bodyPr wrap="square" lIns="0" tIns="0" rIns="0" bIns="0" rtlCol="0"/>
          <a:lstStyle/>
          <a:p>
            <a:endParaRPr/>
          </a:p>
        </p:txBody>
      </p:sp>
      <p:sp>
        <p:nvSpPr>
          <p:cNvPr id="22" name="object 22"/>
          <p:cNvSpPr/>
          <p:nvPr/>
        </p:nvSpPr>
        <p:spPr>
          <a:xfrm>
            <a:off x="4513889" y="3347024"/>
            <a:ext cx="749300" cy="462915"/>
          </a:xfrm>
          <a:custGeom>
            <a:avLst/>
            <a:gdLst/>
            <a:ahLst/>
            <a:cxnLst/>
            <a:rect l="l" t="t" r="r" b="b"/>
            <a:pathLst>
              <a:path w="749300" h="462914">
                <a:moveTo>
                  <a:pt x="73848" y="0"/>
                </a:moveTo>
                <a:lnTo>
                  <a:pt x="47922" y="2697"/>
                </a:lnTo>
                <a:lnTo>
                  <a:pt x="24898" y="14919"/>
                </a:lnTo>
                <a:lnTo>
                  <a:pt x="7734" y="35761"/>
                </a:lnTo>
                <a:lnTo>
                  <a:pt x="0" y="61628"/>
                </a:lnTo>
                <a:lnTo>
                  <a:pt x="2694" y="87555"/>
                </a:lnTo>
                <a:lnTo>
                  <a:pt x="14915" y="110581"/>
                </a:lnTo>
                <a:lnTo>
                  <a:pt x="35763" y="127747"/>
                </a:lnTo>
                <a:lnTo>
                  <a:pt x="649300" y="454709"/>
                </a:lnTo>
                <a:lnTo>
                  <a:pt x="675167" y="462443"/>
                </a:lnTo>
                <a:lnTo>
                  <a:pt x="701092" y="459751"/>
                </a:lnTo>
                <a:lnTo>
                  <a:pt x="724115" y="447533"/>
                </a:lnTo>
                <a:lnTo>
                  <a:pt x="741273" y="426693"/>
                </a:lnTo>
                <a:lnTo>
                  <a:pt x="749008" y="400818"/>
                </a:lnTo>
                <a:lnTo>
                  <a:pt x="746315" y="374889"/>
                </a:lnTo>
                <a:lnTo>
                  <a:pt x="734097" y="351865"/>
                </a:lnTo>
                <a:lnTo>
                  <a:pt x="713257" y="334706"/>
                </a:lnTo>
                <a:lnTo>
                  <a:pt x="99720" y="7732"/>
                </a:lnTo>
                <a:lnTo>
                  <a:pt x="73848" y="0"/>
                </a:lnTo>
                <a:close/>
              </a:path>
            </a:pathLst>
          </a:custGeom>
          <a:solidFill>
            <a:srgbClr val="585858"/>
          </a:solidFill>
        </p:spPr>
        <p:txBody>
          <a:bodyPr wrap="square" lIns="0" tIns="0" rIns="0" bIns="0" rtlCol="0"/>
          <a:lstStyle/>
          <a:p>
            <a:endParaRPr/>
          </a:p>
        </p:txBody>
      </p:sp>
      <p:sp>
        <p:nvSpPr>
          <p:cNvPr id="23" name="object 23"/>
          <p:cNvSpPr/>
          <p:nvPr/>
        </p:nvSpPr>
        <p:spPr>
          <a:xfrm>
            <a:off x="2459608" y="4704462"/>
            <a:ext cx="216662" cy="196850"/>
          </a:xfrm>
          <a:prstGeom prst="rect">
            <a:avLst/>
          </a:prstGeom>
          <a:blipFill>
            <a:blip r:embed="rId3" cstate="print"/>
            <a:stretch>
              <a:fillRect/>
            </a:stretch>
          </a:blipFill>
        </p:spPr>
        <p:txBody>
          <a:bodyPr wrap="square" lIns="0" tIns="0" rIns="0" bIns="0" rtlCol="0"/>
          <a:lstStyle/>
          <a:p>
            <a:endParaRPr/>
          </a:p>
        </p:txBody>
      </p:sp>
      <p:sp>
        <p:nvSpPr>
          <p:cNvPr id="24" name="object 24"/>
          <p:cNvSpPr/>
          <p:nvPr/>
        </p:nvSpPr>
        <p:spPr>
          <a:xfrm>
            <a:off x="6101969" y="4713606"/>
            <a:ext cx="216662" cy="196850"/>
          </a:xfrm>
          <a:prstGeom prst="rect">
            <a:avLst/>
          </a:prstGeom>
          <a:blipFill>
            <a:blip r:embed="rId4" cstate="print"/>
            <a:stretch>
              <a:fillRect/>
            </a:stretch>
          </a:blipFill>
        </p:spPr>
        <p:txBody>
          <a:bodyPr wrap="square" lIns="0" tIns="0" rIns="0" bIns="0" rtlCol="0"/>
          <a:lstStyle/>
          <a:p>
            <a:endParaRPr/>
          </a:p>
        </p:txBody>
      </p:sp>
      <p:sp>
        <p:nvSpPr>
          <p:cNvPr id="25" name="object 25"/>
          <p:cNvSpPr txBox="1"/>
          <p:nvPr/>
        </p:nvSpPr>
        <p:spPr>
          <a:xfrm>
            <a:off x="1334261" y="2326268"/>
            <a:ext cx="3445446" cy="1212511"/>
          </a:xfrm>
          <a:prstGeom prst="rect">
            <a:avLst/>
          </a:prstGeom>
        </p:spPr>
        <p:txBody>
          <a:bodyPr vert="horz" wrap="square" lIns="0" tIns="12065" rIns="0" bIns="0" rtlCol="0">
            <a:spAutoFit/>
          </a:bodyPr>
          <a:lstStyle/>
          <a:p>
            <a:pPr marL="81280" marR="525780" indent="635"/>
            <a:r>
              <a:rPr lang="en-US" sz="1300" dirty="0">
                <a:effectLst/>
                <a:ea typeface="Arial" panose="020B0604020202020204" pitchFamily="34" charset="0"/>
              </a:rPr>
              <a:t>Under the current legislation there is a risk-pooling by medical schemes for PMBs and other conditions. This risk-pooling is aimed at covering persons and not excluding them financially when they are in need of this and emergency</a:t>
            </a:r>
            <a:r>
              <a:rPr lang="en-US" sz="1300" spc="-75" dirty="0">
                <a:effectLst/>
                <a:ea typeface="Arial" panose="020B0604020202020204" pitchFamily="34" charset="0"/>
              </a:rPr>
              <a:t> </a:t>
            </a:r>
            <a:r>
              <a:rPr lang="en-US" sz="1300" dirty="0">
                <a:effectLst/>
                <a:ea typeface="Arial" panose="020B0604020202020204" pitchFamily="34" charset="0"/>
              </a:rPr>
              <a:t>care.</a:t>
            </a:r>
            <a:endParaRPr lang="en-ZA" sz="1300" dirty="0">
              <a:effectLst/>
              <a:ea typeface="Arial" panose="020B0604020202020204" pitchFamily="34" charset="0"/>
            </a:endParaRPr>
          </a:p>
        </p:txBody>
      </p:sp>
      <p:sp>
        <p:nvSpPr>
          <p:cNvPr id="26" name="object 26"/>
          <p:cNvSpPr txBox="1"/>
          <p:nvPr/>
        </p:nvSpPr>
        <p:spPr>
          <a:xfrm>
            <a:off x="1378813" y="3712037"/>
            <a:ext cx="2719372" cy="612347"/>
          </a:xfrm>
          <a:prstGeom prst="rect">
            <a:avLst/>
          </a:prstGeom>
        </p:spPr>
        <p:txBody>
          <a:bodyPr vert="horz" wrap="square" lIns="0" tIns="12065" rIns="0" bIns="0" rtlCol="0">
            <a:spAutoFit/>
          </a:bodyPr>
          <a:lstStyle/>
          <a:p>
            <a:pPr marL="12700" marR="5080">
              <a:lnSpc>
                <a:spcPct val="100000"/>
              </a:lnSpc>
              <a:spcBef>
                <a:spcPts val="95"/>
              </a:spcBef>
            </a:pPr>
            <a:r>
              <a:rPr lang="en-US" sz="1300" dirty="0">
                <a:effectLst/>
                <a:ea typeface="Arial" panose="020B0604020202020204" pitchFamily="34" charset="0"/>
              </a:rPr>
              <a:t>Costs</a:t>
            </a:r>
            <a:r>
              <a:rPr lang="en-US" sz="1300" spc="-35" dirty="0">
                <a:effectLst/>
                <a:ea typeface="Arial" panose="020B0604020202020204" pitchFamily="34" charset="0"/>
              </a:rPr>
              <a:t> </a:t>
            </a:r>
            <a:r>
              <a:rPr lang="en-US" sz="1300" dirty="0">
                <a:effectLst/>
                <a:ea typeface="Arial" panose="020B0604020202020204" pitchFamily="34" charset="0"/>
              </a:rPr>
              <a:t>for</a:t>
            </a:r>
            <a:r>
              <a:rPr lang="en-US" sz="1300" spc="-35" dirty="0">
                <a:effectLst/>
                <a:ea typeface="Arial" panose="020B0604020202020204" pitchFamily="34" charset="0"/>
              </a:rPr>
              <a:t> </a:t>
            </a:r>
            <a:r>
              <a:rPr lang="en-US" sz="1300" dirty="0">
                <a:effectLst/>
                <a:ea typeface="Arial" panose="020B0604020202020204" pitchFamily="34" charset="0"/>
              </a:rPr>
              <a:t>bone</a:t>
            </a:r>
            <a:r>
              <a:rPr lang="en-US" sz="1300" spc="-40" dirty="0">
                <a:effectLst/>
                <a:ea typeface="Arial" panose="020B0604020202020204" pitchFamily="34" charset="0"/>
              </a:rPr>
              <a:t> </a:t>
            </a:r>
            <a:r>
              <a:rPr lang="en-US" sz="1300" dirty="0">
                <a:effectLst/>
                <a:ea typeface="Arial" panose="020B0604020202020204" pitchFamily="34" charset="0"/>
              </a:rPr>
              <a:t>marrow</a:t>
            </a:r>
            <a:r>
              <a:rPr lang="en-US" sz="1300" spc="-20" dirty="0">
                <a:effectLst/>
                <a:ea typeface="Arial" panose="020B0604020202020204" pitchFamily="34" charset="0"/>
              </a:rPr>
              <a:t> </a:t>
            </a:r>
            <a:r>
              <a:rPr lang="en-US" sz="1300" dirty="0">
                <a:effectLst/>
                <a:ea typeface="Arial" panose="020B0604020202020204" pitchFamily="34" charset="0"/>
              </a:rPr>
              <a:t>transplants,</a:t>
            </a:r>
            <a:r>
              <a:rPr lang="en-US" sz="1300" spc="-20" dirty="0">
                <a:effectLst/>
                <a:ea typeface="Arial" panose="020B0604020202020204" pitchFamily="34" charset="0"/>
              </a:rPr>
              <a:t> </a:t>
            </a:r>
            <a:r>
              <a:rPr lang="en-US" sz="1300" dirty="0">
                <a:effectLst/>
                <a:ea typeface="Arial" panose="020B0604020202020204" pitchFamily="34" charset="0"/>
              </a:rPr>
              <a:t>including</a:t>
            </a:r>
            <a:r>
              <a:rPr lang="en-US" sz="1300" spc="-50" dirty="0">
                <a:effectLst/>
                <a:ea typeface="Arial" panose="020B0604020202020204" pitchFamily="34" charset="0"/>
              </a:rPr>
              <a:t> </a:t>
            </a:r>
            <a:r>
              <a:rPr lang="en-US" sz="1300" dirty="0">
                <a:effectLst/>
                <a:ea typeface="Arial" panose="020B0604020202020204" pitchFamily="34" charset="0"/>
              </a:rPr>
              <a:t>those</a:t>
            </a:r>
            <a:r>
              <a:rPr lang="en-US" sz="1300" spc="-45" dirty="0">
                <a:effectLst/>
                <a:ea typeface="Arial" panose="020B0604020202020204" pitchFamily="34" charset="0"/>
              </a:rPr>
              <a:t> </a:t>
            </a:r>
            <a:r>
              <a:rPr lang="en-US" sz="1300" dirty="0">
                <a:effectLst/>
                <a:ea typeface="Arial" panose="020B0604020202020204" pitchFamily="34" charset="0"/>
              </a:rPr>
              <a:t>incurred</a:t>
            </a:r>
            <a:r>
              <a:rPr lang="en-US" sz="1300" spc="-45" dirty="0">
                <a:effectLst/>
                <a:ea typeface="Arial" panose="020B0604020202020204" pitchFamily="34" charset="0"/>
              </a:rPr>
              <a:t> </a:t>
            </a:r>
            <a:r>
              <a:rPr lang="en-US" sz="1300" dirty="0">
                <a:effectLst/>
                <a:ea typeface="Arial" panose="020B0604020202020204" pitchFamily="34" charset="0"/>
              </a:rPr>
              <a:t>by</a:t>
            </a:r>
            <a:r>
              <a:rPr lang="en-US" sz="1300" spc="-70" dirty="0">
                <a:effectLst/>
                <a:ea typeface="Arial" panose="020B0604020202020204" pitchFamily="34" charset="0"/>
              </a:rPr>
              <a:t> </a:t>
            </a:r>
            <a:r>
              <a:rPr lang="en-US" sz="1300" dirty="0">
                <a:effectLst/>
                <a:ea typeface="Arial" panose="020B0604020202020204" pitchFamily="34" charset="0"/>
              </a:rPr>
              <a:t>SABMR,</a:t>
            </a:r>
            <a:r>
              <a:rPr lang="en-US" sz="1300" spc="-20" dirty="0">
                <a:effectLst/>
                <a:ea typeface="Arial" panose="020B0604020202020204" pitchFamily="34" charset="0"/>
              </a:rPr>
              <a:t> </a:t>
            </a:r>
            <a:r>
              <a:rPr lang="en-US" sz="1300" dirty="0">
                <a:effectLst/>
                <a:ea typeface="Arial" panose="020B0604020202020204" pitchFamily="34" charset="0"/>
              </a:rPr>
              <a:t>are</a:t>
            </a:r>
            <a:r>
              <a:rPr lang="en-US" sz="1300" spc="-45" dirty="0">
                <a:effectLst/>
                <a:ea typeface="Arial" panose="020B0604020202020204" pitchFamily="34" charset="0"/>
              </a:rPr>
              <a:t> </a:t>
            </a:r>
            <a:r>
              <a:rPr lang="en-US" sz="1300" dirty="0">
                <a:effectLst/>
                <a:ea typeface="Arial" panose="020B0604020202020204" pitchFamily="34" charset="0"/>
              </a:rPr>
              <a:t>reimbursed</a:t>
            </a:r>
            <a:r>
              <a:rPr lang="en-US" sz="1300" spc="-20" dirty="0">
                <a:effectLst/>
                <a:ea typeface="Arial" panose="020B0604020202020204" pitchFamily="34" charset="0"/>
              </a:rPr>
              <a:t> </a:t>
            </a:r>
            <a:r>
              <a:rPr lang="en-US" sz="1300" dirty="0">
                <a:effectLst/>
                <a:ea typeface="Arial" panose="020B0604020202020204" pitchFamily="34" charset="0"/>
              </a:rPr>
              <a:t>under</a:t>
            </a:r>
            <a:r>
              <a:rPr lang="en-US" sz="1300" spc="-25" dirty="0">
                <a:effectLst/>
                <a:ea typeface="Arial" panose="020B0604020202020204" pitchFamily="34" charset="0"/>
              </a:rPr>
              <a:t> </a:t>
            </a:r>
            <a:r>
              <a:rPr lang="en-US" sz="1300" dirty="0">
                <a:effectLst/>
                <a:ea typeface="Arial" panose="020B0604020202020204" pitchFamily="34" charset="0"/>
              </a:rPr>
              <a:t>the current PMBs.</a:t>
            </a:r>
            <a:endParaRPr sz="1300" dirty="0">
              <a:cs typeface="Calibri"/>
            </a:endParaRPr>
          </a:p>
        </p:txBody>
      </p:sp>
      <p:sp>
        <p:nvSpPr>
          <p:cNvPr id="27" name="object 27"/>
          <p:cNvSpPr txBox="1"/>
          <p:nvPr/>
        </p:nvSpPr>
        <p:spPr>
          <a:xfrm>
            <a:off x="447587" y="3372408"/>
            <a:ext cx="904240" cy="1095813"/>
          </a:xfrm>
          <a:prstGeom prst="rect">
            <a:avLst/>
          </a:prstGeom>
        </p:spPr>
        <p:txBody>
          <a:bodyPr vert="horz" wrap="square" lIns="0" tIns="170815" rIns="0" bIns="0" rtlCol="0">
            <a:spAutoFit/>
          </a:bodyPr>
          <a:lstStyle/>
          <a:p>
            <a:pPr marL="22225">
              <a:lnSpc>
                <a:spcPct val="100000"/>
              </a:lnSpc>
              <a:spcBef>
                <a:spcPts val="1180"/>
              </a:spcBef>
            </a:pPr>
            <a:r>
              <a:rPr sz="6000" b="1" spc="55" dirty="0">
                <a:solidFill>
                  <a:srgbClr val="42AEB6"/>
                </a:solidFill>
                <a:latin typeface="Century Gothic"/>
                <a:cs typeface="Century Gothic"/>
              </a:rPr>
              <a:t>03</a:t>
            </a:r>
            <a:endParaRPr sz="6000" dirty="0">
              <a:latin typeface="Century Gothic"/>
              <a:cs typeface="Century Gothic"/>
            </a:endParaRPr>
          </a:p>
        </p:txBody>
      </p:sp>
      <p:sp>
        <p:nvSpPr>
          <p:cNvPr id="31" name="object 31"/>
          <p:cNvSpPr/>
          <p:nvPr/>
        </p:nvSpPr>
        <p:spPr>
          <a:xfrm>
            <a:off x="4584093" y="2766984"/>
            <a:ext cx="308648" cy="269833"/>
          </a:xfrm>
          <a:prstGeom prst="rect">
            <a:avLst/>
          </a:prstGeom>
          <a:blipFill>
            <a:blip r:embed="rId5" cstate="print"/>
            <a:stretch>
              <a:fillRect/>
            </a:stretch>
          </a:blipFill>
        </p:spPr>
        <p:txBody>
          <a:bodyPr wrap="square" lIns="0" tIns="0" rIns="0" bIns="0" rtlCol="0"/>
          <a:lstStyle/>
          <a:p>
            <a:endParaRPr/>
          </a:p>
        </p:txBody>
      </p:sp>
      <p:sp>
        <p:nvSpPr>
          <p:cNvPr id="32" name="object 32"/>
          <p:cNvSpPr txBox="1"/>
          <p:nvPr/>
        </p:nvSpPr>
        <p:spPr>
          <a:xfrm>
            <a:off x="3107913" y="5315954"/>
            <a:ext cx="3491547" cy="646331"/>
          </a:xfrm>
          <a:prstGeom prst="rect">
            <a:avLst/>
          </a:prstGeom>
        </p:spPr>
        <p:txBody>
          <a:bodyPr vert="horz" wrap="square" lIns="0" tIns="0" rIns="0" bIns="0" rtlCol="0" anchor="t" anchorCtr="0">
            <a:spAutoFit/>
          </a:bodyPr>
          <a:lstStyle/>
          <a:p>
            <a:pPr marL="81280" marR="521335" indent="-1270" algn="ctr">
              <a:spcAft>
                <a:spcPts val="0"/>
              </a:spcAft>
            </a:pPr>
            <a:r>
              <a:rPr lang="en-US" sz="1400" b="1" dirty="0">
                <a:ea typeface="Arial" panose="020B0604020202020204" pitchFamily="34" charset="0"/>
              </a:rPr>
              <a:t>Where does the SABMR fit?</a:t>
            </a:r>
          </a:p>
          <a:p>
            <a:pPr marL="81280" marR="521335" indent="-1270" algn="ctr">
              <a:spcAft>
                <a:spcPts val="0"/>
              </a:spcAft>
            </a:pPr>
            <a:r>
              <a:rPr lang="en-US" sz="1400" b="1" dirty="0">
                <a:effectLst/>
                <a:ea typeface="Arial" panose="020B0604020202020204" pitchFamily="34" charset="0"/>
              </a:rPr>
              <a:t>From a provider as a PMB, </a:t>
            </a:r>
          </a:p>
          <a:p>
            <a:pPr marL="81280" marR="521335" indent="-1270" algn="ctr">
              <a:spcAft>
                <a:spcPts val="0"/>
              </a:spcAft>
            </a:pPr>
            <a:r>
              <a:rPr lang="en-US" sz="1400" b="1" dirty="0">
                <a:effectLst/>
                <a:ea typeface="Arial" panose="020B0604020202020204" pitchFamily="34" charset="0"/>
              </a:rPr>
              <a:t>as well as  certification</a:t>
            </a:r>
            <a:r>
              <a:rPr lang="en-US" sz="1400" b="1" dirty="0">
                <a:ea typeface="Arial" panose="020B0604020202020204" pitchFamily="34" charset="0"/>
              </a:rPr>
              <a:t>.</a:t>
            </a:r>
            <a:endParaRPr lang="en-ZA" sz="1400" b="1" dirty="0">
              <a:effectLst/>
              <a:ea typeface="Arial" panose="020B0604020202020204" pitchFamily="34" charset="0"/>
            </a:endParaRPr>
          </a:p>
        </p:txBody>
      </p:sp>
      <p:sp>
        <p:nvSpPr>
          <p:cNvPr id="33" name="object 26">
            <a:extLst>
              <a:ext uri="{FF2B5EF4-FFF2-40B4-BE49-F238E27FC236}">
                <a16:creationId xmlns:a16="http://schemas.microsoft.com/office/drawing/2014/main" id="{E19A0556-8CE7-48D8-A642-8AEB9BDF0B72}"/>
              </a:ext>
            </a:extLst>
          </p:cNvPr>
          <p:cNvSpPr txBox="1"/>
          <p:nvPr/>
        </p:nvSpPr>
        <p:spPr>
          <a:xfrm>
            <a:off x="5986555" y="2565204"/>
            <a:ext cx="2838766" cy="1612621"/>
          </a:xfrm>
          <a:prstGeom prst="rect">
            <a:avLst/>
          </a:prstGeom>
        </p:spPr>
        <p:txBody>
          <a:bodyPr vert="horz" wrap="square" lIns="0" tIns="12065" rIns="0" bIns="0" rtlCol="0">
            <a:spAutoFit/>
          </a:bodyPr>
          <a:lstStyle/>
          <a:p>
            <a:pPr marL="12700" marR="5080">
              <a:lnSpc>
                <a:spcPct val="100000"/>
              </a:lnSpc>
              <a:spcBef>
                <a:spcPts val="95"/>
              </a:spcBef>
            </a:pPr>
            <a:r>
              <a:rPr lang="en-US" sz="1300" dirty="0">
                <a:effectLst/>
                <a:ea typeface="Arial" panose="020B0604020202020204" pitchFamily="34" charset="0"/>
              </a:rPr>
              <a:t>Some donors matched by SABMR to South African recipients are listed in </a:t>
            </a:r>
            <a:r>
              <a:rPr lang="en-US" sz="1300" i="1" dirty="0">
                <a:effectLst/>
                <a:ea typeface="Arial" panose="020B0604020202020204" pitchFamily="34" charset="0"/>
              </a:rPr>
              <a:t>international </a:t>
            </a:r>
            <a:r>
              <a:rPr lang="en-US" sz="1300" dirty="0">
                <a:effectLst/>
                <a:ea typeface="Arial" panose="020B0604020202020204" pitchFamily="34" charset="0"/>
              </a:rPr>
              <a:t>registries and are therefore outside of South Africa. Thus, the costs of obtaining </a:t>
            </a:r>
            <a:r>
              <a:rPr lang="en-US" sz="1300" dirty="0" err="1">
                <a:effectLst/>
                <a:ea typeface="Arial" panose="020B0604020202020204" pitchFamily="34" charset="0"/>
              </a:rPr>
              <a:t>haematopoietic</a:t>
            </a:r>
            <a:r>
              <a:rPr lang="en-US" sz="1300" spc="-150" dirty="0">
                <a:effectLst/>
                <a:ea typeface="Arial" panose="020B0604020202020204" pitchFamily="34" charset="0"/>
              </a:rPr>
              <a:t> </a:t>
            </a:r>
            <a:r>
              <a:rPr lang="en-US" sz="1300" dirty="0">
                <a:effectLst/>
                <a:ea typeface="Arial" panose="020B0604020202020204" pitchFamily="34" charset="0"/>
              </a:rPr>
              <a:t>stem</a:t>
            </a:r>
            <a:r>
              <a:rPr lang="en-US" sz="1300" spc="-100" dirty="0">
                <a:effectLst/>
                <a:ea typeface="Arial" panose="020B0604020202020204" pitchFamily="34" charset="0"/>
              </a:rPr>
              <a:t> </a:t>
            </a:r>
            <a:r>
              <a:rPr lang="en-US" sz="1300" dirty="0">
                <a:effectLst/>
                <a:ea typeface="Arial" panose="020B0604020202020204" pitchFamily="34" charset="0"/>
              </a:rPr>
              <a:t>cells</a:t>
            </a:r>
            <a:r>
              <a:rPr lang="en-US" sz="1300" spc="-100" dirty="0">
                <a:effectLst/>
                <a:ea typeface="Arial" panose="020B0604020202020204" pitchFamily="34" charset="0"/>
              </a:rPr>
              <a:t> </a:t>
            </a:r>
            <a:r>
              <a:rPr lang="en-US" sz="1300" dirty="0">
                <a:effectLst/>
                <a:ea typeface="Arial" panose="020B0604020202020204" pitchFamily="34" charset="0"/>
              </a:rPr>
              <a:t>from</a:t>
            </a:r>
            <a:r>
              <a:rPr lang="en-US" sz="1300" spc="-105" dirty="0">
                <a:effectLst/>
                <a:ea typeface="Arial" panose="020B0604020202020204" pitchFamily="34" charset="0"/>
              </a:rPr>
              <a:t> </a:t>
            </a:r>
            <a:r>
              <a:rPr lang="en-US" sz="1300" dirty="0">
                <a:effectLst/>
                <a:ea typeface="Arial" panose="020B0604020202020204" pitchFamily="34" charset="0"/>
              </a:rPr>
              <a:t>such</a:t>
            </a:r>
            <a:r>
              <a:rPr lang="en-US" sz="1300" spc="-100" dirty="0">
                <a:effectLst/>
                <a:ea typeface="Arial" panose="020B0604020202020204" pitchFamily="34" charset="0"/>
              </a:rPr>
              <a:t> </a:t>
            </a:r>
            <a:r>
              <a:rPr lang="en-US" sz="1300" dirty="0">
                <a:effectLst/>
                <a:ea typeface="Arial" panose="020B0604020202020204" pitchFamily="34" charset="0"/>
              </a:rPr>
              <a:t>donors</a:t>
            </a:r>
            <a:r>
              <a:rPr lang="en-US" sz="1300" spc="-90" dirty="0">
                <a:effectLst/>
                <a:ea typeface="Arial" panose="020B0604020202020204" pitchFamily="34" charset="0"/>
              </a:rPr>
              <a:t> </a:t>
            </a:r>
            <a:r>
              <a:rPr lang="en-US" sz="1300" dirty="0">
                <a:effectLst/>
                <a:ea typeface="Arial" panose="020B0604020202020204" pitchFamily="34" charset="0"/>
              </a:rPr>
              <a:t>are</a:t>
            </a:r>
            <a:r>
              <a:rPr lang="en-US" sz="1300" spc="-90" dirty="0">
                <a:effectLst/>
                <a:ea typeface="Arial" panose="020B0604020202020204" pitchFamily="34" charset="0"/>
              </a:rPr>
              <a:t> </a:t>
            </a:r>
            <a:r>
              <a:rPr lang="en-US" sz="1300" dirty="0">
                <a:effectLst/>
                <a:ea typeface="Arial" panose="020B0604020202020204" pitchFamily="34" charset="0"/>
              </a:rPr>
              <a:t>significantly</a:t>
            </a:r>
            <a:r>
              <a:rPr lang="en-US" sz="1300" spc="-40" dirty="0">
                <a:effectLst/>
                <a:ea typeface="Arial" panose="020B0604020202020204" pitchFamily="34" charset="0"/>
              </a:rPr>
              <a:t> </a:t>
            </a:r>
            <a:r>
              <a:rPr lang="en-US" sz="1300" dirty="0">
                <a:effectLst/>
                <a:ea typeface="Arial" panose="020B0604020202020204" pitchFamily="34" charset="0"/>
              </a:rPr>
              <a:t>higher</a:t>
            </a:r>
            <a:r>
              <a:rPr lang="en-US" sz="1300" spc="-70" dirty="0">
                <a:effectLst/>
                <a:ea typeface="Arial" panose="020B0604020202020204" pitchFamily="34" charset="0"/>
              </a:rPr>
              <a:t> </a:t>
            </a:r>
            <a:r>
              <a:rPr lang="en-US" sz="1300" dirty="0">
                <a:effectLst/>
                <a:ea typeface="Arial" panose="020B0604020202020204" pitchFamily="34" charset="0"/>
              </a:rPr>
              <a:t>than</a:t>
            </a:r>
            <a:r>
              <a:rPr lang="en-US" sz="1300" spc="-110" dirty="0">
                <a:effectLst/>
                <a:ea typeface="Arial" panose="020B0604020202020204" pitchFamily="34" charset="0"/>
              </a:rPr>
              <a:t> </a:t>
            </a:r>
            <a:r>
              <a:rPr lang="en-US" sz="1300" dirty="0">
                <a:effectLst/>
                <a:ea typeface="Arial" panose="020B0604020202020204" pitchFamily="34" charset="0"/>
              </a:rPr>
              <a:t>the</a:t>
            </a:r>
            <a:r>
              <a:rPr lang="en-US" sz="1300" spc="-115" dirty="0">
                <a:effectLst/>
                <a:ea typeface="Arial" panose="020B0604020202020204" pitchFamily="34" charset="0"/>
              </a:rPr>
              <a:t> </a:t>
            </a:r>
            <a:r>
              <a:rPr lang="en-US" sz="1300" dirty="0">
                <a:effectLst/>
                <a:ea typeface="Arial" panose="020B0604020202020204" pitchFamily="34" charset="0"/>
              </a:rPr>
              <a:t>costs</a:t>
            </a:r>
            <a:r>
              <a:rPr lang="en-US" sz="1300" spc="-110" dirty="0">
                <a:effectLst/>
                <a:ea typeface="Arial" panose="020B0604020202020204" pitchFamily="34" charset="0"/>
              </a:rPr>
              <a:t> </a:t>
            </a:r>
            <a:r>
              <a:rPr lang="en-US" sz="1300" dirty="0">
                <a:effectLst/>
                <a:ea typeface="Arial" panose="020B0604020202020204" pitchFamily="34" charset="0"/>
              </a:rPr>
              <a:t>of</a:t>
            </a:r>
            <a:r>
              <a:rPr lang="en-US" sz="1300" spc="-115" dirty="0">
                <a:effectLst/>
                <a:ea typeface="Arial" panose="020B0604020202020204" pitchFamily="34" charset="0"/>
              </a:rPr>
              <a:t> </a:t>
            </a:r>
            <a:r>
              <a:rPr lang="en-US" sz="1300" dirty="0">
                <a:effectLst/>
                <a:ea typeface="Arial" panose="020B0604020202020204" pitchFamily="34" charset="0"/>
              </a:rPr>
              <a:t>stem</a:t>
            </a:r>
            <a:r>
              <a:rPr lang="en-US" sz="1300" spc="-100" dirty="0">
                <a:effectLst/>
                <a:ea typeface="Arial" panose="020B0604020202020204" pitchFamily="34" charset="0"/>
              </a:rPr>
              <a:t> </a:t>
            </a:r>
            <a:r>
              <a:rPr lang="en-US" sz="1300" dirty="0">
                <a:effectLst/>
                <a:ea typeface="Arial" panose="020B0604020202020204" pitchFamily="34" charset="0"/>
              </a:rPr>
              <a:t>cells</a:t>
            </a:r>
            <a:r>
              <a:rPr lang="en-US" sz="1300" spc="-115" dirty="0">
                <a:effectLst/>
                <a:ea typeface="Arial" panose="020B0604020202020204" pitchFamily="34" charset="0"/>
              </a:rPr>
              <a:t> </a:t>
            </a:r>
            <a:r>
              <a:rPr lang="en-US" sz="1300" dirty="0">
                <a:effectLst/>
                <a:ea typeface="Arial" panose="020B0604020202020204" pitchFamily="34" charset="0"/>
              </a:rPr>
              <a:t>from </a:t>
            </a:r>
            <a:r>
              <a:rPr lang="en-US" sz="1300" i="1" dirty="0">
                <a:effectLst/>
                <a:ea typeface="Arial" panose="020B0604020202020204" pitchFamily="34" charset="0"/>
              </a:rPr>
              <a:t>local</a:t>
            </a:r>
            <a:r>
              <a:rPr lang="en-US" sz="1300" i="1" spc="-90" dirty="0">
                <a:effectLst/>
                <a:ea typeface="Arial" panose="020B0604020202020204" pitchFamily="34" charset="0"/>
              </a:rPr>
              <a:t> </a:t>
            </a:r>
            <a:r>
              <a:rPr lang="en-US" sz="1300" dirty="0">
                <a:effectLst/>
                <a:ea typeface="Arial" panose="020B0604020202020204" pitchFamily="34" charset="0"/>
              </a:rPr>
              <a:t>Matched</a:t>
            </a:r>
            <a:r>
              <a:rPr lang="en-US" sz="1300" spc="-70" dirty="0">
                <a:effectLst/>
                <a:ea typeface="Arial" panose="020B0604020202020204" pitchFamily="34" charset="0"/>
              </a:rPr>
              <a:t> </a:t>
            </a:r>
            <a:r>
              <a:rPr lang="en-US" sz="1300" dirty="0">
                <a:effectLst/>
                <a:ea typeface="Arial" panose="020B0604020202020204" pitchFamily="34" charset="0"/>
              </a:rPr>
              <a:t>Unrelated</a:t>
            </a:r>
            <a:r>
              <a:rPr lang="en-US" sz="1300" spc="-90" dirty="0">
                <a:effectLst/>
                <a:ea typeface="Arial" panose="020B0604020202020204" pitchFamily="34" charset="0"/>
              </a:rPr>
              <a:t> </a:t>
            </a:r>
            <a:r>
              <a:rPr lang="en-US" sz="1300" dirty="0">
                <a:effectLst/>
                <a:ea typeface="Arial" panose="020B0604020202020204" pitchFamily="34" charset="0"/>
              </a:rPr>
              <a:t>Donors</a:t>
            </a:r>
            <a:r>
              <a:rPr lang="en-US" sz="1300" spc="-110" dirty="0">
                <a:effectLst/>
                <a:ea typeface="Arial" panose="020B0604020202020204" pitchFamily="34" charset="0"/>
              </a:rPr>
              <a:t> </a:t>
            </a:r>
            <a:r>
              <a:rPr lang="en-US" sz="1300" dirty="0">
                <a:effectLst/>
                <a:ea typeface="Arial" panose="020B0604020202020204" pitchFamily="34" charset="0"/>
              </a:rPr>
              <a:t>(MUD}.</a:t>
            </a:r>
            <a:endParaRPr sz="1300" dirty="0">
              <a:cs typeface="Calibri"/>
            </a:endParaRPr>
          </a:p>
        </p:txBody>
      </p:sp>
      <p:sp>
        <p:nvSpPr>
          <p:cNvPr id="34" name="TextBox 33">
            <a:extLst>
              <a:ext uri="{FF2B5EF4-FFF2-40B4-BE49-F238E27FC236}">
                <a16:creationId xmlns:a16="http://schemas.microsoft.com/office/drawing/2014/main" id="{1914E3FC-70B8-42D2-A689-B80BBB30907D}"/>
              </a:ext>
            </a:extLst>
          </p:cNvPr>
          <p:cNvSpPr txBox="1"/>
          <p:nvPr/>
        </p:nvSpPr>
        <p:spPr>
          <a:xfrm>
            <a:off x="345187" y="1241381"/>
            <a:ext cx="1109041" cy="1292662"/>
          </a:xfrm>
          <a:prstGeom prst="rect">
            <a:avLst/>
          </a:prstGeom>
          <a:noFill/>
        </p:spPr>
        <p:txBody>
          <a:bodyPr wrap="square" rtlCol="0">
            <a:spAutoFit/>
          </a:bodyPr>
          <a:lstStyle/>
          <a:p>
            <a:r>
              <a:rPr lang="en-ZA" sz="6000" b="1" spc="55" dirty="0">
                <a:solidFill>
                  <a:srgbClr val="CA1B49"/>
                </a:solidFill>
                <a:latin typeface="Century Gothic"/>
                <a:cs typeface="Century Gothic"/>
              </a:rPr>
              <a:t>01</a:t>
            </a:r>
            <a:endParaRPr lang="en-ZA" sz="6000" dirty="0">
              <a:latin typeface="Century Gothic"/>
              <a:cs typeface="Century Gothic"/>
            </a:endParaRPr>
          </a:p>
          <a:p>
            <a:endParaRPr lang="en-ZA" dirty="0"/>
          </a:p>
        </p:txBody>
      </p:sp>
      <p:sp>
        <p:nvSpPr>
          <p:cNvPr id="35" name="TextBox 34">
            <a:extLst>
              <a:ext uri="{FF2B5EF4-FFF2-40B4-BE49-F238E27FC236}">
                <a16:creationId xmlns:a16="http://schemas.microsoft.com/office/drawing/2014/main" id="{E0393679-CDF6-4EA4-A2CD-7F0CF7DD4CEE}"/>
              </a:ext>
            </a:extLst>
          </p:cNvPr>
          <p:cNvSpPr txBox="1"/>
          <p:nvPr/>
        </p:nvSpPr>
        <p:spPr>
          <a:xfrm>
            <a:off x="339935" y="2365678"/>
            <a:ext cx="1102110" cy="1015663"/>
          </a:xfrm>
          <a:prstGeom prst="rect">
            <a:avLst/>
          </a:prstGeom>
          <a:noFill/>
        </p:spPr>
        <p:txBody>
          <a:bodyPr wrap="square" rtlCol="0">
            <a:spAutoFit/>
          </a:bodyPr>
          <a:lstStyle/>
          <a:p>
            <a:r>
              <a:rPr lang="en-ZA" sz="6000" b="1" spc="55" dirty="0">
                <a:solidFill>
                  <a:srgbClr val="FBB413"/>
                </a:solidFill>
                <a:latin typeface="Century Gothic"/>
                <a:cs typeface="Century Gothic"/>
              </a:rPr>
              <a:t>02</a:t>
            </a:r>
            <a:endParaRPr lang="en-ZA" sz="6000" dirty="0">
              <a:latin typeface="Century Gothic"/>
              <a:cs typeface="Century Gothic"/>
            </a:endParaRPr>
          </a:p>
        </p:txBody>
      </p:sp>
      <p:sp>
        <p:nvSpPr>
          <p:cNvPr id="36" name="TextBox 35">
            <a:extLst>
              <a:ext uri="{FF2B5EF4-FFF2-40B4-BE49-F238E27FC236}">
                <a16:creationId xmlns:a16="http://schemas.microsoft.com/office/drawing/2014/main" id="{1426FB4A-2A51-4B59-8F16-FEAD686927F8}"/>
              </a:ext>
            </a:extLst>
          </p:cNvPr>
          <p:cNvSpPr txBox="1"/>
          <p:nvPr/>
        </p:nvSpPr>
        <p:spPr>
          <a:xfrm>
            <a:off x="4948475" y="1476611"/>
            <a:ext cx="1109041" cy="1292662"/>
          </a:xfrm>
          <a:prstGeom prst="rect">
            <a:avLst/>
          </a:prstGeom>
          <a:noFill/>
        </p:spPr>
        <p:txBody>
          <a:bodyPr wrap="square" rtlCol="0">
            <a:spAutoFit/>
          </a:bodyPr>
          <a:lstStyle/>
          <a:p>
            <a:r>
              <a:rPr lang="en-ZA" sz="6000" b="1" spc="55" dirty="0">
                <a:solidFill>
                  <a:srgbClr val="CA1B49"/>
                </a:solidFill>
                <a:latin typeface="Century Gothic"/>
                <a:cs typeface="Century Gothic"/>
              </a:rPr>
              <a:t>04</a:t>
            </a:r>
            <a:endParaRPr lang="en-ZA" sz="6000" dirty="0">
              <a:latin typeface="Century Gothic"/>
              <a:cs typeface="Century Gothic"/>
            </a:endParaRPr>
          </a:p>
          <a:p>
            <a:endParaRPr lang="en-ZA" dirty="0"/>
          </a:p>
        </p:txBody>
      </p:sp>
      <p:sp>
        <p:nvSpPr>
          <p:cNvPr id="38" name="TextBox 37">
            <a:extLst>
              <a:ext uri="{FF2B5EF4-FFF2-40B4-BE49-F238E27FC236}">
                <a16:creationId xmlns:a16="http://schemas.microsoft.com/office/drawing/2014/main" id="{B0492B3B-2DE0-4688-983F-58000455739C}"/>
              </a:ext>
            </a:extLst>
          </p:cNvPr>
          <p:cNvSpPr txBox="1"/>
          <p:nvPr/>
        </p:nvSpPr>
        <p:spPr>
          <a:xfrm>
            <a:off x="4936421" y="2803517"/>
            <a:ext cx="1102110" cy="1015663"/>
          </a:xfrm>
          <a:prstGeom prst="rect">
            <a:avLst/>
          </a:prstGeom>
          <a:noFill/>
        </p:spPr>
        <p:txBody>
          <a:bodyPr wrap="square" rtlCol="0">
            <a:spAutoFit/>
          </a:bodyPr>
          <a:lstStyle/>
          <a:p>
            <a:r>
              <a:rPr lang="en-ZA" sz="6000" b="1" spc="55" dirty="0">
                <a:solidFill>
                  <a:srgbClr val="FBB413"/>
                </a:solidFill>
                <a:latin typeface="Century Gothic"/>
                <a:cs typeface="Century Gothic"/>
              </a:rPr>
              <a:t>05</a:t>
            </a:r>
            <a:endParaRPr lang="en-ZA" sz="6000" dirty="0">
              <a:latin typeface="Century Gothic"/>
              <a:cs typeface="Century Gothic"/>
            </a:endParaRPr>
          </a:p>
        </p:txBody>
      </p:sp>
      <p:sp>
        <p:nvSpPr>
          <p:cNvPr id="28" name="TextBox 27">
            <a:extLst>
              <a:ext uri="{FF2B5EF4-FFF2-40B4-BE49-F238E27FC236}">
                <a16:creationId xmlns:a16="http://schemas.microsoft.com/office/drawing/2014/main" id="{1483B60F-D750-4DEB-BF72-0E290CDC3431}"/>
              </a:ext>
            </a:extLst>
          </p:cNvPr>
          <p:cNvSpPr txBox="1"/>
          <p:nvPr/>
        </p:nvSpPr>
        <p:spPr>
          <a:xfrm>
            <a:off x="5915593" y="1553695"/>
            <a:ext cx="2838767" cy="892552"/>
          </a:xfrm>
          <a:prstGeom prst="rect">
            <a:avLst/>
          </a:prstGeom>
          <a:noFill/>
        </p:spPr>
        <p:txBody>
          <a:bodyPr wrap="square" rtlCol="0">
            <a:spAutoFit/>
          </a:bodyPr>
          <a:lstStyle/>
          <a:p>
            <a:r>
              <a:rPr lang="en-US" sz="1300" dirty="0">
                <a:ea typeface="Arial" panose="020B0604020202020204" pitchFamily="34" charset="0"/>
              </a:rPr>
              <a:t>I</a:t>
            </a:r>
            <a:r>
              <a:rPr lang="en-US" sz="1300" dirty="0">
                <a:effectLst/>
                <a:ea typeface="Arial" panose="020B0604020202020204" pitchFamily="34" charset="0"/>
              </a:rPr>
              <a:t>t will mean that equal treatment sometimes means, in reality, a different or a higher cost when a specific situation is</a:t>
            </a:r>
            <a:r>
              <a:rPr lang="en-US" sz="1300" spc="-60" dirty="0">
                <a:effectLst/>
                <a:ea typeface="Arial" panose="020B0604020202020204" pitchFamily="34" charset="0"/>
              </a:rPr>
              <a:t> </a:t>
            </a:r>
            <a:r>
              <a:rPr lang="en-US" sz="1300" dirty="0">
                <a:effectLst/>
                <a:ea typeface="Arial" panose="020B0604020202020204" pitchFamily="34" charset="0"/>
              </a:rPr>
              <a:t>considered.</a:t>
            </a:r>
          </a:p>
        </p:txBody>
      </p:sp>
      <p:sp>
        <p:nvSpPr>
          <p:cNvPr id="29" name="TextBox 28">
            <a:extLst>
              <a:ext uri="{FF2B5EF4-FFF2-40B4-BE49-F238E27FC236}">
                <a16:creationId xmlns:a16="http://schemas.microsoft.com/office/drawing/2014/main" id="{721CF2A3-ED6E-49AF-8A26-F7B39C0B7C6A}"/>
              </a:ext>
            </a:extLst>
          </p:cNvPr>
          <p:cNvSpPr txBox="1"/>
          <p:nvPr/>
        </p:nvSpPr>
        <p:spPr>
          <a:xfrm>
            <a:off x="1352727" y="1452173"/>
            <a:ext cx="2918451" cy="692497"/>
          </a:xfrm>
          <a:prstGeom prst="rect">
            <a:avLst/>
          </a:prstGeom>
          <a:noFill/>
        </p:spPr>
        <p:txBody>
          <a:bodyPr wrap="square" rtlCol="0">
            <a:spAutoFit/>
          </a:bodyPr>
          <a:lstStyle/>
          <a:p>
            <a:r>
              <a:rPr lang="en-US" sz="1300" dirty="0">
                <a:ea typeface="Arial" panose="020B0604020202020204" pitchFamily="34" charset="0"/>
              </a:rPr>
              <a:t>A</a:t>
            </a:r>
            <a:r>
              <a:rPr lang="en-US" sz="1300" dirty="0">
                <a:effectLst/>
                <a:ea typeface="Arial" panose="020B0604020202020204" pitchFamily="34" charset="0"/>
              </a:rPr>
              <a:t>spects of transition, relationship between private and state sector and the reimbursement for services.</a:t>
            </a:r>
            <a:endParaRPr lang="en-ZA" sz="1300" dirty="0">
              <a:effectLst/>
              <a:ea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5415" y="455265"/>
            <a:ext cx="7812886" cy="690574"/>
          </a:xfrm>
          <a:prstGeom prst="rect">
            <a:avLst/>
          </a:prstGeom>
        </p:spPr>
        <p:txBody>
          <a:bodyPr vert="horz" wrap="square" lIns="0" tIns="13335" rIns="0" bIns="0" rtlCol="0">
            <a:spAutoFit/>
          </a:bodyPr>
          <a:lstStyle/>
          <a:p>
            <a:pPr marL="12700" algn="ctr">
              <a:lnSpc>
                <a:spcPct val="100000"/>
              </a:lnSpc>
              <a:spcBef>
                <a:spcPts val="105"/>
              </a:spcBef>
            </a:pPr>
            <a:r>
              <a:rPr spc="-5" dirty="0"/>
              <a:t>SABMR</a:t>
            </a:r>
            <a:r>
              <a:rPr lang="en-ZA" spc="-5" dirty="0"/>
              <a:t> NHI</a:t>
            </a:r>
            <a:r>
              <a:rPr spc="-5" dirty="0"/>
              <a:t> </a:t>
            </a:r>
            <a:r>
              <a:rPr lang="en-ZA" dirty="0"/>
              <a:t>–</a:t>
            </a:r>
            <a:r>
              <a:rPr dirty="0"/>
              <a:t> </a:t>
            </a:r>
            <a:r>
              <a:rPr lang="en-ZA" dirty="0"/>
              <a:t>Main Concerns</a:t>
            </a:r>
            <a:endParaRPr dirty="0"/>
          </a:p>
        </p:txBody>
      </p:sp>
      <p:sp>
        <p:nvSpPr>
          <p:cNvPr id="3" name="object 3"/>
          <p:cNvSpPr/>
          <p:nvPr/>
        </p:nvSpPr>
        <p:spPr>
          <a:xfrm>
            <a:off x="0" y="5067245"/>
            <a:ext cx="3542029" cy="1831975"/>
          </a:xfrm>
          <a:custGeom>
            <a:avLst/>
            <a:gdLst/>
            <a:ahLst/>
            <a:cxnLst/>
            <a:rect l="l" t="t" r="r" b="b"/>
            <a:pathLst>
              <a:path w="3542029" h="1831975">
                <a:moveTo>
                  <a:pt x="3541776" y="0"/>
                </a:moveTo>
                <a:lnTo>
                  <a:pt x="0" y="189953"/>
                </a:lnTo>
                <a:lnTo>
                  <a:pt x="0" y="1831847"/>
                </a:lnTo>
                <a:lnTo>
                  <a:pt x="1504416" y="1831847"/>
                </a:lnTo>
                <a:lnTo>
                  <a:pt x="2163597" y="867130"/>
                </a:lnTo>
                <a:lnTo>
                  <a:pt x="2656332" y="596696"/>
                </a:lnTo>
                <a:lnTo>
                  <a:pt x="2824010" y="398767"/>
                </a:lnTo>
                <a:lnTo>
                  <a:pt x="3316732" y="207365"/>
                </a:lnTo>
                <a:lnTo>
                  <a:pt x="3541776" y="0"/>
                </a:lnTo>
                <a:close/>
              </a:path>
            </a:pathLst>
          </a:custGeom>
          <a:solidFill>
            <a:srgbClr val="2C6C6B"/>
          </a:solidFill>
        </p:spPr>
        <p:txBody>
          <a:bodyPr wrap="square" lIns="0" tIns="0" rIns="0" bIns="0" rtlCol="0"/>
          <a:lstStyle/>
          <a:p>
            <a:endParaRPr/>
          </a:p>
        </p:txBody>
      </p:sp>
      <p:sp>
        <p:nvSpPr>
          <p:cNvPr id="4" name="object 4"/>
          <p:cNvSpPr/>
          <p:nvPr/>
        </p:nvSpPr>
        <p:spPr>
          <a:xfrm>
            <a:off x="0" y="4803647"/>
            <a:ext cx="3542029" cy="509270"/>
          </a:xfrm>
          <a:custGeom>
            <a:avLst/>
            <a:gdLst/>
            <a:ahLst/>
            <a:cxnLst/>
            <a:rect l="l" t="t" r="r" b="b"/>
            <a:pathLst>
              <a:path w="3542029" h="509270">
                <a:moveTo>
                  <a:pt x="0" y="0"/>
                </a:moveTo>
                <a:lnTo>
                  <a:pt x="0" y="509015"/>
                </a:lnTo>
                <a:lnTo>
                  <a:pt x="725119" y="411848"/>
                </a:lnTo>
                <a:lnTo>
                  <a:pt x="1170787" y="400977"/>
                </a:lnTo>
                <a:lnTo>
                  <a:pt x="2123884" y="328472"/>
                </a:lnTo>
                <a:lnTo>
                  <a:pt x="2516606" y="328472"/>
                </a:lnTo>
                <a:lnTo>
                  <a:pt x="3541776" y="221881"/>
                </a:lnTo>
                <a:lnTo>
                  <a:pt x="3459403" y="163144"/>
                </a:lnTo>
                <a:lnTo>
                  <a:pt x="0" y="0"/>
                </a:lnTo>
                <a:close/>
              </a:path>
            </a:pathLst>
          </a:custGeom>
          <a:solidFill>
            <a:srgbClr val="5EAEA6"/>
          </a:solidFill>
        </p:spPr>
        <p:txBody>
          <a:bodyPr wrap="square" lIns="0" tIns="0" rIns="0" bIns="0" rtlCol="0"/>
          <a:lstStyle/>
          <a:p>
            <a:endParaRPr/>
          </a:p>
        </p:txBody>
      </p:sp>
      <p:sp>
        <p:nvSpPr>
          <p:cNvPr id="5" name="object 5"/>
          <p:cNvSpPr/>
          <p:nvPr/>
        </p:nvSpPr>
        <p:spPr>
          <a:xfrm>
            <a:off x="492251" y="5204459"/>
            <a:ext cx="678180" cy="1455420"/>
          </a:xfrm>
          <a:custGeom>
            <a:avLst/>
            <a:gdLst/>
            <a:ahLst/>
            <a:cxnLst/>
            <a:rect l="l" t="t" r="r" b="b"/>
            <a:pathLst>
              <a:path w="678180" h="1455420">
                <a:moveTo>
                  <a:pt x="678180" y="0"/>
                </a:moveTo>
                <a:lnTo>
                  <a:pt x="232435" y="10883"/>
                </a:lnTo>
                <a:lnTo>
                  <a:pt x="0" y="1455420"/>
                </a:lnTo>
                <a:lnTo>
                  <a:pt x="678180" y="0"/>
                </a:lnTo>
                <a:close/>
              </a:path>
            </a:pathLst>
          </a:custGeom>
          <a:solidFill>
            <a:srgbClr val="224B48"/>
          </a:solidFill>
        </p:spPr>
        <p:txBody>
          <a:bodyPr wrap="square" lIns="0" tIns="0" rIns="0" bIns="0" rtlCol="0"/>
          <a:lstStyle/>
          <a:p>
            <a:endParaRPr/>
          </a:p>
        </p:txBody>
      </p:sp>
      <p:sp>
        <p:nvSpPr>
          <p:cNvPr id="6" name="object 6"/>
          <p:cNvSpPr/>
          <p:nvPr/>
        </p:nvSpPr>
        <p:spPr>
          <a:xfrm>
            <a:off x="1716023" y="5132832"/>
            <a:ext cx="800100" cy="934719"/>
          </a:xfrm>
          <a:custGeom>
            <a:avLst/>
            <a:gdLst/>
            <a:ahLst/>
            <a:cxnLst/>
            <a:rect l="l" t="t" r="r" b="b"/>
            <a:pathLst>
              <a:path w="800100" h="934720">
                <a:moveTo>
                  <a:pt x="800100" y="0"/>
                </a:moveTo>
                <a:lnTo>
                  <a:pt x="407403" y="0"/>
                </a:lnTo>
                <a:lnTo>
                  <a:pt x="0" y="934212"/>
                </a:lnTo>
                <a:lnTo>
                  <a:pt x="800100" y="0"/>
                </a:lnTo>
                <a:close/>
              </a:path>
            </a:pathLst>
          </a:custGeom>
          <a:solidFill>
            <a:srgbClr val="224B48"/>
          </a:solidFill>
        </p:spPr>
        <p:txBody>
          <a:bodyPr wrap="square" lIns="0" tIns="0" rIns="0" bIns="0" rtlCol="0"/>
          <a:lstStyle/>
          <a:p>
            <a:endParaRPr/>
          </a:p>
        </p:txBody>
      </p:sp>
      <p:sp>
        <p:nvSpPr>
          <p:cNvPr id="7" name="object 7"/>
          <p:cNvSpPr/>
          <p:nvPr/>
        </p:nvSpPr>
        <p:spPr>
          <a:xfrm>
            <a:off x="5602221" y="5026152"/>
            <a:ext cx="3542029" cy="1831975"/>
          </a:xfrm>
          <a:custGeom>
            <a:avLst/>
            <a:gdLst/>
            <a:ahLst/>
            <a:cxnLst/>
            <a:rect l="l" t="t" r="r" b="b"/>
            <a:pathLst>
              <a:path w="3542029" h="1831975">
                <a:moveTo>
                  <a:pt x="0" y="0"/>
                </a:moveTo>
                <a:lnTo>
                  <a:pt x="225043" y="208559"/>
                </a:lnTo>
                <a:lnTo>
                  <a:pt x="717765" y="401078"/>
                </a:lnTo>
                <a:lnTo>
                  <a:pt x="885443" y="600163"/>
                </a:lnTo>
                <a:lnTo>
                  <a:pt x="1378178" y="872159"/>
                </a:lnTo>
                <a:lnTo>
                  <a:pt x="2030133" y="1831848"/>
                </a:lnTo>
                <a:lnTo>
                  <a:pt x="3541776" y="1831848"/>
                </a:lnTo>
                <a:lnTo>
                  <a:pt x="3541776" y="191058"/>
                </a:lnTo>
                <a:lnTo>
                  <a:pt x="0" y="0"/>
                </a:lnTo>
                <a:close/>
              </a:path>
            </a:pathLst>
          </a:custGeom>
          <a:solidFill>
            <a:srgbClr val="2C6C6B"/>
          </a:solidFill>
        </p:spPr>
        <p:txBody>
          <a:bodyPr wrap="square" lIns="0" tIns="0" rIns="0" bIns="0" rtlCol="0"/>
          <a:lstStyle/>
          <a:p>
            <a:endParaRPr/>
          </a:p>
        </p:txBody>
      </p:sp>
      <p:sp>
        <p:nvSpPr>
          <p:cNvPr id="8" name="object 8"/>
          <p:cNvSpPr/>
          <p:nvPr/>
        </p:nvSpPr>
        <p:spPr>
          <a:xfrm>
            <a:off x="5601973" y="4803647"/>
            <a:ext cx="3542029" cy="512445"/>
          </a:xfrm>
          <a:custGeom>
            <a:avLst/>
            <a:gdLst/>
            <a:ahLst/>
            <a:cxnLst/>
            <a:rect l="l" t="t" r="r" b="b"/>
            <a:pathLst>
              <a:path w="3542029" h="512445">
                <a:moveTo>
                  <a:pt x="3541776" y="0"/>
                </a:moveTo>
                <a:lnTo>
                  <a:pt x="82372" y="164122"/>
                </a:lnTo>
                <a:lnTo>
                  <a:pt x="0" y="223202"/>
                </a:lnTo>
                <a:lnTo>
                  <a:pt x="1025182" y="330428"/>
                </a:lnTo>
                <a:lnTo>
                  <a:pt x="1417891" y="330428"/>
                </a:lnTo>
                <a:lnTo>
                  <a:pt x="2370988" y="403377"/>
                </a:lnTo>
                <a:lnTo>
                  <a:pt x="2816656" y="414312"/>
                </a:lnTo>
                <a:lnTo>
                  <a:pt x="3541776" y="512063"/>
                </a:lnTo>
                <a:lnTo>
                  <a:pt x="3541776" y="0"/>
                </a:lnTo>
                <a:close/>
              </a:path>
            </a:pathLst>
          </a:custGeom>
          <a:solidFill>
            <a:srgbClr val="5EAEA6"/>
          </a:solidFill>
        </p:spPr>
        <p:txBody>
          <a:bodyPr wrap="square" lIns="0" tIns="0" rIns="0" bIns="0" rtlCol="0"/>
          <a:lstStyle/>
          <a:p>
            <a:endParaRPr/>
          </a:p>
        </p:txBody>
      </p:sp>
      <p:sp>
        <p:nvSpPr>
          <p:cNvPr id="9" name="object 9"/>
          <p:cNvSpPr/>
          <p:nvPr/>
        </p:nvSpPr>
        <p:spPr>
          <a:xfrm>
            <a:off x="7973568" y="5205984"/>
            <a:ext cx="678180" cy="1463040"/>
          </a:xfrm>
          <a:custGeom>
            <a:avLst/>
            <a:gdLst/>
            <a:ahLst/>
            <a:cxnLst/>
            <a:rect l="l" t="t" r="r" b="b"/>
            <a:pathLst>
              <a:path w="678179" h="1463040">
                <a:moveTo>
                  <a:pt x="0" y="0"/>
                </a:moveTo>
                <a:lnTo>
                  <a:pt x="678179" y="1463040"/>
                </a:lnTo>
                <a:lnTo>
                  <a:pt x="445744" y="10934"/>
                </a:lnTo>
                <a:lnTo>
                  <a:pt x="0" y="0"/>
                </a:lnTo>
                <a:close/>
              </a:path>
            </a:pathLst>
          </a:custGeom>
          <a:solidFill>
            <a:srgbClr val="224B48"/>
          </a:solidFill>
        </p:spPr>
        <p:txBody>
          <a:bodyPr wrap="square" lIns="0" tIns="0" rIns="0" bIns="0" rtlCol="0"/>
          <a:lstStyle/>
          <a:p>
            <a:endParaRPr/>
          </a:p>
        </p:txBody>
      </p:sp>
      <p:sp>
        <p:nvSpPr>
          <p:cNvPr id="10" name="object 10"/>
          <p:cNvSpPr/>
          <p:nvPr/>
        </p:nvSpPr>
        <p:spPr>
          <a:xfrm>
            <a:off x="6627876" y="5134355"/>
            <a:ext cx="800100" cy="939165"/>
          </a:xfrm>
          <a:custGeom>
            <a:avLst/>
            <a:gdLst/>
            <a:ahLst/>
            <a:cxnLst/>
            <a:rect l="l" t="t" r="r" b="b"/>
            <a:pathLst>
              <a:path w="800100" h="939164">
                <a:moveTo>
                  <a:pt x="392696" y="0"/>
                </a:moveTo>
                <a:lnTo>
                  <a:pt x="0" y="0"/>
                </a:lnTo>
                <a:lnTo>
                  <a:pt x="800100" y="938784"/>
                </a:lnTo>
                <a:lnTo>
                  <a:pt x="392696" y="0"/>
                </a:lnTo>
                <a:close/>
              </a:path>
            </a:pathLst>
          </a:custGeom>
          <a:solidFill>
            <a:srgbClr val="224B48"/>
          </a:solidFill>
        </p:spPr>
        <p:txBody>
          <a:bodyPr wrap="square" lIns="0" tIns="0" rIns="0" bIns="0" rtlCol="0"/>
          <a:lstStyle/>
          <a:p>
            <a:endParaRPr/>
          </a:p>
        </p:txBody>
      </p:sp>
      <p:sp>
        <p:nvSpPr>
          <p:cNvPr id="11" name="object 11"/>
          <p:cNvSpPr/>
          <p:nvPr/>
        </p:nvSpPr>
        <p:spPr>
          <a:xfrm>
            <a:off x="2626614" y="4748027"/>
            <a:ext cx="3497579" cy="96520"/>
          </a:xfrm>
          <a:custGeom>
            <a:avLst/>
            <a:gdLst/>
            <a:ahLst/>
            <a:cxnLst/>
            <a:rect l="l" t="t" r="r" b="b"/>
            <a:pathLst>
              <a:path w="3497579" h="96520">
                <a:moveTo>
                  <a:pt x="3497579" y="292"/>
                </a:moveTo>
                <a:lnTo>
                  <a:pt x="3439028" y="6967"/>
                </a:lnTo>
                <a:lnTo>
                  <a:pt x="3381340" y="13334"/>
                </a:lnTo>
                <a:lnTo>
                  <a:pt x="3324481" y="19400"/>
                </a:lnTo>
                <a:lnTo>
                  <a:pt x="3268417" y="25170"/>
                </a:lnTo>
                <a:lnTo>
                  <a:pt x="3213114" y="30652"/>
                </a:lnTo>
                <a:lnTo>
                  <a:pt x="3158539" y="35854"/>
                </a:lnTo>
                <a:lnTo>
                  <a:pt x="3104658" y="40781"/>
                </a:lnTo>
                <a:lnTo>
                  <a:pt x="3051438" y="45442"/>
                </a:lnTo>
                <a:lnTo>
                  <a:pt x="2998844" y="49843"/>
                </a:lnTo>
                <a:lnTo>
                  <a:pt x="2946843" y="53991"/>
                </a:lnTo>
                <a:lnTo>
                  <a:pt x="2895401" y="57894"/>
                </a:lnTo>
                <a:lnTo>
                  <a:pt x="2844484" y="61557"/>
                </a:lnTo>
                <a:lnTo>
                  <a:pt x="2794060" y="64988"/>
                </a:lnTo>
                <a:lnTo>
                  <a:pt x="2744093" y="68195"/>
                </a:lnTo>
                <a:lnTo>
                  <a:pt x="2694550" y="71184"/>
                </a:lnTo>
                <a:lnTo>
                  <a:pt x="2645398" y="73961"/>
                </a:lnTo>
                <a:lnTo>
                  <a:pt x="2596603" y="76535"/>
                </a:lnTo>
                <a:lnTo>
                  <a:pt x="2548131" y="78913"/>
                </a:lnTo>
                <a:lnTo>
                  <a:pt x="2499948" y="81100"/>
                </a:lnTo>
                <a:lnTo>
                  <a:pt x="2452021" y="83104"/>
                </a:lnTo>
                <a:lnTo>
                  <a:pt x="2404315" y="84932"/>
                </a:lnTo>
                <a:lnTo>
                  <a:pt x="2356798" y="86592"/>
                </a:lnTo>
                <a:lnTo>
                  <a:pt x="2309435" y="88090"/>
                </a:lnTo>
                <a:lnTo>
                  <a:pt x="2262193" y="89432"/>
                </a:lnTo>
                <a:lnTo>
                  <a:pt x="2215038" y="90627"/>
                </a:lnTo>
                <a:lnTo>
                  <a:pt x="2167936" y="91681"/>
                </a:lnTo>
                <a:lnTo>
                  <a:pt x="2120854" y="92601"/>
                </a:lnTo>
                <a:lnTo>
                  <a:pt x="2073757" y="93395"/>
                </a:lnTo>
                <a:lnTo>
                  <a:pt x="2026613" y="94068"/>
                </a:lnTo>
                <a:lnTo>
                  <a:pt x="1979387" y="94628"/>
                </a:lnTo>
                <a:lnTo>
                  <a:pt x="1932045" y="95083"/>
                </a:lnTo>
                <a:lnTo>
                  <a:pt x="1884555" y="95438"/>
                </a:lnTo>
                <a:lnTo>
                  <a:pt x="1836881" y="95702"/>
                </a:lnTo>
                <a:lnTo>
                  <a:pt x="1788991" y="95881"/>
                </a:lnTo>
                <a:lnTo>
                  <a:pt x="1740851" y="95982"/>
                </a:lnTo>
                <a:lnTo>
                  <a:pt x="1692427" y="96011"/>
                </a:lnTo>
                <a:lnTo>
                  <a:pt x="1639271" y="95912"/>
                </a:lnTo>
                <a:lnTo>
                  <a:pt x="1585818" y="95623"/>
                </a:lnTo>
                <a:lnTo>
                  <a:pt x="1532107" y="95147"/>
                </a:lnTo>
                <a:lnTo>
                  <a:pt x="1478180" y="94485"/>
                </a:lnTo>
                <a:lnTo>
                  <a:pt x="1424075" y="93637"/>
                </a:lnTo>
                <a:lnTo>
                  <a:pt x="1369833" y="92606"/>
                </a:lnTo>
                <a:lnTo>
                  <a:pt x="1315494" y="91392"/>
                </a:lnTo>
                <a:lnTo>
                  <a:pt x="1261098" y="89997"/>
                </a:lnTo>
                <a:lnTo>
                  <a:pt x="1206685" y="88421"/>
                </a:lnTo>
                <a:lnTo>
                  <a:pt x="1152296" y="86668"/>
                </a:lnTo>
                <a:lnTo>
                  <a:pt x="1097970" y="84737"/>
                </a:lnTo>
                <a:lnTo>
                  <a:pt x="1043748" y="82630"/>
                </a:lnTo>
                <a:lnTo>
                  <a:pt x="989669" y="80348"/>
                </a:lnTo>
                <a:lnTo>
                  <a:pt x="935774" y="77892"/>
                </a:lnTo>
                <a:lnTo>
                  <a:pt x="882102" y="75265"/>
                </a:lnTo>
                <a:lnTo>
                  <a:pt x="828695" y="72466"/>
                </a:lnTo>
                <a:lnTo>
                  <a:pt x="775592" y="69498"/>
                </a:lnTo>
                <a:lnTo>
                  <a:pt x="722832" y="66362"/>
                </a:lnTo>
                <a:lnTo>
                  <a:pt x="670457" y="63059"/>
                </a:lnTo>
                <a:lnTo>
                  <a:pt x="618507" y="59590"/>
                </a:lnTo>
                <a:lnTo>
                  <a:pt x="567020" y="55956"/>
                </a:lnTo>
                <a:lnTo>
                  <a:pt x="516038" y="52160"/>
                </a:lnTo>
                <a:lnTo>
                  <a:pt x="465601" y="48201"/>
                </a:lnTo>
                <a:lnTo>
                  <a:pt x="415748" y="44082"/>
                </a:lnTo>
                <a:lnTo>
                  <a:pt x="366520" y="39804"/>
                </a:lnTo>
                <a:lnTo>
                  <a:pt x="317957" y="35368"/>
                </a:lnTo>
                <a:lnTo>
                  <a:pt x="270099" y="30775"/>
                </a:lnTo>
                <a:lnTo>
                  <a:pt x="222986" y="26027"/>
                </a:lnTo>
                <a:lnTo>
                  <a:pt x="176658" y="21124"/>
                </a:lnTo>
                <a:lnTo>
                  <a:pt x="131155" y="16069"/>
                </a:lnTo>
                <a:lnTo>
                  <a:pt x="86518" y="10862"/>
                </a:lnTo>
                <a:lnTo>
                  <a:pt x="42786" y="5505"/>
                </a:lnTo>
                <a:lnTo>
                  <a:pt x="0" y="0"/>
                </a:lnTo>
              </a:path>
            </a:pathLst>
          </a:custGeom>
          <a:ln w="44450">
            <a:solidFill>
              <a:srgbClr val="4AACC5"/>
            </a:solidFill>
          </a:ln>
        </p:spPr>
        <p:txBody>
          <a:bodyPr wrap="square" lIns="0" tIns="0" rIns="0" bIns="0" rtlCol="0"/>
          <a:lstStyle/>
          <a:p>
            <a:endParaRPr/>
          </a:p>
        </p:txBody>
      </p:sp>
      <p:sp>
        <p:nvSpPr>
          <p:cNvPr id="12" name="object 12"/>
          <p:cNvSpPr/>
          <p:nvPr/>
        </p:nvSpPr>
        <p:spPr>
          <a:xfrm>
            <a:off x="2491739" y="4578096"/>
            <a:ext cx="149860" cy="494030"/>
          </a:xfrm>
          <a:custGeom>
            <a:avLst/>
            <a:gdLst/>
            <a:ahLst/>
            <a:cxnLst/>
            <a:rect l="l" t="t" r="r" b="b"/>
            <a:pathLst>
              <a:path w="149860" h="494029">
                <a:moveTo>
                  <a:pt x="96456" y="0"/>
                </a:moveTo>
                <a:lnTo>
                  <a:pt x="52895" y="0"/>
                </a:lnTo>
                <a:lnTo>
                  <a:pt x="32307" y="4157"/>
                </a:lnTo>
                <a:lnTo>
                  <a:pt x="15494" y="15493"/>
                </a:lnTo>
                <a:lnTo>
                  <a:pt x="4157" y="32307"/>
                </a:lnTo>
                <a:lnTo>
                  <a:pt x="0" y="52895"/>
                </a:lnTo>
                <a:lnTo>
                  <a:pt x="0" y="440880"/>
                </a:lnTo>
                <a:lnTo>
                  <a:pt x="4157" y="461468"/>
                </a:lnTo>
                <a:lnTo>
                  <a:pt x="15494" y="478281"/>
                </a:lnTo>
                <a:lnTo>
                  <a:pt x="32307" y="489618"/>
                </a:lnTo>
                <a:lnTo>
                  <a:pt x="52895" y="493775"/>
                </a:lnTo>
                <a:lnTo>
                  <a:pt x="96456" y="493775"/>
                </a:lnTo>
                <a:lnTo>
                  <a:pt x="117044" y="489618"/>
                </a:lnTo>
                <a:lnTo>
                  <a:pt x="133857" y="478281"/>
                </a:lnTo>
                <a:lnTo>
                  <a:pt x="145194" y="461468"/>
                </a:lnTo>
                <a:lnTo>
                  <a:pt x="149352" y="440880"/>
                </a:lnTo>
                <a:lnTo>
                  <a:pt x="149352" y="52895"/>
                </a:lnTo>
                <a:lnTo>
                  <a:pt x="145194" y="32307"/>
                </a:lnTo>
                <a:lnTo>
                  <a:pt x="133857" y="15493"/>
                </a:lnTo>
                <a:lnTo>
                  <a:pt x="117044" y="4157"/>
                </a:lnTo>
                <a:lnTo>
                  <a:pt x="96456" y="0"/>
                </a:lnTo>
                <a:close/>
              </a:path>
            </a:pathLst>
          </a:custGeom>
          <a:solidFill>
            <a:srgbClr val="30859C"/>
          </a:solidFill>
        </p:spPr>
        <p:txBody>
          <a:bodyPr wrap="square" lIns="0" tIns="0" rIns="0" bIns="0" rtlCol="0"/>
          <a:lstStyle/>
          <a:p>
            <a:endParaRPr/>
          </a:p>
        </p:txBody>
      </p:sp>
      <p:sp>
        <p:nvSpPr>
          <p:cNvPr id="13" name="object 13"/>
          <p:cNvSpPr/>
          <p:nvPr/>
        </p:nvSpPr>
        <p:spPr>
          <a:xfrm>
            <a:off x="6144767" y="4585715"/>
            <a:ext cx="149860" cy="495300"/>
          </a:xfrm>
          <a:custGeom>
            <a:avLst/>
            <a:gdLst/>
            <a:ahLst/>
            <a:cxnLst/>
            <a:rect l="l" t="t" r="r" b="b"/>
            <a:pathLst>
              <a:path w="149860" h="495300">
                <a:moveTo>
                  <a:pt x="96456" y="0"/>
                </a:moveTo>
                <a:lnTo>
                  <a:pt x="52895" y="0"/>
                </a:lnTo>
                <a:lnTo>
                  <a:pt x="32307" y="4157"/>
                </a:lnTo>
                <a:lnTo>
                  <a:pt x="15494" y="15493"/>
                </a:lnTo>
                <a:lnTo>
                  <a:pt x="4157" y="32307"/>
                </a:lnTo>
                <a:lnTo>
                  <a:pt x="0" y="52895"/>
                </a:lnTo>
                <a:lnTo>
                  <a:pt x="0" y="442404"/>
                </a:lnTo>
                <a:lnTo>
                  <a:pt x="4157" y="462992"/>
                </a:lnTo>
                <a:lnTo>
                  <a:pt x="15494" y="479805"/>
                </a:lnTo>
                <a:lnTo>
                  <a:pt x="32307" y="491142"/>
                </a:lnTo>
                <a:lnTo>
                  <a:pt x="52895" y="495299"/>
                </a:lnTo>
                <a:lnTo>
                  <a:pt x="96456" y="495299"/>
                </a:lnTo>
                <a:lnTo>
                  <a:pt x="117044" y="491142"/>
                </a:lnTo>
                <a:lnTo>
                  <a:pt x="133858" y="479805"/>
                </a:lnTo>
                <a:lnTo>
                  <a:pt x="145194" y="462992"/>
                </a:lnTo>
                <a:lnTo>
                  <a:pt x="149352" y="442404"/>
                </a:lnTo>
                <a:lnTo>
                  <a:pt x="149352" y="52895"/>
                </a:lnTo>
                <a:lnTo>
                  <a:pt x="145194" y="32307"/>
                </a:lnTo>
                <a:lnTo>
                  <a:pt x="133857" y="15493"/>
                </a:lnTo>
                <a:lnTo>
                  <a:pt x="117044" y="4157"/>
                </a:lnTo>
                <a:lnTo>
                  <a:pt x="96456" y="0"/>
                </a:lnTo>
                <a:close/>
              </a:path>
            </a:pathLst>
          </a:custGeom>
          <a:solidFill>
            <a:srgbClr val="30859C"/>
          </a:solidFill>
        </p:spPr>
        <p:txBody>
          <a:bodyPr wrap="square" lIns="0" tIns="0" rIns="0" bIns="0" rtlCol="0"/>
          <a:lstStyle/>
          <a:p>
            <a:endParaRPr/>
          </a:p>
        </p:txBody>
      </p:sp>
      <p:sp>
        <p:nvSpPr>
          <p:cNvPr id="14" name="object 14"/>
          <p:cNvSpPr/>
          <p:nvPr/>
        </p:nvSpPr>
        <p:spPr>
          <a:xfrm>
            <a:off x="4401311" y="2987039"/>
            <a:ext cx="360045" cy="340360"/>
          </a:xfrm>
          <a:custGeom>
            <a:avLst/>
            <a:gdLst/>
            <a:ahLst/>
            <a:cxnLst/>
            <a:rect l="l" t="t" r="r" b="b"/>
            <a:pathLst>
              <a:path w="360045" h="340360">
                <a:moveTo>
                  <a:pt x="179832" y="0"/>
                </a:moveTo>
                <a:lnTo>
                  <a:pt x="132027" y="6069"/>
                </a:lnTo>
                <a:lnTo>
                  <a:pt x="89069" y="23198"/>
                </a:lnTo>
                <a:lnTo>
                  <a:pt x="52673" y="49768"/>
                </a:lnTo>
                <a:lnTo>
                  <a:pt x="24553" y="84158"/>
                </a:lnTo>
                <a:lnTo>
                  <a:pt x="6424" y="124751"/>
                </a:lnTo>
                <a:lnTo>
                  <a:pt x="0" y="169925"/>
                </a:lnTo>
                <a:lnTo>
                  <a:pt x="6424" y="215100"/>
                </a:lnTo>
                <a:lnTo>
                  <a:pt x="24553" y="255693"/>
                </a:lnTo>
                <a:lnTo>
                  <a:pt x="52673" y="290083"/>
                </a:lnTo>
                <a:lnTo>
                  <a:pt x="89069" y="316653"/>
                </a:lnTo>
                <a:lnTo>
                  <a:pt x="132027" y="333782"/>
                </a:lnTo>
                <a:lnTo>
                  <a:pt x="179832" y="339852"/>
                </a:lnTo>
                <a:lnTo>
                  <a:pt x="227636" y="333782"/>
                </a:lnTo>
                <a:lnTo>
                  <a:pt x="270594" y="316653"/>
                </a:lnTo>
                <a:lnTo>
                  <a:pt x="306990" y="290083"/>
                </a:lnTo>
                <a:lnTo>
                  <a:pt x="335110" y="255693"/>
                </a:lnTo>
                <a:lnTo>
                  <a:pt x="353239" y="215100"/>
                </a:lnTo>
                <a:lnTo>
                  <a:pt x="359664" y="169925"/>
                </a:lnTo>
                <a:lnTo>
                  <a:pt x="353239" y="124751"/>
                </a:lnTo>
                <a:lnTo>
                  <a:pt x="335110" y="84158"/>
                </a:lnTo>
                <a:lnTo>
                  <a:pt x="306990" y="49768"/>
                </a:lnTo>
                <a:lnTo>
                  <a:pt x="270594" y="23198"/>
                </a:lnTo>
                <a:lnTo>
                  <a:pt x="227636" y="6069"/>
                </a:lnTo>
                <a:lnTo>
                  <a:pt x="179832" y="0"/>
                </a:lnTo>
                <a:close/>
              </a:path>
            </a:pathLst>
          </a:custGeom>
          <a:solidFill>
            <a:srgbClr val="585858"/>
          </a:solidFill>
        </p:spPr>
        <p:txBody>
          <a:bodyPr wrap="square" lIns="0" tIns="0" rIns="0" bIns="0" rtlCol="0"/>
          <a:lstStyle/>
          <a:p>
            <a:endParaRPr/>
          </a:p>
        </p:txBody>
      </p:sp>
      <p:sp>
        <p:nvSpPr>
          <p:cNvPr id="15" name="object 15"/>
          <p:cNvSpPr/>
          <p:nvPr/>
        </p:nvSpPr>
        <p:spPr>
          <a:xfrm>
            <a:off x="4392167" y="3354323"/>
            <a:ext cx="321945" cy="303530"/>
          </a:xfrm>
          <a:custGeom>
            <a:avLst/>
            <a:gdLst/>
            <a:ahLst/>
            <a:cxnLst/>
            <a:rect l="l" t="t" r="r" b="b"/>
            <a:pathLst>
              <a:path w="321945" h="303529">
                <a:moveTo>
                  <a:pt x="160782" y="0"/>
                </a:moveTo>
                <a:lnTo>
                  <a:pt x="109962" y="7730"/>
                </a:lnTo>
                <a:lnTo>
                  <a:pt x="65825" y="29258"/>
                </a:lnTo>
                <a:lnTo>
                  <a:pt x="31021" y="62084"/>
                </a:lnTo>
                <a:lnTo>
                  <a:pt x="8196" y="103710"/>
                </a:lnTo>
                <a:lnTo>
                  <a:pt x="0" y="151637"/>
                </a:lnTo>
                <a:lnTo>
                  <a:pt x="8196" y="199565"/>
                </a:lnTo>
                <a:lnTo>
                  <a:pt x="31021" y="241191"/>
                </a:lnTo>
                <a:lnTo>
                  <a:pt x="65825" y="274017"/>
                </a:lnTo>
                <a:lnTo>
                  <a:pt x="109962" y="295545"/>
                </a:lnTo>
                <a:lnTo>
                  <a:pt x="160782" y="303275"/>
                </a:lnTo>
                <a:lnTo>
                  <a:pt x="211601" y="295545"/>
                </a:lnTo>
                <a:lnTo>
                  <a:pt x="255738" y="274017"/>
                </a:lnTo>
                <a:lnTo>
                  <a:pt x="290542" y="241191"/>
                </a:lnTo>
                <a:lnTo>
                  <a:pt x="313367" y="199565"/>
                </a:lnTo>
                <a:lnTo>
                  <a:pt x="321564" y="151637"/>
                </a:lnTo>
                <a:lnTo>
                  <a:pt x="313367" y="103710"/>
                </a:lnTo>
                <a:lnTo>
                  <a:pt x="290542" y="62084"/>
                </a:lnTo>
                <a:lnTo>
                  <a:pt x="255738" y="29258"/>
                </a:lnTo>
                <a:lnTo>
                  <a:pt x="211601" y="7730"/>
                </a:lnTo>
                <a:lnTo>
                  <a:pt x="160782" y="0"/>
                </a:lnTo>
                <a:close/>
              </a:path>
            </a:pathLst>
          </a:custGeom>
          <a:solidFill>
            <a:srgbClr val="585858"/>
          </a:solidFill>
        </p:spPr>
        <p:txBody>
          <a:bodyPr wrap="square" lIns="0" tIns="0" rIns="0" bIns="0" rtlCol="0"/>
          <a:lstStyle/>
          <a:p>
            <a:endParaRPr/>
          </a:p>
        </p:txBody>
      </p:sp>
      <p:sp>
        <p:nvSpPr>
          <p:cNvPr id="16" name="object 16"/>
          <p:cNvSpPr/>
          <p:nvPr/>
        </p:nvSpPr>
        <p:spPr>
          <a:xfrm>
            <a:off x="4392167" y="3401567"/>
            <a:ext cx="321945" cy="716280"/>
          </a:xfrm>
          <a:custGeom>
            <a:avLst/>
            <a:gdLst/>
            <a:ahLst/>
            <a:cxnLst/>
            <a:rect l="l" t="t" r="r" b="b"/>
            <a:pathLst>
              <a:path w="321945" h="716279">
                <a:moveTo>
                  <a:pt x="208356" y="0"/>
                </a:moveTo>
                <a:lnTo>
                  <a:pt x="113207" y="0"/>
                </a:lnTo>
                <a:lnTo>
                  <a:pt x="69314" y="8417"/>
                </a:lnTo>
                <a:lnTo>
                  <a:pt x="33310" y="31313"/>
                </a:lnTo>
                <a:lnTo>
                  <a:pt x="8953" y="65156"/>
                </a:lnTo>
                <a:lnTo>
                  <a:pt x="0" y="106413"/>
                </a:lnTo>
                <a:lnTo>
                  <a:pt x="0" y="609879"/>
                </a:lnTo>
                <a:lnTo>
                  <a:pt x="8953" y="651128"/>
                </a:lnTo>
                <a:lnTo>
                  <a:pt x="33310" y="684968"/>
                </a:lnTo>
                <a:lnTo>
                  <a:pt x="69314" y="707863"/>
                </a:lnTo>
                <a:lnTo>
                  <a:pt x="113207" y="716279"/>
                </a:lnTo>
                <a:lnTo>
                  <a:pt x="208356" y="716279"/>
                </a:lnTo>
                <a:lnTo>
                  <a:pt x="252432" y="707863"/>
                </a:lnTo>
                <a:lnTo>
                  <a:pt x="288415" y="684968"/>
                </a:lnTo>
                <a:lnTo>
                  <a:pt x="312671" y="651128"/>
                </a:lnTo>
                <a:lnTo>
                  <a:pt x="321564" y="609879"/>
                </a:lnTo>
                <a:lnTo>
                  <a:pt x="321564" y="106413"/>
                </a:lnTo>
                <a:lnTo>
                  <a:pt x="312671" y="65156"/>
                </a:lnTo>
                <a:lnTo>
                  <a:pt x="288415" y="31313"/>
                </a:lnTo>
                <a:lnTo>
                  <a:pt x="252432" y="8417"/>
                </a:lnTo>
                <a:lnTo>
                  <a:pt x="208356" y="0"/>
                </a:lnTo>
                <a:close/>
              </a:path>
            </a:pathLst>
          </a:custGeom>
          <a:solidFill>
            <a:srgbClr val="585858"/>
          </a:solidFill>
        </p:spPr>
        <p:txBody>
          <a:bodyPr wrap="square" lIns="0" tIns="0" rIns="0" bIns="0" rtlCol="0"/>
          <a:lstStyle/>
          <a:p>
            <a:endParaRPr/>
          </a:p>
        </p:txBody>
      </p:sp>
      <p:sp>
        <p:nvSpPr>
          <p:cNvPr id="17" name="object 17"/>
          <p:cNvSpPr/>
          <p:nvPr/>
        </p:nvSpPr>
        <p:spPr>
          <a:xfrm>
            <a:off x="4553586" y="3935612"/>
            <a:ext cx="296545" cy="411480"/>
          </a:xfrm>
          <a:custGeom>
            <a:avLst/>
            <a:gdLst/>
            <a:ahLst/>
            <a:cxnLst/>
            <a:rect l="l" t="t" r="r" b="b"/>
            <a:pathLst>
              <a:path w="296545" h="411479">
                <a:moveTo>
                  <a:pt x="82851" y="0"/>
                </a:moveTo>
                <a:lnTo>
                  <a:pt x="49718" y="8135"/>
                </a:lnTo>
                <a:lnTo>
                  <a:pt x="22139" y="27776"/>
                </a:lnTo>
                <a:lnTo>
                  <a:pt x="5127" y="54790"/>
                </a:lnTo>
                <a:lnTo>
                  <a:pt x="0" y="85693"/>
                </a:lnTo>
                <a:lnTo>
                  <a:pt x="8075" y="117000"/>
                </a:lnTo>
                <a:lnTo>
                  <a:pt x="131595" y="365717"/>
                </a:lnTo>
                <a:lnTo>
                  <a:pt x="151970" y="391234"/>
                </a:lnTo>
                <a:lnTo>
                  <a:pt x="180449" y="406827"/>
                </a:lnTo>
                <a:lnTo>
                  <a:pt x="213266" y="411208"/>
                </a:lnTo>
                <a:lnTo>
                  <a:pt x="246657" y="403093"/>
                </a:lnTo>
                <a:lnTo>
                  <a:pt x="274045" y="383421"/>
                </a:lnTo>
                <a:lnTo>
                  <a:pt x="291063" y="356308"/>
                </a:lnTo>
                <a:lnTo>
                  <a:pt x="296288" y="325367"/>
                </a:lnTo>
                <a:lnTo>
                  <a:pt x="288300" y="294216"/>
                </a:lnTo>
                <a:lnTo>
                  <a:pt x="164348" y="45562"/>
                </a:lnTo>
                <a:lnTo>
                  <a:pt x="143953" y="19880"/>
                </a:lnTo>
                <a:lnTo>
                  <a:pt x="115525" y="4303"/>
                </a:lnTo>
                <a:lnTo>
                  <a:pt x="82851" y="0"/>
                </a:lnTo>
                <a:close/>
              </a:path>
            </a:pathLst>
          </a:custGeom>
          <a:solidFill>
            <a:srgbClr val="585858"/>
          </a:solidFill>
        </p:spPr>
        <p:txBody>
          <a:bodyPr wrap="square" lIns="0" tIns="0" rIns="0" bIns="0" rtlCol="0"/>
          <a:lstStyle/>
          <a:p>
            <a:endParaRPr/>
          </a:p>
        </p:txBody>
      </p:sp>
      <p:sp>
        <p:nvSpPr>
          <p:cNvPr id="18" name="object 18"/>
          <p:cNvSpPr/>
          <p:nvPr/>
        </p:nvSpPr>
        <p:spPr>
          <a:xfrm>
            <a:off x="4667802" y="4205951"/>
            <a:ext cx="186690" cy="648335"/>
          </a:xfrm>
          <a:custGeom>
            <a:avLst/>
            <a:gdLst/>
            <a:ahLst/>
            <a:cxnLst/>
            <a:rect l="l" t="t" r="r" b="b"/>
            <a:pathLst>
              <a:path w="186689" h="648335">
                <a:moveTo>
                  <a:pt x="103276" y="0"/>
                </a:moveTo>
                <a:lnTo>
                  <a:pt x="42521" y="21969"/>
                </a:lnTo>
                <a:lnTo>
                  <a:pt x="15379" y="77723"/>
                </a:lnTo>
                <a:lnTo>
                  <a:pt x="0" y="565581"/>
                </a:lnTo>
                <a:lnTo>
                  <a:pt x="5807" y="596988"/>
                </a:lnTo>
                <a:lnTo>
                  <a:pt x="23353" y="623047"/>
                </a:lnTo>
                <a:lnTo>
                  <a:pt x="49879" y="641046"/>
                </a:lnTo>
                <a:lnTo>
                  <a:pt x="82626" y="648271"/>
                </a:lnTo>
                <a:lnTo>
                  <a:pt x="116014" y="642815"/>
                </a:lnTo>
                <a:lnTo>
                  <a:pt x="143714" y="626311"/>
                </a:lnTo>
                <a:lnTo>
                  <a:pt x="162845" y="601356"/>
                </a:lnTo>
                <a:lnTo>
                  <a:pt x="170522" y="570547"/>
                </a:lnTo>
                <a:lnTo>
                  <a:pt x="186347" y="82689"/>
                </a:lnTo>
                <a:lnTo>
                  <a:pt x="180537" y="51283"/>
                </a:lnTo>
                <a:lnTo>
                  <a:pt x="162942" y="25223"/>
                </a:lnTo>
                <a:lnTo>
                  <a:pt x="136281" y="7224"/>
                </a:lnTo>
                <a:lnTo>
                  <a:pt x="103276" y="0"/>
                </a:lnTo>
                <a:close/>
              </a:path>
            </a:pathLst>
          </a:custGeom>
          <a:solidFill>
            <a:srgbClr val="585858"/>
          </a:solidFill>
        </p:spPr>
        <p:txBody>
          <a:bodyPr wrap="square" lIns="0" tIns="0" rIns="0" bIns="0" rtlCol="0"/>
          <a:lstStyle/>
          <a:p>
            <a:endParaRPr/>
          </a:p>
        </p:txBody>
      </p:sp>
      <p:sp>
        <p:nvSpPr>
          <p:cNvPr id="19" name="object 19"/>
          <p:cNvSpPr/>
          <p:nvPr/>
        </p:nvSpPr>
        <p:spPr>
          <a:xfrm>
            <a:off x="4401311" y="3927347"/>
            <a:ext cx="173990" cy="467995"/>
          </a:xfrm>
          <a:custGeom>
            <a:avLst/>
            <a:gdLst/>
            <a:ahLst/>
            <a:cxnLst/>
            <a:rect l="l" t="t" r="r" b="b"/>
            <a:pathLst>
              <a:path w="173989" h="467995">
                <a:moveTo>
                  <a:pt x="86867" y="0"/>
                </a:moveTo>
                <a:lnTo>
                  <a:pt x="53015" y="6444"/>
                </a:lnTo>
                <a:lnTo>
                  <a:pt x="25407" y="23969"/>
                </a:lnTo>
                <a:lnTo>
                  <a:pt x="6813" y="49865"/>
                </a:lnTo>
                <a:lnTo>
                  <a:pt x="0" y="81419"/>
                </a:lnTo>
                <a:lnTo>
                  <a:pt x="0" y="386448"/>
                </a:lnTo>
                <a:lnTo>
                  <a:pt x="6813" y="418174"/>
                </a:lnTo>
                <a:lnTo>
                  <a:pt x="25407" y="444050"/>
                </a:lnTo>
                <a:lnTo>
                  <a:pt x="53015" y="461480"/>
                </a:lnTo>
                <a:lnTo>
                  <a:pt x="86867" y="467868"/>
                </a:lnTo>
                <a:lnTo>
                  <a:pt x="120532" y="461480"/>
                </a:lnTo>
                <a:lnTo>
                  <a:pt x="148161" y="444050"/>
                </a:lnTo>
                <a:lnTo>
                  <a:pt x="166860" y="418174"/>
                </a:lnTo>
                <a:lnTo>
                  <a:pt x="173735" y="386448"/>
                </a:lnTo>
                <a:lnTo>
                  <a:pt x="173735" y="81419"/>
                </a:lnTo>
                <a:lnTo>
                  <a:pt x="166860" y="49865"/>
                </a:lnTo>
                <a:lnTo>
                  <a:pt x="148161" y="23969"/>
                </a:lnTo>
                <a:lnTo>
                  <a:pt x="120532" y="6444"/>
                </a:lnTo>
                <a:lnTo>
                  <a:pt x="86867" y="0"/>
                </a:lnTo>
                <a:close/>
              </a:path>
            </a:pathLst>
          </a:custGeom>
          <a:solidFill>
            <a:srgbClr val="585858"/>
          </a:solidFill>
        </p:spPr>
        <p:txBody>
          <a:bodyPr wrap="square" lIns="0" tIns="0" rIns="0" bIns="0" rtlCol="0"/>
          <a:lstStyle/>
          <a:p>
            <a:endParaRPr/>
          </a:p>
        </p:txBody>
      </p:sp>
      <p:sp>
        <p:nvSpPr>
          <p:cNvPr id="20" name="object 20"/>
          <p:cNvSpPr/>
          <p:nvPr/>
        </p:nvSpPr>
        <p:spPr>
          <a:xfrm>
            <a:off x="4276961" y="4247534"/>
            <a:ext cx="293370" cy="598805"/>
          </a:xfrm>
          <a:custGeom>
            <a:avLst/>
            <a:gdLst/>
            <a:ahLst/>
            <a:cxnLst/>
            <a:rect l="l" t="t" r="r" b="b"/>
            <a:pathLst>
              <a:path w="293370" h="598804">
                <a:moveTo>
                  <a:pt x="195394" y="0"/>
                </a:moveTo>
                <a:lnTo>
                  <a:pt x="141607" y="29579"/>
                </a:lnTo>
                <a:lnTo>
                  <a:pt x="2035" y="500102"/>
                </a:lnTo>
                <a:lnTo>
                  <a:pt x="0" y="531116"/>
                </a:lnTo>
                <a:lnTo>
                  <a:pt x="10335" y="559494"/>
                </a:lnTo>
                <a:lnTo>
                  <a:pt x="31157" y="582138"/>
                </a:lnTo>
                <a:lnTo>
                  <a:pt x="60582" y="595949"/>
                </a:lnTo>
                <a:lnTo>
                  <a:pt x="64519" y="596775"/>
                </a:lnTo>
                <a:lnTo>
                  <a:pt x="97318" y="598698"/>
                </a:lnTo>
                <a:lnTo>
                  <a:pt x="127330" y="588926"/>
                </a:lnTo>
                <a:lnTo>
                  <a:pt x="151280" y="569239"/>
                </a:lnTo>
                <a:lnTo>
                  <a:pt x="165890" y="541416"/>
                </a:lnTo>
                <a:lnTo>
                  <a:pt x="290858" y="98948"/>
                </a:lnTo>
                <a:lnTo>
                  <a:pt x="292894" y="67941"/>
                </a:lnTo>
                <a:lnTo>
                  <a:pt x="282559" y="39566"/>
                </a:lnTo>
                <a:lnTo>
                  <a:pt x="261737" y="16919"/>
                </a:lnTo>
                <a:lnTo>
                  <a:pt x="232311" y="3101"/>
                </a:lnTo>
                <a:lnTo>
                  <a:pt x="227943" y="1869"/>
                </a:lnTo>
                <a:lnTo>
                  <a:pt x="195394" y="0"/>
                </a:lnTo>
                <a:close/>
              </a:path>
            </a:pathLst>
          </a:custGeom>
          <a:solidFill>
            <a:srgbClr val="585858"/>
          </a:solidFill>
        </p:spPr>
        <p:txBody>
          <a:bodyPr wrap="square" lIns="0" tIns="0" rIns="0" bIns="0" rtlCol="0"/>
          <a:lstStyle/>
          <a:p>
            <a:endParaRPr/>
          </a:p>
        </p:txBody>
      </p:sp>
      <p:sp>
        <p:nvSpPr>
          <p:cNvPr id="21" name="object 21"/>
          <p:cNvSpPr/>
          <p:nvPr/>
        </p:nvSpPr>
        <p:spPr>
          <a:xfrm>
            <a:off x="3770805" y="3363744"/>
            <a:ext cx="799465" cy="341630"/>
          </a:xfrm>
          <a:custGeom>
            <a:avLst/>
            <a:gdLst/>
            <a:ahLst/>
            <a:cxnLst/>
            <a:rect l="l" t="t" r="r" b="b"/>
            <a:pathLst>
              <a:path w="799464" h="341629">
                <a:moveTo>
                  <a:pt x="738440" y="0"/>
                </a:moveTo>
                <a:lnTo>
                  <a:pt x="47541" y="208628"/>
                </a:lnTo>
                <a:lnTo>
                  <a:pt x="7517" y="241884"/>
                </a:lnTo>
                <a:lnTo>
                  <a:pt x="0" y="266844"/>
                </a:lnTo>
                <a:lnTo>
                  <a:pt x="2736" y="293705"/>
                </a:lnTo>
                <a:lnTo>
                  <a:pt x="15679" y="317401"/>
                </a:lnTo>
                <a:lnTo>
                  <a:pt x="35997" y="333729"/>
                </a:lnTo>
                <a:lnTo>
                  <a:pt x="60954" y="341247"/>
                </a:lnTo>
                <a:lnTo>
                  <a:pt x="87813" y="338511"/>
                </a:lnTo>
                <a:lnTo>
                  <a:pt x="751845" y="132618"/>
                </a:lnTo>
                <a:lnTo>
                  <a:pt x="775546" y="119681"/>
                </a:lnTo>
                <a:lnTo>
                  <a:pt x="791875" y="99362"/>
                </a:lnTo>
                <a:lnTo>
                  <a:pt x="799394" y="74402"/>
                </a:lnTo>
                <a:lnTo>
                  <a:pt x="796663" y="47541"/>
                </a:lnTo>
                <a:lnTo>
                  <a:pt x="783720" y="23845"/>
                </a:lnTo>
                <a:lnTo>
                  <a:pt x="763400" y="7517"/>
                </a:lnTo>
                <a:lnTo>
                  <a:pt x="738440" y="0"/>
                </a:lnTo>
                <a:close/>
              </a:path>
            </a:pathLst>
          </a:custGeom>
          <a:solidFill>
            <a:srgbClr val="585858"/>
          </a:solidFill>
        </p:spPr>
        <p:txBody>
          <a:bodyPr wrap="square" lIns="0" tIns="0" rIns="0" bIns="0" rtlCol="0"/>
          <a:lstStyle/>
          <a:p>
            <a:endParaRPr/>
          </a:p>
        </p:txBody>
      </p:sp>
      <p:sp>
        <p:nvSpPr>
          <p:cNvPr id="22" name="object 22"/>
          <p:cNvSpPr/>
          <p:nvPr/>
        </p:nvSpPr>
        <p:spPr>
          <a:xfrm>
            <a:off x="4513889" y="3347024"/>
            <a:ext cx="749300" cy="462915"/>
          </a:xfrm>
          <a:custGeom>
            <a:avLst/>
            <a:gdLst/>
            <a:ahLst/>
            <a:cxnLst/>
            <a:rect l="l" t="t" r="r" b="b"/>
            <a:pathLst>
              <a:path w="749300" h="462914">
                <a:moveTo>
                  <a:pt x="73848" y="0"/>
                </a:moveTo>
                <a:lnTo>
                  <a:pt x="47922" y="2697"/>
                </a:lnTo>
                <a:lnTo>
                  <a:pt x="24898" y="14919"/>
                </a:lnTo>
                <a:lnTo>
                  <a:pt x="7734" y="35761"/>
                </a:lnTo>
                <a:lnTo>
                  <a:pt x="0" y="61628"/>
                </a:lnTo>
                <a:lnTo>
                  <a:pt x="2694" y="87555"/>
                </a:lnTo>
                <a:lnTo>
                  <a:pt x="14915" y="110581"/>
                </a:lnTo>
                <a:lnTo>
                  <a:pt x="35763" y="127747"/>
                </a:lnTo>
                <a:lnTo>
                  <a:pt x="649300" y="454709"/>
                </a:lnTo>
                <a:lnTo>
                  <a:pt x="675167" y="462443"/>
                </a:lnTo>
                <a:lnTo>
                  <a:pt x="701092" y="459751"/>
                </a:lnTo>
                <a:lnTo>
                  <a:pt x="724115" y="447533"/>
                </a:lnTo>
                <a:lnTo>
                  <a:pt x="741273" y="426693"/>
                </a:lnTo>
                <a:lnTo>
                  <a:pt x="749008" y="400818"/>
                </a:lnTo>
                <a:lnTo>
                  <a:pt x="746315" y="374889"/>
                </a:lnTo>
                <a:lnTo>
                  <a:pt x="734097" y="351865"/>
                </a:lnTo>
                <a:lnTo>
                  <a:pt x="713257" y="334706"/>
                </a:lnTo>
                <a:lnTo>
                  <a:pt x="99720" y="7732"/>
                </a:lnTo>
                <a:lnTo>
                  <a:pt x="73848" y="0"/>
                </a:lnTo>
                <a:close/>
              </a:path>
            </a:pathLst>
          </a:custGeom>
          <a:solidFill>
            <a:srgbClr val="585858"/>
          </a:solidFill>
        </p:spPr>
        <p:txBody>
          <a:bodyPr wrap="square" lIns="0" tIns="0" rIns="0" bIns="0" rtlCol="0"/>
          <a:lstStyle/>
          <a:p>
            <a:endParaRPr/>
          </a:p>
        </p:txBody>
      </p:sp>
      <p:sp>
        <p:nvSpPr>
          <p:cNvPr id="23" name="object 23"/>
          <p:cNvSpPr/>
          <p:nvPr/>
        </p:nvSpPr>
        <p:spPr>
          <a:xfrm>
            <a:off x="2459608" y="4704462"/>
            <a:ext cx="216662" cy="196850"/>
          </a:xfrm>
          <a:prstGeom prst="rect">
            <a:avLst/>
          </a:prstGeom>
          <a:blipFill>
            <a:blip r:embed="rId3" cstate="print"/>
            <a:stretch>
              <a:fillRect/>
            </a:stretch>
          </a:blipFill>
        </p:spPr>
        <p:txBody>
          <a:bodyPr wrap="square" lIns="0" tIns="0" rIns="0" bIns="0" rtlCol="0"/>
          <a:lstStyle/>
          <a:p>
            <a:endParaRPr/>
          </a:p>
        </p:txBody>
      </p:sp>
      <p:sp>
        <p:nvSpPr>
          <p:cNvPr id="24" name="object 24"/>
          <p:cNvSpPr/>
          <p:nvPr/>
        </p:nvSpPr>
        <p:spPr>
          <a:xfrm>
            <a:off x="6101969" y="4713606"/>
            <a:ext cx="216662" cy="196850"/>
          </a:xfrm>
          <a:prstGeom prst="rect">
            <a:avLst/>
          </a:prstGeom>
          <a:blipFill>
            <a:blip r:embed="rId4" cstate="print"/>
            <a:stretch>
              <a:fillRect/>
            </a:stretch>
          </a:blipFill>
        </p:spPr>
        <p:txBody>
          <a:bodyPr wrap="square" lIns="0" tIns="0" rIns="0" bIns="0" rtlCol="0"/>
          <a:lstStyle/>
          <a:p>
            <a:endParaRPr/>
          </a:p>
        </p:txBody>
      </p:sp>
      <p:sp>
        <p:nvSpPr>
          <p:cNvPr id="27" name="object 27"/>
          <p:cNvSpPr txBox="1"/>
          <p:nvPr/>
        </p:nvSpPr>
        <p:spPr>
          <a:xfrm>
            <a:off x="5059976" y="2528080"/>
            <a:ext cx="904240" cy="1095813"/>
          </a:xfrm>
          <a:prstGeom prst="rect">
            <a:avLst/>
          </a:prstGeom>
        </p:spPr>
        <p:txBody>
          <a:bodyPr vert="horz" wrap="square" lIns="0" tIns="170815" rIns="0" bIns="0" rtlCol="0">
            <a:spAutoFit/>
          </a:bodyPr>
          <a:lstStyle/>
          <a:p>
            <a:pPr marL="22225">
              <a:lnSpc>
                <a:spcPct val="100000"/>
              </a:lnSpc>
              <a:spcBef>
                <a:spcPts val="1180"/>
              </a:spcBef>
            </a:pPr>
            <a:r>
              <a:rPr lang="en-ZA" sz="6000" b="1" spc="55" dirty="0">
                <a:solidFill>
                  <a:srgbClr val="42AEB6"/>
                </a:solidFill>
                <a:latin typeface="Century Gothic"/>
                <a:cs typeface="Century Gothic"/>
              </a:rPr>
              <a:t>09</a:t>
            </a:r>
            <a:endParaRPr sz="6000" dirty="0">
              <a:latin typeface="Century Gothic"/>
              <a:cs typeface="Century Gothic"/>
            </a:endParaRPr>
          </a:p>
        </p:txBody>
      </p:sp>
      <p:sp>
        <p:nvSpPr>
          <p:cNvPr id="31" name="object 31"/>
          <p:cNvSpPr/>
          <p:nvPr/>
        </p:nvSpPr>
        <p:spPr>
          <a:xfrm>
            <a:off x="4584093" y="2766984"/>
            <a:ext cx="308648" cy="269833"/>
          </a:xfrm>
          <a:prstGeom prst="rect">
            <a:avLst/>
          </a:prstGeom>
          <a:blipFill>
            <a:blip r:embed="rId5" cstate="print"/>
            <a:stretch>
              <a:fillRect/>
            </a:stretch>
          </a:blipFill>
        </p:spPr>
        <p:txBody>
          <a:bodyPr wrap="square" lIns="0" tIns="0" rIns="0" bIns="0" rtlCol="0"/>
          <a:lstStyle/>
          <a:p>
            <a:endParaRPr/>
          </a:p>
        </p:txBody>
      </p:sp>
      <p:sp>
        <p:nvSpPr>
          <p:cNvPr id="32" name="object 32"/>
          <p:cNvSpPr txBox="1"/>
          <p:nvPr/>
        </p:nvSpPr>
        <p:spPr>
          <a:xfrm>
            <a:off x="3107913" y="5315954"/>
            <a:ext cx="3491547" cy="646331"/>
          </a:xfrm>
          <a:prstGeom prst="rect">
            <a:avLst/>
          </a:prstGeom>
        </p:spPr>
        <p:txBody>
          <a:bodyPr vert="horz" wrap="square" lIns="0" tIns="0" rIns="0" bIns="0" rtlCol="0" anchor="t" anchorCtr="0">
            <a:spAutoFit/>
          </a:bodyPr>
          <a:lstStyle/>
          <a:p>
            <a:pPr marL="81280" marR="521335" indent="-1270" algn="ctr">
              <a:spcAft>
                <a:spcPts val="0"/>
              </a:spcAft>
            </a:pPr>
            <a:r>
              <a:rPr lang="en-US" sz="1400" b="1" dirty="0">
                <a:ea typeface="Arial" panose="020B0604020202020204" pitchFamily="34" charset="0"/>
              </a:rPr>
              <a:t>Where does the SABMR fit?</a:t>
            </a:r>
          </a:p>
          <a:p>
            <a:pPr marL="81280" marR="521335" indent="-1270" algn="ctr">
              <a:spcAft>
                <a:spcPts val="0"/>
              </a:spcAft>
            </a:pPr>
            <a:r>
              <a:rPr lang="en-US" sz="1400" b="1" dirty="0">
                <a:effectLst/>
                <a:ea typeface="Arial" panose="020B0604020202020204" pitchFamily="34" charset="0"/>
              </a:rPr>
              <a:t>From a provider as a PMB, </a:t>
            </a:r>
          </a:p>
          <a:p>
            <a:pPr marL="81280" marR="521335" indent="-1270" algn="ctr">
              <a:spcAft>
                <a:spcPts val="0"/>
              </a:spcAft>
            </a:pPr>
            <a:r>
              <a:rPr lang="en-US" sz="1400" b="1" dirty="0">
                <a:effectLst/>
                <a:ea typeface="Arial" panose="020B0604020202020204" pitchFamily="34" charset="0"/>
              </a:rPr>
              <a:t>as well as  certification</a:t>
            </a:r>
            <a:r>
              <a:rPr lang="en-US" sz="1400" b="1" dirty="0">
                <a:ea typeface="Arial" panose="020B0604020202020204" pitchFamily="34" charset="0"/>
              </a:rPr>
              <a:t>.</a:t>
            </a:r>
            <a:endParaRPr lang="en-ZA" sz="1400" b="1" dirty="0">
              <a:effectLst/>
              <a:ea typeface="Arial" panose="020B0604020202020204" pitchFamily="34" charset="0"/>
            </a:endParaRPr>
          </a:p>
        </p:txBody>
      </p:sp>
      <p:sp>
        <p:nvSpPr>
          <p:cNvPr id="34" name="TextBox 33">
            <a:extLst>
              <a:ext uri="{FF2B5EF4-FFF2-40B4-BE49-F238E27FC236}">
                <a16:creationId xmlns:a16="http://schemas.microsoft.com/office/drawing/2014/main" id="{1914E3FC-70B8-42D2-A689-B80BBB30907D}"/>
              </a:ext>
            </a:extLst>
          </p:cNvPr>
          <p:cNvSpPr txBox="1"/>
          <p:nvPr/>
        </p:nvSpPr>
        <p:spPr>
          <a:xfrm>
            <a:off x="359558" y="2954872"/>
            <a:ext cx="1109041" cy="1292662"/>
          </a:xfrm>
          <a:prstGeom prst="rect">
            <a:avLst/>
          </a:prstGeom>
          <a:noFill/>
        </p:spPr>
        <p:txBody>
          <a:bodyPr wrap="square" rtlCol="0">
            <a:spAutoFit/>
          </a:bodyPr>
          <a:lstStyle/>
          <a:p>
            <a:r>
              <a:rPr lang="en-ZA" sz="6000" b="1" spc="55" dirty="0">
                <a:solidFill>
                  <a:srgbClr val="CA1B49"/>
                </a:solidFill>
                <a:latin typeface="Century Gothic"/>
                <a:cs typeface="Century Gothic"/>
              </a:rPr>
              <a:t>07</a:t>
            </a:r>
            <a:endParaRPr lang="en-ZA" sz="6000" dirty="0">
              <a:latin typeface="Century Gothic"/>
              <a:cs typeface="Century Gothic"/>
            </a:endParaRPr>
          </a:p>
          <a:p>
            <a:endParaRPr lang="en-ZA" dirty="0"/>
          </a:p>
        </p:txBody>
      </p:sp>
      <p:sp>
        <p:nvSpPr>
          <p:cNvPr id="35" name="TextBox 34">
            <a:extLst>
              <a:ext uri="{FF2B5EF4-FFF2-40B4-BE49-F238E27FC236}">
                <a16:creationId xmlns:a16="http://schemas.microsoft.com/office/drawing/2014/main" id="{E0393679-CDF6-4EA4-A2CD-7F0CF7DD4CEE}"/>
              </a:ext>
            </a:extLst>
          </p:cNvPr>
          <p:cNvSpPr txBox="1"/>
          <p:nvPr/>
        </p:nvSpPr>
        <p:spPr>
          <a:xfrm>
            <a:off x="4970704" y="1235880"/>
            <a:ext cx="1102110" cy="1015663"/>
          </a:xfrm>
          <a:prstGeom prst="rect">
            <a:avLst/>
          </a:prstGeom>
          <a:noFill/>
        </p:spPr>
        <p:txBody>
          <a:bodyPr wrap="square" rtlCol="0">
            <a:spAutoFit/>
          </a:bodyPr>
          <a:lstStyle/>
          <a:p>
            <a:r>
              <a:rPr lang="en-ZA" sz="6000" b="1" spc="55" dirty="0">
                <a:solidFill>
                  <a:srgbClr val="FBB413"/>
                </a:solidFill>
                <a:latin typeface="Century Gothic"/>
                <a:cs typeface="Century Gothic"/>
              </a:rPr>
              <a:t>08</a:t>
            </a:r>
            <a:endParaRPr lang="en-ZA" sz="6000" dirty="0">
              <a:latin typeface="Century Gothic"/>
              <a:cs typeface="Century Gothic"/>
            </a:endParaRPr>
          </a:p>
        </p:txBody>
      </p:sp>
      <p:sp>
        <p:nvSpPr>
          <p:cNvPr id="37" name="object 25">
            <a:extLst>
              <a:ext uri="{FF2B5EF4-FFF2-40B4-BE49-F238E27FC236}">
                <a16:creationId xmlns:a16="http://schemas.microsoft.com/office/drawing/2014/main" id="{899D750D-D163-4AE6-9072-F8A5F961746D}"/>
              </a:ext>
            </a:extLst>
          </p:cNvPr>
          <p:cNvSpPr txBox="1"/>
          <p:nvPr/>
        </p:nvSpPr>
        <p:spPr>
          <a:xfrm>
            <a:off x="1478233" y="2505911"/>
            <a:ext cx="2849072" cy="1812676"/>
          </a:xfrm>
          <a:prstGeom prst="rect">
            <a:avLst/>
          </a:prstGeom>
        </p:spPr>
        <p:txBody>
          <a:bodyPr vert="horz" wrap="square" lIns="0" tIns="12065" rIns="0" bIns="0" rtlCol="0">
            <a:spAutoFit/>
          </a:bodyPr>
          <a:lstStyle/>
          <a:p>
            <a:pPr marL="12700" marR="5080">
              <a:lnSpc>
                <a:spcPct val="100000"/>
              </a:lnSpc>
              <a:spcBef>
                <a:spcPts val="95"/>
              </a:spcBef>
            </a:pPr>
            <a:r>
              <a:rPr lang="en-GB" sz="1300" dirty="0">
                <a:effectLst/>
                <a:ea typeface="Arial" panose="020B0604020202020204" pitchFamily="34" charset="0"/>
              </a:rPr>
              <a:t>The SABMR is committed to accessing resources which will reduce the time to find such a match. These patients are faced with huge financial constraints due to the high cost relating to these</a:t>
            </a:r>
            <a:r>
              <a:rPr lang="en-GB" sz="1300" spc="185" dirty="0">
                <a:effectLst/>
                <a:ea typeface="Arial" panose="020B0604020202020204" pitchFamily="34" charset="0"/>
              </a:rPr>
              <a:t> </a:t>
            </a:r>
            <a:r>
              <a:rPr lang="en-GB" sz="1300" dirty="0">
                <a:effectLst/>
                <a:ea typeface="Arial" panose="020B0604020202020204" pitchFamily="34" charset="0"/>
              </a:rPr>
              <a:t>procedures and their burden will </a:t>
            </a:r>
          </a:p>
          <a:p>
            <a:pPr marL="12700" marR="5080">
              <a:lnSpc>
                <a:spcPct val="100000"/>
              </a:lnSpc>
              <a:spcBef>
                <a:spcPts val="95"/>
              </a:spcBef>
            </a:pPr>
            <a:r>
              <a:rPr lang="en-GB" sz="1300" dirty="0">
                <a:effectLst/>
                <a:ea typeface="Arial" panose="020B0604020202020204" pitchFamily="34" charset="0"/>
              </a:rPr>
              <a:t>be increased should they be required to  fund the NHI Fund from a portion of their taxable </a:t>
            </a:r>
            <a:r>
              <a:rPr lang="en-GB" sz="1300" spc="-15" dirty="0">
                <a:effectLst/>
                <a:ea typeface="Arial" panose="020B0604020202020204" pitchFamily="34" charset="0"/>
              </a:rPr>
              <a:t>earnings.</a:t>
            </a:r>
            <a:endParaRPr lang="en-GB" sz="1300" dirty="0">
              <a:cs typeface="Calibri"/>
            </a:endParaRPr>
          </a:p>
        </p:txBody>
      </p:sp>
      <p:sp>
        <p:nvSpPr>
          <p:cNvPr id="42" name="object 27">
            <a:extLst>
              <a:ext uri="{FF2B5EF4-FFF2-40B4-BE49-F238E27FC236}">
                <a16:creationId xmlns:a16="http://schemas.microsoft.com/office/drawing/2014/main" id="{6178729E-375A-4D53-905E-D3173EA4E492}"/>
              </a:ext>
            </a:extLst>
          </p:cNvPr>
          <p:cNvSpPr txBox="1"/>
          <p:nvPr/>
        </p:nvSpPr>
        <p:spPr>
          <a:xfrm>
            <a:off x="438870" y="1150618"/>
            <a:ext cx="904240" cy="1095813"/>
          </a:xfrm>
          <a:prstGeom prst="rect">
            <a:avLst/>
          </a:prstGeom>
        </p:spPr>
        <p:txBody>
          <a:bodyPr vert="horz" wrap="square" lIns="0" tIns="170815" rIns="0" bIns="0" rtlCol="0">
            <a:spAutoFit/>
          </a:bodyPr>
          <a:lstStyle/>
          <a:p>
            <a:pPr marL="22225">
              <a:lnSpc>
                <a:spcPct val="100000"/>
              </a:lnSpc>
              <a:spcBef>
                <a:spcPts val="1180"/>
              </a:spcBef>
            </a:pPr>
            <a:r>
              <a:rPr lang="en-ZA" sz="6000" b="1" spc="55" dirty="0">
                <a:solidFill>
                  <a:srgbClr val="42AEB6"/>
                </a:solidFill>
                <a:latin typeface="Century Gothic"/>
                <a:cs typeface="Century Gothic"/>
              </a:rPr>
              <a:t>06</a:t>
            </a:r>
            <a:endParaRPr sz="6000" dirty="0">
              <a:latin typeface="Century Gothic"/>
              <a:cs typeface="Century Gothic"/>
            </a:endParaRPr>
          </a:p>
        </p:txBody>
      </p:sp>
      <p:sp>
        <p:nvSpPr>
          <p:cNvPr id="29" name="TextBox 28">
            <a:extLst>
              <a:ext uri="{FF2B5EF4-FFF2-40B4-BE49-F238E27FC236}">
                <a16:creationId xmlns:a16="http://schemas.microsoft.com/office/drawing/2014/main" id="{721CF2A3-ED6E-49AF-8A26-F7B39C0B7C6A}"/>
              </a:ext>
            </a:extLst>
          </p:cNvPr>
          <p:cNvSpPr txBox="1"/>
          <p:nvPr/>
        </p:nvSpPr>
        <p:spPr>
          <a:xfrm>
            <a:off x="1370202" y="1326023"/>
            <a:ext cx="3021965" cy="1092607"/>
          </a:xfrm>
          <a:prstGeom prst="rect">
            <a:avLst/>
          </a:prstGeom>
          <a:noFill/>
        </p:spPr>
        <p:txBody>
          <a:bodyPr wrap="square" rtlCol="0">
            <a:spAutoFit/>
          </a:bodyPr>
          <a:lstStyle/>
          <a:p>
            <a:r>
              <a:rPr lang="en-US" sz="1300" dirty="0">
                <a:ea typeface="Arial" panose="020B0604020202020204" pitchFamily="34" charset="0"/>
              </a:rPr>
              <a:t>T</a:t>
            </a:r>
            <a:r>
              <a:rPr lang="en-US" sz="1300" dirty="0">
                <a:effectLst/>
                <a:ea typeface="Arial" panose="020B0604020202020204" pitchFamily="34" charset="0"/>
              </a:rPr>
              <a:t>here is no indication if bone marrow transplantation will be covered at all by the fund as the previously published NHI benefits framework does not indicate this.</a:t>
            </a:r>
            <a:endParaRPr lang="en-ZA" sz="1300" dirty="0">
              <a:effectLst/>
              <a:ea typeface="Arial" panose="020B0604020202020204" pitchFamily="34" charset="0"/>
            </a:endParaRPr>
          </a:p>
        </p:txBody>
      </p:sp>
      <p:sp>
        <p:nvSpPr>
          <p:cNvPr id="41" name="object 26">
            <a:extLst>
              <a:ext uri="{FF2B5EF4-FFF2-40B4-BE49-F238E27FC236}">
                <a16:creationId xmlns:a16="http://schemas.microsoft.com/office/drawing/2014/main" id="{5DA8E446-CBF1-4C77-9388-C2E2E9AB4542}"/>
              </a:ext>
            </a:extLst>
          </p:cNvPr>
          <p:cNvSpPr txBox="1"/>
          <p:nvPr/>
        </p:nvSpPr>
        <p:spPr>
          <a:xfrm>
            <a:off x="5973879" y="1536238"/>
            <a:ext cx="2942861" cy="412292"/>
          </a:xfrm>
          <a:prstGeom prst="rect">
            <a:avLst/>
          </a:prstGeom>
        </p:spPr>
        <p:txBody>
          <a:bodyPr vert="horz" wrap="square" lIns="0" tIns="12065" rIns="0" bIns="0" rtlCol="0">
            <a:spAutoFit/>
          </a:bodyPr>
          <a:lstStyle/>
          <a:p>
            <a:pPr marL="83820" marR="525780" indent="-3810">
              <a:spcAft>
                <a:spcPts val="0"/>
              </a:spcAft>
            </a:pPr>
            <a:r>
              <a:rPr lang="en-US" sz="1300" dirty="0">
                <a:effectLst/>
                <a:ea typeface="Arial" panose="020B0604020202020204" pitchFamily="34" charset="0"/>
              </a:rPr>
              <a:t>It</a:t>
            </a:r>
            <a:r>
              <a:rPr lang="en-US" sz="1300" spc="10" dirty="0">
                <a:effectLst/>
                <a:ea typeface="Arial" panose="020B0604020202020204" pitchFamily="34" charset="0"/>
              </a:rPr>
              <a:t> </a:t>
            </a:r>
            <a:r>
              <a:rPr lang="en-US" sz="1300" dirty="0">
                <a:effectLst/>
                <a:ea typeface="Arial" panose="020B0604020202020204" pitchFamily="34" charset="0"/>
              </a:rPr>
              <a:t>is</a:t>
            </a:r>
            <a:r>
              <a:rPr lang="en-US" sz="1300" spc="-55" dirty="0">
                <a:effectLst/>
                <a:ea typeface="Arial" panose="020B0604020202020204" pitchFamily="34" charset="0"/>
              </a:rPr>
              <a:t> </a:t>
            </a:r>
            <a:r>
              <a:rPr lang="en-US" sz="1300" dirty="0">
                <a:effectLst/>
                <a:ea typeface="Arial" panose="020B0604020202020204" pitchFamily="34" charset="0"/>
              </a:rPr>
              <a:t>unclear what</a:t>
            </a:r>
            <a:r>
              <a:rPr lang="en-US" sz="1300" spc="-95" dirty="0">
                <a:effectLst/>
                <a:ea typeface="Arial" panose="020B0604020202020204" pitchFamily="34" charset="0"/>
              </a:rPr>
              <a:t> </a:t>
            </a:r>
            <a:r>
              <a:rPr lang="en-US" sz="1300" dirty="0">
                <a:effectLst/>
                <a:ea typeface="Arial" panose="020B0604020202020204" pitchFamily="34" charset="0"/>
              </a:rPr>
              <a:t>the</a:t>
            </a:r>
            <a:r>
              <a:rPr lang="en-US" sz="1300" spc="-110" dirty="0">
                <a:effectLst/>
                <a:ea typeface="Arial" panose="020B0604020202020204" pitchFamily="34" charset="0"/>
              </a:rPr>
              <a:t> </a:t>
            </a:r>
            <a:r>
              <a:rPr lang="en-US" sz="1300" dirty="0">
                <a:effectLst/>
                <a:ea typeface="Arial" panose="020B0604020202020204" pitchFamily="34" charset="0"/>
              </a:rPr>
              <a:t>definition</a:t>
            </a:r>
            <a:r>
              <a:rPr lang="en-US" sz="1300" spc="-80" dirty="0">
                <a:effectLst/>
                <a:ea typeface="Arial" panose="020B0604020202020204" pitchFamily="34" charset="0"/>
              </a:rPr>
              <a:t> </a:t>
            </a:r>
            <a:r>
              <a:rPr lang="en-US" sz="1300" dirty="0">
                <a:effectLst/>
                <a:ea typeface="Arial" panose="020B0604020202020204" pitchFamily="34" charset="0"/>
              </a:rPr>
              <a:t>of</a:t>
            </a:r>
            <a:r>
              <a:rPr lang="en-US" sz="1300" spc="-130" dirty="0">
                <a:effectLst/>
                <a:ea typeface="Arial" panose="020B0604020202020204" pitchFamily="34" charset="0"/>
              </a:rPr>
              <a:t> </a:t>
            </a:r>
            <a:r>
              <a:rPr lang="en-US" sz="1300" dirty="0">
                <a:effectLst/>
                <a:ea typeface="Arial" panose="020B0604020202020204" pitchFamily="34" charset="0"/>
              </a:rPr>
              <a:t>quality</a:t>
            </a:r>
            <a:r>
              <a:rPr lang="en-US" sz="1300" spc="-80" dirty="0">
                <a:effectLst/>
                <a:ea typeface="Arial" panose="020B0604020202020204" pitchFamily="34" charset="0"/>
              </a:rPr>
              <a:t> </a:t>
            </a:r>
            <a:r>
              <a:rPr lang="en-US" sz="1300" dirty="0">
                <a:effectLst/>
                <a:ea typeface="Arial" panose="020B0604020202020204" pitchFamily="34" charset="0"/>
              </a:rPr>
              <a:t>health</a:t>
            </a:r>
            <a:r>
              <a:rPr lang="en-US" sz="1300" spc="-115" dirty="0">
                <a:effectLst/>
                <a:ea typeface="Arial" panose="020B0604020202020204" pitchFamily="34" charset="0"/>
              </a:rPr>
              <a:t> </a:t>
            </a:r>
            <a:r>
              <a:rPr lang="en-US" sz="1300" dirty="0">
                <a:effectLst/>
                <a:ea typeface="Arial" panose="020B0604020202020204" pitchFamily="34" charset="0"/>
              </a:rPr>
              <a:t>service</a:t>
            </a:r>
            <a:r>
              <a:rPr lang="en-US" sz="1300" spc="-100" dirty="0">
                <a:effectLst/>
                <a:ea typeface="Arial" panose="020B0604020202020204" pitchFamily="34" charset="0"/>
              </a:rPr>
              <a:t> </a:t>
            </a:r>
            <a:r>
              <a:rPr lang="en-US" sz="1300" dirty="0">
                <a:effectLst/>
                <a:ea typeface="Arial" panose="020B0604020202020204" pitchFamily="34" charset="0"/>
              </a:rPr>
              <a:t>benefits</a:t>
            </a:r>
            <a:r>
              <a:rPr lang="en-US" sz="1300" spc="-110" dirty="0">
                <a:effectLst/>
                <a:ea typeface="Arial" panose="020B0604020202020204" pitchFamily="34" charset="0"/>
              </a:rPr>
              <a:t> </a:t>
            </a:r>
            <a:r>
              <a:rPr lang="en-US" sz="1300" dirty="0">
                <a:effectLst/>
                <a:ea typeface="Arial" panose="020B0604020202020204" pitchFamily="34" charset="0"/>
              </a:rPr>
              <a:t>are</a:t>
            </a:r>
            <a:endParaRPr lang="en-ZA" sz="1300" dirty="0">
              <a:effectLst/>
              <a:ea typeface="Arial" panose="020B0604020202020204" pitchFamily="34" charset="0"/>
            </a:endParaRPr>
          </a:p>
        </p:txBody>
      </p:sp>
      <p:sp>
        <p:nvSpPr>
          <p:cNvPr id="43" name="object 26">
            <a:extLst>
              <a:ext uri="{FF2B5EF4-FFF2-40B4-BE49-F238E27FC236}">
                <a16:creationId xmlns:a16="http://schemas.microsoft.com/office/drawing/2014/main" id="{3197DDC0-2A89-476E-A3EF-687C35DC0166}"/>
              </a:ext>
            </a:extLst>
          </p:cNvPr>
          <p:cNvSpPr txBox="1"/>
          <p:nvPr/>
        </p:nvSpPr>
        <p:spPr>
          <a:xfrm>
            <a:off x="5973880" y="2515442"/>
            <a:ext cx="2909498" cy="1412566"/>
          </a:xfrm>
          <a:prstGeom prst="rect">
            <a:avLst/>
          </a:prstGeom>
        </p:spPr>
        <p:txBody>
          <a:bodyPr vert="horz" wrap="square" lIns="0" tIns="12065" rIns="0" bIns="0" rtlCol="0">
            <a:spAutoFit/>
          </a:bodyPr>
          <a:lstStyle/>
          <a:p>
            <a:pPr marL="82800" marR="513715" indent="-1270">
              <a:spcAft>
                <a:spcPts val="0"/>
              </a:spcAft>
            </a:pPr>
            <a:r>
              <a:rPr lang="en-US" sz="1300" dirty="0">
                <a:effectLst/>
                <a:ea typeface="Arial" panose="020B0604020202020204" pitchFamily="34" charset="0"/>
              </a:rPr>
              <a:t>In order to ultimately provide complete health services for members of the fund, it may be necessary to utilize the services of the SABMR but it is still unclear whether the costs incurred will be reimbursed by the</a:t>
            </a:r>
            <a:r>
              <a:rPr lang="en-US" sz="1300" spc="90" dirty="0">
                <a:effectLst/>
                <a:ea typeface="Arial" panose="020B0604020202020204" pitchFamily="34" charset="0"/>
              </a:rPr>
              <a:t> </a:t>
            </a:r>
            <a:r>
              <a:rPr lang="en-US" sz="1300" dirty="0">
                <a:effectLst/>
                <a:ea typeface="Arial" panose="020B0604020202020204" pitchFamily="34" charset="0"/>
              </a:rPr>
              <a:t>fund.</a:t>
            </a:r>
            <a:endParaRPr lang="en-ZA" sz="1300" dirty="0">
              <a:effectLst/>
              <a:ea typeface="Arial" panose="020B0604020202020204" pitchFamily="34" charset="0"/>
            </a:endParaRPr>
          </a:p>
        </p:txBody>
      </p:sp>
    </p:spTree>
    <p:extLst>
      <p:ext uri="{BB962C8B-B14F-4D97-AF65-F5344CB8AC3E}">
        <p14:creationId xmlns:p14="http://schemas.microsoft.com/office/powerpoint/2010/main" val="216156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1800" y="568053"/>
            <a:ext cx="3429000" cy="690574"/>
          </a:xfrm>
          <a:prstGeom prst="rect">
            <a:avLst/>
          </a:prstGeom>
        </p:spPr>
        <p:txBody>
          <a:bodyPr vert="horz" wrap="square" lIns="0" tIns="13335" rIns="0" bIns="0" rtlCol="0">
            <a:spAutoFit/>
          </a:bodyPr>
          <a:lstStyle/>
          <a:p>
            <a:pPr marL="12700">
              <a:lnSpc>
                <a:spcPct val="100000"/>
              </a:lnSpc>
              <a:spcBef>
                <a:spcPts val="105"/>
              </a:spcBef>
            </a:pPr>
            <a:r>
              <a:rPr lang="en-ZA" spc="-5" dirty="0"/>
              <a:t>Conclusion</a:t>
            </a:r>
            <a:endParaRPr spc="-5" dirty="0"/>
          </a:p>
        </p:txBody>
      </p:sp>
      <p:sp>
        <p:nvSpPr>
          <p:cNvPr id="5" name="object 5"/>
          <p:cNvSpPr txBox="1"/>
          <p:nvPr/>
        </p:nvSpPr>
        <p:spPr>
          <a:xfrm>
            <a:off x="4465845" y="2740026"/>
            <a:ext cx="4357370" cy="1520288"/>
          </a:xfrm>
          <a:prstGeom prst="rect">
            <a:avLst/>
          </a:prstGeom>
        </p:spPr>
        <p:txBody>
          <a:bodyPr vert="horz" wrap="square" lIns="0" tIns="12065" rIns="0" bIns="0" rtlCol="0">
            <a:spAutoFit/>
          </a:bodyPr>
          <a:lstStyle/>
          <a:p>
            <a:pPr marL="46990">
              <a:spcBef>
                <a:spcPts val="95"/>
              </a:spcBef>
            </a:pPr>
            <a:r>
              <a:rPr lang="en-US" sz="1400" dirty="0">
                <a:effectLst/>
                <a:latin typeface="Arial" panose="020B0604020202020204" pitchFamily="34" charset="0"/>
                <a:ea typeface="Arial" panose="020B0604020202020204" pitchFamily="34" charset="0"/>
              </a:rPr>
              <a:t>The SABMR is more than willing to engage with the National Department of Health should any of the particulars,</a:t>
            </a:r>
            <a:r>
              <a:rPr lang="en-US" sz="1400" spc="-11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relating</a:t>
            </a:r>
            <a:r>
              <a:rPr lang="en-US" sz="1400" spc="-15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to</a:t>
            </a:r>
            <a:r>
              <a:rPr lang="en-US" sz="1400" spc="-9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the</a:t>
            </a:r>
            <a:r>
              <a:rPr lang="en-US" sz="1400" spc="-140"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SABMR's</a:t>
            </a:r>
            <a:r>
              <a:rPr lang="en-US" sz="1400" spc="-10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services</a:t>
            </a:r>
            <a:r>
              <a:rPr lang="en-US" sz="1400" spc="-10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which</a:t>
            </a:r>
            <a:r>
              <a:rPr lang="en-US" sz="1400" spc="-120"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provide</a:t>
            </a:r>
            <a:r>
              <a:rPr lang="en-US" sz="1400" spc="-110"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complete</a:t>
            </a:r>
            <a:r>
              <a:rPr lang="en-US" sz="1400" spc="-9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quality</a:t>
            </a:r>
            <a:r>
              <a:rPr lang="en-US" sz="1400" spc="-9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healthcare</a:t>
            </a:r>
            <a:r>
              <a:rPr lang="en-US" sz="1400" spc="-80"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with</a:t>
            </a:r>
            <a:r>
              <a:rPr lang="en-US" sz="1400" spc="-140"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respect to the use of matched unrelated donors for fund members requiring bone marrow transplantation, be unclear to the</a:t>
            </a:r>
            <a:r>
              <a:rPr lang="en-US" sz="1400" spc="45" dirty="0">
                <a:effectLst/>
                <a:latin typeface="Arial" panose="020B0604020202020204" pitchFamily="34" charset="0"/>
                <a:ea typeface="Arial" panose="020B0604020202020204" pitchFamily="34" charset="0"/>
              </a:rPr>
              <a:t> </a:t>
            </a:r>
            <a:r>
              <a:rPr lang="en-US" sz="1400" dirty="0">
                <a:effectLst/>
                <a:latin typeface="Arial" panose="020B0604020202020204" pitchFamily="34" charset="0"/>
                <a:ea typeface="Arial" panose="020B0604020202020204" pitchFamily="34" charset="0"/>
              </a:rPr>
              <a:t>Department.</a:t>
            </a:r>
            <a:endParaRPr lang="en-ZA" sz="1400" dirty="0">
              <a:effectLst/>
              <a:latin typeface="Arial" panose="020B0604020202020204" pitchFamily="34" charset="0"/>
              <a:ea typeface="Arial" panose="020B0604020202020204" pitchFamily="34" charset="0"/>
            </a:endParaRPr>
          </a:p>
        </p:txBody>
      </p:sp>
      <p:sp>
        <p:nvSpPr>
          <p:cNvPr id="7" name="object 7"/>
          <p:cNvSpPr/>
          <p:nvPr/>
        </p:nvSpPr>
        <p:spPr>
          <a:xfrm>
            <a:off x="3672938" y="2170228"/>
            <a:ext cx="261620" cy="376555"/>
          </a:xfrm>
          <a:custGeom>
            <a:avLst/>
            <a:gdLst/>
            <a:ahLst/>
            <a:cxnLst/>
            <a:rect l="l" t="t" r="r" b="b"/>
            <a:pathLst>
              <a:path w="261620" h="376555">
                <a:moveTo>
                  <a:pt x="111800" y="0"/>
                </a:moveTo>
                <a:lnTo>
                  <a:pt x="105468" y="1700"/>
                </a:lnTo>
                <a:lnTo>
                  <a:pt x="100118" y="5365"/>
                </a:lnTo>
                <a:lnTo>
                  <a:pt x="95994" y="10874"/>
                </a:lnTo>
                <a:lnTo>
                  <a:pt x="94686" y="12830"/>
                </a:lnTo>
                <a:lnTo>
                  <a:pt x="94686" y="15459"/>
                </a:lnTo>
                <a:lnTo>
                  <a:pt x="94026" y="17415"/>
                </a:lnTo>
                <a:lnTo>
                  <a:pt x="94170" y="25936"/>
                </a:lnTo>
                <a:lnTo>
                  <a:pt x="94273" y="30191"/>
                </a:lnTo>
                <a:lnTo>
                  <a:pt x="94304" y="36578"/>
                </a:lnTo>
                <a:lnTo>
                  <a:pt x="80310" y="78336"/>
                </a:lnTo>
                <a:lnTo>
                  <a:pt x="62982" y="94794"/>
                </a:lnTo>
                <a:lnTo>
                  <a:pt x="54383" y="103113"/>
                </a:lnTo>
                <a:lnTo>
                  <a:pt x="25254" y="135783"/>
                </a:lnTo>
                <a:lnTo>
                  <a:pt x="8760" y="170386"/>
                </a:lnTo>
                <a:lnTo>
                  <a:pt x="554" y="208029"/>
                </a:lnTo>
                <a:lnTo>
                  <a:pt x="0" y="227428"/>
                </a:lnTo>
                <a:lnTo>
                  <a:pt x="12" y="266335"/>
                </a:lnTo>
                <a:lnTo>
                  <a:pt x="312" y="286062"/>
                </a:lnTo>
                <a:lnTo>
                  <a:pt x="773" y="306580"/>
                </a:lnTo>
                <a:lnTo>
                  <a:pt x="1214" y="323967"/>
                </a:lnTo>
                <a:lnTo>
                  <a:pt x="1323" y="342966"/>
                </a:lnTo>
                <a:lnTo>
                  <a:pt x="19515" y="374412"/>
                </a:lnTo>
                <a:lnTo>
                  <a:pt x="24087" y="375059"/>
                </a:lnTo>
                <a:lnTo>
                  <a:pt x="177045" y="375059"/>
                </a:lnTo>
                <a:lnTo>
                  <a:pt x="185873" y="375266"/>
                </a:lnTo>
                <a:lnTo>
                  <a:pt x="203524" y="376174"/>
                </a:lnTo>
                <a:lnTo>
                  <a:pt x="212351" y="376380"/>
                </a:lnTo>
                <a:lnTo>
                  <a:pt x="218892" y="376380"/>
                </a:lnTo>
                <a:lnTo>
                  <a:pt x="222156" y="375059"/>
                </a:lnTo>
                <a:lnTo>
                  <a:pt x="245689" y="342966"/>
                </a:lnTo>
                <a:lnTo>
                  <a:pt x="245689" y="337734"/>
                </a:lnTo>
                <a:lnTo>
                  <a:pt x="242412" y="333137"/>
                </a:lnTo>
                <a:lnTo>
                  <a:pt x="241117" y="330520"/>
                </a:lnTo>
                <a:lnTo>
                  <a:pt x="235885" y="325288"/>
                </a:lnTo>
                <a:lnTo>
                  <a:pt x="243635" y="320525"/>
                </a:lnTo>
                <a:lnTo>
                  <a:pt x="249366" y="314228"/>
                </a:lnTo>
                <a:lnTo>
                  <a:pt x="253258" y="306580"/>
                </a:lnTo>
                <a:lnTo>
                  <a:pt x="255493" y="297767"/>
                </a:lnTo>
                <a:lnTo>
                  <a:pt x="255746" y="288802"/>
                </a:lnTo>
                <a:lnTo>
                  <a:pt x="253611" y="280574"/>
                </a:lnTo>
                <a:lnTo>
                  <a:pt x="249146" y="273085"/>
                </a:lnTo>
                <a:lnTo>
                  <a:pt x="242412" y="266335"/>
                </a:lnTo>
                <a:lnTo>
                  <a:pt x="250161" y="260898"/>
                </a:lnTo>
                <a:lnTo>
                  <a:pt x="256313" y="254297"/>
                </a:lnTo>
                <a:lnTo>
                  <a:pt x="260254" y="246345"/>
                </a:lnTo>
                <a:lnTo>
                  <a:pt x="261373" y="236858"/>
                </a:lnTo>
                <a:lnTo>
                  <a:pt x="260566" y="227428"/>
                </a:lnTo>
                <a:lnTo>
                  <a:pt x="257859" y="218921"/>
                </a:lnTo>
                <a:lnTo>
                  <a:pt x="252822" y="211521"/>
                </a:lnTo>
                <a:lnTo>
                  <a:pt x="245029" y="205413"/>
                </a:lnTo>
                <a:lnTo>
                  <a:pt x="246337" y="204752"/>
                </a:lnTo>
                <a:lnTo>
                  <a:pt x="247645" y="203444"/>
                </a:lnTo>
                <a:lnTo>
                  <a:pt x="251569" y="201476"/>
                </a:lnTo>
                <a:lnTo>
                  <a:pt x="256141" y="198859"/>
                </a:lnTo>
                <a:lnTo>
                  <a:pt x="258110" y="193627"/>
                </a:lnTo>
                <a:lnTo>
                  <a:pt x="260297" y="186743"/>
                </a:lnTo>
                <a:lnTo>
                  <a:pt x="260889" y="179862"/>
                </a:lnTo>
                <a:lnTo>
                  <a:pt x="259765" y="172983"/>
                </a:lnTo>
                <a:lnTo>
                  <a:pt x="223936" y="146908"/>
                </a:lnTo>
                <a:lnTo>
                  <a:pt x="218523" y="146459"/>
                </a:lnTo>
                <a:lnTo>
                  <a:pt x="128023" y="146459"/>
                </a:lnTo>
                <a:lnTo>
                  <a:pt x="128023" y="143843"/>
                </a:lnTo>
                <a:lnTo>
                  <a:pt x="128671" y="141875"/>
                </a:lnTo>
                <a:lnTo>
                  <a:pt x="129332" y="140566"/>
                </a:lnTo>
                <a:lnTo>
                  <a:pt x="131287" y="134013"/>
                </a:lnTo>
                <a:lnTo>
                  <a:pt x="133904" y="127460"/>
                </a:lnTo>
                <a:lnTo>
                  <a:pt x="135872" y="120907"/>
                </a:lnTo>
                <a:lnTo>
                  <a:pt x="140607" y="108609"/>
                </a:lnTo>
                <a:lnTo>
                  <a:pt x="150896" y="70475"/>
                </a:lnTo>
                <a:lnTo>
                  <a:pt x="152865" y="33798"/>
                </a:lnTo>
                <a:lnTo>
                  <a:pt x="150896" y="25936"/>
                </a:lnTo>
                <a:lnTo>
                  <a:pt x="118867" y="384"/>
                </a:lnTo>
                <a:lnTo>
                  <a:pt x="111800" y="0"/>
                </a:lnTo>
                <a:close/>
              </a:path>
              <a:path w="261620" h="376555">
                <a:moveTo>
                  <a:pt x="177045" y="375059"/>
                </a:moveTo>
                <a:lnTo>
                  <a:pt x="29319" y="375059"/>
                </a:lnTo>
                <a:lnTo>
                  <a:pt x="66189" y="375338"/>
                </a:lnTo>
                <a:lnTo>
                  <a:pt x="177045" y="375059"/>
                </a:lnTo>
                <a:close/>
              </a:path>
              <a:path w="261620" h="376555">
                <a:moveTo>
                  <a:pt x="201239" y="145799"/>
                </a:moveTo>
                <a:lnTo>
                  <a:pt x="132595" y="146459"/>
                </a:lnTo>
                <a:lnTo>
                  <a:pt x="218523" y="146459"/>
                </a:lnTo>
                <a:lnTo>
                  <a:pt x="216512" y="146293"/>
                </a:lnTo>
                <a:lnTo>
                  <a:pt x="208967" y="145922"/>
                </a:lnTo>
                <a:lnTo>
                  <a:pt x="201239" y="145799"/>
                </a:lnTo>
                <a:close/>
              </a:path>
            </a:pathLst>
          </a:custGeom>
          <a:solidFill>
            <a:srgbClr val="FFFFFF"/>
          </a:solidFill>
        </p:spPr>
        <p:txBody>
          <a:bodyPr wrap="square" lIns="0" tIns="0" rIns="0" bIns="0" rtlCol="0"/>
          <a:lstStyle/>
          <a:p>
            <a:endParaRPr/>
          </a:p>
        </p:txBody>
      </p:sp>
      <p:sp>
        <p:nvSpPr>
          <p:cNvPr id="8" name="object 8"/>
          <p:cNvSpPr/>
          <p:nvPr/>
        </p:nvSpPr>
        <p:spPr>
          <a:xfrm>
            <a:off x="3555491" y="2354583"/>
            <a:ext cx="97536" cy="216026"/>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3672938" y="3547924"/>
            <a:ext cx="261620" cy="376555"/>
          </a:xfrm>
          <a:custGeom>
            <a:avLst/>
            <a:gdLst/>
            <a:ahLst/>
            <a:cxnLst/>
            <a:rect l="l" t="t" r="r" b="b"/>
            <a:pathLst>
              <a:path w="261620" h="376554">
                <a:moveTo>
                  <a:pt x="111800" y="0"/>
                </a:moveTo>
                <a:lnTo>
                  <a:pt x="105468" y="1700"/>
                </a:lnTo>
                <a:lnTo>
                  <a:pt x="100118" y="5365"/>
                </a:lnTo>
                <a:lnTo>
                  <a:pt x="95994" y="10874"/>
                </a:lnTo>
                <a:lnTo>
                  <a:pt x="94686" y="12830"/>
                </a:lnTo>
                <a:lnTo>
                  <a:pt x="94686" y="15459"/>
                </a:lnTo>
                <a:lnTo>
                  <a:pt x="94026" y="17415"/>
                </a:lnTo>
                <a:lnTo>
                  <a:pt x="94170" y="25936"/>
                </a:lnTo>
                <a:lnTo>
                  <a:pt x="94273" y="30191"/>
                </a:lnTo>
                <a:lnTo>
                  <a:pt x="94304" y="36578"/>
                </a:lnTo>
                <a:lnTo>
                  <a:pt x="80310" y="78336"/>
                </a:lnTo>
                <a:lnTo>
                  <a:pt x="62982" y="94794"/>
                </a:lnTo>
                <a:lnTo>
                  <a:pt x="54383" y="103113"/>
                </a:lnTo>
                <a:lnTo>
                  <a:pt x="25254" y="135783"/>
                </a:lnTo>
                <a:lnTo>
                  <a:pt x="8760" y="170386"/>
                </a:lnTo>
                <a:lnTo>
                  <a:pt x="554" y="208029"/>
                </a:lnTo>
                <a:lnTo>
                  <a:pt x="0" y="227428"/>
                </a:lnTo>
                <a:lnTo>
                  <a:pt x="12" y="266335"/>
                </a:lnTo>
                <a:lnTo>
                  <a:pt x="312" y="286062"/>
                </a:lnTo>
                <a:lnTo>
                  <a:pt x="773" y="306580"/>
                </a:lnTo>
                <a:lnTo>
                  <a:pt x="1214" y="323967"/>
                </a:lnTo>
                <a:lnTo>
                  <a:pt x="1323" y="342966"/>
                </a:lnTo>
                <a:lnTo>
                  <a:pt x="19515" y="374412"/>
                </a:lnTo>
                <a:lnTo>
                  <a:pt x="24087" y="375059"/>
                </a:lnTo>
                <a:lnTo>
                  <a:pt x="177045" y="375059"/>
                </a:lnTo>
                <a:lnTo>
                  <a:pt x="185873" y="375266"/>
                </a:lnTo>
                <a:lnTo>
                  <a:pt x="203524" y="376174"/>
                </a:lnTo>
                <a:lnTo>
                  <a:pt x="212351" y="376380"/>
                </a:lnTo>
                <a:lnTo>
                  <a:pt x="218892" y="376380"/>
                </a:lnTo>
                <a:lnTo>
                  <a:pt x="222156" y="375059"/>
                </a:lnTo>
                <a:lnTo>
                  <a:pt x="245689" y="342966"/>
                </a:lnTo>
                <a:lnTo>
                  <a:pt x="245689" y="337734"/>
                </a:lnTo>
                <a:lnTo>
                  <a:pt x="242412" y="333137"/>
                </a:lnTo>
                <a:lnTo>
                  <a:pt x="241117" y="330520"/>
                </a:lnTo>
                <a:lnTo>
                  <a:pt x="235885" y="325288"/>
                </a:lnTo>
                <a:lnTo>
                  <a:pt x="243635" y="320525"/>
                </a:lnTo>
                <a:lnTo>
                  <a:pt x="249366" y="314228"/>
                </a:lnTo>
                <a:lnTo>
                  <a:pt x="253258" y="306580"/>
                </a:lnTo>
                <a:lnTo>
                  <a:pt x="255493" y="297767"/>
                </a:lnTo>
                <a:lnTo>
                  <a:pt x="255746" y="288802"/>
                </a:lnTo>
                <a:lnTo>
                  <a:pt x="253611" y="280574"/>
                </a:lnTo>
                <a:lnTo>
                  <a:pt x="249146" y="273085"/>
                </a:lnTo>
                <a:lnTo>
                  <a:pt x="242412" y="266335"/>
                </a:lnTo>
                <a:lnTo>
                  <a:pt x="250161" y="260898"/>
                </a:lnTo>
                <a:lnTo>
                  <a:pt x="256313" y="254297"/>
                </a:lnTo>
                <a:lnTo>
                  <a:pt x="260254" y="246345"/>
                </a:lnTo>
                <a:lnTo>
                  <a:pt x="261373" y="236858"/>
                </a:lnTo>
                <a:lnTo>
                  <a:pt x="260566" y="227428"/>
                </a:lnTo>
                <a:lnTo>
                  <a:pt x="257859" y="218921"/>
                </a:lnTo>
                <a:lnTo>
                  <a:pt x="252822" y="211521"/>
                </a:lnTo>
                <a:lnTo>
                  <a:pt x="245029" y="205413"/>
                </a:lnTo>
                <a:lnTo>
                  <a:pt x="246337" y="204752"/>
                </a:lnTo>
                <a:lnTo>
                  <a:pt x="247645" y="203444"/>
                </a:lnTo>
                <a:lnTo>
                  <a:pt x="251569" y="201476"/>
                </a:lnTo>
                <a:lnTo>
                  <a:pt x="256141" y="198859"/>
                </a:lnTo>
                <a:lnTo>
                  <a:pt x="258110" y="193627"/>
                </a:lnTo>
                <a:lnTo>
                  <a:pt x="260297" y="186743"/>
                </a:lnTo>
                <a:lnTo>
                  <a:pt x="260889" y="179862"/>
                </a:lnTo>
                <a:lnTo>
                  <a:pt x="259765" y="172983"/>
                </a:lnTo>
                <a:lnTo>
                  <a:pt x="223936" y="146908"/>
                </a:lnTo>
                <a:lnTo>
                  <a:pt x="218523" y="146459"/>
                </a:lnTo>
                <a:lnTo>
                  <a:pt x="128023" y="146459"/>
                </a:lnTo>
                <a:lnTo>
                  <a:pt x="128023" y="143843"/>
                </a:lnTo>
                <a:lnTo>
                  <a:pt x="128671" y="141875"/>
                </a:lnTo>
                <a:lnTo>
                  <a:pt x="129332" y="140566"/>
                </a:lnTo>
                <a:lnTo>
                  <a:pt x="131287" y="134013"/>
                </a:lnTo>
                <a:lnTo>
                  <a:pt x="133904" y="127460"/>
                </a:lnTo>
                <a:lnTo>
                  <a:pt x="135872" y="120907"/>
                </a:lnTo>
                <a:lnTo>
                  <a:pt x="140607" y="108609"/>
                </a:lnTo>
                <a:lnTo>
                  <a:pt x="150896" y="70475"/>
                </a:lnTo>
                <a:lnTo>
                  <a:pt x="152865" y="33798"/>
                </a:lnTo>
                <a:lnTo>
                  <a:pt x="150896" y="25936"/>
                </a:lnTo>
                <a:lnTo>
                  <a:pt x="118867" y="384"/>
                </a:lnTo>
                <a:lnTo>
                  <a:pt x="111800" y="0"/>
                </a:lnTo>
                <a:close/>
              </a:path>
              <a:path w="261620" h="376554">
                <a:moveTo>
                  <a:pt x="177045" y="375059"/>
                </a:moveTo>
                <a:lnTo>
                  <a:pt x="29319" y="375059"/>
                </a:lnTo>
                <a:lnTo>
                  <a:pt x="66189" y="375338"/>
                </a:lnTo>
                <a:lnTo>
                  <a:pt x="177045" y="375059"/>
                </a:lnTo>
                <a:close/>
              </a:path>
              <a:path w="261620" h="376554">
                <a:moveTo>
                  <a:pt x="201239" y="145799"/>
                </a:moveTo>
                <a:lnTo>
                  <a:pt x="132595" y="146459"/>
                </a:lnTo>
                <a:lnTo>
                  <a:pt x="218523" y="146459"/>
                </a:lnTo>
                <a:lnTo>
                  <a:pt x="216512" y="146293"/>
                </a:lnTo>
                <a:lnTo>
                  <a:pt x="208967" y="145923"/>
                </a:lnTo>
                <a:lnTo>
                  <a:pt x="201239" y="145799"/>
                </a:lnTo>
                <a:close/>
              </a:path>
            </a:pathLst>
          </a:custGeom>
          <a:solidFill>
            <a:srgbClr val="FFFFFF"/>
          </a:solidFill>
        </p:spPr>
        <p:txBody>
          <a:bodyPr wrap="square" lIns="0" tIns="0" rIns="0" bIns="0" rtlCol="0"/>
          <a:lstStyle/>
          <a:p>
            <a:endParaRPr/>
          </a:p>
        </p:txBody>
      </p:sp>
      <p:sp>
        <p:nvSpPr>
          <p:cNvPr id="11" name="object 11"/>
          <p:cNvSpPr/>
          <p:nvPr/>
        </p:nvSpPr>
        <p:spPr>
          <a:xfrm>
            <a:off x="3555491" y="3733796"/>
            <a:ext cx="97536" cy="214509"/>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3672938" y="4902760"/>
            <a:ext cx="261620" cy="376555"/>
          </a:xfrm>
          <a:custGeom>
            <a:avLst/>
            <a:gdLst/>
            <a:ahLst/>
            <a:cxnLst/>
            <a:rect l="l" t="t" r="r" b="b"/>
            <a:pathLst>
              <a:path w="261620" h="376554">
                <a:moveTo>
                  <a:pt x="111800" y="0"/>
                </a:moveTo>
                <a:lnTo>
                  <a:pt x="105468" y="1700"/>
                </a:lnTo>
                <a:lnTo>
                  <a:pt x="100118" y="5365"/>
                </a:lnTo>
                <a:lnTo>
                  <a:pt x="95994" y="10874"/>
                </a:lnTo>
                <a:lnTo>
                  <a:pt x="94686" y="12830"/>
                </a:lnTo>
                <a:lnTo>
                  <a:pt x="94686" y="15459"/>
                </a:lnTo>
                <a:lnTo>
                  <a:pt x="94026" y="17415"/>
                </a:lnTo>
                <a:lnTo>
                  <a:pt x="94170" y="25936"/>
                </a:lnTo>
                <a:lnTo>
                  <a:pt x="94273" y="30191"/>
                </a:lnTo>
                <a:lnTo>
                  <a:pt x="94304" y="36578"/>
                </a:lnTo>
                <a:lnTo>
                  <a:pt x="80310" y="78336"/>
                </a:lnTo>
                <a:lnTo>
                  <a:pt x="62982" y="94794"/>
                </a:lnTo>
                <a:lnTo>
                  <a:pt x="54383" y="103113"/>
                </a:lnTo>
                <a:lnTo>
                  <a:pt x="25254" y="135783"/>
                </a:lnTo>
                <a:lnTo>
                  <a:pt x="8760" y="170386"/>
                </a:lnTo>
                <a:lnTo>
                  <a:pt x="554" y="208029"/>
                </a:lnTo>
                <a:lnTo>
                  <a:pt x="0" y="227428"/>
                </a:lnTo>
                <a:lnTo>
                  <a:pt x="12" y="266335"/>
                </a:lnTo>
                <a:lnTo>
                  <a:pt x="312" y="286062"/>
                </a:lnTo>
                <a:lnTo>
                  <a:pt x="773" y="306580"/>
                </a:lnTo>
                <a:lnTo>
                  <a:pt x="1214" y="323967"/>
                </a:lnTo>
                <a:lnTo>
                  <a:pt x="1323" y="342966"/>
                </a:lnTo>
                <a:lnTo>
                  <a:pt x="19515" y="374412"/>
                </a:lnTo>
                <a:lnTo>
                  <a:pt x="24087" y="375059"/>
                </a:lnTo>
                <a:lnTo>
                  <a:pt x="177045" y="375059"/>
                </a:lnTo>
                <a:lnTo>
                  <a:pt x="185873" y="375266"/>
                </a:lnTo>
                <a:lnTo>
                  <a:pt x="203524" y="376174"/>
                </a:lnTo>
                <a:lnTo>
                  <a:pt x="212351" y="376380"/>
                </a:lnTo>
                <a:lnTo>
                  <a:pt x="218892" y="376380"/>
                </a:lnTo>
                <a:lnTo>
                  <a:pt x="222156" y="375059"/>
                </a:lnTo>
                <a:lnTo>
                  <a:pt x="245689" y="342966"/>
                </a:lnTo>
                <a:lnTo>
                  <a:pt x="245689" y="337734"/>
                </a:lnTo>
                <a:lnTo>
                  <a:pt x="242412" y="333137"/>
                </a:lnTo>
                <a:lnTo>
                  <a:pt x="241117" y="330520"/>
                </a:lnTo>
                <a:lnTo>
                  <a:pt x="235885" y="325288"/>
                </a:lnTo>
                <a:lnTo>
                  <a:pt x="243635" y="320525"/>
                </a:lnTo>
                <a:lnTo>
                  <a:pt x="249366" y="314228"/>
                </a:lnTo>
                <a:lnTo>
                  <a:pt x="253258" y="306580"/>
                </a:lnTo>
                <a:lnTo>
                  <a:pt x="255493" y="297767"/>
                </a:lnTo>
                <a:lnTo>
                  <a:pt x="255746" y="288802"/>
                </a:lnTo>
                <a:lnTo>
                  <a:pt x="253611" y="280574"/>
                </a:lnTo>
                <a:lnTo>
                  <a:pt x="249146" y="273085"/>
                </a:lnTo>
                <a:lnTo>
                  <a:pt x="242412" y="266335"/>
                </a:lnTo>
                <a:lnTo>
                  <a:pt x="250161" y="260898"/>
                </a:lnTo>
                <a:lnTo>
                  <a:pt x="256313" y="254297"/>
                </a:lnTo>
                <a:lnTo>
                  <a:pt x="260254" y="246345"/>
                </a:lnTo>
                <a:lnTo>
                  <a:pt x="261373" y="236858"/>
                </a:lnTo>
                <a:lnTo>
                  <a:pt x="260566" y="227428"/>
                </a:lnTo>
                <a:lnTo>
                  <a:pt x="257859" y="218921"/>
                </a:lnTo>
                <a:lnTo>
                  <a:pt x="252822" y="211521"/>
                </a:lnTo>
                <a:lnTo>
                  <a:pt x="245029" y="205413"/>
                </a:lnTo>
                <a:lnTo>
                  <a:pt x="246337" y="204752"/>
                </a:lnTo>
                <a:lnTo>
                  <a:pt x="247645" y="203444"/>
                </a:lnTo>
                <a:lnTo>
                  <a:pt x="251569" y="201476"/>
                </a:lnTo>
                <a:lnTo>
                  <a:pt x="256141" y="198859"/>
                </a:lnTo>
                <a:lnTo>
                  <a:pt x="258110" y="193627"/>
                </a:lnTo>
                <a:lnTo>
                  <a:pt x="260297" y="186743"/>
                </a:lnTo>
                <a:lnTo>
                  <a:pt x="260889" y="179862"/>
                </a:lnTo>
                <a:lnTo>
                  <a:pt x="259765" y="172983"/>
                </a:lnTo>
                <a:lnTo>
                  <a:pt x="223936" y="146908"/>
                </a:lnTo>
                <a:lnTo>
                  <a:pt x="218523" y="146459"/>
                </a:lnTo>
                <a:lnTo>
                  <a:pt x="128023" y="146459"/>
                </a:lnTo>
                <a:lnTo>
                  <a:pt x="128023" y="143843"/>
                </a:lnTo>
                <a:lnTo>
                  <a:pt x="128671" y="141875"/>
                </a:lnTo>
                <a:lnTo>
                  <a:pt x="129332" y="140566"/>
                </a:lnTo>
                <a:lnTo>
                  <a:pt x="131287" y="134013"/>
                </a:lnTo>
                <a:lnTo>
                  <a:pt x="133904" y="127460"/>
                </a:lnTo>
                <a:lnTo>
                  <a:pt x="135872" y="120907"/>
                </a:lnTo>
                <a:lnTo>
                  <a:pt x="140607" y="108609"/>
                </a:lnTo>
                <a:lnTo>
                  <a:pt x="150896" y="70475"/>
                </a:lnTo>
                <a:lnTo>
                  <a:pt x="152865" y="33798"/>
                </a:lnTo>
                <a:lnTo>
                  <a:pt x="150896" y="25936"/>
                </a:lnTo>
                <a:lnTo>
                  <a:pt x="118867" y="384"/>
                </a:lnTo>
                <a:lnTo>
                  <a:pt x="111800" y="0"/>
                </a:lnTo>
                <a:close/>
              </a:path>
              <a:path w="261620" h="376554">
                <a:moveTo>
                  <a:pt x="177045" y="375059"/>
                </a:moveTo>
                <a:lnTo>
                  <a:pt x="29319" y="375059"/>
                </a:lnTo>
                <a:lnTo>
                  <a:pt x="66189" y="375338"/>
                </a:lnTo>
                <a:lnTo>
                  <a:pt x="177045" y="375059"/>
                </a:lnTo>
                <a:close/>
              </a:path>
              <a:path w="261620" h="376554">
                <a:moveTo>
                  <a:pt x="201239" y="145799"/>
                </a:moveTo>
                <a:lnTo>
                  <a:pt x="132595" y="146459"/>
                </a:lnTo>
                <a:lnTo>
                  <a:pt x="218523" y="146459"/>
                </a:lnTo>
                <a:lnTo>
                  <a:pt x="216512" y="146293"/>
                </a:lnTo>
                <a:lnTo>
                  <a:pt x="208967" y="145923"/>
                </a:lnTo>
                <a:lnTo>
                  <a:pt x="201239" y="145799"/>
                </a:lnTo>
                <a:close/>
              </a:path>
            </a:pathLst>
          </a:custGeom>
          <a:solidFill>
            <a:srgbClr val="FFFFFF"/>
          </a:solidFill>
        </p:spPr>
        <p:txBody>
          <a:bodyPr wrap="square" lIns="0" tIns="0" rIns="0" bIns="0" rtlCol="0"/>
          <a:lstStyle/>
          <a:p>
            <a:endParaRPr/>
          </a:p>
        </p:txBody>
      </p:sp>
      <p:sp>
        <p:nvSpPr>
          <p:cNvPr id="14" name="object 14"/>
          <p:cNvSpPr/>
          <p:nvPr/>
        </p:nvSpPr>
        <p:spPr>
          <a:xfrm>
            <a:off x="3555491" y="5087117"/>
            <a:ext cx="97536" cy="216026"/>
          </a:xfrm>
          <a:prstGeom prst="rect">
            <a:avLst/>
          </a:prstGeom>
          <a:blipFill>
            <a:blip r:embed="rId5" cstate="print"/>
            <a:stretch>
              <a:fillRect/>
            </a:stretch>
          </a:blipFill>
        </p:spPr>
        <p:txBody>
          <a:bodyPr wrap="square" lIns="0" tIns="0" rIns="0" bIns="0" rtlCol="0"/>
          <a:lstStyle/>
          <a:p>
            <a:endParaRPr/>
          </a:p>
        </p:txBody>
      </p:sp>
      <p:grpSp>
        <p:nvGrpSpPr>
          <p:cNvPr id="16" name="Group 15">
            <a:extLst>
              <a:ext uri="{FF2B5EF4-FFF2-40B4-BE49-F238E27FC236}">
                <a16:creationId xmlns:a16="http://schemas.microsoft.com/office/drawing/2014/main" id="{9EC2638F-2906-4D2B-AE49-A24B19817AA2}"/>
              </a:ext>
            </a:extLst>
          </p:cNvPr>
          <p:cNvGrpSpPr/>
          <p:nvPr/>
        </p:nvGrpSpPr>
        <p:grpSpPr>
          <a:xfrm>
            <a:off x="470763" y="2250498"/>
            <a:ext cx="3744416" cy="3181103"/>
            <a:chOff x="1111250" y="2736547"/>
            <a:chExt cx="3473207" cy="3016554"/>
          </a:xfrm>
        </p:grpSpPr>
        <p:sp>
          <p:nvSpPr>
            <p:cNvPr id="17" name="Freeform 18">
              <a:extLst>
                <a:ext uri="{FF2B5EF4-FFF2-40B4-BE49-F238E27FC236}">
                  <a16:creationId xmlns:a16="http://schemas.microsoft.com/office/drawing/2014/main" id="{849ADF3A-96EA-4D1C-B40B-6EB3120D604E}"/>
                </a:ext>
              </a:extLst>
            </p:cNvPr>
            <p:cNvSpPr>
              <a:spLocks/>
            </p:cNvSpPr>
            <p:nvPr/>
          </p:nvSpPr>
          <p:spPr bwMode="auto">
            <a:xfrm>
              <a:off x="1199068" y="3392988"/>
              <a:ext cx="3385389" cy="2360113"/>
            </a:xfrm>
            <a:custGeom>
              <a:avLst/>
              <a:gdLst>
                <a:gd name="T0" fmla="*/ 642 w 768"/>
                <a:gd name="T1" fmla="*/ 101 h 535"/>
                <a:gd name="T2" fmla="*/ 603 w 768"/>
                <a:gd name="T3" fmla="*/ 72 h 535"/>
                <a:gd name="T4" fmla="*/ 768 w 768"/>
                <a:gd name="T5" fmla="*/ 0 h 535"/>
                <a:gd name="T6" fmla="*/ 748 w 768"/>
                <a:gd name="T7" fmla="*/ 179 h 535"/>
                <a:gd name="T8" fmla="*/ 728 w 768"/>
                <a:gd name="T9" fmla="*/ 165 h 535"/>
                <a:gd name="T10" fmla="*/ 711 w 768"/>
                <a:gd name="T11" fmla="*/ 152 h 535"/>
                <a:gd name="T12" fmla="*/ 706 w 768"/>
                <a:gd name="T13" fmla="*/ 153 h 535"/>
                <a:gd name="T14" fmla="*/ 634 w 768"/>
                <a:gd name="T15" fmla="*/ 247 h 535"/>
                <a:gd name="T16" fmla="*/ 560 w 768"/>
                <a:gd name="T17" fmla="*/ 343 h 535"/>
                <a:gd name="T18" fmla="*/ 548 w 768"/>
                <a:gd name="T19" fmla="*/ 359 h 535"/>
                <a:gd name="T20" fmla="*/ 540 w 768"/>
                <a:gd name="T21" fmla="*/ 364 h 535"/>
                <a:gd name="T22" fmla="*/ 480 w 768"/>
                <a:gd name="T23" fmla="*/ 372 h 535"/>
                <a:gd name="T24" fmla="*/ 430 w 768"/>
                <a:gd name="T25" fmla="*/ 380 h 535"/>
                <a:gd name="T26" fmla="*/ 365 w 768"/>
                <a:gd name="T27" fmla="*/ 389 h 535"/>
                <a:gd name="T28" fmla="*/ 318 w 768"/>
                <a:gd name="T29" fmla="*/ 406 h 535"/>
                <a:gd name="T30" fmla="*/ 257 w 768"/>
                <a:gd name="T31" fmla="*/ 433 h 535"/>
                <a:gd name="T32" fmla="*/ 190 w 768"/>
                <a:gd name="T33" fmla="*/ 464 h 535"/>
                <a:gd name="T34" fmla="*/ 131 w 768"/>
                <a:gd name="T35" fmla="*/ 491 h 535"/>
                <a:gd name="T36" fmla="*/ 78 w 768"/>
                <a:gd name="T37" fmla="*/ 515 h 535"/>
                <a:gd name="T38" fmla="*/ 37 w 768"/>
                <a:gd name="T39" fmla="*/ 534 h 535"/>
                <a:gd name="T40" fmla="*/ 32 w 768"/>
                <a:gd name="T41" fmla="*/ 532 h 535"/>
                <a:gd name="T42" fmla="*/ 1 w 768"/>
                <a:gd name="T43" fmla="*/ 465 h 535"/>
                <a:gd name="T44" fmla="*/ 3 w 768"/>
                <a:gd name="T45" fmla="*/ 459 h 535"/>
                <a:gd name="T46" fmla="*/ 70 w 768"/>
                <a:gd name="T47" fmla="*/ 428 h 535"/>
                <a:gd name="T48" fmla="*/ 121 w 768"/>
                <a:gd name="T49" fmla="*/ 405 h 535"/>
                <a:gd name="T50" fmla="*/ 203 w 768"/>
                <a:gd name="T51" fmla="*/ 368 h 535"/>
                <a:gd name="T52" fmla="*/ 294 w 768"/>
                <a:gd name="T53" fmla="*/ 326 h 535"/>
                <a:gd name="T54" fmla="*/ 319 w 768"/>
                <a:gd name="T55" fmla="*/ 315 h 535"/>
                <a:gd name="T56" fmla="*/ 341 w 768"/>
                <a:gd name="T57" fmla="*/ 310 h 535"/>
                <a:gd name="T58" fmla="*/ 397 w 768"/>
                <a:gd name="T59" fmla="*/ 301 h 535"/>
                <a:gd name="T60" fmla="*/ 447 w 768"/>
                <a:gd name="T61" fmla="*/ 294 h 535"/>
                <a:gd name="T62" fmla="*/ 498 w 768"/>
                <a:gd name="T63" fmla="*/ 286 h 535"/>
                <a:gd name="T64" fmla="*/ 502 w 768"/>
                <a:gd name="T65" fmla="*/ 283 h 535"/>
                <a:gd name="T66" fmla="*/ 556 w 768"/>
                <a:gd name="T67" fmla="*/ 214 h 535"/>
                <a:gd name="T68" fmla="*/ 626 w 768"/>
                <a:gd name="T69" fmla="*/ 122 h 535"/>
                <a:gd name="T70" fmla="*/ 642 w 768"/>
                <a:gd name="T71" fmla="*/ 101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8" h="535">
                  <a:moveTo>
                    <a:pt x="642" y="101"/>
                  </a:moveTo>
                  <a:cubicBezTo>
                    <a:pt x="629" y="91"/>
                    <a:pt x="616" y="82"/>
                    <a:pt x="603" y="72"/>
                  </a:cubicBezTo>
                  <a:cubicBezTo>
                    <a:pt x="658" y="48"/>
                    <a:pt x="713" y="24"/>
                    <a:pt x="768" y="0"/>
                  </a:cubicBezTo>
                  <a:cubicBezTo>
                    <a:pt x="761" y="60"/>
                    <a:pt x="755" y="119"/>
                    <a:pt x="748" y="179"/>
                  </a:cubicBezTo>
                  <a:cubicBezTo>
                    <a:pt x="741" y="174"/>
                    <a:pt x="734" y="169"/>
                    <a:pt x="728" y="165"/>
                  </a:cubicBezTo>
                  <a:cubicBezTo>
                    <a:pt x="723" y="160"/>
                    <a:pt x="717" y="156"/>
                    <a:pt x="711" y="152"/>
                  </a:cubicBezTo>
                  <a:cubicBezTo>
                    <a:pt x="709" y="150"/>
                    <a:pt x="708" y="151"/>
                    <a:pt x="706" y="153"/>
                  </a:cubicBezTo>
                  <a:cubicBezTo>
                    <a:pt x="682" y="184"/>
                    <a:pt x="658" y="215"/>
                    <a:pt x="634" y="247"/>
                  </a:cubicBezTo>
                  <a:cubicBezTo>
                    <a:pt x="610" y="279"/>
                    <a:pt x="585" y="311"/>
                    <a:pt x="560" y="343"/>
                  </a:cubicBezTo>
                  <a:cubicBezTo>
                    <a:pt x="556" y="348"/>
                    <a:pt x="552" y="354"/>
                    <a:pt x="548" y="359"/>
                  </a:cubicBezTo>
                  <a:cubicBezTo>
                    <a:pt x="546" y="361"/>
                    <a:pt x="543" y="363"/>
                    <a:pt x="540" y="364"/>
                  </a:cubicBezTo>
                  <a:cubicBezTo>
                    <a:pt x="520" y="367"/>
                    <a:pt x="500" y="370"/>
                    <a:pt x="480" y="372"/>
                  </a:cubicBezTo>
                  <a:cubicBezTo>
                    <a:pt x="463" y="375"/>
                    <a:pt x="446" y="377"/>
                    <a:pt x="430" y="380"/>
                  </a:cubicBezTo>
                  <a:cubicBezTo>
                    <a:pt x="408" y="383"/>
                    <a:pt x="387" y="388"/>
                    <a:pt x="365" y="389"/>
                  </a:cubicBezTo>
                  <a:cubicBezTo>
                    <a:pt x="348" y="391"/>
                    <a:pt x="333" y="399"/>
                    <a:pt x="318" y="406"/>
                  </a:cubicBezTo>
                  <a:cubicBezTo>
                    <a:pt x="297" y="415"/>
                    <a:pt x="277" y="424"/>
                    <a:pt x="257" y="433"/>
                  </a:cubicBezTo>
                  <a:cubicBezTo>
                    <a:pt x="235" y="444"/>
                    <a:pt x="213" y="454"/>
                    <a:pt x="190" y="464"/>
                  </a:cubicBezTo>
                  <a:cubicBezTo>
                    <a:pt x="171" y="473"/>
                    <a:pt x="151" y="482"/>
                    <a:pt x="131" y="491"/>
                  </a:cubicBezTo>
                  <a:cubicBezTo>
                    <a:pt x="113" y="499"/>
                    <a:pt x="96" y="507"/>
                    <a:pt x="78" y="515"/>
                  </a:cubicBezTo>
                  <a:cubicBezTo>
                    <a:pt x="64" y="522"/>
                    <a:pt x="51" y="528"/>
                    <a:pt x="37" y="534"/>
                  </a:cubicBezTo>
                  <a:cubicBezTo>
                    <a:pt x="34" y="535"/>
                    <a:pt x="33" y="535"/>
                    <a:pt x="32" y="532"/>
                  </a:cubicBezTo>
                  <a:cubicBezTo>
                    <a:pt x="22" y="509"/>
                    <a:pt x="11" y="487"/>
                    <a:pt x="1" y="465"/>
                  </a:cubicBezTo>
                  <a:cubicBezTo>
                    <a:pt x="0" y="462"/>
                    <a:pt x="0" y="461"/>
                    <a:pt x="3" y="459"/>
                  </a:cubicBezTo>
                  <a:cubicBezTo>
                    <a:pt x="25" y="449"/>
                    <a:pt x="48" y="439"/>
                    <a:pt x="70" y="428"/>
                  </a:cubicBezTo>
                  <a:cubicBezTo>
                    <a:pt x="87" y="421"/>
                    <a:pt x="104" y="413"/>
                    <a:pt x="121" y="405"/>
                  </a:cubicBezTo>
                  <a:cubicBezTo>
                    <a:pt x="148" y="393"/>
                    <a:pt x="175" y="380"/>
                    <a:pt x="203" y="368"/>
                  </a:cubicBezTo>
                  <a:cubicBezTo>
                    <a:pt x="233" y="354"/>
                    <a:pt x="264" y="340"/>
                    <a:pt x="294" y="326"/>
                  </a:cubicBezTo>
                  <a:cubicBezTo>
                    <a:pt x="302" y="323"/>
                    <a:pt x="311" y="318"/>
                    <a:pt x="319" y="315"/>
                  </a:cubicBezTo>
                  <a:cubicBezTo>
                    <a:pt x="326" y="313"/>
                    <a:pt x="334" y="311"/>
                    <a:pt x="341" y="310"/>
                  </a:cubicBezTo>
                  <a:cubicBezTo>
                    <a:pt x="360" y="307"/>
                    <a:pt x="378" y="304"/>
                    <a:pt x="397" y="301"/>
                  </a:cubicBezTo>
                  <a:cubicBezTo>
                    <a:pt x="413" y="299"/>
                    <a:pt x="430" y="297"/>
                    <a:pt x="447" y="294"/>
                  </a:cubicBezTo>
                  <a:cubicBezTo>
                    <a:pt x="464" y="292"/>
                    <a:pt x="481" y="289"/>
                    <a:pt x="498" y="286"/>
                  </a:cubicBezTo>
                  <a:cubicBezTo>
                    <a:pt x="499" y="286"/>
                    <a:pt x="501" y="284"/>
                    <a:pt x="502" y="283"/>
                  </a:cubicBezTo>
                  <a:cubicBezTo>
                    <a:pt x="520" y="260"/>
                    <a:pt x="538" y="237"/>
                    <a:pt x="556" y="214"/>
                  </a:cubicBezTo>
                  <a:cubicBezTo>
                    <a:pt x="579" y="183"/>
                    <a:pt x="603" y="153"/>
                    <a:pt x="626" y="122"/>
                  </a:cubicBezTo>
                  <a:cubicBezTo>
                    <a:pt x="631" y="115"/>
                    <a:pt x="637" y="108"/>
                    <a:pt x="642" y="101"/>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9">
              <a:extLst>
                <a:ext uri="{FF2B5EF4-FFF2-40B4-BE49-F238E27FC236}">
                  <a16:creationId xmlns:a16="http://schemas.microsoft.com/office/drawing/2014/main" id="{F83877A6-5BAF-49C1-8758-CC278B025E54}"/>
                </a:ext>
              </a:extLst>
            </p:cNvPr>
            <p:cNvSpPr>
              <a:spLocks/>
            </p:cNvSpPr>
            <p:nvPr/>
          </p:nvSpPr>
          <p:spPr bwMode="auto">
            <a:xfrm>
              <a:off x="2689782" y="2736547"/>
              <a:ext cx="1159199" cy="1918826"/>
            </a:xfrm>
            <a:custGeom>
              <a:avLst/>
              <a:gdLst>
                <a:gd name="T0" fmla="*/ 30 w 263"/>
                <a:gd name="T1" fmla="*/ 255 h 435"/>
                <a:gd name="T2" fmla="*/ 19 w 263"/>
                <a:gd name="T3" fmla="*/ 304 h 435"/>
                <a:gd name="T4" fmla="*/ 1 w 263"/>
                <a:gd name="T5" fmla="*/ 248 h 435"/>
                <a:gd name="T6" fmla="*/ 34 w 263"/>
                <a:gd name="T7" fmla="*/ 202 h 435"/>
                <a:gd name="T8" fmla="*/ 48 w 263"/>
                <a:gd name="T9" fmla="*/ 175 h 435"/>
                <a:gd name="T10" fmla="*/ 40 w 263"/>
                <a:gd name="T11" fmla="*/ 122 h 435"/>
                <a:gd name="T12" fmla="*/ 93 w 263"/>
                <a:gd name="T13" fmla="*/ 150 h 435"/>
                <a:gd name="T14" fmla="*/ 88 w 263"/>
                <a:gd name="T15" fmla="*/ 186 h 435"/>
                <a:gd name="T16" fmla="*/ 129 w 263"/>
                <a:gd name="T17" fmla="*/ 188 h 435"/>
                <a:gd name="T18" fmla="*/ 154 w 263"/>
                <a:gd name="T19" fmla="*/ 174 h 435"/>
                <a:gd name="T20" fmla="*/ 158 w 263"/>
                <a:gd name="T21" fmla="*/ 15 h 435"/>
                <a:gd name="T22" fmla="*/ 178 w 263"/>
                <a:gd name="T23" fmla="*/ 13 h 435"/>
                <a:gd name="T24" fmla="*/ 255 w 263"/>
                <a:gd name="T25" fmla="*/ 22 h 435"/>
                <a:gd name="T26" fmla="*/ 252 w 263"/>
                <a:gd name="T27" fmla="*/ 38 h 435"/>
                <a:gd name="T28" fmla="*/ 243 w 263"/>
                <a:gd name="T29" fmla="*/ 55 h 435"/>
                <a:gd name="T30" fmla="*/ 263 w 263"/>
                <a:gd name="T31" fmla="*/ 84 h 435"/>
                <a:gd name="T32" fmla="*/ 183 w 263"/>
                <a:gd name="T33" fmla="*/ 84 h 435"/>
                <a:gd name="T34" fmla="*/ 178 w 263"/>
                <a:gd name="T35" fmla="*/ 157 h 435"/>
                <a:gd name="T36" fmla="*/ 190 w 263"/>
                <a:gd name="T37" fmla="*/ 174 h 435"/>
                <a:gd name="T38" fmla="*/ 178 w 263"/>
                <a:gd name="T39" fmla="*/ 199 h 435"/>
                <a:gd name="T40" fmla="*/ 169 w 263"/>
                <a:gd name="T41" fmla="*/ 225 h 435"/>
                <a:gd name="T42" fmla="*/ 158 w 263"/>
                <a:gd name="T43" fmla="*/ 205 h 435"/>
                <a:gd name="T44" fmla="*/ 135 w 263"/>
                <a:gd name="T45" fmla="*/ 217 h 435"/>
                <a:gd name="T46" fmla="*/ 91 w 263"/>
                <a:gd name="T47" fmla="*/ 217 h 435"/>
                <a:gd name="T48" fmla="*/ 95 w 263"/>
                <a:gd name="T49" fmla="*/ 276 h 435"/>
                <a:gd name="T50" fmla="*/ 102 w 263"/>
                <a:gd name="T51" fmla="*/ 292 h 435"/>
                <a:gd name="T52" fmla="*/ 149 w 263"/>
                <a:gd name="T53" fmla="*/ 312 h 435"/>
                <a:gd name="T54" fmla="*/ 171 w 263"/>
                <a:gd name="T55" fmla="*/ 381 h 435"/>
                <a:gd name="T56" fmla="*/ 140 w 263"/>
                <a:gd name="T57" fmla="*/ 364 h 435"/>
                <a:gd name="T58" fmla="*/ 120 w 263"/>
                <a:gd name="T59" fmla="*/ 330 h 435"/>
                <a:gd name="T60" fmla="*/ 89 w 263"/>
                <a:gd name="T61" fmla="*/ 321 h 435"/>
                <a:gd name="T62" fmla="*/ 92 w 263"/>
                <a:gd name="T63" fmla="*/ 365 h 435"/>
                <a:gd name="T64" fmla="*/ 63 w 263"/>
                <a:gd name="T65" fmla="*/ 423 h 435"/>
                <a:gd name="T66" fmla="*/ 35 w 263"/>
                <a:gd name="T67" fmla="*/ 408 h 435"/>
                <a:gd name="T68" fmla="*/ 60 w 263"/>
                <a:gd name="T69" fmla="*/ 359 h 435"/>
                <a:gd name="T70" fmla="*/ 53 w 263"/>
                <a:gd name="T71" fmla="*/ 320 h 435"/>
                <a:gd name="T72" fmla="*/ 41 w 263"/>
                <a:gd name="T73" fmla="*/ 24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 h="435">
                  <a:moveTo>
                    <a:pt x="40" y="239"/>
                  </a:moveTo>
                  <a:cubicBezTo>
                    <a:pt x="33" y="241"/>
                    <a:pt x="29" y="249"/>
                    <a:pt x="30" y="255"/>
                  </a:cubicBezTo>
                  <a:cubicBezTo>
                    <a:pt x="31" y="267"/>
                    <a:pt x="32" y="278"/>
                    <a:pt x="32" y="290"/>
                  </a:cubicBezTo>
                  <a:cubicBezTo>
                    <a:pt x="32" y="298"/>
                    <a:pt x="27" y="304"/>
                    <a:pt x="19" y="304"/>
                  </a:cubicBezTo>
                  <a:cubicBezTo>
                    <a:pt x="11" y="305"/>
                    <a:pt x="5" y="300"/>
                    <a:pt x="4" y="291"/>
                  </a:cubicBezTo>
                  <a:cubicBezTo>
                    <a:pt x="3" y="277"/>
                    <a:pt x="3" y="262"/>
                    <a:pt x="1" y="248"/>
                  </a:cubicBezTo>
                  <a:cubicBezTo>
                    <a:pt x="0" y="240"/>
                    <a:pt x="2" y="235"/>
                    <a:pt x="7" y="230"/>
                  </a:cubicBezTo>
                  <a:cubicBezTo>
                    <a:pt x="17" y="221"/>
                    <a:pt x="25" y="211"/>
                    <a:pt x="34" y="202"/>
                  </a:cubicBezTo>
                  <a:cubicBezTo>
                    <a:pt x="36" y="200"/>
                    <a:pt x="37" y="199"/>
                    <a:pt x="37" y="197"/>
                  </a:cubicBezTo>
                  <a:cubicBezTo>
                    <a:pt x="38" y="189"/>
                    <a:pt x="40" y="181"/>
                    <a:pt x="48" y="175"/>
                  </a:cubicBezTo>
                  <a:cubicBezTo>
                    <a:pt x="35" y="168"/>
                    <a:pt x="29" y="157"/>
                    <a:pt x="30" y="143"/>
                  </a:cubicBezTo>
                  <a:cubicBezTo>
                    <a:pt x="30" y="135"/>
                    <a:pt x="34" y="128"/>
                    <a:pt x="40" y="122"/>
                  </a:cubicBezTo>
                  <a:cubicBezTo>
                    <a:pt x="52" y="111"/>
                    <a:pt x="72" y="111"/>
                    <a:pt x="84" y="123"/>
                  </a:cubicBezTo>
                  <a:cubicBezTo>
                    <a:pt x="91" y="131"/>
                    <a:pt x="94" y="139"/>
                    <a:pt x="93" y="150"/>
                  </a:cubicBezTo>
                  <a:cubicBezTo>
                    <a:pt x="92" y="160"/>
                    <a:pt x="86" y="168"/>
                    <a:pt x="78" y="173"/>
                  </a:cubicBezTo>
                  <a:cubicBezTo>
                    <a:pt x="82" y="178"/>
                    <a:pt x="84" y="182"/>
                    <a:pt x="88" y="186"/>
                  </a:cubicBezTo>
                  <a:cubicBezTo>
                    <a:pt x="88" y="187"/>
                    <a:pt x="90" y="188"/>
                    <a:pt x="92" y="188"/>
                  </a:cubicBezTo>
                  <a:cubicBezTo>
                    <a:pt x="104" y="188"/>
                    <a:pt x="117" y="188"/>
                    <a:pt x="129" y="188"/>
                  </a:cubicBezTo>
                  <a:cubicBezTo>
                    <a:pt x="131" y="188"/>
                    <a:pt x="133" y="187"/>
                    <a:pt x="135" y="186"/>
                  </a:cubicBezTo>
                  <a:cubicBezTo>
                    <a:pt x="141" y="182"/>
                    <a:pt x="147" y="178"/>
                    <a:pt x="154" y="174"/>
                  </a:cubicBezTo>
                  <a:cubicBezTo>
                    <a:pt x="157" y="172"/>
                    <a:pt x="158" y="169"/>
                    <a:pt x="158" y="165"/>
                  </a:cubicBezTo>
                  <a:cubicBezTo>
                    <a:pt x="158" y="115"/>
                    <a:pt x="158" y="65"/>
                    <a:pt x="158" y="15"/>
                  </a:cubicBezTo>
                  <a:cubicBezTo>
                    <a:pt x="158" y="11"/>
                    <a:pt x="159" y="6"/>
                    <a:pt x="163" y="4"/>
                  </a:cubicBezTo>
                  <a:cubicBezTo>
                    <a:pt x="170" y="0"/>
                    <a:pt x="178" y="4"/>
                    <a:pt x="178" y="13"/>
                  </a:cubicBezTo>
                  <a:cubicBezTo>
                    <a:pt x="179" y="22"/>
                    <a:pt x="179" y="22"/>
                    <a:pt x="187" y="22"/>
                  </a:cubicBezTo>
                  <a:cubicBezTo>
                    <a:pt x="210" y="22"/>
                    <a:pt x="232" y="22"/>
                    <a:pt x="255" y="22"/>
                  </a:cubicBezTo>
                  <a:cubicBezTo>
                    <a:pt x="257" y="22"/>
                    <a:pt x="259" y="22"/>
                    <a:pt x="263" y="22"/>
                  </a:cubicBezTo>
                  <a:cubicBezTo>
                    <a:pt x="259" y="28"/>
                    <a:pt x="255" y="33"/>
                    <a:pt x="252" y="38"/>
                  </a:cubicBezTo>
                  <a:cubicBezTo>
                    <a:pt x="249" y="42"/>
                    <a:pt x="246" y="46"/>
                    <a:pt x="244" y="49"/>
                  </a:cubicBezTo>
                  <a:cubicBezTo>
                    <a:pt x="242" y="51"/>
                    <a:pt x="242" y="53"/>
                    <a:pt x="243" y="55"/>
                  </a:cubicBezTo>
                  <a:cubicBezTo>
                    <a:pt x="249" y="63"/>
                    <a:pt x="254" y="71"/>
                    <a:pt x="260" y="79"/>
                  </a:cubicBezTo>
                  <a:cubicBezTo>
                    <a:pt x="261" y="80"/>
                    <a:pt x="262" y="82"/>
                    <a:pt x="263" y="84"/>
                  </a:cubicBezTo>
                  <a:cubicBezTo>
                    <a:pt x="260" y="84"/>
                    <a:pt x="259" y="84"/>
                    <a:pt x="257" y="84"/>
                  </a:cubicBezTo>
                  <a:cubicBezTo>
                    <a:pt x="232" y="84"/>
                    <a:pt x="208" y="84"/>
                    <a:pt x="183" y="84"/>
                  </a:cubicBezTo>
                  <a:cubicBezTo>
                    <a:pt x="179" y="84"/>
                    <a:pt x="178" y="85"/>
                    <a:pt x="178" y="89"/>
                  </a:cubicBezTo>
                  <a:cubicBezTo>
                    <a:pt x="178" y="112"/>
                    <a:pt x="178" y="134"/>
                    <a:pt x="178" y="157"/>
                  </a:cubicBezTo>
                  <a:cubicBezTo>
                    <a:pt x="178" y="160"/>
                    <a:pt x="179" y="161"/>
                    <a:pt x="182" y="163"/>
                  </a:cubicBezTo>
                  <a:cubicBezTo>
                    <a:pt x="187" y="164"/>
                    <a:pt x="190" y="168"/>
                    <a:pt x="190" y="174"/>
                  </a:cubicBezTo>
                  <a:cubicBezTo>
                    <a:pt x="191" y="180"/>
                    <a:pt x="189" y="185"/>
                    <a:pt x="184" y="188"/>
                  </a:cubicBezTo>
                  <a:cubicBezTo>
                    <a:pt x="179" y="190"/>
                    <a:pt x="178" y="194"/>
                    <a:pt x="178" y="199"/>
                  </a:cubicBezTo>
                  <a:cubicBezTo>
                    <a:pt x="178" y="204"/>
                    <a:pt x="178" y="210"/>
                    <a:pt x="178" y="215"/>
                  </a:cubicBezTo>
                  <a:cubicBezTo>
                    <a:pt x="178" y="222"/>
                    <a:pt x="175" y="225"/>
                    <a:pt x="169" y="225"/>
                  </a:cubicBezTo>
                  <a:cubicBezTo>
                    <a:pt x="163" y="226"/>
                    <a:pt x="159" y="222"/>
                    <a:pt x="158" y="216"/>
                  </a:cubicBezTo>
                  <a:cubicBezTo>
                    <a:pt x="158" y="213"/>
                    <a:pt x="158" y="210"/>
                    <a:pt x="158" y="205"/>
                  </a:cubicBezTo>
                  <a:cubicBezTo>
                    <a:pt x="153" y="209"/>
                    <a:pt x="149" y="212"/>
                    <a:pt x="144" y="214"/>
                  </a:cubicBezTo>
                  <a:cubicBezTo>
                    <a:pt x="142" y="216"/>
                    <a:pt x="138" y="217"/>
                    <a:pt x="135" y="217"/>
                  </a:cubicBezTo>
                  <a:cubicBezTo>
                    <a:pt x="122" y="217"/>
                    <a:pt x="109" y="217"/>
                    <a:pt x="96" y="216"/>
                  </a:cubicBezTo>
                  <a:cubicBezTo>
                    <a:pt x="94" y="216"/>
                    <a:pt x="93" y="217"/>
                    <a:pt x="91" y="217"/>
                  </a:cubicBezTo>
                  <a:cubicBezTo>
                    <a:pt x="92" y="225"/>
                    <a:pt x="92" y="234"/>
                    <a:pt x="93" y="243"/>
                  </a:cubicBezTo>
                  <a:cubicBezTo>
                    <a:pt x="94" y="254"/>
                    <a:pt x="94" y="265"/>
                    <a:pt x="95" y="276"/>
                  </a:cubicBezTo>
                  <a:cubicBezTo>
                    <a:pt x="96" y="279"/>
                    <a:pt x="96" y="282"/>
                    <a:pt x="96" y="285"/>
                  </a:cubicBezTo>
                  <a:cubicBezTo>
                    <a:pt x="96" y="289"/>
                    <a:pt x="99" y="290"/>
                    <a:pt x="102" y="292"/>
                  </a:cubicBezTo>
                  <a:cubicBezTo>
                    <a:pt x="115" y="295"/>
                    <a:pt x="128" y="299"/>
                    <a:pt x="140" y="303"/>
                  </a:cubicBezTo>
                  <a:cubicBezTo>
                    <a:pt x="143" y="305"/>
                    <a:pt x="147" y="309"/>
                    <a:pt x="149" y="312"/>
                  </a:cubicBezTo>
                  <a:cubicBezTo>
                    <a:pt x="157" y="328"/>
                    <a:pt x="165" y="344"/>
                    <a:pt x="174" y="360"/>
                  </a:cubicBezTo>
                  <a:cubicBezTo>
                    <a:pt x="178" y="367"/>
                    <a:pt x="177" y="376"/>
                    <a:pt x="171" y="381"/>
                  </a:cubicBezTo>
                  <a:cubicBezTo>
                    <a:pt x="165" y="385"/>
                    <a:pt x="155" y="386"/>
                    <a:pt x="150" y="380"/>
                  </a:cubicBezTo>
                  <a:cubicBezTo>
                    <a:pt x="146" y="375"/>
                    <a:pt x="144" y="370"/>
                    <a:pt x="140" y="364"/>
                  </a:cubicBezTo>
                  <a:cubicBezTo>
                    <a:pt x="135" y="354"/>
                    <a:pt x="130" y="344"/>
                    <a:pt x="125" y="335"/>
                  </a:cubicBezTo>
                  <a:cubicBezTo>
                    <a:pt x="124" y="333"/>
                    <a:pt x="122" y="330"/>
                    <a:pt x="120" y="330"/>
                  </a:cubicBezTo>
                  <a:cubicBezTo>
                    <a:pt x="110" y="327"/>
                    <a:pt x="101" y="324"/>
                    <a:pt x="91" y="321"/>
                  </a:cubicBezTo>
                  <a:cubicBezTo>
                    <a:pt x="91" y="321"/>
                    <a:pt x="90" y="321"/>
                    <a:pt x="89" y="321"/>
                  </a:cubicBezTo>
                  <a:cubicBezTo>
                    <a:pt x="89" y="327"/>
                    <a:pt x="90" y="334"/>
                    <a:pt x="90" y="340"/>
                  </a:cubicBezTo>
                  <a:cubicBezTo>
                    <a:pt x="91" y="348"/>
                    <a:pt x="93" y="357"/>
                    <a:pt x="92" y="365"/>
                  </a:cubicBezTo>
                  <a:cubicBezTo>
                    <a:pt x="91" y="371"/>
                    <a:pt x="88" y="378"/>
                    <a:pt x="85" y="383"/>
                  </a:cubicBezTo>
                  <a:cubicBezTo>
                    <a:pt x="78" y="397"/>
                    <a:pt x="70" y="410"/>
                    <a:pt x="63" y="423"/>
                  </a:cubicBezTo>
                  <a:cubicBezTo>
                    <a:pt x="58" y="432"/>
                    <a:pt x="49" y="435"/>
                    <a:pt x="41" y="431"/>
                  </a:cubicBezTo>
                  <a:cubicBezTo>
                    <a:pt x="33" y="426"/>
                    <a:pt x="30" y="417"/>
                    <a:pt x="35" y="408"/>
                  </a:cubicBezTo>
                  <a:cubicBezTo>
                    <a:pt x="43" y="394"/>
                    <a:pt x="51" y="379"/>
                    <a:pt x="59" y="365"/>
                  </a:cubicBezTo>
                  <a:cubicBezTo>
                    <a:pt x="60" y="363"/>
                    <a:pt x="60" y="361"/>
                    <a:pt x="60" y="359"/>
                  </a:cubicBezTo>
                  <a:cubicBezTo>
                    <a:pt x="60" y="349"/>
                    <a:pt x="59" y="340"/>
                    <a:pt x="58" y="330"/>
                  </a:cubicBezTo>
                  <a:cubicBezTo>
                    <a:pt x="58" y="326"/>
                    <a:pt x="57" y="323"/>
                    <a:pt x="53" y="320"/>
                  </a:cubicBezTo>
                  <a:cubicBezTo>
                    <a:pt x="48" y="316"/>
                    <a:pt x="46" y="309"/>
                    <a:pt x="45" y="302"/>
                  </a:cubicBezTo>
                  <a:cubicBezTo>
                    <a:pt x="44" y="282"/>
                    <a:pt x="42" y="262"/>
                    <a:pt x="41" y="242"/>
                  </a:cubicBezTo>
                  <a:cubicBezTo>
                    <a:pt x="41" y="241"/>
                    <a:pt x="41" y="240"/>
                    <a:pt x="40" y="23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0">
              <a:extLst>
                <a:ext uri="{FF2B5EF4-FFF2-40B4-BE49-F238E27FC236}">
                  <a16:creationId xmlns:a16="http://schemas.microsoft.com/office/drawing/2014/main" id="{ADAB00FF-372B-4062-B22A-6610BF42B95A}"/>
                </a:ext>
              </a:extLst>
            </p:cNvPr>
            <p:cNvSpPr>
              <a:spLocks/>
            </p:cNvSpPr>
            <p:nvPr/>
          </p:nvSpPr>
          <p:spPr bwMode="auto">
            <a:xfrm>
              <a:off x="1111250" y="4178960"/>
              <a:ext cx="656441" cy="1124072"/>
            </a:xfrm>
            <a:custGeom>
              <a:avLst/>
              <a:gdLst>
                <a:gd name="T0" fmla="*/ 72 w 149"/>
                <a:gd name="T1" fmla="*/ 163 h 255"/>
                <a:gd name="T2" fmla="*/ 74 w 149"/>
                <a:gd name="T3" fmla="*/ 182 h 255"/>
                <a:gd name="T4" fmla="*/ 75 w 149"/>
                <a:gd name="T5" fmla="*/ 198 h 255"/>
                <a:gd name="T6" fmla="*/ 71 w 149"/>
                <a:gd name="T7" fmla="*/ 211 h 255"/>
                <a:gd name="T8" fmla="*/ 54 w 149"/>
                <a:gd name="T9" fmla="*/ 244 h 255"/>
                <a:gd name="T10" fmla="*/ 35 w 149"/>
                <a:gd name="T11" fmla="*/ 250 h 255"/>
                <a:gd name="T12" fmla="*/ 33 w 149"/>
                <a:gd name="T13" fmla="*/ 232 h 255"/>
                <a:gd name="T14" fmla="*/ 49 w 149"/>
                <a:gd name="T15" fmla="*/ 199 h 255"/>
                <a:gd name="T16" fmla="*/ 51 w 149"/>
                <a:gd name="T17" fmla="*/ 193 h 255"/>
                <a:gd name="T18" fmla="*/ 48 w 149"/>
                <a:gd name="T19" fmla="*/ 170 h 255"/>
                <a:gd name="T20" fmla="*/ 45 w 149"/>
                <a:gd name="T21" fmla="*/ 165 h 255"/>
                <a:gd name="T22" fmla="*/ 37 w 149"/>
                <a:gd name="T23" fmla="*/ 149 h 255"/>
                <a:gd name="T24" fmla="*/ 33 w 149"/>
                <a:gd name="T25" fmla="*/ 106 h 255"/>
                <a:gd name="T26" fmla="*/ 32 w 149"/>
                <a:gd name="T27" fmla="*/ 101 h 255"/>
                <a:gd name="T28" fmla="*/ 24 w 149"/>
                <a:gd name="T29" fmla="*/ 116 h 255"/>
                <a:gd name="T30" fmla="*/ 27 w 149"/>
                <a:gd name="T31" fmla="*/ 141 h 255"/>
                <a:gd name="T32" fmla="*/ 11 w 149"/>
                <a:gd name="T33" fmla="*/ 152 h 255"/>
                <a:gd name="T34" fmla="*/ 5 w 149"/>
                <a:gd name="T35" fmla="*/ 141 h 255"/>
                <a:gd name="T36" fmla="*/ 2 w 149"/>
                <a:gd name="T37" fmla="*/ 114 h 255"/>
                <a:gd name="T38" fmla="*/ 9 w 149"/>
                <a:gd name="T39" fmla="*/ 91 h 255"/>
                <a:gd name="T40" fmla="*/ 27 w 149"/>
                <a:gd name="T41" fmla="*/ 72 h 255"/>
                <a:gd name="T42" fmla="*/ 29 w 149"/>
                <a:gd name="T43" fmla="*/ 68 h 255"/>
                <a:gd name="T44" fmla="*/ 36 w 149"/>
                <a:gd name="T45" fmla="*/ 51 h 255"/>
                <a:gd name="T46" fmla="*/ 22 w 149"/>
                <a:gd name="T47" fmla="*/ 23 h 255"/>
                <a:gd name="T48" fmla="*/ 34 w 149"/>
                <a:gd name="T49" fmla="*/ 7 h 255"/>
                <a:gd name="T50" fmla="*/ 68 w 149"/>
                <a:gd name="T51" fmla="*/ 16 h 255"/>
                <a:gd name="T52" fmla="*/ 60 w 149"/>
                <a:gd name="T53" fmla="*/ 48 h 255"/>
                <a:gd name="T54" fmla="*/ 68 w 149"/>
                <a:gd name="T55" fmla="*/ 59 h 255"/>
                <a:gd name="T56" fmla="*/ 71 w 149"/>
                <a:gd name="T57" fmla="*/ 60 h 255"/>
                <a:gd name="T58" fmla="*/ 100 w 149"/>
                <a:gd name="T59" fmla="*/ 60 h 255"/>
                <a:gd name="T60" fmla="*/ 105 w 149"/>
                <a:gd name="T61" fmla="*/ 58 h 255"/>
                <a:gd name="T62" fmla="*/ 129 w 149"/>
                <a:gd name="T63" fmla="*/ 40 h 255"/>
                <a:gd name="T64" fmla="*/ 146 w 149"/>
                <a:gd name="T65" fmla="*/ 42 h 255"/>
                <a:gd name="T66" fmla="*/ 143 w 149"/>
                <a:gd name="T67" fmla="*/ 58 h 255"/>
                <a:gd name="T68" fmla="*/ 112 w 149"/>
                <a:gd name="T69" fmla="*/ 80 h 255"/>
                <a:gd name="T70" fmla="*/ 106 w 149"/>
                <a:gd name="T71" fmla="*/ 82 h 255"/>
                <a:gd name="T72" fmla="*/ 77 w 149"/>
                <a:gd name="T73" fmla="*/ 82 h 255"/>
                <a:gd name="T74" fmla="*/ 71 w 149"/>
                <a:gd name="T75" fmla="*/ 82 h 255"/>
                <a:gd name="T76" fmla="*/ 73 w 149"/>
                <a:gd name="T77" fmla="*/ 105 h 255"/>
                <a:gd name="T78" fmla="*/ 76 w 149"/>
                <a:gd name="T79" fmla="*/ 133 h 255"/>
                <a:gd name="T80" fmla="*/ 82 w 149"/>
                <a:gd name="T81" fmla="*/ 141 h 255"/>
                <a:gd name="T82" fmla="*/ 109 w 149"/>
                <a:gd name="T83" fmla="*/ 149 h 255"/>
                <a:gd name="T84" fmla="*/ 118 w 149"/>
                <a:gd name="T85" fmla="*/ 155 h 255"/>
                <a:gd name="T86" fmla="*/ 140 w 149"/>
                <a:gd name="T87" fmla="*/ 193 h 255"/>
                <a:gd name="T88" fmla="*/ 135 w 149"/>
                <a:gd name="T89" fmla="*/ 210 h 255"/>
                <a:gd name="T90" fmla="*/ 118 w 149"/>
                <a:gd name="T91" fmla="*/ 205 h 255"/>
                <a:gd name="T92" fmla="*/ 101 w 149"/>
                <a:gd name="T93" fmla="*/ 174 h 255"/>
                <a:gd name="T94" fmla="*/ 97 w 149"/>
                <a:gd name="T95" fmla="*/ 171 h 255"/>
                <a:gd name="T96" fmla="*/ 72 w 149"/>
                <a:gd name="T97" fmla="*/ 16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9" h="255">
                  <a:moveTo>
                    <a:pt x="72" y="163"/>
                  </a:moveTo>
                  <a:cubicBezTo>
                    <a:pt x="72" y="170"/>
                    <a:pt x="73" y="176"/>
                    <a:pt x="74" y="182"/>
                  </a:cubicBezTo>
                  <a:cubicBezTo>
                    <a:pt x="74" y="187"/>
                    <a:pt x="76" y="193"/>
                    <a:pt x="75" y="198"/>
                  </a:cubicBezTo>
                  <a:cubicBezTo>
                    <a:pt x="75" y="203"/>
                    <a:pt x="73" y="207"/>
                    <a:pt x="71" y="211"/>
                  </a:cubicBezTo>
                  <a:cubicBezTo>
                    <a:pt x="66" y="222"/>
                    <a:pt x="60" y="233"/>
                    <a:pt x="54" y="244"/>
                  </a:cubicBezTo>
                  <a:cubicBezTo>
                    <a:pt x="50" y="252"/>
                    <a:pt x="42" y="255"/>
                    <a:pt x="35" y="250"/>
                  </a:cubicBezTo>
                  <a:cubicBezTo>
                    <a:pt x="30" y="246"/>
                    <a:pt x="29" y="239"/>
                    <a:pt x="33" y="232"/>
                  </a:cubicBezTo>
                  <a:cubicBezTo>
                    <a:pt x="38" y="221"/>
                    <a:pt x="44" y="210"/>
                    <a:pt x="49" y="199"/>
                  </a:cubicBezTo>
                  <a:cubicBezTo>
                    <a:pt x="50" y="197"/>
                    <a:pt x="51" y="195"/>
                    <a:pt x="51" y="193"/>
                  </a:cubicBezTo>
                  <a:cubicBezTo>
                    <a:pt x="50" y="185"/>
                    <a:pt x="49" y="177"/>
                    <a:pt x="48" y="170"/>
                  </a:cubicBezTo>
                  <a:cubicBezTo>
                    <a:pt x="48" y="168"/>
                    <a:pt x="47" y="166"/>
                    <a:pt x="45" y="165"/>
                  </a:cubicBezTo>
                  <a:cubicBezTo>
                    <a:pt x="40" y="161"/>
                    <a:pt x="38" y="155"/>
                    <a:pt x="37" y="149"/>
                  </a:cubicBezTo>
                  <a:cubicBezTo>
                    <a:pt x="36" y="134"/>
                    <a:pt x="35" y="120"/>
                    <a:pt x="33" y="106"/>
                  </a:cubicBezTo>
                  <a:cubicBezTo>
                    <a:pt x="33" y="105"/>
                    <a:pt x="32" y="103"/>
                    <a:pt x="32" y="101"/>
                  </a:cubicBezTo>
                  <a:cubicBezTo>
                    <a:pt x="27" y="105"/>
                    <a:pt x="23" y="109"/>
                    <a:pt x="24" y="116"/>
                  </a:cubicBezTo>
                  <a:cubicBezTo>
                    <a:pt x="26" y="124"/>
                    <a:pt x="26" y="132"/>
                    <a:pt x="27" y="141"/>
                  </a:cubicBezTo>
                  <a:cubicBezTo>
                    <a:pt x="28" y="150"/>
                    <a:pt x="20" y="155"/>
                    <a:pt x="11" y="152"/>
                  </a:cubicBezTo>
                  <a:cubicBezTo>
                    <a:pt x="7" y="150"/>
                    <a:pt x="5" y="146"/>
                    <a:pt x="5" y="141"/>
                  </a:cubicBezTo>
                  <a:cubicBezTo>
                    <a:pt x="4" y="132"/>
                    <a:pt x="4" y="123"/>
                    <a:pt x="2" y="114"/>
                  </a:cubicBezTo>
                  <a:cubicBezTo>
                    <a:pt x="0" y="104"/>
                    <a:pt x="3" y="98"/>
                    <a:pt x="9" y="91"/>
                  </a:cubicBezTo>
                  <a:cubicBezTo>
                    <a:pt x="16" y="85"/>
                    <a:pt x="21" y="79"/>
                    <a:pt x="27" y="72"/>
                  </a:cubicBezTo>
                  <a:cubicBezTo>
                    <a:pt x="28" y="71"/>
                    <a:pt x="29" y="69"/>
                    <a:pt x="29" y="68"/>
                  </a:cubicBezTo>
                  <a:cubicBezTo>
                    <a:pt x="29" y="61"/>
                    <a:pt x="32" y="56"/>
                    <a:pt x="36" y="51"/>
                  </a:cubicBezTo>
                  <a:cubicBezTo>
                    <a:pt x="26" y="45"/>
                    <a:pt x="20" y="36"/>
                    <a:pt x="22" y="23"/>
                  </a:cubicBezTo>
                  <a:cubicBezTo>
                    <a:pt x="24" y="16"/>
                    <a:pt x="28" y="10"/>
                    <a:pt x="34" y="7"/>
                  </a:cubicBezTo>
                  <a:cubicBezTo>
                    <a:pt x="45" y="0"/>
                    <a:pt x="62" y="4"/>
                    <a:pt x="68" y="16"/>
                  </a:cubicBezTo>
                  <a:cubicBezTo>
                    <a:pt x="75" y="29"/>
                    <a:pt x="71" y="43"/>
                    <a:pt x="60" y="48"/>
                  </a:cubicBezTo>
                  <a:cubicBezTo>
                    <a:pt x="62" y="52"/>
                    <a:pt x="65" y="56"/>
                    <a:pt x="68" y="59"/>
                  </a:cubicBezTo>
                  <a:cubicBezTo>
                    <a:pt x="69" y="60"/>
                    <a:pt x="70" y="60"/>
                    <a:pt x="71" y="60"/>
                  </a:cubicBezTo>
                  <a:cubicBezTo>
                    <a:pt x="81" y="60"/>
                    <a:pt x="90" y="60"/>
                    <a:pt x="100" y="60"/>
                  </a:cubicBezTo>
                  <a:cubicBezTo>
                    <a:pt x="101" y="60"/>
                    <a:pt x="103" y="59"/>
                    <a:pt x="105" y="58"/>
                  </a:cubicBezTo>
                  <a:cubicBezTo>
                    <a:pt x="113" y="52"/>
                    <a:pt x="121" y="46"/>
                    <a:pt x="129" y="40"/>
                  </a:cubicBezTo>
                  <a:cubicBezTo>
                    <a:pt x="135" y="36"/>
                    <a:pt x="142" y="37"/>
                    <a:pt x="146" y="42"/>
                  </a:cubicBezTo>
                  <a:cubicBezTo>
                    <a:pt x="149" y="46"/>
                    <a:pt x="149" y="54"/>
                    <a:pt x="143" y="58"/>
                  </a:cubicBezTo>
                  <a:cubicBezTo>
                    <a:pt x="132" y="65"/>
                    <a:pt x="122" y="73"/>
                    <a:pt x="112" y="80"/>
                  </a:cubicBezTo>
                  <a:cubicBezTo>
                    <a:pt x="110" y="81"/>
                    <a:pt x="108" y="82"/>
                    <a:pt x="106" y="82"/>
                  </a:cubicBezTo>
                  <a:cubicBezTo>
                    <a:pt x="96" y="82"/>
                    <a:pt x="87" y="82"/>
                    <a:pt x="77" y="82"/>
                  </a:cubicBezTo>
                  <a:cubicBezTo>
                    <a:pt x="76" y="82"/>
                    <a:pt x="74" y="82"/>
                    <a:pt x="71" y="82"/>
                  </a:cubicBezTo>
                  <a:cubicBezTo>
                    <a:pt x="72" y="90"/>
                    <a:pt x="73" y="98"/>
                    <a:pt x="73" y="105"/>
                  </a:cubicBezTo>
                  <a:cubicBezTo>
                    <a:pt x="74" y="114"/>
                    <a:pt x="75" y="124"/>
                    <a:pt x="76" y="133"/>
                  </a:cubicBezTo>
                  <a:cubicBezTo>
                    <a:pt x="77" y="137"/>
                    <a:pt x="77" y="140"/>
                    <a:pt x="82" y="141"/>
                  </a:cubicBezTo>
                  <a:cubicBezTo>
                    <a:pt x="91" y="143"/>
                    <a:pt x="100" y="146"/>
                    <a:pt x="109" y="149"/>
                  </a:cubicBezTo>
                  <a:cubicBezTo>
                    <a:pt x="112" y="150"/>
                    <a:pt x="116" y="152"/>
                    <a:pt x="118" y="155"/>
                  </a:cubicBezTo>
                  <a:cubicBezTo>
                    <a:pt x="125" y="168"/>
                    <a:pt x="132" y="181"/>
                    <a:pt x="140" y="193"/>
                  </a:cubicBezTo>
                  <a:cubicBezTo>
                    <a:pt x="143" y="200"/>
                    <a:pt x="141" y="207"/>
                    <a:pt x="135" y="210"/>
                  </a:cubicBezTo>
                  <a:cubicBezTo>
                    <a:pt x="129" y="214"/>
                    <a:pt x="122" y="212"/>
                    <a:pt x="118" y="205"/>
                  </a:cubicBezTo>
                  <a:cubicBezTo>
                    <a:pt x="112" y="195"/>
                    <a:pt x="107" y="185"/>
                    <a:pt x="101" y="174"/>
                  </a:cubicBezTo>
                  <a:cubicBezTo>
                    <a:pt x="100" y="173"/>
                    <a:pt x="99" y="171"/>
                    <a:pt x="97" y="171"/>
                  </a:cubicBezTo>
                  <a:cubicBezTo>
                    <a:pt x="89" y="168"/>
                    <a:pt x="81" y="166"/>
                    <a:pt x="72" y="163"/>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02C0789B-6F80-4A94-B5FF-3589652A58BD}"/>
                </a:ext>
              </a:extLst>
            </p:cNvPr>
            <p:cNvSpPr>
              <a:spLocks/>
            </p:cNvSpPr>
            <p:nvPr/>
          </p:nvSpPr>
          <p:spPr bwMode="auto">
            <a:xfrm>
              <a:off x="1837946" y="3856228"/>
              <a:ext cx="656441" cy="1121877"/>
            </a:xfrm>
            <a:custGeom>
              <a:avLst/>
              <a:gdLst>
                <a:gd name="T0" fmla="*/ 59 w 149"/>
                <a:gd name="T1" fmla="*/ 48 h 254"/>
                <a:gd name="T2" fmla="*/ 67 w 149"/>
                <a:gd name="T3" fmla="*/ 58 h 254"/>
                <a:gd name="T4" fmla="*/ 71 w 149"/>
                <a:gd name="T5" fmla="*/ 59 h 254"/>
                <a:gd name="T6" fmla="*/ 98 w 149"/>
                <a:gd name="T7" fmla="*/ 59 h 254"/>
                <a:gd name="T8" fmla="*/ 105 w 149"/>
                <a:gd name="T9" fmla="*/ 56 h 254"/>
                <a:gd name="T10" fmla="*/ 129 w 149"/>
                <a:gd name="T11" fmla="*/ 39 h 254"/>
                <a:gd name="T12" fmla="*/ 145 w 149"/>
                <a:gd name="T13" fmla="*/ 41 h 254"/>
                <a:gd name="T14" fmla="*/ 142 w 149"/>
                <a:gd name="T15" fmla="*/ 57 h 254"/>
                <a:gd name="T16" fmla="*/ 112 w 149"/>
                <a:gd name="T17" fmla="*/ 78 h 254"/>
                <a:gd name="T18" fmla="*/ 104 w 149"/>
                <a:gd name="T19" fmla="*/ 81 h 254"/>
                <a:gd name="T20" fmla="*/ 75 w 149"/>
                <a:gd name="T21" fmla="*/ 81 h 254"/>
                <a:gd name="T22" fmla="*/ 71 w 149"/>
                <a:gd name="T23" fmla="*/ 86 h 254"/>
                <a:gd name="T24" fmla="*/ 75 w 149"/>
                <a:gd name="T25" fmla="*/ 134 h 254"/>
                <a:gd name="T26" fmla="*/ 81 w 149"/>
                <a:gd name="T27" fmla="*/ 140 h 254"/>
                <a:gd name="T28" fmla="*/ 105 w 149"/>
                <a:gd name="T29" fmla="*/ 146 h 254"/>
                <a:gd name="T30" fmla="*/ 119 w 149"/>
                <a:gd name="T31" fmla="*/ 157 h 254"/>
                <a:gd name="T32" fmla="*/ 139 w 149"/>
                <a:gd name="T33" fmla="*/ 192 h 254"/>
                <a:gd name="T34" fmla="*/ 134 w 149"/>
                <a:gd name="T35" fmla="*/ 209 h 254"/>
                <a:gd name="T36" fmla="*/ 118 w 149"/>
                <a:gd name="T37" fmla="*/ 204 h 254"/>
                <a:gd name="T38" fmla="*/ 100 w 149"/>
                <a:gd name="T39" fmla="*/ 173 h 254"/>
                <a:gd name="T40" fmla="*/ 95 w 149"/>
                <a:gd name="T41" fmla="*/ 169 h 254"/>
                <a:gd name="T42" fmla="*/ 71 w 149"/>
                <a:gd name="T43" fmla="*/ 162 h 254"/>
                <a:gd name="T44" fmla="*/ 73 w 149"/>
                <a:gd name="T45" fmla="*/ 183 h 254"/>
                <a:gd name="T46" fmla="*/ 74 w 149"/>
                <a:gd name="T47" fmla="*/ 199 h 254"/>
                <a:gd name="T48" fmla="*/ 67 w 149"/>
                <a:gd name="T49" fmla="*/ 215 h 254"/>
                <a:gd name="T50" fmla="*/ 54 w 149"/>
                <a:gd name="T51" fmla="*/ 242 h 254"/>
                <a:gd name="T52" fmla="*/ 33 w 149"/>
                <a:gd name="T53" fmla="*/ 248 h 254"/>
                <a:gd name="T54" fmla="*/ 32 w 149"/>
                <a:gd name="T55" fmla="*/ 230 h 254"/>
                <a:gd name="T56" fmla="*/ 49 w 149"/>
                <a:gd name="T57" fmla="*/ 198 h 254"/>
                <a:gd name="T58" fmla="*/ 50 w 149"/>
                <a:gd name="T59" fmla="*/ 192 h 254"/>
                <a:gd name="T60" fmla="*/ 47 w 149"/>
                <a:gd name="T61" fmla="*/ 169 h 254"/>
                <a:gd name="T62" fmla="*/ 44 w 149"/>
                <a:gd name="T63" fmla="*/ 164 h 254"/>
                <a:gd name="T64" fmla="*/ 37 w 149"/>
                <a:gd name="T65" fmla="*/ 149 h 254"/>
                <a:gd name="T66" fmla="*/ 31 w 149"/>
                <a:gd name="T67" fmla="*/ 102 h 254"/>
                <a:gd name="T68" fmla="*/ 31 w 149"/>
                <a:gd name="T69" fmla="*/ 100 h 254"/>
                <a:gd name="T70" fmla="*/ 23 w 149"/>
                <a:gd name="T71" fmla="*/ 113 h 254"/>
                <a:gd name="T72" fmla="*/ 26 w 149"/>
                <a:gd name="T73" fmla="*/ 138 h 254"/>
                <a:gd name="T74" fmla="*/ 16 w 149"/>
                <a:gd name="T75" fmla="*/ 151 h 254"/>
                <a:gd name="T76" fmla="*/ 4 w 149"/>
                <a:gd name="T77" fmla="*/ 141 h 254"/>
                <a:gd name="T78" fmla="*/ 0 w 149"/>
                <a:gd name="T79" fmla="*/ 103 h 254"/>
                <a:gd name="T80" fmla="*/ 2 w 149"/>
                <a:gd name="T81" fmla="*/ 98 h 254"/>
                <a:gd name="T82" fmla="*/ 26 w 149"/>
                <a:gd name="T83" fmla="*/ 71 h 254"/>
                <a:gd name="T84" fmla="*/ 28 w 149"/>
                <a:gd name="T85" fmla="*/ 67 h 254"/>
                <a:gd name="T86" fmla="*/ 35 w 149"/>
                <a:gd name="T87" fmla="*/ 50 h 254"/>
                <a:gd name="T88" fmla="*/ 21 w 149"/>
                <a:gd name="T89" fmla="*/ 28 h 254"/>
                <a:gd name="T90" fmla="*/ 28 w 149"/>
                <a:gd name="T91" fmla="*/ 9 h 254"/>
                <a:gd name="T92" fmla="*/ 63 w 149"/>
                <a:gd name="T93" fmla="*/ 9 h 254"/>
                <a:gd name="T94" fmla="*/ 59 w 149"/>
                <a:gd name="T95" fmla="*/ 4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 h="254">
                  <a:moveTo>
                    <a:pt x="59" y="48"/>
                  </a:moveTo>
                  <a:cubicBezTo>
                    <a:pt x="62" y="51"/>
                    <a:pt x="64" y="55"/>
                    <a:pt x="67" y="58"/>
                  </a:cubicBezTo>
                  <a:cubicBezTo>
                    <a:pt x="68" y="59"/>
                    <a:pt x="69" y="59"/>
                    <a:pt x="71" y="59"/>
                  </a:cubicBezTo>
                  <a:cubicBezTo>
                    <a:pt x="80" y="59"/>
                    <a:pt x="89" y="59"/>
                    <a:pt x="98" y="59"/>
                  </a:cubicBezTo>
                  <a:cubicBezTo>
                    <a:pt x="101" y="59"/>
                    <a:pt x="103" y="57"/>
                    <a:pt x="105" y="56"/>
                  </a:cubicBezTo>
                  <a:cubicBezTo>
                    <a:pt x="113" y="51"/>
                    <a:pt x="121" y="45"/>
                    <a:pt x="129" y="39"/>
                  </a:cubicBezTo>
                  <a:cubicBezTo>
                    <a:pt x="134" y="35"/>
                    <a:pt x="141" y="36"/>
                    <a:pt x="145" y="41"/>
                  </a:cubicBezTo>
                  <a:cubicBezTo>
                    <a:pt x="149" y="46"/>
                    <a:pt x="147" y="53"/>
                    <a:pt x="142" y="57"/>
                  </a:cubicBezTo>
                  <a:cubicBezTo>
                    <a:pt x="132" y="64"/>
                    <a:pt x="122" y="71"/>
                    <a:pt x="112" y="78"/>
                  </a:cubicBezTo>
                  <a:cubicBezTo>
                    <a:pt x="110" y="80"/>
                    <a:pt x="107" y="80"/>
                    <a:pt x="104" y="81"/>
                  </a:cubicBezTo>
                  <a:cubicBezTo>
                    <a:pt x="95" y="81"/>
                    <a:pt x="85" y="81"/>
                    <a:pt x="75" y="81"/>
                  </a:cubicBezTo>
                  <a:cubicBezTo>
                    <a:pt x="72" y="81"/>
                    <a:pt x="70" y="82"/>
                    <a:pt x="71" y="86"/>
                  </a:cubicBezTo>
                  <a:cubicBezTo>
                    <a:pt x="73" y="102"/>
                    <a:pt x="74" y="118"/>
                    <a:pt x="75" y="134"/>
                  </a:cubicBezTo>
                  <a:cubicBezTo>
                    <a:pt x="76" y="138"/>
                    <a:pt x="78" y="139"/>
                    <a:pt x="81" y="140"/>
                  </a:cubicBezTo>
                  <a:cubicBezTo>
                    <a:pt x="89" y="142"/>
                    <a:pt x="97" y="145"/>
                    <a:pt x="105" y="146"/>
                  </a:cubicBezTo>
                  <a:cubicBezTo>
                    <a:pt x="111" y="148"/>
                    <a:pt x="116" y="151"/>
                    <a:pt x="119" y="157"/>
                  </a:cubicBezTo>
                  <a:cubicBezTo>
                    <a:pt x="125" y="169"/>
                    <a:pt x="132" y="181"/>
                    <a:pt x="139" y="192"/>
                  </a:cubicBezTo>
                  <a:cubicBezTo>
                    <a:pt x="142" y="199"/>
                    <a:pt x="140" y="206"/>
                    <a:pt x="134" y="209"/>
                  </a:cubicBezTo>
                  <a:cubicBezTo>
                    <a:pt x="129" y="212"/>
                    <a:pt x="121" y="210"/>
                    <a:pt x="118" y="204"/>
                  </a:cubicBezTo>
                  <a:cubicBezTo>
                    <a:pt x="112" y="194"/>
                    <a:pt x="106" y="184"/>
                    <a:pt x="100" y="173"/>
                  </a:cubicBezTo>
                  <a:cubicBezTo>
                    <a:pt x="99" y="172"/>
                    <a:pt x="97" y="170"/>
                    <a:pt x="95" y="169"/>
                  </a:cubicBezTo>
                  <a:cubicBezTo>
                    <a:pt x="88" y="167"/>
                    <a:pt x="80" y="165"/>
                    <a:pt x="71" y="162"/>
                  </a:cubicBezTo>
                  <a:cubicBezTo>
                    <a:pt x="72" y="170"/>
                    <a:pt x="72" y="177"/>
                    <a:pt x="73" y="183"/>
                  </a:cubicBezTo>
                  <a:cubicBezTo>
                    <a:pt x="74" y="189"/>
                    <a:pt x="75" y="194"/>
                    <a:pt x="74" y="199"/>
                  </a:cubicBezTo>
                  <a:cubicBezTo>
                    <a:pt x="73" y="205"/>
                    <a:pt x="70" y="210"/>
                    <a:pt x="67" y="215"/>
                  </a:cubicBezTo>
                  <a:cubicBezTo>
                    <a:pt x="63" y="224"/>
                    <a:pt x="58" y="233"/>
                    <a:pt x="54" y="242"/>
                  </a:cubicBezTo>
                  <a:cubicBezTo>
                    <a:pt x="49" y="251"/>
                    <a:pt x="40" y="254"/>
                    <a:pt x="33" y="248"/>
                  </a:cubicBezTo>
                  <a:cubicBezTo>
                    <a:pt x="29" y="244"/>
                    <a:pt x="28" y="237"/>
                    <a:pt x="32" y="230"/>
                  </a:cubicBezTo>
                  <a:cubicBezTo>
                    <a:pt x="38" y="219"/>
                    <a:pt x="43" y="209"/>
                    <a:pt x="49" y="198"/>
                  </a:cubicBezTo>
                  <a:cubicBezTo>
                    <a:pt x="49" y="196"/>
                    <a:pt x="50" y="194"/>
                    <a:pt x="50" y="192"/>
                  </a:cubicBezTo>
                  <a:cubicBezTo>
                    <a:pt x="49" y="184"/>
                    <a:pt x="48" y="177"/>
                    <a:pt x="47" y="169"/>
                  </a:cubicBezTo>
                  <a:cubicBezTo>
                    <a:pt x="47" y="168"/>
                    <a:pt x="46" y="165"/>
                    <a:pt x="44" y="164"/>
                  </a:cubicBezTo>
                  <a:cubicBezTo>
                    <a:pt x="40" y="160"/>
                    <a:pt x="37" y="155"/>
                    <a:pt x="37" y="149"/>
                  </a:cubicBezTo>
                  <a:cubicBezTo>
                    <a:pt x="35" y="133"/>
                    <a:pt x="33" y="118"/>
                    <a:pt x="31" y="102"/>
                  </a:cubicBezTo>
                  <a:cubicBezTo>
                    <a:pt x="31" y="102"/>
                    <a:pt x="31" y="101"/>
                    <a:pt x="31" y="100"/>
                  </a:cubicBezTo>
                  <a:cubicBezTo>
                    <a:pt x="25" y="103"/>
                    <a:pt x="23" y="108"/>
                    <a:pt x="23" y="113"/>
                  </a:cubicBezTo>
                  <a:cubicBezTo>
                    <a:pt x="24" y="121"/>
                    <a:pt x="25" y="130"/>
                    <a:pt x="26" y="138"/>
                  </a:cubicBezTo>
                  <a:cubicBezTo>
                    <a:pt x="27" y="146"/>
                    <a:pt x="23" y="151"/>
                    <a:pt x="16" y="151"/>
                  </a:cubicBezTo>
                  <a:cubicBezTo>
                    <a:pt x="10" y="152"/>
                    <a:pt x="5" y="148"/>
                    <a:pt x="4" y="141"/>
                  </a:cubicBezTo>
                  <a:cubicBezTo>
                    <a:pt x="3" y="128"/>
                    <a:pt x="1" y="116"/>
                    <a:pt x="0" y="103"/>
                  </a:cubicBezTo>
                  <a:cubicBezTo>
                    <a:pt x="0" y="101"/>
                    <a:pt x="1" y="99"/>
                    <a:pt x="2" y="98"/>
                  </a:cubicBezTo>
                  <a:cubicBezTo>
                    <a:pt x="10" y="89"/>
                    <a:pt x="18" y="80"/>
                    <a:pt x="26" y="71"/>
                  </a:cubicBezTo>
                  <a:cubicBezTo>
                    <a:pt x="27" y="70"/>
                    <a:pt x="28" y="69"/>
                    <a:pt x="28" y="67"/>
                  </a:cubicBezTo>
                  <a:cubicBezTo>
                    <a:pt x="30" y="57"/>
                    <a:pt x="30" y="57"/>
                    <a:pt x="35" y="50"/>
                  </a:cubicBezTo>
                  <a:cubicBezTo>
                    <a:pt x="27" y="45"/>
                    <a:pt x="21" y="38"/>
                    <a:pt x="21" y="28"/>
                  </a:cubicBezTo>
                  <a:cubicBezTo>
                    <a:pt x="21" y="21"/>
                    <a:pt x="23" y="15"/>
                    <a:pt x="28" y="9"/>
                  </a:cubicBezTo>
                  <a:cubicBezTo>
                    <a:pt x="37" y="0"/>
                    <a:pt x="53" y="0"/>
                    <a:pt x="63" y="9"/>
                  </a:cubicBezTo>
                  <a:cubicBezTo>
                    <a:pt x="74" y="19"/>
                    <a:pt x="73" y="35"/>
                    <a:pt x="59" y="48"/>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TotalTime>
  <Words>1356</Words>
  <Application>Microsoft Office PowerPoint</Application>
  <PresentationFormat>On-screen Show (4:3)</PresentationFormat>
  <Paragraphs>129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Symbol</vt:lpstr>
      <vt:lpstr>Times New Roman</vt:lpstr>
      <vt:lpstr>Office Theme</vt:lpstr>
      <vt:lpstr>SABMR Input on the NHI Bill to the Parliamentary Portfolio Committee</vt:lpstr>
      <vt:lpstr>SABMR - Governance</vt:lpstr>
      <vt:lpstr>SABMR - Background</vt:lpstr>
      <vt:lpstr>SABMR - Background</vt:lpstr>
      <vt:lpstr>Work Flow Process</vt:lpstr>
      <vt:lpstr>Work Flow Process</vt:lpstr>
      <vt:lpstr>SABMR NHI – Main Concerns</vt:lpstr>
      <vt:lpstr>SABMR NHI – Main Concerns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Venter</dc:creator>
  <cp:lastModifiedBy>Vuyokazi Majalamba</cp:lastModifiedBy>
  <cp:revision>4</cp:revision>
  <cp:lastPrinted>2021-06-25T10:51:45Z</cp:lastPrinted>
  <dcterms:created xsi:type="dcterms:W3CDTF">2021-06-24T05:49:30Z</dcterms:created>
  <dcterms:modified xsi:type="dcterms:W3CDTF">2021-06-29T09:32:36Z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2021-05-21T00:00:00Z</vt:filetime>
  </property>
  <property fmtid="{D5CDD505-2E9C-101B-9397-08002B2CF9AE}" pid="3" name="Creator">
    <vt:lpwstr>Acrobat PDFMaker 17 for PowerPoint</vt:lpwstr>
  </property>
  <property fmtid="{D5CDD505-2E9C-101B-9397-08002B2CF9AE}" pid="4" name="LastSaved">
    <vt:filetime>2021-06-24T00:00:00Z</vt:filetime>
  </property>
</Properties>
</file>